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7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74" r:id="rId11"/>
    <p:sldId id="275" r:id="rId12"/>
    <p:sldId id="277" r:id="rId13"/>
    <p:sldId id="276" r:id="rId14"/>
    <p:sldId id="267" r:id="rId15"/>
    <p:sldId id="278" r:id="rId16"/>
    <p:sldId id="279" r:id="rId17"/>
    <p:sldId id="280" r:id="rId18"/>
  </p:sldIdLst>
  <p:sldSz cx="9144000" cy="6858000" type="screen4x3"/>
  <p:notesSz cx="6858000" cy="9144000"/>
  <p:defaultTextStyle>
    <a:defPPr>
      <a:defRPr lang="el-GR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00"/>
    <a:srgbClr val="FF3300"/>
    <a:srgbClr val="FF0000"/>
    <a:srgbClr val="FEBAF3"/>
    <a:srgbClr val="C903A8"/>
    <a:srgbClr val="FEF9F8"/>
    <a:srgbClr val="00FF00"/>
    <a:srgbClr val="0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4624" autoAdjust="0"/>
  </p:normalViewPr>
  <p:slideViewPr>
    <p:cSldViewPr>
      <p:cViewPr varScale="1">
        <p:scale>
          <a:sx n="87" d="100"/>
          <a:sy n="87" d="100"/>
        </p:scale>
        <p:origin x="14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EB32A02-05B1-4590-98A1-A5AAF8E63F0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3672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48B2B3C-25F0-4420-BBA0-E8CFAA99E4B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6113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FF04950-097D-4B92-8598-DD15254DB1B3}" type="slidenum">
              <a:rPr lang="el-GR" altLang="el-GR" smtClean="0"/>
              <a:pPr algn="r" eaLnBrk="1" hangingPunct="1">
                <a:spcBef>
                  <a:spcPct val="0"/>
                </a:spcBef>
              </a:pPr>
              <a:t>1</a:t>
            </a:fld>
            <a:endParaRPr lang="el-GR" altLang="el-GR" smtClean="0">
              <a:latin typeface="Times New Roman Greek" charset="-95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F25F35C-06F3-4B88-8F89-DBAE140FC69E}" type="slidenum">
              <a:rPr lang="el-GR" altLang="el-GR" smtClean="0"/>
              <a:pPr algn="r" eaLnBrk="1" hangingPunct="1">
                <a:spcBef>
                  <a:spcPct val="0"/>
                </a:spcBef>
              </a:pPr>
              <a:t>3</a:t>
            </a:fld>
            <a:endParaRPr lang="el-GR" altLang="el-GR" smtClean="0">
              <a:latin typeface="Times New Roman Greek" charset="-95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38F21C9-9D89-4DCC-88EB-B458FFF39D97}" type="slidenum">
              <a:rPr lang="el-GR" altLang="el-GR" smtClean="0"/>
              <a:pPr algn="r" eaLnBrk="1" hangingPunct="1">
                <a:spcBef>
                  <a:spcPct val="0"/>
                </a:spcBef>
              </a:pPr>
              <a:t>4</a:t>
            </a:fld>
            <a:endParaRPr lang="el-GR" altLang="el-GR" smtClean="0">
              <a:latin typeface="Times New Roman Greek" charset="-95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18E6BE0-6C73-43C9-9569-77EFF6EF9684}" type="slidenum">
              <a:rPr lang="el-GR" altLang="el-GR" smtClean="0"/>
              <a:pPr algn="r" eaLnBrk="1" hangingPunct="1">
                <a:spcBef>
                  <a:spcPct val="0"/>
                </a:spcBef>
              </a:pPr>
              <a:t>5</a:t>
            </a:fld>
            <a:endParaRPr lang="el-GR" altLang="el-GR" smtClean="0">
              <a:latin typeface="Times New Roman Greek" charset="-95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458FD34-B117-4B50-B831-404698491765}" type="slidenum">
              <a:rPr lang="el-GR" altLang="el-GR" smtClean="0"/>
              <a:pPr algn="r" eaLnBrk="1" hangingPunct="1">
                <a:spcBef>
                  <a:spcPct val="0"/>
                </a:spcBef>
              </a:pPr>
              <a:t>6</a:t>
            </a:fld>
            <a:endParaRPr lang="el-GR" altLang="el-GR" smtClean="0">
              <a:latin typeface="Times New Roman Greek" charset="-95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E08E21C-2803-4373-BF51-1E37F62672C7}" type="slidenum">
              <a:rPr lang="el-GR" altLang="el-GR" smtClean="0"/>
              <a:pPr algn="r" eaLnBrk="1" hangingPunct="1">
                <a:spcBef>
                  <a:spcPct val="0"/>
                </a:spcBef>
              </a:pPr>
              <a:t>7</a:t>
            </a:fld>
            <a:endParaRPr lang="el-GR" altLang="el-GR" smtClean="0">
              <a:latin typeface="Times New Roman Greek" charset="-95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02F8E70-D2DA-4FB5-B724-2E7AD6798139}" type="slidenum">
              <a:rPr lang="el-GR" altLang="el-GR" smtClean="0"/>
              <a:pPr algn="r" eaLnBrk="1" hangingPunct="1">
                <a:spcBef>
                  <a:spcPct val="0"/>
                </a:spcBef>
              </a:pPr>
              <a:t>8</a:t>
            </a:fld>
            <a:endParaRPr lang="el-GR" altLang="el-GR" smtClean="0">
              <a:latin typeface="Times New Roman Greek" charset="-95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9044EA1-38C3-4639-BC97-7CFC0F47EAA1}" type="slidenum">
              <a:rPr lang="el-GR" altLang="el-GR" smtClean="0"/>
              <a:pPr algn="r" eaLnBrk="1" hangingPunct="1">
                <a:spcBef>
                  <a:spcPct val="0"/>
                </a:spcBef>
              </a:pPr>
              <a:t>14</a:t>
            </a:fld>
            <a:endParaRPr lang="el-GR" altLang="el-GR" smtClean="0">
              <a:latin typeface="Times New Roman Greek" charset="-95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ED72C-342D-4706-B6DA-55595A57BA39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509093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03D92-A46A-4FC0-BB90-0FD0A9921C64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57723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992D6-1979-4C4B-ADC9-C7A4D193AF03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263278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CF600-2CF9-40AD-9AA1-1BF9A62F28E4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16508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23DBA-7EFE-4A2B-A7C4-E600140FF41F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392272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0BEDE-988C-4651-AE38-01C66F28E112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136808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F42C1-4554-46BB-A2AC-0E6968514BEC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389816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B1F02-30B2-44C4-901E-25B2ADF8FE9E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252164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311D7-9ABA-4EA0-B968-98666FAE2AF2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147814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D9964-B7D0-490A-B81C-5E36FF16C08C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219896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B4DA8-8BEC-4B49-8DAF-32619AEC955D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1906659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CF1A040-CCB7-428A-AE95-766D4AA170A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46.png"/><Relationship Id="rId18" Type="http://schemas.openxmlformats.org/officeDocument/2006/relationships/image" Target="../media/image59.png"/><Relationship Id="rId3" Type="http://schemas.openxmlformats.org/officeDocument/2006/relationships/image" Target="../media/image73.png"/><Relationship Id="rId21" Type="http://schemas.openxmlformats.org/officeDocument/2006/relationships/image" Target="../media/image54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17" Type="http://schemas.openxmlformats.org/officeDocument/2006/relationships/image" Target="../media/image58.png"/><Relationship Id="rId16" Type="http://schemas.openxmlformats.org/officeDocument/2006/relationships/image" Target="../media/image460.png"/><Relationship Id="rId20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52.png"/><Relationship Id="rId5" Type="http://schemas.openxmlformats.org/officeDocument/2006/relationships/image" Target="../media/image44.png"/><Relationship Id="rId15" Type="http://schemas.openxmlformats.org/officeDocument/2006/relationships/image" Target="../media/image56.png"/><Relationship Id="rId10" Type="http://schemas.openxmlformats.org/officeDocument/2006/relationships/image" Target="../media/image45.png"/><Relationship Id="rId19" Type="http://schemas.openxmlformats.org/officeDocument/2006/relationships/image" Target="../media/image47.png"/><Relationship Id="rId4" Type="http://schemas.openxmlformats.org/officeDocument/2006/relationships/image" Target="../media/image74.png"/><Relationship Id="rId9" Type="http://schemas.openxmlformats.org/officeDocument/2006/relationships/image" Target="../media/image50.png"/><Relationship Id="rId14" Type="http://schemas.openxmlformats.org/officeDocument/2006/relationships/image" Target="../media/image450.png"/><Relationship Id="rId22" Type="http://schemas.openxmlformats.org/officeDocument/2006/relationships/image" Target="../media/image5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60.png"/><Relationship Id="rId18" Type="http://schemas.openxmlformats.org/officeDocument/2006/relationships/image" Target="../media/image61.png"/><Relationship Id="rId3" Type="http://schemas.openxmlformats.org/officeDocument/2006/relationships/image" Target="../media/image73.png"/><Relationship Id="rId21" Type="http://schemas.openxmlformats.org/officeDocument/2006/relationships/image" Target="../media/image64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17" Type="http://schemas.openxmlformats.org/officeDocument/2006/relationships/image" Target="../media/image59.png"/><Relationship Id="rId16" Type="http://schemas.openxmlformats.org/officeDocument/2006/relationships/image" Target="../media/image58.png"/><Relationship Id="rId20" Type="http://schemas.openxmlformats.org/officeDocument/2006/relationships/image" Target="../media/image6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11" Type="http://schemas.openxmlformats.org/officeDocument/2006/relationships/image" Target="../media/image52.png"/><Relationship Id="rId5" Type="http://schemas.openxmlformats.org/officeDocument/2006/relationships/image" Target="../media/image44.png"/><Relationship Id="rId15" Type="http://schemas.openxmlformats.org/officeDocument/2006/relationships/image" Target="../media/image56.png"/><Relationship Id="rId10" Type="http://schemas.openxmlformats.org/officeDocument/2006/relationships/image" Target="../media/image45.png"/><Relationship Id="rId19" Type="http://schemas.openxmlformats.org/officeDocument/2006/relationships/image" Target="../media/image62.png"/><Relationship Id="rId4" Type="http://schemas.openxmlformats.org/officeDocument/2006/relationships/image" Target="../media/image74.png"/><Relationship Id="rId9" Type="http://schemas.openxmlformats.org/officeDocument/2006/relationships/image" Target="../media/image50.png"/><Relationship Id="rId14" Type="http://schemas.openxmlformats.org/officeDocument/2006/relationships/image" Target="../media/image45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40.png"/><Relationship Id="rId18" Type="http://schemas.openxmlformats.org/officeDocument/2006/relationships/image" Target="../media/image650.png"/><Relationship Id="rId3" Type="http://schemas.openxmlformats.org/officeDocument/2006/relationships/image" Target="../media/image73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17" Type="http://schemas.openxmlformats.org/officeDocument/2006/relationships/image" Target="../media/image59.png"/><Relationship Id="rId16" Type="http://schemas.openxmlformats.org/officeDocument/2006/relationships/image" Target="../media/image58.png"/><Relationship Id="rId20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5.png"/><Relationship Id="rId11" Type="http://schemas.openxmlformats.org/officeDocument/2006/relationships/image" Target="../media/image52.png"/><Relationship Id="rId5" Type="http://schemas.openxmlformats.org/officeDocument/2006/relationships/image" Target="../media/image44.png"/><Relationship Id="rId15" Type="http://schemas.openxmlformats.org/officeDocument/2006/relationships/image" Target="../media/image56.png"/><Relationship Id="rId10" Type="http://schemas.openxmlformats.org/officeDocument/2006/relationships/image" Target="../media/image510.png"/><Relationship Id="rId19" Type="http://schemas.openxmlformats.org/officeDocument/2006/relationships/image" Target="../media/image66.png"/><Relationship Id="rId4" Type="http://schemas.openxmlformats.org/officeDocument/2006/relationships/image" Target="../media/image74.png"/><Relationship Id="rId9" Type="http://schemas.openxmlformats.org/officeDocument/2006/relationships/image" Target="../media/image50.png"/><Relationship Id="rId14" Type="http://schemas.openxmlformats.org/officeDocument/2006/relationships/image" Target="../media/image45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40.png"/><Relationship Id="rId18" Type="http://schemas.openxmlformats.org/officeDocument/2006/relationships/image" Target="../media/image68.png"/><Relationship Id="rId3" Type="http://schemas.openxmlformats.org/officeDocument/2006/relationships/image" Target="../media/image73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17" Type="http://schemas.openxmlformats.org/officeDocument/2006/relationships/image" Target="../media/image59.png"/><Relationship Id="rId16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0.png"/><Relationship Id="rId11" Type="http://schemas.openxmlformats.org/officeDocument/2006/relationships/image" Target="../media/image52.png"/><Relationship Id="rId5" Type="http://schemas.openxmlformats.org/officeDocument/2006/relationships/image" Target="../media/image44.png"/><Relationship Id="rId15" Type="http://schemas.openxmlformats.org/officeDocument/2006/relationships/image" Target="../media/image56.png"/><Relationship Id="rId10" Type="http://schemas.openxmlformats.org/officeDocument/2006/relationships/image" Target="../media/image510.png"/><Relationship Id="rId4" Type="http://schemas.openxmlformats.org/officeDocument/2006/relationships/image" Target="../media/image74.png"/><Relationship Id="rId9" Type="http://schemas.openxmlformats.org/officeDocument/2006/relationships/image" Target="../media/image50.png"/><Relationship Id="rId14" Type="http://schemas.openxmlformats.org/officeDocument/2006/relationships/image" Target="../media/image45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8.png"/><Relationship Id="rId5" Type="http://schemas.openxmlformats.org/officeDocument/2006/relationships/image" Target="../media/image87.png"/><Relationship Id="rId4" Type="http://schemas.openxmlformats.org/officeDocument/2006/relationships/image" Target="../media/image8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2.png"/><Relationship Id="rId4" Type="http://schemas.openxmlformats.org/officeDocument/2006/relationships/image" Target="../media/image9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22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9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4.png"/><Relationship Id="rId21" Type="http://schemas.openxmlformats.org/officeDocument/2006/relationships/image" Target="../media/image27.png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5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15" Type="http://schemas.openxmlformats.org/officeDocument/2006/relationships/image" Target="../media/image4.png"/><Relationship Id="rId23" Type="http://schemas.openxmlformats.org/officeDocument/2006/relationships/image" Target="../media/image29.png"/><Relationship Id="rId19" Type="http://schemas.openxmlformats.org/officeDocument/2006/relationships/image" Target="../media/image25.png"/><Relationship Id="rId14" Type="http://schemas.openxmlformats.org/officeDocument/2006/relationships/image" Target="../media/image3.png"/><Relationship Id="rId22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18" Type="http://schemas.openxmlformats.org/officeDocument/2006/relationships/image" Target="../media/image33.png"/><Relationship Id="rId12" Type="http://schemas.openxmlformats.org/officeDocument/2006/relationships/image" Target="../media/image3.png"/><Relationship Id="rId17" Type="http://schemas.openxmlformats.org/officeDocument/2006/relationships/image" Target="../media/image32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15" Type="http://schemas.openxmlformats.org/officeDocument/2006/relationships/image" Target="../media/image30.png"/><Relationship Id="rId1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8" Type="http://schemas.openxmlformats.org/officeDocument/2006/relationships/image" Target="../media/image5.png"/><Relationship Id="rId21" Type="http://schemas.openxmlformats.org/officeDocument/2006/relationships/image" Target="../media/image36.png"/><Relationship Id="rId17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3.png"/><Relationship Id="rId20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24" Type="http://schemas.openxmlformats.org/officeDocument/2006/relationships/image" Target="../media/image39.png"/><Relationship Id="rId23" Type="http://schemas.openxmlformats.org/officeDocument/2006/relationships/image" Target="../media/image38.png"/><Relationship Id="rId19" Type="http://schemas.openxmlformats.org/officeDocument/2006/relationships/image" Target="../media/image34.png"/><Relationship Id="rId22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0.png"/><Relationship Id="rId21" Type="http://schemas.openxmlformats.org/officeDocument/2006/relationships/image" Target="../media/image43.png"/><Relationship Id="rId17" Type="http://schemas.openxmlformats.org/officeDocument/2006/relationships/image" Target="../media/image34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5.png"/><Relationship Id="rId20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15" Type="http://schemas.openxmlformats.org/officeDocument/2006/relationships/image" Target="../media/image4.png"/><Relationship Id="rId19" Type="http://schemas.openxmlformats.org/officeDocument/2006/relationships/image" Target="../media/image41.png"/><Relationship Id="rId1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Α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ΝΩΤΑΤΗ</a:t>
            </a:r>
            <a:r>
              <a:rPr lang="el-GR" sz="3000" b="1" dirty="0" smtClean="0">
                <a:latin typeface="+mj-lt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+mj-lt"/>
                <a:cs typeface="Times New Roman" pitchFamily="18" charset="0"/>
              </a:rPr>
              <a:t/>
            </a:r>
            <a:br>
              <a:rPr lang="en-US" sz="3000" b="1" dirty="0" smtClean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Σ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ΧΟΛΗ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ΠΑΙ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ΔΑΓΩΓΙΚΗΣ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ΚΑΙ</a:t>
            </a:r>
            <a: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Τ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ΕΧΝΟΛΟΓΙΚΗΣ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Ε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ΚΠΑΙΔΕΥΣΗΣ</a:t>
            </a:r>
            <a:endParaRPr lang="el-GR" b="1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13315" name="Objec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13317" name="tabl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24"/>
          <p:cNvGrpSpPr>
            <a:grpSpLocks/>
          </p:cNvGrpSpPr>
          <p:nvPr/>
        </p:nvGrpSpPr>
        <p:grpSpPr bwMode="auto">
          <a:xfrm>
            <a:off x="921569" y="1340331"/>
            <a:ext cx="2498725" cy="1981200"/>
            <a:chOff x="839" y="851"/>
            <a:chExt cx="1574" cy="1248"/>
          </a:xfrm>
        </p:grpSpPr>
        <p:sp>
          <p:nvSpPr>
            <p:cNvPr id="102" name="Line 9"/>
            <p:cNvSpPr>
              <a:spLocks noChangeShapeType="1"/>
            </p:cNvSpPr>
            <p:nvPr/>
          </p:nvSpPr>
          <p:spPr bwMode="auto">
            <a:xfrm flipV="1">
              <a:off x="839" y="1033"/>
              <a:ext cx="1574" cy="1066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3" name="Rectangle 10"/>
            <p:cNvSpPr>
              <a:spLocks noChangeArrowheads="1"/>
            </p:cNvSpPr>
            <p:nvPr/>
          </p:nvSpPr>
          <p:spPr bwMode="auto">
            <a:xfrm>
              <a:off x="2322" y="851"/>
              <a:ext cx="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 dirty="0" smtClean="0">
                  <a:solidFill>
                    <a:srgbClr val="FFFF00"/>
                  </a:solidFill>
                </a:rPr>
                <a:t>s</a:t>
              </a:r>
              <a:endParaRPr lang="el-GR" altLang="el-GR" sz="24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564704" y="1524000"/>
            <a:ext cx="3963988" cy="2727325"/>
            <a:chOff x="990600" y="1524000"/>
            <a:chExt cx="3963988" cy="2727325"/>
          </a:xfrm>
        </p:grpSpPr>
        <p:grpSp>
          <p:nvGrpSpPr>
            <p:cNvPr id="19" name="Group 84"/>
            <p:cNvGrpSpPr>
              <a:grpSpLocks/>
            </p:cNvGrpSpPr>
            <p:nvPr/>
          </p:nvGrpSpPr>
          <p:grpSpPr bwMode="auto">
            <a:xfrm>
              <a:off x="990600" y="1524000"/>
              <a:ext cx="3963988" cy="2727325"/>
              <a:chOff x="624" y="960"/>
              <a:chExt cx="2497" cy="1718"/>
            </a:xfrm>
          </p:grpSpPr>
          <p:sp>
            <p:nvSpPr>
              <p:cNvPr id="25" name="Oval 7"/>
              <p:cNvSpPr>
                <a:spLocks noChangeArrowheads="1"/>
              </p:cNvSpPr>
              <p:nvPr/>
            </p:nvSpPr>
            <p:spPr bwMode="auto">
              <a:xfrm>
                <a:off x="1004" y="1676"/>
                <a:ext cx="200" cy="200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26" name="Line 8"/>
              <p:cNvSpPr>
                <a:spLocks noChangeShapeType="1"/>
              </p:cNvSpPr>
              <p:nvPr/>
            </p:nvSpPr>
            <p:spPr bwMode="auto">
              <a:xfrm>
                <a:off x="1104" y="1797"/>
                <a:ext cx="1" cy="48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7" name="Line 12"/>
              <p:cNvSpPr>
                <a:spLocks noChangeShapeType="1"/>
              </p:cNvSpPr>
              <p:nvPr/>
            </p:nvSpPr>
            <p:spPr bwMode="auto">
              <a:xfrm flipH="1" flipV="1">
                <a:off x="864" y="1392"/>
                <a:ext cx="240" cy="384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0" name="Line 16"/>
              <p:cNvSpPr>
                <a:spLocks noChangeShapeType="1"/>
              </p:cNvSpPr>
              <p:nvPr/>
            </p:nvSpPr>
            <p:spPr bwMode="auto">
              <a:xfrm flipV="1">
                <a:off x="1104" y="1536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1" name="Oval 18"/>
              <p:cNvSpPr>
                <a:spLocks noChangeArrowheads="1"/>
              </p:cNvSpPr>
              <p:nvPr/>
            </p:nvSpPr>
            <p:spPr bwMode="auto">
              <a:xfrm>
                <a:off x="956" y="1724"/>
                <a:ext cx="200" cy="2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32" name="Line 19"/>
              <p:cNvSpPr>
                <a:spLocks noChangeShapeType="1"/>
              </p:cNvSpPr>
              <p:nvPr/>
            </p:nvSpPr>
            <p:spPr bwMode="auto">
              <a:xfrm>
                <a:off x="1056" y="2400"/>
                <a:ext cx="0" cy="96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3" name="Line 20"/>
              <p:cNvSpPr>
                <a:spLocks noChangeShapeType="1"/>
              </p:cNvSpPr>
              <p:nvPr/>
            </p:nvSpPr>
            <p:spPr bwMode="auto">
              <a:xfrm>
                <a:off x="720" y="1824"/>
                <a:ext cx="96" cy="0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34" name="Group 80"/>
              <p:cNvGrpSpPr>
                <a:grpSpLocks/>
              </p:cNvGrpSpPr>
              <p:nvPr/>
            </p:nvGrpSpPr>
            <p:grpSpPr bwMode="auto">
              <a:xfrm>
                <a:off x="624" y="960"/>
                <a:ext cx="2497" cy="1718"/>
                <a:chOff x="624" y="960"/>
                <a:chExt cx="2497" cy="1718"/>
              </a:xfrm>
            </p:grpSpPr>
            <p:sp>
              <p:nvSpPr>
                <p:cNvPr id="35" name="Freeform 81"/>
                <p:cNvSpPr>
                  <a:spLocks/>
                </p:cNvSpPr>
                <p:nvPr/>
              </p:nvSpPr>
              <p:spPr bwMode="auto">
                <a:xfrm>
                  <a:off x="768" y="960"/>
                  <a:ext cx="2353" cy="1489"/>
                </a:xfrm>
                <a:custGeom>
                  <a:avLst/>
                  <a:gdLst>
                    <a:gd name="T0" fmla="*/ 0 w 2353"/>
                    <a:gd name="T1" fmla="*/ 0 h 1489"/>
                    <a:gd name="T2" fmla="*/ 0 w 2353"/>
                    <a:gd name="T3" fmla="*/ 1488 h 1489"/>
                    <a:gd name="T4" fmla="*/ 2352 w 2353"/>
                    <a:gd name="T5" fmla="*/ 1488 h 1489"/>
                    <a:gd name="T6" fmla="*/ 0 60000 65536"/>
                    <a:gd name="T7" fmla="*/ 0 60000 65536"/>
                    <a:gd name="T8" fmla="*/ 0 60000 65536"/>
                    <a:gd name="T9" fmla="*/ 0 w 2353"/>
                    <a:gd name="T10" fmla="*/ 0 h 1489"/>
                    <a:gd name="T11" fmla="*/ 2353 w 2353"/>
                    <a:gd name="T12" fmla="*/ 1489 h 148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353" h="1489">
                      <a:moveTo>
                        <a:pt x="0" y="0"/>
                      </a:moveTo>
                      <a:lnTo>
                        <a:pt x="0" y="1488"/>
                      </a:lnTo>
                      <a:lnTo>
                        <a:pt x="2352" y="1488"/>
                      </a:lnTo>
                    </a:path>
                  </a:pathLst>
                </a:custGeom>
                <a:noFill/>
                <a:ln w="28575" cap="rnd" cmpd="sng">
                  <a:solidFill>
                    <a:srgbClr val="FFFF00"/>
                  </a:solidFill>
                  <a:prstDash val="solid"/>
                  <a:round/>
                  <a:headEnd type="stealth" w="med" len="med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36" name="Rectangle 82"/>
                <p:cNvSpPr>
                  <a:spLocks noChangeArrowheads="1"/>
                </p:cNvSpPr>
                <p:nvPr/>
              </p:nvSpPr>
              <p:spPr bwMode="auto">
                <a:xfrm>
                  <a:off x="624" y="1056"/>
                  <a:ext cx="85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y</a:t>
                  </a:r>
                </a:p>
              </p:txBody>
            </p:sp>
            <p:sp>
              <p:nvSpPr>
                <p:cNvPr id="37" name="Rectangle 83"/>
                <p:cNvSpPr>
                  <a:spLocks noChangeArrowheads="1"/>
                </p:cNvSpPr>
                <p:nvPr/>
              </p:nvSpPr>
              <p:spPr bwMode="auto">
                <a:xfrm>
                  <a:off x="2971" y="2448"/>
                  <a:ext cx="96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>
                      <a:solidFill>
                        <a:srgbClr val="FFFF00"/>
                      </a:solidFill>
                    </a:rPr>
                    <a:t>x</a:t>
                  </a:r>
                  <a:endParaRPr lang="el-GR" altLang="el-GR" sz="2400" b="1" i="1">
                    <a:solidFill>
                      <a:srgbClr val="FFFF00"/>
                    </a:solidFill>
                  </a:endParaRP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1400680" y="1914467"/>
                  <a:ext cx="495649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5" name="TextBox 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0680" y="1914467"/>
                  <a:ext cx="495649" cy="50642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1907704" y="2175247"/>
                  <a:ext cx="43794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07704" y="2175247"/>
                  <a:ext cx="437940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1430490" y="3233057"/>
                  <a:ext cx="45076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0490" y="3233057"/>
                  <a:ext cx="45076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5" name="Ομάδα 64"/>
          <p:cNvGrpSpPr/>
          <p:nvPr/>
        </p:nvGrpSpPr>
        <p:grpSpPr>
          <a:xfrm>
            <a:off x="1707704" y="4876800"/>
            <a:ext cx="1371600" cy="914400"/>
            <a:chOff x="2133600" y="4876800"/>
            <a:chExt cx="1371600" cy="914400"/>
          </a:xfrm>
        </p:grpSpPr>
        <p:sp>
          <p:nvSpPr>
            <p:cNvPr id="66" name="Line 26"/>
            <p:cNvSpPr>
              <a:spLocks noChangeShapeType="1"/>
            </p:cNvSpPr>
            <p:nvPr/>
          </p:nvSpPr>
          <p:spPr bwMode="auto">
            <a:xfrm flipV="1">
              <a:off x="2133600" y="4876800"/>
              <a:ext cx="1371600" cy="91440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796242" y="5199583"/>
              <a:ext cx="42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FF00"/>
                  </a:solidFill>
                </a:rPr>
                <a:t>ds</a:t>
              </a:r>
              <a:endParaRPr lang="el-GR" sz="20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6" name="Group 71"/>
          <p:cNvGrpSpPr>
            <a:grpSpLocks/>
          </p:cNvGrpSpPr>
          <p:nvPr/>
        </p:nvGrpSpPr>
        <p:grpSpPr bwMode="auto">
          <a:xfrm>
            <a:off x="107504" y="4343400"/>
            <a:ext cx="3349625" cy="2457450"/>
            <a:chOff x="336" y="2736"/>
            <a:chExt cx="2110" cy="1548"/>
          </a:xfrm>
        </p:grpSpPr>
        <p:sp>
          <p:nvSpPr>
            <p:cNvPr id="62" name="Rectangle 21"/>
            <p:cNvSpPr>
              <a:spLocks noChangeArrowheads="1"/>
            </p:cNvSpPr>
            <p:nvPr/>
          </p:nvSpPr>
          <p:spPr bwMode="auto">
            <a:xfrm>
              <a:off x="2112" y="4090"/>
              <a:ext cx="33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i="1" dirty="0" err="1">
                  <a:solidFill>
                    <a:srgbClr val="FFFF00"/>
                  </a:solidFill>
                </a:rPr>
                <a:t>x+dx</a:t>
              </a:r>
              <a:endParaRPr lang="el-GR" altLang="el-GR" sz="20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63" name="Rectangle 22"/>
            <p:cNvSpPr>
              <a:spLocks noChangeArrowheads="1"/>
            </p:cNvSpPr>
            <p:nvPr/>
          </p:nvSpPr>
          <p:spPr bwMode="auto">
            <a:xfrm>
              <a:off x="336" y="2736"/>
              <a:ext cx="42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i="1" dirty="0" err="1">
                  <a:solidFill>
                    <a:srgbClr val="FFFF00"/>
                  </a:solidFill>
                </a:rPr>
                <a:t>y+dy</a:t>
              </a:r>
              <a:endParaRPr lang="el-GR" altLang="el-GR" sz="20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64" name="Freeform 33"/>
            <p:cNvSpPr>
              <a:spLocks/>
            </p:cNvSpPr>
            <p:nvPr/>
          </p:nvSpPr>
          <p:spPr bwMode="auto">
            <a:xfrm>
              <a:off x="768" y="2986"/>
              <a:ext cx="1393" cy="1153"/>
            </a:xfrm>
            <a:custGeom>
              <a:avLst/>
              <a:gdLst>
                <a:gd name="T0" fmla="*/ 0 w 1393"/>
                <a:gd name="T1" fmla="*/ 0 h 1153"/>
                <a:gd name="T2" fmla="*/ 1392 w 1393"/>
                <a:gd name="T3" fmla="*/ 0 h 1153"/>
                <a:gd name="T4" fmla="*/ 1392 w 1393"/>
                <a:gd name="T5" fmla="*/ 1152 h 1153"/>
                <a:gd name="T6" fmla="*/ 0 60000 65536"/>
                <a:gd name="T7" fmla="*/ 0 60000 65536"/>
                <a:gd name="T8" fmla="*/ 0 60000 65536"/>
                <a:gd name="T9" fmla="*/ 0 w 1393"/>
                <a:gd name="T10" fmla="*/ 0 h 1153"/>
                <a:gd name="T11" fmla="*/ 1393 w 1393"/>
                <a:gd name="T12" fmla="*/ 1153 h 11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93" h="1153">
                  <a:moveTo>
                    <a:pt x="0" y="0"/>
                  </a:moveTo>
                  <a:lnTo>
                    <a:pt x="1392" y="0"/>
                  </a:lnTo>
                  <a:lnTo>
                    <a:pt x="1392" y="1152"/>
                  </a:lnTo>
                </a:path>
              </a:pathLst>
            </a:custGeom>
            <a:noFill/>
            <a:ln w="12700" cap="rnd" cmpd="sng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3" name="Freeform 25"/>
          <p:cNvSpPr>
            <a:spLocks/>
          </p:cNvSpPr>
          <p:nvPr/>
        </p:nvSpPr>
        <p:spPr bwMode="auto">
          <a:xfrm>
            <a:off x="793304" y="4267200"/>
            <a:ext cx="3735388" cy="2287588"/>
          </a:xfrm>
          <a:custGeom>
            <a:avLst/>
            <a:gdLst>
              <a:gd name="T0" fmla="*/ 0 w 2353"/>
              <a:gd name="T1" fmla="*/ 0 h 1441"/>
              <a:gd name="T2" fmla="*/ 0 w 2353"/>
              <a:gd name="T3" fmla="*/ 1440 h 1441"/>
              <a:gd name="T4" fmla="*/ 2352 w 2353"/>
              <a:gd name="T5" fmla="*/ 1440 h 1441"/>
              <a:gd name="T6" fmla="*/ 0 60000 65536"/>
              <a:gd name="T7" fmla="*/ 0 60000 65536"/>
              <a:gd name="T8" fmla="*/ 0 60000 65536"/>
              <a:gd name="T9" fmla="*/ 0 w 2353"/>
              <a:gd name="T10" fmla="*/ 0 h 1441"/>
              <a:gd name="T11" fmla="*/ 2353 w 2353"/>
              <a:gd name="T12" fmla="*/ 1441 h 14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53" h="1441">
                <a:moveTo>
                  <a:pt x="0" y="0"/>
                </a:moveTo>
                <a:lnTo>
                  <a:pt x="0" y="1440"/>
                </a:lnTo>
                <a:lnTo>
                  <a:pt x="2352" y="1440"/>
                </a:lnTo>
              </a:path>
            </a:pathLst>
          </a:custGeom>
          <a:noFill/>
          <a:ln w="28575" cap="rnd" cmpd="sng">
            <a:solidFill>
              <a:srgbClr val="FFFF00"/>
            </a:solidFill>
            <a:prstDash val="solid"/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109" name="Ομάδα 108"/>
          <p:cNvGrpSpPr/>
          <p:nvPr/>
        </p:nvGrpSpPr>
        <p:grpSpPr>
          <a:xfrm>
            <a:off x="564704" y="5353471"/>
            <a:ext cx="1195040" cy="1447181"/>
            <a:chOff x="990600" y="5353471"/>
            <a:chExt cx="1195040" cy="1447181"/>
          </a:xfrm>
        </p:grpSpPr>
        <p:sp>
          <p:nvSpPr>
            <p:cNvPr id="43" name="Rectangle 10"/>
            <p:cNvSpPr>
              <a:spLocks noChangeArrowheads="1"/>
            </p:cNvSpPr>
            <p:nvPr/>
          </p:nvSpPr>
          <p:spPr bwMode="auto">
            <a:xfrm>
              <a:off x="990600" y="5353471"/>
              <a:ext cx="1138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i="1" dirty="0">
                  <a:solidFill>
                    <a:srgbClr val="FFFF00"/>
                  </a:solidFill>
                </a:rPr>
                <a:t>y</a:t>
              </a:r>
              <a:endParaRPr lang="el-GR" altLang="el-GR" sz="20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44" name="Rectangle 11"/>
            <p:cNvSpPr>
              <a:spLocks noChangeArrowheads="1"/>
            </p:cNvSpPr>
            <p:nvPr/>
          </p:nvSpPr>
          <p:spPr bwMode="auto">
            <a:xfrm>
              <a:off x="2057400" y="6492875"/>
              <a:ext cx="12824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i="1" dirty="0">
                  <a:solidFill>
                    <a:srgbClr val="FFFF00"/>
                  </a:solidFill>
                </a:rPr>
                <a:t>x</a:t>
              </a:r>
              <a:endParaRPr lang="el-GR" altLang="el-GR" sz="20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>
              <a:off x="1219200" y="5578475"/>
              <a:ext cx="915988" cy="992188"/>
            </a:xfrm>
            <a:custGeom>
              <a:avLst/>
              <a:gdLst>
                <a:gd name="T0" fmla="*/ 0 w 577"/>
                <a:gd name="T1" fmla="*/ 0 h 625"/>
                <a:gd name="T2" fmla="*/ 576 w 577"/>
                <a:gd name="T3" fmla="*/ 0 h 625"/>
                <a:gd name="T4" fmla="*/ 576 w 577"/>
                <a:gd name="T5" fmla="*/ 624 h 625"/>
                <a:gd name="T6" fmla="*/ 0 60000 65536"/>
                <a:gd name="T7" fmla="*/ 0 60000 65536"/>
                <a:gd name="T8" fmla="*/ 0 60000 65536"/>
                <a:gd name="T9" fmla="*/ 0 w 577"/>
                <a:gd name="T10" fmla="*/ 0 h 625"/>
                <a:gd name="T11" fmla="*/ 577 w 577"/>
                <a:gd name="T12" fmla="*/ 625 h 62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7" h="625">
                  <a:moveTo>
                    <a:pt x="0" y="0"/>
                  </a:moveTo>
                  <a:lnTo>
                    <a:pt x="576" y="0"/>
                  </a:lnTo>
                  <a:lnTo>
                    <a:pt x="576" y="624"/>
                  </a:lnTo>
                </a:path>
              </a:pathLst>
            </a:custGeom>
            <a:noFill/>
            <a:ln w="12700" cap="rnd" cmpd="sng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07" name="Ομάδα 106"/>
          <p:cNvGrpSpPr/>
          <p:nvPr/>
        </p:nvGrpSpPr>
        <p:grpSpPr>
          <a:xfrm>
            <a:off x="1021904" y="2935288"/>
            <a:ext cx="3114675" cy="3084512"/>
            <a:chOff x="1447800" y="2935288"/>
            <a:chExt cx="3114675" cy="3084512"/>
          </a:xfrm>
        </p:grpSpPr>
        <p:sp>
          <p:nvSpPr>
            <p:cNvPr id="58" name="Oval 31"/>
            <p:cNvSpPr>
              <a:spLocks noChangeArrowheads="1"/>
            </p:cNvSpPr>
            <p:nvPr/>
          </p:nvSpPr>
          <p:spPr bwMode="auto">
            <a:xfrm>
              <a:off x="3270250" y="4581525"/>
              <a:ext cx="317500" cy="317500"/>
            </a:xfrm>
            <a:prstGeom prst="ellipse">
              <a:avLst/>
            </a:prstGeom>
            <a:solidFill>
              <a:srgbClr val="CC6600"/>
            </a:solidFill>
            <a:ln w="254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47" name="Oval 27"/>
            <p:cNvSpPr>
              <a:spLocks noChangeArrowheads="1"/>
            </p:cNvSpPr>
            <p:nvPr/>
          </p:nvSpPr>
          <p:spPr bwMode="auto">
            <a:xfrm>
              <a:off x="1974850" y="5419725"/>
              <a:ext cx="317500" cy="317500"/>
            </a:xfrm>
            <a:prstGeom prst="ellipse">
              <a:avLst/>
            </a:prstGeom>
            <a:solidFill>
              <a:srgbClr val="CC6600"/>
            </a:solidFill>
            <a:ln w="254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grpSp>
          <p:nvGrpSpPr>
            <p:cNvPr id="105" name="Ομάδα 104"/>
            <p:cNvGrpSpPr/>
            <p:nvPr/>
          </p:nvGrpSpPr>
          <p:grpSpPr>
            <a:xfrm>
              <a:off x="1447800" y="2935288"/>
              <a:ext cx="3114675" cy="3084512"/>
              <a:chOff x="1447800" y="2935288"/>
              <a:chExt cx="3114675" cy="3084512"/>
            </a:xfrm>
          </p:grpSpPr>
          <p:sp>
            <p:nvSpPr>
              <p:cNvPr id="5" name="Line 3"/>
              <p:cNvSpPr>
                <a:spLocks noChangeShapeType="1"/>
              </p:cNvSpPr>
              <p:nvPr/>
            </p:nvSpPr>
            <p:spPr bwMode="auto">
              <a:xfrm flipV="1">
                <a:off x="1447800" y="4191000"/>
                <a:ext cx="2819400" cy="1828800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6" name="Rectangle 49"/>
              <p:cNvSpPr>
                <a:spLocks noChangeArrowheads="1"/>
              </p:cNvSpPr>
              <p:nvPr/>
            </p:nvSpPr>
            <p:spPr bwMode="auto">
              <a:xfrm>
                <a:off x="4267200" y="4038600"/>
                <a:ext cx="295275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 smtClean="0">
                    <a:solidFill>
                      <a:srgbClr val="FFFF00"/>
                    </a:solidFill>
                  </a:rPr>
                  <a:t>+</a:t>
                </a:r>
                <a:r>
                  <a:rPr lang="en-US" altLang="el-GR" sz="2400" b="1" i="1" dirty="0" smtClean="0">
                    <a:solidFill>
                      <a:srgbClr val="FFFF00"/>
                    </a:solidFill>
                  </a:rPr>
                  <a:t>s</a:t>
                </a:r>
                <a:endParaRPr lang="el-GR" altLang="el-GR" sz="24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grpSp>
            <p:nvGrpSpPr>
              <p:cNvPr id="100" name="Ομάδα 99"/>
              <p:cNvGrpSpPr/>
              <p:nvPr/>
            </p:nvGrpSpPr>
            <p:grpSpPr>
              <a:xfrm>
                <a:off x="1671638" y="2935288"/>
                <a:ext cx="1833562" cy="2855912"/>
                <a:chOff x="1671638" y="2935288"/>
                <a:chExt cx="1833562" cy="2855912"/>
              </a:xfrm>
            </p:grpSpPr>
            <p:grpSp>
              <p:nvGrpSpPr>
                <p:cNvPr id="7" name="Group 28"/>
                <p:cNvGrpSpPr>
                  <a:grpSpLocks/>
                </p:cNvGrpSpPr>
                <p:nvPr/>
              </p:nvGrpSpPr>
              <p:grpSpPr bwMode="auto">
                <a:xfrm>
                  <a:off x="1752600" y="2971800"/>
                  <a:ext cx="1752600" cy="2819400"/>
                  <a:chOff x="1104" y="1872"/>
                  <a:chExt cx="1104" cy="1776"/>
                </a:xfrm>
              </p:grpSpPr>
              <p:sp>
                <p:nvSpPr>
                  <p:cNvPr id="8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1104" y="1920"/>
                    <a:ext cx="288" cy="1728"/>
                  </a:xfrm>
                  <a:prstGeom prst="line">
                    <a:avLst/>
                  </a:prstGeom>
                  <a:noFill/>
                  <a:ln w="25400">
                    <a:solidFill>
                      <a:srgbClr val="FFFF00"/>
                    </a:solidFill>
                    <a:prstDash val="dash"/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9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1248" y="1872"/>
                    <a:ext cx="960" cy="1200"/>
                  </a:xfrm>
                  <a:prstGeom prst="line">
                    <a:avLst/>
                  </a:prstGeom>
                  <a:noFill/>
                  <a:ln w="25400">
                    <a:solidFill>
                      <a:srgbClr val="FFFF00"/>
                    </a:solidFill>
                    <a:prstDash val="dash"/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sp>
              <p:nvSpPr>
                <p:cNvPr id="68" name="Oval 23"/>
                <p:cNvSpPr>
                  <a:spLocks noChangeArrowheads="1"/>
                </p:cNvSpPr>
                <p:nvPr/>
              </p:nvSpPr>
              <p:spPr bwMode="auto">
                <a:xfrm rot="-1800000">
                  <a:off x="1671638" y="2935288"/>
                  <a:ext cx="306387" cy="174625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</p:grpSp>
      </p:grpSp>
      <p:grpSp>
        <p:nvGrpSpPr>
          <p:cNvPr id="114" name="Ομάδα 113"/>
          <p:cNvGrpSpPr/>
          <p:nvPr/>
        </p:nvGrpSpPr>
        <p:grpSpPr>
          <a:xfrm>
            <a:off x="5634100" y="1412776"/>
            <a:ext cx="1487715" cy="2267873"/>
            <a:chOff x="6059996" y="1412776"/>
            <a:chExt cx="1487715" cy="2267873"/>
          </a:xfrm>
        </p:grpSpPr>
        <p:sp>
          <p:nvSpPr>
            <p:cNvPr id="81" name="Oval 31"/>
            <p:cNvSpPr>
              <a:spLocks noChangeArrowheads="1"/>
            </p:cNvSpPr>
            <p:nvPr/>
          </p:nvSpPr>
          <p:spPr bwMode="auto">
            <a:xfrm>
              <a:off x="6630764" y="2180526"/>
              <a:ext cx="317500" cy="317500"/>
            </a:xfrm>
            <a:prstGeom prst="ellipse">
              <a:avLst/>
            </a:prstGeom>
            <a:solidFill>
              <a:srgbClr val="CC6600"/>
            </a:solidFill>
            <a:ln w="254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82" name="Line 34"/>
            <p:cNvSpPr>
              <a:spLocks noChangeShapeType="1"/>
            </p:cNvSpPr>
            <p:nvPr/>
          </p:nvSpPr>
          <p:spPr bwMode="auto">
            <a:xfrm>
              <a:off x="6774879" y="2324542"/>
              <a:ext cx="1588" cy="1080000"/>
            </a:xfrm>
            <a:prstGeom prst="line">
              <a:avLst/>
            </a:prstGeom>
            <a:noFill/>
            <a:ln w="41275">
              <a:solidFill>
                <a:schemeClr val="bg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TextBox 82"/>
                <p:cNvSpPr txBox="1"/>
                <p:nvPr/>
              </p:nvSpPr>
              <p:spPr>
                <a:xfrm>
                  <a:off x="6059996" y="3280539"/>
                  <a:ext cx="148771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59996" y="3280539"/>
                  <a:ext cx="1487715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6061" r="-15984"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2" name="Line 34"/>
            <p:cNvSpPr>
              <a:spLocks noChangeShapeType="1"/>
            </p:cNvSpPr>
            <p:nvPr/>
          </p:nvSpPr>
          <p:spPr bwMode="auto">
            <a:xfrm rot="10800000">
              <a:off x="6342832" y="1661748"/>
              <a:ext cx="461416" cy="73480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Ορθογώνιο 93"/>
                <p:cNvSpPr/>
                <p:nvPr/>
              </p:nvSpPr>
              <p:spPr>
                <a:xfrm>
                  <a:off x="6372200" y="1412776"/>
                  <a:ext cx="444352" cy="4374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4" name="Ορθογώνιο 9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72200" y="1412776"/>
                  <a:ext cx="444352" cy="43749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0" name="Ομάδα 109"/>
          <p:cNvGrpSpPr/>
          <p:nvPr/>
        </p:nvGrpSpPr>
        <p:grpSpPr>
          <a:xfrm>
            <a:off x="1707704" y="5497487"/>
            <a:ext cx="1295400" cy="601688"/>
            <a:chOff x="2133600" y="5497487"/>
            <a:chExt cx="1295400" cy="601688"/>
          </a:xfrm>
        </p:grpSpPr>
        <p:grpSp>
          <p:nvGrpSpPr>
            <p:cNvPr id="14" name="Group 76"/>
            <p:cNvGrpSpPr>
              <a:grpSpLocks/>
            </p:cNvGrpSpPr>
            <p:nvPr/>
          </p:nvGrpSpPr>
          <p:grpSpPr bwMode="auto">
            <a:xfrm>
              <a:off x="2133600" y="5791200"/>
              <a:ext cx="1295400" cy="307975"/>
              <a:chOff x="1344" y="3648"/>
              <a:chExt cx="816" cy="194"/>
            </a:xfrm>
          </p:grpSpPr>
          <p:sp>
            <p:nvSpPr>
              <p:cNvPr id="15" name="Line 52"/>
              <p:cNvSpPr>
                <a:spLocks noChangeShapeType="1"/>
              </p:cNvSpPr>
              <p:nvPr/>
            </p:nvSpPr>
            <p:spPr bwMode="auto">
              <a:xfrm>
                <a:off x="1344" y="3648"/>
                <a:ext cx="816" cy="0"/>
              </a:xfrm>
              <a:prstGeom prst="line">
                <a:avLst/>
              </a:prstGeom>
              <a:noFill/>
              <a:ln w="127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6" name="Rectangle 70"/>
              <p:cNvSpPr>
                <a:spLocks noChangeArrowheads="1"/>
              </p:cNvSpPr>
              <p:nvPr/>
            </p:nvSpPr>
            <p:spPr bwMode="auto">
              <a:xfrm>
                <a:off x="1632" y="3648"/>
                <a:ext cx="19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>
                    <a:solidFill>
                      <a:srgbClr val="FFFF00"/>
                    </a:solidFill>
                  </a:rPr>
                  <a:t>d</a:t>
                </a:r>
                <a:r>
                  <a:rPr lang="en-US" altLang="el-GR" sz="2000" b="1" i="1" dirty="0">
                    <a:solidFill>
                      <a:srgbClr val="FFFF00"/>
                    </a:solidFill>
                  </a:rPr>
                  <a:t>x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sp>
          <p:nvSpPr>
            <p:cNvPr id="99" name="Rectangle 68"/>
            <p:cNvSpPr>
              <a:spLocks noChangeArrowheads="1"/>
            </p:cNvSpPr>
            <p:nvPr/>
          </p:nvSpPr>
          <p:spPr bwMode="auto">
            <a:xfrm>
              <a:off x="2555776" y="5497487"/>
              <a:ext cx="13305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i="1" dirty="0">
                  <a:solidFill>
                    <a:srgbClr val="FFFF00"/>
                  </a:solidFill>
                </a:rPr>
                <a:t>θ</a:t>
              </a:r>
              <a:endParaRPr lang="el-GR" altLang="el-GR" sz="20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</p:grpSp>
      <p:grpSp>
        <p:nvGrpSpPr>
          <p:cNvPr id="108" name="Ομάδα 107"/>
          <p:cNvGrpSpPr/>
          <p:nvPr/>
        </p:nvGrpSpPr>
        <p:grpSpPr>
          <a:xfrm>
            <a:off x="1011807" y="3858683"/>
            <a:ext cx="3127105" cy="2533098"/>
            <a:chOff x="1437703" y="3858683"/>
            <a:chExt cx="3127105" cy="25330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3085480" y="3858683"/>
                  <a:ext cx="444352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85480" y="3858683"/>
                  <a:ext cx="444352" cy="43749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3629744" y="4437112"/>
                  <a:ext cx="93506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</m:oMath>
                  </a14:m>
                  <a:r>
                    <a:rPr lang="el-GR" sz="2000" b="1" dirty="0" smtClean="0">
                      <a:solidFill>
                        <a:schemeClr val="bg1"/>
                      </a:solidFill>
                    </a:rPr>
                    <a:t>υ</a:t>
                  </a:r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9744" y="4437112"/>
                  <a:ext cx="935064" cy="4001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t="-7576" r="-5882" b="-2575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3424942" y="5127575"/>
                  <a:ext cx="45076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4942" y="5127575"/>
                  <a:ext cx="450764" cy="40011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1437703" y="4869160"/>
                  <a:ext cx="444352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7703" y="4869160"/>
                  <a:ext cx="444352" cy="43749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2370988" y="4941207"/>
                  <a:ext cx="39466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0988" y="4941207"/>
                  <a:ext cx="394660" cy="4001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1775775" y="5991671"/>
                  <a:ext cx="45076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75775" y="5991671"/>
                  <a:ext cx="450764" cy="40011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8" name="Line 34"/>
            <p:cNvSpPr>
              <a:spLocks noChangeShapeType="1"/>
            </p:cNvSpPr>
            <p:nvPr/>
          </p:nvSpPr>
          <p:spPr bwMode="auto">
            <a:xfrm>
              <a:off x="2133600" y="5589240"/>
              <a:ext cx="1588" cy="7620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9" name="Line 38"/>
            <p:cNvSpPr>
              <a:spLocks noChangeShapeType="1"/>
            </p:cNvSpPr>
            <p:nvPr/>
          </p:nvSpPr>
          <p:spPr bwMode="auto">
            <a:xfrm flipH="1" flipV="1">
              <a:off x="1752600" y="4968875"/>
              <a:ext cx="381000" cy="6096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0" name="Line 42"/>
            <p:cNvSpPr>
              <a:spLocks noChangeShapeType="1"/>
            </p:cNvSpPr>
            <p:nvPr/>
          </p:nvSpPr>
          <p:spPr bwMode="auto">
            <a:xfrm flipV="1">
              <a:off x="2133600" y="5181600"/>
              <a:ext cx="609600" cy="381000"/>
            </a:xfrm>
            <a:prstGeom prst="line">
              <a:avLst/>
            </a:prstGeom>
            <a:noFill/>
            <a:ln w="44450">
              <a:solidFill>
                <a:schemeClr val="bg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1" name="Line 47"/>
            <p:cNvSpPr>
              <a:spLocks noChangeShapeType="1"/>
            </p:cNvSpPr>
            <p:nvPr/>
          </p:nvSpPr>
          <p:spPr bwMode="auto">
            <a:xfrm flipV="1">
              <a:off x="3429000" y="4419600"/>
              <a:ext cx="457200" cy="304800"/>
            </a:xfrm>
            <a:prstGeom prst="line">
              <a:avLst/>
            </a:prstGeom>
            <a:noFill/>
            <a:ln w="44450">
              <a:solidFill>
                <a:schemeClr val="bg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0" name="Line 40"/>
            <p:cNvSpPr>
              <a:spLocks noChangeShapeType="1"/>
            </p:cNvSpPr>
            <p:nvPr/>
          </p:nvSpPr>
          <p:spPr bwMode="auto">
            <a:xfrm flipH="1" flipV="1">
              <a:off x="3048000" y="4130675"/>
              <a:ext cx="381000" cy="6096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9" name="Line 36"/>
            <p:cNvSpPr>
              <a:spLocks noChangeShapeType="1"/>
            </p:cNvSpPr>
            <p:nvPr/>
          </p:nvSpPr>
          <p:spPr bwMode="auto">
            <a:xfrm>
              <a:off x="3429000" y="4724400"/>
              <a:ext cx="0" cy="7620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0" name="Group 77"/>
          <p:cNvGrpSpPr>
            <a:grpSpLocks/>
          </p:cNvGrpSpPr>
          <p:nvPr/>
        </p:nvGrpSpPr>
        <p:grpSpPr bwMode="auto">
          <a:xfrm>
            <a:off x="1719667" y="4724400"/>
            <a:ext cx="350838" cy="838200"/>
            <a:chOff x="1344" y="2976"/>
            <a:chExt cx="221" cy="528"/>
          </a:xfrm>
        </p:grpSpPr>
        <p:sp>
          <p:nvSpPr>
            <p:cNvPr id="11" name="Line 43"/>
            <p:cNvSpPr>
              <a:spLocks noChangeShapeType="1"/>
            </p:cNvSpPr>
            <p:nvPr/>
          </p:nvSpPr>
          <p:spPr bwMode="auto">
            <a:xfrm flipV="1">
              <a:off x="1344" y="2976"/>
              <a:ext cx="0" cy="528"/>
            </a:xfrm>
            <a:prstGeom prst="line">
              <a:avLst/>
            </a:prstGeom>
            <a:noFill/>
            <a:ln w="25400">
              <a:solidFill>
                <a:srgbClr val="FFFF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2" name="Rectangle 44"/>
            <p:cNvSpPr>
              <a:spLocks noChangeArrowheads="1"/>
            </p:cNvSpPr>
            <p:nvPr/>
          </p:nvSpPr>
          <p:spPr bwMode="auto">
            <a:xfrm>
              <a:off x="1373" y="3024"/>
              <a:ext cx="19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i="1" dirty="0" err="1">
                  <a:solidFill>
                    <a:srgbClr val="FFFF00"/>
                  </a:solidFill>
                </a:rPr>
                <a:t>dy</a:t>
              </a:r>
              <a:endParaRPr lang="el-GR" altLang="el-GR" sz="20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</p:grpSp>
      <p:grpSp>
        <p:nvGrpSpPr>
          <p:cNvPr id="117" name="Ομάδα 116"/>
          <p:cNvGrpSpPr/>
          <p:nvPr/>
        </p:nvGrpSpPr>
        <p:grpSpPr>
          <a:xfrm>
            <a:off x="3797939" y="1052736"/>
            <a:ext cx="4175677" cy="3173202"/>
            <a:chOff x="4223835" y="1052736"/>
            <a:chExt cx="4175677" cy="3173202"/>
          </a:xfrm>
        </p:grpSpPr>
        <p:sp>
          <p:nvSpPr>
            <p:cNvPr id="79" name="Rectangle 49"/>
            <p:cNvSpPr>
              <a:spLocks noChangeArrowheads="1"/>
            </p:cNvSpPr>
            <p:nvPr/>
          </p:nvSpPr>
          <p:spPr bwMode="auto">
            <a:xfrm>
              <a:off x="8093149" y="1052736"/>
              <a:ext cx="295275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 smtClean="0">
                  <a:solidFill>
                    <a:srgbClr val="FFFF00"/>
                  </a:solidFill>
                </a:rPr>
                <a:t>+</a:t>
              </a:r>
              <a:r>
                <a:rPr lang="en-US" altLang="el-GR" sz="2400" b="1" i="1" dirty="0" smtClean="0">
                  <a:solidFill>
                    <a:srgbClr val="FFFF00"/>
                  </a:solidFill>
                </a:rPr>
                <a:t>s</a:t>
              </a:r>
              <a:endParaRPr lang="el-GR" altLang="el-GR" sz="24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grpSp>
          <p:nvGrpSpPr>
            <p:cNvPr id="112" name="Ομάδα 111"/>
            <p:cNvGrpSpPr/>
            <p:nvPr/>
          </p:nvGrpSpPr>
          <p:grpSpPr>
            <a:xfrm>
              <a:off x="4223835" y="1511890"/>
              <a:ext cx="4175677" cy="2714048"/>
              <a:chOff x="4223835" y="1511890"/>
              <a:chExt cx="4175677" cy="2714048"/>
            </a:xfrm>
          </p:grpSpPr>
          <p:sp>
            <p:nvSpPr>
              <p:cNvPr id="111" name="Line 3"/>
              <p:cNvSpPr>
                <a:spLocks noChangeShapeType="1"/>
              </p:cNvSpPr>
              <p:nvPr/>
            </p:nvSpPr>
            <p:spPr bwMode="auto">
              <a:xfrm flipV="1">
                <a:off x="4223835" y="2397138"/>
                <a:ext cx="2819400" cy="182880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prstDash val="dash"/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8" name="Line 3"/>
              <p:cNvSpPr>
                <a:spLocks noChangeShapeType="1"/>
              </p:cNvSpPr>
              <p:nvPr/>
            </p:nvSpPr>
            <p:spPr bwMode="auto">
              <a:xfrm flipV="1">
                <a:off x="5580112" y="1511890"/>
                <a:ext cx="2819400" cy="182880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pSp>
        <p:nvGrpSpPr>
          <p:cNvPr id="120" name="Ομάδα 119"/>
          <p:cNvGrpSpPr/>
          <p:nvPr/>
        </p:nvGrpSpPr>
        <p:grpSpPr>
          <a:xfrm>
            <a:off x="5298232" y="1373186"/>
            <a:ext cx="2507569" cy="1903413"/>
            <a:chOff x="5724128" y="1373186"/>
            <a:chExt cx="2507569" cy="1903413"/>
          </a:xfrm>
        </p:grpSpPr>
        <p:sp>
          <p:nvSpPr>
            <p:cNvPr id="97" name="Rectangle 68"/>
            <p:cNvSpPr>
              <a:spLocks noChangeArrowheads="1"/>
            </p:cNvSpPr>
            <p:nvPr/>
          </p:nvSpPr>
          <p:spPr bwMode="auto">
            <a:xfrm>
              <a:off x="6825897" y="2686686"/>
              <a:ext cx="15875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>
                  <a:solidFill>
                    <a:srgbClr val="FFFF00"/>
                  </a:solidFill>
                </a:rPr>
                <a:t>θ</a:t>
              </a:r>
              <a:endParaRPr lang="el-GR" altLang="el-GR" sz="24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grpSp>
          <p:nvGrpSpPr>
            <p:cNvPr id="115" name="Ομάδα 114"/>
            <p:cNvGrpSpPr/>
            <p:nvPr/>
          </p:nvGrpSpPr>
          <p:grpSpPr>
            <a:xfrm>
              <a:off x="5724128" y="1373186"/>
              <a:ext cx="2507569" cy="1903413"/>
              <a:chOff x="5724128" y="1373186"/>
              <a:chExt cx="2507569" cy="1903413"/>
            </a:xfrm>
          </p:grpSpPr>
          <p:sp>
            <p:nvSpPr>
              <p:cNvPr id="84" name="Line 3"/>
              <p:cNvSpPr>
                <a:spLocks noChangeShapeType="1"/>
              </p:cNvSpPr>
              <p:nvPr/>
            </p:nvSpPr>
            <p:spPr bwMode="auto">
              <a:xfrm rot="16200000" flipV="1">
                <a:off x="5816538" y="1712824"/>
                <a:ext cx="1903413" cy="1224137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5" name="Line 3"/>
              <p:cNvSpPr>
                <a:spLocks noChangeShapeType="1"/>
              </p:cNvSpPr>
              <p:nvPr/>
            </p:nvSpPr>
            <p:spPr bwMode="auto">
              <a:xfrm flipV="1">
                <a:off x="5724128" y="1436696"/>
                <a:ext cx="2507569" cy="1624651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pSp>
        <p:nvGrpSpPr>
          <p:cNvPr id="123" name="Ομάδα 122"/>
          <p:cNvGrpSpPr/>
          <p:nvPr/>
        </p:nvGrpSpPr>
        <p:grpSpPr>
          <a:xfrm>
            <a:off x="5442248" y="2253278"/>
            <a:ext cx="2658144" cy="2039818"/>
            <a:chOff x="5868144" y="2253278"/>
            <a:chExt cx="2658144" cy="2039818"/>
          </a:xfrm>
        </p:grpSpPr>
        <p:grpSp>
          <p:nvGrpSpPr>
            <p:cNvPr id="121" name="Ομάδα 120"/>
            <p:cNvGrpSpPr/>
            <p:nvPr/>
          </p:nvGrpSpPr>
          <p:grpSpPr>
            <a:xfrm>
              <a:off x="5868144" y="2253278"/>
              <a:ext cx="921370" cy="1151264"/>
              <a:chOff x="5868144" y="2253278"/>
              <a:chExt cx="921370" cy="1151264"/>
            </a:xfrm>
          </p:grpSpPr>
          <p:sp>
            <p:nvSpPr>
              <p:cNvPr id="86" name="Line 3"/>
              <p:cNvSpPr>
                <a:spLocks noChangeShapeType="1"/>
              </p:cNvSpPr>
              <p:nvPr/>
            </p:nvSpPr>
            <p:spPr bwMode="auto">
              <a:xfrm rot="16200000" flipV="1">
                <a:off x="6153199" y="2781273"/>
                <a:ext cx="770264" cy="476273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1" name="Ορθογώνιο 90"/>
                  <p:cNvSpPr/>
                  <p:nvPr/>
                </p:nvSpPr>
                <p:spPr>
                  <a:xfrm>
                    <a:off x="5868144" y="2253278"/>
                    <a:ext cx="576064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1" name="Ορθογώνιο 9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68144" y="2253278"/>
                    <a:ext cx="576064" cy="40011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9" name="Line 34"/>
              <p:cNvSpPr>
                <a:spLocks noChangeShapeType="1"/>
              </p:cNvSpPr>
              <p:nvPr/>
            </p:nvSpPr>
            <p:spPr bwMode="auto">
              <a:xfrm flipH="1">
                <a:off x="6300194" y="2363026"/>
                <a:ext cx="489320" cy="324000"/>
              </a:xfrm>
              <a:prstGeom prst="line">
                <a:avLst/>
              </a:prstGeom>
              <a:noFill/>
              <a:ln w="4127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Ορθογώνιο 121"/>
                <p:cNvSpPr/>
                <p:nvPr/>
              </p:nvSpPr>
              <p:spPr>
                <a:xfrm>
                  <a:off x="6282953" y="3892986"/>
                  <a:ext cx="2243335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𝒔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𝒎𝒈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2" name="Ορθογώνιο 1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2953" y="3892986"/>
                  <a:ext cx="2243335" cy="400110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b="-1076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5" name="Ομάδα 124"/>
          <p:cNvGrpSpPr/>
          <p:nvPr/>
        </p:nvGrpSpPr>
        <p:grpSpPr>
          <a:xfrm>
            <a:off x="6162328" y="1444714"/>
            <a:ext cx="1180140" cy="1959826"/>
            <a:chOff x="6588224" y="1444714"/>
            <a:chExt cx="1180140" cy="1959826"/>
          </a:xfrm>
        </p:grpSpPr>
        <p:sp>
          <p:nvSpPr>
            <p:cNvPr id="87" name="Line 3"/>
            <p:cNvSpPr>
              <a:spLocks noChangeShapeType="1"/>
            </p:cNvSpPr>
            <p:nvPr/>
          </p:nvSpPr>
          <p:spPr bwMode="auto">
            <a:xfrm flipV="1">
              <a:off x="6774879" y="3091477"/>
              <a:ext cx="461417" cy="313063"/>
            </a:xfrm>
            <a:prstGeom prst="line">
              <a:avLst/>
            </a:prstGeom>
            <a:noFill/>
            <a:ln w="25400">
              <a:solidFill>
                <a:srgbClr val="FFFF00"/>
              </a:solidFill>
              <a:prstDash val="dash"/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24" name="Ομάδα 123"/>
            <p:cNvGrpSpPr/>
            <p:nvPr/>
          </p:nvGrpSpPr>
          <p:grpSpPr>
            <a:xfrm>
              <a:off x="6588224" y="1444714"/>
              <a:ext cx="1180140" cy="1671916"/>
              <a:chOff x="6588224" y="1444714"/>
              <a:chExt cx="1180140" cy="167191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5" name="Ορθογώνιο 94"/>
                  <p:cNvSpPr/>
                  <p:nvPr/>
                </p:nvSpPr>
                <p:spPr>
                  <a:xfrm>
                    <a:off x="7164288" y="2716520"/>
                    <a:ext cx="60407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95" name="Ορθογώνιο 9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64288" y="2716520"/>
                    <a:ext cx="604076" cy="400110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b="-307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3" name="Ορθογώνιο 112"/>
                  <p:cNvSpPr/>
                  <p:nvPr/>
                </p:nvSpPr>
                <p:spPr>
                  <a:xfrm>
                    <a:off x="6588224" y="1444714"/>
                    <a:ext cx="10600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=−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113" name="Ορθογώνιο 11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88224" y="1444714"/>
                    <a:ext cx="1060034" cy="400110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 b="-15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90" name="Line 34"/>
              <p:cNvSpPr>
                <a:spLocks noChangeShapeType="1"/>
              </p:cNvSpPr>
              <p:nvPr/>
            </p:nvSpPr>
            <p:spPr bwMode="auto">
              <a:xfrm>
                <a:off x="6774880" y="2339276"/>
                <a:ext cx="461416" cy="734802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 dirty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TextBox 125"/>
              <p:cNvSpPr txBox="1"/>
              <p:nvPr/>
            </p:nvSpPr>
            <p:spPr>
              <a:xfrm>
                <a:off x="5895362" y="4365104"/>
                <a:ext cx="31266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𝐧𝐞𝐭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𝒘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6" name="TextBox 1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5362" y="4365104"/>
                <a:ext cx="3126625" cy="400110"/>
              </a:xfrm>
              <a:prstGeom prst="rect">
                <a:avLst/>
              </a:prstGeom>
              <a:blipFill rotWithShape="1">
                <a:blip r:embed="rId19"/>
                <a:stretch>
                  <a:fillRect l="-390" b="-151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6007852" y="4797152"/>
                <a:ext cx="2388667" cy="676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7852" y="4797152"/>
                <a:ext cx="2388667" cy="67691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TextBox 127"/>
              <p:cNvSpPr txBox="1"/>
              <p:nvPr/>
            </p:nvSpPr>
            <p:spPr>
              <a:xfrm>
                <a:off x="6008506" y="5517232"/>
                <a:ext cx="2700739" cy="676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𝒅𝒔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128" name="TextBox 1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8506" y="5517232"/>
                <a:ext cx="2700739" cy="67691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Box 128"/>
              <p:cNvSpPr txBox="1"/>
              <p:nvPr/>
            </p:nvSpPr>
            <p:spPr>
              <a:xfrm>
                <a:off x="6068408" y="6309320"/>
                <a:ext cx="2897332" cy="400110"/>
              </a:xfrm>
              <a:prstGeom prst="rect">
                <a:avLst/>
              </a:prstGeom>
              <a:noFill/>
              <a:ln w="38100">
                <a:solidFill>
                  <a:srgbClr val="FFFF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𝒅𝒔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129" name="TextBox 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8408" y="6309320"/>
                <a:ext cx="2897332" cy="400110"/>
              </a:xfrm>
              <a:prstGeom prst="rect">
                <a:avLst/>
              </a:prstGeom>
              <a:blipFill rotWithShape="1">
                <a:blip r:embed="rId22"/>
                <a:stretch>
                  <a:fillRect b="-4167"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Freeform 17"/>
          <p:cNvSpPr>
            <a:spLocks/>
          </p:cNvSpPr>
          <p:nvPr/>
        </p:nvSpPr>
        <p:spPr bwMode="auto">
          <a:xfrm>
            <a:off x="775668" y="2780928"/>
            <a:ext cx="539750" cy="1188000"/>
          </a:xfrm>
          <a:custGeom>
            <a:avLst/>
            <a:gdLst>
              <a:gd name="T0" fmla="*/ 0 w 385"/>
              <a:gd name="T1" fmla="*/ 0 h 721"/>
              <a:gd name="T2" fmla="*/ 384 w 385"/>
              <a:gd name="T3" fmla="*/ 0 h 721"/>
              <a:gd name="T4" fmla="*/ 384 w 385"/>
              <a:gd name="T5" fmla="*/ 720 h 721"/>
              <a:gd name="T6" fmla="*/ 0 60000 65536"/>
              <a:gd name="T7" fmla="*/ 0 60000 65536"/>
              <a:gd name="T8" fmla="*/ 0 60000 65536"/>
              <a:gd name="T9" fmla="*/ 0 w 385"/>
              <a:gd name="T10" fmla="*/ 0 h 721"/>
              <a:gd name="T11" fmla="*/ 385 w 385"/>
              <a:gd name="T12" fmla="*/ 721 h 72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5" h="721">
                <a:moveTo>
                  <a:pt x="0" y="0"/>
                </a:moveTo>
                <a:lnTo>
                  <a:pt x="384" y="0"/>
                </a:lnTo>
                <a:lnTo>
                  <a:pt x="384" y="720"/>
                </a:lnTo>
              </a:path>
            </a:pathLst>
          </a:custGeom>
          <a:noFill/>
          <a:ln w="19050" cap="rnd" cmpd="sng">
            <a:solidFill>
              <a:srgbClr val="FFFF00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8" name="Freeform 4"/>
          <p:cNvSpPr>
            <a:spLocks/>
          </p:cNvSpPr>
          <p:nvPr/>
        </p:nvSpPr>
        <p:spPr bwMode="auto">
          <a:xfrm>
            <a:off x="899592" y="1759425"/>
            <a:ext cx="2797423" cy="1752600"/>
          </a:xfrm>
          <a:custGeom>
            <a:avLst/>
            <a:gdLst>
              <a:gd name="T0" fmla="*/ 0 w 1490"/>
              <a:gd name="T1" fmla="*/ 2147483647 h 1104"/>
              <a:gd name="T2" fmla="*/ 2147483647 w 1490"/>
              <a:gd name="T3" fmla="*/ 2147483647 h 1104"/>
              <a:gd name="T4" fmla="*/ 2147483647 w 1490"/>
              <a:gd name="T5" fmla="*/ 2147483647 h 1104"/>
              <a:gd name="T6" fmla="*/ 2147483647 w 1490"/>
              <a:gd name="T7" fmla="*/ 2147483647 h 1104"/>
              <a:gd name="T8" fmla="*/ 2147483647 w 1490"/>
              <a:gd name="T9" fmla="*/ 2147483647 h 1104"/>
              <a:gd name="T10" fmla="*/ 2147483647 w 1490"/>
              <a:gd name="T11" fmla="*/ 2147483647 h 1104"/>
              <a:gd name="T12" fmla="*/ 2147483647 w 1490"/>
              <a:gd name="T13" fmla="*/ 2147483647 h 1104"/>
              <a:gd name="T14" fmla="*/ 2147483647 w 1490"/>
              <a:gd name="T15" fmla="*/ 2147483647 h 1104"/>
              <a:gd name="T16" fmla="*/ 2147483647 w 1490"/>
              <a:gd name="T17" fmla="*/ 2147483647 h 1104"/>
              <a:gd name="T18" fmla="*/ 2147483647 w 1490"/>
              <a:gd name="T19" fmla="*/ 2147483647 h 1104"/>
              <a:gd name="T20" fmla="*/ 2147483647 w 1490"/>
              <a:gd name="T21" fmla="*/ 2147483647 h 1104"/>
              <a:gd name="T22" fmla="*/ 2147483647 w 1490"/>
              <a:gd name="T23" fmla="*/ 2147483647 h 1104"/>
              <a:gd name="T24" fmla="*/ 2147483647 w 1490"/>
              <a:gd name="T25" fmla="*/ 2147483647 h 1104"/>
              <a:gd name="T26" fmla="*/ 2147483647 w 1490"/>
              <a:gd name="T27" fmla="*/ 2147483647 h 1104"/>
              <a:gd name="T28" fmla="*/ 2147483647 w 1490"/>
              <a:gd name="T29" fmla="*/ 2147483647 h 1104"/>
              <a:gd name="T30" fmla="*/ 2147483647 w 1490"/>
              <a:gd name="T31" fmla="*/ 2147483647 h 1104"/>
              <a:gd name="T32" fmla="*/ 2147483647 w 1490"/>
              <a:gd name="T33" fmla="*/ 2147483647 h 1104"/>
              <a:gd name="T34" fmla="*/ 2147483647 w 1490"/>
              <a:gd name="T35" fmla="*/ 2147483647 h 1104"/>
              <a:gd name="T36" fmla="*/ 2147483647 w 1490"/>
              <a:gd name="T37" fmla="*/ 2147483647 h 1104"/>
              <a:gd name="T38" fmla="*/ 2147483647 w 1490"/>
              <a:gd name="T39" fmla="*/ 2147483647 h 1104"/>
              <a:gd name="T40" fmla="*/ 2147483647 w 1490"/>
              <a:gd name="T41" fmla="*/ 2147483647 h 1104"/>
              <a:gd name="T42" fmla="*/ 2147483647 w 1490"/>
              <a:gd name="T43" fmla="*/ 2147483647 h 1104"/>
              <a:gd name="T44" fmla="*/ 2147483647 w 1490"/>
              <a:gd name="T45" fmla="*/ 2147483647 h 1104"/>
              <a:gd name="T46" fmla="*/ 2147483647 w 1490"/>
              <a:gd name="T47" fmla="*/ 2147483647 h 1104"/>
              <a:gd name="T48" fmla="*/ 2147483647 w 1490"/>
              <a:gd name="T49" fmla="*/ 2147483647 h 1104"/>
              <a:gd name="T50" fmla="*/ 2147483647 w 1490"/>
              <a:gd name="T51" fmla="*/ 2147483647 h 1104"/>
              <a:gd name="T52" fmla="*/ 2147483647 w 1490"/>
              <a:gd name="T53" fmla="*/ 0 h 110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490"/>
              <a:gd name="T82" fmla="*/ 0 h 1104"/>
              <a:gd name="T83" fmla="*/ 1490 w 1490"/>
              <a:gd name="T84" fmla="*/ 1104 h 110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490" h="1104">
                <a:moveTo>
                  <a:pt x="0" y="1103"/>
                </a:moveTo>
                <a:lnTo>
                  <a:pt x="60" y="1013"/>
                </a:lnTo>
                <a:lnTo>
                  <a:pt x="91" y="969"/>
                </a:lnTo>
                <a:lnTo>
                  <a:pt x="126" y="925"/>
                </a:lnTo>
                <a:lnTo>
                  <a:pt x="167" y="880"/>
                </a:lnTo>
                <a:lnTo>
                  <a:pt x="212" y="838"/>
                </a:lnTo>
                <a:lnTo>
                  <a:pt x="264" y="796"/>
                </a:lnTo>
                <a:lnTo>
                  <a:pt x="324" y="755"/>
                </a:lnTo>
                <a:lnTo>
                  <a:pt x="357" y="735"/>
                </a:lnTo>
                <a:lnTo>
                  <a:pt x="395" y="718"/>
                </a:lnTo>
                <a:lnTo>
                  <a:pt x="436" y="700"/>
                </a:lnTo>
                <a:lnTo>
                  <a:pt x="479" y="682"/>
                </a:lnTo>
                <a:lnTo>
                  <a:pt x="569" y="649"/>
                </a:lnTo>
                <a:lnTo>
                  <a:pt x="665" y="617"/>
                </a:lnTo>
                <a:lnTo>
                  <a:pt x="762" y="583"/>
                </a:lnTo>
                <a:lnTo>
                  <a:pt x="855" y="548"/>
                </a:lnTo>
                <a:lnTo>
                  <a:pt x="901" y="529"/>
                </a:lnTo>
                <a:lnTo>
                  <a:pt x="943" y="509"/>
                </a:lnTo>
                <a:lnTo>
                  <a:pt x="984" y="488"/>
                </a:lnTo>
                <a:lnTo>
                  <a:pt x="1022" y="465"/>
                </a:lnTo>
                <a:lnTo>
                  <a:pt x="1094" y="415"/>
                </a:lnTo>
                <a:lnTo>
                  <a:pt x="1158" y="362"/>
                </a:lnTo>
                <a:lnTo>
                  <a:pt x="1220" y="308"/>
                </a:lnTo>
                <a:lnTo>
                  <a:pt x="1277" y="249"/>
                </a:lnTo>
                <a:lnTo>
                  <a:pt x="1332" y="189"/>
                </a:lnTo>
                <a:lnTo>
                  <a:pt x="1384" y="127"/>
                </a:lnTo>
                <a:lnTo>
                  <a:pt x="1489" y="0"/>
                </a:lnTo>
              </a:path>
            </a:pathLst>
          </a:custGeom>
          <a:noFill/>
          <a:ln w="28575" cap="rnd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9" name="Rectangle 11"/>
          <p:cNvSpPr>
            <a:spLocks noChangeArrowheads="1"/>
          </p:cNvSpPr>
          <p:nvPr/>
        </p:nvSpPr>
        <p:spPr bwMode="auto">
          <a:xfrm>
            <a:off x="35496" y="0"/>
            <a:ext cx="9108504" cy="1324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solidFill>
                  <a:schemeClr val="bg1"/>
                </a:solidFill>
              </a:rPr>
              <a:t>Κινητική Ενέργεια και </a:t>
            </a:r>
            <a:endParaRPr lang="en-US" altLang="el-GR" sz="2800" b="1" dirty="0" smtClean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err="1" smtClean="0">
                <a:solidFill>
                  <a:schemeClr val="bg1"/>
                </a:solidFill>
              </a:rPr>
              <a:t>Βαρυτική</a:t>
            </a:r>
            <a:r>
              <a:rPr lang="el-GR" altLang="el-GR" sz="2800" b="1" dirty="0" smtClean="0">
                <a:solidFill>
                  <a:schemeClr val="bg1"/>
                </a:solidFill>
              </a:rPr>
              <a:t> Δυναμική Ενέργεια</a:t>
            </a:r>
            <a:endParaRPr lang="el-GR" altLang="el-GR" sz="28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Κίνηση σε Τυχαία Τροχιά χωρίς Τριβή</a:t>
            </a:r>
            <a:endParaRPr lang="el-GR" altLang="el-GR" sz="2400" b="1" dirty="0">
              <a:solidFill>
                <a:schemeClr val="bg1"/>
              </a:solidFill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403902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6" grpId="0"/>
      <p:bldP spid="127" grpId="0"/>
      <p:bldP spid="128" grpId="0"/>
      <p:bldP spid="1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Ομάδα 98"/>
          <p:cNvGrpSpPr/>
          <p:nvPr/>
        </p:nvGrpSpPr>
        <p:grpSpPr>
          <a:xfrm>
            <a:off x="107504" y="1052736"/>
            <a:ext cx="7866112" cy="5748114"/>
            <a:chOff x="533400" y="1052736"/>
            <a:chExt cx="7866112" cy="5748114"/>
          </a:xfrm>
        </p:grpSpPr>
        <p:grpSp>
          <p:nvGrpSpPr>
            <p:cNvPr id="2" name="Ομάδα 1"/>
            <p:cNvGrpSpPr/>
            <p:nvPr/>
          </p:nvGrpSpPr>
          <p:grpSpPr>
            <a:xfrm>
              <a:off x="990600" y="1524000"/>
              <a:ext cx="3963988" cy="2727325"/>
              <a:chOff x="990600" y="1524000"/>
              <a:chExt cx="3963988" cy="2727325"/>
            </a:xfrm>
          </p:grpSpPr>
          <p:grpSp>
            <p:nvGrpSpPr>
              <p:cNvPr id="3" name="Group 84"/>
              <p:cNvGrpSpPr>
                <a:grpSpLocks/>
              </p:cNvGrpSpPr>
              <p:nvPr/>
            </p:nvGrpSpPr>
            <p:grpSpPr bwMode="auto">
              <a:xfrm>
                <a:off x="990600" y="1524000"/>
                <a:ext cx="3963988" cy="2727325"/>
                <a:chOff x="624" y="960"/>
                <a:chExt cx="2497" cy="1718"/>
              </a:xfrm>
            </p:grpSpPr>
            <p:sp>
              <p:nvSpPr>
                <p:cNvPr id="7" name="Freeform 4"/>
                <p:cNvSpPr>
                  <a:spLocks/>
                </p:cNvSpPr>
                <p:nvPr/>
              </p:nvSpPr>
              <p:spPr bwMode="auto">
                <a:xfrm>
                  <a:off x="720" y="1776"/>
                  <a:ext cx="385" cy="721"/>
                </a:xfrm>
                <a:custGeom>
                  <a:avLst/>
                  <a:gdLst>
                    <a:gd name="T0" fmla="*/ 0 w 385"/>
                    <a:gd name="T1" fmla="*/ 0 h 721"/>
                    <a:gd name="T2" fmla="*/ 384 w 385"/>
                    <a:gd name="T3" fmla="*/ 0 h 721"/>
                    <a:gd name="T4" fmla="*/ 384 w 385"/>
                    <a:gd name="T5" fmla="*/ 720 h 721"/>
                    <a:gd name="T6" fmla="*/ 0 60000 65536"/>
                    <a:gd name="T7" fmla="*/ 0 60000 65536"/>
                    <a:gd name="T8" fmla="*/ 0 60000 65536"/>
                    <a:gd name="T9" fmla="*/ 0 w 385"/>
                    <a:gd name="T10" fmla="*/ 0 h 721"/>
                    <a:gd name="T11" fmla="*/ 385 w 385"/>
                    <a:gd name="T12" fmla="*/ 721 h 7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5" h="721">
                      <a:moveTo>
                        <a:pt x="0" y="0"/>
                      </a:moveTo>
                      <a:lnTo>
                        <a:pt x="384" y="0"/>
                      </a:lnTo>
                      <a:lnTo>
                        <a:pt x="384" y="720"/>
                      </a:lnTo>
                    </a:path>
                  </a:pathLst>
                </a:custGeom>
                <a:noFill/>
                <a:ln w="12700" cap="rnd" cmpd="sng">
                  <a:solidFill>
                    <a:srgbClr val="FFFF00"/>
                  </a:solidFill>
                  <a:prstDash val="dash"/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9" name="Oval 7"/>
                <p:cNvSpPr>
                  <a:spLocks noChangeArrowheads="1"/>
                </p:cNvSpPr>
                <p:nvPr/>
              </p:nvSpPr>
              <p:spPr bwMode="auto">
                <a:xfrm>
                  <a:off x="1004" y="1676"/>
                  <a:ext cx="200" cy="200"/>
                </a:xfrm>
                <a:prstGeom prst="ellipse">
                  <a:avLst/>
                </a:prstGeom>
                <a:solidFill>
                  <a:srgbClr val="CC6600"/>
                </a:solidFill>
                <a:ln w="25400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>
                  <a:off x="1104" y="1824"/>
                  <a:ext cx="1" cy="48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1" name="Line 12"/>
                <p:cNvSpPr>
                  <a:spLocks noChangeShapeType="1"/>
                </p:cNvSpPr>
                <p:nvPr/>
              </p:nvSpPr>
              <p:spPr bwMode="auto">
                <a:xfrm flipH="1" flipV="1">
                  <a:off x="864" y="1392"/>
                  <a:ext cx="240" cy="384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104" y="1536"/>
                  <a:ext cx="336" cy="24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5" name="Oval 18"/>
                <p:cNvSpPr>
                  <a:spLocks noChangeArrowheads="1"/>
                </p:cNvSpPr>
                <p:nvPr/>
              </p:nvSpPr>
              <p:spPr bwMode="auto">
                <a:xfrm>
                  <a:off x="956" y="1724"/>
                  <a:ext cx="200" cy="20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16" name="Line 19"/>
                <p:cNvSpPr>
                  <a:spLocks noChangeShapeType="1"/>
                </p:cNvSpPr>
                <p:nvPr/>
              </p:nvSpPr>
              <p:spPr bwMode="auto">
                <a:xfrm>
                  <a:off x="1056" y="2400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7" name="Line 20"/>
                <p:cNvSpPr>
                  <a:spLocks noChangeShapeType="1"/>
                </p:cNvSpPr>
                <p:nvPr/>
              </p:nvSpPr>
              <p:spPr bwMode="auto">
                <a:xfrm>
                  <a:off x="720" y="1824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grpSp>
              <p:nvGrpSpPr>
                <p:cNvPr id="18" name="Group 80"/>
                <p:cNvGrpSpPr>
                  <a:grpSpLocks/>
                </p:cNvGrpSpPr>
                <p:nvPr/>
              </p:nvGrpSpPr>
              <p:grpSpPr bwMode="auto">
                <a:xfrm>
                  <a:off x="624" y="960"/>
                  <a:ext cx="2497" cy="1718"/>
                  <a:chOff x="624" y="960"/>
                  <a:chExt cx="2497" cy="1718"/>
                </a:xfrm>
              </p:grpSpPr>
              <p:sp>
                <p:nvSpPr>
                  <p:cNvPr id="19" name="Freeform 81"/>
                  <p:cNvSpPr>
                    <a:spLocks/>
                  </p:cNvSpPr>
                  <p:nvPr/>
                </p:nvSpPr>
                <p:spPr bwMode="auto">
                  <a:xfrm>
                    <a:off x="768" y="960"/>
                    <a:ext cx="2353" cy="1489"/>
                  </a:xfrm>
                  <a:custGeom>
                    <a:avLst/>
                    <a:gdLst>
                      <a:gd name="T0" fmla="*/ 0 w 2353"/>
                      <a:gd name="T1" fmla="*/ 0 h 1489"/>
                      <a:gd name="T2" fmla="*/ 0 w 2353"/>
                      <a:gd name="T3" fmla="*/ 1488 h 1489"/>
                      <a:gd name="T4" fmla="*/ 2352 w 2353"/>
                      <a:gd name="T5" fmla="*/ 1488 h 1489"/>
                      <a:gd name="T6" fmla="*/ 0 60000 65536"/>
                      <a:gd name="T7" fmla="*/ 0 60000 65536"/>
                      <a:gd name="T8" fmla="*/ 0 60000 65536"/>
                      <a:gd name="T9" fmla="*/ 0 w 2353"/>
                      <a:gd name="T10" fmla="*/ 0 h 1489"/>
                      <a:gd name="T11" fmla="*/ 2353 w 2353"/>
                      <a:gd name="T12" fmla="*/ 1489 h 1489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353" h="1489">
                        <a:moveTo>
                          <a:pt x="0" y="0"/>
                        </a:moveTo>
                        <a:lnTo>
                          <a:pt x="0" y="1488"/>
                        </a:lnTo>
                        <a:lnTo>
                          <a:pt x="2352" y="1488"/>
                        </a:lnTo>
                      </a:path>
                    </a:pathLst>
                  </a:custGeom>
                  <a:noFill/>
                  <a:ln w="28575" cap="rnd" cmpd="sng">
                    <a:solidFill>
                      <a:srgbClr val="FFFF00"/>
                    </a:solidFill>
                    <a:prstDash val="solid"/>
                    <a:round/>
                    <a:headEnd type="stealth" w="med" len="med"/>
                    <a:tailEnd type="stealth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0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624" y="1056"/>
                    <a:ext cx="85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l-GR" altLang="el-GR" sz="2400" b="1" i="1">
                        <a:solidFill>
                          <a:srgbClr val="FFFF00"/>
                        </a:solidFill>
                      </a:rPr>
                      <a:t>y</a:t>
                    </a:r>
                  </a:p>
                </p:txBody>
              </p:sp>
              <p:sp>
                <p:nvSpPr>
                  <p:cNvPr id="21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971" y="2448"/>
                    <a:ext cx="96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400" b="1" i="1">
                        <a:solidFill>
                          <a:srgbClr val="FFFF00"/>
                        </a:solidFill>
                      </a:rPr>
                      <a:t>x</a:t>
                    </a:r>
                    <a:endParaRPr lang="el-GR" altLang="el-GR" sz="2400" b="1" i="1">
                      <a:solidFill>
                        <a:srgbClr val="FFFF00"/>
                      </a:solidFill>
                    </a:endParaRPr>
                  </a:p>
                </p:txBody>
              </p: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TextBox 3"/>
                  <p:cNvSpPr txBox="1"/>
                  <p:nvPr/>
                </p:nvSpPr>
                <p:spPr>
                  <a:xfrm>
                    <a:off x="1400680" y="1914467"/>
                    <a:ext cx="495649" cy="5064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00680" y="1914467"/>
                    <a:ext cx="495649" cy="506421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TextBox 4"/>
                  <p:cNvSpPr txBox="1"/>
                  <p:nvPr/>
                </p:nvSpPr>
                <p:spPr>
                  <a:xfrm>
                    <a:off x="1907704" y="2175247"/>
                    <a:ext cx="43794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6" name="TextBox 7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07704" y="2175247"/>
                    <a:ext cx="437940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1430490" y="3233057"/>
                    <a:ext cx="45076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0490" y="3233057"/>
                    <a:ext cx="450764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2" name="Ομάδα 21"/>
            <p:cNvGrpSpPr/>
            <p:nvPr/>
          </p:nvGrpSpPr>
          <p:grpSpPr>
            <a:xfrm>
              <a:off x="2133600" y="4876800"/>
              <a:ext cx="1371600" cy="914400"/>
              <a:chOff x="2133600" y="4876800"/>
              <a:chExt cx="1371600" cy="914400"/>
            </a:xfrm>
          </p:grpSpPr>
          <p:sp>
            <p:nvSpPr>
              <p:cNvPr id="23" name="Line 26"/>
              <p:cNvSpPr>
                <a:spLocks noChangeShapeType="1"/>
              </p:cNvSpPr>
              <p:nvPr/>
            </p:nvSpPr>
            <p:spPr bwMode="auto">
              <a:xfrm flipV="1">
                <a:off x="2133600" y="4876800"/>
                <a:ext cx="1371600" cy="91440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2777006" y="5199583"/>
                    <a:ext cx="46519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b="1" dirty="0" smtClean="0">
                        <a:solidFill>
                          <a:srgbClr val="FFFF00"/>
                        </a:solidFill>
                      </a:rPr>
                      <a:t>d</a:t>
                    </a:r>
                    <a14:m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𝒔</m:t>
                            </m:r>
                          </m:e>
                        </m:acc>
                      </m:oMath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77006" y="5199583"/>
                    <a:ext cx="465191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l="-13158" t="-7576" b="-2575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5" name="Group 71"/>
            <p:cNvGrpSpPr>
              <a:grpSpLocks/>
            </p:cNvGrpSpPr>
            <p:nvPr/>
          </p:nvGrpSpPr>
          <p:grpSpPr bwMode="auto">
            <a:xfrm>
              <a:off x="533400" y="4343400"/>
              <a:ext cx="3349625" cy="2457450"/>
              <a:chOff x="336" y="2736"/>
              <a:chExt cx="2110" cy="1548"/>
            </a:xfrm>
          </p:grpSpPr>
          <p:sp>
            <p:nvSpPr>
              <p:cNvPr id="26" name="Rectangle 21"/>
              <p:cNvSpPr>
                <a:spLocks noChangeArrowheads="1"/>
              </p:cNvSpPr>
              <p:nvPr/>
            </p:nvSpPr>
            <p:spPr bwMode="auto">
              <a:xfrm>
                <a:off x="2112" y="4090"/>
                <a:ext cx="334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 err="1">
                    <a:solidFill>
                      <a:srgbClr val="FFFF00"/>
                    </a:solidFill>
                  </a:rPr>
                  <a:t>x+dx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27" name="Rectangle 22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42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 err="1">
                    <a:solidFill>
                      <a:srgbClr val="FFFF00"/>
                    </a:solidFill>
                  </a:rPr>
                  <a:t>y+dy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28" name="Freeform 33"/>
              <p:cNvSpPr>
                <a:spLocks/>
              </p:cNvSpPr>
              <p:nvPr/>
            </p:nvSpPr>
            <p:spPr bwMode="auto">
              <a:xfrm>
                <a:off x="768" y="2986"/>
                <a:ext cx="1393" cy="1153"/>
              </a:xfrm>
              <a:custGeom>
                <a:avLst/>
                <a:gdLst>
                  <a:gd name="T0" fmla="*/ 0 w 1393"/>
                  <a:gd name="T1" fmla="*/ 0 h 1153"/>
                  <a:gd name="T2" fmla="*/ 1392 w 1393"/>
                  <a:gd name="T3" fmla="*/ 0 h 1153"/>
                  <a:gd name="T4" fmla="*/ 1392 w 1393"/>
                  <a:gd name="T5" fmla="*/ 1152 h 1153"/>
                  <a:gd name="T6" fmla="*/ 0 60000 65536"/>
                  <a:gd name="T7" fmla="*/ 0 60000 65536"/>
                  <a:gd name="T8" fmla="*/ 0 60000 65536"/>
                  <a:gd name="T9" fmla="*/ 0 w 1393"/>
                  <a:gd name="T10" fmla="*/ 0 h 1153"/>
                  <a:gd name="T11" fmla="*/ 1393 w 1393"/>
                  <a:gd name="T12" fmla="*/ 1153 h 115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93" h="1153">
                    <a:moveTo>
                      <a:pt x="0" y="0"/>
                    </a:moveTo>
                    <a:lnTo>
                      <a:pt x="1392" y="0"/>
                    </a:lnTo>
                    <a:lnTo>
                      <a:pt x="1392" y="1152"/>
                    </a:lnTo>
                  </a:path>
                </a:pathLst>
              </a:custGeom>
              <a:noFill/>
              <a:ln w="12700" cap="rnd" cmpd="sng">
                <a:solidFill>
                  <a:srgbClr val="FFFF00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1219200" y="4267200"/>
              <a:ext cx="3735388" cy="2287588"/>
            </a:xfrm>
            <a:custGeom>
              <a:avLst/>
              <a:gdLst>
                <a:gd name="T0" fmla="*/ 0 w 2353"/>
                <a:gd name="T1" fmla="*/ 0 h 1441"/>
                <a:gd name="T2" fmla="*/ 0 w 2353"/>
                <a:gd name="T3" fmla="*/ 1440 h 1441"/>
                <a:gd name="T4" fmla="*/ 2352 w 2353"/>
                <a:gd name="T5" fmla="*/ 1440 h 1441"/>
                <a:gd name="T6" fmla="*/ 0 60000 65536"/>
                <a:gd name="T7" fmla="*/ 0 60000 65536"/>
                <a:gd name="T8" fmla="*/ 0 60000 65536"/>
                <a:gd name="T9" fmla="*/ 0 w 2353"/>
                <a:gd name="T10" fmla="*/ 0 h 1441"/>
                <a:gd name="T11" fmla="*/ 2353 w 2353"/>
                <a:gd name="T12" fmla="*/ 1441 h 14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53" h="1441">
                  <a:moveTo>
                    <a:pt x="0" y="0"/>
                  </a:moveTo>
                  <a:lnTo>
                    <a:pt x="0" y="1440"/>
                  </a:lnTo>
                  <a:lnTo>
                    <a:pt x="2352" y="1440"/>
                  </a:lnTo>
                </a:path>
              </a:pathLst>
            </a:custGeom>
            <a:noFill/>
            <a:ln w="28575" cap="rnd" cmpd="sng">
              <a:solidFill>
                <a:srgbClr val="FFFF00"/>
              </a:solidFill>
              <a:prstDash val="solid"/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30" name="Ομάδα 29"/>
            <p:cNvGrpSpPr/>
            <p:nvPr/>
          </p:nvGrpSpPr>
          <p:grpSpPr>
            <a:xfrm>
              <a:off x="990600" y="5353471"/>
              <a:ext cx="1195040" cy="1447181"/>
              <a:chOff x="990600" y="5353471"/>
              <a:chExt cx="1195040" cy="1447181"/>
            </a:xfrm>
          </p:grpSpPr>
          <p:sp>
            <p:nvSpPr>
              <p:cNvPr id="31" name="Rectangle 10"/>
              <p:cNvSpPr>
                <a:spLocks noChangeArrowheads="1"/>
              </p:cNvSpPr>
              <p:nvPr/>
            </p:nvSpPr>
            <p:spPr bwMode="auto">
              <a:xfrm>
                <a:off x="990600" y="5353471"/>
                <a:ext cx="113814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>
                    <a:solidFill>
                      <a:srgbClr val="FFFF00"/>
                    </a:solidFill>
                  </a:rPr>
                  <a:t>y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32" name="Rectangle 11"/>
              <p:cNvSpPr>
                <a:spLocks noChangeArrowheads="1"/>
              </p:cNvSpPr>
              <p:nvPr/>
            </p:nvSpPr>
            <p:spPr bwMode="auto">
              <a:xfrm>
                <a:off x="2057400" y="6492875"/>
                <a:ext cx="12824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>
                    <a:solidFill>
                      <a:srgbClr val="FFFF00"/>
                    </a:solidFill>
                  </a:rPr>
                  <a:t>x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1219200" y="5578475"/>
                <a:ext cx="915988" cy="992188"/>
              </a:xfrm>
              <a:custGeom>
                <a:avLst/>
                <a:gdLst>
                  <a:gd name="T0" fmla="*/ 0 w 577"/>
                  <a:gd name="T1" fmla="*/ 0 h 625"/>
                  <a:gd name="T2" fmla="*/ 576 w 577"/>
                  <a:gd name="T3" fmla="*/ 0 h 625"/>
                  <a:gd name="T4" fmla="*/ 576 w 577"/>
                  <a:gd name="T5" fmla="*/ 624 h 625"/>
                  <a:gd name="T6" fmla="*/ 0 60000 65536"/>
                  <a:gd name="T7" fmla="*/ 0 60000 65536"/>
                  <a:gd name="T8" fmla="*/ 0 60000 65536"/>
                  <a:gd name="T9" fmla="*/ 0 w 577"/>
                  <a:gd name="T10" fmla="*/ 0 h 625"/>
                  <a:gd name="T11" fmla="*/ 577 w 577"/>
                  <a:gd name="T12" fmla="*/ 625 h 62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7" h="625">
                    <a:moveTo>
                      <a:pt x="0" y="0"/>
                    </a:moveTo>
                    <a:lnTo>
                      <a:pt x="576" y="0"/>
                    </a:lnTo>
                    <a:lnTo>
                      <a:pt x="576" y="624"/>
                    </a:lnTo>
                  </a:path>
                </a:pathLst>
              </a:custGeom>
              <a:noFill/>
              <a:ln w="12700" cap="rnd" cmpd="sng">
                <a:solidFill>
                  <a:srgbClr val="FFFF00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34" name="Ομάδα 33"/>
            <p:cNvGrpSpPr/>
            <p:nvPr/>
          </p:nvGrpSpPr>
          <p:grpSpPr>
            <a:xfrm>
              <a:off x="1447800" y="2935288"/>
              <a:ext cx="3114675" cy="3084512"/>
              <a:chOff x="1447800" y="2935288"/>
              <a:chExt cx="3114675" cy="3084512"/>
            </a:xfrm>
          </p:grpSpPr>
          <p:sp>
            <p:nvSpPr>
              <p:cNvPr id="35" name="Oval 31"/>
              <p:cNvSpPr>
                <a:spLocks noChangeArrowheads="1"/>
              </p:cNvSpPr>
              <p:nvPr/>
            </p:nvSpPr>
            <p:spPr bwMode="auto">
              <a:xfrm>
                <a:off x="3270250" y="4581525"/>
                <a:ext cx="317500" cy="317500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36" name="Oval 27"/>
              <p:cNvSpPr>
                <a:spLocks noChangeArrowheads="1"/>
              </p:cNvSpPr>
              <p:nvPr/>
            </p:nvSpPr>
            <p:spPr bwMode="auto">
              <a:xfrm>
                <a:off x="1974850" y="5419725"/>
                <a:ext cx="317500" cy="317500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grpSp>
            <p:nvGrpSpPr>
              <p:cNvPr id="37" name="Ομάδα 36"/>
              <p:cNvGrpSpPr/>
              <p:nvPr/>
            </p:nvGrpSpPr>
            <p:grpSpPr>
              <a:xfrm>
                <a:off x="1447800" y="2935288"/>
                <a:ext cx="3114675" cy="3084512"/>
                <a:chOff x="1447800" y="2935288"/>
                <a:chExt cx="3114675" cy="3084512"/>
              </a:xfrm>
            </p:grpSpPr>
            <p:sp>
              <p:nvSpPr>
                <p:cNvPr id="38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1447800" y="4191000"/>
                  <a:ext cx="2819400" cy="182880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39" name="Rectangle 49"/>
                <p:cNvSpPr>
                  <a:spLocks noChangeArrowheads="1"/>
                </p:cNvSpPr>
                <p:nvPr/>
              </p:nvSpPr>
              <p:spPr bwMode="auto">
                <a:xfrm>
                  <a:off x="4267200" y="4038600"/>
                  <a:ext cx="295275" cy="3698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 dirty="0" smtClean="0">
                      <a:solidFill>
                        <a:srgbClr val="FFFF00"/>
                      </a:solidFill>
                    </a:rPr>
                    <a:t>+</a:t>
                  </a:r>
                  <a:r>
                    <a:rPr lang="en-US" altLang="el-GR" sz="2400" b="1" i="1" dirty="0" smtClean="0">
                      <a:solidFill>
                        <a:srgbClr val="FFFF00"/>
                      </a:solidFill>
                    </a:rPr>
                    <a:t>s</a:t>
                  </a:r>
                  <a:endParaRPr lang="el-GR" altLang="el-GR" sz="2400" b="1" i="1" dirty="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grpSp>
              <p:nvGrpSpPr>
                <p:cNvPr id="40" name="Ομάδα 39"/>
                <p:cNvGrpSpPr/>
                <p:nvPr/>
              </p:nvGrpSpPr>
              <p:grpSpPr>
                <a:xfrm>
                  <a:off x="1671638" y="2935288"/>
                  <a:ext cx="1833562" cy="2855912"/>
                  <a:chOff x="1671638" y="2935288"/>
                  <a:chExt cx="1833562" cy="2855912"/>
                </a:xfrm>
              </p:grpSpPr>
              <p:grpSp>
                <p:nvGrpSpPr>
                  <p:cNvPr id="41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752600" y="2971800"/>
                    <a:ext cx="1752600" cy="2819400"/>
                    <a:chOff x="1104" y="1872"/>
                    <a:chExt cx="1104" cy="1776"/>
                  </a:xfrm>
                </p:grpSpPr>
                <p:sp>
                  <p:nvSpPr>
                    <p:cNvPr id="43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04" y="1920"/>
                      <a:ext cx="288" cy="1728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FF00"/>
                      </a:solidFill>
                      <a:prstDash val="dash"/>
                      <a:round/>
                      <a:headEnd type="none" w="sm" len="sm"/>
                      <a:tailEnd type="none" w="sm" len="sm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4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48" y="1872"/>
                      <a:ext cx="960" cy="1200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FF00"/>
                      </a:solidFill>
                      <a:prstDash val="dash"/>
                      <a:round/>
                      <a:headEnd type="none" w="sm" len="sm"/>
                      <a:tailEnd type="none" w="sm" len="sm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p:sp>
                <p:nvSpPr>
                  <p:cNvPr id="42" name="Oval 23"/>
                  <p:cNvSpPr>
                    <a:spLocks noChangeArrowheads="1"/>
                  </p:cNvSpPr>
                  <p:nvPr/>
                </p:nvSpPr>
                <p:spPr bwMode="auto">
                  <a:xfrm rot="-1800000">
                    <a:off x="1671638" y="2935288"/>
                    <a:ext cx="306387" cy="174625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</p:grpSp>
          </p:grpSp>
        </p:grpSp>
        <p:grpSp>
          <p:nvGrpSpPr>
            <p:cNvPr id="46" name="Ομάδα 45"/>
            <p:cNvGrpSpPr/>
            <p:nvPr/>
          </p:nvGrpSpPr>
          <p:grpSpPr>
            <a:xfrm>
              <a:off x="6059996" y="1412776"/>
              <a:ext cx="1487715" cy="2267873"/>
              <a:chOff x="6059996" y="1412776"/>
              <a:chExt cx="1487715" cy="2267873"/>
            </a:xfrm>
          </p:grpSpPr>
          <p:sp>
            <p:nvSpPr>
              <p:cNvPr id="47" name="Oval 31"/>
              <p:cNvSpPr>
                <a:spLocks noChangeArrowheads="1"/>
              </p:cNvSpPr>
              <p:nvPr/>
            </p:nvSpPr>
            <p:spPr bwMode="auto">
              <a:xfrm>
                <a:off x="6630764" y="2180526"/>
                <a:ext cx="317500" cy="317500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48" name="Line 34"/>
              <p:cNvSpPr>
                <a:spLocks noChangeShapeType="1"/>
              </p:cNvSpPr>
              <p:nvPr/>
            </p:nvSpPr>
            <p:spPr bwMode="auto">
              <a:xfrm>
                <a:off x="6774879" y="2324542"/>
                <a:ext cx="1588" cy="1080000"/>
              </a:xfrm>
              <a:prstGeom prst="line">
                <a:avLst/>
              </a:prstGeom>
              <a:noFill/>
              <a:ln w="4127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9" name="TextBox 48"/>
                  <p:cNvSpPr txBox="1"/>
                  <p:nvPr/>
                </p:nvSpPr>
                <p:spPr>
                  <a:xfrm>
                    <a:off x="6059996" y="3280539"/>
                    <a:ext cx="1487715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𝒎𝒈</m:t>
                          </m:r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9" name="TextBox 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59996" y="3280539"/>
                    <a:ext cx="1487715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t="-6061" r="-15984" b="-909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0" name="Line 34"/>
              <p:cNvSpPr>
                <a:spLocks noChangeShapeType="1"/>
              </p:cNvSpPr>
              <p:nvPr/>
            </p:nvSpPr>
            <p:spPr bwMode="auto">
              <a:xfrm rot="10800000">
                <a:off x="6342832" y="1661748"/>
                <a:ext cx="461416" cy="734802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1" name="Ορθογώνιο 50"/>
                  <p:cNvSpPr/>
                  <p:nvPr/>
                </p:nvSpPr>
                <p:spPr>
                  <a:xfrm>
                    <a:off x="6372200" y="1412776"/>
                    <a:ext cx="444352" cy="43749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51" name="Ορθογώνιο 5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2200" y="1412776"/>
                    <a:ext cx="444352" cy="437492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2" name="Ομάδα 51"/>
            <p:cNvGrpSpPr/>
            <p:nvPr/>
          </p:nvGrpSpPr>
          <p:grpSpPr>
            <a:xfrm>
              <a:off x="2133600" y="5497487"/>
              <a:ext cx="1295400" cy="601688"/>
              <a:chOff x="2133600" y="5497487"/>
              <a:chExt cx="1295400" cy="601688"/>
            </a:xfrm>
          </p:grpSpPr>
          <p:grpSp>
            <p:nvGrpSpPr>
              <p:cNvPr id="53" name="Group 76"/>
              <p:cNvGrpSpPr>
                <a:grpSpLocks/>
              </p:cNvGrpSpPr>
              <p:nvPr/>
            </p:nvGrpSpPr>
            <p:grpSpPr bwMode="auto">
              <a:xfrm>
                <a:off x="2133600" y="5791200"/>
                <a:ext cx="1295400" cy="307975"/>
                <a:chOff x="1344" y="3648"/>
                <a:chExt cx="816" cy="194"/>
              </a:xfrm>
            </p:grpSpPr>
            <p:sp>
              <p:nvSpPr>
                <p:cNvPr id="55" name="Line 52"/>
                <p:cNvSpPr>
                  <a:spLocks noChangeShapeType="1"/>
                </p:cNvSpPr>
                <p:nvPr/>
              </p:nvSpPr>
              <p:spPr bwMode="auto">
                <a:xfrm>
                  <a:off x="1344" y="3648"/>
                  <a:ext cx="816" cy="0"/>
                </a:xfrm>
                <a:prstGeom prst="line">
                  <a:avLst/>
                </a:prstGeom>
                <a:noFill/>
                <a:ln w="127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6" name="Rectangle 7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192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000" b="1" i="1" dirty="0">
                      <a:solidFill>
                        <a:srgbClr val="FFFF00"/>
                      </a:solidFill>
                    </a:rPr>
                    <a:t>d</a:t>
                  </a:r>
                  <a:r>
                    <a:rPr lang="en-US" altLang="el-GR" sz="2000" b="1" i="1" dirty="0">
                      <a:solidFill>
                        <a:srgbClr val="FFFF00"/>
                      </a:solidFill>
                    </a:rPr>
                    <a:t>x</a:t>
                  </a:r>
                  <a:endParaRPr lang="el-GR" altLang="el-GR" sz="2000" b="1" i="1" dirty="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</p:grpSp>
          <p:sp>
            <p:nvSpPr>
              <p:cNvPr id="54" name="Rectangle 68"/>
              <p:cNvSpPr>
                <a:spLocks noChangeArrowheads="1"/>
              </p:cNvSpPr>
              <p:nvPr/>
            </p:nvSpPr>
            <p:spPr bwMode="auto">
              <a:xfrm>
                <a:off x="2555776" y="5497487"/>
                <a:ext cx="13305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>
                    <a:solidFill>
                      <a:srgbClr val="FFFF00"/>
                    </a:solidFill>
                  </a:rPr>
                  <a:t>θ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grpSp>
          <p:nvGrpSpPr>
            <p:cNvPr id="57" name="Ομάδα 56"/>
            <p:cNvGrpSpPr/>
            <p:nvPr/>
          </p:nvGrpSpPr>
          <p:grpSpPr>
            <a:xfrm>
              <a:off x="1437703" y="3858683"/>
              <a:ext cx="3127105" cy="2533098"/>
              <a:chOff x="1437703" y="3858683"/>
              <a:chExt cx="3127105" cy="253309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3085480" y="3858683"/>
                    <a:ext cx="444352" cy="43749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8" name="TextBox 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85480" y="3858683"/>
                    <a:ext cx="444352" cy="437492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3629744" y="4437112"/>
                    <a:ext cx="93506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𝒅</m:t>
                        </m:r>
                      </m:oMath>
                    </a14:m>
                    <a:r>
                      <a:rPr lang="el-GR" sz="2000" b="1" dirty="0" smtClean="0">
                        <a:solidFill>
                          <a:schemeClr val="bg1"/>
                        </a:solidFill>
                      </a:rPr>
                      <a:t>υ</a:t>
                    </a:r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29744" y="4437112"/>
                    <a:ext cx="935064" cy="400110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 t="-7576" r="-5882" b="-2575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3424942" y="5127575"/>
                    <a:ext cx="45076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0" name="TextBox 5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4942" y="5127575"/>
                    <a:ext cx="450764" cy="40011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1437703" y="4869160"/>
                    <a:ext cx="444352" cy="43749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TextBox 6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7703" y="4869160"/>
                    <a:ext cx="444352" cy="437492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TextBox 61"/>
                  <p:cNvSpPr txBox="1"/>
                  <p:nvPr/>
                </p:nvSpPr>
                <p:spPr>
                  <a:xfrm>
                    <a:off x="2377140" y="4932997"/>
                    <a:ext cx="39466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2" name="TextBox 6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77140" y="4932997"/>
                    <a:ext cx="39466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1775775" y="5991671"/>
                    <a:ext cx="45076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3" name="TextBox 6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75775" y="5991671"/>
                    <a:ext cx="450764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4" name="Line 34"/>
              <p:cNvSpPr>
                <a:spLocks noChangeShapeType="1"/>
              </p:cNvSpPr>
              <p:nvPr/>
            </p:nvSpPr>
            <p:spPr bwMode="auto">
              <a:xfrm>
                <a:off x="2133600" y="5589240"/>
                <a:ext cx="1588" cy="7620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65" name="Line 38"/>
              <p:cNvSpPr>
                <a:spLocks noChangeShapeType="1"/>
              </p:cNvSpPr>
              <p:nvPr/>
            </p:nvSpPr>
            <p:spPr bwMode="auto">
              <a:xfrm flipH="1" flipV="1">
                <a:off x="1752600" y="4968875"/>
                <a:ext cx="381000" cy="6096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66" name="Line 42"/>
              <p:cNvSpPr>
                <a:spLocks noChangeShapeType="1"/>
              </p:cNvSpPr>
              <p:nvPr/>
            </p:nvSpPr>
            <p:spPr bwMode="auto">
              <a:xfrm flipV="1">
                <a:off x="2133600" y="5181600"/>
                <a:ext cx="609600" cy="381000"/>
              </a:xfrm>
              <a:prstGeom prst="line">
                <a:avLst/>
              </a:prstGeom>
              <a:noFill/>
              <a:ln w="4445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67" name="Line 47"/>
              <p:cNvSpPr>
                <a:spLocks noChangeShapeType="1"/>
              </p:cNvSpPr>
              <p:nvPr/>
            </p:nvSpPr>
            <p:spPr bwMode="auto">
              <a:xfrm flipV="1">
                <a:off x="3429000" y="4419600"/>
                <a:ext cx="457200" cy="304800"/>
              </a:xfrm>
              <a:prstGeom prst="line">
                <a:avLst/>
              </a:prstGeom>
              <a:noFill/>
              <a:ln w="4445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68" name="Line 40"/>
              <p:cNvSpPr>
                <a:spLocks noChangeShapeType="1"/>
              </p:cNvSpPr>
              <p:nvPr/>
            </p:nvSpPr>
            <p:spPr bwMode="auto">
              <a:xfrm flipH="1" flipV="1">
                <a:off x="3048000" y="4130675"/>
                <a:ext cx="381000" cy="6096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69" name="Line 36"/>
              <p:cNvSpPr>
                <a:spLocks noChangeShapeType="1"/>
              </p:cNvSpPr>
              <p:nvPr/>
            </p:nvSpPr>
            <p:spPr bwMode="auto">
              <a:xfrm>
                <a:off x="3429000" y="4724400"/>
                <a:ext cx="0" cy="7620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70" name="Group 77"/>
            <p:cNvGrpSpPr>
              <a:grpSpLocks/>
            </p:cNvGrpSpPr>
            <p:nvPr/>
          </p:nvGrpSpPr>
          <p:grpSpPr bwMode="auto">
            <a:xfrm>
              <a:off x="2145563" y="4724400"/>
              <a:ext cx="350838" cy="838200"/>
              <a:chOff x="1344" y="2976"/>
              <a:chExt cx="221" cy="528"/>
            </a:xfrm>
          </p:grpSpPr>
          <p:sp>
            <p:nvSpPr>
              <p:cNvPr id="71" name="Line 43"/>
              <p:cNvSpPr>
                <a:spLocks noChangeShapeType="1"/>
              </p:cNvSpPr>
              <p:nvPr/>
            </p:nvSpPr>
            <p:spPr bwMode="auto">
              <a:xfrm flipV="1">
                <a:off x="1344" y="2976"/>
                <a:ext cx="0" cy="528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2" name="Rectangle 44"/>
              <p:cNvSpPr>
                <a:spLocks noChangeArrowheads="1"/>
              </p:cNvSpPr>
              <p:nvPr/>
            </p:nvSpPr>
            <p:spPr bwMode="auto">
              <a:xfrm>
                <a:off x="1373" y="3024"/>
                <a:ext cx="19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 err="1">
                    <a:solidFill>
                      <a:srgbClr val="FFFF00"/>
                    </a:solidFill>
                  </a:rPr>
                  <a:t>dy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grpSp>
          <p:nvGrpSpPr>
            <p:cNvPr id="73" name="Ομάδα 72"/>
            <p:cNvGrpSpPr/>
            <p:nvPr/>
          </p:nvGrpSpPr>
          <p:grpSpPr>
            <a:xfrm>
              <a:off x="4223835" y="1052736"/>
              <a:ext cx="4175677" cy="3173202"/>
              <a:chOff x="4223835" y="1052736"/>
              <a:chExt cx="4175677" cy="3173202"/>
            </a:xfrm>
          </p:grpSpPr>
          <p:sp>
            <p:nvSpPr>
              <p:cNvPr id="74" name="Rectangle 49"/>
              <p:cNvSpPr>
                <a:spLocks noChangeArrowheads="1"/>
              </p:cNvSpPr>
              <p:nvPr/>
            </p:nvSpPr>
            <p:spPr bwMode="auto">
              <a:xfrm>
                <a:off x="8093149" y="1052736"/>
                <a:ext cx="295275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 smtClean="0">
                    <a:solidFill>
                      <a:srgbClr val="FFFF00"/>
                    </a:solidFill>
                  </a:rPr>
                  <a:t>+</a:t>
                </a:r>
                <a:r>
                  <a:rPr lang="en-US" altLang="el-GR" sz="2400" b="1" i="1" dirty="0" smtClean="0">
                    <a:solidFill>
                      <a:srgbClr val="FFFF00"/>
                    </a:solidFill>
                  </a:rPr>
                  <a:t>s</a:t>
                </a:r>
                <a:endParaRPr lang="el-GR" altLang="el-GR" sz="24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grpSp>
            <p:nvGrpSpPr>
              <p:cNvPr id="75" name="Ομάδα 74"/>
              <p:cNvGrpSpPr/>
              <p:nvPr/>
            </p:nvGrpSpPr>
            <p:grpSpPr>
              <a:xfrm>
                <a:off x="4223835" y="1511890"/>
                <a:ext cx="4175677" cy="2714048"/>
                <a:chOff x="4223835" y="1511890"/>
                <a:chExt cx="4175677" cy="2714048"/>
              </a:xfrm>
            </p:grpSpPr>
            <p:sp>
              <p:nvSpPr>
                <p:cNvPr id="76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4223835" y="2397138"/>
                  <a:ext cx="2819400" cy="1828800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prstDash val="dash"/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77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5580112" y="1511890"/>
                  <a:ext cx="2819400" cy="182880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grpSp>
          <p:nvGrpSpPr>
            <p:cNvPr id="78" name="Ομάδα 77"/>
            <p:cNvGrpSpPr/>
            <p:nvPr/>
          </p:nvGrpSpPr>
          <p:grpSpPr>
            <a:xfrm>
              <a:off x="5724128" y="1373186"/>
              <a:ext cx="2507569" cy="1903413"/>
              <a:chOff x="5724128" y="1373186"/>
              <a:chExt cx="2507569" cy="1903413"/>
            </a:xfrm>
          </p:grpSpPr>
          <p:sp>
            <p:nvSpPr>
              <p:cNvPr id="79" name="Rectangle 68"/>
              <p:cNvSpPr>
                <a:spLocks noChangeArrowheads="1"/>
              </p:cNvSpPr>
              <p:nvPr/>
            </p:nvSpPr>
            <p:spPr bwMode="auto">
              <a:xfrm>
                <a:off x="6825897" y="2686686"/>
                <a:ext cx="15875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>
                    <a:solidFill>
                      <a:srgbClr val="FFFF00"/>
                    </a:solidFill>
                  </a:rPr>
                  <a:t>θ</a:t>
                </a:r>
                <a:endParaRPr lang="el-GR" altLang="el-GR" sz="24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grpSp>
            <p:nvGrpSpPr>
              <p:cNvPr id="80" name="Ομάδα 79"/>
              <p:cNvGrpSpPr/>
              <p:nvPr/>
            </p:nvGrpSpPr>
            <p:grpSpPr>
              <a:xfrm>
                <a:off x="5724128" y="1373186"/>
                <a:ext cx="2507569" cy="1903413"/>
                <a:chOff x="5724128" y="1373186"/>
                <a:chExt cx="2507569" cy="1903413"/>
              </a:xfrm>
            </p:grpSpPr>
            <p:sp>
              <p:nvSpPr>
                <p:cNvPr id="81" name="Line 3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5816538" y="1712824"/>
                  <a:ext cx="1903413" cy="1224137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prstDash val="dash"/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2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5724128" y="1436696"/>
                  <a:ext cx="2507569" cy="1624651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prstDash val="dash"/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grpSp>
          <p:nvGrpSpPr>
            <p:cNvPr id="84" name="Ομάδα 83"/>
            <p:cNvGrpSpPr/>
            <p:nvPr/>
          </p:nvGrpSpPr>
          <p:grpSpPr>
            <a:xfrm>
              <a:off x="5868144" y="2253278"/>
              <a:ext cx="921370" cy="1151264"/>
              <a:chOff x="5868144" y="2253278"/>
              <a:chExt cx="921370" cy="1151264"/>
            </a:xfrm>
          </p:grpSpPr>
          <p:sp>
            <p:nvSpPr>
              <p:cNvPr id="86" name="Line 3"/>
              <p:cNvSpPr>
                <a:spLocks noChangeShapeType="1"/>
              </p:cNvSpPr>
              <p:nvPr/>
            </p:nvSpPr>
            <p:spPr bwMode="auto">
              <a:xfrm rot="16200000" flipV="1">
                <a:off x="6153199" y="2781273"/>
                <a:ext cx="770264" cy="476273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7" name="Ορθογώνιο 86"/>
                  <p:cNvSpPr/>
                  <p:nvPr/>
                </p:nvSpPr>
                <p:spPr>
                  <a:xfrm>
                    <a:off x="5868144" y="2253278"/>
                    <a:ext cx="576064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7" name="Ορθογώνιο 8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68144" y="2253278"/>
                    <a:ext cx="576064" cy="40011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8" name="Line 34"/>
              <p:cNvSpPr>
                <a:spLocks noChangeShapeType="1"/>
              </p:cNvSpPr>
              <p:nvPr/>
            </p:nvSpPr>
            <p:spPr bwMode="auto">
              <a:xfrm flipH="1">
                <a:off x="6300194" y="2363026"/>
                <a:ext cx="489320" cy="324000"/>
              </a:xfrm>
              <a:prstGeom prst="line">
                <a:avLst/>
              </a:prstGeom>
              <a:noFill/>
              <a:ln w="4127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89" name="Ομάδα 88"/>
            <p:cNvGrpSpPr/>
            <p:nvPr/>
          </p:nvGrpSpPr>
          <p:grpSpPr>
            <a:xfrm>
              <a:off x="6588224" y="1444714"/>
              <a:ext cx="1180140" cy="1959826"/>
              <a:chOff x="6588224" y="1444714"/>
              <a:chExt cx="1180140" cy="1959826"/>
            </a:xfrm>
          </p:grpSpPr>
          <p:sp>
            <p:nvSpPr>
              <p:cNvPr id="90" name="Line 3"/>
              <p:cNvSpPr>
                <a:spLocks noChangeShapeType="1"/>
              </p:cNvSpPr>
              <p:nvPr/>
            </p:nvSpPr>
            <p:spPr bwMode="auto">
              <a:xfrm flipV="1">
                <a:off x="6774879" y="3091477"/>
                <a:ext cx="461417" cy="313063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91" name="Ομάδα 90"/>
              <p:cNvGrpSpPr/>
              <p:nvPr/>
            </p:nvGrpSpPr>
            <p:grpSpPr>
              <a:xfrm>
                <a:off x="6588224" y="1444714"/>
                <a:ext cx="1180140" cy="1671916"/>
                <a:chOff x="6588224" y="1444714"/>
                <a:chExt cx="1180140" cy="1671916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2" name="Ορθογώνιο 91"/>
                    <p:cNvSpPr/>
                    <p:nvPr/>
                  </p:nvSpPr>
                  <p:spPr>
                    <a:xfrm>
                      <a:off x="7164288" y="2716520"/>
                      <a:ext cx="604076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b="1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𝒘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92" name="Ορθογώνιο 9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64288" y="2716520"/>
                      <a:ext cx="604076" cy="400110"/>
                    </a:xfrm>
                    <a:prstGeom prst="rect">
                      <a:avLst/>
                    </a:prstGeom>
                    <a:blipFill rotWithShape="1">
                      <a:blip r:embed="rId16"/>
                      <a:stretch>
                        <a:fillRect b="-307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3" name="Ορθογώνιο 92"/>
                    <p:cNvSpPr/>
                    <p:nvPr/>
                  </p:nvSpPr>
                  <p:spPr>
                    <a:xfrm>
                      <a:off x="6588224" y="1444714"/>
                      <a:ext cx="1060034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=−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𝒘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93" name="Ορθογώνιο 9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88224" y="1444714"/>
                      <a:ext cx="1060034" cy="400110"/>
                    </a:xfrm>
                    <a:prstGeom prst="rect">
                      <a:avLst/>
                    </a:prstGeom>
                    <a:blipFill rotWithShape="1">
                      <a:blip r:embed="rId17"/>
                      <a:stretch>
                        <a:fillRect b="-151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94" name="Line 34"/>
                <p:cNvSpPr>
                  <a:spLocks noChangeShapeType="1"/>
                </p:cNvSpPr>
                <p:nvPr/>
              </p:nvSpPr>
              <p:spPr bwMode="auto">
                <a:xfrm>
                  <a:off x="6774880" y="2339276"/>
                  <a:ext cx="461416" cy="734802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 dirty="0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6185397" y="3933056"/>
                <a:ext cx="2897332" cy="40011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𝒅𝒔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5397" y="3933056"/>
                <a:ext cx="2897332" cy="400110"/>
              </a:xfrm>
              <a:prstGeom prst="rect">
                <a:avLst/>
              </a:prstGeom>
              <a:blipFill rotWithShape="1">
                <a:blip r:embed="rId18"/>
                <a:stretch>
                  <a:fillRect b="-9091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Ορθογώνιο 82"/>
              <p:cNvSpPr/>
              <p:nvPr/>
            </p:nvSpPr>
            <p:spPr>
              <a:xfrm>
                <a:off x="6156176" y="4541058"/>
                <a:ext cx="180729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𝒅𝒔</m:t>
                      </m:r>
                      <m:func>
                        <m:func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𝒅𝒚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3" name="Ορθογώνιο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4541058"/>
                <a:ext cx="1807290" cy="400110"/>
              </a:xfrm>
              <a:prstGeom prst="rect">
                <a:avLst/>
              </a:prstGeom>
              <a:blipFill rotWithShape="1">
                <a:blip r:embed="rId19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6761461" y="5064913"/>
                <a:ext cx="2311658" cy="40011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𝒅𝒚</m:t>
                      </m:r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1461" y="5064913"/>
                <a:ext cx="2311658" cy="400110"/>
              </a:xfrm>
              <a:prstGeom prst="rect">
                <a:avLst/>
              </a:prstGeom>
              <a:blipFill rotWithShape="1">
                <a:blip r:embed="rId20"/>
                <a:stretch>
                  <a:fillRect b="-16923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6113389" y="5661248"/>
                <a:ext cx="2995115" cy="10576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nary>
                        <m:naryPr>
                          <m:limLoc m:val="undOvr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sub>
                          </m:sSub>
                        </m:sup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nary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nary>
                        <m:naryPr>
                          <m:limLoc m:val="undOvr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sub>
                          </m:sSub>
                        </m:sup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𝒅𝒚</m:t>
                          </m:r>
                        </m:e>
                      </m:nary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3389" y="5661248"/>
                <a:ext cx="2995115" cy="105766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0" name="Ομάδα 109"/>
          <p:cNvGrpSpPr/>
          <p:nvPr/>
        </p:nvGrpSpPr>
        <p:grpSpPr>
          <a:xfrm>
            <a:off x="6147644" y="3916760"/>
            <a:ext cx="2827478" cy="1085273"/>
            <a:chOff x="6147644" y="3916760"/>
            <a:chExt cx="2827478" cy="1085273"/>
          </a:xfrm>
        </p:grpSpPr>
        <p:sp>
          <p:nvSpPr>
            <p:cNvPr id="85" name="Έλλειψη 84"/>
            <p:cNvSpPr/>
            <p:nvPr/>
          </p:nvSpPr>
          <p:spPr bwMode="auto">
            <a:xfrm>
              <a:off x="6147644" y="4509120"/>
              <a:ext cx="1769646" cy="492913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sp>
          <p:nvSpPr>
            <p:cNvPr id="107" name="Έλλειψη 106"/>
            <p:cNvSpPr/>
            <p:nvPr/>
          </p:nvSpPr>
          <p:spPr bwMode="auto">
            <a:xfrm>
              <a:off x="7955192" y="3916760"/>
              <a:ext cx="1019930" cy="492913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cxnSp>
          <p:nvCxnSpPr>
            <p:cNvPr id="97" name="Ευθεία γραμμή σύνδεσης 96"/>
            <p:cNvCxnSpPr/>
            <p:nvPr/>
          </p:nvCxnSpPr>
          <p:spPr bwMode="auto">
            <a:xfrm>
              <a:off x="7895001" y="4741113"/>
              <a:ext cx="568974" cy="0"/>
            </a:xfrm>
            <a:prstGeom prst="line">
              <a:avLst/>
            </a:prstGeom>
            <a:solidFill>
              <a:srgbClr val="FF00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Ευθύγραμμο βέλος σύνδεσης 108"/>
            <p:cNvCxnSpPr/>
            <p:nvPr/>
          </p:nvCxnSpPr>
          <p:spPr bwMode="auto">
            <a:xfrm flipV="1">
              <a:off x="8460432" y="4437112"/>
              <a:ext cx="0" cy="318464"/>
            </a:xfrm>
            <a:prstGeom prst="straightConnector1">
              <a:avLst/>
            </a:prstGeom>
            <a:solidFill>
              <a:srgbClr val="FF00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11" name="Group 24"/>
          <p:cNvGrpSpPr>
            <a:grpSpLocks/>
          </p:cNvGrpSpPr>
          <p:nvPr/>
        </p:nvGrpSpPr>
        <p:grpSpPr bwMode="auto">
          <a:xfrm>
            <a:off x="921569" y="1340331"/>
            <a:ext cx="2498725" cy="1981200"/>
            <a:chOff x="839" y="851"/>
            <a:chExt cx="1574" cy="1248"/>
          </a:xfrm>
        </p:grpSpPr>
        <p:sp>
          <p:nvSpPr>
            <p:cNvPr id="112" name="Line 9"/>
            <p:cNvSpPr>
              <a:spLocks noChangeShapeType="1"/>
            </p:cNvSpPr>
            <p:nvPr/>
          </p:nvSpPr>
          <p:spPr bwMode="auto">
            <a:xfrm flipV="1">
              <a:off x="839" y="1033"/>
              <a:ext cx="1574" cy="1066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13" name="Rectangle 10"/>
            <p:cNvSpPr>
              <a:spLocks noChangeArrowheads="1"/>
            </p:cNvSpPr>
            <p:nvPr/>
          </p:nvSpPr>
          <p:spPr bwMode="auto">
            <a:xfrm>
              <a:off x="2322" y="851"/>
              <a:ext cx="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 dirty="0" smtClean="0">
                  <a:solidFill>
                    <a:srgbClr val="FFFF00"/>
                  </a:solidFill>
                </a:rPr>
                <a:t>s</a:t>
              </a:r>
              <a:endParaRPr lang="el-GR" altLang="el-GR" sz="24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</p:grpSp>
      <p:sp>
        <p:nvSpPr>
          <p:cNvPr id="114" name="Freeform 4"/>
          <p:cNvSpPr>
            <a:spLocks/>
          </p:cNvSpPr>
          <p:nvPr/>
        </p:nvSpPr>
        <p:spPr bwMode="auto">
          <a:xfrm>
            <a:off x="899592" y="1759425"/>
            <a:ext cx="2797423" cy="1752600"/>
          </a:xfrm>
          <a:custGeom>
            <a:avLst/>
            <a:gdLst>
              <a:gd name="T0" fmla="*/ 0 w 1490"/>
              <a:gd name="T1" fmla="*/ 2147483647 h 1104"/>
              <a:gd name="T2" fmla="*/ 2147483647 w 1490"/>
              <a:gd name="T3" fmla="*/ 2147483647 h 1104"/>
              <a:gd name="T4" fmla="*/ 2147483647 w 1490"/>
              <a:gd name="T5" fmla="*/ 2147483647 h 1104"/>
              <a:gd name="T6" fmla="*/ 2147483647 w 1490"/>
              <a:gd name="T7" fmla="*/ 2147483647 h 1104"/>
              <a:gd name="T8" fmla="*/ 2147483647 w 1490"/>
              <a:gd name="T9" fmla="*/ 2147483647 h 1104"/>
              <a:gd name="T10" fmla="*/ 2147483647 w 1490"/>
              <a:gd name="T11" fmla="*/ 2147483647 h 1104"/>
              <a:gd name="T12" fmla="*/ 2147483647 w 1490"/>
              <a:gd name="T13" fmla="*/ 2147483647 h 1104"/>
              <a:gd name="T14" fmla="*/ 2147483647 w 1490"/>
              <a:gd name="T15" fmla="*/ 2147483647 h 1104"/>
              <a:gd name="T16" fmla="*/ 2147483647 w 1490"/>
              <a:gd name="T17" fmla="*/ 2147483647 h 1104"/>
              <a:gd name="T18" fmla="*/ 2147483647 w 1490"/>
              <a:gd name="T19" fmla="*/ 2147483647 h 1104"/>
              <a:gd name="T20" fmla="*/ 2147483647 w 1490"/>
              <a:gd name="T21" fmla="*/ 2147483647 h 1104"/>
              <a:gd name="T22" fmla="*/ 2147483647 w 1490"/>
              <a:gd name="T23" fmla="*/ 2147483647 h 1104"/>
              <a:gd name="T24" fmla="*/ 2147483647 w 1490"/>
              <a:gd name="T25" fmla="*/ 2147483647 h 1104"/>
              <a:gd name="T26" fmla="*/ 2147483647 w 1490"/>
              <a:gd name="T27" fmla="*/ 2147483647 h 1104"/>
              <a:gd name="T28" fmla="*/ 2147483647 w 1490"/>
              <a:gd name="T29" fmla="*/ 2147483647 h 1104"/>
              <a:gd name="T30" fmla="*/ 2147483647 w 1490"/>
              <a:gd name="T31" fmla="*/ 2147483647 h 1104"/>
              <a:gd name="T32" fmla="*/ 2147483647 w 1490"/>
              <a:gd name="T33" fmla="*/ 2147483647 h 1104"/>
              <a:gd name="T34" fmla="*/ 2147483647 w 1490"/>
              <a:gd name="T35" fmla="*/ 2147483647 h 1104"/>
              <a:gd name="T36" fmla="*/ 2147483647 w 1490"/>
              <a:gd name="T37" fmla="*/ 2147483647 h 1104"/>
              <a:gd name="T38" fmla="*/ 2147483647 w 1490"/>
              <a:gd name="T39" fmla="*/ 2147483647 h 1104"/>
              <a:gd name="T40" fmla="*/ 2147483647 w 1490"/>
              <a:gd name="T41" fmla="*/ 2147483647 h 1104"/>
              <a:gd name="T42" fmla="*/ 2147483647 w 1490"/>
              <a:gd name="T43" fmla="*/ 2147483647 h 1104"/>
              <a:gd name="T44" fmla="*/ 2147483647 w 1490"/>
              <a:gd name="T45" fmla="*/ 2147483647 h 1104"/>
              <a:gd name="T46" fmla="*/ 2147483647 w 1490"/>
              <a:gd name="T47" fmla="*/ 2147483647 h 1104"/>
              <a:gd name="T48" fmla="*/ 2147483647 w 1490"/>
              <a:gd name="T49" fmla="*/ 2147483647 h 1104"/>
              <a:gd name="T50" fmla="*/ 2147483647 w 1490"/>
              <a:gd name="T51" fmla="*/ 2147483647 h 1104"/>
              <a:gd name="T52" fmla="*/ 2147483647 w 1490"/>
              <a:gd name="T53" fmla="*/ 0 h 110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490"/>
              <a:gd name="T82" fmla="*/ 0 h 1104"/>
              <a:gd name="T83" fmla="*/ 1490 w 1490"/>
              <a:gd name="T84" fmla="*/ 1104 h 110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490" h="1104">
                <a:moveTo>
                  <a:pt x="0" y="1103"/>
                </a:moveTo>
                <a:lnTo>
                  <a:pt x="60" y="1013"/>
                </a:lnTo>
                <a:lnTo>
                  <a:pt x="91" y="969"/>
                </a:lnTo>
                <a:lnTo>
                  <a:pt x="126" y="925"/>
                </a:lnTo>
                <a:lnTo>
                  <a:pt x="167" y="880"/>
                </a:lnTo>
                <a:lnTo>
                  <a:pt x="212" y="838"/>
                </a:lnTo>
                <a:lnTo>
                  <a:pt x="264" y="796"/>
                </a:lnTo>
                <a:lnTo>
                  <a:pt x="324" y="755"/>
                </a:lnTo>
                <a:lnTo>
                  <a:pt x="357" y="735"/>
                </a:lnTo>
                <a:lnTo>
                  <a:pt x="395" y="718"/>
                </a:lnTo>
                <a:lnTo>
                  <a:pt x="436" y="700"/>
                </a:lnTo>
                <a:lnTo>
                  <a:pt x="479" y="682"/>
                </a:lnTo>
                <a:lnTo>
                  <a:pt x="569" y="649"/>
                </a:lnTo>
                <a:lnTo>
                  <a:pt x="665" y="617"/>
                </a:lnTo>
                <a:lnTo>
                  <a:pt x="762" y="583"/>
                </a:lnTo>
                <a:lnTo>
                  <a:pt x="855" y="548"/>
                </a:lnTo>
                <a:lnTo>
                  <a:pt x="901" y="529"/>
                </a:lnTo>
                <a:lnTo>
                  <a:pt x="943" y="509"/>
                </a:lnTo>
                <a:lnTo>
                  <a:pt x="984" y="488"/>
                </a:lnTo>
                <a:lnTo>
                  <a:pt x="1022" y="465"/>
                </a:lnTo>
                <a:lnTo>
                  <a:pt x="1094" y="415"/>
                </a:lnTo>
                <a:lnTo>
                  <a:pt x="1158" y="362"/>
                </a:lnTo>
                <a:lnTo>
                  <a:pt x="1220" y="308"/>
                </a:lnTo>
                <a:lnTo>
                  <a:pt x="1277" y="249"/>
                </a:lnTo>
                <a:lnTo>
                  <a:pt x="1332" y="189"/>
                </a:lnTo>
                <a:lnTo>
                  <a:pt x="1384" y="127"/>
                </a:lnTo>
                <a:lnTo>
                  <a:pt x="1489" y="0"/>
                </a:lnTo>
              </a:path>
            </a:pathLst>
          </a:custGeom>
          <a:noFill/>
          <a:ln w="28575" cap="rnd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5" name="Rectangle 11"/>
          <p:cNvSpPr>
            <a:spLocks noChangeArrowheads="1"/>
          </p:cNvSpPr>
          <p:nvPr/>
        </p:nvSpPr>
        <p:spPr bwMode="auto">
          <a:xfrm>
            <a:off x="35496" y="0"/>
            <a:ext cx="9108504" cy="1324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solidFill>
                  <a:schemeClr val="bg1"/>
                </a:solidFill>
              </a:rPr>
              <a:t>Κινητική Ενέργεια και </a:t>
            </a:r>
            <a:endParaRPr lang="en-US" altLang="el-GR" sz="2800" b="1" dirty="0" smtClean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err="1" smtClean="0">
                <a:solidFill>
                  <a:schemeClr val="bg1"/>
                </a:solidFill>
              </a:rPr>
              <a:t>Βαρυτική</a:t>
            </a:r>
            <a:r>
              <a:rPr lang="el-GR" altLang="el-GR" sz="2800" b="1" dirty="0" smtClean="0">
                <a:solidFill>
                  <a:schemeClr val="bg1"/>
                </a:solidFill>
              </a:rPr>
              <a:t> Δυναμική Ενέργεια</a:t>
            </a:r>
            <a:endParaRPr lang="el-GR" altLang="el-GR" sz="28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Κίνηση σε Τυχαία Τροχιά χωρίς Τριβή</a:t>
            </a:r>
            <a:endParaRPr lang="el-GR" altLang="el-GR" sz="2400" b="1" dirty="0">
              <a:solidFill>
                <a:schemeClr val="bg1"/>
              </a:solidFill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3787283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101" grpId="0"/>
      <p:bldP spid="1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107504" y="1052736"/>
            <a:ext cx="7866112" cy="5748114"/>
            <a:chOff x="533400" y="1052736"/>
            <a:chExt cx="7866112" cy="5748114"/>
          </a:xfrm>
        </p:grpSpPr>
        <p:grpSp>
          <p:nvGrpSpPr>
            <p:cNvPr id="3" name="Ομάδα 2"/>
            <p:cNvGrpSpPr/>
            <p:nvPr/>
          </p:nvGrpSpPr>
          <p:grpSpPr>
            <a:xfrm>
              <a:off x="990600" y="1524000"/>
              <a:ext cx="3963988" cy="2727325"/>
              <a:chOff x="990600" y="1524000"/>
              <a:chExt cx="3963988" cy="2727325"/>
            </a:xfrm>
          </p:grpSpPr>
          <p:grpSp>
            <p:nvGrpSpPr>
              <p:cNvPr id="75" name="Group 84"/>
              <p:cNvGrpSpPr>
                <a:grpSpLocks/>
              </p:cNvGrpSpPr>
              <p:nvPr/>
            </p:nvGrpSpPr>
            <p:grpSpPr bwMode="auto">
              <a:xfrm>
                <a:off x="990600" y="1524000"/>
                <a:ext cx="3963988" cy="2727325"/>
                <a:chOff x="624" y="960"/>
                <a:chExt cx="2497" cy="1718"/>
              </a:xfrm>
            </p:grpSpPr>
            <p:sp>
              <p:nvSpPr>
                <p:cNvPr id="79" name="Freeform 4"/>
                <p:cNvSpPr>
                  <a:spLocks/>
                </p:cNvSpPr>
                <p:nvPr/>
              </p:nvSpPr>
              <p:spPr bwMode="auto">
                <a:xfrm>
                  <a:off x="720" y="1776"/>
                  <a:ext cx="385" cy="721"/>
                </a:xfrm>
                <a:custGeom>
                  <a:avLst/>
                  <a:gdLst>
                    <a:gd name="T0" fmla="*/ 0 w 385"/>
                    <a:gd name="T1" fmla="*/ 0 h 721"/>
                    <a:gd name="T2" fmla="*/ 384 w 385"/>
                    <a:gd name="T3" fmla="*/ 0 h 721"/>
                    <a:gd name="T4" fmla="*/ 384 w 385"/>
                    <a:gd name="T5" fmla="*/ 720 h 721"/>
                    <a:gd name="T6" fmla="*/ 0 60000 65536"/>
                    <a:gd name="T7" fmla="*/ 0 60000 65536"/>
                    <a:gd name="T8" fmla="*/ 0 60000 65536"/>
                    <a:gd name="T9" fmla="*/ 0 w 385"/>
                    <a:gd name="T10" fmla="*/ 0 h 721"/>
                    <a:gd name="T11" fmla="*/ 385 w 385"/>
                    <a:gd name="T12" fmla="*/ 721 h 7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5" h="721">
                      <a:moveTo>
                        <a:pt x="0" y="0"/>
                      </a:moveTo>
                      <a:lnTo>
                        <a:pt x="384" y="0"/>
                      </a:lnTo>
                      <a:lnTo>
                        <a:pt x="384" y="720"/>
                      </a:lnTo>
                    </a:path>
                  </a:pathLst>
                </a:custGeom>
                <a:noFill/>
                <a:ln w="12700" cap="rnd" cmpd="sng">
                  <a:solidFill>
                    <a:srgbClr val="FFFF00"/>
                  </a:solidFill>
                  <a:prstDash val="dash"/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1" name="Oval 7"/>
                <p:cNvSpPr>
                  <a:spLocks noChangeArrowheads="1"/>
                </p:cNvSpPr>
                <p:nvPr/>
              </p:nvSpPr>
              <p:spPr bwMode="auto">
                <a:xfrm>
                  <a:off x="1004" y="1676"/>
                  <a:ext cx="200" cy="200"/>
                </a:xfrm>
                <a:prstGeom prst="ellipse">
                  <a:avLst/>
                </a:prstGeom>
                <a:solidFill>
                  <a:srgbClr val="CC6600"/>
                </a:solidFill>
                <a:ln w="25400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82" name="Line 8"/>
                <p:cNvSpPr>
                  <a:spLocks noChangeShapeType="1"/>
                </p:cNvSpPr>
                <p:nvPr/>
              </p:nvSpPr>
              <p:spPr bwMode="auto">
                <a:xfrm>
                  <a:off x="1104" y="1824"/>
                  <a:ext cx="1" cy="48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3" name="Line 12"/>
                <p:cNvSpPr>
                  <a:spLocks noChangeShapeType="1"/>
                </p:cNvSpPr>
                <p:nvPr/>
              </p:nvSpPr>
              <p:spPr bwMode="auto">
                <a:xfrm flipH="1" flipV="1">
                  <a:off x="864" y="1392"/>
                  <a:ext cx="240" cy="384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6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104" y="1536"/>
                  <a:ext cx="336" cy="24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7" name="Oval 18"/>
                <p:cNvSpPr>
                  <a:spLocks noChangeArrowheads="1"/>
                </p:cNvSpPr>
                <p:nvPr/>
              </p:nvSpPr>
              <p:spPr bwMode="auto">
                <a:xfrm>
                  <a:off x="956" y="1724"/>
                  <a:ext cx="200" cy="20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88" name="Line 19"/>
                <p:cNvSpPr>
                  <a:spLocks noChangeShapeType="1"/>
                </p:cNvSpPr>
                <p:nvPr/>
              </p:nvSpPr>
              <p:spPr bwMode="auto">
                <a:xfrm>
                  <a:off x="1056" y="2400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9" name="Line 20"/>
                <p:cNvSpPr>
                  <a:spLocks noChangeShapeType="1"/>
                </p:cNvSpPr>
                <p:nvPr/>
              </p:nvSpPr>
              <p:spPr bwMode="auto">
                <a:xfrm>
                  <a:off x="720" y="1824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grpSp>
              <p:nvGrpSpPr>
                <p:cNvPr id="90" name="Group 80"/>
                <p:cNvGrpSpPr>
                  <a:grpSpLocks/>
                </p:cNvGrpSpPr>
                <p:nvPr/>
              </p:nvGrpSpPr>
              <p:grpSpPr bwMode="auto">
                <a:xfrm>
                  <a:off x="624" y="960"/>
                  <a:ext cx="2497" cy="1718"/>
                  <a:chOff x="624" y="960"/>
                  <a:chExt cx="2497" cy="1718"/>
                </a:xfrm>
              </p:grpSpPr>
              <p:sp>
                <p:nvSpPr>
                  <p:cNvPr id="91" name="Freeform 81"/>
                  <p:cNvSpPr>
                    <a:spLocks/>
                  </p:cNvSpPr>
                  <p:nvPr/>
                </p:nvSpPr>
                <p:spPr bwMode="auto">
                  <a:xfrm>
                    <a:off x="768" y="960"/>
                    <a:ext cx="2353" cy="1489"/>
                  </a:xfrm>
                  <a:custGeom>
                    <a:avLst/>
                    <a:gdLst>
                      <a:gd name="T0" fmla="*/ 0 w 2353"/>
                      <a:gd name="T1" fmla="*/ 0 h 1489"/>
                      <a:gd name="T2" fmla="*/ 0 w 2353"/>
                      <a:gd name="T3" fmla="*/ 1488 h 1489"/>
                      <a:gd name="T4" fmla="*/ 2352 w 2353"/>
                      <a:gd name="T5" fmla="*/ 1488 h 1489"/>
                      <a:gd name="T6" fmla="*/ 0 60000 65536"/>
                      <a:gd name="T7" fmla="*/ 0 60000 65536"/>
                      <a:gd name="T8" fmla="*/ 0 60000 65536"/>
                      <a:gd name="T9" fmla="*/ 0 w 2353"/>
                      <a:gd name="T10" fmla="*/ 0 h 1489"/>
                      <a:gd name="T11" fmla="*/ 2353 w 2353"/>
                      <a:gd name="T12" fmla="*/ 1489 h 1489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353" h="1489">
                        <a:moveTo>
                          <a:pt x="0" y="0"/>
                        </a:moveTo>
                        <a:lnTo>
                          <a:pt x="0" y="1488"/>
                        </a:lnTo>
                        <a:lnTo>
                          <a:pt x="2352" y="1488"/>
                        </a:lnTo>
                      </a:path>
                    </a:pathLst>
                  </a:custGeom>
                  <a:noFill/>
                  <a:ln w="28575" cap="rnd" cmpd="sng">
                    <a:solidFill>
                      <a:srgbClr val="FFFF00"/>
                    </a:solidFill>
                    <a:prstDash val="solid"/>
                    <a:round/>
                    <a:headEnd type="stealth" w="med" len="med"/>
                    <a:tailEnd type="stealth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92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624" y="1056"/>
                    <a:ext cx="85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l-GR" altLang="el-GR" sz="2400" b="1" i="1">
                        <a:solidFill>
                          <a:srgbClr val="FFFF00"/>
                        </a:solidFill>
                      </a:rPr>
                      <a:t>y</a:t>
                    </a:r>
                  </a:p>
                </p:txBody>
              </p:sp>
              <p:sp>
                <p:nvSpPr>
                  <p:cNvPr id="93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971" y="2448"/>
                    <a:ext cx="96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400" b="1" i="1">
                        <a:solidFill>
                          <a:srgbClr val="FFFF00"/>
                        </a:solidFill>
                      </a:rPr>
                      <a:t>x</a:t>
                    </a:r>
                    <a:endParaRPr lang="el-GR" altLang="el-GR" sz="2400" b="1" i="1">
                      <a:solidFill>
                        <a:srgbClr val="FFFF00"/>
                      </a:solidFill>
                    </a:endParaRPr>
                  </a:p>
                </p:txBody>
              </p: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TextBox 75"/>
                  <p:cNvSpPr txBox="1"/>
                  <p:nvPr/>
                </p:nvSpPr>
                <p:spPr>
                  <a:xfrm>
                    <a:off x="1400680" y="1914467"/>
                    <a:ext cx="495649" cy="5064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00680" y="1914467"/>
                    <a:ext cx="495649" cy="506421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1907704" y="2175247"/>
                    <a:ext cx="43794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6" name="TextBox 7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07704" y="2175247"/>
                    <a:ext cx="437940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1430490" y="3233057"/>
                    <a:ext cx="45076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0490" y="3233057"/>
                    <a:ext cx="450764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" name="Ομάδα 3"/>
            <p:cNvGrpSpPr/>
            <p:nvPr/>
          </p:nvGrpSpPr>
          <p:grpSpPr>
            <a:xfrm>
              <a:off x="2133600" y="4876800"/>
              <a:ext cx="1371600" cy="914400"/>
              <a:chOff x="2133600" y="4876800"/>
              <a:chExt cx="1371600" cy="914400"/>
            </a:xfrm>
          </p:grpSpPr>
          <p:sp>
            <p:nvSpPr>
              <p:cNvPr id="73" name="Line 26"/>
              <p:cNvSpPr>
                <a:spLocks noChangeShapeType="1"/>
              </p:cNvSpPr>
              <p:nvPr/>
            </p:nvSpPr>
            <p:spPr bwMode="auto">
              <a:xfrm flipV="1">
                <a:off x="2133600" y="4876800"/>
                <a:ext cx="1371600" cy="91440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2781816" y="5199583"/>
                    <a:ext cx="45557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b="1" dirty="0" smtClean="0">
                        <a:solidFill>
                          <a:srgbClr val="FFFF00"/>
                        </a:solidFill>
                      </a:rPr>
                      <a:t>d</a:t>
                    </a:r>
                    <a14:m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𝒔</m:t>
                            </m:r>
                          </m:e>
                        </m:acc>
                      </m:oMath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4" name="TextBox 7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81816" y="5199583"/>
                    <a:ext cx="455573" cy="400110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13333" t="-9091" b="-2575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" name="Group 71"/>
            <p:cNvGrpSpPr>
              <a:grpSpLocks/>
            </p:cNvGrpSpPr>
            <p:nvPr/>
          </p:nvGrpSpPr>
          <p:grpSpPr bwMode="auto">
            <a:xfrm>
              <a:off x="533400" y="4343400"/>
              <a:ext cx="3349625" cy="2457450"/>
              <a:chOff x="336" y="2736"/>
              <a:chExt cx="2110" cy="1548"/>
            </a:xfrm>
          </p:grpSpPr>
          <p:sp>
            <p:nvSpPr>
              <p:cNvPr id="70" name="Rectangle 21"/>
              <p:cNvSpPr>
                <a:spLocks noChangeArrowheads="1"/>
              </p:cNvSpPr>
              <p:nvPr/>
            </p:nvSpPr>
            <p:spPr bwMode="auto">
              <a:xfrm>
                <a:off x="2112" y="4090"/>
                <a:ext cx="334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 err="1">
                    <a:solidFill>
                      <a:srgbClr val="FFFF00"/>
                    </a:solidFill>
                  </a:rPr>
                  <a:t>x+dx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71" name="Rectangle 22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42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 err="1">
                    <a:solidFill>
                      <a:srgbClr val="FFFF00"/>
                    </a:solidFill>
                  </a:rPr>
                  <a:t>y+dy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72" name="Freeform 33"/>
              <p:cNvSpPr>
                <a:spLocks/>
              </p:cNvSpPr>
              <p:nvPr/>
            </p:nvSpPr>
            <p:spPr bwMode="auto">
              <a:xfrm>
                <a:off x="768" y="2986"/>
                <a:ext cx="1393" cy="1153"/>
              </a:xfrm>
              <a:custGeom>
                <a:avLst/>
                <a:gdLst>
                  <a:gd name="T0" fmla="*/ 0 w 1393"/>
                  <a:gd name="T1" fmla="*/ 0 h 1153"/>
                  <a:gd name="T2" fmla="*/ 1392 w 1393"/>
                  <a:gd name="T3" fmla="*/ 0 h 1153"/>
                  <a:gd name="T4" fmla="*/ 1392 w 1393"/>
                  <a:gd name="T5" fmla="*/ 1152 h 1153"/>
                  <a:gd name="T6" fmla="*/ 0 60000 65536"/>
                  <a:gd name="T7" fmla="*/ 0 60000 65536"/>
                  <a:gd name="T8" fmla="*/ 0 60000 65536"/>
                  <a:gd name="T9" fmla="*/ 0 w 1393"/>
                  <a:gd name="T10" fmla="*/ 0 h 1153"/>
                  <a:gd name="T11" fmla="*/ 1393 w 1393"/>
                  <a:gd name="T12" fmla="*/ 1153 h 115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93" h="1153">
                    <a:moveTo>
                      <a:pt x="0" y="0"/>
                    </a:moveTo>
                    <a:lnTo>
                      <a:pt x="1392" y="0"/>
                    </a:lnTo>
                    <a:lnTo>
                      <a:pt x="1392" y="1152"/>
                    </a:lnTo>
                  </a:path>
                </a:pathLst>
              </a:custGeom>
              <a:noFill/>
              <a:ln w="12700" cap="rnd" cmpd="sng">
                <a:solidFill>
                  <a:srgbClr val="FFFF00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6" name="Freeform 25"/>
            <p:cNvSpPr>
              <a:spLocks/>
            </p:cNvSpPr>
            <p:nvPr/>
          </p:nvSpPr>
          <p:spPr bwMode="auto">
            <a:xfrm>
              <a:off x="1219200" y="4267200"/>
              <a:ext cx="3735388" cy="2287588"/>
            </a:xfrm>
            <a:custGeom>
              <a:avLst/>
              <a:gdLst>
                <a:gd name="T0" fmla="*/ 0 w 2353"/>
                <a:gd name="T1" fmla="*/ 0 h 1441"/>
                <a:gd name="T2" fmla="*/ 0 w 2353"/>
                <a:gd name="T3" fmla="*/ 1440 h 1441"/>
                <a:gd name="T4" fmla="*/ 2352 w 2353"/>
                <a:gd name="T5" fmla="*/ 1440 h 1441"/>
                <a:gd name="T6" fmla="*/ 0 60000 65536"/>
                <a:gd name="T7" fmla="*/ 0 60000 65536"/>
                <a:gd name="T8" fmla="*/ 0 60000 65536"/>
                <a:gd name="T9" fmla="*/ 0 w 2353"/>
                <a:gd name="T10" fmla="*/ 0 h 1441"/>
                <a:gd name="T11" fmla="*/ 2353 w 2353"/>
                <a:gd name="T12" fmla="*/ 1441 h 14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53" h="1441">
                  <a:moveTo>
                    <a:pt x="0" y="0"/>
                  </a:moveTo>
                  <a:lnTo>
                    <a:pt x="0" y="1440"/>
                  </a:lnTo>
                  <a:lnTo>
                    <a:pt x="2352" y="1440"/>
                  </a:lnTo>
                </a:path>
              </a:pathLst>
            </a:custGeom>
            <a:noFill/>
            <a:ln w="28575" cap="rnd" cmpd="sng">
              <a:solidFill>
                <a:srgbClr val="FFFF00"/>
              </a:solidFill>
              <a:prstDash val="solid"/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7" name="Ομάδα 6"/>
            <p:cNvGrpSpPr/>
            <p:nvPr/>
          </p:nvGrpSpPr>
          <p:grpSpPr>
            <a:xfrm>
              <a:off x="990600" y="5353471"/>
              <a:ext cx="1195040" cy="1447181"/>
              <a:chOff x="990600" y="5353471"/>
              <a:chExt cx="1195040" cy="1447181"/>
            </a:xfrm>
          </p:grpSpPr>
          <p:sp>
            <p:nvSpPr>
              <p:cNvPr id="67" name="Rectangle 10"/>
              <p:cNvSpPr>
                <a:spLocks noChangeArrowheads="1"/>
              </p:cNvSpPr>
              <p:nvPr/>
            </p:nvSpPr>
            <p:spPr bwMode="auto">
              <a:xfrm>
                <a:off x="990600" y="5353471"/>
                <a:ext cx="113814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>
                    <a:solidFill>
                      <a:srgbClr val="FFFF00"/>
                    </a:solidFill>
                  </a:rPr>
                  <a:t>y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68" name="Rectangle 11"/>
              <p:cNvSpPr>
                <a:spLocks noChangeArrowheads="1"/>
              </p:cNvSpPr>
              <p:nvPr/>
            </p:nvSpPr>
            <p:spPr bwMode="auto">
              <a:xfrm>
                <a:off x="2057400" y="6492875"/>
                <a:ext cx="12824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>
                    <a:solidFill>
                      <a:srgbClr val="FFFF00"/>
                    </a:solidFill>
                  </a:rPr>
                  <a:t>x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69" name="Freeform 32"/>
              <p:cNvSpPr>
                <a:spLocks/>
              </p:cNvSpPr>
              <p:nvPr/>
            </p:nvSpPr>
            <p:spPr bwMode="auto">
              <a:xfrm>
                <a:off x="1219200" y="5578475"/>
                <a:ext cx="915988" cy="992188"/>
              </a:xfrm>
              <a:custGeom>
                <a:avLst/>
                <a:gdLst>
                  <a:gd name="T0" fmla="*/ 0 w 577"/>
                  <a:gd name="T1" fmla="*/ 0 h 625"/>
                  <a:gd name="T2" fmla="*/ 576 w 577"/>
                  <a:gd name="T3" fmla="*/ 0 h 625"/>
                  <a:gd name="T4" fmla="*/ 576 w 577"/>
                  <a:gd name="T5" fmla="*/ 624 h 625"/>
                  <a:gd name="T6" fmla="*/ 0 60000 65536"/>
                  <a:gd name="T7" fmla="*/ 0 60000 65536"/>
                  <a:gd name="T8" fmla="*/ 0 60000 65536"/>
                  <a:gd name="T9" fmla="*/ 0 w 577"/>
                  <a:gd name="T10" fmla="*/ 0 h 625"/>
                  <a:gd name="T11" fmla="*/ 577 w 577"/>
                  <a:gd name="T12" fmla="*/ 625 h 62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7" h="625">
                    <a:moveTo>
                      <a:pt x="0" y="0"/>
                    </a:moveTo>
                    <a:lnTo>
                      <a:pt x="576" y="0"/>
                    </a:lnTo>
                    <a:lnTo>
                      <a:pt x="576" y="624"/>
                    </a:lnTo>
                  </a:path>
                </a:pathLst>
              </a:custGeom>
              <a:noFill/>
              <a:ln w="12700" cap="rnd" cmpd="sng">
                <a:solidFill>
                  <a:srgbClr val="FFFF00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8" name="Ομάδα 7"/>
            <p:cNvGrpSpPr/>
            <p:nvPr/>
          </p:nvGrpSpPr>
          <p:grpSpPr>
            <a:xfrm>
              <a:off x="1447800" y="2935288"/>
              <a:ext cx="3114675" cy="3084512"/>
              <a:chOff x="1447800" y="2935288"/>
              <a:chExt cx="3114675" cy="3084512"/>
            </a:xfrm>
          </p:grpSpPr>
          <p:sp>
            <p:nvSpPr>
              <p:cNvPr id="57" name="Oval 31"/>
              <p:cNvSpPr>
                <a:spLocks noChangeArrowheads="1"/>
              </p:cNvSpPr>
              <p:nvPr/>
            </p:nvSpPr>
            <p:spPr bwMode="auto">
              <a:xfrm>
                <a:off x="3270250" y="4581525"/>
                <a:ext cx="317500" cy="317500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58" name="Oval 27"/>
              <p:cNvSpPr>
                <a:spLocks noChangeArrowheads="1"/>
              </p:cNvSpPr>
              <p:nvPr/>
            </p:nvSpPr>
            <p:spPr bwMode="auto">
              <a:xfrm>
                <a:off x="1974850" y="5419725"/>
                <a:ext cx="317500" cy="317500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grpSp>
            <p:nvGrpSpPr>
              <p:cNvPr id="59" name="Ομάδα 58"/>
              <p:cNvGrpSpPr/>
              <p:nvPr/>
            </p:nvGrpSpPr>
            <p:grpSpPr>
              <a:xfrm>
                <a:off x="1447800" y="2935288"/>
                <a:ext cx="3114675" cy="3084512"/>
                <a:chOff x="1447800" y="2935288"/>
                <a:chExt cx="3114675" cy="3084512"/>
              </a:xfrm>
            </p:grpSpPr>
            <p:sp>
              <p:nvSpPr>
                <p:cNvPr id="60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1447800" y="4191000"/>
                  <a:ext cx="2819400" cy="182880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61" name="Rectangle 49"/>
                <p:cNvSpPr>
                  <a:spLocks noChangeArrowheads="1"/>
                </p:cNvSpPr>
                <p:nvPr/>
              </p:nvSpPr>
              <p:spPr bwMode="auto">
                <a:xfrm>
                  <a:off x="4267200" y="4038600"/>
                  <a:ext cx="295275" cy="3698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 dirty="0" smtClean="0">
                      <a:solidFill>
                        <a:srgbClr val="FFFF00"/>
                      </a:solidFill>
                    </a:rPr>
                    <a:t>+</a:t>
                  </a:r>
                  <a:r>
                    <a:rPr lang="en-US" altLang="el-GR" sz="2400" b="1" i="1" dirty="0" smtClean="0">
                      <a:solidFill>
                        <a:srgbClr val="FFFF00"/>
                      </a:solidFill>
                    </a:rPr>
                    <a:t>s</a:t>
                  </a:r>
                  <a:endParaRPr lang="el-GR" altLang="el-GR" sz="2400" b="1" i="1" dirty="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grpSp>
              <p:nvGrpSpPr>
                <p:cNvPr id="62" name="Ομάδα 61"/>
                <p:cNvGrpSpPr/>
                <p:nvPr/>
              </p:nvGrpSpPr>
              <p:grpSpPr>
                <a:xfrm>
                  <a:off x="1671638" y="2935288"/>
                  <a:ext cx="1833562" cy="2855912"/>
                  <a:chOff x="1671638" y="2935288"/>
                  <a:chExt cx="1833562" cy="2855912"/>
                </a:xfrm>
              </p:grpSpPr>
              <p:grpSp>
                <p:nvGrpSpPr>
                  <p:cNvPr id="63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752600" y="2971800"/>
                    <a:ext cx="1752600" cy="2819400"/>
                    <a:chOff x="1104" y="1872"/>
                    <a:chExt cx="1104" cy="1776"/>
                  </a:xfrm>
                </p:grpSpPr>
                <p:sp>
                  <p:nvSpPr>
                    <p:cNvPr id="65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04" y="1920"/>
                      <a:ext cx="288" cy="1728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FF00"/>
                      </a:solidFill>
                      <a:prstDash val="dash"/>
                      <a:round/>
                      <a:headEnd type="none" w="sm" len="sm"/>
                      <a:tailEnd type="none" w="sm" len="sm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66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48" y="1872"/>
                      <a:ext cx="960" cy="1200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FF00"/>
                      </a:solidFill>
                      <a:prstDash val="dash"/>
                      <a:round/>
                      <a:headEnd type="none" w="sm" len="sm"/>
                      <a:tailEnd type="none" w="sm" len="sm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p:sp>
                <p:nvSpPr>
                  <p:cNvPr id="64" name="Oval 23"/>
                  <p:cNvSpPr>
                    <a:spLocks noChangeArrowheads="1"/>
                  </p:cNvSpPr>
                  <p:nvPr/>
                </p:nvSpPr>
                <p:spPr bwMode="auto">
                  <a:xfrm rot="-1800000">
                    <a:off x="1671638" y="2935288"/>
                    <a:ext cx="306387" cy="174625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</p:grpSp>
          </p:grpSp>
        </p:grpSp>
        <p:grpSp>
          <p:nvGrpSpPr>
            <p:cNvPr id="10" name="Ομάδα 9"/>
            <p:cNvGrpSpPr/>
            <p:nvPr/>
          </p:nvGrpSpPr>
          <p:grpSpPr>
            <a:xfrm>
              <a:off x="6059996" y="1412776"/>
              <a:ext cx="1487715" cy="2267873"/>
              <a:chOff x="6059996" y="1412776"/>
              <a:chExt cx="1487715" cy="2267873"/>
            </a:xfrm>
          </p:grpSpPr>
          <p:sp>
            <p:nvSpPr>
              <p:cNvPr id="52" name="Oval 31"/>
              <p:cNvSpPr>
                <a:spLocks noChangeArrowheads="1"/>
              </p:cNvSpPr>
              <p:nvPr/>
            </p:nvSpPr>
            <p:spPr bwMode="auto">
              <a:xfrm>
                <a:off x="6630764" y="2180526"/>
                <a:ext cx="317500" cy="317500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53" name="Line 34"/>
              <p:cNvSpPr>
                <a:spLocks noChangeShapeType="1"/>
              </p:cNvSpPr>
              <p:nvPr/>
            </p:nvSpPr>
            <p:spPr bwMode="auto">
              <a:xfrm>
                <a:off x="6774879" y="2324542"/>
                <a:ext cx="1588" cy="1080000"/>
              </a:xfrm>
              <a:prstGeom prst="line">
                <a:avLst/>
              </a:prstGeom>
              <a:noFill/>
              <a:ln w="4127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6059996" y="3280539"/>
                    <a:ext cx="1487715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𝒎𝒈</m:t>
                          </m:r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9" name="TextBox 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59996" y="3280539"/>
                    <a:ext cx="1487715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t="-6061" r="-15984" b="-909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5" name="Line 34"/>
              <p:cNvSpPr>
                <a:spLocks noChangeShapeType="1"/>
              </p:cNvSpPr>
              <p:nvPr/>
            </p:nvSpPr>
            <p:spPr bwMode="auto">
              <a:xfrm rot="10800000">
                <a:off x="6342832" y="1661748"/>
                <a:ext cx="461416" cy="734802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" name="Ορθογώνιο 55"/>
                  <p:cNvSpPr/>
                  <p:nvPr/>
                </p:nvSpPr>
                <p:spPr>
                  <a:xfrm>
                    <a:off x="6372200" y="1412776"/>
                    <a:ext cx="444352" cy="43749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51" name="Ορθογώνιο 5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2200" y="1412776"/>
                    <a:ext cx="444352" cy="437492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Ομάδα 10"/>
            <p:cNvGrpSpPr/>
            <p:nvPr/>
          </p:nvGrpSpPr>
          <p:grpSpPr>
            <a:xfrm>
              <a:off x="2133600" y="5497487"/>
              <a:ext cx="1295400" cy="601688"/>
              <a:chOff x="2133600" y="5497487"/>
              <a:chExt cx="1295400" cy="601688"/>
            </a:xfrm>
          </p:grpSpPr>
          <p:grpSp>
            <p:nvGrpSpPr>
              <p:cNvPr id="48" name="Group 76"/>
              <p:cNvGrpSpPr>
                <a:grpSpLocks/>
              </p:cNvGrpSpPr>
              <p:nvPr/>
            </p:nvGrpSpPr>
            <p:grpSpPr bwMode="auto">
              <a:xfrm>
                <a:off x="2133600" y="5791200"/>
                <a:ext cx="1295400" cy="307975"/>
                <a:chOff x="1344" y="3648"/>
                <a:chExt cx="816" cy="194"/>
              </a:xfrm>
            </p:grpSpPr>
            <p:sp>
              <p:nvSpPr>
                <p:cNvPr id="50" name="Line 52"/>
                <p:cNvSpPr>
                  <a:spLocks noChangeShapeType="1"/>
                </p:cNvSpPr>
                <p:nvPr/>
              </p:nvSpPr>
              <p:spPr bwMode="auto">
                <a:xfrm>
                  <a:off x="1344" y="3648"/>
                  <a:ext cx="816" cy="0"/>
                </a:xfrm>
                <a:prstGeom prst="line">
                  <a:avLst/>
                </a:prstGeom>
                <a:noFill/>
                <a:ln w="127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1" name="Rectangle 7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192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000" b="1" i="1" dirty="0">
                      <a:solidFill>
                        <a:srgbClr val="FFFF00"/>
                      </a:solidFill>
                    </a:rPr>
                    <a:t>d</a:t>
                  </a:r>
                  <a:r>
                    <a:rPr lang="en-US" altLang="el-GR" sz="2000" b="1" i="1" dirty="0">
                      <a:solidFill>
                        <a:srgbClr val="FFFF00"/>
                      </a:solidFill>
                    </a:rPr>
                    <a:t>x</a:t>
                  </a:r>
                  <a:endParaRPr lang="el-GR" altLang="el-GR" sz="2000" b="1" i="1" dirty="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</p:grpSp>
          <p:sp>
            <p:nvSpPr>
              <p:cNvPr id="49" name="Rectangle 68"/>
              <p:cNvSpPr>
                <a:spLocks noChangeArrowheads="1"/>
              </p:cNvSpPr>
              <p:nvPr/>
            </p:nvSpPr>
            <p:spPr bwMode="auto">
              <a:xfrm>
                <a:off x="2555776" y="5497487"/>
                <a:ext cx="13305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>
                    <a:solidFill>
                      <a:srgbClr val="FFFF00"/>
                    </a:solidFill>
                  </a:rPr>
                  <a:t>θ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grpSp>
          <p:nvGrpSpPr>
            <p:cNvPr id="12" name="Ομάδα 11"/>
            <p:cNvGrpSpPr/>
            <p:nvPr/>
          </p:nvGrpSpPr>
          <p:grpSpPr>
            <a:xfrm>
              <a:off x="1437703" y="3858683"/>
              <a:ext cx="3347611" cy="2533098"/>
              <a:chOff x="1437703" y="3858683"/>
              <a:chExt cx="3347611" cy="253309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3085480" y="3858683"/>
                    <a:ext cx="444352" cy="43749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8" name="TextBox 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85480" y="3858683"/>
                    <a:ext cx="444352" cy="437492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3773306" y="4479503"/>
                    <a:ext cx="101200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73306" y="4479503"/>
                    <a:ext cx="1012008" cy="400110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3424942" y="5127575"/>
                    <a:ext cx="45076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0" name="TextBox 5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4942" y="5127575"/>
                    <a:ext cx="450764" cy="40011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1437703" y="4869160"/>
                    <a:ext cx="444352" cy="43749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TextBox 6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7703" y="4869160"/>
                    <a:ext cx="444352" cy="437492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2377140" y="4901098"/>
                    <a:ext cx="39466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2" name="TextBox 6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77140" y="4901098"/>
                    <a:ext cx="39466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1775775" y="5991671"/>
                    <a:ext cx="45076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3" name="TextBox 6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75775" y="5991671"/>
                    <a:ext cx="450764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2" name="Line 34"/>
              <p:cNvSpPr>
                <a:spLocks noChangeShapeType="1"/>
              </p:cNvSpPr>
              <p:nvPr/>
            </p:nvSpPr>
            <p:spPr bwMode="auto">
              <a:xfrm>
                <a:off x="2133600" y="5589240"/>
                <a:ext cx="1588" cy="7620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" name="Line 38"/>
              <p:cNvSpPr>
                <a:spLocks noChangeShapeType="1"/>
              </p:cNvSpPr>
              <p:nvPr/>
            </p:nvSpPr>
            <p:spPr bwMode="auto">
              <a:xfrm flipH="1" flipV="1">
                <a:off x="1752600" y="4968875"/>
                <a:ext cx="381000" cy="6096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/>
            </p:nvSpPr>
            <p:spPr bwMode="auto">
              <a:xfrm flipV="1">
                <a:off x="2133600" y="5181600"/>
                <a:ext cx="609600" cy="381000"/>
              </a:xfrm>
              <a:prstGeom prst="line">
                <a:avLst/>
              </a:prstGeom>
              <a:noFill/>
              <a:ln w="4445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" name="Line 47"/>
              <p:cNvSpPr>
                <a:spLocks noChangeShapeType="1"/>
              </p:cNvSpPr>
              <p:nvPr/>
            </p:nvSpPr>
            <p:spPr bwMode="auto">
              <a:xfrm flipV="1">
                <a:off x="3429000" y="4419600"/>
                <a:ext cx="457200" cy="304800"/>
              </a:xfrm>
              <a:prstGeom prst="line">
                <a:avLst/>
              </a:prstGeom>
              <a:noFill/>
              <a:ln w="4445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" name="Line 40"/>
              <p:cNvSpPr>
                <a:spLocks noChangeShapeType="1"/>
              </p:cNvSpPr>
              <p:nvPr/>
            </p:nvSpPr>
            <p:spPr bwMode="auto">
              <a:xfrm flipH="1" flipV="1">
                <a:off x="3048000" y="4130675"/>
                <a:ext cx="381000" cy="6096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7" name="Line 36"/>
              <p:cNvSpPr>
                <a:spLocks noChangeShapeType="1"/>
              </p:cNvSpPr>
              <p:nvPr/>
            </p:nvSpPr>
            <p:spPr bwMode="auto">
              <a:xfrm>
                <a:off x="3429000" y="4724400"/>
                <a:ext cx="0" cy="7620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3" name="Group 77"/>
            <p:cNvGrpSpPr>
              <a:grpSpLocks/>
            </p:cNvGrpSpPr>
            <p:nvPr/>
          </p:nvGrpSpPr>
          <p:grpSpPr bwMode="auto">
            <a:xfrm>
              <a:off x="2145563" y="4724400"/>
              <a:ext cx="350838" cy="838200"/>
              <a:chOff x="1344" y="2976"/>
              <a:chExt cx="221" cy="528"/>
            </a:xfrm>
          </p:grpSpPr>
          <p:sp>
            <p:nvSpPr>
              <p:cNvPr id="34" name="Line 43"/>
              <p:cNvSpPr>
                <a:spLocks noChangeShapeType="1"/>
              </p:cNvSpPr>
              <p:nvPr/>
            </p:nvSpPr>
            <p:spPr bwMode="auto">
              <a:xfrm flipV="1">
                <a:off x="1344" y="2976"/>
                <a:ext cx="0" cy="528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5" name="Rectangle 44"/>
              <p:cNvSpPr>
                <a:spLocks noChangeArrowheads="1"/>
              </p:cNvSpPr>
              <p:nvPr/>
            </p:nvSpPr>
            <p:spPr bwMode="auto">
              <a:xfrm>
                <a:off x="1373" y="3024"/>
                <a:ext cx="19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 err="1">
                    <a:solidFill>
                      <a:srgbClr val="FFFF00"/>
                    </a:solidFill>
                  </a:rPr>
                  <a:t>dy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grpSp>
          <p:nvGrpSpPr>
            <p:cNvPr id="14" name="Ομάδα 13"/>
            <p:cNvGrpSpPr/>
            <p:nvPr/>
          </p:nvGrpSpPr>
          <p:grpSpPr>
            <a:xfrm>
              <a:off x="4223835" y="1052736"/>
              <a:ext cx="4175677" cy="3173202"/>
              <a:chOff x="4223835" y="1052736"/>
              <a:chExt cx="4175677" cy="3173202"/>
            </a:xfrm>
          </p:grpSpPr>
          <p:sp>
            <p:nvSpPr>
              <p:cNvPr id="30" name="Rectangle 49"/>
              <p:cNvSpPr>
                <a:spLocks noChangeArrowheads="1"/>
              </p:cNvSpPr>
              <p:nvPr/>
            </p:nvSpPr>
            <p:spPr bwMode="auto">
              <a:xfrm>
                <a:off x="8093149" y="1052736"/>
                <a:ext cx="295275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 smtClean="0">
                    <a:solidFill>
                      <a:srgbClr val="FFFF00"/>
                    </a:solidFill>
                  </a:rPr>
                  <a:t>+</a:t>
                </a:r>
                <a:r>
                  <a:rPr lang="en-US" altLang="el-GR" sz="2400" b="1" i="1" dirty="0" smtClean="0">
                    <a:solidFill>
                      <a:srgbClr val="FFFF00"/>
                    </a:solidFill>
                  </a:rPr>
                  <a:t>s</a:t>
                </a:r>
                <a:endParaRPr lang="el-GR" altLang="el-GR" sz="24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grpSp>
            <p:nvGrpSpPr>
              <p:cNvPr id="31" name="Ομάδα 30"/>
              <p:cNvGrpSpPr/>
              <p:nvPr/>
            </p:nvGrpSpPr>
            <p:grpSpPr>
              <a:xfrm>
                <a:off x="4223835" y="1511890"/>
                <a:ext cx="4175677" cy="2714048"/>
                <a:chOff x="4223835" y="1511890"/>
                <a:chExt cx="4175677" cy="2714048"/>
              </a:xfrm>
            </p:grpSpPr>
            <p:sp>
              <p:nvSpPr>
                <p:cNvPr id="32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4223835" y="2397138"/>
                  <a:ext cx="2819400" cy="1828800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prstDash val="dash"/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33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5580112" y="1511890"/>
                  <a:ext cx="2819400" cy="182880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grpSp>
          <p:nvGrpSpPr>
            <p:cNvPr id="15" name="Ομάδα 14"/>
            <p:cNvGrpSpPr/>
            <p:nvPr/>
          </p:nvGrpSpPr>
          <p:grpSpPr>
            <a:xfrm>
              <a:off x="5724128" y="1373186"/>
              <a:ext cx="2507569" cy="1903413"/>
              <a:chOff x="5724128" y="1373186"/>
              <a:chExt cx="2507569" cy="1903413"/>
            </a:xfrm>
          </p:grpSpPr>
          <p:sp>
            <p:nvSpPr>
              <p:cNvPr id="26" name="Rectangle 68"/>
              <p:cNvSpPr>
                <a:spLocks noChangeArrowheads="1"/>
              </p:cNvSpPr>
              <p:nvPr/>
            </p:nvSpPr>
            <p:spPr bwMode="auto">
              <a:xfrm>
                <a:off x="6825897" y="2686686"/>
                <a:ext cx="15875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>
                    <a:solidFill>
                      <a:srgbClr val="FFFF00"/>
                    </a:solidFill>
                  </a:rPr>
                  <a:t>θ</a:t>
                </a:r>
                <a:endParaRPr lang="el-GR" altLang="el-GR" sz="24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grpSp>
            <p:nvGrpSpPr>
              <p:cNvPr id="27" name="Ομάδα 26"/>
              <p:cNvGrpSpPr/>
              <p:nvPr/>
            </p:nvGrpSpPr>
            <p:grpSpPr>
              <a:xfrm>
                <a:off x="5724128" y="1373186"/>
                <a:ext cx="2507569" cy="1903413"/>
                <a:chOff x="5724128" y="1373186"/>
                <a:chExt cx="2507569" cy="1903413"/>
              </a:xfrm>
            </p:grpSpPr>
            <p:sp>
              <p:nvSpPr>
                <p:cNvPr id="28" name="Line 3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5816538" y="1712824"/>
                  <a:ext cx="1903413" cy="1224137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prstDash val="dash"/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9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5724128" y="1436696"/>
                  <a:ext cx="2507569" cy="1624651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prstDash val="dash"/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grpSp>
          <p:nvGrpSpPr>
            <p:cNvPr id="16" name="Ομάδα 15"/>
            <p:cNvGrpSpPr/>
            <p:nvPr/>
          </p:nvGrpSpPr>
          <p:grpSpPr>
            <a:xfrm>
              <a:off x="5868144" y="2253278"/>
              <a:ext cx="921370" cy="1151264"/>
              <a:chOff x="5868144" y="2253278"/>
              <a:chExt cx="921370" cy="1151264"/>
            </a:xfrm>
          </p:grpSpPr>
          <p:sp>
            <p:nvSpPr>
              <p:cNvPr id="23" name="Line 3"/>
              <p:cNvSpPr>
                <a:spLocks noChangeShapeType="1"/>
              </p:cNvSpPr>
              <p:nvPr/>
            </p:nvSpPr>
            <p:spPr bwMode="auto">
              <a:xfrm rot="16200000" flipV="1">
                <a:off x="6153199" y="2781273"/>
                <a:ext cx="770264" cy="476273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Ορθογώνιο 23"/>
                  <p:cNvSpPr/>
                  <p:nvPr/>
                </p:nvSpPr>
                <p:spPr>
                  <a:xfrm>
                    <a:off x="5868144" y="2253278"/>
                    <a:ext cx="576064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7" name="Ορθογώνιο 8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68144" y="2253278"/>
                    <a:ext cx="576064" cy="40011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5" name="Line 34"/>
              <p:cNvSpPr>
                <a:spLocks noChangeShapeType="1"/>
              </p:cNvSpPr>
              <p:nvPr/>
            </p:nvSpPr>
            <p:spPr bwMode="auto">
              <a:xfrm flipH="1">
                <a:off x="6300194" y="2363026"/>
                <a:ext cx="489320" cy="324000"/>
              </a:xfrm>
              <a:prstGeom prst="line">
                <a:avLst/>
              </a:prstGeom>
              <a:noFill/>
              <a:ln w="4127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7" name="Ομάδα 16"/>
            <p:cNvGrpSpPr/>
            <p:nvPr/>
          </p:nvGrpSpPr>
          <p:grpSpPr>
            <a:xfrm>
              <a:off x="6588224" y="1444714"/>
              <a:ext cx="1180140" cy="1959826"/>
              <a:chOff x="6588224" y="1444714"/>
              <a:chExt cx="1180140" cy="1959826"/>
            </a:xfrm>
          </p:grpSpPr>
          <p:sp>
            <p:nvSpPr>
              <p:cNvPr id="18" name="Line 3"/>
              <p:cNvSpPr>
                <a:spLocks noChangeShapeType="1"/>
              </p:cNvSpPr>
              <p:nvPr/>
            </p:nvSpPr>
            <p:spPr bwMode="auto">
              <a:xfrm flipV="1">
                <a:off x="6774879" y="3091477"/>
                <a:ext cx="461417" cy="313063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19" name="Ομάδα 18"/>
              <p:cNvGrpSpPr/>
              <p:nvPr/>
            </p:nvGrpSpPr>
            <p:grpSpPr>
              <a:xfrm>
                <a:off x="6588224" y="1444714"/>
                <a:ext cx="1180140" cy="1671916"/>
                <a:chOff x="6588224" y="1444714"/>
                <a:chExt cx="1180140" cy="1671916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Ορθογώνιο 19"/>
                    <p:cNvSpPr/>
                    <p:nvPr/>
                  </p:nvSpPr>
                  <p:spPr>
                    <a:xfrm>
                      <a:off x="7164288" y="2716520"/>
                      <a:ext cx="604076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b="1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𝒘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92" name="Ορθογώνιο 9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64288" y="2716520"/>
                      <a:ext cx="604076" cy="400110"/>
                    </a:xfrm>
                    <a:prstGeom prst="rect">
                      <a:avLst/>
                    </a:prstGeom>
                    <a:blipFill rotWithShape="1">
                      <a:blip r:embed="rId16"/>
                      <a:stretch>
                        <a:fillRect b="-307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" name="Ορθογώνιο 20"/>
                    <p:cNvSpPr/>
                    <p:nvPr/>
                  </p:nvSpPr>
                  <p:spPr>
                    <a:xfrm>
                      <a:off x="6588224" y="1444714"/>
                      <a:ext cx="1060034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=−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𝒘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93" name="Ορθογώνιο 9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88224" y="1444714"/>
                      <a:ext cx="1060034" cy="400110"/>
                    </a:xfrm>
                    <a:prstGeom prst="rect">
                      <a:avLst/>
                    </a:prstGeom>
                    <a:blipFill rotWithShape="1">
                      <a:blip r:embed="rId17"/>
                      <a:stretch>
                        <a:fillRect b="-151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2" name="Line 34"/>
                <p:cNvSpPr>
                  <a:spLocks noChangeShapeType="1"/>
                </p:cNvSpPr>
                <p:nvPr/>
              </p:nvSpPr>
              <p:spPr bwMode="auto">
                <a:xfrm>
                  <a:off x="6774880" y="2339276"/>
                  <a:ext cx="461416" cy="734802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 dirty="0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Box 98"/>
              <p:cNvSpPr txBox="1"/>
              <p:nvPr/>
            </p:nvSpPr>
            <p:spPr>
              <a:xfrm>
                <a:off x="5392230" y="5208756"/>
                <a:ext cx="3716274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sub>
                            <m: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  <m: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9" name="TextBox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230" y="5208756"/>
                <a:ext cx="3716274" cy="66851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5184070" y="6021288"/>
                <a:ext cx="3963008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  <m:sup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  <m:sup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4070" y="6021288"/>
                <a:ext cx="3963008" cy="668516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6113389" y="4027522"/>
                <a:ext cx="2995115" cy="10576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nary>
                        <m:naryPr>
                          <m:limLoc m:val="undOvr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sub>
                          </m:sSub>
                        </m:sup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nary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nary>
                        <m:naryPr>
                          <m:limLoc m:val="undOvr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sub>
                          </m:sSub>
                        </m:sup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𝒅𝒚</m:t>
                          </m:r>
                        </m:e>
                      </m:nary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3389" y="4027522"/>
                <a:ext cx="2995115" cy="105766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8" name="Group 24"/>
          <p:cNvGrpSpPr>
            <a:grpSpLocks/>
          </p:cNvGrpSpPr>
          <p:nvPr/>
        </p:nvGrpSpPr>
        <p:grpSpPr bwMode="auto">
          <a:xfrm>
            <a:off x="921569" y="1340331"/>
            <a:ext cx="2498725" cy="1981200"/>
            <a:chOff x="839" y="851"/>
            <a:chExt cx="1574" cy="1248"/>
          </a:xfrm>
        </p:grpSpPr>
        <p:sp>
          <p:nvSpPr>
            <p:cNvPr id="106" name="Line 9"/>
            <p:cNvSpPr>
              <a:spLocks noChangeShapeType="1"/>
            </p:cNvSpPr>
            <p:nvPr/>
          </p:nvSpPr>
          <p:spPr bwMode="auto">
            <a:xfrm flipV="1">
              <a:off x="839" y="1033"/>
              <a:ext cx="1574" cy="1066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7" name="Rectangle 10"/>
            <p:cNvSpPr>
              <a:spLocks noChangeArrowheads="1"/>
            </p:cNvSpPr>
            <p:nvPr/>
          </p:nvSpPr>
          <p:spPr bwMode="auto">
            <a:xfrm>
              <a:off x="2322" y="851"/>
              <a:ext cx="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 dirty="0" smtClean="0">
                  <a:solidFill>
                    <a:srgbClr val="FFFF00"/>
                  </a:solidFill>
                </a:rPr>
                <a:t>s</a:t>
              </a:r>
              <a:endParaRPr lang="el-GR" altLang="el-GR" sz="24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</p:grpSp>
      <p:sp>
        <p:nvSpPr>
          <p:cNvPr id="108" name="Freeform 4"/>
          <p:cNvSpPr>
            <a:spLocks/>
          </p:cNvSpPr>
          <p:nvPr/>
        </p:nvSpPr>
        <p:spPr bwMode="auto">
          <a:xfrm>
            <a:off x="899592" y="1759425"/>
            <a:ext cx="2797423" cy="1752600"/>
          </a:xfrm>
          <a:custGeom>
            <a:avLst/>
            <a:gdLst>
              <a:gd name="T0" fmla="*/ 0 w 1490"/>
              <a:gd name="T1" fmla="*/ 2147483647 h 1104"/>
              <a:gd name="T2" fmla="*/ 2147483647 w 1490"/>
              <a:gd name="T3" fmla="*/ 2147483647 h 1104"/>
              <a:gd name="T4" fmla="*/ 2147483647 w 1490"/>
              <a:gd name="T5" fmla="*/ 2147483647 h 1104"/>
              <a:gd name="T6" fmla="*/ 2147483647 w 1490"/>
              <a:gd name="T7" fmla="*/ 2147483647 h 1104"/>
              <a:gd name="T8" fmla="*/ 2147483647 w 1490"/>
              <a:gd name="T9" fmla="*/ 2147483647 h 1104"/>
              <a:gd name="T10" fmla="*/ 2147483647 w 1490"/>
              <a:gd name="T11" fmla="*/ 2147483647 h 1104"/>
              <a:gd name="T12" fmla="*/ 2147483647 w 1490"/>
              <a:gd name="T13" fmla="*/ 2147483647 h 1104"/>
              <a:gd name="T14" fmla="*/ 2147483647 w 1490"/>
              <a:gd name="T15" fmla="*/ 2147483647 h 1104"/>
              <a:gd name="T16" fmla="*/ 2147483647 w 1490"/>
              <a:gd name="T17" fmla="*/ 2147483647 h 1104"/>
              <a:gd name="T18" fmla="*/ 2147483647 w 1490"/>
              <a:gd name="T19" fmla="*/ 2147483647 h 1104"/>
              <a:gd name="T20" fmla="*/ 2147483647 w 1490"/>
              <a:gd name="T21" fmla="*/ 2147483647 h 1104"/>
              <a:gd name="T22" fmla="*/ 2147483647 w 1490"/>
              <a:gd name="T23" fmla="*/ 2147483647 h 1104"/>
              <a:gd name="T24" fmla="*/ 2147483647 w 1490"/>
              <a:gd name="T25" fmla="*/ 2147483647 h 1104"/>
              <a:gd name="T26" fmla="*/ 2147483647 w 1490"/>
              <a:gd name="T27" fmla="*/ 2147483647 h 1104"/>
              <a:gd name="T28" fmla="*/ 2147483647 w 1490"/>
              <a:gd name="T29" fmla="*/ 2147483647 h 1104"/>
              <a:gd name="T30" fmla="*/ 2147483647 w 1490"/>
              <a:gd name="T31" fmla="*/ 2147483647 h 1104"/>
              <a:gd name="T32" fmla="*/ 2147483647 w 1490"/>
              <a:gd name="T33" fmla="*/ 2147483647 h 1104"/>
              <a:gd name="T34" fmla="*/ 2147483647 w 1490"/>
              <a:gd name="T35" fmla="*/ 2147483647 h 1104"/>
              <a:gd name="T36" fmla="*/ 2147483647 w 1490"/>
              <a:gd name="T37" fmla="*/ 2147483647 h 1104"/>
              <a:gd name="T38" fmla="*/ 2147483647 w 1490"/>
              <a:gd name="T39" fmla="*/ 2147483647 h 1104"/>
              <a:gd name="T40" fmla="*/ 2147483647 w 1490"/>
              <a:gd name="T41" fmla="*/ 2147483647 h 1104"/>
              <a:gd name="T42" fmla="*/ 2147483647 w 1490"/>
              <a:gd name="T43" fmla="*/ 2147483647 h 1104"/>
              <a:gd name="T44" fmla="*/ 2147483647 w 1490"/>
              <a:gd name="T45" fmla="*/ 2147483647 h 1104"/>
              <a:gd name="T46" fmla="*/ 2147483647 w 1490"/>
              <a:gd name="T47" fmla="*/ 2147483647 h 1104"/>
              <a:gd name="T48" fmla="*/ 2147483647 w 1490"/>
              <a:gd name="T49" fmla="*/ 2147483647 h 1104"/>
              <a:gd name="T50" fmla="*/ 2147483647 w 1490"/>
              <a:gd name="T51" fmla="*/ 2147483647 h 1104"/>
              <a:gd name="T52" fmla="*/ 2147483647 w 1490"/>
              <a:gd name="T53" fmla="*/ 0 h 110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490"/>
              <a:gd name="T82" fmla="*/ 0 h 1104"/>
              <a:gd name="T83" fmla="*/ 1490 w 1490"/>
              <a:gd name="T84" fmla="*/ 1104 h 110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490" h="1104">
                <a:moveTo>
                  <a:pt x="0" y="1103"/>
                </a:moveTo>
                <a:lnTo>
                  <a:pt x="60" y="1013"/>
                </a:lnTo>
                <a:lnTo>
                  <a:pt x="91" y="969"/>
                </a:lnTo>
                <a:lnTo>
                  <a:pt x="126" y="925"/>
                </a:lnTo>
                <a:lnTo>
                  <a:pt x="167" y="880"/>
                </a:lnTo>
                <a:lnTo>
                  <a:pt x="212" y="838"/>
                </a:lnTo>
                <a:lnTo>
                  <a:pt x="264" y="796"/>
                </a:lnTo>
                <a:lnTo>
                  <a:pt x="324" y="755"/>
                </a:lnTo>
                <a:lnTo>
                  <a:pt x="357" y="735"/>
                </a:lnTo>
                <a:lnTo>
                  <a:pt x="395" y="718"/>
                </a:lnTo>
                <a:lnTo>
                  <a:pt x="436" y="700"/>
                </a:lnTo>
                <a:lnTo>
                  <a:pt x="479" y="682"/>
                </a:lnTo>
                <a:lnTo>
                  <a:pt x="569" y="649"/>
                </a:lnTo>
                <a:lnTo>
                  <a:pt x="665" y="617"/>
                </a:lnTo>
                <a:lnTo>
                  <a:pt x="762" y="583"/>
                </a:lnTo>
                <a:lnTo>
                  <a:pt x="855" y="548"/>
                </a:lnTo>
                <a:lnTo>
                  <a:pt x="901" y="529"/>
                </a:lnTo>
                <a:lnTo>
                  <a:pt x="943" y="509"/>
                </a:lnTo>
                <a:lnTo>
                  <a:pt x="984" y="488"/>
                </a:lnTo>
                <a:lnTo>
                  <a:pt x="1022" y="465"/>
                </a:lnTo>
                <a:lnTo>
                  <a:pt x="1094" y="415"/>
                </a:lnTo>
                <a:lnTo>
                  <a:pt x="1158" y="362"/>
                </a:lnTo>
                <a:lnTo>
                  <a:pt x="1220" y="308"/>
                </a:lnTo>
                <a:lnTo>
                  <a:pt x="1277" y="249"/>
                </a:lnTo>
                <a:lnTo>
                  <a:pt x="1332" y="189"/>
                </a:lnTo>
                <a:lnTo>
                  <a:pt x="1384" y="127"/>
                </a:lnTo>
                <a:lnTo>
                  <a:pt x="1489" y="0"/>
                </a:lnTo>
              </a:path>
            </a:pathLst>
          </a:custGeom>
          <a:noFill/>
          <a:ln w="28575" cap="rnd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9" name="Rectangle 11"/>
          <p:cNvSpPr>
            <a:spLocks noChangeArrowheads="1"/>
          </p:cNvSpPr>
          <p:nvPr/>
        </p:nvSpPr>
        <p:spPr bwMode="auto">
          <a:xfrm>
            <a:off x="35496" y="0"/>
            <a:ext cx="9108504" cy="1324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solidFill>
                  <a:schemeClr val="bg1"/>
                </a:solidFill>
              </a:rPr>
              <a:t>Κινητική Ενέργεια και </a:t>
            </a:r>
            <a:endParaRPr lang="en-US" altLang="el-GR" sz="2800" b="1" dirty="0" smtClean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err="1" smtClean="0">
                <a:solidFill>
                  <a:schemeClr val="bg1"/>
                </a:solidFill>
              </a:rPr>
              <a:t>Βαρυτική</a:t>
            </a:r>
            <a:r>
              <a:rPr lang="el-GR" altLang="el-GR" sz="2800" b="1" dirty="0" smtClean="0">
                <a:solidFill>
                  <a:schemeClr val="bg1"/>
                </a:solidFill>
              </a:rPr>
              <a:t> Δυναμική Ενέργεια</a:t>
            </a:r>
            <a:endParaRPr lang="el-GR" altLang="el-GR" sz="28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Κίνηση σε Τυχαία Τροχιά χωρίς Τριβή</a:t>
            </a:r>
            <a:endParaRPr lang="el-GR" altLang="el-GR" sz="2400" b="1" dirty="0">
              <a:solidFill>
                <a:schemeClr val="bg1"/>
              </a:solidFill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365063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1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107504" y="1052736"/>
            <a:ext cx="7866112" cy="5748114"/>
            <a:chOff x="533400" y="1052736"/>
            <a:chExt cx="7866112" cy="5748114"/>
          </a:xfrm>
        </p:grpSpPr>
        <p:grpSp>
          <p:nvGrpSpPr>
            <p:cNvPr id="3" name="Ομάδα 2"/>
            <p:cNvGrpSpPr/>
            <p:nvPr/>
          </p:nvGrpSpPr>
          <p:grpSpPr>
            <a:xfrm>
              <a:off x="990600" y="1524000"/>
              <a:ext cx="3963988" cy="2727325"/>
              <a:chOff x="990600" y="1524000"/>
              <a:chExt cx="3963988" cy="2727325"/>
            </a:xfrm>
          </p:grpSpPr>
          <p:grpSp>
            <p:nvGrpSpPr>
              <p:cNvPr id="75" name="Group 84"/>
              <p:cNvGrpSpPr>
                <a:grpSpLocks/>
              </p:cNvGrpSpPr>
              <p:nvPr/>
            </p:nvGrpSpPr>
            <p:grpSpPr bwMode="auto">
              <a:xfrm>
                <a:off x="990600" y="1524000"/>
                <a:ext cx="3963988" cy="2727325"/>
                <a:chOff x="624" y="960"/>
                <a:chExt cx="2497" cy="1718"/>
              </a:xfrm>
            </p:grpSpPr>
            <p:sp>
              <p:nvSpPr>
                <p:cNvPr id="79" name="Freeform 4"/>
                <p:cNvSpPr>
                  <a:spLocks/>
                </p:cNvSpPr>
                <p:nvPr/>
              </p:nvSpPr>
              <p:spPr bwMode="auto">
                <a:xfrm>
                  <a:off x="720" y="1776"/>
                  <a:ext cx="385" cy="721"/>
                </a:xfrm>
                <a:custGeom>
                  <a:avLst/>
                  <a:gdLst>
                    <a:gd name="T0" fmla="*/ 0 w 385"/>
                    <a:gd name="T1" fmla="*/ 0 h 721"/>
                    <a:gd name="T2" fmla="*/ 384 w 385"/>
                    <a:gd name="T3" fmla="*/ 0 h 721"/>
                    <a:gd name="T4" fmla="*/ 384 w 385"/>
                    <a:gd name="T5" fmla="*/ 720 h 721"/>
                    <a:gd name="T6" fmla="*/ 0 60000 65536"/>
                    <a:gd name="T7" fmla="*/ 0 60000 65536"/>
                    <a:gd name="T8" fmla="*/ 0 60000 65536"/>
                    <a:gd name="T9" fmla="*/ 0 w 385"/>
                    <a:gd name="T10" fmla="*/ 0 h 721"/>
                    <a:gd name="T11" fmla="*/ 385 w 385"/>
                    <a:gd name="T12" fmla="*/ 721 h 7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5" h="721">
                      <a:moveTo>
                        <a:pt x="0" y="0"/>
                      </a:moveTo>
                      <a:lnTo>
                        <a:pt x="384" y="0"/>
                      </a:lnTo>
                      <a:lnTo>
                        <a:pt x="384" y="720"/>
                      </a:lnTo>
                    </a:path>
                  </a:pathLst>
                </a:custGeom>
                <a:noFill/>
                <a:ln w="12700" cap="rnd" cmpd="sng">
                  <a:solidFill>
                    <a:srgbClr val="FFFF00"/>
                  </a:solidFill>
                  <a:prstDash val="dash"/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1" name="Oval 7"/>
                <p:cNvSpPr>
                  <a:spLocks noChangeArrowheads="1"/>
                </p:cNvSpPr>
                <p:nvPr/>
              </p:nvSpPr>
              <p:spPr bwMode="auto">
                <a:xfrm>
                  <a:off x="1004" y="1676"/>
                  <a:ext cx="200" cy="200"/>
                </a:xfrm>
                <a:prstGeom prst="ellipse">
                  <a:avLst/>
                </a:prstGeom>
                <a:solidFill>
                  <a:srgbClr val="CC6600"/>
                </a:solidFill>
                <a:ln w="25400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82" name="Line 8"/>
                <p:cNvSpPr>
                  <a:spLocks noChangeShapeType="1"/>
                </p:cNvSpPr>
                <p:nvPr/>
              </p:nvSpPr>
              <p:spPr bwMode="auto">
                <a:xfrm>
                  <a:off x="1104" y="1824"/>
                  <a:ext cx="1" cy="48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3" name="Line 12"/>
                <p:cNvSpPr>
                  <a:spLocks noChangeShapeType="1"/>
                </p:cNvSpPr>
                <p:nvPr/>
              </p:nvSpPr>
              <p:spPr bwMode="auto">
                <a:xfrm flipH="1" flipV="1">
                  <a:off x="864" y="1392"/>
                  <a:ext cx="240" cy="384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6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104" y="1536"/>
                  <a:ext cx="336" cy="24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7" name="Oval 18"/>
                <p:cNvSpPr>
                  <a:spLocks noChangeArrowheads="1"/>
                </p:cNvSpPr>
                <p:nvPr/>
              </p:nvSpPr>
              <p:spPr bwMode="auto">
                <a:xfrm>
                  <a:off x="956" y="1724"/>
                  <a:ext cx="200" cy="20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88" name="Line 19"/>
                <p:cNvSpPr>
                  <a:spLocks noChangeShapeType="1"/>
                </p:cNvSpPr>
                <p:nvPr/>
              </p:nvSpPr>
              <p:spPr bwMode="auto">
                <a:xfrm>
                  <a:off x="1056" y="2400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9" name="Line 20"/>
                <p:cNvSpPr>
                  <a:spLocks noChangeShapeType="1"/>
                </p:cNvSpPr>
                <p:nvPr/>
              </p:nvSpPr>
              <p:spPr bwMode="auto">
                <a:xfrm>
                  <a:off x="720" y="1824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grpSp>
              <p:nvGrpSpPr>
                <p:cNvPr id="90" name="Group 80"/>
                <p:cNvGrpSpPr>
                  <a:grpSpLocks/>
                </p:cNvGrpSpPr>
                <p:nvPr/>
              </p:nvGrpSpPr>
              <p:grpSpPr bwMode="auto">
                <a:xfrm>
                  <a:off x="624" y="960"/>
                  <a:ext cx="2497" cy="1718"/>
                  <a:chOff x="624" y="960"/>
                  <a:chExt cx="2497" cy="1718"/>
                </a:xfrm>
              </p:grpSpPr>
              <p:sp>
                <p:nvSpPr>
                  <p:cNvPr id="91" name="Freeform 81"/>
                  <p:cNvSpPr>
                    <a:spLocks/>
                  </p:cNvSpPr>
                  <p:nvPr/>
                </p:nvSpPr>
                <p:spPr bwMode="auto">
                  <a:xfrm>
                    <a:off x="768" y="960"/>
                    <a:ext cx="2353" cy="1489"/>
                  </a:xfrm>
                  <a:custGeom>
                    <a:avLst/>
                    <a:gdLst>
                      <a:gd name="T0" fmla="*/ 0 w 2353"/>
                      <a:gd name="T1" fmla="*/ 0 h 1489"/>
                      <a:gd name="T2" fmla="*/ 0 w 2353"/>
                      <a:gd name="T3" fmla="*/ 1488 h 1489"/>
                      <a:gd name="T4" fmla="*/ 2352 w 2353"/>
                      <a:gd name="T5" fmla="*/ 1488 h 1489"/>
                      <a:gd name="T6" fmla="*/ 0 60000 65536"/>
                      <a:gd name="T7" fmla="*/ 0 60000 65536"/>
                      <a:gd name="T8" fmla="*/ 0 60000 65536"/>
                      <a:gd name="T9" fmla="*/ 0 w 2353"/>
                      <a:gd name="T10" fmla="*/ 0 h 1489"/>
                      <a:gd name="T11" fmla="*/ 2353 w 2353"/>
                      <a:gd name="T12" fmla="*/ 1489 h 1489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353" h="1489">
                        <a:moveTo>
                          <a:pt x="0" y="0"/>
                        </a:moveTo>
                        <a:lnTo>
                          <a:pt x="0" y="1488"/>
                        </a:lnTo>
                        <a:lnTo>
                          <a:pt x="2352" y="1488"/>
                        </a:lnTo>
                      </a:path>
                    </a:pathLst>
                  </a:custGeom>
                  <a:noFill/>
                  <a:ln w="28575" cap="rnd" cmpd="sng">
                    <a:solidFill>
                      <a:srgbClr val="FFFF00"/>
                    </a:solidFill>
                    <a:prstDash val="solid"/>
                    <a:round/>
                    <a:headEnd type="stealth" w="med" len="med"/>
                    <a:tailEnd type="stealth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92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624" y="1056"/>
                    <a:ext cx="85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l-GR" altLang="el-GR" sz="2400" b="1" i="1">
                        <a:solidFill>
                          <a:srgbClr val="FFFF00"/>
                        </a:solidFill>
                      </a:rPr>
                      <a:t>y</a:t>
                    </a:r>
                  </a:p>
                </p:txBody>
              </p:sp>
              <p:sp>
                <p:nvSpPr>
                  <p:cNvPr id="93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971" y="2448"/>
                    <a:ext cx="96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400" b="1" i="1">
                        <a:solidFill>
                          <a:srgbClr val="FFFF00"/>
                        </a:solidFill>
                      </a:rPr>
                      <a:t>x</a:t>
                    </a:r>
                    <a:endParaRPr lang="el-GR" altLang="el-GR" sz="2400" b="1" i="1">
                      <a:solidFill>
                        <a:srgbClr val="FFFF00"/>
                      </a:solidFill>
                    </a:endParaRPr>
                  </a:p>
                </p:txBody>
              </p: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TextBox 75"/>
                  <p:cNvSpPr txBox="1"/>
                  <p:nvPr/>
                </p:nvSpPr>
                <p:spPr>
                  <a:xfrm>
                    <a:off x="1400680" y="1914467"/>
                    <a:ext cx="495649" cy="5064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00680" y="1914467"/>
                    <a:ext cx="495649" cy="506421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1907704" y="2175247"/>
                    <a:ext cx="43794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6" name="TextBox 7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07704" y="2175247"/>
                    <a:ext cx="437940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1430490" y="3233057"/>
                    <a:ext cx="45076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8" name="TextBox 7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0490" y="3233057"/>
                    <a:ext cx="450764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" name="Ομάδα 3"/>
            <p:cNvGrpSpPr/>
            <p:nvPr/>
          </p:nvGrpSpPr>
          <p:grpSpPr>
            <a:xfrm>
              <a:off x="2133600" y="4876800"/>
              <a:ext cx="1371600" cy="914400"/>
              <a:chOff x="2133600" y="4876800"/>
              <a:chExt cx="1371600" cy="914400"/>
            </a:xfrm>
          </p:grpSpPr>
          <p:sp>
            <p:nvSpPr>
              <p:cNvPr id="73" name="Line 26"/>
              <p:cNvSpPr>
                <a:spLocks noChangeShapeType="1"/>
              </p:cNvSpPr>
              <p:nvPr/>
            </p:nvSpPr>
            <p:spPr bwMode="auto">
              <a:xfrm flipV="1">
                <a:off x="2133600" y="4876800"/>
                <a:ext cx="1371600" cy="91440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2777006" y="5199583"/>
                    <a:ext cx="46519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b="1" dirty="0" smtClean="0">
                        <a:solidFill>
                          <a:srgbClr val="FFFF00"/>
                        </a:solidFill>
                      </a:rPr>
                      <a:t>d</a:t>
                    </a:r>
                    <a14:m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77006" y="5199583"/>
                    <a:ext cx="465191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l="-14474" t="-7576" b="-2575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" name="Group 71"/>
            <p:cNvGrpSpPr>
              <a:grpSpLocks/>
            </p:cNvGrpSpPr>
            <p:nvPr/>
          </p:nvGrpSpPr>
          <p:grpSpPr bwMode="auto">
            <a:xfrm>
              <a:off x="533400" y="4343400"/>
              <a:ext cx="3349625" cy="2457450"/>
              <a:chOff x="336" y="2736"/>
              <a:chExt cx="2110" cy="1548"/>
            </a:xfrm>
          </p:grpSpPr>
          <p:sp>
            <p:nvSpPr>
              <p:cNvPr id="70" name="Rectangle 21"/>
              <p:cNvSpPr>
                <a:spLocks noChangeArrowheads="1"/>
              </p:cNvSpPr>
              <p:nvPr/>
            </p:nvSpPr>
            <p:spPr bwMode="auto">
              <a:xfrm>
                <a:off x="2112" y="4090"/>
                <a:ext cx="334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 err="1">
                    <a:solidFill>
                      <a:srgbClr val="FFFF00"/>
                    </a:solidFill>
                  </a:rPr>
                  <a:t>x+dx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71" name="Rectangle 22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42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 err="1">
                    <a:solidFill>
                      <a:srgbClr val="FFFF00"/>
                    </a:solidFill>
                  </a:rPr>
                  <a:t>y+dy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72" name="Freeform 33"/>
              <p:cNvSpPr>
                <a:spLocks/>
              </p:cNvSpPr>
              <p:nvPr/>
            </p:nvSpPr>
            <p:spPr bwMode="auto">
              <a:xfrm>
                <a:off x="768" y="2986"/>
                <a:ext cx="1393" cy="1153"/>
              </a:xfrm>
              <a:custGeom>
                <a:avLst/>
                <a:gdLst>
                  <a:gd name="T0" fmla="*/ 0 w 1393"/>
                  <a:gd name="T1" fmla="*/ 0 h 1153"/>
                  <a:gd name="T2" fmla="*/ 1392 w 1393"/>
                  <a:gd name="T3" fmla="*/ 0 h 1153"/>
                  <a:gd name="T4" fmla="*/ 1392 w 1393"/>
                  <a:gd name="T5" fmla="*/ 1152 h 1153"/>
                  <a:gd name="T6" fmla="*/ 0 60000 65536"/>
                  <a:gd name="T7" fmla="*/ 0 60000 65536"/>
                  <a:gd name="T8" fmla="*/ 0 60000 65536"/>
                  <a:gd name="T9" fmla="*/ 0 w 1393"/>
                  <a:gd name="T10" fmla="*/ 0 h 1153"/>
                  <a:gd name="T11" fmla="*/ 1393 w 1393"/>
                  <a:gd name="T12" fmla="*/ 1153 h 115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93" h="1153">
                    <a:moveTo>
                      <a:pt x="0" y="0"/>
                    </a:moveTo>
                    <a:lnTo>
                      <a:pt x="1392" y="0"/>
                    </a:lnTo>
                    <a:lnTo>
                      <a:pt x="1392" y="1152"/>
                    </a:lnTo>
                  </a:path>
                </a:pathLst>
              </a:custGeom>
              <a:noFill/>
              <a:ln w="12700" cap="rnd" cmpd="sng">
                <a:solidFill>
                  <a:srgbClr val="FFFF00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6" name="Freeform 25"/>
            <p:cNvSpPr>
              <a:spLocks/>
            </p:cNvSpPr>
            <p:nvPr/>
          </p:nvSpPr>
          <p:spPr bwMode="auto">
            <a:xfrm>
              <a:off x="1219200" y="4267200"/>
              <a:ext cx="3735388" cy="2287588"/>
            </a:xfrm>
            <a:custGeom>
              <a:avLst/>
              <a:gdLst>
                <a:gd name="T0" fmla="*/ 0 w 2353"/>
                <a:gd name="T1" fmla="*/ 0 h 1441"/>
                <a:gd name="T2" fmla="*/ 0 w 2353"/>
                <a:gd name="T3" fmla="*/ 1440 h 1441"/>
                <a:gd name="T4" fmla="*/ 2352 w 2353"/>
                <a:gd name="T5" fmla="*/ 1440 h 1441"/>
                <a:gd name="T6" fmla="*/ 0 60000 65536"/>
                <a:gd name="T7" fmla="*/ 0 60000 65536"/>
                <a:gd name="T8" fmla="*/ 0 60000 65536"/>
                <a:gd name="T9" fmla="*/ 0 w 2353"/>
                <a:gd name="T10" fmla="*/ 0 h 1441"/>
                <a:gd name="T11" fmla="*/ 2353 w 2353"/>
                <a:gd name="T12" fmla="*/ 1441 h 14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53" h="1441">
                  <a:moveTo>
                    <a:pt x="0" y="0"/>
                  </a:moveTo>
                  <a:lnTo>
                    <a:pt x="0" y="1440"/>
                  </a:lnTo>
                  <a:lnTo>
                    <a:pt x="2352" y="1440"/>
                  </a:lnTo>
                </a:path>
              </a:pathLst>
            </a:custGeom>
            <a:noFill/>
            <a:ln w="28575" cap="rnd" cmpd="sng">
              <a:solidFill>
                <a:srgbClr val="FFFF00"/>
              </a:solidFill>
              <a:prstDash val="solid"/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7" name="Ομάδα 6"/>
            <p:cNvGrpSpPr/>
            <p:nvPr/>
          </p:nvGrpSpPr>
          <p:grpSpPr>
            <a:xfrm>
              <a:off x="990600" y="5353471"/>
              <a:ext cx="1195040" cy="1447181"/>
              <a:chOff x="990600" y="5353471"/>
              <a:chExt cx="1195040" cy="1447181"/>
            </a:xfrm>
          </p:grpSpPr>
          <p:sp>
            <p:nvSpPr>
              <p:cNvPr id="67" name="Rectangle 10"/>
              <p:cNvSpPr>
                <a:spLocks noChangeArrowheads="1"/>
              </p:cNvSpPr>
              <p:nvPr/>
            </p:nvSpPr>
            <p:spPr bwMode="auto">
              <a:xfrm>
                <a:off x="990600" y="5353471"/>
                <a:ext cx="113814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>
                    <a:solidFill>
                      <a:srgbClr val="FFFF00"/>
                    </a:solidFill>
                  </a:rPr>
                  <a:t>y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68" name="Rectangle 11"/>
              <p:cNvSpPr>
                <a:spLocks noChangeArrowheads="1"/>
              </p:cNvSpPr>
              <p:nvPr/>
            </p:nvSpPr>
            <p:spPr bwMode="auto">
              <a:xfrm>
                <a:off x="2057400" y="6492875"/>
                <a:ext cx="12824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>
                    <a:solidFill>
                      <a:srgbClr val="FFFF00"/>
                    </a:solidFill>
                  </a:rPr>
                  <a:t>x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69" name="Freeform 32"/>
              <p:cNvSpPr>
                <a:spLocks/>
              </p:cNvSpPr>
              <p:nvPr/>
            </p:nvSpPr>
            <p:spPr bwMode="auto">
              <a:xfrm>
                <a:off x="1219200" y="5578475"/>
                <a:ext cx="915988" cy="992188"/>
              </a:xfrm>
              <a:custGeom>
                <a:avLst/>
                <a:gdLst>
                  <a:gd name="T0" fmla="*/ 0 w 577"/>
                  <a:gd name="T1" fmla="*/ 0 h 625"/>
                  <a:gd name="T2" fmla="*/ 576 w 577"/>
                  <a:gd name="T3" fmla="*/ 0 h 625"/>
                  <a:gd name="T4" fmla="*/ 576 w 577"/>
                  <a:gd name="T5" fmla="*/ 624 h 625"/>
                  <a:gd name="T6" fmla="*/ 0 60000 65536"/>
                  <a:gd name="T7" fmla="*/ 0 60000 65536"/>
                  <a:gd name="T8" fmla="*/ 0 60000 65536"/>
                  <a:gd name="T9" fmla="*/ 0 w 577"/>
                  <a:gd name="T10" fmla="*/ 0 h 625"/>
                  <a:gd name="T11" fmla="*/ 577 w 577"/>
                  <a:gd name="T12" fmla="*/ 625 h 62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7" h="625">
                    <a:moveTo>
                      <a:pt x="0" y="0"/>
                    </a:moveTo>
                    <a:lnTo>
                      <a:pt x="576" y="0"/>
                    </a:lnTo>
                    <a:lnTo>
                      <a:pt x="576" y="624"/>
                    </a:lnTo>
                  </a:path>
                </a:pathLst>
              </a:custGeom>
              <a:noFill/>
              <a:ln w="12700" cap="rnd" cmpd="sng">
                <a:solidFill>
                  <a:srgbClr val="FFFF00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8" name="Ομάδα 7"/>
            <p:cNvGrpSpPr/>
            <p:nvPr/>
          </p:nvGrpSpPr>
          <p:grpSpPr>
            <a:xfrm>
              <a:off x="1447800" y="2935288"/>
              <a:ext cx="3114675" cy="3084512"/>
              <a:chOff x="1447800" y="2935288"/>
              <a:chExt cx="3114675" cy="3084512"/>
            </a:xfrm>
          </p:grpSpPr>
          <p:sp>
            <p:nvSpPr>
              <p:cNvPr id="57" name="Oval 31"/>
              <p:cNvSpPr>
                <a:spLocks noChangeArrowheads="1"/>
              </p:cNvSpPr>
              <p:nvPr/>
            </p:nvSpPr>
            <p:spPr bwMode="auto">
              <a:xfrm>
                <a:off x="3270250" y="4581525"/>
                <a:ext cx="317500" cy="317500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58" name="Oval 27"/>
              <p:cNvSpPr>
                <a:spLocks noChangeArrowheads="1"/>
              </p:cNvSpPr>
              <p:nvPr/>
            </p:nvSpPr>
            <p:spPr bwMode="auto">
              <a:xfrm>
                <a:off x="1974850" y="5419725"/>
                <a:ext cx="317500" cy="317500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grpSp>
            <p:nvGrpSpPr>
              <p:cNvPr id="59" name="Ομάδα 58"/>
              <p:cNvGrpSpPr/>
              <p:nvPr/>
            </p:nvGrpSpPr>
            <p:grpSpPr>
              <a:xfrm>
                <a:off x="1447800" y="2935288"/>
                <a:ext cx="3114675" cy="3084512"/>
                <a:chOff x="1447800" y="2935288"/>
                <a:chExt cx="3114675" cy="3084512"/>
              </a:xfrm>
            </p:grpSpPr>
            <p:sp>
              <p:nvSpPr>
                <p:cNvPr id="60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1447800" y="4191000"/>
                  <a:ext cx="2819400" cy="182880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61" name="Rectangle 49"/>
                <p:cNvSpPr>
                  <a:spLocks noChangeArrowheads="1"/>
                </p:cNvSpPr>
                <p:nvPr/>
              </p:nvSpPr>
              <p:spPr bwMode="auto">
                <a:xfrm>
                  <a:off x="4267200" y="4038600"/>
                  <a:ext cx="295275" cy="3698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 dirty="0" smtClean="0">
                      <a:solidFill>
                        <a:srgbClr val="FFFF00"/>
                      </a:solidFill>
                    </a:rPr>
                    <a:t>+</a:t>
                  </a:r>
                  <a:r>
                    <a:rPr lang="en-US" altLang="el-GR" sz="2400" b="1" i="1" dirty="0" smtClean="0">
                      <a:solidFill>
                        <a:srgbClr val="FFFF00"/>
                      </a:solidFill>
                    </a:rPr>
                    <a:t>s</a:t>
                  </a:r>
                  <a:endParaRPr lang="el-GR" altLang="el-GR" sz="2400" b="1" i="1" dirty="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grpSp>
              <p:nvGrpSpPr>
                <p:cNvPr id="62" name="Ομάδα 61"/>
                <p:cNvGrpSpPr/>
                <p:nvPr/>
              </p:nvGrpSpPr>
              <p:grpSpPr>
                <a:xfrm>
                  <a:off x="1671638" y="2935288"/>
                  <a:ext cx="1833562" cy="2855912"/>
                  <a:chOff x="1671638" y="2935288"/>
                  <a:chExt cx="1833562" cy="2855912"/>
                </a:xfrm>
              </p:grpSpPr>
              <p:grpSp>
                <p:nvGrpSpPr>
                  <p:cNvPr id="63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752600" y="2971800"/>
                    <a:ext cx="1752600" cy="2819400"/>
                    <a:chOff x="1104" y="1872"/>
                    <a:chExt cx="1104" cy="1776"/>
                  </a:xfrm>
                </p:grpSpPr>
                <p:sp>
                  <p:nvSpPr>
                    <p:cNvPr id="65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04" y="1920"/>
                      <a:ext cx="288" cy="1728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FF00"/>
                      </a:solidFill>
                      <a:prstDash val="dash"/>
                      <a:round/>
                      <a:headEnd type="none" w="sm" len="sm"/>
                      <a:tailEnd type="none" w="sm" len="sm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66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48" y="1872"/>
                      <a:ext cx="960" cy="1200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FFFF00"/>
                      </a:solidFill>
                      <a:prstDash val="dash"/>
                      <a:round/>
                      <a:headEnd type="none" w="sm" len="sm"/>
                      <a:tailEnd type="none" w="sm" len="sm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p:sp>
                <p:nvSpPr>
                  <p:cNvPr id="64" name="Oval 23"/>
                  <p:cNvSpPr>
                    <a:spLocks noChangeArrowheads="1"/>
                  </p:cNvSpPr>
                  <p:nvPr/>
                </p:nvSpPr>
                <p:spPr bwMode="auto">
                  <a:xfrm rot="-1800000">
                    <a:off x="1671638" y="2935288"/>
                    <a:ext cx="306387" cy="174625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</p:grpSp>
          </p:grpSp>
        </p:grpSp>
        <p:grpSp>
          <p:nvGrpSpPr>
            <p:cNvPr id="10" name="Ομάδα 9"/>
            <p:cNvGrpSpPr/>
            <p:nvPr/>
          </p:nvGrpSpPr>
          <p:grpSpPr>
            <a:xfrm>
              <a:off x="6059996" y="1412776"/>
              <a:ext cx="1487715" cy="2267873"/>
              <a:chOff x="6059996" y="1412776"/>
              <a:chExt cx="1487715" cy="2267873"/>
            </a:xfrm>
          </p:grpSpPr>
          <p:sp>
            <p:nvSpPr>
              <p:cNvPr id="52" name="Oval 31"/>
              <p:cNvSpPr>
                <a:spLocks noChangeArrowheads="1"/>
              </p:cNvSpPr>
              <p:nvPr/>
            </p:nvSpPr>
            <p:spPr bwMode="auto">
              <a:xfrm>
                <a:off x="6630764" y="2180526"/>
                <a:ext cx="317500" cy="317500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53" name="Line 34"/>
              <p:cNvSpPr>
                <a:spLocks noChangeShapeType="1"/>
              </p:cNvSpPr>
              <p:nvPr/>
            </p:nvSpPr>
            <p:spPr bwMode="auto">
              <a:xfrm>
                <a:off x="6774879" y="2324542"/>
                <a:ext cx="1588" cy="1080000"/>
              </a:xfrm>
              <a:prstGeom prst="line">
                <a:avLst/>
              </a:prstGeom>
              <a:noFill/>
              <a:ln w="4127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6059996" y="3280539"/>
                    <a:ext cx="1487715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𝒎𝒈</m:t>
                          </m:r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9" name="TextBox 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59996" y="3280539"/>
                    <a:ext cx="1487715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t="-6061" r="-15984" b="-909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5" name="Line 34"/>
              <p:cNvSpPr>
                <a:spLocks noChangeShapeType="1"/>
              </p:cNvSpPr>
              <p:nvPr/>
            </p:nvSpPr>
            <p:spPr bwMode="auto">
              <a:xfrm rot="10800000">
                <a:off x="6342832" y="1661748"/>
                <a:ext cx="461416" cy="734802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" name="Ορθογώνιο 55"/>
                  <p:cNvSpPr/>
                  <p:nvPr/>
                </p:nvSpPr>
                <p:spPr>
                  <a:xfrm>
                    <a:off x="6372200" y="1412776"/>
                    <a:ext cx="444352" cy="43749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51" name="Ορθογώνιο 5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2200" y="1412776"/>
                    <a:ext cx="444352" cy="437492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Ομάδα 10"/>
            <p:cNvGrpSpPr/>
            <p:nvPr/>
          </p:nvGrpSpPr>
          <p:grpSpPr>
            <a:xfrm>
              <a:off x="2133600" y="5497487"/>
              <a:ext cx="1295400" cy="601688"/>
              <a:chOff x="2133600" y="5497487"/>
              <a:chExt cx="1295400" cy="601688"/>
            </a:xfrm>
          </p:grpSpPr>
          <p:grpSp>
            <p:nvGrpSpPr>
              <p:cNvPr id="48" name="Group 76"/>
              <p:cNvGrpSpPr>
                <a:grpSpLocks/>
              </p:cNvGrpSpPr>
              <p:nvPr/>
            </p:nvGrpSpPr>
            <p:grpSpPr bwMode="auto">
              <a:xfrm>
                <a:off x="2133600" y="5791200"/>
                <a:ext cx="1295400" cy="307975"/>
                <a:chOff x="1344" y="3648"/>
                <a:chExt cx="816" cy="194"/>
              </a:xfrm>
            </p:grpSpPr>
            <p:sp>
              <p:nvSpPr>
                <p:cNvPr id="50" name="Line 52"/>
                <p:cNvSpPr>
                  <a:spLocks noChangeShapeType="1"/>
                </p:cNvSpPr>
                <p:nvPr/>
              </p:nvSpPr>
              <p:spPr bwMode="auto">
                <a:xfrm>
                  <a:off x="1344" y="3648"/>
                  <a:ext cx="816" cy="0"/>
                </a:xfrm>
                <a:prstGeom prst="line">
                  <a:avLst/>
                </a:prstGeom>
                <a:noFill/>
                <a:ln w="127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1" name="Rectangle 7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192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000" b="1" i="1" dirty="0">
                      <a:solidFill>
                        <a:srgbClr val="FFFF00"/>
                      </a:solidFill>
                    </a:rPr>
                    <a:t>d</a:t>
                  </a:r>
                  <a:r>
                    <a:rPr lang="en-US" altLang="el-GR" sz="2000" b="1" i="1" dirty="0">
                      <a:solidFill>
                        <a:srgbClr val="FFFF00"/>
                      </a:solidFill>
                    </a:rPr>
                    <a:t>x</a:t>
                  </a:r>
                  <a:endParaRPr lang="el-GR" altLang="el-GR" sz="2000" b="1" i="1" dirty="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</p:grpSp>
          <p:sp>
            <p:nvSpPr>
              <p:cNvPr id="49" name="Rectangle 68"/>
              <p:cNvSpPr>
                <a:spLocks noChangeArrowheads="1"/>
              </p:cNvSpPr>
              <p:nvPr/>
            </p:nvSpPr>
            <p:spPr bwMode="auto">
              <a:xfrm>
                <a:off x="2555776" y="5497487"/>
                <a:ext cx="13305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>
                    <a:solidFill>
                      <a:srgbClr val="FFFF00"/>
                    </a:solidFill>
                  </a:rPr>
                  <a:t>θ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grpSp>
          <p:nvGrpSpPr>
            <p:cNvPr id="12" name="Ομάδα 11"/>
            <p:cNvGrpSpPr/>
            <p:nvPr/>
          </p:nvGrpSpPr>
          <p:grpSpPr>
            <a:xfrm>
              <a:off x="1437703" y="3858683"/>
              <a:ext cx="3347611" cy="2533098"/>
              <a:chOff x="1437703" y="3858683"/>
              <a:chExt cx="3347611" cy="253309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3085480" y="3858683"/>
                    <a:ext cx="444352" cy="43749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8" name="TextBox 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85480" y="3858683"/>
                    <a:ext cx="444352" cy="437492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3773306" y="4479503"/>
                    <a:ext cx="101200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73306" y="4479503"/>
                    <a:ext cx="1012008" cy="400110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3424942" y="5127575"/>
                    <a:ext cx="45076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0" name="TextBox 5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4942" y="5127575"/>
                    <a:ext cx="450764" cy="40011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1437703" y="4869160"/>
                    <a:ext cx="444352" cy="43749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TextBox 6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7703" y="4869160"/>
                    <a:ext cx="444352" cy="437492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2377140" y="4901098"/>
                    <a:ext cx="39466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2" name="TextBox 6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77140" y="4901098"/>
                    <a:ext cx="394660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1775775" y="5991671"/>
                    <a:ext cx="45076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1" name="TextBox 4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75775" y="5991671"/>
                    <a:ext cx="450764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2" name="Line 34"/>
              <p:cNvSpPr>
                <a:spLocks noChangeShapeType="1"/>
              </p:cNvSpPr>
              <p:nvPr/>
            </p:nvSpPr>
            <p:spPr bwMode="auto">
              <a:xfrm>
                <a:off x="2133600" y="5589240"/>
                <a:ext cx="1588" cy="7620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3" name="Line 38"/>
              <p:cNvSpPr>
                <a:spLocks noChangeShapeType="1"/>
              </p:cNvSpPr>
              <p:nvPr/>
            </p:nvSpPr>
            <p:spPr bwMode="auto">
              <a:xfrm flipH="1" flipV="1">
                <a:off x="1752600" y="4968875"/>
                <a:ext cx="381000" cy="6096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/>
            </p:nvSpPr>
            <p:spPr bwMode="auto">
              <a:xfrm flipV="1">
                <a:off x="2133600" y="5181600"/>
                <a:ext cx="609600" cy="381000"/>
              </a:xfrm>
              <a:prstGeom prst="line">
                <a:avLst/>
              </a:prstGeom>
              <a:noFill/>
              <a:ln w="4445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5" name="Line 47"/>
              <p:cNvSpPr>
                <a:spLocks noChangeShapeType="1"/>
              </p:cNvSpPr>
              <p:nvPr/>
            </p:nvSpPr>
            <p:spPr bwMode="auto">
              <a:xfrm flipV="1">
                <a:off x="3429000" y="4419600"/>
                <a:ext cx="457200" cy="304800"/>
              </a:xfrm>
              <a:prstGeom prst="line">
                <a:avLst/>
              </a:prstGeom>
              <a:noFill/>
              <a:ln w="4445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" name="Line 40"/>
              <p:cNvSpPr>
                <a:spLocks noChangeShapeType="1"/>
              </p:cNvSpPr>
              <p:nvPr/>
            </p:nvSpPr>
            <p:spPr bwMode="auto">
              <a:xfrm flipH="1" flipV="1">
                <a:off x="3048000" y="4130675"/>
                <a:ext cx="381000" cy="6096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7" name="Line 36"/>
              <p:cNvSpPr>
                <a:spLocks noChangeShapeType="1"/>
              </p:cNvSpPr>
              <p:nvPr/>
            </p:nvSpPr>
            <p:spPr bwMode="auto">
              <a:xfrm>
                <a:off x="3429000" y="4724400"/>
                <a:ext cx="0" cy="76200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3" name="Group 77"/>
            <p:cNvGrpSpPr>
              <a:grpSpLocks/>
            </p:cNvGrpSpPr>
            <p:nvPr/>
          </p:nvGrpSpPr>
          <p:grpSpPr bwMode="auto">
            <a:xfrm>
              <a:off x="2145563" y="4724400"/>
              <a:ext cx="350838" cy="838200"/>
              <a:chOff x="1344" y="2976"/>
              <a:chExt cx="221" cy="528"/>
            </a:xfrm>
          </p:grpSpPr>
          <p:sp>
            <p:nvSpPr>
              <p:cNvPr id="34" name="Line 43"/>
              <p:cNvSpPr>
                <a:spLocks noChangeShapeType="1"/>
              </p:cNvSpPr>
              <p:nvPr/>
            </p:nvSpPr>
            <p:spPr bwMode="auto">
              <a:xfrm flipV="1">
                <a:off x="1344" y="2976"/>
                <a:ext cx="0" cy="528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5" name="Rectangle 44"/>
              <p:cNvSpPr>
                <a:spLocks noChangeArrowheads="1"/>
              </p:cNvSpPr>
              <p:nvPr/>
            </p:nvSpPr>
            <p:spPr bwMode="auto">
              <a:xfrm>
                <a:off x="1373" y="3024"/>
                <a:ext cx="19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 err="1">
                    <a:solidFill>
                      <a:srgbClr val="FFFF00"/>
                    </a:solidFill>
                  </a:rPr>
                  <a:t>dy</a:t>
                </a:r>
                <a:endParaRPr lang="el-GR" altLang="el-GR" sz="20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grpSp>
          <p:nvGrpSpPr>
            <p:cNvPr id="14" name="Ομάδα 13"/>
            <p:cNvGrpSpPr/>
            <p:nvPr/>
          </p:nvGrpSpPr>
          <p:grpSpPr>
            <a:xfrm>
              <a:off x="4223835" y="1052736"/>
              <a:ext cx="4175677" cy="3173202"/>
              <a:chOff x="4223835" y="1052736"/>
              <a:chExt cx="4175677" cy="3173202"/>
            </a:xfrm>
          </p:grpSpPr>
          <p:sp>
            <p:nvSpPr>
              <p:cNvPr id="30" name="Rectangle 49"/>
              <p:cNvSpPr>
                <a:spLocks noChangeArrowheads="1"/>
              </p:cNvSpPr>
              <p:nvPr/>
            </p:nvSpPr>
            <p:spPr bwMode="auto">
              <a:xfrm>
                <a:off x="8093149" y="1052736"/>
                <a:ext cx="295275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 smtClean="0">
                    <a:solidFill>
                      <a:srgbClr val="FFFF00"/>
                    </a:solidFill>
                  </a:rPr>
                  <a:t>+</a:t>
                </a:r>
                <a:r>
                  <a:rPr lang="en-US" altLang="el-GR" sz="2400" b="1" i="1" dirty="0" smtClean="0">
                    <a:solidFill>
                      <a:srgbClr val="FFFF00"/>
                    </a:solidFill>
                  </a:rPr>
                  <a:t>s</a:t>
                </a:r>
                <a:endParaRPr lang="el-GR" altLang="el-GR" sz="24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grpSp>
            <p:nvGrpSpPr>
              <p:cNvPr id="31" name="Ομάδα 30"/>
              <p:cNvGrpSpPr/>
              <p:nvPr/>
            </p:nvGrpSpPr>
            <p:grpSpPr>
              <a:xfrm>
                <a:off x="4223835" y="1511890"/>
                <a:ext cx="4175677" cy="2714048"/>
                <a:chOff x="4223835" y="1511890"/>
                <a:chExt cx="4175677" cy="2714048"/>
              </a:xfrm>
            </p:grpSpPr>
            <p:sp>
              <p:nvSpPr>
                <p:cNvPr id="32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4223835" y="2397138"/>
                  <a:ext cx="2819400" cy="1828800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prstDash val="dash"/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33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5580112" y="1511890"/>
                  <a:ext cx="2819400" cy="182880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grpSp>
          <p:nvGrpSpPr>
            <p:cNvPr id="15" name="Ομάδα 14"/>
            <p:cNvGrpSpPr/>
            <p:nvPr/>
          </p:nvGrpSpPr>
          <p:grpSpPr>
            <a:xfrm>
              <a:off x="5724128" y="1373186"/>
              <a:ext cx="2507569" cy="1903413"/>
              <a:chOff x="5724128" y="1373186"/>
              <a:chExt cx="2507569" cy="1903413"/>
            </a:xfrm>
          </p:grpSpPr>
          <p:sp>
            <p:nvSpPr>
              <p:cNvPr id="26" name="Rectangle 68"/>
              <p:cNvSpPr>
                <a:spLocks noChangeArrowheads="1"/>
              </p:cNvSpPr>
              <p:nvPr/>
            </p:nvSpPr>
            <p:spPr bwMode="auto">
              <a:xfrm>
                <a:off x="6825897" y="2686686"/>
                <a:ext cx="15875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>
                    <a:solidFill>
                      <a:srgbClr val="FFFF00"/>
                    </a:solidFill>
                  </a:rPr>
                  <a:t>θ</a:t>
                </a:r>
                <a:endParaRPr lang="el-GR" altLang="el-GR" sz="24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grpSp>
            <p:nvGrpSpPr>
              <p:cNvPr id="27" name="Ομάδα 26"/>
              <p:cNvGrpSpPr/>
              <p:nvPr/>
            </p:nvGrpSpPr>
            <p:grpSpPr>
              <a:xfrm>
                <a:off x="5724128" y="1373186"/>
                <a:ext cx="2507569" cy="1903413"/>
                <a:chOff x="5724128" y="1373186"/>
                <a:chExt cx="2507569" cy="1903413"/>
              </a:xfrm>
            </p:grpSpPr>
            <p:sp>
              <p:nvSpPr>
                <p:cNvPr id="28" name="Line 3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5816538" y="1712824"/>
                  <a:ext cx="1903413" cy="1224137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prstDash val="dash"/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9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5724128" y="1436696"/>
                  <a:ext cx="2507569" cy="1624651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prstDash val="dash"/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grpSp>
          <p:nvGrpSpPr>
            <p:cNvPr id="16" name="Ομάδα 15"/>
            <p:cNvGrpSpPr/>
            <p:nvPr/>
          </p:nvGrpSpPr>
          <p:grpSpPr>
            <a:xfrm>
              <a:off x="5868144" y="2253278"/>
              <a:ext cx="921370" cy="1151264"/>
              <a:chOff x="5868144" y="2253278"/>
              <a:chExt cx="921370" cy="1151264"/>
            </a:xfrm>
          </p:grpSpPr>
          <p:sp>
            <p:nvSpPr>
              <p:cNvPr id="23" name="Line 3"/>
              <p:cNvSpPr>
                <a:spLocks noChangeShapeType="1"/>
              </p:cNvSpPr>
              <p:nvPr/>
            </p:nvSpPr>
            <p:spPr bwMode="auto">
              <a:xfrm rot="16200000" flipV="1">
                <a:off x="6153199" y="2781273"/>
                <a:ext cx="770264" cy="476273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Ορθογώνιο 23"/>
                  <p:cNvSpPr/>
                  <p:nvPr/>
                </p:nvSpPr>
                <p:spPr>
                  <a:xfrm>
                    <a:off x="5868144" y="2253278"/>
                    <a:ext cx="576064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7" name="Ορθογώνιο 8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68144" y="2253278"/>
                    <a:ext cx="576064" cy="40011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5" name="Line 34"/>
              <p:cNvSpPr>
                <a:spLocks noChangeShapeType="1"/>
              </p:cNvSpPr>
              <p:nvPr/>
            </p:nvSpPr>
            <p:spPr bwMode="auto">
              <a:xfrm flipH="1">
                <a:off x="6300194" y="2363026"/>
                <a:ext cx="489320" cy="324000"/>
              </a:xfrm>
              <a:prstGeom prst="line">
                <a:avLst/>
              </a:prstGeom>
              <a:noFill/>
              <a:ln w="4127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7" name="Ομάδα 16"/>
            <p:cNvGrpSpPr/>
            <p:nvPr/>
          </p:nvGrpSpPr>
          <p:grpSpPr>
            <a:xfrm>
              <a:off x="6588224" y="1444714"/>
              <a:ext cx="1180140" cy="1959826"/>
              <a:chOff x="6588224" y="1444714"/>
              <a:chExt cx="1180140" cy="1959826"/>
            </a:xfrm>
          </p:grpSpPr>
          <p:sp>
            <p:nvSpPr>
              <p:cNvPr id="18" name="Line 3"/>
              <p:cNvSpPr>
                <a:spLocks noChangeShapeType="1"/>
              </p:cNvSpPr>
              <p:nvPr/>
            </p:nvSpPr>
            <p:spPr bwMode="auto">
              <a:xfrm flipV="1">
                <a:off x="6774879" y="3091477"/>
                <a:ext cx="461417" cy="313063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prstDash val="dash"/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19" name="Ομάδα 18"/>
              <p:cNvGrpSpPr/>
              <p:nvPr/>
            </p:nvGrpSpPr>
            <p:grpSpPr>
              <a:xfrm>
                <a:off x="6588224" y="1444714"/>
                <a:ext cx="1180140" cy="1671916"/>
                <a:chOff x="6588224" y="1444714"/>
                <a:chExt cx="1180140" cy="1671916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Ορθογώνιο 19"/>
                    <p:cNvSpPr/>
                    <p:nvPr/>
                  </p:nvSpPr>
                  <p:spPr>
                    <a:xfrm>
                      <a:off x="7164288" y="2716520"/>
                      <a:ext cx="604076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b="1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𝒘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92" name="Ορθογώνιο 9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64288" y="2716520"/>
                      <a:ext cx="604076" cy="400110"/>
                    </a:xfrm>
                    <a:prstGeom prst="rect">
                      <a:avLst/>
                    </a:prstGeom>
                    <a:blipFill rotWithShape="1">
                      <a:blip r:embed="rId16"/>
                      <a:stretch>
                        <a:fillRect b="-307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" name="Ορθογώνιο 20"/>
                    <p:cNvSpPr/>
                    <p:nvPr/>
                  </p:nvSpPr>
                  <p:spPr>
                    <a:xfrm>
                      <a:off x="6588224" y="1444714"/>
                      <a:ext cx="1060034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=−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𝒘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93" name="Ορθογώνιο 9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88224" y="1444714"/>
                      <a:ext cx="1060034" cy="400110"/>
                    </a:xfrm>
                    <a:prstGeom prst="rect">
                      <a:avLst/>
                    </a:prstGeom>
                    <a:blipFill rotWithShape="1">
                      <a:blip r:embed="rId17"/>
                      <a:stretch>
                        <a:fillRect b="-151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2" name="Line 34"/>
                <p:cNvSpPr>
                  <a:spLocks noChangeShapeType="1"/>
                </p:cNvSpPr>
                <p:nvPr/>
              </p:nvSpPr>
              <p:spPr bwMode="auto">
                <a:xfrm>
                  <a:off x="6774880" y="2339276"/>
                  <a:ext cx="461416" cy="734802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 dirty="0"/>
                </a:p>
              </p:txBody>
            </p:sp>
          </p:grpSp>
        </p:grpSp>
      </p:grpSp>
      <p:sp>
        <p:nvSpPr>
          <p:cNvPr id="94" name="Ορθογώνιο 93"/>
          <p:cNvSpPr/>
          <p:nvPr/>
        </p:nvSpPr>
        <p:spPr>
          <a:xfrm>
            <a:off x="7424965" y="4017838"/>
            <a:ext cx="16115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 smtClean="0">
                <a:solidFill>
                  <a:srgbClr val="FFFF00"/>
                </a:solidFill>
              </a:rPr>
              <a:t>Αποδείξαμε:</a:t>
            </a:r>
            <a:r>
              <a:rPr lang="el-GR" altLang="el-GR" sz="2000" b="1" dirty="0" smtClean="0">
                <a:solidFill>
                  <a:schemeClr val="bg1"/>
                </a:solidFill>
              </a:rPr>
              <a:t> </a:t>
            </a:r>
            <a:endParaRPr lang="el-GR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5184070" y="4437112"/>
                <a:ext cx="3963008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  <m:sup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  <m:sup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4070" y="4437112"/>
                <a:ext cx="3963008" cy="66851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4" name="Ομάδα 113"/>
          <p:cNvGrpSpPr/>
          <p:nvPr/>
        </p:nvGrpSpPr>
        <p:grpSpPr>
          <a:xfrm>
            <a:off x="5298232" y="5111657"/>
            <a:ext cx="684000" cy="712553"/>
            <a:chOff x="5298232" y="5111657"/>
            <a:chExt cx="684000" cy="712553"/>
          </a:xfrm>
        </p:grpSpPr>
        <p:sp>
          <p:nvSpPr>
            <p:cNvPr id="102" name="Αριστερό άγκιστρο 101"/>
            <p:cNvSpPr/>
            <p:nvPr/>
          </p:nvSpPr>
          <p:spPr bwMode="auto">
            <a:xfrm rot="16200000">
              <a:off x="5478214" y="4931675"/>
              <a:ext cx="324036" cy="684000"/>
            </a:xfrm>
            <a:prstGeom prst="leftBrace">
              <a:avLst>
                <a:gd name="adj1" fmla="val 28021"/>
                <a:gd name="adj2" fmla="val 50000"/>
              </a:avLst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sp>
          <p:nvSpPr>
            <p:cNvPr id="107" name="Ορθογώνιο 106"/>
            <p:cNvSpPr/>
            <p:nvPr/>
          </p:nvSpPr>
          <p:spPr>
            <a:xfrm>
              <a:off x="5372369" y="5362545"/>
              <a:ext cx="5357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b="1" i="1" dirty="0" err="1" smtClean="0">
                  <a:solidFill>
                    <a:schemeClr val="bg1"/>
                  </a:solidFill>
                </a:rPr>
                <a:t>K</a:t>
              </a:r>
              <a:r>
                <a:rPr lang="en-US" altLang="el-GR" b="1" baseline="-25000" dirty="0" err="1">
                  <a:solidFill>
                    <a:schemeClr val="bg1"/>
                  </a:solidFill>
                </a:rPr>
                <a:t>f</a:t>
              </a:r>
              <a:r>
                <a:rPr lang="el-GR" altLang="el-GR" b="1" dirty="0" smtClean="0">
                  <a:solidFill>
                    <a:schemeClr val="bg1"/>
                  </a:solidFill>
                </a:rPr>
                <a:t> </a:t>
              </a:r>
              <a:endParaRPr lang="el-GR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5" name="Ομάδα 114"/>
          <p:cNvGrpSpPr/>
          <p:nvPr/>
        </p:nvGrpSpPr>
        <p:grpSpPr>
          <a:xfrm>
            <a:off x="6322721" y="5112735"/>
            <a:ext cx="655949" cy="711513"/>
            <a:chOff x="6322721" y="5112735"/>
            <a:chExt cx="655949" cy="711513"/>
          </a:xfrm>
        </p:grpSpPr>
        <p:sp>
          <p:nvSpPr>
            <p:cNvPr id="103" name="Αριστερό άγκιστρο 102"/>
            <p:cNvSpPr/>
            <p:nvPr/>
          </p:nvSpPr>
          <p:spPr bwMode="auto">
            <a:xfrm rot="16200000">
              <a:off x="6480254" y="4968753"/>
              <a:ext cx="324036" cy="612000"/>
            </a:xfrm>
            <a:prstGeom prst="leftBrace">
              <a:avLst>
                <a:gd name="adj1" fmla="val 28021"/>
                <a:gd name="adj2" fmla="val 50000"/>
              </a:avLst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sp>
          <p:nvSpPr>
            <p:cNvPr id="108" name="Ορθογώνιο 107"/>
            <p:cNvSpPr/>
            <p:nvPr/>
          </p:nvSpPr>
          <p:spPr>
            <a:xfrm>
              <a:off x="6322721" y="5362583"/>
              <a:ext cx="65594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b="1" i="1" dirty="0" err="1" smtClean="0">
                  <a:solidFill>
                    <a:schemeClr val="bg1"/>
                  </a:solidFill>
                </a:rPr>
                <a:t>U</a:t>
              </a:r>
              <a:r>
                <a:rPr lang="en-US" altLang="el-GR" b="1" baseline="-25000" dirty="0" err="1" smtClean="0">
                  <a:solidFill>
                    <a:schemeClr val="bg1"/>
                  </a:solidFill>
                </a:rPr>
                <a:t>gf</a:t>
              </a:r>
              <a:r>
                <a:rPr lang="el-GR" altLang="el-GR" b="1" dirty="0" smtClean="0">
                  <a:solidFill>
                    <a:schemeClr val="bg1"/>
                  </a:solidFill>
                </a:rPr>
                <a:t> </a:t>
              </a:r>
              <a:endParaRPr lang="el-GR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6" name="Ομάδα 115"/>
          <p:cNvGrpSpPr/>
          <p:nvPr/>
        </p:nvGrpSpPr>
        <p:grpSpPr>
          <a:xfrm>
            <a:off x="7344383" y="5111786"/>
            <a:ext cx="684000" cy="723095"/>
            <a:chOff x="7344383" y="5111786"/>
            <a:chExt cx="684000" cy="723095"/>
          </a:xfrm>
        </p:grpSpPr>
        <p:sp>
          <p:nvSpPr>
            <p:cNvPr id="105" name="Αριστερό άγκιστρο 104"/>
            <p:cNvSpPr/>
            <p:nvPr/>
          </p:nvSpPr>
          <p:spPr bwMode="auto">
            <a:xfrm rot="16200000">
              <a:off x="7524365" y="4931804"/>
              <a:ext cx="324036" cy="684000"/>
            </a:xfrm>
            <a:prstGeom prst="leftBrace">
              <a:avLst>
                <a:gd name="adj1" fmla="val 28021"/>
                <a:gd name="adj2" fmla="val 50000"/>
              </a:avLst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sp>
          <p:nvSpPr>
            <p:cNvPr id="110" name="Ορθογώνιο 109"/>
            <p:cNvSpPr/>
            <p:nvPr/>
          </p:nvSpPr>
          <p:spPr>
            <a:xfrm>
              <a:off x="7452320" y="5373216"/>
              <a:ext cx="5357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b="1" i="1" dirty="0" smtClean="0">
                  <a:solidFill>
                    <a:schemeClr val="bg1"/>
                  </a:solidFill>
                </a:rPr>
                <a:t>K</a:t>
              </a:r>
              <a:r>
                <a:rPr lang="en-US" altLang="el-GR" b="1" baseline="-25000" dirty="0" smtClean="0">
                  <a:solidFill>
                    <a:schemeClr val="bg1"/>
                  </a:solidFill>
                </a:rPr>
                <a:t>i</a:t>
              </a:r>
              <a:r>
                <a:rPr lang="el-GR" altLang="el-GR" b="1" dirty="0" smtClean="0">
                  <a:solidFill>
                    <a:schemeClr val="bg1"/>
                  </a:solidFill>
                </a:rPr>
                <a:t> </a:t>
              </a:r>
              <a:endParaRPr lang="el-GR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7" name="Ομάδα 116"/>
          <p:cNvGrpSpPr/>
          <p:nvPr/>
        </p:nvGrpSpPr>
        <p:grpSpPr>
          <a:xfrm>
            <a:off x="8352488" y="5106450"/>
            <a:ext cx="686275" cy="717798"/>
            <a:chOff x="8352488" y="5106450"/>
            <a:chExt cx="686275" cy="717798"/>
          </a:xfrm>
        </p:grpSpPr>
        <p:sp>
          <p:nvSpPr>
            <p:cNvPr id="106" name="Αριστερό άγκιστρο 105"/>
            <p:cNvSpPr/>
            <p:nvPr/>
          </p:nvSpPr>
          <p:spPr bwMode="auto">
            <a:xfrm rot="16200000">
              <a:off x="8496470" y="4962468"/>
              <a:ext cx="324036" cy="612000"/>
            </a:xfrm>
            <a:prstGeom prst="leftBrace">
              <a:avLst>
                <a:gd name="adj1" fmla="val 28021"/>
                <a:gd name="adj2" fmla="val 50000"/>
              </a:avLst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sp>
          <p:nvSpPr>
            <p:cNvPr id="111" name="Ορθογώνιο 110"/>
            <p:cNvSpPr/>
            <p:nvPr/>
          </p:nvSpPr>
          <p:spPr>
            <a:xfrm>
              <a:off x="8394035" y="5362583"/>
              <a:ext cx="6447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b="1" i="1" dirty="0" err="1" smtClean="0">
                  <a:solidFill>
                    <a:schemeClr val="bg1"/>
                  </a:solidFill>
                </a:rPr>
                <a:t>U</a:t>
              </a:r>
              <a:r>
                <a:rPr lang="en-US" altLang="el-GR" b="1" baseline="-25000" dirty="0" err="1" smtClean="0">
                  <a:solidFill>
                    <a:schemeClr val="bg1"/>
                  </a:solidFill>
                </a:rPr>
                <a:t>gi</a:t>
              </a:r>
              <a:r>
                <a:rPr lang="el-GR" altLang="el-GR" b="1" dirty="0" smtClean="0">
                  <a:solidFill>
                    <a:schemeClr val="bg1"/>
                  </a:solidFill>
                </a:rPr>
                <a:t> </a:t>
              </a:r>
              <a:endParaRPr lang="el-GR" dirty="0">
                <a:solidFill>
                  <a:schemeClr val="bg1"/>
                </a:solidFill>
              </a:endParaRPr>
            </a:p>
          </p:txBody>
        </p:sp>
      </p:grpSp>
      <p:sp>
        <p:nvSpPr>
          <p:cNvPr id="112" name="Ορθογώνιο 111"/>
          <p:cNvSpPr/>
          <p:nvPr/>
        </p:nvSpPr>
        <p:spPr>
          <a:xfrm>
            <a:off x="5361186" y="6135687"/>
            <a:ext cx="26853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l-GR" b="1" i="1" dirty="0" err="1" smtClean="0">
                <a:solidFill>
                  <a:schemeClr val="bg1"/>
                </a:solidFill>
              </a:rPr>
              <a:t>K</a:t>
            </a:r>
            <a:r>
              <a:rPr lang="en-US" altLang="el-GR" b="1" baseline="-25000" dirty="0" err="1" smtClean="0">
                <a:solidFill>
                  <a:schemeClr val="bg1"/>
                </a:solidFill>
              </a:rPr>
              <a:t>f</a:t>
            </a:r>
            <a:r>
              <a:rPr lang="en-US" altLang="el-GR" b="1" baseline="-25000" dirty="0" smtClean="0">
                <a:solidFill>
                  <a:schemeClr val="bg1"/>
                </a:solidFill>
              </a:rPr>
              <a:t> </a:t>
            </a:r>
            <a:r>
              <a:rPr lang="en-US" altLang="el-GR" b="1" dirty="0" smtClean="0">
                <a:solidFill>
                  <a:schemeClr val="bg1"/>
                </a:solidFill>
              </a:rPr>
              <a:t>+</a:t>
            </a:r>
            <a:r>
              <a:rPr lang="el-GR" altLang="el-GR" b="1" dirty="0" smtClean="0">
                <a:solidFill>
                  <a:schemeClr val="bg1"/>
                </a:solidFill>
              </a:rPr>
              <a:t> </a:t>
            </a:r>
            <a:r>
              <a:rPr lang="en-US" altLang="el-GR" b="1" i="1" dirty="0" err="1" smtClean="0">
                <a:solidFill>
                  <a:schemeClr val="bg1"/>
                </a:solidFill>
              </a:rPr>
              <a:t>U</a:t>
            </a:r>
            <a:r>
              <a:rPr lang="en-US" altLang="el-GR" b="1" baseline="-25000" dirty="0" err="1" smtClean="0">
                <a:solidFill>
                  <a:schemeClr val="bg1"/>
                </a:solidFill>
              </a:rPr>
              <a:t>gf</a:t>
            </a:r>
            <a:r>
              <a:rPr lang="en-US" altLang="el-GR" b="1" dirty="0" smtClean="0">
                <a:solidFill>
                  <a:schemeClr val="bg1"/>
                </a:solidFill>
              </a:rPr>
              <a:t> = </a:t>
            </a:r>
            <a:r>
              <a:rPr lang="en-US" altLang="el-GR" b="1" i="1" dirty="0" smtClean="0">
                <a:solidFill>
                  <a:schemeClr val="bg1"/>
                </a:solidFill>
              </a:rPr>
              <a:t>K</a:t>
            </a:r>
            <a:r>
              <a:rPr lang="en-US" altLang="el-GR" b="1" baseline="-25000" dirty="0" smtClean="0">
                <a:solidFill>
                  <a:schemeClr val="bg1"/>
                </a:solidFill>
              </a:rPr>
              <a:t>i </a:t>
            </a:r>
            <a:r>
              <a:rPr lang="en-US" altLang="el-GR" b="1" dirty="0">
                <a:solidFill>
                  <a:schemeClr val="bg1"/>
                </a:solidFill>
              </a:rPr>
              <a:t>+</a:t>
            </a:r>
            <a:r>
              <a:rPr lang="el-GR" altLang="el-GR" b="1" dirty="0">
                <a:solidFill>
                  <a:schemeClr val="bg1"/>
                </a:solidFill>
              </a:rPr>
              <a:t> </a:t>
            </a:r>
            <a:r>
              <a:rPr lang="en-US" altLang="el-GR" b="1" i="1" dirty="0" err="1" smtClean="0">
                <a:solidFill>
                  <a:schemeClr val="bg1"/>
                </a:solidFill>
              </a:rPr>
              <a:t>U</a:t>
            </a:r>
            <a:r>
              <a:rPr lang="en-US" altLang="el-GR" b="1" baseline="-25000" dirty="0" err="1" smtClean="0">
                <a:solidFill>
                  <a:schemeClr val="bg1"/>
                </a:solidFill>
              </a:rPr>
              <a:t>gi</a:t>
            </a:r>
            <a:r>
              <a:rPr lang="en-US" altLang="el-GR" b="1" dirty="0" smtClean="0">
                <a:solidFill>
                  <a:schemeClr val="bg1"/>
                </a:solidFill>
              </a:rPr>
              <a:t> =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113" name="Ορθογώνιο 112"/>
          <p:cNvSpPr/>
          <p:nvPr/>
        </p:nvSpPr>
        <p:spPr>
          <a:xfrm>
            <a:off x="7957608" y="6125195"/>
            <a:ext cx="9348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l-GR" b="1" i="1" dirty="0" err="1" smtClean="0">
                <a:solidFill>
                  <a:schemeClr val="bg1"/>
                </a:solidFill>
              </a:rPr>
              <a:t>E</a:t>
            </a:r>
            <a:r>
              <a:rPr lang="en-US" altLang="el-GR" b="1" baseline="-25000" dirty="0" err="1" smtClean="0">
                <a:solidFill>
                  <a:schemeClr val="bg1"/>
                </a:solidFill>
              </a:rPr>
              <a:t>mech</a:t>
            </a:r>
            <a:r>
              <a:rPr lang="el-GR" altLang="el-GR" b="1" dirty="0" smtClean="0">
                <a:solidFill>
                  <a:schemeClr val="bg1"/>
                </a:solidFill>
              </a:rPr>
              <a:t> </a:t>
            </a:r>
            <a:endParaRPr lang="el-GR" dirty="0"/>
          </a:p>
        </p:txBody>
      </p:sp>
      <p:grpSp>
        <p:nvGrpSpPr>
          <p:cNvPr id="119" name="Group 24"/>
          <p:cNvGrpSpPr>
            <a:grpSpLocks/>
          </p:cNvGrpSpPr>
          <p:nvPr/>
        </p:nvGrpSpPr>
        <p:grpSpPr bwMode="auto">
          <a:xfrm>
            <a:off x="921569" y="1340331"/>
            <a:ext cx="2498725" cy="1981200"/>
            <a:chOff x="839" y="851"/>
            <a:chExt cx="1574" cy="1248"/>
          </a:xfrm>
        </p:grpSpPr>
        <p:sp>
          <p:nvSpPr>
            <p:cNvPr id="120" name="Line 9"/>
            <p:cNvSpPr>
              <a:spLocks noChangeShapeType="1"/>
            </p:cNvSpPr>
            <p:nvPr/>
          </p:nvSpPr>
          <p:spPr bwMode="auto">
            <a:xfrm flipV="1">
              <a:off x="839" y="1033"/>
              <a:ext cx="1574" cy="1066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2322" y="851"/>
              <a:ext cx="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 dirty="0" smtClean="0">
                  <a:solidFill>
                    <a:srgbClr val="FFFF00"/>
                  </a:solidFill>
                </a:rPr>
                <a:t>s</a:t>
              </a:r>
              <a:endParaRPr lang="el-GR" altLang="el-GR" sz="2400" b="1" i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</p:grpSp>
      <p:sp>
        <p:nvSpPr>
          <p:cNvPr id="122" name="Freeform 4"/>
          <p:cNvSpPr>
            <a:spLocks/>
          </p:cNvSpPr>
          <p:nvPr/>
        </p:nvSpPr>
        <p:spPr bwMode="auto">
          <a:xfrm>
            <a:off x="899592" y="1759425"/>
            <a:ext cx="2797423" cy="1752600"/>
          </a:xfrm>
          <a:custGeom>
            <a:avLst/>
            <a:gdLst>
              <a:gd name="T0" fmla="*/ 0 w 1490"/>
              <a:gd name="T1" fmla="*/ 2147483647 h 1104"/>
              <a:gd name="T2" fmla="*/ 2147483647 w 1490"/>
              <a:gd name="T3" fmla="*/ 2147483647 h 1104"/>
              <a:gd name="T4" fmla="*/ 2147483647 w 1490"/>
              <a:gd name="T5" fmla="*/ 2147483647 h 1104"/>
              <a:gd name="T6" fmla="*/ 2147483647 w 1490"/>
              <a:gd name="T7" fmla="*/ 2147483647 h 1104"/>
              <a:gd name="T8" fmla="*/ 2147483647 w 1490"/>
              <a:gd name="T9" fmla="*/ 2147483647 h 1104"/>
              <a:gd name="T10" fmla="*/ 2147483647 w 1490"/>
              <a:gd name="T11" fmla="*/ 2147483647 h 1104"/>
              <a:gd name="T12" fmla="*/ 2147483647 w 1490"/>
              <a:gd name="T13" fmla="*/ 2147483647 h 1104"/>
              <a:gd name="T14" fmla="*/ 2147483647 w 1490"/>
              <a:gd name="T15" fmla="*/ 2147483647 h 1104"/>
              <a:gd name="T16" fmla="*/ 2147483647 w 1490"/>
              <a:gd name="T17" fmla="*/ 2147483647 h 1104"/>
              <a:gd name="T18" fmla="*/ 2147483647 w 1490"/>
              <a:gd name="T19" fmla="*/ 2147483647 h 1104"/>
              <a:gd name="T20" fmla="*/ 2147483647 w 1490"/>
              <a:gd name="T21" fmla="*/ 2147483647 h 1104"/>
              <a:gd name="T22" fmla="*/ 2147483647 w 1490"/>
              <a:gd name="T23" fmla="*/ 2147483647 h 1104"/>
              <a:gd name="T24" fmla="*/ 2147483647 w 1490"/>
              <a:gd name="T25" fmla="*/ 2147483647 h 1104"/>
              <a:gd name="T26" fmla="*/ 2147483647 w 1490"/>
              <a:gd name="T27" fmla="*/ 2147483647 h 1104"/>
              <a:gd name="T28" fmla="*/ 2147483647 w 1490"/>
              <a:gd name="T29" fmla="*/ 2147483647 h 1104"/>
              <a:gd name="T30" fmla="*/ 2147483647 w 1490"/>
              <a:gd name="T31" fmla="*/ 2147483647 h 1104"/>
              <a:gd name="T32" fmla="*/ 2147483647 w 1490"/>
              <a:gd name="T33" fmla="*/ 2147483647 h 1104"/>
              <a:gd name="T34" fmla="*/ 2147483647 w 1490"/>
              <a:gd name="T35" fmla="*/ 2147483647 h 1104"/>
              <a:gd name="T36" fmla="*/ 2147483647 w 1490"/>
              <a:gd name="T37" fmla="*/ 2147483647 h 1104"/>
              <a:gd name="T38" fmla="*/ 2147483647 w 1490"/>
              <a:gd name="T39" fmla="*/ 2147483647 h 1104"/>
              <a:gd name="T40" fmla="*/ 2147483647 w 1490"/>
              <a:gd name="T41" fmla="*/ 2147483647 h 1104"/>
              <a:gd name="T42" fmla="*/ 2147483647 w 1490"/>
              <a:gd name="T43" fmla="*/ 2147483647 h 1104"/>
              <a:gd name="T44" fmla="*/ 2147483647 w 1490"/>
              <a:gd name="T45" fmla="*/ 2147483647 h 1104"/>
              <a:gd name="T46" fmla="*/ 2147483647 w 1490"/>
              <a:gd name="T47" fmla="*/ 2147483647 h 1104"/>
              <a:gd name="T48" fmla="*/ 2147483647 w 1490"/>
              <a:gd name="T49" fmla="*/ 2147483647 h 1104"/>
              <a:gd name="T50" fmla="*/ 2147483647 w 1490"/>
              <a:gd name="T51" fmla="*/ 2147483647 h 1104"/>
              <a:gd name="T52" fmla="*/ 2147483647 w 1490"/>
              <a:gd name="T53" fmla="*/ 0 h 110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490"/>
              <a:gd name="T82" fmla="*/ 0 h 1104"/>
              <a:gd name="T83" fmla="*/ 1490 w 1490"/>
              <a:gd name="T84" fmla="*/ 1104 h 110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490" h="1104">
                <a:moveTo>
                  <a:pt x="0" y="1103"/>
                </a:moveTo>
                <a:lnTo>
                  <a:pt x="60" y="1013"/>
                </a:lnTo>
                <a:lnTo>
                  <a:pt x="91" y="969"/>
                </a:lnTo>
                <a:lnTo>
                  <a:pt x="126" y="925"/>
                </a:lnTo>
                <a:lnTo>
                  <a:pt x="167" y="880"/>
                </a:lnTo>
                <a:lnTo>
                  <a:pt x="212" y="838"/>
                </a:lnTo>
                <a:lnTo>
                  <a:pt x="264" y="796"/>
                </a:lnTo>
                <a:lnTo>
                  <a:pt x="324" y="755"/>
                </a:lnTo>
                <a:lnTo>
                  <a:pt x="357" y="735"/>
                </a:lnTo>
                <a:lnTo>
                  <a:pt x="395" y="718"/>
                </a:lnTo>
                <a:lnTo>
                  <a:pt x="436" y="700"/>
                </a:lnTo>
                <a:lnTo>
                  <a:pt x="479" y="682"/>
                </a:lnTo>
                <a:lnTo>
                  <a:pt x="569" y="649"/>
                </a:lnTo>
                <a:lnTo>
                  <a:pt x="665" y="617"/>
                </a:lnTo>
                <a:lnTo>
                  <a:pt x="762" y="583"/>
                </a:lnTo>
                <a:lnTo>
                  <a:pt x="855" y="548"/>
                </a:lnTo>
                <a:lnTo>
                  <a:pt x="901" y="529"/>
                </a:lnTo>
                <a:lnTo>
                  <a:pt x="943" y="509"/>
                </a:lnTo>
                <a:lnTo>
                  <a:pt x="984" y="488"/>
                </a:lnTo>
                <a:lnTo>
                  <a:pt x="1022" y="465"/>
                </a:lnTo>
                <a:lnTo>
                  <a:pt x="1094" y="415"/>
                </a:lnTo>
                <a:lnTo>
                  <a:pt x="1158" y="362"/>
                </a:lnTo>
                <a:lnTo>
                  <a:pt x="1220" y="308"/>
                </a:lnTo>
                <a:lnTo>
                  <a:pt x="1277" y="249"/>
                </a:lnTo>
                <a:lnTo>
                  <a:pt x="1332" y="189"/>
                </a:lnTo>
                <a:lnTo>
                  <a:pt x="1384" y="127"/>
                </a:lnTo>
                <a:lnTo>
                  <a:pt x="1489" y="0"/>
                </a:lnTo>
              </a:path>
            </a:pathLst>
          </a:custGeom>
          <a:noFill/>
          <a:ln w="28575" cap="rnd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23" name="Rectangle 11"/>
          <p:cNvSpPr>
            <a:spLocks noChangeArrowheads="1"/>
          </p:cNvSpPr>
          <p:nvPr/>
        </p:nvSpPr>
        <p:spPr bwMode="auto">
          <a:xfrm>
            <a:off x="35496" y="0"/>
            <a:ext cx="9108504" cy="1324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solidFill>
                  <a:schemeClr val="bg1"/>
                </a:solidFill>
              </a:rPr>
              <a:t>Κινητική Ενέργεια και </a:t>
            </a:r>
            <a:endParaRPr lang="en-US" altLang="el-GR" sz="2800" b="1" dirty="0" smtClean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err="1" smtClean="0">
                <a:solidFill>
                  <a:schemeClr val="bg1"/>
                </a:solidFill>
              </a:rPr>
              <a:t>Βαρυτική</a:t>
            </a:r>
            <a:r>
              <a:rPr lang="el-GR" altLang="el-GR" sz="2800" b="1" dirty="0" smtClean="0">
                <a:solidFill>
                  <a:schemeClr val="bg1"/>
                </a:solidFill>
              </a:rPr>
              <a:t> Δυναμική Ενέργεια</a:t>
            </a:r>
            <a:endParaRPr lang="el-GR" altLang="el-GR" sz="28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Κίνηση σε Τυχαία Τροχιά χωρίς Τριβή</a:t>
            </a:r>
            <a:endParaRPr lang="el-GR" altLang="el-GR" sz="2400" b="1" dirty="0">
              <a:solidFill>
                <a:schemeClr val="bg1"/>
              </a:solidFill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208037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1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Ομάδα 6"/>
          <p:cNvGrpSpPr/>
          <p:nvPr/>
        </p:nvGrpSpPr>
        <p:grpSpPr>
          <a:xfrm>
            <a:off x="467439" y="1196292"/>
            <a:ext cx="4076805" cy="3096312"/>
            <a:chOff x="467439" y="1196292"/>
            <a:chExt cx="4076805" cy="3096312"/>
          </a:xfrm>
        </p:grpSpPr>
        <p:sp>
          <p:nvSpPr>
            <p:cNvPr id="24581" name="Rectangle 10"/>
            <p:cNvSpPr>
              <a:spLocks noChangeArrowheads="1"/>
            </p:cNvSpPr>
            <p:nvPr/>
          </p:nvSpPr>
          <p:spPr bwMode="auto">
            <a:xfrm>
              <a:off x="2514600" y="2133600"/>
              <a:ext cx="119063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>
                  <a:solidFill>
                    <a:srgbClr val="0000CC"/>
                  </a:solidFill>
                </a:rPr>
                <a:t>s</a:t>
              </a:r>
              <a:endParaRPr lang="el-GR" altLang="el-GR" sz="2400" b="1" i="1">
                <a:solidFill>
                  <a:srgbClr val="0000CC"/>
                </a:solidFill>
                <a:latin typeface="Times New Roman Greek" charset="-95"/>
              </a:endParaRPr>
            </a:p>
          </p:txBody>
        </p:sp>
        <p:grpSp>
          <p:nvGrpSpPr>
            <p:cNvPr id="36" name="Group 22"/>
            <p:cNvGrpSpPr>
              <a:grpSpLocks/>
            </p:cNvGrpSpPr>
            <p:nvPr/>
          </p:nvGrpSpPr>
          <p:grpSpPr bwMode="auto">
            <a:xfrm>
              <a:off x="580256" y="1196292"/>
              <a:ext cx="3963988" cy="3055034"/>
              <a:chOff x="624" y="885"/>
              <a:chExt cx="2497" cy="1793"/>
            </a:xfrm>
          </p:grpSpPr>
          <p:sp>
            <p:nvSpPr>
              <p:cNvPr id="37" name="Freeform 3"/>
              <p:cNvSpPr>
                <a:spLocks/>
              </p:cNvSpPr>
              <p:nvPr/>
            </p:nvSpPr>
            <p:spPr bwMode="auto">
              <a:xfrm>
                <a:off x="768" y="960"/>
                <a:ext cx="2353" cy="1489"/>
              </a:xfrm>
              <a:custGeom>
                <a:avLst/>
                <a:gdLst>
                  <a:gd name="T0" fmla="*/ 0 w 2353"/>
                  <a:gd name="T1" fmla="*/ 0 h 1489"/>
                  <a:gd name="T2" fmla="*/ 0 w 2353"/>
                  <a:gd name="T3" fmla="*/ 1488 h 1489"/>
                  <a:gd name="T4" fmla="*/ 2352 w 2353"/>
                  <a:gd name="T5" fmla="*/ 1488 h 1489"/>
                  <a:gd name="T6" fmla="*/ 0 60000 65536"/>
                  <a:gd name="T7" fmla="*/ 0 60000 65536"/>
                  <a:gd name="T8" fmla="*/ 0 60000 65536"/>
                  <a:gd name="T9" fmla="*/ 0 w 2353"/>
                  <a:gd name="T10" fmla="*/ 0 h 1489"/>
                  <a:gd name="T11" fmla="*/ 2353 w 2353"/>
                  <a:gd name="T12" fmla="*/ 1489 h 148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353" h="1489">
                    <a:moveTo>
                      <a:pt x="0" y="0"/>
                    </a:moveTo>
                    <a:lnTo>
                      <a:pt x="0" y="1488"/>
                    </a:lnTo>
                    <a:lnTo>
                      <a:pt x="2352" y="1488"/>
                    </a:lnTo>
                  </a:path>
                </a:pathLst>
              </a:custGeom>
              <a:noFill/>
              <a:ln w="28575" cap="rnd" cmpd="sng">
                <a:solidFill>
                  <a:srgbClr val="FFFF00"/>
                </a:solidFill>
                <a:prstDash val="solid"/>
                <a:round/>
                <a:headEnd type="stealth" w="med" len="med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" name="Rectangle 20"/>
              <p:cNvSpPr>
                <a:spLocks noChangeArrowheads="1"/>
              </p:cNvSpPr>
              <p:nvPr/>
            </p:nvSpPr>
            <p:spPr bwMode="auto">
              <a:xfrm>
                <a:off x="624" y="885"/>
                <a:ext cx="85" cy="23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>
                    <a:solidFill>
                      <a:srgbClr val="FFFF00"/>
                    </a:solidFill>
                  </a:rPr>
                  <a:t>y</a:t>
                </a:r>
              </a:p>
            </p:txBody>
          </p:sp>
          <p:sp>
            <p:nvSpPr>
              <p:cNvPr id="39" name="Rectangle 21"/>
              <p:cNvSpPr>
                <a:spLocks noChangeArrowheads="1"/>
              </p:cNvSpPr>
              <p:nvPr/>
            </p:nvSpPr>
            <p:spPr bwMode="auto">
              <a:xfrm>
                <a:off x="2971" y="2448"/>
                <a:ext cx="96" cy="23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 dirty="0">
                    <a:solidFill>
                      <a:srgbClr val="FFFF00"/>
                    </a:solidFill>
                  </a:rPr>
                  <a:t>x</a:t>
                </a:r>
                <a:endParaRPr lang="el-GR" altLang="el-GR" sz="2400" b="1" i="1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40" name="Ομάδα 39"/>
            <p:cNvGrpSpPr/>
            <p:nvPr/>
          </p:nvGrpSpPr>
          <p:grpSpPr>
            <a:xfrm>
              <a:off x="1107306" y="2217779"/>
              <a:ext cx="746125" cy="836571"/>
              <a:chOff x="1517650" y="2217779"/>
              <a:chExt cx="746125" cy="836571"/>
            </a:xfrm>
          </p:grpSpPr>
          <p:grpSp>
            <p:nvGrpSpPr>
              <p:cNvPr id="41" name="Group 23"/>
              <p:cNvGrpSpPr>
                <a:grpSpLocks/>
              </p:cNvGrpSpPr>
              <p:nvPr/>
            </p:nvGrpSpPr>
            <p:grpSpPr bwMode="auto">
              <a:xfrm>
                <a:off x="1517650" y="2447925"/>
                <a:ext cx="746125" cy="606425"/>
                <a:chOff x="956" y="1542"/>
                <a:chExt cx="470" cy="382"/>
              </a:xfrm>
            </p:grpSpPr>
            <p:sp>
              <p:nvSpPr>
                <p:cNvPr id="43" name="Oval 12"/>
                <p:cNvSpPr>
                  <a:spLocks noChangeArrowheads="1"/>
                </p:cNvSpPr>
                <p:nvPr/>
              </p:nvSpPr>
              <p:spPr bwMode="auto">
                <a:xfrm>
                  <a:off x="956" y="1724"/>
                  <a:ext cx="200" cy="200"/>
                </a:xfrm>
                <a:prstGeom prst="ellipse">
                  <a:avLst/>
                </a:prstGeom>
                <a:solidFill>
                  <a:srgbClr val="CC6600"/>
                </a:solidFill>
                <a:ln w="25400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44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056" y="1542"/>
                  <a:ext cx="370" cy="282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1632913" y="2217779"/>
                    <a:ext cx="52443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2" name="TextBox 4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32913" y="2217779"/>
                    <a:ext cx="524438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51" name="Freeform 4"/>
            <p:cNvSpPr>
              <a:spLocks/>
            </p:cNvSpPr>
            <p:nvPr/>
          </p:nvSpPr>
          <p:spPr bwMode="auto">
            <a:xfrm>
              <a:off x="1198513" y="1556792"/>
              <a:ext cx="2365375" cy="1752600"/>
            </a:xfrm>
            <a:custGeom>
              <a:avLst/>
              <a:gdLst>
                <a:gd name="T0" fmla="*/ 0 w 1490"/>
                <a:gd name="T1" fmla="*/ 2147483647 h 1104"/>
                <a:gd name="T2" fmla="*/ 2147483647 w 1490"/>
                <a:gd name="T3" fmla="*/ 2147483647 h 1104"/>
                <a:gd name="T4" fmla="*/ 2147483647 w 1490"/>
                <a:gd name="T5" fmla="*/ 2147483647 h 1104"/>
                <a:gd name="T6" fmla="*/ 2147483647 w 1490"/>
                <a:gd name="T7" fmla="*/ 2147483647 h 1104"/>
                <a:gd name="T8" fmla="*/ 2147483647 w 1490"/>
                <a:gd name="T9" fmla="*/ 2147483647 h 1104"/>
                <a:gd name="T10" fmla="*/ 2147483647 w 1490"/>
                <a:gd name="T11" fmla="*/ 2147483647 h 1104"/>
                <a:gd name="T12" fmla="*/ 2147483647 w 1490"/>
                <a:gd name="T13" fmla="*/ 2147483647 h 1104"/>
                <a:gd name="T14" fmla="*/ 2147483647 w 1490"/>
                <a:gd name="T15" fmla="*/ 2147483647 h 1104"/>
                <a:gd name="T16" fmla="*/ 2147483647 w 1490"/>
                <a:gd name="T17" fmla="*/ 2147483647 h 1104"/>
                <a:gd name="T18" fmla="*/ 2147483647 w 1490"/>
                <a:gd name="T19" fmla="*/ 2147483647 h 1104"/>
                <a:gd name="T20" fmla="*/ 2147483647 w 1490"/>
                <a:gd name="T21" fmla="*/ 2147483647 h 1104"/>
                <a:gd name="T22" fmla="*/ 2147483647 w 1490"/>
                <a:gd name="T23" fmla="*/ 2147483647 h 1104"/>
                <a:gd name="T24" fmla="*/ 2147483647 w 1490"/>
                <a:gd name="T25" fmla="*/ 2147483647 h 1104"/>
                <a:gd name="T26" fmla="*/ 2147483647 w 1490"/>
                <a:gd name="T27" fmla="*/ 2147483647 h 1104"/>
                <a:gd name="T28" fmla="*/ 2147483647 w 1490"/>
                <a:gd name="T29" fmla="*/ 2147483647 h 1104"/>
                <a:gd name="T30" fmla="*/ 2147483647 w 1490"/>
                <a:gd name="T31" fmla="*/ 2147483647 h 1104"/>
                <a:gd name="T32" fmla="*/ 2147483647 w 1490"/>
                <a:gd name="T33" fmla="*/ 2147483647 h 1104"/>
                <a:gd name="T34" fmla="*/ 2147483647 w 1490"/>
                <a:gd name="T35" fmla="*/ 2147483647 h 1104"/>
                <a:gd name="T36" fmla="*/ 2147483647 w 1490"/>
                <a:gd name="T37" fmla="*/ 2147483647 h 1104"/>
                <a:gd name="T38" fmla="*/ 2147483647 w 1490"/>
                <a:gd name="T39" fmla="*/ 2147483647 h 1104"/>
                <a:gd name="T40" fmla="*/ 2147483647 w 1490"/>
                <a:gd name="T41" fmla="*/ 2147483647 h 1104"/>
                <a:gd name="T42" fmla="*/ 2147483647 w 1490"/>
                <a:gd name="T43" fmla="*/ 2147483647 h 1104"/>
                <a:gd name="T44" fmla="*/ 2147483647 w 1490"/>
                <a:gd name="T45" fmla="*/ 2147483647 h 1104"/>
                <a:gd name="T46" fmla="*/ 2147483647 w 1490"/>
                <a:gd name="T47" fmla="*/ 2147483647 h 1104"/>
                <a:gd name="T48" fmla="*/ 2147483647 w 1490"/>
                <a:gd name="T49" fmla="*/ 2147483647 h 1104"/>
                <a:gd name="T50" fmla="*/ 2147483647 w 1490"/>
                <a:gd name="T51" fmla="*/ 2147483647 h 1104"/>
                <a:gd name="T52" fmla="*/ 2147483647 w 1490"/>
                <a:gd name="T53" fmla="*/ 0 h 110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490"/>
                <a:gd name="T82" fmla="*/ 0 h 1104"/>
                <a:gd name="T83" fmla="*/ 1490 w 1490"/>
                <a:gd name="T84" fmla="*/ 1104 h 110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490" h="1104">
                  <a:moveTo>
                    <a:pt x="0" y="1103"/>
                  </a:moveTo>
                  <a:lnTo>
                    <a:pt x="60" y="1013"/>
                  </a:lnTo>
                  <a:lnTo>
                    <a:pt x="91" y="969"/>
                  </a:lnTo>
                  <a:lnTo>
                    <a:pt x="126" y="925"/>
                  </a:lnTo>
                  <a:lnTo>
                    <a:pt x="167" y="880"/>
                  </a:lnTo>
                  <a:lnTo>
                    <a:pt x="212" y="838"/>
                  </a:lnTo>
                  <a:lnTo>
                    <a:pt x="264" y="796"/>
                  </a:lnTo>
                  <a:lnTo>
                    <a:pt x="324" y="755"/>
                  </a:lnTo>
                  <a:lnTo>
                    <a:pt x="357" y="735"/>
                  </a:lnTo>
                  <a:lnTo>
                    <a:pt x="395" y="718"/>
                  </a:lnTo>
                  <a:lnTo>
                    <a:pt x="436" y="700"/>
                  </a:lnTo>
                  <a:lnTo>
                    <a:pt x="479" y="682"/>
                  </a:lnTo>
                  <a:lnTo>
                    <a:pt x="569" y="649"/>
                  </a:lnTo>
                  <a:lnTo>
                    <a:pt x="665" y="617"/>
                  </a:lnTo>
                  <a:lnTo>
                    <a:pt x="762" y="583"/>
                  </a:lnTo>
                  <a:lnTo>
                    <a:pt x="855" y="548"/>
                  </a:lnTo>
                  <a:lnTo>
                    <a:pt x="901" y="529"/>
                  </a:lnTo>
                  <a:lnTo>
                    <a:pt x="943" y="509"/>
                  </a:lnTo>
                  <a:lnTo>
                    <a:pt x="984" y="488"/>
                  </a:lnTo>
                  <a:lnTo>
                    <a:pt x="1022" y="465"/>
                  </a:lnTo>
                  <a:lnTo>
                    <a:pt x="1094" y="415"/>
                  </a:lnTo>
                  <a:lnTo>
                    <a:pt x="1158" y="362"/>
                  </a:lnTo>
                  <a:lnTo>
                    <a:pt x="1220" y="308"/>
                  </a:lnTo>
                  <a:lnTo>
                    <a:pt x="1277" y="249"/>
                  </a:lnTo>
                  <a:lnTo>
                    <a:pt x="1332" y="189"/>
                  </a:lnTo>
                  <a:lnTo>
                    <a:pt x="1384" y="127"/>
                  </a:lnTo>
                  <a:lnTo>
                    <a:pt x="1489" y="0"/>
                  </a:lnTo>
                </a:path>
              </a:pathLst>
            </a:custGeom>
            <a:noFill/>
            <a:ln w="28575" cap="rnd" cmpd="sng">
              <a:solidFill>
                <a:srgbClr val="FFFF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32" name="Group 27"/>
            <p:cNvGrpSpPr>
              <a:grpSpLocks/>
            </p:cNvGrpSpPr>
            <p:nvPr/>
          </p:nvGrpSpPr>
          <p:grpSpPr bwMode="auto">
            <a:xfrm>
              <a:off x="467544" y="2636840"/>
              <a:ext cx="936626" cy="1655764"/>
              <a:chOff x="553" y="1661"/>
              <a:chExt cx="590" cy="1043"/>
            </a:xfrm>
          </p:grpSpPr>
          <p:sp>
            <p:nvSpPr>
              <p:cNvPr id="33" name="Rectangle 6"/>
              <p:cNvSpPr>
                <a:spLocks noChangeArrowheads="1"/>
              </p:cNvSpPr>
              <p:nvPr/>
            </p:nvSpPr>
            <p:spPr bwMode="auto">
              <a:xfrm>
                <a:off x="553" y="1661"/>
                <a:ext cx="1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 smtClean="0">
                    <a:solidFill>
                      <a:srgbClr val="FFFF00"/>
                    </a:solidFill>
                  </a:rPr>
                  <a:t>y</a:t>
                </a:r>
                <a:r>
                  <a:rPr lang="en-US" altLang="el-GR" sz="2400" b="1" baseline="-25000" dirty="0" err="1" smtClean="0">
                    <a:solidFill>
                      <a:srgbClr val="FFFF00"/>
                    </a:solidFill>
                  </a:rPr>
                  <a:t>i</a:t>
                </a:r>
                <a:endParaRPr lang="el-GR" altLang="el-GR" sz="2400" b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34" name="Rectangle 7"/>
              <p:cNvSpPr>
                <a:spLocks noChangeArrowheads="1"/>
              </p:cNvSpPr>
              <p:nvPr/>
            </p:nvSpPr>
            <p:spPr bwMode="auto">
              <a:xfrm>
                <a:off x="1010" y="2471"/>
                <a:ext cx="133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 smtClean="0">
                    <a:solidFill>
                      <a:srgbClr val="FFFF00"/>
                    </a:solidFill>
                  </a:rPr>
                  <a:t>x</a:t>
                </a:r>
                <a:r>
                  <a:rPr lang="en-US" altLang="el-GR" sz="2400" b="1" baseline="-25000" dirty="0" err="1" smtClean="0">
                    <a:solidFill>
                      <a:srgbClr val="FFFF00"/>
                    </a:solidFill>
                  </a:rPr>
                  <a:t>i</a:t>
                </a:r>
                <a:endParaRPr lang="el-GR" altLang="el-GR" sz="2400" b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35" name="Freeform 17"/>
              <p:cNvSpPr>
                <a:spLocks/>
              </p:cNvSpPr>
              <p:nvPr/>
            </p:nvSpPr>
            <p:spPr bwMode="auto">
              <a:xfrm>
                <a:off x="727" y="1824"/>
                <a:ext cx="340" cy="721"/>
              </a:xfrm>
              <a:custGeom>
                <a:avLst/>
                <a:gdLst>
                  <a:gd name="T0" fmla="*/ 0 w 385"/>
                  <a:gd name="T1" fmla="*/ 0 h 721"/>
                  <a:gd name="T2" fmla="*/ 384 w 385"/>
                  <a:gd name="T3" fmla="*/ 0 h 721"/>
                  <a:gd name="T4" fmla="*/ 384 w 385"/>
                  <a:gd name="T5" fmla="*/ 720 h 721"/>
                  <a:gd name="T6" fmla="*/ 0 60000 65536"/>
                  <a:gd name="T7" fmla="*/ 0 60000 65536"/>
                  <a:gd name="T8" fmla="*/ 0 60000 65536"/>
                  <a:gd name="T9" fmla="*/ 0 w 385"/>
                  <a:gd name="T10" fmla="*/ 0 h 721"/>
                  <a:gd name="T11" fmla="*/ 385 w 385"/>
                  <a:gd name="T12" fmla="*/ 721 h 7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5" h="721">
                    <a:moveTo>
                      <a:pt x="0" y="0"/>
                    </a:moveTo>
                    <a:lnTo>
                      <a:pt x="384" y="0"/>
                    </a:lnTo>
                    <a:lnTo>
                      <a:pt x="384" y="720"/>
                    </a:lnTo>
                  </a:path>
                </a:pathLst>
              </a:custGeom>
              <a:noFill/>
              <a:ln w="19050" cap="rnd" cmpd="sng">
                <a:solidFill>
                  <a:srgbClr val="FFFF00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52" name="Ομάδα 51"/>
            <p:cNvGrpSpPr/>
            <p:nvPr/>
          </p:nvGrpSpPr>
          <p:grpSpPr>
            <a:xfrm>
              <a:off x="2690174" y="1351260"/>
              <a:ext cx="543675" cy="781596"/>
              <a:chOff x="1436024" y="2272754"/>
              <a:chExt cx="543675" cy="781596"/>
            </a:xfrm>
          </p:grpSpPr>
          <p:grpSp>
            <p:nvGrpSpPr>
              <p:cNvPr id="53" name="Group 23"/>
              <p:cNvGrpSpPr>
                <a:grpSpLocks/>
              </p:cNvGrpSpPr>
              <p:nvPr/>
            </p:nvGrpSpPr>
            <p:grpSpPr bwMode="auto">
              <a:xfrm>
                <a:off x="1517651" y="2514600"/>
                <a:ext cx="452438" cy="539750"/>
                <a:chOff x="956" y="1584"/>
                <a:chExt cx="285" cy="340"/>
              </a:xfrm>
            </p:grpSpPr>
            <p:sp>
              <p:nvSpPr>
                <p:cNvPr id="55" name="Oval 12"/>
                <p:cNvSpPr>
                  <a:spLocks noChangeArrowheads="1"/>
                </p:cNvSpPr>
                <p:nvPr/>
              </p:nvSpPr>
              <p:spPr bwMode="auto">
                <a:xfrm>
                  <a:off x="956" y="1724"/>
                  <a:ext cx="200" cy="200"/>
                </a:xfrm>
                <a:prstGeom prst="ellipse">
                  <a:avLst/>
                </a:prstGeom>
                <a:solidFill>
                  <a:srgbClr val="CC6600"/>
                </a:solidFill>
                <a:ln w="25400">
                  <a:solidFill>
                    <a:srgbClr val="CC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sp>
              <p:nvSpPr>
                <p:cNvPr id="56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056" y="1584"/>
                  <a:ext cx="185" cy="24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1436024" y="2272754"/>
                    <a:ext cx="54367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𝐟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54" name="TextBox 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6024" y="2272754"/>
                    <a:ext cx="543675" cy="461665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533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7" name="Group 27"/>
            <p:cNvGrpSpPr>
              <a:grpSpLocks/>
            </p:cNvGrpSpPr>
            <p:nvPr/>
          </p:nvGrpSpPr>
          <p:grpSpPr bwMode="auto">
            <a:xfrm>
              <a:off x="467439" y="1700367"/>
              <a:ext cx="2603509" cy="2520955"/>
              <a:chOff x="-490" y="1637"/>
              <a:chExt cx="1640" cy="1588"/>
            </a:xfrm>
          </p:grpSpPr>
          <p:sp>
            <p:nvSpPr>
              <p:cNvPr id="58" name="Rectangle 6"/>
              <p:cNvSpPr>
                <a:spLocks noChangeArrowheads="1"/>
              </p:cNvSpPr>
              <p:nvPr/>
            </p:nvSpPr>
            <p:spPr bwMode="auto">
              <a:xfrm>
                <a:off x="-490" y="1637"/>
                <a:ext cx="12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 smtClean="0">
                    <a:solidFill>
                      <a:srgbClr val="FFFF00"/>
                    </a:solidFill>
                  </a:rPr>
                  <a:t>y</a:t>
                </a:r>
                <a:r>
                  <a:rPr lang="en-US" altLang="el-GR" sz="2400" b="1" baseline="-25000" dirty="0" smtClean="0">
                    <a:solidFill>
                      <a:srgbClr val="FFFF00"/>
                    </a:solidFill>
                  </a:rPr>
                  <a:t>f</a:t>
                </a:r>
                <a:endParaRPr lang="el-GR" altLang="el-GR" sz="2400" b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59" name="Rectangle 7"/>
              <p:cNvSpPr>
                <a:spLocks noChangeArrowheads="1"/>
              </p:cNvSpPr>
              <p:nvPr/>
            </p:nvSpPr>
            <p:spPr bwMode="auto">
              <a:xfrm>
                <a:off x="1010" y="2992"/>
                <a:ext cx="140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 dirty="0" smtClean="0">
                    <a:solidFill>
                      <a:srgbClr val="FFFF00"/>
                    </a:solidFill>
                  </a:rPr>
                  <a:t>x</a:t>
                </a:r>
                <a:r>
                  <a:rPr lang="en-US" altLang="el-GR" sz="2400" b="1" baseline="-25000" dirty="0" smtClean="0">
                    <a:solidFill>
                      <a:srgbClr val="FFFF00"/>
                    </a:solidFill>
                  </a:rPr>
                  <a:t>f</a:t>
                </a:r>
                <a:endParaRPr lang="el-GR" altLang="el-GR" sz="2400" b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60" name="Freeform 17"/>
              <p:cNvSpPr>
                <a:spLocks/>
              </p:cNvSpPr>
              <p:nvPr/>
            </p:nvSpPr>
            <p:spPr bwMode="auto">
              <a:xfrm>
                <a:off x="-308" y="1824"/>
                <a:ext cx="1383" cy="1225"/>
              </a:xfrm>
              <a:custGeom>
                <a:avLst/>
                <a:gdLst>
                  <a:gd name="T0" fmla="*/ 0 w 385"/>
                  <a:gd name="T1" fmla="*/ 0 h 721"/>
                  <a:gd name="T2" fmla="*/ 384 w 385"/>
                  <a:gd name="T3" fmla="*/ 0 h 721"/>
                  <a:gd name="T4" fmla="*/ 384 w 385"/>
                  <a:gd name="T5" fmla="*/ 720 h 721"/>
                  <a:gd name="T6" fmla="*/ 0 60000 65536"/>
                  <a:gd name="T7" fmla="*/ 0 60000 65536"/>
                  <a:gd name="T8" fmla="*/ 0 60000 65536"/>
                  <a:gd name="T9" fmla="*/ 0 w 385"/>
                  <a:gd name="T10" fmla="*/ 0 h 721"/>
                  <a:gd name="T11" fmla="*/ 385 w 385"/>
                  <a:gd name="T12" fmla="*/ 721 h 7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85" h="721">
                    <a:moveTo>
                      <a:pt x="0" y="0"/>
                    </a:moveTo>
                    <a:lnTo>
                      <a:pt x="384" y="0"/>
                    </a:lnTo>
                    <a:lnTo>
                      <a:pt x="384" y="720"/>
                    </a:lnTo>
                  </a:path>
                </a:pathLst>
              </a:custGeom>
              <a:noFill/>
              <a:ln w="19050" cap="rnd" cmpd="sng">
                <a:solidFill>
                  <a:srgbClr val="FFFF00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sp>
        <p:nvSpPr>
          <p:cNvPr id="3" name="Ορθογώνιο 2"/>
          <p:cNvSpPr/>
          <p:nvPr/>
        </p:nvSpPr>
        <p:spPr>
          <a:xfrm>
            <a:off x="4788023" y="1661899"/>
            <a:ext cx="40576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el-GR" b="1" dirty="0" smtClean="0">
                <a:solidFill>
                  <a:srgbClr val="FFFF00"/>
                </a:solidFill>
              </a:rPr>
              <a:t>Διατήρηση της Μηχανικής Ενέργειας</a:t>
            </a:r>
            <a:endParaRPr lang="el-GR" altLang="el-GR" b="1" dirty="0">
              <a:solidFill>
                <a:srgbClr val="FFFF00"/>
              </a:solidFill>
            </a:endParaRPr>
          </a:p>
        </p:txBody>
      </p:sp>
      <p:sp>
        <p:nvSpPr>
          <p:cNvPr id="62" name="Ορθογώνιο 61"/>
          <p:cNvSpPr/>
          <p:nvPr/>
        </p:nvSpPr>
        <p:spPr>
          <a:xfrm>
            <a:off x="5252552" y="2592685"/>
            <a:ext cx="22717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l-GR" b="1" i="1" dirty="0" smtClean="0">
                <a:solidFill>
                  <a:schemeClr val="bg1"/>
                </a:solidFill>
              </a:rPr>
              <a:t>K</a:t>
            </a:r>
            <a:r>
              <a:rPr lang="el-GR" altLang="el-GR" b="1" baseline="-25000" dirty="0">
                <a:solidFill>
                  <a:schemeClr val="bg1"/>
                </a:solidFill>
              </a:rPr>
              <a:t> </a:t>
            </a:r>
            <a:r>
              <a:rPr lang="en-US" altLang="el-GR" b="1" dirty="0" smtClean="0">
                <a:solidFill>
                  <a:schemeClr val="bg1"/>
                </a:solidFill>
              </a:rPr>
              <a:t>+</a:t>
            </a:r>
            <a:r>
              <a:rPr lang="el-GR" altLang="el-GR" b="1" dirty="0" smtClean="0">
                <a:solidFill>
                  <a:schemeClr val="bg1"/>
                </a:solidFill>
              </a:rPr>
              <a:t> </a:t>
            </a:r>
            <a:r>
              <a:rPr lang="en-US" altLang="el-GR" b="1" i="1" dirty="0" err="1" smtClean="0">
                <a:solidFill>
                  <a:schemeClr val="bg1"/>
                </a:solidFill>
              </a:rPr>
              <a:t>U</a:t>
            </a:r>
            <a:r>
              <a:rPr lang="en-US" altLang="el-GR" b="1" baseline="-25000" dirty="0" err="1" smtClean="0">
                <a:solidFill>
                  <a:schemeClr val="bg1"/>
                </a:solidFill>
              </a:rPr>
              <a:t>g</a:t>
            </a:r>
            <a:r>
              <a:rPr lang="en-US" altLang="el-GR" b="1" dirty="0" smtClean="0">
                <a:solidFill>
                  <a:schemeClr val="bg1"/>
                </a:solidFill>
              </a:rPr>
              <a:t> = </a:t>
            </a:r>
            <a:r>
              <a:rPr lang="el-GR" altLang="el-GR" b="1" i="1" dirty="0" smtClean="0">
                <a:solidFill>
                  <a:schemeClr val="bg1"/>
                </a:solidFill>
              </a:rPr>
              <a:t>Ε</a:t>
            </a:r>
            <a:r>
              <a:rPr lang="en-US" altLang="el-GR" b="1" baseline="-25000" dirty="0" err="1" smtClean="0">
                <a:solidFill>
                  <a:schemeClr val="bg1"/>
                </a:solidFill>
              </a:rPr>
              <a:t>mech</a:t>
            </a:r>
            <a:r>
              <a:rPr lang="en-US" altLang="el-GR" b="1" dirty="0">
                <a:solidFill>
                  <a:schemeClr val="bg1"/>
                </a:solidFill>
              </a:rPr>
              <a:t> </a:t>
            </a:r>
            <a:r>
              <a:rPr lang="en-US" altLang="el-GR" b="1" dirty="0" smtClean="0">
                <a:solidFill>
                  <a:schemeClr val="bg1"/>
                </a:solidFill>
              </a:rPr>
              <a:t>=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63" name="Ορθογώνιο 62"/>
          <p:cNvSpPr/>
          <p:nvPr/>
        </p:nvSpPr>
        <p:spPr>
          <a:xfrm>
            <a:off x="7430795" y="2582193"/>
            <a:ext cx="13176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b="1" dirty="0" smtClean="0">
                <a:solidFill>
                  <a:schemeClr val="bg1"/>
                </a:solidFill>
              </a:rPr>
              <a:t>Σταθερή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5232808" y="3212976"/>
            <a:ext cx="257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b="1" dirty="0" smtClean="0">
                <a:solidFill>
                  <a:schemeClr val="bg1"/>
                </a:solidFill>
              </a:rPr>
              <a:t>Δ</a:t>
            </a:r>
            <a:r>
              <a:rPr lang="el-GR" altLang="el-GR" sz="2800" b="1" dirty="0" smtClean="0">
                <a:solidFill>
                  <a:schemeClr val="bg1"/>
                </a:solidFill>
              </a:rPr>
              <a:t>(</a:t>
            </a:r>
            <a:r>
              <a:rPr lang="en-US" altLang="el-GR" b="1" i="1" dirty="0" smtClean="0">
                <a:solidFill>
                  <a:schemeClr val="bg1"/>
                </a:solidFill>
              </a:rPr>
              <a:t>K</a:t>
            </a:r>
            <a:r>
              <a:rPr lang="el-GR" altLang="el-GR" b="1" baseline="-25000" dirty="0" smtClean="0">
                <a:solidFill>
                  <a:schemeClr val="bg1"/>
                </a:solidFill>
              </a:rPr>
              <a:t> </a:t>
            </a:r>
            <a:r>
              <a:rPr lang="en-US" altLang="el-GR" b="1" dirty="0">
                <a:solidFill>
                  <a:schemeClr val="bg1"/>
                </a:solidFill>
              </a:rPr>
              <a:t>+</a:t>
            </a:r>
            <a:r>
              <a:rPr lang="el-GR" altLang="el-GR" b="1" dirty="0">
                <a:solidFill>
                  <a:schemeClr val="bg1"/>
                </a:solidFill>
              </a:rPr>
              <a:t> </a:t>
            </a:r>
            <a:r>
              <a:rPr lang="en-US" altLang="el-GR" b="1" i="1" dirty="0" err="1" smtClean="0">
                <a:solidFill>
                  <a:schemeClr val="bg1"/>
                </a:solidFill>
              </a:rPr>
              <a:t>U</a:t>
            </a:r>
            <a:r>
              <a:rPr lang="en-US" altLang="el-GR" b="1" baseline="-25000" dirty="0" err="1" smtClean="0">
                <a:solidFill>
                  <a:schemeClr val="bg1"/>
                </a:solidFill>
              </a:rPr>
              <a:t>g</a:t>
            </a:r>
            <a:r>
              <a:rPr lang="el-GR" altLang="el-GR" sz="2800" b="1" dirty="0">
                <a:solidFill>
                  <a:schemeClr val="bg1"/>
                </a:solidFill>
              </a:rPr>
              <a:t>)</a:t>
            </a:r>
            <a:r>
              <a:rPr lang="en-US" altLang="el-GR" b="1" dirty="0" smtClean="0">
                <a:solidFill>
                  <a:schemeClr val="bg1"/>
                </a:solidFill>
              </a:rPr>
              <a:t> </a:t>
            </a:r>
            <a:r>
              <a:rPr lang="en-US" altLang="el-GR" b="1" dirty="0">
                <a:solidFill>
                  <a:schemeClr val="bg1"/>
                </a:solidFill>
              </a:rPr>
              <a:t>= </a:t>
            </a:r>
            <a:r>
              <a:rPr lang="el-GR" altLang="el-GR" b="1" dirty="0" smtClean="0">
                <a:solidFill>
                  <a:schemeClr val="bg1"/>
                </a:solidFill>
              </a:rPr>
              <a:t>0     </a:t>
            </a:r>
            <a:r>
              <a:rPr lang="el-GR" altLang="el-GR" b="1" dirty="0" smtClean="0">
                <a:solidFill>
                  <a:schemeClr val="bg1"/>
                </a:solidFill>
                <a:latin typeface="Cambria Math"/>
                <a:ea typeface="Cambria Math"/>
              </a:rPr>
              <a:t>⇒</a:t>
            </a:r>
            <a:endParaRPr lang="el-GR" dirty="0"/>
          </a:p>
        </p:txBody>
      </p:sp>
      <p:sp>
        <p:nvSpPr>
          <p:cNvPr id="65" name="Ορθογώνιο 64"/>
          <p:cNvSpPr/>
          <p:nvPr/>
        </p:nvSpPr>
        <p:spPr>
          <a:xfrm>
            <a:off x="5220072" y="3841884"/>
            <a:ext cx="25144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b="1" dirty="0" smtClean="0">
                <a:solidFill>
                  <a:schemeClr val="bg1"/>
                </a:solidFill>
              </a:rPr>
              <a:t>Δ</a:t>
            </a:r>
            <a:r>
              <a:rPr lang="en-US" altLang="el-GR" b="1" i="1" dirty="0" smtClean="0">
                <a:solidFill>
                  <a:schemeClr val="bg1"/>
                </a:solidFill>
              </a:rPr>
              <a:t>K</a:t>
            </a:r>
            <a:r>
              <a:rPr lang="el-GR" altLang="el-GR" b="1" baseline="-25000" dirty="0" smtClean="0">
                <a:solidFill>
                  <a:schemeClr val="bg1"/>
                </a:solidFill>
              </a:rPr>
              <a:t> </a:t>
            </a:r>
            <a:r>
              <a:rPr lang="en-US" altLang="el-GR" b="1" dirty="0">
                <a:solidFill>
                  <a:schemeClr val="bg1"/>
                </a:solidFill>
              </a:rPr>
              <a:t>+</a:t>
            </a:r>
            <a:r>
              <a:rPr lang="el-GR" altLang="el-GR" b="1" dirty="0">
                <a:solidFill>
                  <a:schemeClr val="bg1"/>
                </a:solidFill>
              </a:rPr>
              <a:t> </a:t>
            </a:r>
            <a:r>
              <a:rPr lang="el-GR" altLang="el-GR" b="1" dirty="0" smtClean="0">
                <a:solidFill>
                  <a:schemeClr val="bg1"/>
                </a:solidFill>
              </a:rPr>
              <a:t>Δ</a:t>
            </a:r>
            <a:r>
              <a:rPr lang="en-US" altLang="el-GR" b="1" i="1" dirty="0" err="1" smtClean="0">
                <a:solidFill>
                  <a:schemeClr val="bg1"/>
                </a:solidFill>
              </a:rPr>
              <a:t>U</a:t>
            </a:r>
            <a:r>
              <a:rPr lang="en-US" altLang="el-GR" b="1" baseline="-25000" dirty="0" err="1" smtClean="0">
                <a:solidFill>
                  <a:schemeClr val="bg1"/>
                </a:solidFill>
              </a:rPr>
              <a:t>g</a:t>
            </a:r>
            <a:r>
              <a:rPr lang="en-US" altLang="el-GR" b="1" dirty="0" smtClean="0">
                <a:solidFill>
                  <a:schemeClr val="bg1"/>
                </a:solidFill>
              </a:rPr>
              <a:t> </a:t>
            </a:r>
            <a:r>
              <a:rPr lang="en-US" altLang="el-GR" b="1" dirty="0">
                <a:solidFill>
                  <a:schemeClr val="bg1"/>
                </a:solidFill>
              </a:rPr>
              <a:t>= </a:t>
            </a:r>
            <a:r>
              <a:rPr lang="el-GR" altLang="el-GR" b="1" dirty="0" smtClean="0">
                <a:solidFill>
                  <a:schemeClr val="bg1"/>
                </a:solidFill>
              </a:rPr>
              <a:t>0     </a:t>
            </a:r>
            <a:r>
              <a:rPr lang="el-GR" altLang="el-GR" b="1" dirty="0">
                <a:solidFill>
                  <a:schemeClr val="bg1"/>
                </a:solidFill>
                <a:latin typeface="Cambria Math"/>
                <a:ea typeface="Cambria Math"/>
              </a:rPr>
              <a:t>⇒</a:t>
            </a:r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5223392" y="4623519"/>
            <a:ext cx="1847622" cy="461665"/>
          </a:xfrm>
          <a:prstGeom prst="rect">
            <a:avLst/>
          </a:prstGeom>
          <a:ln w="28575"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el-GR" altLang="el-GR" b="1" dirty="0">
                <a:solidFill>
                  <a:schemeClr val="bg1"/>
                </a:solidFill>
              </a:rPr>
              <a:t>Δ</a:t>
            </a:r>
            <a:r>
              <a:rPr lang="en-US" altLang="el-GR" b="1" i="1" dirty="0">
                <a:solidFill>
                  <a:schemeClr val="bg1"/>
                </a:solidFill>
              </a:rPr>
              <a:t>K</a:t>
            </a:r>
            <a:r>
              <a:rPr lang="el-GR" altLang="el-GR" b="1" baseline="-25000" dirty="0">
                <a:solidFill>
                  <a:schemeClr val="bg1"/>
                </a:solidFill>
              </a:rPr>
              <a:t> </a:t>
            </a:r>
            <a:r>
              <a:rPr lang="el-GR" altLang="el-GR" b="1" dirty="0" smtClean="0">
                <a:solidFill>
                  <a:schemeClr val="bg1"/>
                </a:solidFill>
              </a:rPr>
              <a:t> =  – Δ</a:t>
            </a:r>
            <a:r>
              <a:rPr lang="en-US" altLang="el-GR" b="1" i="1" dirty="0" err="1" smtClean="0">
                <a:solidFill>
                  <a:schemeClr val="bg1"/>
                </a:solidFill>
              </a:rPr>
              <a:t>U</a:t>
            </a:r>
            <a:r>
              <a:rPr lang="en-US" altLang="el-GR" b="1" baseline="-25000" dirty="0" err="1" smtClean="0">
                <a:solidFill>
                  <a:schemeClr val="bg1"/>
                </a:solidFill>
              </a:rPr>
              <a:t>g</a:t>
            </a:r>
            <a:r>
              <a:rPr lang="en-US" altLang="el-GR" b="1" dirty="0" smtClean="0">
                <a:solidFill>
                  <a:schemeClr val="bg1"/>
                </a:solidFill>
              </a:rPr>
              <a:t> </a:t>
            </a:r>
            <a:endParaRPr lang="el-GR" dirty="0"/>
          </a:p>
        </p:txBody>
      </p:sp>
      <p:sp>
        <p:nvSpPr>
          <p:cNvPr id="46" name="Rectangle 11"/>
          <p:cNvSpPr>
            <a:spLocks noChangeArrowheads="1"/>
          </p:cNvSpPr>
          <p:nvPr/>
        </p:nvSpPr>
        <p:spPr bwMode="auto">
          <a:xfrm>
            <a:off x="35496" y="0"/>
            <a:ext cx="9108504" cy="1324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solidFill>
                  <a:schemeClr val="bg1"/>
                </a:solidFill>
              </a:rPr>
              <a:t>Κινητική Ενέργεια και </a:t>
            </a:r>
            <a:endParaRPr lang="en-US" altLang="el-GR" sz="2800" b="1" dirty="0" smtClean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err="1" smtClean="0">
                <a:solidFill>
                  <a:schemeClr val="bg1"/>
                </a:solidFill>
              </a:rPr>
              <a:t>Βαρυτική</a:t>
            </a:r>
            <a:r>
              <a:rPr lang="el-GR" altLang="el-GR" sz="2800" b="1" dirty="0" smtClean="0">
                <a:solidFill>
                  <a:schemeClr val="bg1"/>
                </a:solidFill>
              </a:rPr>
              <a:t> Δυναμική Ενέργεια</a:t>
            </a:r>
            <a:endParaRPr lang="el-GR" altLang="el-GR" sz="28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Κίνηση σε Τυχαία Τροχιά χωρίς Τριβή</a:t>
            </a:r>
            <a:endParaRPr lang="el-GR" altLang="el-GR" sz="2400" b="1" dirty="0">
              <a:solidFill>
                <a:schemeClr val="bg1"/>
              </a:solidFill>
              <a:latin typeface="Times New Roman Greek" charset="-95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4" grpId="0"/>
      <p:bldP spid="65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Ομάδα 129"/>
          <p:cNvGrpSpPr/>
          <p:nvPr/>
        </p:nvGrpSpPr>
        <p:grpSpPr>
          <a:xfrm>
            <a:off x="134209" y="1870601"/>
            <a:ext cx="3393615" cy="2456851"/>
            <a:chOff x="134209" y="2204864"/>
            <a:chExt cx="3393615" cy="2456851"/>
          </a:xfrm>
        </p:grpSpPr>
        <p:grpSp>
          <p:nvGrpSpPr>
            <p:cNvPr id="127" name="Ομάδα 126"/>
            <p:cNvGrpSpPr/>
            <p:nvPr/>
          </p:nvGrpSpPr>
          <p:grpSpPr>
            <a:xfrm>
              <a:off x="134209" y="2244337"/>
              <a:ext cx="2961567" cy="563278"/>
              <a:chOff x="322751" y="5386002"/>
              <a:chExt cx="2421861" cy="563278"/>
            </a:xfrm>
          </p:grpSpPr>
          <p:sp>
            <p:nvSpPr>
              <p:cNvPr id="116" name="Τόξο 115"/>
              <p:cNvSpPr/>
              <p:nvPr/>
            </p:nvSpPr>
            <p:spPr bwMode="auto">
              <a:xfrm>
                <a:off x="1996066" y="5445243"/>
                <a:ext cx="324000" cy="504000"/>
              </a:xfrm>
              <a:prstGeom prst="arc">
                <a:avLst>
                  <a:gd name="adj1" fmla="val 6977805"/>
                  <a:gd name="adj2" fmla="val 3727128"/>
                </a:avLst>
              </a:prstGeom>
              <a:noFill/>
              <a:ln w="41275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17" name="Τόξο 116"/>
              <p:cNvSpPr/>
              <p:nvPr/>
            </p:nvSpPr>
            <p:spPr bwMode="auto">
              <a:xfrm>
                <a:off x="322751" y="5386002"/>
                <a:ext cx="324000" cy="504000"/>
              </a:xfrm>
              <a:prstGeom prst="arc">
                <a:avLst>
                  <a:gd name="adj1" fmla="val 8113534"/>
                  <a:gd name="adj2" fmla="val 4123502"/>
                </a:avLst>
              </a:prstGeom>
              <a:noFill/>
              <a:ln w="41275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18" name="Τόξο 117"/>
              <p:cNvSpPr/>
              <p:nvPr/>
            </p:nvSpPr>
            <p:spPr bwMode="auto">
              <a:xfrm>
                <a:off x="529338" y="5411322"/>
                <a:ext cx="324000" cy="504000"/>
              </a:xfrm>
              <a:prstGeom prst="arc">
                <a:avLst>
                  <a:gd name="adj1" fmla="val 6977805"/>
                  <a:gd name="adj2" fmla="val 3888101"/>
                </a:avLst>
              </a:prstGeom>
              <a:noFill/>
              <a:ln w="41275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19" name="Τόξο 118"/>
              <p:cNvSpPr/>
              <p:nvPr/>
            </p:nvSpPr>
            <p:spPr bwMode="auto">
              <a:xfrm>
                <a:off x="741284" y="5428198"/>
                <a:ext cx="324000" cy="504000"/>
              </a:xfrm>
              <a:prstGeom prst="arc">
                <a:avLst>
                  <a:gd name="adj1" fmla="val 6977805"/>
                  <a:gd name="adj2" fmla="val 3888101"/>
                </a:avLst>
              </a:prstGeom>
              <a:noFill/>
              <a:ln w="41275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20" name="Τόξο 119"/>
              <p:cNvSpPr/>
              <p:nvPr/>
            </p:nvSpPr>
            <p:spPr bwMode="auto">
              <a:xfrm>
                <a:off x="1165536" y="5428198"/>
                <a:ext cx="324000" cy="504000"/>
              </a:xfrm>
              <a:prstGeom prst="arc">
                <a:avLst>
                  <a:gd name="adj1" fmla="val 6977805"/>
                  <a:gd name="adj2" fmla="val 3888101"/>
                </a:avLst>
              </a:prstGeom>
              <a:noFill/>
              <a:ln w="41275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21" name="Τόξο 120"/>
              <p:cNvSpPr/>
              <p:nvPr/>
            </p:nvSpPr>
            <p:spPr bwMode="auto">
              <a:xfrm>
                <a:off x="1789282" y="5445279"/>
                <a:ext cx="324000" cy="504001"/>
              </a:xfrm>
              <a:prstGeom prst="arc">
                <a:avLst>
                  <a:gd name="adj1" fmla="val 6977805"/>
                  <a:gd name="adj2" fmla="val 3727128"/>
                </a:avLst>
              </a:prstGeom>
              <a:noFill/>
              <a:ln w="41275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22" name="Τόξο 121"/>
              <p:cNvSpPr/>
              <p:nvPr/>
            </p:nvSpPr>
            <p:spPr bwMode="auto">
              <a:xfrm>
                <a:off x="1376575" y="5436634"/>
                <a:ext cx="324000" cy="504000"/>
              </a:xfrm>
              <a:prstGeom prst="arc">
                <a:avLst>
                  <a:gd name="adj1" fmla="val 6977805"/>
                  <a:gd name="adj2" fmla="val 3888101"/>
                </a:avLst>
              </a:prstGeom>
              <a:noFill/>
              <a:ln w="41275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23" name="Τόξο 122"/>
              <p:cNvSpPr/>
              <p:nvPr/>
            </p:nvSpPr>
            <p:spPr bwMode="auto">
              <a:xfrm>
                <a:off x="954390" y="5428198"/>
                <a:ext cx="324000" cy="504000"/>
              </a:xfrm>
              <a:prstGeom prst="arc">
                <a:avLst>
                  <a:gd name="adj1" fmla="val 6977805"/>
                  <a:gd name="adj2" fmla="val 3888101"/>
                </a:avLst>
              </a:prstGeom>
              <a:noFill/>
              <a:ln w="41275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24" name="Τόξο 123"/>
              <p:cNvSpPr/>
              <p:nvPr/>
            </p:nvSpPr>
            <p:spPr bwMode="auto">
              <a:xfrm>
                <a:off x="1581085" y="5445247"/>
                <a:ext cx="324000" cy="504000"/>
              </a:xfrm>
              <a:prstGeom prst="arc">
                <a:avLst>
                  <a:gd name="adj1" fmla="val 6977805"/>
                  <a:gd name="adj2" fmla="val 3888101"/>
                </a:avLst>
              </a:prstGeom>
              <a:noFill/>
              <a:ln w="41275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25" name="Τόξο 124"/>
              <p:cNvSpPr/>
              <p:nvPr/>
            </p:nvSpPr>
            <p:spPr bwMode="auto">
              <a:xfrm>
                <a:off x="2202896" y="5445248"/>
                <a:ext cx="324000" cy="504000"/>
              </a:xfrm>
              <a:prstGeom prst="arc">
                <a:avLst>
                  <a:gd name="adj1" fmla="val 6977805"/>
                  <a:gd name="adj2" fmla="val 3727128"/>
                </a:avLst>
              </a:prstGeom>
              <a:noFill/>
              <a:ln w="41275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26" name="Τόξο 125"/>
              <p:cNvSpPr/>
              <p:nvPr/>
            </p:nvSpPr>
            <p:spPr bwMode="auto">
              <a:xfrm>
                <a:off x="2420612" y="5439238"/>
                <a:ext cx="324000" cy="504000"/>
              </a:xfrm>
              <a:prstGeom prst="arc">
                <a:avLst>
                  <a:gd name="adj1" fmla="val 6977805"/>
                  <a:gd name="adj2" fmla="val 3333081"/>
                </a:avLst>
              </a:prstGeom>
              <a:noFill/>
              <a:ln w="41275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grpSp>
          <p:nvGrpSpPr>
            <p:cNvPr id="91" name="Ομάδα 90"/>
            <p:cNvGrpSpPr/>
            <p:nvPr/>
          </p:nvGrpSpPr>
          <p:grpSpPr>
            <a:xfrm>
              <a:off x="2051720" y="2204864"/>
              <a:ext cx="1476104" cy="2456851"/>
              <a:chOff x="2051720" y="2613480"/>
              <a:chExt cx="1476104" cy="2456851"/>
            </a:xfrm>
          </p:grpSpPr>
          <p:cxnSp>
            <p:nvCxnSpPr>
              <p:cNvPr id="77" name="Ευθεία γραμμή σύνδεσης 76"/>
              <p:cNvCxnSpPr/>
              <p:nvPr/>
            </p:nvCxnSpPr>
            <p:spPr bwMode="auto">
              <a:xfrm>
                <a:off x="3275856" y="3177669"/>
                <a:ext cx="0" cy="1620000"/>
              </a:xfrm>
              <a:prstGeom prst="line">
                <a:avLst/>
              </a:prstGeom>
              <a:solidFill>
                <a:srgbClr val="FF0000"/>
              </a:solidFill>
              <a:ln w="19050" cap="flat" cmpd="sng" algn="ctr">
                <a:solidFill>
                  <a:srgbClr val="FFFF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8" name="Text Box 53"/>
              <p:cNvSpPr txBox="1">
                <a:spLocks noChangeArrowheads="1"/>
              </p:cNvSpPr>
              <p:nvPr/>
            </p:nvSpPr>
            <p:spPr bwMode="auto">
              <a:xfrm>
                <a:off x="3235093" y="4700443"/>
                <a:ext cx="163513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i="1" dirty="0">
                    <a:solidFill>
                      <a:schemeClr val="bg1"/>
                    </a:solidFill>
                  </a:rPr>
                  <a:t>x</a:t>
                </a:r>
                <a:endParaRPr lang="el-GR" altLang="el-GR" i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88" name="Ομάδα 87"/>
              <p:cNvGrpSpPr/>
              <p:nvPr/>
            </p:nvGrpSpPr>
            <p:grpSpPr>
              <a:xfrm>
                <a:off x="2051720" y="2613480"/>
                <a:ext cx="1476104" cy="648008"/>
                <a:chOff x="2051720" y="2613480"/>
                <a:chExt cx="1476104" cy="648008"/>
              </a:xfrm>
            </p:grpSpPr>
            <p:grpSp>
              <p:nvGrpSpPr>
                <p:cNvPr id="6" name="Ομάδα 5"/>
                <p:cNvGrpSpPr/>
                <p:nvPr/>
              </p:nvGrpSpPr>
              <p:grpSpPr>
                <a:xfrm>
                  <a:off x="2987824" y="2685488"/>
                  <a:ext cx="540000" cy="576000"/>
                  <a:chOff x="2463039" y="2587203"/>
                  <a:chExt cx="540000" cy="576000"/>
                </a:xfrm>
              </p:grpSpPr>
              <p:sp>
                <p:nvSpPr>
                  <p:cNvPr id="7" name="Ορθογώνιο 6"/>
                  <p:cNvSpPr/>
                  <p:nvPr/>
                </p:nvSpPr>
                <p:spPr bwMode="auto">
                  <a:xfrm>
                    <a:off x="2463039" y="2587203"/>
                    <a:ext cx="540000" cy="576000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rgbClr val="663300">
                          <a:tint val="66000"/>
                          <a:satMod val="160000"/>
                        </a:srgbClr>
                      </a:gs>
                      <a:gs pos="50000">
                        <a:srgbClr val="663300">
                          <a:tint val="44500"/>
                          <a:satMod val="160000"/>
                        </a:srgbClr>
                      </a:gs>
                      <a:gs pos="100000">
                        <a:srgbClr val="663300">
                          <a:tint val="23500"/>
                          <a:satMod val="1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 cap="flat" cmpd="sng" algn="ctr">
                    <a:solidFill>
                      <a:srgbClr val="6633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2679063" y="2889716"/>
                    <a:ext cx="125413" cy="112712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</p:grpSp>
            <p:sp>
              <p:nvSpPr>
                <p:cNvPr id="80" name="Line 139"/>
                <p:cNvSpPr>
                  <a:spLocks noChangeShapeType="1"/>
                </p:cNvSpPr>
                <p:nvPr/>
              </p:nvSpPr>
              <p:spPr bwMode="auto">
                <a:xfrm flipH="1">
                  <a:off x="2051720" y="3048000"/>
                  <a:ext cx="1143000" cy="0"/>
                </a:xfrm>
                <a:prstGeom prst="line">
                  <a:avLst/>
                </a:prstGeom>
                <a:noFill/>
                <a:ln w="50800">
                  <a:solidFill>
                    <a:srgbClr val="FFFF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81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2325449" y="2636912"/>
                  <a:ext cx="387928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 err="1" smtClean="0">
                      <a:solidFill>
                        <a:srgbClr val="FFFF00"/>
                      </a:solidFill>
                      <a:latin typeface="Times New Roman Greek" charset="-95"/>
                    </a:rPr>
                    <a:t>F</a:t>
                  </a:r>
                  <a:r>
                    <a:rPr lang="en-US" altLang="el-GR" sz="2400" b="1" i="1" baseline="-25000" dirty="0" err="1" smtClean="0">
                      <a:solidFill>
                        <a:srgbClr val="FFFF00"/>
                      </a:solidFill>
                      <a:latin typeface="Times New Roman Greek" charset="-95"/>
                    </a:rPr>
                    <a:t>sp</a:t>
                  </a:r>
                  <a:endParaRPr lang="el-GR" altLang="el-GR" sz="2400" b="1" i="1" dirty="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85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3131840" y="2613480"/>
                  <a:ext cx="238848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>
                      <a:solidFill>
                        <a:srgbClr val="C00000"/>
                      </a:solidFill>
                      <a:latin typeface="Times New Roman Greek" charset="-95"/>
                    </a:rPr>
                    <a:t>m</a:t>
                  </a:r>
                  <a:endParaRPr lang="el-GR" altLang="el-GR" sz="2400" b="1" i="1" dirty="0">
                    <a:solidFill>
                      <a:srgbClr val="C00000"/>
                    </a:solidFill>
                    <a:latin typeface="Times New Roman Greek" charset="-95"/>
                  </a:endParaRPr>
                </a:p>
              </p:txBody>
            </p:sp>
          </p:grpSp>
        </p:grpSp>
        <p:cxnSp>
          <p:nvCxnSpPr>
            <p:cNvPr id="129" name="Ευθεία γραμμή σύνδεσης 128"/>
            <p:cNvCxnSpPr/>
            <p:nvPr/>
          </p:nvCxnSpPr>
          <p:spPr bwMode="auto">
            <a:xfrm>
              <a:off x="395536" y="2735006"/>
              <a:ext cx="1793585" cy="33921"/>
            </a:xfrm>
            <a:prstGeom prst="line">
              <a:avLst/>
            </a:prstGeom>
            <a:solidFill>
              <a:srgbClr val="FF0000"/>
            </a:solidFill>
            <a:ln w="38100" cap="flat" cmpd="sng" algn="ctr">
              <a:solidFill>
                <a:srgbClr val="0000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0" name="Rectangle 2"/>
          <p:cNvSpPr>
            <a:spLocks noChangeArrowheads="1"/>
          </p:cNvSpPr>
          <p:nvPr/>
        </p:nvSpPr>
        <p:spPr bwMode="auto">
          <a:xfrm>
            <a:off x="914400" y="0"/>
            <a:ext cx="7391400" cy="58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 smtClean="0">
                <a:solidFill>
                  <a:schemeClr val="bg1"/>
                </a:solidFill>
              </a:rPr>
              <a:t>Ελαστική Δυναμική Ενέργεια</a:t>
            </a:r>
            <a:endParaRPr lang="el-GR" altLang="el-GR" b="1" dirty="0">
              <a:solidFill>
                <a:schemeClr val="bg1"/>
              </a:solidFill>
              <a:latin typeface="Times New Roman Greek" charset="-95"/>
            </a:endParaRPr>
          </a:p>
        </p:txBody>
      </p:sp>
      <p:grpSp>
        <p:nvGrpSpPr>
          <p:cNvPr id="92" name="Ομάδα 91"/>
          <p:cNvGrpSpPr/>
          <p:nvPr/>
        </p:nvGrpSpPr>
        <p:grpSpPr>
          <a:xfrm>
            <a:off x="170347" y="2852936"/>
            <a:ext cx="3300441" cy="1440160"/>
            <a:chOff x="170347" y="4240075"/>
            <a:chExt cx="3300441" cy="1440160"/>
          </a:xfrm>
        </p:grpSpPr>
        <p:grpSp>
          <p:nvGrpSpPr>
            <p:cNvPr id="89" name="Ομάδα 88"/>
            <p:cNvGrpSpPr/>
            <p:nvPr/>
          </p:nvGrpSpPr>
          <p:grpSpPr>
            <a:xfrm>
              <a:off x="170347" y="4240075"/>
              <a:ext cx="3300441" cy="705859"/>
              <a:chOff x="170347" y="4240075"/>
              <a:chExt cx="3300441" cy="705859"/>
            </a:xfrm>
          </p:grpSpPr>
          <p:grpSp>
            <p:nvGrpSpPr>
              <p:cNvPr id="51" name="Ομάδα 50"/>
              <p:cNvGrpSpPr/>
              <p:nvPr/>
            </p:nvGrpSpPr>
            <p:grpSpPr>
              <a:xfrm>
                <a:off x="170347" y="4338176"/>
                <a:ext cx="2378239" cy="607758"/>
                <a:chOff x="170347" y="5002461"/>
                <a:chExt cx="2378239" cy="607758"/>
              </a:xfrm>
            </p:grpSpPr>
            <p:grpSp>
              <p:nvGrpSpPr>
                <p:cNvPr id="53" name="Ομάδα 52"/>
                <p:cNvGrpSpPr/>
                <p:nvPr/>
              </p:nvGrpSpPr>
              <p:grpSpPr>
                <a:xfrm>
                  <a:off x="170347" y="5046944"/>
                  <a:ext cx="1908000" cy="563275"/>
                  <a:chOff x="5727718" y="4988914"/>
                  <a:chExt cx="2385855" cy="388822"/>
                </a:xfrm>
              </p:grpSpPr>
              <p:sp>
                <p:nvSpPr>
                  <p:cNvPr id="57" name="Τόξο 56"/>
                  <p:cNvSpPr/>
                  <p:nvPr/>
                </p:nvSpPr>
                <p:spPr bwMode="auto">
                  <a:xfrm>
                    <a:off x="7401029" y="5029824"/>
                    <a:ext cx="287998" cy="347905"/>
                  </a:xfrm>
                  <a:prstGeom prst="arc">
                    <a:avLst>
                      <a:gd name="adj1" fmla="val 6977805"/>
                      <a:gd name="adj2" fmla="val 3727128"/>
                    </a:avLst>
                  </a:prstGeom>
                  <a:noFill/>
                  <a:ln w="41275" cap="flat" cmpd="sng" algn="ctr">
                    <a:solidFill>
                      <a:srgbClr val="FF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grpSp>
                <p:nvGrpSpPr>
                  <p:cNvPr id="58" name="Ομάδα 57"/>
                  <p:cNvGrpSpPr/>
                  <p:nvPr/>
                </p:nvGrpSpPr>
                <p:grpSpPr>
                  <a:xfrm>
                    <a:off x="5727718" y="4988914"/>
                    <a:ext cx="2385855" cy="388822"/>
                    <a:chOff x="5727718" y="4988914"/>
                    <a:chExt cx="2385855" cy="388822"/>
                  </a:xfrm>
                </p:grpSpPr>
                <p:grpSp>
                  <p:nvGrpSpPr>
                    <p:cNvPr id="59" name="Ομάδα 58"/>
                    <p:cNvGrpSpPr/>
                    <p:nvPr/>
                  </p:nvGrpSpPr>
                  <p:grpSpPr>
                    <a:xfrm>
                      <a:off x="5727718" y="4988914"/>
                      <a:ext cx="1754531" cy="388822"/>
                      <a:chOff x="5715063" y="4659087"/>
                      <a:chExt cx="1436747" cy="726729"/>
                    </a:xfrm>
                  </p:grpSpPr>
                  <p:sp>
                    <p:nvSpPr>
                      <p:cNvPr id="62" name="Τόξο 61"/>
                      <p:cNvSpPr/>
                      <p:nvPr/>
                    </p:nvSpPr>
                    <p:spPr bwMode="auto">
                      <a:xfrm>
                        <a:off x="5715063" y="4659087"/>
                        <a:ext cx="235836" cy="650253"/>
                      </a:xfrm>
                      <a:prstGeom prst="arc">
                        <a:avLst>
                          <a:gd name="adj1" fmla="val 8113534"/>
                          <a:gd name="adj2" fmla="val 4123502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63" name="Τόξο 62"/>
                      <p:cNvSpPr/>
                      <p:nvPr/>
                    </p:nvSpPr>
                    <p:spPr bwMode="auto">
                      <a:xfrm>
                        <a:off x="5884233" y="4691747"/>
                        <a:ext cx="235836" cy="650253"/>
                      </a:xfrm>
                      <a:prstGeom prst="arc">
                        <a:avLst>
                          <a:gd name="adj1" fmla="val 6977805"/>
                          <a:gd name="adj2" fmla="val 3888101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64" name="Τόξο 63"/>
                      <p:cNvSpPr/>
                      <p:nvPr/>
                    </p:nvSpPr>
                    <p:spPr bwMode="auto">
                      <a:xfrm>
                        <a:off x="6057792" y="4713519"/>
                        <a:ext cx="235836" cy="650253"/>
                      </a:xfrm>
                      <a:prstGeom prst="arc">
                        <a:avLst>
                          <a:gd name="adj1" fmla="val 6977805"/>
                          <a:gd name="adj2" fmla="val 3888101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65" name="Τόξο 64"/>
                      <p:cNvSpPr/>
                      <p:nvPr/>
                    </p:nvSpPr>
                    <p:spPr bwMode="auto">
                      <a:xfrm>
                        <a:off x="6405203" y="4713519"/>
                        <a:ext cx="235836" cy="650253"/>
                      </a:xfrm>
                      <a:prstGeom prst="arc">
                        <a:avLst>
                          <a:gd name="adj1" fmla="val 6977805"/>
                          <a:gd name="adj2" fmla="val 3888101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66" name="Τόξο 65"/>
                      <p:cNvSpPr/>
                      <p:nvPr/>
                    </p:nvSpPr>
                    <p:spPr bwMode="auto">
                      <a:xfrm>
                        <a:off x="6915974" y="4735562"/>
                        <a:ext cx="235836" cy="650254"/>
                      </a:xfrm>
                      <a:prstGeom prst="arc">
                        <a:avLst>
                          <a:gd name="adj1" fmla="val 6977805"/>
                          <a:gd name="adj2" fmla="val 3727128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67" name="Τόξο 66"/>
                      <p:cNvSpPr/>
                      <p:nvPr/>
                    </p:nvSpPr>
                    <p:spPr bwMode="auto">
                      <a:xfrm>
                        <a:off x="6578017" y="4724403"/>
                        <a:ext cx="235836" cy="650253"/>
                      </a:xfrm>
                      <a:prstGeom prst="arc">
                        <a:avLst>
                          <a:gd name="adj1" fmla="val 6977805"/>
                          <a:gd name="adj2" fmla="val 3888101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68" name="Τόξο 67"/>
                      <p:cNvSpPr/>
                      <p:nvPr/>
                    </p:nvSpPr>
                    <p:spPr bwMode="auto">
                      <a:xfrm>
                        <a:off x="6232300" y="4713519"/>
                        <a:ext cx="235836" cy="650253"/>
                      </a:xfrm>
                      <a:prstGeom prst="arc">
                        <a:avLst>
                          <a:gd name="adj1" fmla="val 6977805"/>
                          <a:gd name="adj2" fmla="val 3888101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69" name="Τόξο 68"/>
                      <p:cNvSpPr/>
                      <p:nvPr/>
                    </p:nvSpPr>
                    <p:spPr bwMode="auto">
                      <a:xfrm>
                        <a:off x="6745488" y="4735516"/>
                        <a:ext cx="235836" cy="650253"/>
                      </a:xfrm>
                      <a:prstGeom prst="arc">
                        <a:avLst>
                          <a:gd name="adj1" fmla="val 6977805"/>
                          <a:gd name="adj2" fmla="val 3888101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60" name="Τόξο 59"/>
                    <p:cNvSpPr/>
                    <p:nvPr/>
                  </p:nvSpPr>
                  <p:spPr bwMode="auto">
                    <a:xfrm>
                      <a:off x="7607859" y="5029820"/>
                      <a:ext cx="287998" cy="347905"/>
                    </a:xfrm>
                    <a:prstGeom prst="arc">
                      <a:avLst>
                        <a:gd name="adj1" fmla="val 6977805"/>
                        <a:gd name="adj2" fmla="val 3727128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1" name="Τόξο 60"/>
                    <p:cNvSpPr/>
                    <p:nvPr/>
                  </p:nvSpPr>
                  <p:spPr bwMode="auto">
                    <a:xfrm>
                      <a:off x="7825575" y="5025673"/>
                      <a:ext cx="287998" cy="347905"/>
                    </a:xfrm>
                    <a:prstGeom prst="arc">
                      <a:avLst>
                        <a:gd name="adj1" fmla="val 6977805"/>
                        <a:gd name="adj2" fmla="val 333308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</p:grpSp>
            </p:grpSp>
            <p:grpSp>
              <p:nvGrpSpPr>
                <p:cNvPr id="54" name="Ομάδα 53"/>
                <p:cNvGrpSpPr/>
                <p:nvPr/>
              </p:nvGrpSpPr>
              <p:grpSpPr>
                <a:xfrm>
                  <a:off x="2008586" y="5002461"/>
                  <a:ext cx="540000" cy="576000"/>
                  <a:chOff x="2505075" y="2519907"/>
                  <a:chExt cx="540000" cy="576000"/>
                </a:xfrm>
              </p:grpSpPr>
              <p:sp>
                <p:nvSpPr>
                  <p:cNvPr id="55" name="Ορθογώνιο 54"/>
                  <p:cNvSpPr/>
                  <p:nvPr/>
                </p:nvSpPr>
                <p:spPr bwMode="auto">
                  <a:xfrm>
                    <a:off x="2505075" y="2519907"/>
                    <a:ext cx="540000" cy="576000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rgbClr val="663300">
                          <a:tint val="66000"/>
                          <a:satMod val="160000"/>
                        </a:srgbClr>
                      </a:gs>
                      <a:gs pos="50000">
                        <a:srgbClr val="663300">
                          <a:tint val="44500"/>
                          <a:satMod val="160000"/>
                        </a:srgbClr>
                      </a:gs>
                      <a:gs pos="100000">
                        <a:srgbClr val="663300">
                          <a:tint val="23500"/>
                          <a:satMod val="1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 cap="flat" cmpd="sng" algn="ctr">
                    <a:solidFill>
                      <a:srgbClr val="6633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6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2724893" y="2815429"/>
                    <a:ext cx="125413" cy="112712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</p:grpSp>
          </p:grpSp>
          <p:sp>
            <p:nvSpPr>
              <p:cNvPr id="82" name="Line 139"/>
              <p:cNvSpPr>
                <a:spLocks noChangeShapeType="1"/>
              </p:cNvSpPr>
              <p:nvPr/>
            </p:nvSpPr>
            <p:spPr bwMode="auto">
              <a:xfrm>
                <a:off x="2327788" y="4704022"/>
                <a:ext cx="1143000" cy="0"/>
              </a:xfrm>
              <a:prstGeom prst="line">
                <a:avLst/>
              </a:prstGeom>
              <a:noFill/>
              <a:ln w="50800">
                <a:solidFill>
                  <a:srgbClr val="FFFF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83" name="Text Box 141"/>
              <p:cNvSpPr txBox="1">
                <a:spLocks noChangeArrowheads="1"/>
              </p:cNvSpPr>
              <p:nvPr/>
            </p:nvSpPr>
            <p:spPr bwMode="auto">
              <a:xfrm>
                <a:off x="2843808" y="4240075"/>
                <a:ext cx="38792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 dirty="0" err="1">
                    <a:solidFill>
                      <a:srgbClr val="FFFF00"/>
                    </a:solidFill>
                    <a:latin typeface="Times New Roman Greek" charset="-95"/>
                  </a:rPr>
                  <a:t>F</a:t>
                </a:r>
                <a:r>
                  <a:rPr lang="en-US" altLang="el-GR" sz="2400" b="1" i="1" baseline="-25000" dirty="0" err="1">
                    <a:solidFill>
                      <a:srgbClr val="FFFF00"/>
                    </a:solidFill>
                    <a:latin typeface="Times New Roman Greek" charset="-95"/>
                  </a:rPr>
                  <a:t>sp</a:t>
                </a:r>
                <a:endParaRPr lang="el-GR" altLang="el-GR" sz="2400" b="1" i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86" name="Text Box 147"/>
              <p:cNvSpPr txBox="1">
                <a:spLocks noChangeArrowheads="1"/>
              </p:cNvSpPr>
              <p:nvPr/>
            </p:nvSpPr>
            <p:spPr bwMode="auto">
              <a:xfrm>
                <a:off x="2198532" y="4247200"/>
                <a:ext cx="23884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 dirty="0">
                    <a:solidFill>
                      <a:srgbClr val="C00000"/>
                    </a:solidFill>
                    <a:latin typeface="Times New Roman Greek" charset="-95"/>
                  </a:rPr>
                  <a:t>m</a:t>
                </a:r>
                <a:endParaRPr lang="el-GR" altLang="el-GR" sz="2400" b="1" i="1" dirty="0">
                  <a:solidFill>
                    <a:srgbClr val="C00000"/>
                  </a:solidFill>
                  <a:latin typeface="Times New Roman Greek" charset="-95"/>
                </a:endParaRPr>
              </a:p>
            </p:txBody>
          </p:sp>
        </p:grpSp>
        <p:cxnSp>
          <p:nvCxnSpPr>
            <p:cNvPr id="76" name="Ευθεία γραμμή σύνδεσης 75"/>
            <p:cNvCxnSpPr/>
            <p:nvPr/>
          </p:nvCxnSpPr>
          <p:spPr bwMode="auto">
            <a:xfrm>
              <a:off x="2307853" y="4867666"/>
              <a:ext cx="0" cy="576000"/>
            </a:xfrm>
            <a:prstGeom prst="line">
              <a:avLst/>
            </a:prstGeom>
            <a:solidFill>
              <a:srgbClr val="FF0000"/>
            </a:solidFill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9" name="Text Box 53"/>
            <p:cNvSpPr txBox="1">
              <a:spLocks noChangeArrowheads="1"/>
            </p:cNvSpPr>
            <p:nvPr/>
          </p:nvSpPr>
          <p:spPr bwMode="auto">
            <a:xfrm>
              <a:off x="2248247" y="5310347"/>
              <a:ext cx="163513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i="1" dirty="0">
                  <a:solidFill>
                    <a:schemeClr val="bg1"/>
                  </a:solidFill>
                </a:rPr>
                <a:t>x</a:t>
              </a:r>
              <a:endParaRPr lang="el-GR" altLang="el-GR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0" name="Ομάδα 89"/>
          <p:cNvGrpSpPr/>
          <p:nvPr/>
        </p:nvGrpSpPr>
        <p:grpSpPr>
          <a:xfrm>
            <a:off x="0" y="759619"/>
            <a:ext cx="4595814" cy="3569437"/>
            <a:chOff x="0" y="759619"/>
            <a:chExt cx="4595814" cy="3569437"/>
          </a:xfrm>
        </p:grpSpPr>
        <p:cxnSp>
          <p:nvCxnSpPr>
            <p:cNvPr id="72" name="Ευθεία γραμμή σύνδεσης 71"/>
            <p:cNvCxnSpPr/>
            <p:nvPr/>
          </p:nvCxnSpPr>
          <p:spPr bwMode="auto">
            <a:xfrm>
              <a:off x="2789461" y="920595"/>
              <a:ext cx="0" cy="3132000"/>
            </a:xfrm>
            <a:prstGeom prst="line">
              <a:avLst/>
            </a:prstGeom>
            <a:solidFill>
              <a:srgbClr val="FF0000"/>
            </a:solidFill>
            <a:ln w="19050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5" name="Text Box 53"/>
            <p:cNvSpPr txBox="1">
              <a:spLocks noChangeArrowheads="1"/>
            </p:cNvSpPr>
            <p:nvPr/>
          </p:nvSpPr>
          <p:spPr bwMode="auto">
            <a:xfrm>
              <a:off x="2627783" y="3933056"/>
              <a:ext cx="324000" cy="39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i="1" dirty="0" smtClean="0">
                  <a:solidFill>
                    <a:schemeClr val="bg1"/>
                  </a:solidFill>
                </a:rPr>
                <a:t>x</a:t>
              </a:r>
              <a:r>
                <a:rPr lang="el-GR" altLang="el-GR" i="1" baseline="-25000" dirty="0" smtClean="0">
                  <a:solidFill>
                    <a:schemeClr val="bg1"/>
                  </a:solidFill>
                </a:rPr>
                <a:t>0</a:t>
              </a:r>
              <a:endParaRPr lang="el-GR" altLang="el-GR" i="1" dirty="0">
                <a:solidFill>
                  <a:schemeClr val="bg1"/>
                </a:solidFill>
              </a:endParaRPr>
            </a:p>
          </p:txBody>
        </p:sp>
        <p:grpSp>
          <p:nvGrpSpPr>
            <p:cNvPr id="87" name="Ομάδα 86"/>
            <p:cNvGrpSpPr/>
            <p:nvPr/>
          </p:nvGrpSpPr>
          <p:grpSpPr>
            <a:xfrm>
              <a:off x="0" y="759619"/>
              <a:ext cx="4595814" cy="3534142"/>
              <a:chOff x="0" y="759619"/>
              <a:chExt cx="4595814" cy="3534142"/>
            </a:xfrm>
          </p:grpSpPr>
          <p:grpSp>
            <p:nvGrpSpPr>
              <p:cNvPr id="22" name="Ομάδα 21"/>
              <p:cNvGrpSpPr/>
              <p:nvPr/>
            </p:nvGrpSpPr>
            <p:grpSpPr>
              <a:xfrm>
                <a:off x="0" y="764704"/>
                <a:ext cx="4595814" cy="3529057"/>
                <a:chOff x="0" y="1733530"/>
                <a:chExt cx="4595814" cy="3529057"/>
              </a:xfrm>
            </p:grpSpPr>
            <p:sp>
              <p:nvSpPr>
                <p:cNvPr id="23" name="Ορθογώνιο 22"/>
                <p:cNvSpPr/>
                <p:nvPr/>
              </p:nvSpPr>
              <p:spPr bwMode="auto">
                <a:xfrm>
                  <a:off x="164303" y="3461722"/>
                  <a:ext cx="3624943" cy="148339"/>
                </a:xfrm>
                <a:prstGeom prst="rect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24" name="Ορθογώνιο 23"/>
                <p:cNvSpPr/>
                <p:nvPr/>
              </p:nvSpPr>
              <p:spPr bwMode="auto">
                <a:xfrm>
                  <a:off x="175185" y="4481709"/>
                  <a:ext cx="3624943" cy="148341"/>
                </a:xfrm>
                <a:prstGeom prst="rect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grpSp>
              <p:nvGrpSpPr>
                <p:cNvPr id="25" name="Ομάδα 24"/>
                <p:cNvGrpSpPr/>
                <p:nvPr/>
              </p:nvGrpSpPr>
              <p:grpSpPr>
                <a:xfrm>
                  <a:off x="0" y="1733530"/>
                  <a:ext cx="4595814" cy="3529057"/>
                  <a:chOff x="0" y="1733530"/>
                  <a:chExt cx="4595814" cy="3529057"/>
                </a:xfrm>
              </p:grpSpPr>
              <p:grpSp>
                <p:nvGrpSpPr>
                  <p:cNvPr id="26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111126" y="4892698"/>
                    <a:ext cx="4484688" cy="369889"/>
                    <a:chOff x="70" y="3082"/>
                    <a:chExt cx="2825" cy="233"/>
                  </a:xfrm>
                </p:grpSpPr>
                <p:sp>
                  <p:nvSpPr>
                    <p:cNvPr id="48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" y="3088"/>
                      <a:ext cx="2819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FF00"/>
                      </a:solidFill>
                      <a:round/>
                      <a:headEnd/>
                      <a:tailEnd type="triangle" w="med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>
                        <a:solidFill>
                          <a:srgbClr val="FFC000"/>
                        </a:solidFill>
                      </a:endParaRPr>
                    </a:p>
                  </p:txBody>
                </p:sp>
                <p:sp>
                  <p:nvSpPr>
                    <p:cNvPr id="49" name="Text Box 5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792" y="3082"/>
                      <a:ext cx="103" cy="23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/>
                      <a:r>
                        <a:rPr lang="en-US" altLang="el-GR" i="1" dirty="0">
                          <a:solidFill>
                            <a:schemeClr val="bg1"/>
                          </a:solidFill>
                        </a:rPr>
                        <a:t>x</a:t>
                      </a:r>
                      <a:endParaRPr lang="el-GR" altLang="el-GR" i="1" dirty="0">
                        <a:solidFill>
                          <a:schemeClr val="bg1"/>
                        </a:solidFill>
                      </a:endParaRPr>
                    </a:p>
                  </p:txBody>
                </p:sp>
              </p:grpSp>
              <p:grpSp>
                <p:nvGrpSpPr>
                  <p:cNvPr id="27" name="Ομάδα 26"/>
                  <p:cNvGrpSpPr/>
                  <p:nvPr/>
                </p:nvGrpSpPr>
                <p:grpSpPr>
                  <a:xfrm>
                    <a:off x="0" y="1733530"/>
                    <a:ext cx="3800136" cy="3204000"/>
                    <a:chOff x="0" y="1733530"/>
                    <a:chExt cx="3800136" cy="3204000"/>
                  </a:xfrm>
                </p:grpSpPr>
                <p:sp>
                  <p:nvSpPr>
                    <p:cNvPr id="28" name="Ορθογώνιο 27"/>
                    <p:cNvSpPr/>
                    <p:nvPr/>
                  </p:nvSpPr>
                  <p:spPr bwMode="auto">
                    <a:xfrm>
                      <a:off x="175193" y="2369727"/>
                      <a:ext cx="3624943" cy="148339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 w="952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grpSp>
                  <p:nvGrpSpPr>
                    <p:cNvPr id="29" name="Ομάδα 28"/>
                    <p:cNvGrpSpPr/>
                    <p:nvPr/>
                  </p:nvGrpSpPr>
                  <p:grpSpPr>
                    <a:xfrm>
                      <a:off x="170351" y="1780854"/>
                      <a:ext cx="2925425" cy="576000"/>
                      <a:chOff x="170351" y="1780854"/>
                      <a:chExt cx="2925425" cy="576000"/>
                    </a:xfrm>
                  </p:grpSpPr>
                  <p:grpSp>
                    <p:nvGrpSpPr>
                      <p:cNvPr id="31" name="Ομάδα 30"/>
                      <p:cNvGrpSpPr/>
                      <p:nvPr/>
                    </p:nvGrpSpPr>
                    <p:grpSpPr>
                      <a:xfrm>
                        <a:off x="170351" y="1792021"/>
                        <a:ext cx="2421861" cy="563278"/>
                        <a:chOff x="5727714" y="4455199"/>
                        <a:chExt cx="2421861" cy="388808"/>
                      </a:xfrm>
                    </p:grpSpPr>
                    <p:sp>
                      <p:nvSpPr>
                        <p:cNvPr id="35" name="Τόξο 34"/>
                        <p:cNvSpPr/>
                        <p:nvPr/>
                      </p:nvSpPr>
                      <p:spPr bwMode="auto">
                        <a:xfrm>
                          <a:off x="7401029" y="4496091"/>
                          <a:ext cx="324000" cy="347891"/>
                        </a:xfrm>
                        <a:prstGeom prst="arc">
                          <a:avLst>
                            <a:gd name="adj1" fmla="val 6977805"/>
                            <a:gd name="adj2" fmla="val 3727128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grpSp>
                      <p:nvGrpSpPr>
                        <p:cNvPr id="36" name="Ομάδα 35"/>
                        <p:cNvGrpSpPr/>
                        <p:nvPr/>
                      </p:nvGrpSpPr>
                      <p:grpSpPr>
                        <a:xfrm>
                          <a:off x="5727714" y="4455199"/>
                          <a:ext cx="2421861" cy="388808"/>
                          <a:chOff x="5727714" y="4455199"/>
                          <a:chExt cx="2421861" cy="388808"/>
                        </a:xfrm>
                      </p:grpSpPr>
                      <p:grpSp>
                        <p:nvGrpSpPr>
                          <p:cNvPr id="37" name="Ομάδα 36"/>
                          <p:cNvGrpSpPr/>
                          <p:nvPr/>
                        </p:nvGrpSpPr>
                        <p:grpSpPr>
                          <a:xfrm>
                            <a:off x="5727714" y="4455199"/>
                            <a:ext cx="1790531" cy="388808"/>
                            <a:chOff x="5715069" y="3661642"/>
                            <a:chExt cx="1466229" cy="726717"/>
                          </a:xfrm>
                        </p:grpSpPr>
                        <p:sp>
                          <p:nvSpPr>
                            <p:cNvPr id="40" name="Τόξο 39"/>
                            <p:cNvSpPr/>
                            <p:nvPr/>
                          </p:nvSpPr>
                          <p:spPr bwMode="auto">
                            <a:xfrm>
                              <a:off x="5715069" y="3661642"/>
                              <a:ext cx="265317" cy="650239"/>
                            </a:xfrm>
                            <a:prstGeom prst="arc">
                              <a:avLst>
                                <a:gd name="adj1" fmla="val 8113534"/>
                                <a:gd name="adj2" fmla="val 4123502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41" name="Τόξο 40"/>
                            <p:cNvSpPr/>
                            <p:nvPr/>
                          </p:nvSpPr>
                          <p:spPr bwMode="auto">
                            <a:xfrm>
                              <a:off x="5884239" y="3694309"/>
                              <a:ext cx="265317" cy="650239"/>
                            </a:xfrm>
                            <a:prstGeom prst="arc">
                              <a:avLst>
                                <a:gd name="adj1" fmla="val 6977805"/>
                                <a:gd name="adj2" fmla="val 3888101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42" name="Τόξο 41"/>
                            <p:cNvSpPr/>
                            <p:nvPr/>
                          </p:nvSpPr>
                          <p:spPr bwMode="auto">
                            <a:xfrm>
                              <a:off x="6057797" y="3716081"/>
                              <a:ext cx="265317" cy="650239"/>
                            </a:xfrm>
                            <a:prstGeom prst="arc">
                              <a:avLst>
                                <a:gd name="adj1" fmla="val 6977805"/>
                                <a:gd name="adj2" fmla="val 3888101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43" name="Τόξο 42"/>
                            <p:cNvSpPr/>
                            <p:nvPr/>
                          </p:nvSpPr>
                          <p:spPr bwMode="auto">
                            <a:xfrm>
                              <a:off x="6405208" y="3716081"/>
                              <a:ext cx="265317" cy="650239"/>
                            </a:xfrm>
                            <a:prstGeom prst="arc">
                              <a:avLst>
                                <a:gd name="adj1" fmla="val 6977805"/>
                                <a:gd name="adj2" fmla="val 3888101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44" name="Τόξο 43"/>
                            <p:cNvSpPr/>
                            <p:nvPr/>
                          </p:nvSpPr>
                          <p:spPr bwMode="auto">
                            <a:xfrm>
                              <a:off x="6915981" y="3738119"/>
                              <a:ext cx="265317" cy="650240"/>
                            </a:xfrm>
                            <a:prstGeom prst="arc">
                              <a:avLst>
                                <a:gd name="adj1" fmla="val 6977805"/>
                                <a:gd name="adj2" fmla="val 3727128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45" name="Τόξο 44"/>
                            <p:cNvSpPr/>
                            <p:nvPr/>
                          </p:nvSpPr>
                          <p:spPr bwMode="auto">
                            <a:xfrm>
                              <a:off x="6578024" y="3726965"/>
                              <a:ext cx="265317" cy="650239"/>
                            </a:xfrm>
                            <a:prstGeom prst="arc">
                              <a:avLst>
                                <a:gd name="adj1" fmla="val 6977805"/>
                                <a:gd name="adj2" fmla="val 3888101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46" name="Τόξο 45"/>
                            <p:cNvSpPr/>
                            <p:nvPr/>
                          </p:nvSpPr>
                          <p:spPr bwMode="auto">
                            <a:xfrm>
                              <a:off x="6232305" y="3716081"/>
                              <a:ext cx="265317" cy="650239"/>
                            </a:xfrm>
                            <a:prstGeom prst="arc">
                              <a:avLst>
                                <a:gd name="adj1" fmla="val 6977805"/>
                                <a:gd name="adj2" fmla="val 3888101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47" name="Τόξο 46"/>
                            <p:cNvSpPr/>
                            <p:nvPr/>
                          </p:nvSpPr>
                          <p:spPr bwMode="auto">
                            <a:xfrm>
                              <a:off x="6745493" y="3738077"/>
                              <a:ext cx="265317" cy="650239"/>
                            </a:xfrm>
                            <a:prstGeom prst="arc">
                              <a:avLst>
                                <a:gd name="adj1" fmla="val 6977805"/>
                                <a:gd name="adj2" fmla="val 3888101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</p:grpSp>
                      <p:sp>
                        <p:nvSpPr>
                          <p:cNvPr id="38" name="Τόξο 37"/>
                          <p:cNvSpPr/>
                          <p:nvPr/>
                        </p:nvSpPr>
                        <p:spPr bwMode="auto">
                          <a:xfrm>
                            <a:off x="7607859" y="4496094"/>
                            <a:ext cx="324000" cy="347891"/>
                          </a:xfrm>
                          <a:prstGeom prst="arc">
                            <a:avLst>
                              <a:gd name="adj1" fmla="val 6977805"/>
                              <a:gd name="adj2" fmla="val 3727128"/>
                            </a:avLst>
                          </a:prstGeom>
                          <a:noFill/>
                          <a:ln w="41275" cap="flat" cmpd="sng" algn="ctr">
                            <a:solidFill>
                              <a:srgbClr val="FF99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l-GR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endParaRPr>
                          </a:p>
                        </p:txBody>
                      </p:sp>
                      <p:sp>
                        <p:nvSpPr>
                          <p:cNvPr id="39" name="Τόξο 38"/>
                          <p:cNvSpPr/>
                          <p:nvPr/>
                        </p:nvSpPr>
                        <p:spPr bwMode="auto">
                          <a:xfrm>
                            <a:off x="7825575" y="4491946"/>
                            <a:ext cx="324000" cy="347891"/>
                          </a:xfrm>
                          <a:prstGeom prst="arc">
                            <a:avLst>
                              <a:gd name="adj1" fmla="val 6977805"/>
                              <a:gd name="adj2" fmla="val 3333081"/>
                            </a:avLst>
                          </a:prstGeom>
                          <a:noFill/>
                          <a:ln w="41275" cap="flat" cmpd="sng" algn="ctr">
                            <a:solidFill>
                              <a:srgbClr val="FF99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l-GR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endParaRPr>
                          </a:p>
                        </p:txBody>
                      </p:sp>
                    </p:grpSp>
                  </p:grpSp>
                  <p:grpSp>
                    <p:nvGrpSpPr>
                      <p:cNvPr id="32" name="Ομάδα 31"/>
                      <p:cNvGrpSpPr/>
                      <p:nvPr/>
                    </p:nvGrpSpPr>
                    <p:grpSpPr>
                      <a:xfrm>
                        <a:off x="2555776" y="1780854"/>
                        <a:ext cx="540000" cy="576000"/>
                        <a:chOff x="2566662" y="1780854"/>
                        <a:chExt cx="540000" cy="576000"/>
                      </a:xfrm>
                    </p:grpSpPr>
                    <p:sp>
                      <p:nvSpPr>
                        <p:cNvPr id="33" name="Ορθογώνιο 32"/>
                        <p:cNvSpPr/>
                        <p:nvPr/>
                      </p:nvSpPr>
                      <p:spPr bwMode="auto">
                        <a:xfrm>
                          <a:off x="2566662" y="1780854"/>
                          <a:ext cx="540000" cy="576000"/>
                        </a:xfrm>
                        <a:prstGeom prst="rect">
                          <a:avLst/>
                        </a:prstGeom>
                        <a:gradFill flip="none" rotWithShape="1">
                          <a:gsLst>
                            <a:gs pos="0">
                              <a:srgbClr val="663300">
                                <a:tint val="66000"/>
                                <a:satMod val="160000"/>
                              </a:srgbClr>
                            </a:gs>
                            <a:gs pos="50000">
                              <a:srgbClr val="663300">
                                <a:tint val="44500"/>
                                <a:satMod val="160000"/>
                              </a:srgbClr>
                            </a:gs>
                            <a:gs pos="100000">
                              <a:srgbClr val="663300">
                                <a:tint val="23500"/>
                                <a:satMod val="160000"/>
                              </a:srgbClr>
                            </a:gs>
                          </a:gsLst>
                          <a:path path="circle">
                            <a:fillToRect l="50000" t="50000" r="50000" b="50000"/>
                          </a:path>
                          <a:tileRect/>
                        </a:gradFill>
                        <a:ln w="9525" cap="flat" cmpd="sng" algn="ctr">
                          <a:solidFill>
                            <a:srgbClr val="6633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4" name="Oval 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4893" y="2105924"/>
                          <a:ext cx="125413" cy="112712"/>
                        </a:xfrm>
                        <a:prstGeom prst="ellipse">
                          <a:avLst/>
                        </a:prstGeom>
                        <a:solidFill>
                          <a:srgbClr val="FF0000"/>
                        </a:solidFill>
                        <a:ln w="9525">
                          <a:solidFill>
                            <a:srgbClr val="FF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 eaLnBrk="0" hangingPunct="0">
                            <a:defRPr sz="24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eaLnBrk="0" hangingPunct="0">
                            <a:defRPr sz="24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eaLnBrk="0" hangingPunct="0">
                            <a:defRPr sz="24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eaLnBrk="0" hangingPunct="0">
                            <a:defRPr sz="24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eaLnBrk="0" hangingPunct="0">
                            <a:defRPr sz="24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pPr eaLnBrk="1" hangingPunct="1"/>
                          <a:endParaRPr lang="el-GR" altLang="el-GR"/>
                        </a:p>
                      </p:txBody>
                    </p:sp>
                  </p:grpSp>
                </p:grpSp>
                <p:sp>
                  <p:nvSpPr>
                    <p:cNvPr id="30" name="Ορθογώνιο 29"/>
                    <p:cNvSpPr/>
                    <p:nvPr/>
                  </p:nvSpPr>
                  <p:spPr bwMode="auto">
                    <a:xfrm>
                      <a:off x="0" y="1733530"/>
                      <a:ext cx="203013" cy="3204000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 w="952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</p:grpSp>
            </p:grpSp>
          </p:grpSp>
          <p:sp>
            <p:nvSpPr>
              <p:cNvPr id="84" name="Text Box 147"/>
              <p:cNvSpPr txBox="1">
                <a:spLocks noChangeArrowheads="1"/>
              </p:cNvSpPr>
              <p:nvPr/>
            </p:nvSpPr>
            <p:spPr bwMode="auto">
              <a:xfrm>
                <a:off x="2626629" y="759619"/>
                <a:ext cx="23884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 dirty="0">
                    <a:solidFill>
                      <a:srgbClr val="C00000"/>
                    </a:solidFill>
                    <a:latin typeface="Times New Roman Greek" charset="-95"/>
                  </a:rPr>
                  <a:t>m</a:t>
                </a:r>
                <a:endParaRPr lang="el-GR" altLang="el-GR" sz="2400" b="1" i="1" dirty="0">
                  <a:solidFill>
                    <a:srgbClr val="C00000"/>
                  </a:solidFill>
                  <a:latin typeface="Times New Roman Greek" charset="-95"/>
                </a:endParaRPr>
              </a:p>
            </p:txBody>
          </p:sp>
        </p:grpSp>
      </p:grpSp>
      <p:sp>
        <p:nvSpPr>
          <p:cNvPr id="93" name="Rectangle 31"/>
          <p:cNvSpPr>
            <a:spLocks noChangeArrowheads="1"/>
          </p:cNvSpPr>
          <p:nvPr/>
        </p:nvSpPr>
        <p:spPr bwMode="auto">
          <a:xfrm>
            <a:off x="4452390" y="762000"/>
            <a:ext cx="1918795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Νόμος </a:t>
            </a:r>
            <a:r>
              <a:rPr lang="el-GR" altLang="el-GR" sz="2400" b="1" dirty="0" err="1">
                <a:solidFill>
                  <a:srgbClr val="FFFF00"/>
                </a:solidFill>
              </a:rPr>
              <a:t>Hook</a:t>
            </a:r>
            <a:r>
              <a:rPr lang="el-GR" altLang="el-GR" sz="2400" b="1" dirty="0">
                <a:solidFill>
                  <a:srgbClr val="FFFF00"/>
                </a:solidFill>
              </a:rPr>
              <a:t>:</a:t>
            </a:r>
            <a:endParaRPr lang="el-GR" altLang="el-GR" sz="2400" b="1" dirty="0">
              <a:solidFill>
                <a:srgbClr val="FFFF00"/>
              </a:solidFill>
              <a:latin typeface="Times New Roman Greek" charset="-95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6306517" y="776579"/>
                <a:ext cx="2657971" cy="4947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𝐬𝐩</m:t>
                          </m:r>
                        </m:sub>
                      </m:sSub>
                      <m:r>
                        <a:rPr lang="en-US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6517" y="776579"/>
                <a:ext cx="2657971" cy="494751"/>
              </a:xfrm>
              <a:prstGeom prst="rect">
                <a:avLst/>
              </a:prstGeom>
              <a:blipFill rotWithShape="1">
                <a:blip r:embed="rId2"/>
                <a:stretch>
                  <a:fillRect l="-229" b="-97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33"/>
          <p:cNvSpPr>
            <a:spLocks noChangeArrowheads="1"/>
          </p:cNvSpPr>
          <p:nvPr/>
        </p:nvSpPr>
        <p:spPr bwMode="auto">
          <a:xfrm>
            <a:off x="4145386" y="1447800"/>
            <a:ext cx="2210542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Νόμος </a:t>
            </a:r>
            <a:r>
              <a:rPr lang="el-GR" altLang="el-GR" sz="2400" b="1" dirty="0" err="1">
                <a:solidFill>
                  <a:srgbClr val="FFFF00"/>
                </a:solidFill>
              </a:rPr>
              <a:t>Newton</a:t>
            </a:r>
            <a:r>
              <a:rPr lang="el-GR" altLang="el-GR" sz="2400" b="1" dirty="0">
                <a:solidFill>
                  <a:srgbClr val="FFFF00"/>
                </a:solidFill>
              </a:rPr>
              <a:t>:</a:t>
            </a:r>
            <a:endParaRPr lang="el-GR" altLang="el-GR" sz="2400" b="1" dirty="0">
              <a:solidFill>
                <a:srgbClr val="FFFF00"/>
              </a:solidFill>
              <a:latin typeface="Times New Roman Greek" charset="-95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Ορθογώνιο 95"/>
              <p:cNvSpPr/>
              <p:nvPr/>
            </p:nvSpPr>
            <p:spPr>
              <a:xfrm>
                <a:off x="6300192" y="1465294"/>
                <a:ext cx="1591461" cy="4947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𝐬𝐩</m:t>
                          </m:r>
                        </m:sub>
                      </m:sSub>
                      <m:r>
                        <a:rPr lang="en-US" b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𝒎𝒂</m:t>
                      </m:r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96" name="Ορθογώνιο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1465294"/>
                <a:ext cx="1591461" cy="494751"/>
              </a:xfrm>
              <a:prstGeom prst="rect">
                <a:avLst/>
              </a:prstGeom>
              <a:blipFill rotWithShape="1">
                <a:blip r:embed="rId3"/>
                <a:stretch>
                  <a:fillRect l="-382" b="-609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Ορθογώνιο 96"/>
              <p:cNvSpPr/>
              <p:nvPr/>
            </p:nvSpPr>
            <p:spPr>
              <a:xfrm>
                <a:off x="6660232" y="2132856"/>
                <a:ext cx="1227644" cy="7914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97" name="Ορθογώνιο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2132856"/>
                <a:ext cx="1227644" cy="79143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0" name="Ομάδα 99"/>
          <p:cNvGrpSpPr/>
          <p:nvPr/>
        </p:nvGrpSpPr>
        <p:grpSpPr>
          <a:xfrm>
            <a:off x="7887876" y="1596337"/>
            <a:ext cx="764830" cy="1296000"/>
            <a:chOff x="7887876" y="1596337"/>
            <a:chExt cx="764830" cy="1296000"/>
          </a:xfrm>
        </p:grpSpPr>
        <p:sp>
          <p:nvSpPr>
            <p:cNvPr id="98" name="Δεξιό άγκιστρο 97"/>
            <p:cNvSpPr/>
            <p:nvPr/>
          </p:nvSpPr>
          <p:spPr bwMode="auto">
            <a:xfrm>
              <a:off x="7887876" y="1596337"/>
              <a:ext cx="417924" cy="1296000"/>
            </a:xfrm>
            <a:prstGeom prst="rightBrace">
              <a:avLst>
                <a:gd name="adj1" fmla="val 36748"/>
                <a:gd name="adj2" fmla="val 50000"/>
              </a:avLst>
            </a:prstGeom>
            <a:noFill/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8282050" y="1935851"/>
              <a:ext cx="370656" cy="643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3200" dirty="0" smtClean="0">
                  <a:solidFill>
                    <a:srgbClr val="FFFF00"/>
                  </a:solidFill>
                  <a:latin typeface="Cambria Math"/>
                  <a:ea typeface="Cambria Math"/>
                </a:rPr>
                <a:t>⇒</a:t>
              </a:r>
              <a:endParaRPr lang="el-GR" sz="3200" dirty="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Ορθογώνιο 100"/>
              <p:cNvSpPr/>
              <p:nvPr/>
            </p:nvSpPr>
            <p:spPr>
              <a:xfrm>
                <a:off x="6192385" y="3139184"/>
                <a:ext cx="2916119" cy="7938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101" name="Ορθογώνιο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2385" y="3139184"/>
                <a:ext cx="2916119" cy="79387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Rectangle 36"/>
          <p:cNvSpPr>
            <a:spLocks noChangeArrowheads="1"/>
          </p:cNvSpPr>
          <p:nvPr/>
        </p:nvSpPr>
        <p:spPr bwMode="auto">
          <a:xfrm>
            <a:off x="4283968" y="4267200"/>
            <a:ext cx="4867936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Αλυσιδωτός κανόνας </a:t>
            </a:r>
            <a:r>
              <a:rPr lang="el-GR" altLang="el-GR" sz="2400" b="1" dirty="0" err="1">
                <a:solidFill>
                  <a:srgbClr val="FFFF00"/>
                </a:solidFill>
              </a:rPr>
              <a:t>παραγώγισης</a:t>
            </a:r>
            <a:r>
              <a:rPr lang="el-GR" altLang="el-GR" sz="2400" b="1" dirty="0">
                <a:solidFill>
                  <a:srgbClr val="FFFF00"/>
                </a:solidFill>
              </a:rPr>
              <a:t>:</a:t>
            </a:r>
            <a:endParaRPr lang="el-GR" altLang="el-GR" sz="2400" b="1" dirty="0">
              <a:solidFill>
                <a:srgbClr val="FFFF00"/>
              </a:solidFill>
              <a:latin typeface="Times New Roman Greek" charset="-95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Ορθογώνιο 102"/>
              <p:cNvSpPr/>
              <p:nvPr/>
            </p:nvSpPr>
            <p:spPr>
              <a:xfrm>
                <a:off x="5188383" y="4795368"/>
                <a:ext cx="2223622" cy="7938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3" name="Ορθογώνιο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8383" y="4795368"/>
                <a:ext cx="2223622" cy="79387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Ορθογώνιο 103"/>
              <p:cNvSpPr/>
              <p:nvPr/>
            </p:nvSpPr>
            <p:spPr>
              <a:xfrm>
                <a:off x="7234449" y="4796303"/>
                <a:ext cx="865943" cy="7938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4" name="Ορθογώνιο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4449" y="4796303"/>
                <a:ext cx="865943" cy="79387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2" name="Ομάδα 111"/>
          <p:cNvGrpSpPr/>
          <p:nvPr/>
        </p:nvGrpSpPr>
        <p:grpSpPr>
          <a:xfrm>
            <a:off x="6581627" y="3115844"/>
            <a:ext cx="1518765" cy="2545404"/>
            <a:chOff x="6581627" y="3115844"/>
            <a:chExt cx="1518765" cy="2545404"/>
          </a:xfrm>
        </p:grpSpPr>
        <p:sp>
          <p:nvSpPr>
            <p:cNvPr id="105" name="Έλλειψη 104"/>
            <p:cNvSpPr/>
            <p:nvPr/>
          </p:nvSpPr>
          <p:spPr bwMode="auto">
            <a:xfrm>
              <a:off x="7274054" y="4820697"/>
              <a:ext cx="826338" cy="840551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sp>
          <p:nvSpPr>
            <p:cNvPr id="106" name="Έλλειψη 105"/>
            <p:cNvSpPr/>
            <p:nvPr/>
          </p:nvSpPr>
          <p:spPr bwMode="auto">
            <a:xfrm>
              <a:off x="6581627" y="3115844"/>
              <a:ext cx="514295" cy="840551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cxnSp>
          <p:nvCxnSpPr>
            <p:cNvPr id="110" name="Ευθύγραμμο βέλος σύνδεσης 109"/>
            <p:cNvCxnSpPr>
              <a:stCxn id="105" idx="0"/>
              <a:endCxn id="106" idx="4"/>
            </p:cNvCxnSpPr>
            <p:nvPr/>
          </p:nvCxnSpPr>
          <p:spPr bwMode="auto">
            <a:xfrm flipH="1" flipV="1">
              <a:off x="6838775" y="3956395"/>
              <a:ext cx="848448" cy="864302"/>
            </a:xfrm>
            <a:prstGeom prst="straightConnector1">
              <a:avLst/>
            </a:prstGeom>
            <a:solidFill>
              <a:srgbClr val="FF0000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Ορθογώνιο 112"/>
              <p:cNvSpPr/>
              <p:nvPr/>
            </p:nvSpPr>
            <p:spPr>
              <a:xfrm>
                <a:off x="1942627" y="5733256"/>
                <a:ext cx="3646576" cy="7938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𝒌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113" name="Ορθογώνιο 1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627" y="5733256"/>
                <a:ext cx="3646576" cy="79387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Ορθογώνιο 113"/>
              <p:cNvSpPr/>
              <p:nvPr/>
            </p:nvSpPr>
            <p:spPr>
              <a:xfrm>
                <a:off x="5518674" y="5918315"/>
                <a:ext cx="35514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𝒌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𝒅𝒙</m:t>
                      </m:r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114" name="Ορθογώνιο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8674" y="5918315"/>
                <a:ext cx="3551485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1233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utoUpdateAnimBg="0"/>
      <p:bldP spid="94" grpId="0"/>
      <p:bldP spid="95" grpId="0" autoUpdateAnimBg="0"/>
      <p:bldP spid="96" grpId="0"/>
      <p:bldP spid="97" grpId="0"/>
      <p:bldP spid="101" grpId="0"/>
      <p:bldP spid="102" grpId="0"/>
      <p:bldP spid="103" grpId="0"/>
      <p:bldP spid="104" grpId="0"/>
      <p:bldP spid="113" grpId="0"/>
      <p:bldP spid="1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914400" y="0"/>
            <a:ext cx="7391400" cy="58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 smtClean="0">
                <a:solidFill>
                  <a:schemeClr val="bg1"/>
                </a:solidFill>
              </a:rPr>
              <a:t>Ελαστική Δυναμική Ενέργεια</a:t>
            </a:r>
            <a:endParaRPr lang="el-GR" altLang="el-GR" b="1" dirty="0">
              <a:solidFill>
                <a:schemeClr val="bg1"/>
              </a:solidFill>
              <a:latin typeface="Times New Roman Greek" charset="-95"/>
            </a:endParaRPr>
          </a:p>
        </p:txBody>
      </p:sp>
      <p:grpSp>
        <p:nvGrpSpPr>
          <p:cNvPr id="103" name="Ομάδα 102"/>
          <p:cNvGrpSpPr/>
          <p:nvPr/>
        </p:nvGrpSpPr>
        <p:grpSpPr>
          <a:xfrm>
            <a:off x="0" y="759619"/>
            <a:ext cx="4595814" cy="3569437"/>
            <a:chOff x="0" y="759619"/>
            <a:chExt cx="4595814" cy="3569437"/>
          </a:xfrm>
        </p:grpSpPr>
        <p:grpSp>
          <p:nvGrpSpPr>
            <p:cNvPr id="2" name="Ομάδα 1"/>
            <p:cNvGrpSpPr/>
            <p:nvPr/>
          </p:nvGrpSpPr>
          <p:grpSpPr>
            <a:xfrm>
              <a:off x="134209" y="1870601"/>
              <a:ext cx="3393615" cy="2456851"/>
              <a:chOff x="134209" y="2204864"/>
              <a:chExt cx="3393615" cy="2456851"/>
            </a:xfrm>
          </p:grpSpPr>
          <p:grpSp>
            <p:nvGrpSpPr>
              <p:cNvPr id="3" name="Ομάδα 2"/>
              <p:cNvGrpSpPr/>
              <p:nvPr/>
            </p:nvGrpSpPr>
            <p:grpSpPr>
              <a:xfrm>
                <a:off x="134209" y="2244337"/>
                <a:ext cx="2961567" cy="563278"/>
                <a:chOff x="322751" y="5386002"/>
                <a:chExt cx="2421861" cy="563278"/>
              </a:xfrm>
            </p:grpSpPr>
            <p:sp>
              <p:nvSpPr>
                <p:cNvPr id="15" name="Τόξο 14"/>
                <p:cNvSpPr/>
                <p:nvPr/>
              </p:nvSpPr>
              <p:spPr bwMode="auto">
                <a:xfrm>
                  <a:off x="1996066" y="5445243"/>
                  <a:ext cx="324000" cy="504000"/>
                </a:xfrm>
                <a:prstGeom prst="arc">
                  <a:avLst>
                    <a:gd name="adj1" fmla="val 6977805"/>
                    <a:gd name="adj2" fmla="val 3727128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6" name="Τόξο 15"/>
                <p:cNvSpPr/>
                <p:nvPr/>
              </p:nvSpPr>
              <p:spPr bwMode="auto">
                <a:xfrm>
                  <a:off x="322751" y="5386002"/>
                  <a:ext cx="324000" cy="504000"/>
                </a:xfrm>
                <a:prstGeom prst="arc">
                  <a:avLst>
                    <a:gd name="adj1" fmla="val 8113534"/>
                    <a:gd name="adj2" fmla="val 4123502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7" name="Τόξο 16"/>
                <p:cNvSpPr/>
                <p:nvPr/>
              </p:nvSpPr>
              <p:spPr bwMode="auto">
                <a:xfrm>
                  <a:off x="529338" y="5411322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8" name="Τόξο 17"/>
                <p:cNvSpPr/>
                <p:nvPr/>
              </p:nvSpPr>
              <p:spPr bwMode="auto">
                <a:xfrm>
                  <a:off x="741284" y="5428198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9" name="Τόξο 18"/>
                <p:cNvSpPr/>
                <p:nvPr/>
              </p:nvSpPr>
              <p:spPr bwMode="auto">
                <a:xfrm>
                  <a:off x="1165536" y="5428198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20" name="Τόξο 19"/>
                <p:cNvSpPr/>
                <p:nvPr/>
              </p:nvSpPr>
              <p:spPr bwMode="auto">
                <a:xfrm>
                  <a:off x="1789282" y="5445279"/>
                  <a:ext cx="324000" cy="504001"/>
                </a:xfrm>
                <a:prstGeom prst="arc">
                  <a:avLst>
                    <a:gd name="adj1" fmla="val 6977805"/>
                    <a:gd name="adj2" fmla="val 3727128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21" name="Τόξο 20"/>
                <p:cNvSpPr/>
                <p:nvPr/>
              </p:nvSpPr>
              <p:spPr bwMode="auto">
                <a:xfrm>
                  <a:off x="1376575" y="5436634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22" name="Τόξο 21"/>
                <p:cNvSpPr/>
                <p:nvPr/>
              </p:nvSpPr>
              <p:spPr bwMode="auto">
                <a:xfrm>
                  <a:off x="954390" y="5428198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23" name="Τόξο 22"/>
                <p:cNvSpPr/>
                <p:nvPr/>
              </p:nvSpPr>
              <p:spPr bwMode="auto">
                <a:xfrm>
                  <a:off x="1581085" y="5445247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24" name="Τόξο 23"/>
                <p:cNvSpPr/>
                <p:nvPr/>
              </p:nvSpPr>
              <p:spPr bwMode="auto">
                <a:xfrm>
                  <a:off x="2202896" y="5445248"/>
                  <a:ext cx="324000" cy="504000"/>
                </a:xfrm>
                <a:prstGeom prst="arc">
                  <a:avLst>
                    <a:gd name="adj1" fmla="val 6977805"/>
                    <a:gd name="adj2" fmla="val 3727128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25" name="Τόξο 24"/>
                <p:cNvSpPr/>
                <p:nvPr/>
              </p:nvSpPr>
              <p:spPr bwMode="auto">
                <a:xfrm>
                  <a:off x="2420612" y="5439238"/>
                  <a:ext cx="324000" cy="504000"/>
                </a:xfrm>
                <a:prstGeom prst="arc">
                  <a:avLst>
                    <a:gd name="adj1" fmla="val 6977805"/>
                    <a:gd name="adj2" fmla="val 333308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4" name="Ομάδα 3"/>
              <p:cNvGrpSpPr/>
              <p:nvPr/>
            </p:nvGrpSpPr>
            <p:grpSpPr>
              <a:xfrm>
                <a:off x="2051720" y="2204864"/>
                <a:ext cx="1476104" cy="2456851"/>
                <a:chOff x="2051720" y="2613480"/>
                <a:chExt cx="1476104" cy="2456851"/>
              </a:xfrm>
            </p:grpSpPr>
            <p:cxnSp>
              <p:nvCxnSpPr>
                <p:cNvPr id="6" name="Ευθεία γραμμή σύνδεσης 5"/>
                <p:cNvCxnSpPr/>
                <p:nvPr/>
              </p:nvCxnSpPr>
              <p:spPr bwMode="auto">
                <a:xfrm>
                  <a:off x="3275856" y="3177669"/>
                  <a:ext cx="0" cy="1620000"/>
                </a:xfrm>
                <a:prstGeom prst="line">
                  <a:avLst/>
                </a:prstGeom>
                <a:solidFill>
                  <a:srgbClr val="FF0000"/>
                </a:solidFill>
                <a:ln w="19050" cap="flat" cmpd="sng" algn="ctr">
                  <a:solidFill>
                    <a:srgbClr val="FFFF00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235093" y="4700443"/>
                  <a:ext cx="163513" cy="369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i="1" dirty="0">
                      <a:solidFill>
                        <a:schemeClr val="bg1"/>
                      </a:solidFill>
                    </a:rPr>
                    <a:t>x</a:t>
                  </a:r>
                  <a:endParaRPr lang="el-GR" altLang="el-GR" i="1" dirty="0">
                    <a:solidFill>
                      <a:schemeClr val="bg1"/>
                    </a:solidFill>
                  </a:endParaRPr>
                </a:p>
              </p:txBody>
            </p:sp>
            <p:grpSp>
              <p:nvGrpSpPr>
                <p:cNvPr id="8" name="Ομάδα 7"/>
                <p:cNvGrpSpPr/>
                <p:nvPr/>
              </p:nvGrpSpPr>
              <p:grpSpPr>
                <a:xfrm>
                  <a:off x="2051720" y="2613480"/>
                  <a:ext cx="1476104" cy="648008"/>
                  <a:chOff x="2051720" y="2613480"/>
                  <a:chExt cx="1476104" cy="648008"/>
                </a:xfrm>
              </p:grpSpPr>
              <p:grpSp>
                <p:nvGrpSpPr>
                  <p:cNvPr id="9" name="Ομάδα 8"/>
                  <p:cNvGrpSpPr/>
                  <p:nvPr/>
                </p:nvGrpSpPr>
                <p:grpSpPr>
                  <a:xfrm>
                    <a:off x="2987824" y="2685488"/>
                    <a:ext cx="540000" cy="576000"/>
                    <a:chOff x="2463039" y="2587203"/>
                    <a:chExt cx="540000" cy="576000"/>
                  </a:xfrm>
                </p:grpSpPr>
                <p:sp>
                  <p:nvSpPr>
                    <p:cNvPr id="13" name="Ορθογώνιο 12"/>
                    <p:cNvSpPr/>
                    <p:nvPr/>
                  </p:nvSpPr>
                  <p:spPr bwMode="auto">
                    <a:xfrm>
                      <a:off x="2463039" y="2587203"/>
                      <a:ext cx="540000" cy="576000"/>
                    </a:xfrm>
                    <a:prstGeom prst="rect">
                      <a:avLst/>
                    </a:prstGeom>
                    <a:gradFill flip="none" rotWithShape="1">
                      <a:gsLst>
                        <a:gs pos="0">
                          <a:srgbClr val="663300">
                            <a:tint val="66000"/>
                            <a:satMod val="160000"/>
                          </a:srgbClr>
                        </a:gs>
                        <a:gs pos="50000">
                          <a:srgbClr val="663300">
                            <a:tint val="44500"/>
                            <a:satMod val="160000"/>
                          </a:srgbClr>
                        </a:gs>
                        <a:gs pos="100000">
                          <a:srgbClr val="6633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  <a:ln w="952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14" name="Oval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9063" y="2889716"/>
                      <a:ext cx="125413" cy="112712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/>
                      <a:endParaRPr lang="el-GR" altLang="el-GR"/>
                    </a:p>
                  </p:txBody>
                </p:sp>
              </p:grpSp>
              <p:sp>
                <p:nvSpPr>
                  <p:cNvPr id="10" name="Line 1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051720" y="3048000"/>
                    <a:ext cx="1143000" cy="0"/>
                  </a:xfrm>
                  <a:prstGeom prst="line">
                    <a:avLst/>
                  </a:prstGeom>
                  <a:noFill/>
                  <a:ln w="50800">
                    <a:solidFill>
                      <a:srgbClr val="FFFF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11" name="Text Box 1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25449" y="2636912"/>
                    <a:ext cx="387928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400" b="1" i="1" dirty="0" err="1" smtClean="0">
                        <a:solidFill>
                          <a:srgbClr val="FFFF00"/>
                        </a:solidFill>
                        <a:latin typeface="Times New Roman Greek" charset="-95"/>
                      </a:rPr>
                      <a:t>F</a:t>
                    </a:r>
                    <a:r>
                      <a:rPr lang="en-US" altLang="el-GR" sz="2400" b="1" i="1" baseline="-25000" dirty="0" err="1" smtClean="0">
                        <a:solidFill>
                          <a:srgbClr val="FFFF00"/>
                        </a:solidFill>
                        <a:latin typeface="Times New Roman Greek" charset="-95"/>
                      </a:rPr>
                      <a:t>sp</a:t>
                    </a:r>
                    <a:endParaRPr lang="el-GR" altLang="el-GR" sz="2400" b="1" i="1" dirty="0">
                      <a:solidFill>
                        <a:srgbClr val="FFFF00"/>
                      </a:solidFill>
                      <a:latin typeface="Times New Roman Greek" charset="-95"/>
                    </a:endParaRPr>
                  </a:p>
                </p:txBody>
              </p:sp>
              <p:sp>
                <p:nvSpPr>
                  <p:cNvPr id="12" name="Text Box 1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31840" y="2613480"/>
                    <a:ext cx="238848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400" b="1" i="1" dirty="0">
                        <a:solidFill>
                          <a:srgbClr val="C00000"/>
                        </a:solidFill>
                        <a:latin typeface="Times New Roman Greek" charset="-95"/>
                      </a:rPr>
                      <a:t>m</a:t>
                    </a:r>
                    <a:endParaRPr lang="el-GR" altLang="el-GR" sz="2400" b="1" i="1" dirty="0">
                      <a:solidFill>
                        <a:srgbClr val="C00000"/>
                      </a:solidFill>
                      <a:latin typeface="Times New Roman Greek" charset="-95"/>
                    </a:endParaRPr>
                  </a:p>
                </p:txBody>
              </p:sp>
            </p:grpSp>
          </p:grpSp>
          <p:cxnSp>
            <p:nvCxnSpPr>
              <p:cNvPr id="5" name="Ευθεία γραμμή σύνδεσης 4"/>
              <p:cNvCxnSpPr/>
              <p:nvPr/>
            </p:nvCxnSpPr>
            <p:spPr bwMode="auto">
              <a:xfrm>
                <a:off x="395536" y="2735006"/>
                <a:ext cx="1793585" cy="33921"/>
              </a:xfrm>
              <a:prstGeom prst="line">
                <a:avLst/>
              </a:prstGeom>
              <a:solidFill>
                <a:srgbClr val="FF0000"/>
              </a:solidFill>
              <a:ln w="38100" cap="flat" cmpd="sng" algn="ctr">
                <a:solidFill>
                  <a:srgbClr val="0000CC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27" name="Ομάδα 26"/>
            <p:cNvGrpSpPr/>
            <p:nvPr/>
          </p:nvGrpSpPr>
          <p:grpSpPr>
            <a:xfrm>
              <a:off x="170347" y="2852936"/>
              <a:ext cx="3300441" cy="1440160"/>
              <a:chOff x="170347" y="4240075"/>
              <a:chExt cx="3300441" cy="1440160"/>
            </a:xfrm>
          </p:grpSpPr>
          <p:grpSp>
            <p:nvGrpSpPr>
              <p:cNvPr id="28" name="Ομάδα 27"/>
              <p:cNvGrpSpPr/>
              <p:nvPr/>
            </p:nvGrpSpPr>
            <p:grpSpPr>
              <a:xfrm>
                <a:off x="170347" y="4240075"/>
                <a:ext cx="3300441" cy="705859"/>
                <a:chOff x="170347" y="4240075"/>
                <a:chExt cx="3300441" cy="705859"/>
              </a:xfrm>
            </p:grpSpPr>
            <p:grpSp>
              <p:nvGrpSpPr>
                <p:cNvPr id="31" name="Ομάδα 30"/>
                <p:cNvGrpSpPr/>
                <p:nvPr/>
              </p:nvGrpSpPr>
              <p:grpSpPr>
                <a:xfrm>
                  <a:off x="170347" y="4338176"/>
                  <a:ext cx="2378239" cy="607758"/>
                  <a:chOff x="170347" y="5002461"/>
                  <a:chExt cx="2378239" cy="607758"/>
                </a:xfrm>
              </p:grpSpPr>
              <p:grpSp>
                <p:nvGrpSpPr>
                  <p:cNvPr id="35" name="Ομάδα 34"/>
                  <p:cNvGrpSpPr/>
                  <p:nvPr/>
                </p:nvGrpSpPr>
                <p:grpSpPr>
                  <a:xfrm>
                    <a:off x="170347" y="5046944"/>
                    <a:ext cx="1908000" cy="563275"/>
                    <a:chOff x="5727718" y="4988914"/>
                    <a:chExt cx="2385855" cy="388822"/>
                  </a:xfrm>
                </p:grpSpPr>
                <p:sp>
                  <p:nvSpPr>
                    <p:cNvPr id="39" name="Τόξο 38"/>
                    <p:cNvSpPr/>
                    <p:nvPr/>
                  </p:nvSpPr>
                  <p:spPr bwMode="auto">
                    <a:xfrm>
                      <a:off x="7401029" y="5029824"/>
                      <a:ext cx="287998" cy="347905"/>
                    </a:xfrm>
                    <a:prstGeom prst="arc">
                      <a:avLst>
                        <a:gd name="adj1" fmla="val 6977805"/>
                        <a:gd name="adj2" fmla="val 3727128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grpSp>
                  <p:nvGrpSpPr>
                    <p:cNvPr id="40" name="Ομάδα 39"/>
                    <p:cNvGrpSpPr/>
                    <p:nvPr/>
                  </p:nvGrpSpPr>
                  <p:grpSpPr>
                    <a:xfrm>
                      <a:off x="5727718" y="4988914"/>
                      <a:ext cx="2385855" cy="388822"/>
                      <a:chOff x="5727718" y="4988914"/>
                      <a:chExt cx="2385855" cy="388822"/>
                    </a:xfrm>
                  </p:grpSpPr>
                  <p:grpSp>
                    <p:nvGrpSpPr>
                      <p:cNvPr id="41" name="Ομάδα 40"/>
                      <p:cNvGrpSpPr/>
                      <p:nvPr/>
                    </p:nvGrpSpPr>
                    <p:grpSpPr>
                      <a:xfrm>
                        <a:off x="5727718" y="4988914"/>
                        <a:ext cx="1754531" cy="388822"/>
                        <a:chOff x="5715063" y="4659087"/>
                        <a:chExt cx="1436747" cy="726729"/>
                      </a:xfrm>
                    </p:grpSpPr>
                    <p:sp>
                      <p:nvSpPr>
                        <p:cNvPr id="44" name="Τόξο 43"/>
                        <p:cNvSpPr/>
                        <p:nvPr/>
                      </p:nvSpPr>
                      <p:spPr bwMode="auto">
                        <a:xfrm>
                          <a:off x="5715063" y="4659087"/>
                          <a:ext cx="235836" cy="650253"/>
                        </a:xfrm>
                        <a:prstGeom prst="arc">
                          <a:avLst>
                            <a:gd name="adj1" fmla="val 8113534"/>
                            <a:gd name="adj2" fmla="val 4123502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45" name="Τόξο 44"/>
                        <p:cNvSpPr/>
                        <p:nvPr/>
                      </p:nvSpPr>
                      <p:spPr bwMode="auto">
                        <a:xfrm>
                          <a:off x="5884233" y="4691747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46" name="Τόξο 45"/>
                        <p:cNvSpPr/>
                        <p:nvPr/>
                      </p:nvSpPr>
                      <p:spPr bwMode="auto">
                        <a:xfrm>
                          <a:off x="6057792" y="4713519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47" name="Τόξο 46"/>
                        <p:cNvSpPr/>
                        <p:nvPr/>
                      </p:nvSpPr>
                      <p:spPr bwMode="auto">
                        <a:xfrm>
                          <a:off x="6405203" y="4713519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48" name="Τόξο 47"/>
                        <p:cNvSpPr/>
                        <p:nvPr/>
                      </p:nvSpPr>
                      <p:spPr bwMode="auto">
                        <a:xfrm>
                          <a:off x="6915974" y="4735562"/>
                          <a:ext cx="235836" cy="650254"/>
                        </a:xfrm>
                        <a:prstGeom prst="arc">
                          <a:avLst>
                            <a:gd name="adj1" fmla="val 6977805"/>
                            <a:gd name="adj2" fmla="val 3727128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49" name="Τόξο 48"/>
                        <p:cNvSpPr/>
                        <p:nvPr/>
                      </p:nvSpPr>
                      <p:spPr bwMode="auto">
                        <a:xfrm>
                          <a:off x="6578017" y="4724403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0" name="Τόξο 49"/>
                        <p:cNvSpPr/>
                        <p:nvPr/>
                      </p:nvSpPr>
                      <p:spPr bwMode="auto">
                        <a:xfrm>
                          <a:off x="6232300" y="4713519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1" name="Τόξο 50"/>
                        <p:cNvSpPr/>
                        <p:nvPr/>
                      </p:nvSpPr>
                      <p:spPr bwMode="auto">
                        <a:xfrm>
                          <a:off x="6745488" y="4735516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42" name="Τόξο 41"/>
                      <p:cNvSpPr/>
                      <p:nvPr/>
                    </p:nvSpPr>
                    <p:spPr bwMode="auto">
                      <a:xfrm>
                        <a:off x="7607859" y="5029820"/>
                        <a:ext cx="287998" cy="347905"/>
                      </a:xfrm>
                      <a:prstGeom prst="arc">
                        <a:avLst>
                          <a:gd name="adj1" fmla="val 6977805"/>
                          <a:gd name="adj2" fmla="val 3727128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43" name="Τόξο 42"/>
                      <p:cNvSpPr/>
                      <p:nvPr/>
                    </p:nvSpPr>
                    <p:spPr bwMode="auto">
                      <a:xfrm>
                        <a:off x="7825575" y="5025673"/>
                        <a:ext cx="287998" cy="347905"/>
                      </a:xfrm>
                      <a:prstGeom prst="arc">
                        <a:avLst>
                          <a:gd name="adj1" fmla="val 6977805"/>
                          <a:gd name="adj2" fmla="val 3333081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36" name="Ομάδα 35"/>
                  <p:cNvGrpSpPr/>
                  <p:nvPr/>
                </p:nvGrpSpPr>
                <p:grpSpPr>
                  <a:xfrm>
                    <a:off x="2008586" y="5002461"/>
                    <a:ext cx="540000" cy="576000"/>
                    <a:chOff x="2505075" y="2519907"/>
                    <a:chExt cx="540000" cy="576000"/>
                  </a:xfrm>
                </p:grpSpPr>
                <p:sp>
                  <p:nvSpPr>
                    <p:cNvPr id="37" name="Ορθογώνιο 36"/>
                    <p:cNvSpPr/>
                    <p:nvPr/>
                  </p:nvSpPr>
                  <p:spPr bwMode="auto">
                    <a:xfrm>
                      <a:off x="2505075" y="2519907"/>
                      <a:ext cx="540000" cy="576000"/>
                    </a:xfrm>
                    <a:prstGeom prst="rect">
                      <a:avLst/>
                    </a:prstGeom>
                    <a:gradFill flip="none" rotWithShape="1">
                      <a:gsLst>
                        <a:gs pos="0">
                          <a:srgbClr val="663300">
                            <a:tint val="66000"/>
                            <a:satMod val="160000"/>
                          </a:srgbClr>
                        </a:gs>
                        <a:gs pos="50000">
                          <a:srgbClr val="663300">
                            <a:tint val="44500"/>
                            <a:satMod val="160000"/>
                          </a:srgbClr>
                        </a:gs>
                        <a:gs pos="100000">
                          <a:srgbClr val="6633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  <a:ln w="952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38" name="Oval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4893" y="2815429"/>
                      <a:ext cx="125413" cy="112712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/>
                      <a:endParaRPr lang="el-GR" altLang="el-GR"/>
                    </a:p>
                  </p:txBody>
                </p:sp>
              </p:grpSp>
            </p:grpSp>
            <p:sp>
              <p:nvSpPr>
                <p:cNvPr id="32" name="Line 139"/>
                <p:cNvSpPr>
                  <a:spLocks noChangeShapeType="1"/>
                </p:cNvSpPr>
                <p:nvPr/>
              </p:nvSpPr>
              <p:spPr bwMode="auto">
                <a:xfrm>
                  <a:off x="2327788" y="4704022"/>
                  <a:ext cx="1143000" cy="0"/>
                </a:xfrm>
                <a:prstGeom prst="line">
                  <a:avLst/>
                </a:prstGeom>
                <a:noFill/>
                <a:ln w="50800">
                  <a:solidFill>
                    <a:srgbClr val="FFFF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33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2843808" y="4240075"/>
                  <a:ext cx="387928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 err="1">
                      <a:solidFill>
                        <a:srgbClr val="FFFF00"/>
                      </a:solidFill>
                      <a:latin typeface="Times New Roman Greek" charset="-95"/>
                    </a:rPr>
                    <a:t>F</a:t>
                  </a:r>
                  <a:r>
                    <a:rPr lang="en-US" altLang="el-GR" sz="2400" b="1" i="1" baseline="-25000" dirty="0" err="1">
                      <a:solidFill>
                        <a:srgbClr val="FFFF00"/>
                      </a:solidFill>
                      <a:latin typeface="Times New Roman Greek" charset="-95"/>
                    </a:rPr>
                    <a:t>sp</a:t>
                  </a:r>
                  <a:endParaRPr lang="el-GR" altLang="el-GR" sz="2400" b="1" i="1" dirty="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34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2198532" y="4247200"/>
                  <a:ext cx="238848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>
                      <a:solidFill>
                        <a:srgbClr val="C00000"/>
                      </a:solidFill>
                      <a:latin typeface="Times New Roman Greek" charset="-95"/>
                    </a:rPr>
                    <a:t>m</a:t>
                  </a:r>
                  <a:endParaRPr lang="el-GR" altLang="el-GR" sz="2400" b="1" i="1" dirty="0">
                    <a:solidFill>
                      <a:srgbClr val="C00000"/>
                    </a:solidFill>
                    <a:latin typeface="Times New Roman Greek" charset="-95"/>
                  </a:endParaRPr>
                </a:p>
              </p:txBody>
            </p:sp>
          </p:grpSp>
          <p:cxnSp>
            <p:nvCxnSpPr>
              <p:cNvPr id="29" name="Ευθεία γραμμή σύνδεσης 28"/>
              <p:cNvCxnSpPr/>
              <p:nvPr/>
            </p:nvCxnSpPr>
            <p:spPr bwMode="auto">
              <a:xfrm>
                <a:off x="2307853" y="4867666"/>
                <a:ext cx="0" cy="576000"/>
              </a:xfrm>
              <a:prstGeom prst="line">
                <a:avLst/>
              </a:prstGeom>
              <a:solidFill>
                <a:srgbClr val="FF0000"/>
              </a:solidFill>
              <a:ln w="19050" cap="flat" cmpd="sng" algn="ctr">
                <a:solidFill>
                  <a:srgbClr val="FFFF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0" name="Text Box 53"/>
              <p:cNvSpPr txBox="1">
                <a:spLocks noChangeArrowheads="1"/>
              </p:cNvSpPr>
              <p:nvPr/>
            </p:nvSpPr>
            <p:spPr bwMode="auto">
              <a:xfrm>
                <a:off x="2248247" y="5310347"/>
                <a:ext cx="163513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i="1" dirty="0">
                    <a:solidFill>
                      <a:schemeClr val="bg1"/>
                    </a:solidFill>
                  </a:rPr>
                  <a:t>x</a:t>
                </a:r>
                <a:endParaRPr lang="el-GR" altLang="el-GR" i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2" name="Ομάδα 51"/>
            <p:cNvGrpSpPr/>
            <p:nvPr/>
          </p:nvGrpSpPr>
          <p:grpSpPr>
            <a:xfrm>
              <a:off x="0" y="759619"/>
              <a:ext cx="4595814" cy="3569437"/>
              <a:chOff x="0" y="759619"/>
              <a:chExt cx="4595814" cy="3569437"/>
            </a:xfrm>
          </p:grpSpPr>
          <p:cxnSp>
            <p:nvCxnSpPr>
              <p:cNvPr id="53" name="Ευθεία γραμμή σύνδεσης 52"/>
              <p:cNvCxnSpPr/>
              <p:nvPr/>
            </p:nvCxnSpPr>
            <p:spPr bwMode="auto">
              <a:xfrm>
                <a:off x="2789461" y="920595"/>
                <a:ext cx="0" cy="3132000"/>
              </a:xfrm>
              <a:prstGeom prst="line">
                <a:avLst/>
              </a:prstGeom>
              <a:solidFill>
                <a:srgbClr val="FF0000"/>
              </a:solidFill>
              <a:ln w="19050" cap="flat" cmpd="sng" algn="ctr">
                <a:solidFill>
                  <a:srgbClr val="FFFF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4" name="Text Box 53"/>
              <p:cNvSpPr txBox="1">
                <a:spLocks noChangeArrowheads="1"/>
              </p:cNvSpPr>
              <p:nvPr/>
            </p:nvSpPr>
            <p:spPr bwMode="auto">
              <a:xfrm>
                <a:off x="2627783" y="3933056"/>
                <a:ext cx="324000" cy="396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i="1" dirty="0" smtClean="0">
                    <a:solidFill>
                      <a:schemeClr val="bg1"/>
                    </a:solidFill>
                  </a:rPr>
                  <a:t>x</a:t>
                </a:r>
                <a:r>
                  <a:rPr lang="el-GR" altLang="el-GR" i="1" baseline="-25000" dirty="0" smtClean="0">
                    <a:solidFill>
                      <a:schemeClr val="bg1"/>
                    </a:solidFill>
                  </a:rPr>
                  <a:t>0</a:t>
                </a:r>
                <a:endParaRPr lang="el-GR" altLang="el-GR" i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55" name="Ομάδα 54"/>
              <p:cNvGrpSpPr/>
              <p:nvPr/>
            </p:nvGrpSpPr>
            <p:grpSpPr>
              <a:xfrm>
                <a:off x="0" y="759619"/>
                <a:ext cx="4595814" cy="3534142"/>
                <a:chOff x="0" y="759619"/>
                <a:chExt cx="4595814" cy="3534142"/>
              </a:xfrm>
            </p:grpSpPr>
            <p:grpSp>
              <p:nvGrpSpPr>
                <p:cNvPr id="56" name="Ομάδα 55"/>
                <p:cNvGrpSpPr/>
                <p:nvPr/>
              </p:nvGrpSpPr>
              <p:grpSpPr>
                <a:xfrm>
                  <a:off x="0" y="764704"/>
                  <a:ext cx="4595814" cy="3529057"/>
                  <a:chOff x="0" y="1733530"/>
                  <a:chExt cx="4595814" cy="3529057"/>
                </a:xfrm>
              </p:grpSpPr>
              <p:sp>
                <p:nvSpPr>
                  <p:cNvPr id="58" name="Ορθογώνιο 57"/>
                  <p:cNvSpPr/>
                  <p:nvPr/>
                </p:nvSpPr>
                <p:spPr bwMode="auto">
                  <a:xfrm>
                    <a:off x="164303" y="3461722"/>
                    <a:ext cx="3624943" cy="148339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 cap="flat" cmpd="sng" algn="ctr">
                    <a:solidFill>
                      <a:srgbClr val="FFFF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9" name="Ορθογώνιο 58"/>
                  <p:cNvSpPr/>
                  <p:nvPr/>
                </p:nvSpPr>
                <p:spPr bwMode="auto">
                  <a:xfrm>
                    <a:off x="175185" y="4481709"/>
                    <a:ext cx="3624943" cy="148341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 cap="flat" cmpd="sng" algn="ctr">
                    <a:solidFill>
                      <a:srgbClr val="FFFF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grpSp>
                <p:nvGrpSpPr>
                  <p:cNvPr id="60" name="Ομάδα 59"/>
                  <p:cNvGrpSpPr/>
                  <p:nvPr/>
                </p:nvGrpSpPr>
                <p:grpSpPr>
                  <a:xfrm>
                    <a:off x="0" y="1733530"/>
                    <a:ext cx="4595814" cy="3529057"/>
                    <a:chOff x="0" y="1733530"/>
                    <a:chExt cx="4595814" cy="3529057"/>
                  </a:xfrm>
                </p:grpSpPr>
                <p:grpSp>
                  <p:nvGrpSpPr>
                    <p:cNvPr id="61" name="Group 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1126" y="4892698"/>
                      <a:ext cx="4484688" cy="369889"/>
                      <a:chOff x="70" y="3082"/>
                      <a:chExt cx="2825" cy="233"/>
                    </a:xfrm>
                  </p:grpSpPr>
                  <p:sp>
                    <p:nvSpPr>
                      <p:cNvPr id="83" name="Line 1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0" y="3088"/>
                        <a:ext cx="2819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FFFF00"/>
                        </a:solidFill>
                        <a:round/>
                        <a:headEnd/>
                        <a:tailEnd type="triangle" w="med" len="lg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>
                          <a:solidFill>
                            <a:srgbClr val="FFC000"/>
                          </a:solidFill>
                        </a:endParaRPr>
                      </a:p>
                    </p:txBody>
                  </p:sp>
                  <p:sp>
                    <p:nvSpPr>
                      <p:cNvPr id="84" name="Text Box 5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792" y="3082"/>
                        <a:ext cx="103" cy="23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lIns="0" tIns="0" rIns="0" bIns="0">
                        <a:spAutoFit/>
                      </a:bodyPr>
                      <a:lstStyle>
                        <a:lvl1pPr eaLnBrk="0" hangingPunct="0"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eaLnBrk="0" hangingPunct="0"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eaLnBrk="0" hangingPunct="0"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eaLnBrk="0" hangingPunct="0"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eaLnBrk="0" hangingPunct="0"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altLang="el-GR" i="1" dirty="0">
                            <a:solidFill>
                              <a:schemeClr val="bg1"/>
                            </a:solidFill>
                          </a:rPr>
                          <a:t>x</a:t>
                        </a:r>
                        <a:endParaRPr lang="el-GR" altLang="el-GR" i="1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62" name="Ομάδα 61"/>
                    <p:cNvGrpSpPr/>
                    <p:nvPr/>
                  </p:nvGrpSpPr>
                  <p:grpSpPr>
                    <a:xfrm>
                      <a:off x="0" y="1733530"/>
                      <a:ext cx="3800136" cy="3204000"/>
                      <a:chOff x="0" y="1733530"/>
                      <a:chExt cx="3800136" cy="3204000"/>
                    </a:xfrm>
                  </p:grpSpPr>
                  <p:sp>
                    <p:nvSpPr>
                      <p:cNvPr id="63" name="Ορθογώνιο 62"/>
                      <p:cNvSpPr/>
                      <p:nvPr/>
                    </p:nvSpPr>
                    <p:spPr bwMode="auto">
                      <a:xfrm>
                        <a:off x="175193" y="2369727"/>
                        <a:ext cx="3624943" cy="148339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 cap="flat" cmpd="sng" algn="ctr">
                        <a:solidFill>
                          <a:srgbClr val="FFFF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grpSp>
                    <p:nvGrpSpPr>
                      <p:cNvPr id="64" name="Ομάδα 63"/>
                      <p:cNvGrpSpPr/>
                      <p:nvPr/>
                    </p:nvGrpSpPr>
                    <p:grpSpPr>
                      <a:xfrm>
                        <a:off x="170351" y="1780854"/>
                        <a:ext cx="2925425" cy="576000"/>
                        <a:chOff x="170351" y="1780854"/>
                        <a:chExt cx="2925425" cy="576000"/>
                      </a:xfrm>
                    </p:grpSpPr>
                    <p:grpSp>
                      <p:nvGrpSpPr>
                        <p:cNvPr id="66" name="Ομάδα 65"/>
                        <p:cNvGrpSpPr/>
                        <p:nvPr/>
                      </p:nvGrpSpPr>
                      <p:grpSpPr>
                        <a:xfrm>
                          <a:off x="170351" y="1792021"/>
                          <a:ext cx="2421861" cy="563278"/>
                          <a:chOff x="5727714" y="4455199"/>
                          <a:chExt cx="2421861" cy="388808"/>
                        </a:xfrm>
                      </p:grpSpPr>
                      <p:sp>
                        <p:nvSpPr>
                          <p:cNvPr id="70" name="Τόξο 69"/>
                          <p:cNvSpPr/>
                          <p:nvPr/>
                        </p:nvSpPr>
                        <p:spPr bwMode="auto">
                          <a:xfrm>
                            <a:off x="7401029" y="4496091"/>
                            <a:ext cx="324000" cy="347891"/>
                          </a:xfrm>
                          <a:prstGeom prst="arc">
                            <a:avLst>
                              <a:gd name="adj1" fmla="val 6977805"/>
                              <a:gd name="adj2" fmla="val 3727128"/>
                            </a:avLst>
                          </a:prstGeom>
                          <a:noFill/>
                          <a:ln w="41275" cap="flat" cmpd="sng" algn="ctr">
                            <a:solidFill>
                              <a:srgbClr val="FF99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l-GR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endParaRPr>
                          </a:p>
                        </p:txBody>
                      </p:sp>
                      <p:grpSp>
                        <p:nvGrpSpPr>
                          <p:cNvPr id="71" name="Ομάδα 70"/>
                          <p:cNvGrpSpPr/>
                          <p:nvPr/>
                        </p:nvGrpSpPr>
                        <p:grpSpPr>
                          <a:xfrm>
                            <a:off x="5727714" y="4455199"/>
                            <a:ext cx="2421861" cy="388808"/>
                            <a:chOff x="5727714" y="4455199"/>
                            <a:chExt cx="2421861" cy="388808"/>
                          </a:xfrm>
                        </p:grpSpPr>
                        <p:grpSp>
                          <p:nvGrpSpPr>
                            <p:cNvPr id="72" name="Ομάδα 71"/>
                            <p:cNvGrpSpPr/>
                            <p:nvPr/>
                          </p:nvGrpSpPr>
                          <p:grpSpPr>
                            <a:xfrm>
                              <a:off x="5727714" y="4455199"/>
                              <a:ext cx="1790531" cy="388808"/>
                              <a:chOff x="5715069" y="3661642"/>
                              <a:chExt cx="1466229" cy="726717"/>
                            </a:xfrm>
                          </p:grpSpPr>
                          <p:sp>
                            <p:nvSpPr>
                              <p:cNvPr id="75" name="Τόξο 74"/>
                              <p:cNvSpPr/>
                              <p:nvPr/>
                            </p:nvSpPr>
                            <p:spPr bwMode="auto">
                              <a:xfrm>
                                <a:off x="5715069" y="3661642"/>
                                <a:ext cx="265317" cy="650239"/>
                              </a:xfrm>
                              <a:prstGeom prst="arc">
                                <a:avLst>
                                  <a:gd name="adj1" fmla="val 8113534"/>
                                  <a:gd name="adj2" fmla="val 4123502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76" name="Τόξο 75"/>
                              <p:cNvSpPr/>
                              <p:nvPr/>
                            </p:nvSpPr>
                            <p:spPr bwMode="auto">
                              <a:xfrm>
                                <a:off x="5884239" y="3694309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77" name="Τόξο 76"/>
                              <p:cNvSpPr/>
                              <p:nvPr/>
                            </p:nvSpPr>
                            <p:spPr bwMode="auto">
                              <a:xfrm>
                                <a:off x="6057797" y="3716081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78" name="Τόξο 77"/>
                              <p:cNvSpPr/>
                              <p:nvPr/>
                            </p:nvSpPr>
                            <p:spPr bwMode="auto">
                              <a:xfrm>
                                <a:off x="6405208" y="3716081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79" name="Τόξο 78"/>
                              <p:cNvSpPr/>
                              <p:nvPr/>
                            </p:nvSpPr>
                            <p:spPr bwMode="auto">
                              <a:xfrm>
                                <a:off x="6915981" y="3738119"/>
                                <a:ext cx="265317" cy="650240"/>
                              </a:xfrm>
                              <a:prstGeom prst="arc">
                                <a:avLst>
                                  <a:gd name="adj1" fmla="val 6977805"/>
                                  <a:gd name="adj2" fmla="val 3727128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80" name="Τόξο 79"/>
                              <p:cNvSpPr/>
                              <p:nvPr/>
                            </p:nvSpPr>
                            <p:spPr bwMode="auto">
                              <a:xfrm>
                                <a:off x="6578024" y="3726965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81" name="Τόξο 80"/>
                              <p:cNvSpPr/>
                              <p:nvPr/>
                            </p:nvSpPr>
                            <p:spPr bwMode="auto">
                              <a:xfrm>
                                <a:off x="6232305" y="3716081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82" name="Τόξο 81"/>
                              <p:cNvSpPr/>
                              <p:nvPr/>
                            </p:nvSpPr>
                            <p:spPr bwMode="auto">
                              <a:xfrm>
                                <a:off x="6745493" y="3738077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</p:grpSp>
                        <p:sp>
                          <p:nvSpPr>
                            <p:cNvPr id="73" name="Τόξο 72"/>
                            <p:cNvSpPr/>
                            <p:nvPr/>
                          </p:nvSpPr>
                          <p:spPr bwMode="auto">
                            <a:xfrm>
                              <a:off x="7607859" y="4496094"/>
                              <a:ext cx="324000" cy="347891"/>
                            </a:xfrm>
                            <a:prstGeom prst="arc">
                              <a:avLst>
                                <a:gd name="adj1" fmla="val 6977805"/>
                                <a:gd name="adj2" fmla="val 3727128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74" name="Τόξο 73"/>
                            <p:cNvSpPr/>
                            <p:nvPr/>
                          </p:nvSpPr>
                          <p:spPr bwMode="auto">
                            <a:xfrm>
                              <a:off x="7825575" y="4491946"/>
                              <a:ext cx="324000" cy="347891"/>
                            </a:xfrm>
                            <a:prstGeom prst="arc">
                              <a:avLst>
                                <a:gd name="adj1" fmla="val 6977805"/>
                                <a:gd name="adj2" fmla="val 3333081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67" name="Ομάδα 66"/>
                        <p:cNvGrpSpPr/>
                        <p:nvPr/>
                      </p:nvGrpSpPr>
                      <p:grpSpPr>
                        <a:xfrm>
                          <a:off x="2555776" y="1780854"/>
                          <a:ext cx="540000" cy="576000"/>
                          <a:chOff x="2566662" y="1780854"/>
                          <a:chExt cx="540000" cy="576000"/>
                        </a:xfrm>
                      </p:grpSpPr>
                      <p:sp>
                        <p:nvSpPr>
                          <p:cNvPr id="68" name="Ορθογώνιο 67"/>
                          <p:cNvSpPr/>
                          <p:nvPr/>
                        </p:nvSpPr>
                        <p:spPr bwMode="auto">
                          <a:xfrm>
                            <a:off x="2566662" y="1780854"/>
                            <a:ext cx="540000" cy="576000"/>
                          </a:xfrm>
                          <a:prstGeom prst="rect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663300">
                                  <a:tint val="66000"/>
                                  <a:satMod val="160000"/>
                                </a:srgbClr>
                              </a:gs>
                              <a:gs pos="50000">
                                <a:srgbClr val="663300">
                                  <a:tint val="44500"/>
                                  <a:satMod val="160000"/>
                                </a:srgbClr>
                              </a:gs>
                              <a:gs pos="100000">
                                <a:srgbClr val="663300">
                                  <a:tint val="23500"/>
                                  <a:satMod val="160000"/>
                                </a:srgbClr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ln w="9525" cap="flat" cmpd="sng" algn="ctr">
                            <a:solidFill>
                              <a:srgbClr val="6633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l-GR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endParaRPr>
                          </a:p>
                        </p:txBody>
                      </p:sp>
                      <p:sp>
                        <p:nvSpPr>
                          <p:cNvPr id="69" name="Oval 35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724893" y="2105924"/>
                            <a:ext cx="125413" cy="112712"/>
                          </a:xfrm>
                          <a:prstGeom prst="ellipse">
                            <a:avLst/>
                          </a:prstGeom>
                          <a:solidFill>
                            <a:srgbClr val="FF0000"/>
                          </a:solidFill>
                          <a:ln w="9525">
                            <a:solidFill>
                              <a:srgbClr val="FF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1pPr>
                            <a:lvl2pPr marL="742950" indent="-285750" eaLnBrk="0" hangingPunct="0"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2pPr>
                            <a:lvl3pPr marL="1143000" indent="-228600" eaLnBrk="0" hangingPunct="0"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3pPr>
                            <a:lvl4pPr marL="1600200" indent="-228600" eaLnBrk="0" hangingPunct="0"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4pPr>
                            <a:lvl5pPr marL="2057400" indent="-228600" eaLnBrk="0" hangingPunct="0"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</p:grpSp>
                  </p:grpSp>
                  <p:sp>
                    <p:nvSpPr>
                      <p:cNvPr id="65" name="Ορθογώνιο 64"/>
                      <p:cNvSpPr/>
                      <p:nvPr/>
                    </p:nvSpPr>
                    <p:spPr bwMode="auto">
                      <a:xfrm>
                        <a:off x="0" y="1733530"/>
                        <a:ext cx="203013" cy="32040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 cap="flat" cmpd="sng" algn="ctr">
                        <a:solidFill>
                          <a:srgbClr val="FFFF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</p:grpSp>
              </p:grpSp>
            </p:grpSp>
            <p:sp>
              <p:nvSpPr>
                <p:cNvPr id="57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2626629" y="759619"/>
                  <a:ext cx="238848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>
                      <a:solidFill>
                        <a:srgbClr val="C00000"/>
                      </a:solidFill>
                      <a:latin typeface="Times New Roman Greek" charset="-95"/>
                    </a:rPr>
                    <a:t>m</a:t>
                  </a:r>
                  <a:endParaRPr lang="el-GR" altLang="el-GR" sz="2400" b="1" i="1" dirty="0">
                    <a:solidFill>
                      <a:srgbClr val="C00000"/>
                    </a:solidFill>
                    <a:latin typeface="Times New Roman Greek" charset="-95"/>
                  </a:endParaRPr>
                </a:p>
              </p:txBody>
            </p:sp>
          </p:grpSp>
        </p:grpSp>
      </p:grpSp>
      <p:sp>
        <p:nvSpPr>
          <p:cNvPr id="87" name="Rectangle 33"/>
          <p:cNvSpPr>
            <a:spLocks noChangeArrowheads="1"/>
          </p:cNvSpPr>
          <p:nvPr/>
        </p:nvSpPr>
        <p:spPr bwMode="auto">
          <a:xfrm>
            <a:off x="4903080" y="1958581"/>
            <a:ext cx="1862690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400" b="1" i="1" dirty="0" smtClean="0">
                <a:solidFill>
                  <a:schemeClr val="bg1"/>
                </a:solidFill>
              </a:rPr>
              <a:t>x</a:t>
            </a:r>
            <a:r>
              <a:rPr lang="en-US" altLang="el-GR" sz="2400" b="1" baseline="-25000" dirty="0" smtClean="0">
                <a:solidFill>
                  <a:schemeClr val="bg1"/>
                </a:solidFill>
              </a:rPr>
              <a:t>0</a:t>
            </a:r>
            <a:r>
              <a:rPr lang="en-US" altLang="el-GR" sz="2400" b="1" dirty="0" smtClean="0">
                <a:solidFill>
                  <a:srgbClr val="FFFF00"/>
                </a:solidFill>
              </a:rPr>
              <a:t> = </a:t>
            </a:r>
            <a:r>
              <a:rPr lang="el-GR" altLang="el-GR" sz="2400" b="1" dirty="0" smtClean="0">
                <a:solidFill>
                  <a:srgbClr val="FFFF00"/>
                </a:solidFill>
              </a:rPr>
              <a:t>σταθερό</a:t>
            </a:r>
            <a:endParaRPr lang="el-GR" altLang="el-GR" sz="2400" b="1" dirty="0">
              <a:solidFill>
                <a:srgbClr val="FFFF00"/>
              </a:solidFill>
              <a:latin typeface="Times New Roman Greek" charset="-95"/>
            </a:endParaRPr>
          </a:p>
        </p:txBody>
      </p:sp>
      <p:grpSp>
        <p:nvGrpSpPr>
          <p:cNvPr id="90" name="Ομάδα 89"/>
          <p:cNvGrpSpPr/>
          <p:nvPr/>
        </p:nvGrpSpPr>
        <p:grpSpPr>
          <a:xfrm>
            <a:off x="8271666" y="1340768"/>
            <a:ext cx="764830" cy="2016000"/>
            <a:chOff x="7887876" y="1340768"/>
            <a:chExt cx="764830" cy="2016000"/>
          </a:xfrm>
        </p:grpSpPr>
        <p:sp>
          <p:nvSpPr>
            <p:cNvPr id="91" name="Δεξιό άγκιστρο 90"/>
            <p:cNvSpPr/>
            <p:nvPr/>
          </p:nvSpPr>
          <p:spPr bwMode="auto">
            <a:xfrm>
              <a:off x="7887876" y="1340768"/>
              <a:ext cx="417924" cy="2016000"/>
            </a:xfrm>
            <a:prstGeom prst="rightBrace">
              <a:avLst>
                <a:gd name="adj1" fmla="val 36748"/>
                <a:gd name="adj2" fmla="val 50000"/>
              </a:avLst>
            </a:prstGeom>
            <a:noFill/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8282050" y="2041917"/>
              <a:ext cx="370656" cy="643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3200" dirty="0" smtClean="0">
                  <a:solidFill>
                    <a:srgbClr val="FFFF00"/>
                  </a:solidFill>
                  <a:latin typeface="Cambria Math"/>
                  <a:ea typeface="Cambria Math"/>
                </a:rPr>
                <a:t>⇒</a:t>
              </a:r>
              <a:endParaRPr lang="el-GR" sz="3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10" name="Ομάδα 109"/>
          <p:cNvGrpSpPr/>
          <p:nvPr/>
        </p:nvGrpSpPr>
        <p:grpSpPr>
          <a:xfrm>
            <a:off x="4735971" y="762000"/>
            <a:ext cx="3551485" cy="896417"/>
            <a:chOff x="4735971" y="762000"/>
            <a:chExt cx="3551485" cy="896417"/>
          </a:xfrm>
        </p:grpSpPr>
        <p:sp>
          <p:nvSpPr>
            <p:cNvPr id="85" name="Rectangle 31"/>
            <p:cNvSpPr>
              <a:spLocks noChangeArrowheads="1"/>
            </p:cNvSpPr>
            <p:nvPr/>
          </p:nvSpPr>
          <p:spPr bwMode="auto">
            <a:xfrm>
              <a:off x="4740130" y="762000"/>
              <a:ext cx="2293513" cy="462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 smtClean="0">
                  <a:solidFill>
                    <a:srgbClr val="FFFF00"/>
                  </a:solidFill>
                </a:rPr>
                <a:t>Αποδείξαμε ότι:</a:t>
              </a:r>
              <a:endParaRPr lang="el-GR" altLang="el-GR" sz="2400" b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Ορθογώνιο 101"/>
                <p:cNvSpPr/>
                <p:nvPr/>
              </p:nvSpPr>
              <p:spPr>
                <a:xfrm>
                  <a:off x="4735971" y="1196752"/>
                  <a:ext cx="355148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𝒎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𝒅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𝒌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𝒅𝒙</m:t>
                        </m:r>
                      </m:oMath>
                    </m:oMathPara>
                  </a14:m>
                  <a:endParaRPr lang="el-GR" i="1" dirty="0"/>
                </a:p>
              </p:txBody>
            </p:sp>
          </mc:Choice>
          <mc:Fallback xmlns="">
            <p:sp>
              <p:nvSpPr>
                <p:cNvPr id="102" name="Ορθογώνιο 10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5971" y="1196752"/>
                  <a:ext cx="3551485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4" name="Ορθογώνιο 103"/>
          <p:cNvSpPr/>
          <p:nvPr/>
        </p:nvSpPr>
        <p:spPr>
          <a:xfrm>
            <a:off x="4904920" y="2476509"/>
            <a:ext cx="29504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b="1" dirty="0" smtClean="0">
                <a:solidFill>
                  <a:srgbClr val="FFFF00"/>
                </a:solidFill>
              </a:rPr>
              <a:t>Θέτουμε:  </a:t>
            </a:r>
            <a:r>
              <a:rPr lang="el-GR" altLang="el-GR" b="1" dirty="0" smtClean="0">
                <a:solidFill>
                  <a:schemeClr val="bg1"/>
                </a:solidFill>
              </a:rPr>
              <a:t>Δ</a:t>
            </a:r>
            <a:r>
              <a:rPr lang="en-US" altLang="el-GR" b="1" i="1" dirty="0" smtClean="0">
                <a:solidFill>
                  <a:schemeClr val="bg1"/>
                </a:solidFill>
              </a:rPr>
              <a:t>x</a:t>
            </a:r>
            <a:r>
              <a:rPr lang="en-US" altLang="el-GR" b="1" dirty="0" smtClean="0">
                <a:solidFill>
                  <a:schemeClr val="bg1"/>
                </a:solidFill>
              </a:rPr>
              <a:t> = </a:t>
            </a:r>
            <a:r>
              <a:rPr lang="en-US" altLang="el-GR" b="1" i="1" dirty="0" smtClean="0">
                <a:solidFill>
                  <a:schemeClr val="bg1"/>
                </a:solidFill>
              </a:rPr>
              <a:t>x</a:t>
            </a:r>
            <a:r>
              <a:rPr lang="en-US" altLang="el-GR" b="1" dirty="0" smtClean="0">
                <a:solidFill>
                  <a:schemeClr val="bg1"/>
                </a:solidFill>
              </a:rPr>
              <a:t> – </a:t>
            </a:r>
            <a:r>
              <a:rPr lang="en-US" altLang="el-GR" b="1" i="1" dirty="0" smtClean="0">
                <a:solidFill>
                  <a:schemeClr val="bg1"/>
                </a:solidFill>
              </a:rPr>
              <a:t>x</a:t>
            </a:r>
            <a:r>
              <a:rPr lang="en-US" altLang="el-GR" b="1" baseline="-25000" dirty="0" smtClean="0">
                <a:solidFill>
                  <a:schemeClr val="bg1"/>
                </a:solidFill>
              </a:rPr>
              <a:t>0</a:t>
            </a:r>
            <a:endParaRPr lang="el-GR" altLang="el-GR" b="1" dirty="0">
              <a:solidFill>
                <a:srgbClr val="FFFF00"/>
              </a:solidFill>
            </a:endParaRPr>
          </a:p>
        </p:txBody>
      </p:sp>
      <p:sp>
        <p:nvSpPr>
          <p:cNvPr id="105" name="Ορθογώνιο 104"/>
          <p:cNvSpPr/>
          <p:nvPr/>
        </p:nvSpPr>
        <p:spPr>
          <a:xfrm>
            <a:off x="4975088" y="3039343"/>
            <a:ext cx="29322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l-GR" b="1" i="1" dirty="0" smtClean="0">
                <a:solidFill>
                  <a:schemeClr val="bg1"/>
                </a:solidFill>
              </a:rPr>
              <a:t>d</a:t>
            </a:r>
            <a:r>
              <a:rPr lang="en-US" altLang="el-GR" b="1" dirty="0" smtClean="0">
                <a:solidFill>
                  <a:schemeClr val="bg1"/>
                </a:solidFill>
              </a:rPr>
              <a:t>(</a:t>
            </a:r>
            <a:r>
              <a:rPr lang="el-GR" altLang="el-GR" b="1" dirty="0" smtClean="0">
                <a:solidFill>
                  <a:schemeClr val="bg1"/>
                </a:solidFill>
              </a:rPr>
              <a:t>Δ</a:t>
            </a:r>
            <a:r>
              <a:rPr lang="en-US" altLang="el-GR" b="1" i="1" dirty="0" smtClean="0">
                <a:solidFill>
                  <a:schemeClr val="bg1"/>
                </a:solidFill>
              </a:rPr>
              <a:t>x</a:t>
            </a:r>
            <a:r>
              <a:rPr lang="en-US" altLang="el-GR" b="1" dirty="0" smtClean="0">
                <a:solidFill>
                  <a:schemeClr val="bg1"/>
                </a:solidFill>
              </a:rPr>
              <a:t>) </a:t>
            </a:r>
            <a:r>
              <a:rPr lang="en-US" altLang="el-GR" b="1" dirty="0">
                <a:solidFill>
                  <a:schemeClr val="bg1"/>
                </a:solidFill>
              </a:rPr>
              <a:t>= </a:t>
            </a:r>
            <a:r>
              <a:rPr lang="en-US" altLang="el-GR" b="1" i="1" dirty="0" smtClean="0">
                <a:solidFill>
                  <a:schemeClr val="bg1"/>
                </a:solidFill>
              </a:rPr>
              <a:t>d</a:t>
            </a:r>
            <a:r>
              <a:rPr lang="en-US" altLang="el-GR" b="1" dirty="0" smtClean="0">
                <a:solidFill>
                  <a:schemeClr val="bg1"/>
                </a:solidFill>
              </a:rPr>
              <a:t>(</a:t>
            </a:r>
            <a:r>
              <a:rPr lang="en-US" altLang="el-GR" b="1" i="1" dirty="0" smtClean="0">
                <a:solidFill>
                  <a:schemeClr val="bg1"/>
                </a:solidFill>
              </a:rPr>
              <a:t>x</a:t>
            </a:r>
            <a:r>
              <a:rPr lang="en-US" altLang="el-GR" b="1" dirty="0" smtClean="0">
                <a:solidFill>
                  <a:schemeClr val="bg1"/>
                </a:solidFill>
              </a:rPr>
              <a:t> </a:t>
            </a:r>
            <a:r>
              <a:rPr lang="en-US" altLang="el-GR" b="1" dirty="0">
                <a:solidFill>
                  <a:schemeClr val="bg1"/>
                </a:solidFill>
              </a:rPr>
              <a:t>– </a:t>
            </a:r>
            <a:r>
              <a:rPr lang="en-US" altLang="el-GR" b="1" i="1" dirty="0" smtClean="0">
                <a:solidFill>
                  <a:schemeClr val="bg1"/>
                </a:solidFill>
              </a:rPr>
              <a:t>x</a:t>
            </a:r>
            <a:r>
              <a:rPr lang="en-US" altLang="el-GR" b="1" baseline="-25000" dirty="0" smtClean="0">
                <a:solidFill>
                  <a:schemeClr val="bg1"/>
                </a:solidFill>
              </a:rPr>
              <a:t>0</a:t>
            </a:r>
            <a:r>
              <a:rPr lang="en-US" altLang="el-GR" b="1" dirty="0" smtClean="0">
                <a:solidFill>
                  <a:schemeClr val="bg1"/>
                </a:solidFill>
              </a:rPr>
              <a:t>) = </a:t>
            </a:r>
            <a:r>
              <a:rPr lang="en-US" altLang="el-GR" b="1" i="1" dirty="0" smtClean="0">
                <a:solidFill>
                  <a:schemeClr val="bg1"/>
                </a:solidFill>
              </a:rPr>
              <a:t>dx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Ορθογώνιο 105"/>
              <p:cNvSpPr/>
              <p:nvPr/>
            </p:nvSpPr>
            <p:spPr>
              <a:xfrm>
                <a:off x="5023346" y="3759423"/>
                <a:ext cx="40131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l-GR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106" name="Ορθογώνιο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3346" y="3759423"/>
                <a:ext cx="401315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195738" y="4437112"/>
                <a:ext cx="4280081" cy="10646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</m:sup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nary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nary>
                        <m:naryPr>
                          <m:limLoc m:val="undOvr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sub>
                        <m:sup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</m:sup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𝒌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l-GR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𝚫</m:t>
                              </m:r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</m:e>
                      </m:nary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38" y="4437112"/>
                <a:ext cx="4280081" cy="10646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/>
              <p:cNvSpPr txBox="1"/>
              <p:nvPr/>
            </p:nvSpPr>
            <p:spPr>
              <a:xfrm>
                <a:off x="4568380" y="4635179"/>
                <a:ext cx="4513672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  <m:sup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  <m:sup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d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𝒌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𝚫</m:t>
                              </m:r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2000" b="1" i="0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𝐟</m:t>
                                  </m:r>
                                </m:sub>
                              </m:s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l-GR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𝚫</m:t>
                              </m:r>
                              <m:sSub>
                                <m:sSubPr>
                                  <m:ctrlP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2000" b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𝐢</m:t>
                                  </m:r>
                                </m:sub>
                              </m:sSub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8" name="TextBox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380" y="4635179"/>
                <a:ext cx="4513672" cy="6685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4202153" y="5877272"/>
                <a:ext cx="5003549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  <m:sup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𝚫</m:t>
                              </m:r>
                              <m:sSub>
                                <m:sSubPr>
                                  <m:ctrlP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2000" b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𝐟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153" y="5877272"/>
                <a:ext cx="5003549" cy="6685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108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utoUpdateAnimBg="0"/>
      <p:bldP spid="104" grpId="0"/>
      <p:bldP spid="105" grpId="0"/>
      <p:bldP spid="106" grpId="0"/>
      <p:bldP spid="107" grpId="0"/>
      <p:bldP spid="108" grpId="0"/>
      <p:bldP spid="10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14400" y="0"/>
            <a:ext cx="7391400" cy="58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 smtClean="0">
                <a:solidFill>
                  <a:schemeClr val="bg1"/>
                </a:solidFill>
              </a:rPr>
              <a:t>Ελαστική Δυναμική Ενέργεια</a:t>
            </a:r>
            <a:endParaRPr lang="el-GR" altLang="el-GR" b="1" dirty="0">
              <a:solidFill>
                <a:schemeClr val="bg1"/>
              </a:solidFill>
              <a:latin typeface="Times New Roman Greek" charset="-95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0" y="759619"/>
            <a:ext cx="4595814" cy="3569437"/>
            <a:chOff x="0" y="759619"/>
            <a:chExt cx="4595814" cy="3569437"/>
          </a:xfrm>
        </p:grpSpPr>
        <p:grpSp>
          <p:nvGrpSpPr>
            <p:cNvPr id="4" name="Ομάδα 3"/>
            <p:cNvGrpSpPr/>
            <p:nvPr/>
          </p:nvGrpSpPr>
          <p:grpSpPr>
            <a:xfrm>
              <a:off x="134209" y="1870601"/>
              <a:ext cx="3393615" cy="2456851"/>
              <a:chOff x="134209" y="2204864"/>
              <a:chExt cx="3393615" cy="2456851"/>
            </a:xfrm>
          </p:grpSpPr>
          <p:grpSp>
            <p:nvGrpSpPr>
              <p:cNvPr id="63" name="Ομάδα 62"/>
              <p:cNvGrpSpPr/>
              <p:nvPr/>
            </p:nvGrpSpPr>
            <p:grpSpPr>
              <a:xfrm>
                <a:off x="134209" y="2244337"/>
                <a:ext cx="2961567" cy="563278"/>
                <a:chOff x="322751" y="5386002"/>
                <a:chExt cx="2421861" cy="563278"/>
              </a:xfrm>
            </p:grpSpPr>
            <p:sp>
              <p:nvSpPr>
                <p:cNvPr id="75" name="Τόξο 74"/>
                <p:cNvSpPr/>
                <p:nvPr/>
              </p:nvSpPr>
              <p:spPr bwMode="auto">
                <a:xfrm>
                  <a:off x="1996066" y="5445243"/>
                  <a:ext cx="324000" cy="504000"/>
                </a:xfrm>
                <a:prstGeom prst="arc">
                  <a:avLst>
                    <a:gd name="adj1" fmla="val 6977805"/>
                    <a:gd name="adj2" fmla="val 3727128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76" name="Τόξο 75"/>
                <p:cNvSpPr/>
                <p:nvPr/>
              </p:nvSpPr>
              <p:spPr bwMode="auto">
                <a:xfrm>
                  <a:off x="322751" y="5386002"/>
                  <a:ext cx="324000" cy="504000"/>
                </a:xfrm>
                <a:prstGeom prst="arc">
                  <a:avLst>
                    <a:gd name="adj1" fmla="val 8113534"/>
                    <a:gd name="adj2" fmla="val 4123502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77" name="Τόξο 76"/>
                <p:cNvSpPr/>
                <p:nvPr/>
              </p:nvSpPr>
              <p:spPr bwMode="auto">
                <a:xfrm>
                  <a:off x="529338" y="5411322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78" name="Τόξο 77"/>
                <p:cNvSpPr/>
                <p:nvPr/>
              </p:nvSpPr>
              <p:spPr bwMode="auto">
                <a:xfrm>
                  <a:off x="741284" y="5428198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79" name="Τόξο 78"/>
                <p:cNvSpPr/>
                <p:nvPr/>
              </p:nvSpPr>
              <p:spPr bwMode="auto">
                <a:xfrm>
                  <a:off x="1165536" y="5428198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80" name="Τόξο 79"/>
                <p:cNvSpPr/>
                <p:nvPr/>
              </p:nvSpPr>
              <p:spPr bwMode="auto">
                <a:xfrm>
                  <a:off x="1789282" y="5445279"/>
                  <a:ext cx="324000" cy="504001"/>
                </a:xfrm>
                <a:prstGeom prst="arc">
                  <a:avLst>
                    <a:gd name="adj1" fmla="val 6977805"/>
                    <a:gd name="adj2" fmla="val 3727128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81" name="Τόξο 80"/>
                <p:cNvSpPr/>
                <p:nvPr/>
              </p:nvSpPr>
              <p:spPr bwMode="auto">
                <a:xfrm>
                  <a:off x="1376575" y="5436634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82" name="Τόξο 81"/>
                <p:cNvSpPr/>
                <p:nvPr/>
              </p:nvSpPr>
              <p:spPr bwMode="auto">
                <a:xfrm>
                  <a:off x="954390" y="5428198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83" name="Τόξο 82"/>
                <p:cNvSpPr/>
                <p:nvPr/>
              </p:nvSpPr>
              <p:spPr bwMode="auto">
                <a:xfrm>
                  <a:off x="1581085" y="5445247"/>
                  <a:ext cx="324000" cy="504000"/>
                </a:xfrm>
                <a:prstGeom prst="arc">
                  <a:avLst>
                    <a:gd name="adj1" fmla="val 6977805"/>
                    <a:gd name="adj2" fmla="val 388810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84" name="Τόξο 83"/>
                <p:cNvSpPr/>
                <p:nvPr/>
              </p:nvSpPr>
              <p:spPr bwMode="auto">
                <a:xfrm>
                  <a:off x="2202896" y="5445248"/>
                  <a:ext cx="324000" cy="504000"/>
                </a:xfrm>
                <a:prstGeom prst="arc">
                  <a:avLst>
                    <a:gd name="adj1" fmla="val 6977805"/>
                    <a:gd name="adj2" fmla="val 3727128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85" name="Τόξο 84"/>
                <p:cNvSpPr/>
                <p:nvPr/>
              </p:nvSpPr>
              <p:spPr bwMode="auto">
                <a:xfrm>
                  <a:off x="2420612" y="5439238"/>
                  <a:ext cx="324000" cy="504000"/>
                </a:xfrm>
                <a:prstGeom prst="arc">
                  <a:avLst>
                    <a:gd name="adj1" fmla="val 6977805"/>
                    <a:gd name="adj2" fmla="val 3333081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64" name="Ομάδα 63"/>
              <p:cNvGrpSpPr/>
              <p:nvPr/>
            </p:nvGrpSpPr>
            <p:grpSpPr>
              <a:xfrm>
                <a:off x="2051720" y="2204864"/>
                <a:ext cx="1476104" cy="2456851"/>
                <a:chOff x="2051720" y="2613480"/>
                <a:chExt cx="1476104" cy="2456851"/>
              </a:xfrm>
            </p:grpSpPr>
            <p:cxnSp>
              <p:nvCxnSpPr>
                <p:cNvPr id="66" name="Ευθεία γραμμή σύνδεσης 65"/>
                <p:cNvCxnSpPr/>
                <p:nvPr/>
              </p:nvCxnSpPr>
              <p:spPr bwMode="auto">
                <a:xfrm>
                  <a:off x="3275856" y="3177669"/>
                  <a:ext cx="0" cy="1620000"/>
                </a:xfrm>
                <a:prstGeom prst="line">
                  <a:avLst/>
                </a:prstGeom>
                <a:solidFill>
                  <a:srgbClr val="FF0000"/>
                </a:solidFill>
                <a:ln w="19050" cap="flat" cmpd="sng" algn="ctr">
                  <a:solidFill>
                    <a:srgbClr val="FFFF00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6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235093" y="4700443"/>
                  <a:ext cx="163513" cy="369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i="1" dirty="0">
                      <a:solidFill>
                        <a:schemeClr val="bg1"/>
                      </a:solidFill>
                    </a:rPr>
                    <a:t>x</a:t>
                  </a:r>
                  <a:endParaRPr lang="el-GR" altLang="el-GR" i="1" dirty="0">
                    <a:solidFill>
                      <a:schemeClr val="bg1"/>
                    </a:solidFill>
                  </a:endParaRPr>
                </a:p>
              </p:txBody>
            </p:sp>
            <p:grpSp>
              <p:nvGrpSpPr>
                <p:cNvPr id="68" name="Ομάδα 67"/>
                <p:cNvGrpSpPr/>
                <p:nvPr/>
              </p:nvGrpSpPr>
              <p:grpSpPr>
                <a:xfrm>
                  <a:off x="2051720" y="2613480"/>
                  <a:ext cx="1476104" cy="648008"/>
                  <a:chOff x="2051720" y="2613480"/>
                  <a:chExt cx="1476104" cy="648008"/>
                </a:xfrm>
              </p:grpSpPr>
              <p:grpSp>
                <p:nvGrpSpPr>
                  <p:cNvPr id="69" name="Ομάδα 68"/>
                  <p:cNvGrpSpPr/>
                  <p:nvPr/>
                </p:nvGrpSpPr>
                <p:grpSpPr>
                  <a:xfrm>
                    <a:off x="2987824" y="2685488"/>
                    <a:ext cx="540000" cy="576000"/>
                    <a:chOff x="2463039" y="2587203"/>
                    <a:chExt cx="540000" cy="576000"/>
                  </a:xfrm>
                </p:grpSpPr>
                <p:sp>
                  <p:nvSpPr>
                    <p:cNvPr id="73" name="Ορθογώνιο 72"/>
                    <p:cNvSpPr/>
                    <p:nvPr/>
                  </p:nvSpPr>
                  <p:spPr bwMode="auto">
                    <a:xfrm>
                      <a:off x="2463039" y="2587203"/>
                      <a:ext cx="540000" cy="576000"/>
                    </a:xfrm>
                    <a:prstGeom prst="rect">
                      <a:avLst/>
                    </a:prstGeom>
                    <a:gradFill flip="none" rotWithShape="1">
                      <a:gsLst>
                        <a:gs pos="0">
                          <a:srgbClr val="663300">
                            <a:tint val="66000"/>
                            <a:satMod val="160000"/>
                          </a:srgbClr>
                        </a:gs>
                        <a:gs pos="50000">
                          <a:srgbClr val="663300">
                            <a:tint val="44500"/>
                            <a:satMod val="160000"/>
                          </a:srgbClr>
                        </a:gs>
                        <a:gs pos="100000">
                          <a:srgbClr val="6633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  <a:ln w="952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74" name="Oval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9063" y="2889716"/>
                      <a:ext cx="125413" cy="112712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/>
                      <a:endParaRPr lang="el-GR" altLang="el-GR"/>
                    </a:p>
                  </p:txBody>
                </p:sp>
              </p:grpSp>
              <p:sp>
                <p:nvSpPr>
                  <p:cNvPr id="70" name="Line 1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051720" y="3048000"/>
                    <a:ext cx="1143000" cy="0"/>
                  </a:xfrm>
                  <a:prstGeom prst="line">
                    <a:avLst/>
                  </a:prstGeom>
                  <a:noFill/>
                  <a:ln w="50800">
                    <a:solidFill>
                      <a:srgbClr val="FFFF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71" name="Text Box 1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25449" y="2636912"/>
                    <a:ext cx="387928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400" b="1" i="1" dirty="0" err="1" smtClean="0">
                        <a:solidFill>
                          <a:srgbClr val="FFFF00"/>
                        </a:solidFill>
                        <a:latin typeface="Times New Roman Greek" charset="-95"/>
                      </a:rPr>
                      <a:t>F</a:t>
                    </a:r>
                    <a:r>
                      <a:rPr lang="en-US" altLang="el-GR" sz="2400" b="1" i="1" baseline="-25000" dirty="0" err="1" smtClean="0">
                        <a:solidFill>
                          <a:srgbClr val="FFFF00"/>
                        </a:solidFill>
                        <a:latin typeface="Times New Roman Greek" charset="-95"/>
                      </a:rPr>
                      <a:t>sp</a:t>
                    </a:r>
                    <a:endParaRPr lang="el-GR" altLang="el-GR" sz="2400" b="1" i="1" dirty="0">
                      <a:solidFill>
                        <a:srgbClr val="FFFF00"/>
                      </a:solidFill>
                      <a:latin typeface="Times New Roman Greek" charset="-95"/>
                    </a:endParaRPr>
                  </a:p>
                </p:txBody>
              </p:sp>
              <p:sp>
                <p:nvSpPr>
                  <p:cNvPr id="72" name="Text Box 1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31840" y="2613480"/>
                    <a:ext cx="238848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400" b="1" i="1" dirty="0">
                        <a:solidFill>
                          <a:srgbClr val="C00000"/>
                        </a:solidFill>
                        <a:latin typeface="Times New Roman Greek" charset="-95"/>
                      </a:rPr>
                      <a:t>m</a:t>
                    </a:r>
                    <a:endParaRPr lang="el-GR" altLang="el-GR" sz="2400" b="1" i="1" dirty="0">
                      <a:solidFill>
                        <a:srgbClr val="C00000"/>
                      </a:solidFill>
                      <a:latin typeface="Times New Roman Greek" charset="-95"/>
                    </a:endParaRPr>
                  </a:p>
                </p:txBody>
              </p:sp>
            </p:grpSp>
          </p:grpSp>
          <p:cxnSp>
            <p:nvCxnSpPr>
              <p:cNvPr id="65" name="Ευθεία γραμμή σύνδεσης 64"/>
              <p:cNvCxnSpPr/>
              <p:nvPr/>
            </p:nvCxnSpPr>
            <p:spPr bwMode="auto">
              <a:xfrm>
                <a:off x="395536" y="2735006"/>
                <a:ext cx="1793585" cy="33921"/>
              </a:xfrm>
              <a:prstGeom prst="line">
                <a:avLst/>
              </a:prstGeom>
              <a:solidFill>
                <a:srgbClr val="FF0000"/>
              </a:solidFill>
              <a:ln w="38100" cap="flat" cmpd="sng" algn="ctr">
                <a:solidFill>
                  <a:srgbClr val="0000CC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5" name="Ομάδα 4"/>
            <p:cNvGrpSpPr/>
            <p:nvPr/>
          </p:nvGrpSpPr>
          <p:grpSpPr>
            <a:xfrm>
              <a:off x="170347" y="2852936"/>
              <a:ext cx="3300441" cy="1440160"/>
              <a:chOff x="170347" y="4240075"/>
              <a:chExt cx="3300441" cy="1440160"/>
            </a:xfrm>
          </p:grpSpPr>
          <p:grpSp>
            <p:nvGrpSpPr>
              <p:cNvPr id="39" name="Ομάδα 38"/>
              <p:cNvGrpSpPr/>
              <p:nvPr/>
            </p:nvGrpSpPr>
            <p:grpSpPr>
              <a:xfrm>
                <a:off x="170347" y="4240075"/>
                <a:ext cx="3300441" cy="705859"/>
                <a:chOff x="170347" y="4240075"/>
                <a:chExt cx="3300441" cy="705859"/>
              </a:xfrm>
            </p:grpSpPr>
            <p:grpSp>
              <p:nvGrpSpPr>
                <p:cNvPr id="42" name="Ομάδα 41"/>
                <p:cNvGrpSpPr/>
                <p:nvPr/>
              </p:nvGrpSpPr>
              <p:grpSpPr>
                <a:xfrm>
                  <a:off x="170347" y="4338176"/>
                  <a:ext cx="2378239" cy="607758"/>
                  <a:chOff x="170347" y="5002461"/>
                  <a:chExt cx="2378239" cy="607758"/>
                </a:xfrm>
              </p:grpSpPr>
              <p:grpSp>
                <p:nvGrpSpPr>
                  <p:cNvPr id="46" name="Ομάδα 45"/>
                  <p:cNvGrpSpPr/>
                  <p:nvPr/>
                </p:nvGrpSpPr>
                <p:grpSpPr>
                  <a:xfrm>
                    <a:off x="170347" y="5046944"/>
                    <a:ext cx="1908000" cy="563275"/>
                    <a:chOff x="5727718" y="4988914"/>
                    <a:chExt cx="2385855" cy="388822"/>
                  </a:xfrm>
                </p:grpSpPr>
                <p:sp>
                  <p:nvSpPr>
                    <p:cNvPr id="50" name="Τόξο 49"/>
                    <p:cNvSpPr/>
                    <p:nvPr/>
                  </p:nvSpPr>
                  <p:spPr bwMode="auto">
                    <a:xfrm>
                      <a:off x="7401029" y="5029824"/>
                      <a:ext cx="287998" cy="347905"/>
                    </a:xfrm>
                    <a:prstGeom prst="arc">
                      <a:avLst>
                        <a:gd name="adj1" fmla="val 6977805"/>
                        <a:gd name="adj2" fmla="val 3727128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grpSp>
                  <p:nvGrpSpPr>
                    <p:cNvPr id="51" name="Ομάδα 50"/>
                    <p:cNvGrpSpPr/>
                    <p:nvPr/>
                  </p:nvGrpSpPr>
                  <p:grpSpPr>
                    <a:xfrm>
                      <a:off x="5727718" y="4988914"/>
                      <a:ext cx="2385855" cy="388822"/>
                      <a:chOff x="5727718" y="4988914"/>
                      <a:chExt cx="2385855" cy="388822"/>
                    </a:xfrm>
                  </p:grpSpPr>
                  <p:grpSp>
                    <p:nvGrpSpPr>
                      <p:cNvPr id="52" name="Ομάδα 51"/>
                      <p:cNvGrpSpPr/>
                      <p:nvPr/>
                    </p:nvGrpSpPr>
                    <p:grpSpPr>
                      <a:xfrm>
                        <a:off x="5727718" y="4988914"/>
                        <a:ext cx="1754531" cy="388822"/>
                        <a:chOff x="5715063" y="4659087"/>
                        <a:chExt cx="1436747" cy="726729"/>
                      </a:xfrm>
                    </p:grpSpPr>
                    <p:sp>
                      <p:nvSpPr>
                        <p:cNvPr id="55" name="Τόξο 54"/>
                        <p:cNvSpPr/>
                        <p:nvPr/>
                      </p:nvSpPr>
                      <p:spPr bwMode="auto">
                        <a:xfrm>
                          <a:off x="5715063" y="4659087"/>
                          <a:ext cx="235836" cy="650253"/>
                        </a:xfrm>
                        <a:prstGeom prst="arc">
                          <a:avLst>
                            <a:gd name="adj1" fmla="val 8113534"/>
                            <a:gd name="adj2" fmla="val 4123502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6" name="Τόξο 55"/>
                        <p:cNvSpPr/>
                        <p:nvPr/>
                      </p:nvSpPr>
                      <p:spPr bwMode="auto">
                        <a:xfrm>
                          <a:off x="5884233" y="4691747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7" name="Τόξο 56"/>
                        <p:cNvSpPr/>
                        <p:nvPr/>
                      </p:nvSpPr>
                      <p:spPr bwMode="auto">
                        <a:xfrm>
                          <a:off x="6057792" y="4713519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8" name="Τόξο 57"/>
                        <p:cNvSpPr/>
                        <p:nvPr/>
                      </p:nvSpPr>
                      <p:spPr bwMode="auto">
                        <a:xfrm>
                          <a:off x="6405203" y="4713519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59" name="Τόξο 58"/>
                        <p:cNvSpPr/>
                        <p:nvPr/>
                      </p:nvSpPr>
                      <p:spPr bwMode="auto">
                        <a:xfrm>
                          <a:off x="6915974" y="4735562"/>
                          <a:ext cx="235836" cy="650254"/>
                        </a:xfrm>
                        <a:prstGeom prst="arc">
                          <a:avLst>
                            <a:gd name="adj1" fmla="val 6977805"/>
                            <a:gd name="adj2" fmla="val 3727128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60" name="Τόξο 59"/>
                        <p:cNvSpPr/>
                        <p:nvPr/>
                      </p:nvSpPr>
                      <p:spPr bwMode="auto">
                        <a:xfrm>
                          <a:off x="6578017" y="4724403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61" name="Τόξο 60"/>
                        <p:cNvSpPr/>
                        <p:nvPr/>
                      </p:nvSpPr>
                      <p:spPr bwMode="auto">
                        <a:xfrm>
                          <a:off x="6232300" y="4713519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62" name="Τόξο 61"/>
                        <p:cNvSpPr/>
                        <p:nvPr/>
                      </p:nvSpPr>
                      <p:spPr bwMode="auto">
                        <a:xfrm>
                          <a:off x="6745488" y="4735516"/>
                          <a:ext cx="235836" cy="650253"/>
                        </a:xfrm>
                        <a:prstGeom prst="arc">
                          <a:avLst>
                            <a:gd name="adj1" fmla="val 6977805"/>
                            <a:gd name="adj2" fmla="val 3888101"/>
                          </a:avLst>
                        </a:prstGeom>
                        <a:noFill/>
                        <a:ln w="41275" cap="flat" cmpd="sng" algn="ctr">
                          <a:solidFill>
                            <a:srgbClr val="FF99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4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53" name="Τόξο 52"/>
                      <p:cNvSpPr/>
                      <p:nvPr/>
                    </p:nvSpPr>
                    <p:spPr bwMode="auto">
                      <a:xfrm>
                        <a:off x="7607859" y="5029820"/>
                        <a:ext cx="287998" cy="347905"/>
                      </a:xfrm>
                      <a:prstGeom prst="arc">
                        <a:avLst>
                          <a:gd name="adj1" fmla="val 6977805"/>
                          <a:gd name="adj2" fmla="val 3727128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sp>
                    <p:nvSpPr>
                      <p:cNvPr id="54" name="Τόξο 53"/>
                      <p:cNvSpPr/>
                      <p:nvPr/>
                    </p:nvSpPr>
                    <p:spPr bwMode="auto">
                      <a:xfrm>
                        <a:off x="7825575" y="5025673"/>
                        <a:ext cx="287998" cy="347905"/>
                      </a:xfrm>
                      <a:prstGeom prst="arc">
                        <a:avLst>
                          <a:gd name="adj1" fmla="val 6977805"/>
                          <a:gd name="adj2" fmla="val 3333081"/>
                        </a:avLst>
                      </a:prstGeom>
                      <a:noFill/>
                      <a:ln w="41275" cap="flat" cmpd="sng" algn="ctr">
                        <a:solidFill>
                          <a:srgbClr val="FF99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47" name="Ομάδα 46"/>
                  <p:cNvGrpSpPr/>
                  <p:nvPr/>
                </p:nvGrpSpPr>
                <p:grpSpPr>
                  <a:xfrm>
                    <a:off x="2008586" y="5002461"/>
                    <a:ext cx="540000" cy="576000"/>
                    <a:chOff x="2505075" y="2519907"/>
                    <a:chExt cx="540000" cy="576000"/>
                  </a:xfrm>
                </p:grpSpPr>
                <p:sp>
                  <p:nvSpPr>
                    <p:cNvPr id="48" name="Ορθογώνιο 47"/>
                    <p:cNvSpPr/>
                    <p:nvPr/>
                  </p:nvSpPr>
                  <p:spPr bwMode="auto">
                    <a:xfrm>
                      <a:off x="2505075" y="2519907"/>
                      <a:ext cx="540000" cy="576000"/>
                    </a:xfrm>
                    <a:prstGeom prst="rect">
                      <a:avLst/>
                    </a:prstGeom>
                    <a:gradFill flip="none" rotWithShape="1">
                      <a:gsLst>
                        <a:gs pos="0">
                          <a:srgbClr val="663300">
                            <a:tint val="66000"/>
                            <a:satMod val="160000"/>
                          </a:srgbClr>
                        </a:gs>
                        <a:gs pos="50000">
                          <a:srgbClr val="663300">
                            <a:tint val="44500"/>
                            <a:satMod val="160000"/>
                          </a:srgbClr>
                        </a:gs>
                        <a:gs pos="100000">
                          <a:srgbClr val="6633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  <a:ln w="952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49" name="Oval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4893" y="2815429"/>
                      <a:ext cx="125413" cy="112712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/>
                      <a:endParaRPr lang="el-GR" altLang="el-GR"/>
                    </a:p>
                  </p:txBody>
                </p:sp>
              </p:grpSp>
            </p:grpSp>
            <p:sp>
              <p:nvSpPr>
                <p:cNvPr id="43" name="Line 139"/>
                <p:cNvSpPr>
                  <a:spLocks noChangeShapeType="1"/>
                </p:cNvSpPr>
                <p:nvPr/>
              </p:nvSpPr>
              <p:spPr bwMode="auto">
                <a:xfrm>
                  <a:off x="2327788" y="4704022"/>
                  <a:ext cx="1143000" cy="0"/>
                </a:xfrm>
                <a:prstGeom prst="line">
                  <a:avLst/>
                </a:prstGeom>
                <a:noFill/>
                <a:ln w="50800">
                  <a:solidFill>
                    <a:srgbClr val="FFFF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44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2843808" y="4240075"/>
                  <a:ext cx="387928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 err="1">
                      <a:solidFill>
                        <a:srgbClr val="FFFF00"/>
                      </a:solidFill>
                      <a:latin typeface="Times New Roman Greek" charset="-95"/>
                    </a:rPr>
                    <a:t>F</a:t>
                  </a:r>
                  <a:r>
                    <a:rPr lang="en-US" altLang="el-GR" sz="2400" b="1" i="1" baseline="-25000" dirty="0" err="1">
                      <a:solidFill>
                        <a:srgbClr val="FFFF00"/>
                      </a:solidFill>
                      <a:latin typeface="Times New Roman Greek" charset="-95"/>
                    </a:rPr>
                    <a:t>sp</a:t>
                  </a:r>
                  <a:endParaRPr lang="el-GR" altLang="el-GR" sz="2400" b="1" i="1" dirty="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45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2198532" y="4247200"/>
                  <a:ext cx="238848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>
                      <a:solidFill>
                        <a:srgbClr val="C00000"/>
                      </a:solidFill>
                      <a:latin typeface="Times New Roman Greek" charset="-95"/>
                    </a:rPr>
                    <a:t>m</a:t>
                  </a:r>
                  <a:endParaRPr lang="el-GR" altLang="el-GR" sz="2400" b="1" i="1" dirty="0">
                    <a:solidFill>
                      <a:srgbClr val="C00000"/>
                    </a:solidFill>
                    <a:latin typeface="Times New Roman Greek" charset="-95"/>
                  </a:endParaRPr>
                </a:p>
              </p:txBody>
            </p:sp>
          </p:grpSp>
          <p:cxnSp>
            <p:nvCxnSpPr>
              <p:cNvPr id="40" name="Ευθεία γραμμή σύνδεσης 39"/>
              <p:cNvCxnSpPr/>
              <p:nvPr/>
            </p:nvCxnSpPr>
            <p:spPr bwMode="auto">
              <a:xfrm>
                <a:off x="2307853" y="4867666"/>
                <a:ext cx="0" cy="576000"/>
              </a:xfrm>
              <a:prstGeom prst="line">
                <a:avLst/>
              </a:prstGeom>
              <a:solidFill>
                <a:srgbClr val="FF0000"/>
              </a:solidFill>
              <a:ln w="19050" cap="flat" cmpd="sng" algn="ctr">
                <a:solidFill>
                  <a:srgbClr val="FFFF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1" name="Text Box 53"/>
              <p:cNvSpPr txBox="1">
                <a:spLocks noChangeArrowheads="1"/>
              </p:cNvSpPr>
              <p:nvPr/>
            </p:nvSpPr>
            <p:spPr bwMode="auto">
              <a:xfrm>
                <a:off x="2248247" y="5310347"/>
                <a:ext cx="163513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i="1" dirty="0">
                    <a:solidFill>
                      <a:schemeClr val="bg1"/>
                    </a:solidFill>
                  </a:rPr>
                  <a:t>x</a:t>
                </a:r>
                <a:endParaRPr lang="el-GR" altLang="el-GR" i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" name="Ομάδα 5"/>
            <p:cNvGrpSpPr/>
            <p:nvPr/>
          </p:nvGrpSpPr>
          <p:grpSpPr>
            <a:xfrm>
              <a:off x="0" y="759619"/>
              <a:ext cx="4595814" cy="3569437"/>
              <a:chOff x="0" y="759619"/>
              <a:chExt cx="4595814" cy="3569437"/>
            </a:xfrm>
          </p:grpSpPr>
          <p:cxnSp>
            <p:nvCxnSpPr>
              <p:cNvPr id="7" name="Ευθεία γραμμή σύνδεσης 6"/>
              <p:cNvCxnSpPr/>
              <p:nvPr/>
            </p:nvCxnSpPr>
            <p:spPr bwMode="auto">
              <a:xfrm>
                <a:off x="2789461" y="920595"/>
                <a:ext cx="0" cy="3132000"/>
              </a:xfrm>
              <a:prstGeom prst="line">
                <a:avLst/>
              </a:prstGeom>
              <a:solidFill>
                <a:srgbClr val="FF0000"/>
              </a:solidFill>
              <a:ln w="19050" cap="flat" cmpd="sng" algn="ctr">
                <a:solidFill>
                  <a:srgbClr val="FFFF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" name="Text Box 53"/>
              <p:cNvSpPr txBox="1">
                <a:spLocks noChangeArrowheads="1"/>
              </p:cNvSpPr>
              <p:nvPr/>
            </p:nvSpPr>
            <p:spPr bwMode="auto">
              <a:xfrm>
                <a:off x="2627783" y="3933056"/>
                <a:ext cx="324000" cy="396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i="1" dirty="0" smtClean="0">
                    <a:solidFill>
                      <a:schemeClr val="bg1"/>
                    </a:solidFill>
                  </a:rPr>
                  <a:t>x</a:t>
                </a:r>
                <a:r>
                  <a:rPr lang="el-GR" altLang="el-GR" i="1" baseline="-25000" dirty="0" smtClean="0">
                    <a:solidFill>
                      <a:schemeClr val="bg1"/>
                    </a:solidFill>
                  </a:rPr>
                  <a:t>0</a:t>
                </a:r>
                <a:endParaRPr lang="el-GR" altLang="el-GR" i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9" name="Ομάδα 8"/>
              <p:cNvGrpSpPr/>
              <p:nvPr/>
            </p:nvGrpSpPr>
            <p:grpSpPr>
              <a:xfrm>
                <a:off x="0" y="759619"/>
                <a:ext cx="4595814" cy="3534142"/>
                <a:chOff x="0" y="759619"/>
                <a:chExt cx="4595814" cy="3534142"/>
              </a:xfrm>
            </p:grpSpPr>
            <p:grpSp>
              <p:nvGrpSpPr>
                <p:cNvPr id="10" name="Ομάδα 9"/>
                <p:cNvGrpSpPr/>
                <p:nvPr/>
              </p:nvGrpSpPr>
              <p:grpSpPr>
                <a:xfrm>
                  <a:off x="0" y="764704"/>
                  <a:ext cx="4595814" cy="3529057"/>
                  <a:chOff x="0" y="1733530"/>
                  <a:chExt cx="4595814" cy="3529057"/>
                </a:xfrm>
              </p:grpSpPr>
              <p:sp>
                <p:nvSpPr>
                  <p:cNvPr id="12" name="Ορθογώνιο 11"/>
                  <p:cNvSpPr/>
                  <p:nvPr/>
                </p:nvSpPr>
                <p:spPr bwMode="auto">
                  <a:xfrm>
                    <a:off x="164303" y="3461722"/>
                    <a:ext cx="3624943" cy="148339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 cap="flat" cmpd="sng" algn="ctr">
                    <a:solidFill>
                      <a:srgbClr val="FFFF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" name="Ορθογώνιο 12"/>
                  <p:cNvSpPr/>
                  <p:nvPr/>
                </p:nvSpPr>
                <p:spPr bwMode="auto">
                  <a:xfrm>
                    <a:off x="175185" y="4481709"/>
                    <a:ext cx="3624943" cy="148341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 cap="flat" cmpd="sng" algn="ctr">
                    <a:solidFill>
                      <a:srgbClr val="FFFF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grpSp>
                <p:nvGrpSpPr>
                  <p:cNvPr id="14" name="Ομάδα 13"/>
                  <p:cNvGrpSpPr/>
                  <p:nvPr/>
                </p:nvGrpSpPr>
                <p:grpSpPr>
                  <a:xfrm>
                    <a:off x="0" y="1733530"/>
                    <a:ext cx="4595814" cy="3529057"/>
                    <a:chOff x="0" y="1733530"/>
                    <a:chExt cx="4595814" cy="3529057"/>
                  </a:xfrm>
                </p:grpSpPr>
                <p:grpSp>
                  <p:nvGrpSpPr>
                    <p:cNvPr id="15" name="Group 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1126" y="4892698"/>
                      <a:ext cx="4484688" cy="369889"/>
                      <a:chOff x="70" y="3082"/>
                      <a:chExt cx="2825" cy="233"/>
                    </a:xfrm>
                  </p:grpSpPr>
                  <p:sp>
                    <p:nvSpPr>
                      <p:cNvPr id="37" name="Line 1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0" y="3088"/>
                        <a:ext cx="2819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FFFF00"/>
                        </a:solidFill>
                        <a:round/>
                        <a:headEnd/>
                        <a:tailEnd type="triangle" w="med" len="lg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>
                          <a:solidFill>
                            <a:srgbClr val="FFC000"/>
                          </a:solidFill>
                        </a:endParaRPr>
                      </a:p>
                    </p:txBody>
                  </p:sp>
                  <p:sp>
                    <p:nvSpPr>
                      <p:cNvPr id="38" name="Text Box 5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792" y="3082"/>
                        <a:ext cx="103" cy="23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lIns="0" tIns="0" rIns="0" bIns="0">
                        <a:spAutoFit/>
                      </a:bodyPr>
                      <a:lstStyle>
                        <a:lvl1pPr eaLnBrk="0" hangingPunct="0"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eaLnBrk="0" hangingPunct="0"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eaLnBrk="0" hangingPunct="0"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eaLnBrk="0" hangingPunct="0"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eaLnBrk="0" hangingPunct="0"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altLang="el-GR" i="1" dirty="0">
                            <a:solidFill>
                              <a:schemeClr val="bg1"/>
                            </a:solidFill>
                          </a:rPr>
                          <a:t>x</a:t>
                        </a:r>
                        <a:endParaRPr lang="el-GR" altLang="el-GR" i="1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" name="Ομάδα 15"/>
                    <p:cNvGrpSpPr/>
                    <p:nvPr/>
                  </p:nvGrpSpPr>
                  <p:grpSpPr>
                    <a:xfrm>
                      <a:off x="0" y="1733530"/>
                      <a:ext cx="3800136" cy="3204000"/>
                      <a:chOff x="0" y="1733530"/>
                      <a:chExt cx="3800136" cy="3204000"/>
                    </a:xfrm>
                  </p:grpSpPr>
                  <p:sp>
                    <p:nvSpPr>
                      <p:cNvPr id="17" name="Ορθογώνιο 16"/>
                      <p:cNvSpPr/>
                      <p:nvPr/>
                    </p:nvSpPr>
                    <p:spPr bwMode="auto">
                      <a:xfrm>
                        <a:off x="175193" y="2369727"/>
                        <a:ext cx="3624943" cy="148339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 cap="flat" cmpd="sng" algn="ctr">
                        <a:solidFill>
                          <a:srgbClr val="FFFF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grpSp>
                    <p:nvGrpSpPr>
                      <p:cNvPr id="18" name="Ομάδα 17"/>
                      <p:cNvGrpSpPr/>
                      <p:nvPr/>
                    </p:nvGrpSpPr>
                    <p:grpSpPr>
                      <a:xfrm>
                        <a:off x="170351" y="1780854"/>
                        <a:ext cx="2925425" cy="576000"/>
                        <a:chOff x="170351" y="1780854"/>
                        <a:chExt cx="2925425" cy="576000"/>
                      </a:xfrm>
                    </p:grpSpPr>
                    <p:grpSp>
                      <p:nvGrpSpPr>
                        <p:cNvPr id="20" name="Ομάδα 19"/>
                        <p:cNvGrpSpPr/>
                        <p:nvPr/>
                      </p:nvGrpSpPr>
                      <p:grpSpPr>
                        <a:xfrm>
                          <a:off x="170351" y="1792021"/>
                          <a:ext cx="2421861" cy="563278"/>
                          <a:chOff x="5727714" y="4455199"/>
                          <a:chExt cx="2421861" cy="388808"/>
                        </a:xfrm>
                      </p:grpSpPr>
                      <p:sp>
                        <p:nvSpPr>
                          <p:cNvPr id="24" name="Τόξο 23"/>
                          <p:cNvSpPr/>
                          <p:nvPr/>
                        </p:nvSpPr>
                        <p:spPr bwMode="auto">
                          <a:xfrm>
                            <a:off x="7401029" y="4496091"/>
                            <a:ext cx="324000" cy="347891"/>
                          </a:xfrm>
                          <a:prstGeom prst="arc">
                            <a:avLst>
                              <a:gd name="adj1" fmla="val 6977805"/>
                              <a:gd name="adj2" fmla="val 3727128"/>
                            </a:avLst>
                          </a:prstGeom>
                          <a:noFill/>
                          <a:ln w="41275" cap="flat" cmpd="sng" algn="ctr">
                            <a:solidFill>
                              <a:srgbClr val="FF99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l-GR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endParaRPr>
                          </a:p>
                        </p:txBody>
                      </p:sp>
                      <p:grpSp>
                        <p:nvGrpSpPr>
                          <p:cNvPr id="25" name="Ομάδα 24"/>
                          <p:cNvGrpSpPr/>
                          <p:nvPr/>
                        </p:nvGrpSpPr>
                        <p:grpSpPr>
                          <a:xfrm>
                            <a:off x="5727714" y="4455199"/>
                            <a:ext cx="2421861" cy="388808"/>
                            <a:chOff x="5727714" y="4455199"/>
                            <a:chExt cx="2421861" cy="388808"/>
                          </a:xfrm>
                        </p:grpSpPr>
                        <p:grpSp>
                          <p:nvGrpSpPr>
                            <p:cNvPr id="26" name="Ομάδα 25"/>
                            <p:cNvGrpSpPr/>
                            <p:nvPr/>
                          </p:nvGrpSpPr>
                          <p:grpSpPr>
                            <a:xfrm>
                              <a:off x="5727714" y="4455199"/>
                              <a:ext cx="1790531" cy="388808"/>
                              <a:chOff x="5715069" y="3661642"/>
                              <a:chExt cx="1466229" cy="726717"/>
                            </a:xfrm>
                          </p:grpSpPr>
                          <p:sp>
                            <p:nvSpPr>
                              <p:cNvPr id="29" name="Τόξο 28"/>
                              <p:cNvSpPr/>
                              <p:nvPr/>
                            </p:nvSpPr>
                            <p:spPr bwMode="auto">
                              <a:xfrm>
                                <a:off x="5715069" y="3661642"/>
                                <a:ext cx="265317" cy="650239"/>
                              </a:xfrm>
                              <a:prstGeom prst="arc">
                                <a:avLst>
                                  <a:gd name="adj1" fmla="val 8113534"/>
                                  <a:gd name="adj2" fmla="val 4123502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30" name="Τόξο 29"/>
                              <p:cNvSpPr/>
                              <p:nvPr/>
                            </p:nvSpPr>
                            <p:spPr bwMode="auto">
                              <a:xfrm>
                                <a:off x="5884239" y="3694309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31" name="Τόξο 30"/>
                              <p:cNvSpPr/>
                              <p:nvPr/>
                            </p:nvSpPr>
                            <p:spPr bwMode="auto">
                              <a:xfrm>
                                <a:off x="6057797" y="3716081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32" name="Τόξο 31"/>
                              <p:cNvSpPr/>
                              <p:nvPr/>
                            </p:nvSpPr>
                            <p:spPr bwMode="auto">
                              <a:xfrm>
                                <a:off x="6405208" y="3716081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33" name="Τόξο 32"/>
                              <p:cNvSpPr/>
                              <p:nvPr/>
                            </p:nvSpPr>
                            <p:spPr bwMode="auto">
                              <a:xfrm>
                                <a:off x="6915981" y="3738119"/>
                                <a:ext cx="265317" cy="650240"/>
                              </a:xfrm>
                              <a:prstGeom prst="arc">
                                <a:avLst>
                                  <a:gd name="adj1" fmla="val 6977805"/>
                                  <a:gd name="adj2" fmla="val 3727128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34" name="Τόξο 33"/>
                              <p:cNvSpPr/>
                              <p:nvPr/>
                            </p:nvSpPr>
                            <p:spPr bwMode="auto">
                              <a:xfrm>
                                <a:off x="6578024" y="3726965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35" name="Τόξο 34"/>
                              <p:cNvSpPr/>
                              <p:nvPr/>
                            </p:nvSpPr>
                            <p:spPr bwMode="auto">
                              <a:xfrm>
                                <a:off x="6232305" y="3716081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36" name="Τόξο 35"/>
                              <p:cNvSpPr/>
                              <p:nvPr/>
                            </p:nvSpPr>
                            <p:spPr bwMode="auto">
                              <a:xfrm>
                                <a:off x="6745493" y="3738077"/>
                                <a:ext cx="265317" cy="650239"/>
                              </a:xfrm>
                              <a:prstGeom prst="arc">
                                <a:avLst>
                                  <a:gd name="adj1" fmla="val 6977805"/>
                                  <a:gd name="adj2" fmla="val 3888101"/>
                                </a:avLst>
                              </a:prstGeom>
                              <a:noFill/>
                              <a:ln w="41275" cap="flat" cmpd="sng" algn="ctr">
                                <a:solidFill>
                                  <a:srgbClr val="FF9900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400" b="1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</p:grpSp>
                        <p:sp>
                          <p:nvSpPr>
                            <p:cNvPr id="27" name="Τόξο 26"/>
                            <p:cNvSpPr/>
                            <p:nvPr/>
                          </p:nvSpPr>
                          <p:spPr bwMode="auto">
                            <a:xfrm>
                              <a:off x="7607859" y="4496094"/>
                              <a:ext cx="324000" cy="347891"/>
                            </a:xfrm>
                            <a:prstGeom prst="arc">
                              <a:avLst>
                                <a:gd name="adj1" fmla="val 6977805"/>
                                <a:gd name="adj2" fmla="val 3727128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28" name="Τόξο 27"/>
                            <p:cNvSpPr/>
                            <p:nvPr/>
                          </p:nvSpPr>
                          <p:spPr bwMode="auto">
                            <a:xfrm>
                              <a:off x="7825575" y="4491946"/>
                              <a:ext cx="324000" cy="347891"/>
                            </a:xfrm>
                            <a:prstGeom prst="arc">
                              <a:avLst>
                                <a:gd name="adj1" fmla="val 6977805"/>
                                <a:gd name="adj2" fmla="val 3333081"/>
                              </a:avLst>
                            </a:prstGeom>
                            <a:noFill/>
                            <a:ln w="41275" cap="flat" cmpd="sng" algn="ctr">
                              <a:solidFill>
                                <a:srgbClr val="FF9900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l-GR" sz="2400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itchFamily="18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21" name="Ομάδα 20"/>
                        <p:cNvGrpSpPr/>
                        <p:nvPr/>
                      </p:nvGrpSpPr>
                      <p:grpSpPr>
                        <a:xfrm>
                          <a:off x="2555776" y="1780854"/>
                          <a:ext cx="540000" cy="576000"/>
                          <a:chOff x="2566662" y="1780854"/>
                          <a:chExt cx="540000" cy="576000"/>
                        </a:xfrm>
                      </p:grpSpPr>
                      <p:sp>
                        <p:nvSpPr>
                          <p:cNvPr id="22" name="Ορθογώνιο 21"/>
                          <p:cNvSpPr/>
                          <p:nvPr/>
                        </p:nvSpPr>
                        <p:spPr bwMode="auto">
                          <a:xfrm>
                            <a:off x="2566662" y="1780854"/>
                            <a:ext cx="540000" cy="576000"/>
                          </a:xfrm>
                          <a:prstGeom prst="rect">
                            <a:avLst/>
                          </a:prstGeom>
                          <a:gradFill flip="none" rotWithShape="1">
                            <a:gsLst>
                              <a:gs pos="0">
                                <a:srgbClr val="663300">
                                  <a:tint val="66000"/>
                                  <a:satMod val="160000"/>
                                </a:srgbClr>
                              </a:gs>
                              <a:gs pos="50000">
                                <a:srgbClr val="663300">
                                  <a:tint val="44500"/>
                                  <a:satMod val="160000"/>
                                </a:srgbClr>
                              </a:gs>
                              <a:gs pos="100000">
                                <a:srgbClr val="663300">
                                  <a:tint val="23500"/>
                                  <a:satMod val="160000"/>
                                </a:srgbClr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ln w="9525" cap="flat" cmpd="sng" algn="ctr">
                            <a:solidFill>
                              <a:srgbClr val="6633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l-GR" sz="24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endParaRPr>
                          </a:p>
                        </p:txBody>
                      </p:sp>
                      <p:sp>
                        <p:nvSpPr>
                          <p:cNvPr id="23" name="Oval 35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724893" y="2105924"/>
                            <a:ext cx="125413" cy="112712"/>
                          </a:xfrm>
                          <a:prstGeom prst="ellipse">
                            <a:avLst/>
                          </a:prstGeom>
                          <a:solidFill>
                            <a:srgbClr val="FF0000"/>
                          </a:solidFill>
                          <a:ln w="9525">
                            <a:solidFill>
                              <a:srgbClr val="FF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1pPr>
                            <a:lvl2pPr marL="742950" indent="-285750" eaLnBrk="0" hangingPunct="0"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2pPr>
                            <a:lvl3pPr marL="1143000" indent="-228600" eaLnBrk="0" hangingPunct="0"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3pPr>
                            <a:lvl4pPr marL="1600200" indent="-228600" eaLnBrk="0" hangingPunct="0"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4pPr>
                            <a:lvl5pPr marL="2057400" indent="-228600" eaLnBrk="0" hangingPunct="0"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 b="1">
                                <a:solidFill>
                                  <a:schemeClr val="tx1"/>
                                </a:solidFill>
                                <a:latin typeface="Times New Roman" pitchFamily="18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</p:grpSp>
                  </p:grpSp>
                  <p:sp>
                    <p:nvSpPr>
                      <p:cNvPr id="19" name="Ορθογώνιο 18"/>
                      <p:cNvSpPr/>
                      <p:nvPr/>
                    </p:nvSpPr>
                    <p:spPr bwMode="auto">
                      <a:xfrm>
                        <a:off x="0" y="1733530"/>
                        <a:ext cx="203013" cy="32040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 cap="flat" cmpd="sng" algn="ctr">
                        <a:solidFill>
                          <a:srgbClr val="FFFF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</p:grpSp>
              </p:grpSp>
            </p:grpSp>
            <p:sp>
              <p:nvSpPr>
                <p:cNvPr id="11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2626629" y="759619"/>
                  <a:ext cx="238848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 dirty="0">
                      <a:solidFill>
                        <a:srgbClr val="C00000"/>
                      </a:solidFill>
                      <a:latin typeface="Times New Roman Greek" charset="-95"/>
                    </a:rPr>
                    <a:t>m</a:t>
                  </a:r>
                  <a:endParaRPr lang="el-GR" altLang="el-GR" sz="2400" b="1" i="1" dirty="0">
                    <a:solidFill>
                      <a:srgbClr val="C00000"/>
                    </a:solidFill>
                    <a:latin typeface="Times New Roman Greek" charset="-95"/>
                  </a:endParaRPr>
                </a:p>
              </p:txBody>
            </p:sp>
          </p:grpSp>
        </p:grpSp>
      </p:grpSp>
      <p:grpSp>
        <p:nvGrpSpPr>
          <p:cNvPr id="87" name="Ομάδα 86"/>
          <p:cNvGrpSpPr/>
          <p:nvPr/>
        </p:nvGrpSpPr>
        <p:grpSpPr>
          <a:xfrm>
            <a:off x="5691317" y="4807484"/>
            <a:ext cx="764830" cy="2016000"/>
            <a:chOff x="7887876" y="1340768"/>
            <a:chExt cx="764830" cy="2016000"/>
          </a:xfrm>
        </p:grpSpPr>
        <p:sp>
          <p:nvSpPr>
            <p:cNvPr id="88" name="Δεξιό άγκιστρο 87"/>
            <p:cNvSpPr/>
            <p:nvPr/>
          </p:nvSpPr>
          <p:spPr bwMode="auto">
            <a:xfrm>
              <a:off x="7887876" y="1340768"/>
              <a:ext cx="417924" cy="2016000"/>
            </a:xfrm>
            <a:prstGeom prst="rightBrace">
              <a:avLst>
                <a:gd name="adj1" fmla="val 36748"/>
                <a:gd name="adj2" fmla="val 50000"/>
              </a:avLst>
            </a:prstGeom>
            <a:noFill/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8282050" y="2043460"/>
              <a:ext cx="370656" cy="643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3200" dirty="0" smtClean="0">
                  <a:solidFill>
                    <a:srgbClr val="FFFF00"/>
                  </a:solidFill>
                  <a:latin typeface="Cambria Math"/>
                  <a:ea typeface="Cambria Math"/>
                </a:rPr>
                <a:t>⇒</a:t>
              </a:r>
              <a:endParaRPr lang="el-GR" sz="3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00" name="Ομάδα 99"/>
          <p:cNvGrpSpPr/>
          <p:nvPr/>
        </p:nvGrpSpPr>
        <p:grpSpPr>
          <a:xfrm>
            <a:off x="4221008" y="2420888"/>
            <a:ext cx="5003549" cy="1127352"/>
            <a:chOff x="4221008" y="762000"/>
            <a:chExt cx="5003549" cy="112735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TextBox 97"/>
                <p:cNvSpPr txBox="1"/>
                <p:nvPr/>
              </p:nvSpPr>
              <p:spPr>
                <a:xfrm>
                  <a:off x="4221008" y="1220836"/>
                  <a:ext cx="5003549" cy="6685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𝒎</m:t>
                        </m:r>
                        <m:sSubSup>
                          <m:sSubSup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  <m:sup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Sup>
                          <m:sSubSup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  <m:r>
                              <a:rPr lang="el-GR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  <m:sup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𝒌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𝚫</m:t>
                                </m:r>
                                <m:sSub>
                                  <m:sSubPr>
                                    <m:ctrlPr>
                                      <a:rPr lang="el-GR" sz="2000" b="1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b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𝐟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𝒌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l-GR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𝚫</m:t>
                            </m:r>
                            <m:sSub>
                              <m:sSubPr>
                                <m:ctrlPr>
                                  <a:rPr lang="el-GR" sz="2000" b="1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𝐢</m:t>
                                </m:r>
                              </m:sub>
                            </m:sSub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98" name="TextBox 9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21008" y="1220836"/>
                  <a:ext cx="5003549" cy="66851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9" name="Rectangle 31"/>
            <p:cNvSpPr>
              <a:spLocks noChangeArrowheads="1"/>
            </p:cNvSpPr>
            <p:nvPr/>
          </p:nvSpPr>
          <p:spPr bwMode="auto">
            <a:xfrm>
              <a:off x="4427984" y="762000"/>
              <a:ext cx="2293513" cy="462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 smtClean="0">
                  <a:solidFill>
                    <a:srgbClr val="FFFF00"/>
                  </a:solidFill>
                </a:rPr>
                <a:t>Αποδείξαμε ότι:</a:t>
              </a:r>
              <a:endParaRPr lang="el-GR" altLang="el-GR" sz="2400" b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71746" y="4509120"/>
                <a:ext cx="5597686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Sup>
                        <m:sSubSup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  <m:sup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46" y="4509120"/>
                <a:ext cx="5597686" cy="7838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8" name="Ομάδα 147"/>
          <p:cNvGrpSpPr/>
          <p:nvPr/>
        </p:nvGrpSpPr>
        <p:grpSpPr>
          <a:xfrm>
            <a:off x="71579" y="4518264"/>
            <a:ext cx="1149353" cy="2007080"/>
            <a:chOff x="71579" y="4518264"/>
            <a:chExt cx="1149353" cy="2007080"/>
          </a:xfrm>
        </p:grpSpPr>
        <p:grpSp>
          <p:nvGrpSpPr>
            <p:cNvPr id="102" name="Group 169"/>
            <p:cNvGrpSpPr>
              <a:grpSpLocks/>
            </p:cNvGrpSpPr>
            <p:nvPr/>
          </p:nvGrpSpPr>
          <p:grpSpPr bwMode="auto">
            <a:xfrm>
              <a:off x="93712" y="4518264"/>
              <a:ext cx="1007740" cy="1231904"/>
              <a:chOff x="0" y="2928"/>
              <a:chExt cx="670" cy="776"/>
            </a:xfrm>
          </p:grpSpPr>
          <p:sp>
            <p:nvSpPr>
              <p:cNvPr id="103" name="Oval 145"/>
              <p:cNvSpPr>
                <a:spLocks noChangeArrowheads="1"/>
              </p:cNvSpPr>
              <p:nvPr/>
            </p:nvSpPr>
            <p:spPr bwMode="auto">
              <a:xfrm>
                <a:off x="0" y="2928"/>
                <a:ext cx="670" cy="499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104" name="Line 150"/>
              <p:cNvSpPr>
                <a:spLocks noChangeShapeType="1"/>
              </p:cNvSpPr>
              <p:nvPr/>
            </p:nvSpPr>
            <p:spPr bwMode="auto">
              <a:xfrm>
                <a:off x="336" y="3416"/>
                <a:ext cx="0" cy="288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140" name="Text Box 151"/>
            <p:cNvSpPr txBox="1">
              <a:spLocks noChangeArrowheads="1"/>
            </p:cNvSpPr>
            <p:nvPr/>
          </p:nvSpPr>
          <p:spPr bwMode="auto">
            <a:xfrm>
              <a:off x="71579" y="5694347"/>
              <a:ext cx="1149353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Τελική </a:t>
              </a:r>
              <a:endParaRPr lang="en-US" altLang="el-GR" sz="1800" b="1" dirty="0">
                <a:solidFill>
                  <a:srgbClr val="FFFF00"/>
                </a:solidFill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Κινητική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Ενέργεια </a:t>
              </a:r>
              <a:r>
                <a:rPr lang="el-GR" altLang="el-GR" sz="1800" b="1" i="1" dirty="0">
                  <a:solidFill>
                    <a:schemeClr val="bg1"/>
                  </a:solidFill>
                </a:rPr>
                <a:t>Κ</a:t>
              </a:r>
              <a:r>
                <a:rPr lang="en-US" altLang="el-GR" sz="1800" b="1" baseline="-25000" dirty="0">
                  <a:solidFill>
                    <a:schemeClr val="bg1"/>
                  </a:solidFill>
                </a:rPr>
                <a:t>f</a:t>
              </a:r>
              <a:endParaRPr lang="el-GR" altLang="el-GR" sz="1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9" name="Ομάδα 148"/>
          <p:cNvGrpSpPr/>
          <p:nvPr/>
        </p:nvGrpSpPr>
        <p:grpSpPr>
          <a:xfrm>
            <a:off x="1258937" y="4442048"/>
            <a:ext cx="1559019" cy="2371328"/>
            <a:chOff x="1258937" y="4442048"/>
            <a:chExt cx="1559019" cy="2371328"/>
          </a:xfrm>
        </p:grpSpPr>
        <p:grpSp>
          <p:nvGrpSpPr>
            <p:cNvPr id="105" name="Group 170"/>
            <p:cNvGrpSpPr>
              <a:grpSpLocks/>
            </p:cNvGrpSpPr>
            <p:nvPr/>
          </p:nvGrpSpPr>
          <p:grpSpPr bwMode="auto">
            <a:xfrm>
              <a:off x="1258937" y="4442048"/>
              <a:ext cx="1403350" cy="1292225"/>
              <a:chOff x="734" y="2880"/>
              <a:chExt cx="884" cy="814"/>
            </a:xfrm>
          </p:grpSpPr>
          <p:sp>
            <p:nvSpPr>
              <p:cNvPr id="106" name="Oval 146"/>
              <p:cNvSpPr>
                <a:spLocks noChangeArrowheads="1"/>
              </p:cNvSpPr>
              <p:nvPr/>
            </p:nvSpPr>
            <p:spPr bwMode="auto">
              <a:xfrm>
                <a:off x="734" y="2880"/>
                <a:ext cx="884" cy="59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107" name="Line 159"/>
              <p:cNvSpPr>
                <a:spLocks noChangeShapeType="1"/>
              </p:cNvSpPr>
              <p:nvPr/>
            </p:nvSpPr>
            <p:spPr bwMode="auto">
              <a:xfrm>
                <a:off x="1188" y="3467"/>
                <a:ext cx="0" cy="227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141" name="Text Box 152"/>
            <p:cNvSpPr txBox="1">
              <a:spLocks noChangeArrowheads="1"/>
            </p:cNvSpPr>
            <p:nvPr/>
          </p:nvSpPr>
          <p:spPr bwMode="auto">
            <a:xfrm>
              <a:off x="1376506" y="5705380"/>
              <a:ext cx="1441450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Τελική </a:t>
              </a:r>
              <a:endParaRPr lang="en-US" altLang="el-GR" sz="1800" b="1" dirty="0">
                <a:solidFill>
                  <a:srgbClr val="FFFF00"/>
                </a:solidFill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Ελαστική</a:t>
              </a:r>
              <a:r>
                <a:rPr lang="en-US" altLang="el-GR" sz="1800" b="1" dirty="0">
                  <a:solidFill>
                    <a:srgbClr val="FFFF00"/>
                  </a:solidFill>
                </a:rPr>
                <a:t> </a:t>
              </a:r>
              <a:r>
                <a:rPr lang="el-GR" altLang="el-GR" sz="1800" b="1" dirty="0">
                  <a:solidFill>
                    <a:srgbClr val="FFFF00"/>
                  </a:solidFill>
                </a:rPr>
                <a:t>Δυναμική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Ενέργεια </a:t>
              </a:r>
              <a:r>
                <a:rPr lang="en-US" altLang="el-GR" sz="1800" b="1" i="1" dirty="0" err="1" smtClean="0">
                  <a:solidFill>
                    <a:schemeClr val="bg1"/>
                  </a:solidFill>
                </a:rPr>
                <a:t>U</a:t>
              </a:r>
              <a:r>
                <a:rPr lang="en-US" altLang="el-GR" sz="1800" b="1" baseline="-25000" dirty="0" err="1" smtClean="0">
                  <a:solidFill>
                    <a:schemeClr val="bg1"/>
                  </a:solidFill>
                </a:rPr>
                <a:t>spf</a:t>
              </a:r>
              <a:endParaRPr lang="el-GR" altLang="el-GR" sz="1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0" name="Ομάδα 149"/>
          <p:cNvGrpSpPr/>
          <p:nvPr/>
        </p:nvGrpSpPr>
        <p:grpSpPr>
          <a:xfrm>
            <a:off x="2894986" y="4518248"/>
            <a:ext cx="1141338" cy="2007096"/>
            <a:chOff x="2894986" y="4518248"/>
            <a:chExt cx="1141338" cy="2007096"/>
          </a:xfrm>
        </p:grpSpPr>
        <p:grpSp>
          <p:nvGrpSpPr>
            <p:cNvPr id="108" name="Group 171"/>
            <p:cNvGrpSpPr>
              <a:grpSpLocks/>
            </p:cNvGrpSpPr>
            <p:nvPr/>
          </p:nvGrpSpPr>
          <p:grpSpPr bwMode="auto">
            <a:xfrm>
              <a:off x="2915478" y="4518248"/>
              <a:ext cx="1008450" cy="1215000"/>
              <a:chOff x="1728" y="2928"/>
              <a:chExt cx="747" cy="810"/>
            </a:xfrm>
          </p:grpSpPr>
          <p:sp>
            <p:nvSpPr>
              <p:cNvPr id="109" name="Oval 147"/>
              <p:cNvSpPr>
                <a:spLocks noChangeArrowheads="1"/>
              </p:cNvSpPr>
              <p:nvPr/>
            </p:nvSpPr>
            <p:spPr bwMode="auto">
              <a:xfrm>
                <a:off x="1728" y="2928"/>
                <a:ext cx="747" cy="528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110" name="Line 160"/>
              <p:cNvSpPr>
                <a:spLocks noChangeShapeType="1"/>
              </p:cNvSpPr>
              <p:nvPr/>
            </p:nvSpPr>
            <p:spPr bwMode="auto">
              <a:xfrm>
                <a:off x="2112" y="3450"/>
                <a:ext cx="0" cy="288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142" name="Text Box 153"/>
            <p:cNvSpPr txBox="1">
              <a:spLocks noChangeArrowheads="1"/>
            </p:cNvSpPr>
            <p:nvPr/>
          </p:nvSpPr>
          <p:spPr bwMode="auto">
            <a:xfrm>
              <a:off x="2894986" y="5694347"/>
              <a:ext cx="1141338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Αρχική </a:t>
              </a:r>
              <a:endParaRPr lang="en-US" altLang="el-GR" sz="1800" b="1" dirty="0">
                <a:solidFill>
                  <a:srgbClr val="FFFF00"/>
                </a:solidFill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Κινητική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Ενέργεια </a:t>
              </a:r>
              <a:r>
                <a:rPr lang="el-GR" altLang="el-GR" sz="1800" b="1" i="1" dirty="0">
                  <a:solidFill>
                    <a:schemeClr val="bg1"/>
                  </a:solidFill>
                </a:rPr>
                <a:t>Κ</a:t>
              </a:r>
              <a:r>
                <a:rPr lang="en-US" altLang="el-GR" sz="1800" b="1" baseline="-25000" dirty="0" err="1">
                  <a:solidFill>
                    <a:schemeClr val="bg1"/>
                  </a:solidFill>
                </a:rPr>
                <a:t>i</a:t>
              </a:r>
              <a:endParaRPr lang="el-GR" altLang="el-GR" sz="1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1" name="Ομάδα 150"/>
          <p:cNvGrpSpPr/>
          <p:nvPr/>
        </p:nvGrpSpPr>
        <p:grpSpPr>
          <a:xfrm>
            <a:off x="4132312" y="4442048"/>
            <a:ext cx="1403350" cy="2371328"/>
            <a:chOff x="4132312" y="4442048"/>
            <a:chExt cx="1403350" cy="2371328"/>
          </a:xfrm>
        </p:grpSpPr>
        <p:grpSp>
          <p:nvGrpSpPr>
            <p:cNvPr id="111" name="Group 172"/>
            <p:cNvGrpSpPr>
              <a:grpSpLocks/>
            </p:cNvGrpSpPr>
            <p:nvPr/>
          </p:nvGrpSpPr>
          <p:grpSpPr bwMode="auto">
            <a:xfrm>
              <a:off x="4132312" y="4442048"/>
              <a:ext cx="1403350" cy="1292225"/>
              <a:chOff x="2544" y="2880"/>
              <a:chExt cx="884" cy="814"/>
            </a:xfrm>
          </p:grpSpPr>
          <p:sp>
            <p:nvSpPr>
              <p:cNvPr id="112" name="Oval 148"/>
              <p:cNvSpPr>
                <a:spLocks noChangeArrowheads="1"/>
              </p:cNvSpPr>
              <p:nvPr/>
            </p:nvSpPr>
            <p:spPr bwMode="auto">
              <a:xfrm>
                <a:off x="2544" y="2880"/>
                <a:ext cx="884" cy="59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113" name="Line 161"/>
              <p:cNvSpPr>
                <a:spLocks noChangeShapeType="1"/>
              </p:cNvSpPr>
              <p:nvPr/>
            </p:nvSpPr>
            <p:spPr bwMode="auto">
              <a:xfrm>
                <a:off x="3002" y="3467"/>
                <a:ext cx="0" cy="227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143" name="Text Box 154"/>
            <p:cNvSpPr txBox="1">
              <a:spLocks noChangeArrowheads="1"/>
            </p:cNvSpPr>
            <p:nvPr/>
          </p:nvSpPr>
          <p:spPr bwMode="auto">
            <a:xfrm>
              <a:off x="4230798" y="5705380"/>
              <a:ext cx="1290418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Αρχική </a:t>
              </a:r>
              <a:endParaRPr lang="en-US" altLang="el-GR" sz="1800" b="1" dirty="0">
                <a:solidFill>
                  <a:srgbClr val="FFFF00"/>
                </a:solidFill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Ελαστική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Δυναμική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rgbClr val="FFFF00"/>
                  </a:solidFill>
                </a:rPr>
                <a:t>Ενέργεια </a:t>
              </a:r>
              <a:r>
                <a:rPr lang="en-US" altLang="el-GR" sz="1800" b="1" i="1" dirty="0" err="1" smtClean="0">
                  <a:solidFill>
                    <a:schemeClr val="bg1"/>
                  </a:solidFill>
                </a:rPr>
                <a:t>U</a:t>
              </a:r>
              <a:r>
                <a:rPr lang="en-US" altLang="el-GR" sz="1800" b="1" i="1" baseline="-25000" dirty="0" err="1" smtClean="0">
                  <a:solidFill>
                    <a:schemeClr val="bg1"/>
                  </a:solidFill>
                </a:rPr>
                <a:t>sp</a:t>
              </a:r>
              <a:r>
                <a:rPr lang="en-US" altLang="el-GR" sz="1800" b="1" baseline="-25000" dirty="0" err="1" smtClean="0">
                  <a:solidFill>
                    <a:schemeClr val="bg1"/>
                  </a:solidFill>
                </a:rPr>
                <a:t>i</a:t>
              </a:r>
              <a:endParaRPr lang="el-GR" altLang="el-GR" sz="1800" b="1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44" name="Text Box 166"/>
          <p:cNvSpPr txBox="1">
            <a:spLocks noChangeArrowheads="1"/>
          </p:cNvSpPr>
          <p:nvPr/>
        </p:nvSpPr>
        <p:spPr bwMode="auto">
          <a:xfrm>
            <a:off x="6156325" y="5085184"/>
            <a:ext cx="2590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200" b="1" dirty="0">
                <a:solidFill>
                  <a:srgbClr val="FFFF00"/>
                </a:solidFill>
              </a:rPr>
              <a:t>Διατήρηση Μηχανικής Ενέργειας</a:t>
            </a:r>
          </a:p>
        </p:txBody>
      </p:sp>
      <p:grpSp>
        <p:nvGrpSpPr>
          <p:cNvPr id="147" name="Ομάδα 146"/>
          <p:cNvGrpSpPr/>
          <p:nvPr/>
        </p:nvGrpSpPr>
        <p:grpSpPr>
          <a:xfrm>
            <a:off x="6228184" y="6237312"/>
            <a:ext cx="2753228" cy="494751"/>
            <a:chOff x="6228184" y="6318625"/>
            <a:chExt cx="2753228" cy="4947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TextBox 144"/>
                <p:cNvSpPr txBox="1"/>
                <p:nvPr/>
              </p:nvSpPr>
              <p:spPr>
                <a:xfrm>
                  <a:off x="6228184" y="6318625"/>
                  <a:ext cx="1658851" cy="4947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𝑲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𝐬𝐩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5" name="TextBox 1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28184" y="6318625"/>
                  <a:ext cx="1658851" cy="49475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735" b="-74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6" name="Ορθογώνιο 145"/>
            <p:cNvSpPr/>
            <p:nvPr/>
          </p:nvSpPr>
          <p:spPr>
            <a:xfrm>
              <a:off x="7684582" y="6321195"/>
              <a:ext cx="12968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b="1" dirty="0" smtClean="0">
                  <a:solidFill>
                    <a:srgbClr val="FFFF00"/>
                  </a:solidFill>
                </a:rPr>
                <a:t>Σταθερό</a:t>
              </a:r>
              <a:endParaRPr lang="el-GR" dirty="0"/>
            </a:p>
          </p:txBody>
        </p:sp>
      </p:grpSp>
      <p:grpSp>
        <p:nvGrpSpPr>
          <p:cNvPr id="159" name="Ομάδα 158"/>
          <p:cNvGrpSpPr/>
          <p:nvPr/>
        </p:nvGrpSpPr>
        <p:grpSpPr>
          <a:xfrm>
            <a:off x="5868144" y="759619"/>
            <a:ext cx="2632161" cy="6017685"/>
            <a:chOff x="5868144" y="759619"/>
            <a:chExt cx="2632161" cy="6017685"/>
          </a:xfrm>
        </p:grpSpPr>
        <p:sp>
          <p:nvSpPr>
            <p:cNvPr id="152" name="Oval 147"/>
            <p:cNvSpPr>
              <a:spLocks noChangeArrowheads="1"/>
            </p:cNvSpPr>
            <p:nvPr/>
          </p:nvSpPr>
          <p:spPr bwMode="auto">
            <a:xfrm>
              <a:off x="6878843" y="6165304"/>
              <a:ext cx="612000" cy="612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cxnSp>
          <p:nvCxnSpPr>
            <p:cNvPr id="154" name="Ευθύγραμμο βέλος σύνδεσης 153"/>
            <p:cNvCxnSpPr/>
            <p:nvPr/>
          </p:nvCxnSpPr>
          <p:spPr bwMode="auto">
            <a:xfrm flipV="1">
              <a:off x="7184843" y="2349304"/>
              <a:ext cx="0" cy="3816000"/>
            </a:xfrm>
            <a:prstGeom prst="straightConnector1">
              <a:avLst/>
            </a:prstGeom>
            <a:solidFill>
              <a:srgbClr val="FF00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157" name="Ομάδα 156"/>
            <p:cNvGrpSpPr/>
            <p:nvPr/>
          </p:nvGrpSpPr>
          <p:grpSpPr>
            <a:xfrm>
              <a:off x="5940152" y="764704"/>
              <a:ext cx="2460147" cy="1496854"/>
              <a:chOff x="5940152" y="764704"/>
              <a:chExt cx="2460147" cy="1496854"/>
            </a:xfrm>
          </p:grpSpPr>
          <p:sp>
            <p:nvSpPr>
              <p:cNvPr id="155" name="Text Box 166"/>
              <p:cNvSpPr txBox="1">
                <a:spLocks noChangeArrowheads="1"/>
              </p:cNvSpPr>
              <p:nvPr/>
            </p:nvSpPr>
            <p:spPr bwMode="auto">
              <a:xfrm>
                <a:off x="5940152" y="764704"/>
                <a:ext cx="2423420" cy="677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200" b="1" dirty="0" smtClean="0">
                    <a:solidFill>
                      <a:srgbClr val="FFFF00"/>
                    </a:solidFill>
                  </a:rPr>
                  <a:t>Ελαστική 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200" b="1" dirty="0" smtClean="0">
                    <a:solidFill>
                      <a:srgbClr val="FFFF00"/>
                    </a:solidFill>
                  </a:rPr>
                  <a:t>Δυναμική Ενέργειας</a:t>
                </a:r>
                <a:endParaRPr lang="el-GR" altLang="el-GR" sz="2200" b="1" dirty="0">
                  <a:solidFill>
                    <a:srgbClr val="FFFF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6" name="Ορθογώνιο 155"/>
                  <p:cNvSpPr/>
                  <p:nvPr/>
                </p:nvSpPr>
                <p:spPr>
                  <a:xfrm>
                    <a:off x="5967389" y="1477754"/>
                    <a:ext cx="2432910" cy="78380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𝐬𝐩</m:t>
                              </m:r>
                            </m:sub>
                          </m:sSub>
                          <m:r>
                            <a:rPr lang="en-US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𝒌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l-GR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𝚫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b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𝐢</m:t>
                                  </m:r>
                                </m:sub>
                              </m:sSub>
                              <m:r>
                                <a:rPr lang="en-US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56" name="Ορθογώνιο 15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67389" y="1477754"/>
                    <a:ext cx="2432910" cy="783804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58" name="Ορθογώνιο 157"/>
            <p:cNvSpPr/>
            <p:nvPr/>
          </p:nvSpPr>
          <p:spPr bwMode="auto">
            <a:xfrm>
              <a:off x="5868144" y="759619"/>
              <a:ext cx="2632161" cy="1589685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989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14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2709863"/>
            <a:ext cx="9144000" cy="503237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marL="609600" indent="-609600">
              <a:spcBef>
                <a:spcPct val="20000"/>
              </a:spcBef>
              <a:defRPr/>
            </a:pPr>
            <a:r>
              <a:rPr lang="el-GR" sz="3200" b="1" kern="0" dirty="0">
                <a:solidFill>
                  <a:schemeClr val="bg1"/>
                </a:solidFill>
                <a:latin typeface="+mn-lt"/>
              </a:rPr>
              <a:t>Κινητική Ενέργεια</a:t>
            </a:r>
            <a:endParaRPr lang="el-GR" sz="3200" b="1" kern="0" dirty="0">
              <a:solidFill>
                <a:schemeClr val="bg1"/>
              </a:solidFill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1268413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4000" b="1" dirty="0">
                <a:solidFill>
                  <a:srgbClr val="FFFF00"/>
                </a:solidFill>
              </a:rPr>
              <a:t>ΕΝΕΡΓΕΙΑ</a:t>
            </a:r>
            <a:endParaRPr lang="el-GR" altLang="el-GR" sz="4000" b="1" dirty="0">
              <a:solidFill>
                <a:srgbClr val="FFFF00"/>
              </a:solidFill>
              <a:latin typeface="Times New Roman Greek" charset="-95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4292600"/>
            <a:ext cx="91440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609600" indent="-6096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l-GR" altLang="el-GR" b="1" dirty="0">
                <a:solidFill>
                  <a:schemeClr val="bg1"/>
                </a:solidFill>
              </a:rPr>
              <a:t>Ελαστική Δυναμική Ενέργεια </a:t>
            </a:r>
            <a:endParaRPr lang="el-GR" altLang="el-GR" b="1" dirty="0">
              <a:solidFill>
                <a:schemeClr val="bg1"/>
              </a:solidFill>
              <a:latin typeface="Times New Roman Greek" charset="-95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3502025"/>
            <a:ext cx="91440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609600" indent="-6096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l-GR" altLang="el-GR" b="1">
                <a:solidFill>
                  <a:srgbClr val="FFFF00"/>
                </a:solidFill>
              </a:rPr>
              <a:t>Βαρυτική Δυναμική Ενέργεια </a:t>
            </a:r>
            <a:endParaRPr lang="el-GR" altLang="el-GR" b="1">
              <a:solidFill>
                <a:srgbClr val="FFFF00"/>
              </a:solidFill>
              <a:latin typeface="Times New Roman Greek" charset="-95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4" grpId="0" build="p" autoUpdateAnimBg="0"/>
      <p:bldP spid="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914400" y="0"/>
            <a:ext cx="7391400" cy="1200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chemeClr val="bg1"/>
                </a:solidFill>
              </a:rPr>
              <a:t>ΚΙΝΗΤΙΚΗ ΕΝΕΡΓΕΙΑ ΚΑΙ ΒΑΡΥΤΙΚΗ ΔΥΝΑΜΙΚΗ ΕΝΕΡΓΕΙΑ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chemeClr val="bg1"/>
                </a:solidFill>
              </a:rPr>
              <a:t>Κατακόρυφη Ελεύθερη Πτώση</a:t>
            </a:r>
            <a:endParaRPr lang="el-GR" altLang="el-GR" sz="2400" b="1" dirty="0">
              <a:solidFill>
                <a:schemeClr val="bg1"/>
              </a:solidFill>
              <a:latin typeface="Times New Roman Greek" charset="-95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3292475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rgbClr val="FFFF00"/>
                </a:solidFill>
              </a:rPr>
              <a:t>ΠΡΙΝ</a:t>
            </a:r>
            <a:endParaRPr lang="el-GR" altLang="el-GR" sz="2000" b="1">
              <a:solidFill>
                <a:srgbClr val="FFFF00"/>
              </a:solidFill>
              <a:latin typeface="Times New Roman Greek" charset="-95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5121275"/>
            <a:ext cx="947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rgbClr val="FFFF00"/>
                </a:solidFill>
              </a:rPr>
              <a:t>ΜΕΤΑ</a:t>
            </a:r>
            <a:endParaRPr lang="el-GR" altLang="el-GR" sz="2000" b="1">
              <a:solidFill>
                <a:srgbClr val="FFFF00"/>
              </a:solidFill>
              <a:latin typeface="Times New Roman Greek" charset="-95"/>
            </a:endParaRP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3779912" y="5045075"/>
            <a:ext cx="4970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Αλυσιδωτός Κανόνας </a:t>
            </a:r>
            <a:r>
              <a:rPr lang="el-GR" altLang="el-GR" sz="2400" b="1" dirty="0" err="1">
                <a:solidFill>
                  <a:srgbClr val="FFFF00"/>
                </a:solidFill>
              </a:rPr>
              <a:t>Παραγώγισης</a:t>
            </a:r>
            <a:r>
              <a:rPr lang="el-GR" altLang="el-GR" sz="2400" b="1" dirty="0">
                <a:solidFill>
                  <a:srgbClr val="FFFF00"/>
                </a:solidFill>
              </a:rPr>
              <a:t>:</a:t>
            </a:r>
            <a:endParaRPr lang="el-GR" altLang="el-GR" sz="2400" b="1" dirty="0">
              <a:solidFill>
                <a:srgbClr val="FFFF00"/>
              </a:solidFill>
              <a:latin typeface="Times New Roman Greek" charset="-95"/>
            </a:endParaRPr>
          </a:p>
        </p:txBody>
      </p: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7186597" y="4365625"/>
            <a:ext cx="1565365" cy="2281238"/>
            <a:chOff x="4703" y="2750"/>
            <a:chExt cx="973" cy="1437"/>
          </a:xfrm>
        </p:grpSpPr>
        <p:sp>
          <p:nvSpPr>
            <p:cNvPr id="15393" name="Oval 2"/>
            <p:cNvSpPr>
              <a:spLocks noChangeArrowheads="1"/>
            </p:cNvSpPr>
            <p:nvPr/>
          </p:nvSpPr>
          <p:spPr bwMode="auto">
            <a:xfrm>
              <a:off x="4703" y="3513"/>
              <a:ext cx="674" cy="674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5394" name="Freeform 32"/>
            <p:cNvSpPr>
              <a:spLocks/>
            </p:cNvSpPr>
            <p:nvPr/>
          </p:nvSpPr>
          <p:spPr bwMode="auto">
            <a:xfrm>
              <a:off x="4961" y="2750"/>
              <a:ext cx="715" cy="1004"/>
            </a:xfrm>
            <a:custGeom>
              <a:avLst/>
              <a:gdLst>
                <a:gd name="T0" fmla="*/ 415 w 715"/>
                <a:gd name="T1" fmla="*/ 1003 h 1004"/>
                <a:gd name="T2" fmla="*/ 453 w 715"/>
                <a:gd name="T3" fmla="*/ 970 h 1004"/>
                <a:gd name="T4" fmla="*/ 490 w 715"/>
                <a:gd name="T5" fmla="*/ 934 h 1004"/>
                <a:gd name="T6" fmla="*/ 524 w 715"/>
                <a:gd name="T7" fmla="*/ 899 h 1004"/>
                <a:gd name="T8" fmla="*/ 557 w 715"/>
                <a:gd name="T9" fmla="*/ 865 h 1004"/>
                <a:gd name="T10" fmla="*/ 588 w 715"/>
                <a:gd name="T11" fmla="*/ 828 h 1004"/>
                <a:gd name="T12" fmla="*/ 614 w 715"/>
                <a:gd name="T13" fmla="*/ 791 h 1004"/>
                <a:gd name="T14" fmla="*/ 636 w 715"/>
                <a:gd name="T15" fmla="*/ 754 h 1004"/>
                <a:gd name="T16" fmla="*/ 646 w 715"/>
                <a:gd name="T17" fmla="*/ 735 h 1004"/>
                <a:gd name="T18" fmla="*/ 655 w 715"/>
                <a:gd name="T19" fmla="*/ 716 h 1004"/>
                <a:gd name="T20" fmla="*/ 671 w 715"/>
                <a:gd name="T21" fmla="*/ 677 h 1004"/>
                <a:gd name="T22" fmla="*/ 687 w 715"/>
                <a:gd name="T23" fmla="*/ 637 h 1004"/>
                <a:gd name="T24" fmla="*/ 701 w 715"/>
                <a:gd name="T25" fmla="*/ 595 h 1004"/>
                <a:gd name="T26" fmla="*/ 706 w 715"/>
                <a:gd name="T27" fmla="*/ 574 h 1004"/>
                <a:gd name="T28" fmla="*/ 711 w 715"/>
                <a:gd name="T29" fmla="*/ 553 h 1004"/>
                <a:gd name="T30" fmla="*/ 714 w 715"/>
                <a:gd name="T31" fmla="*/ 532 h 1004"/>
                <a:gd name="T32" fmla="*/ 714 w 715"/>
                <a:gd name="T33" fmla="*/ 511 h 1004"/>
                <a:gd name="T34" fmla="*/ 711 w 715"/>
                <a:gd name="T35" fmla="*/ 489 h 1004"/>
                <a:gd name="T36" fmla="*/ 706 w 715"/>
                <a:gd name="T37" fmla="*/ 468 h 1004"/>
                <a:gd name="T38" fmla="*/ 699 w 715"/>
                <a:gd name="T39" fmla="*/ 445 h 1004"/>
                <a:gd name="T40" fmla="*/ 688 w 715"/>
                <a:gd name="T41" fmla="*/ 425 h 1004"/>
                <a:gd name="T42" fmla="*/ 673 w 715"/>
                <a:gd name="T43" fmla="*/ 402 h 1004"/>
                <a:gd name="T44" fmla="*/ 655 w 715"/>
                <a:gd name="T45" fmla="*/ 379 h 1004"/>
                <a:gd name="T46" fmla="*/ 644 w 715"/>
                <a:gd name="T47" fmla="*/ 368 h 1004"/>
                <a:gd name="T48" fmla="*/ 632 w 715"/>
                <a:gd name="T49" fmla="*/ 357 h 1004"/>
                <a:gd name="T50" fmla="*/ 617 w 715"/>
                <a:gd name="T51" fmla="*/ 344 h 1004"/>
                <a:gd name="T52" fmla="*/ 601 w 715"/>
                <a:gd name="T53" fmla="*/ 333 h 1004"/>
                <a:gd name="T54" fmla="*/ 584 w 715"/>
                <a:gd name="T55" fmla="*/ 320 h 1004"/>
                <a:gd name="T56" fmla="*/ 565 w 715"/>
                <a:gd name="T57" fmla="*/ 307 h 1004"/>
                <a:gd name="T58" fmla="*/ 526 w 715"/>
                <a:gd name="T59" fmla="*/ 281 h 1004"/>
                <a:gd name="T60" fmla="*/ 482 w 715"/>
                <a:gd name="T61" fmla="*/ 254 h 1004"/>
                <a:gd name="T62" fmla="*/ 436 w 715"/>
                <a:gd name="T63" fmla="*/ 228 h 1004"/>
                <a:gd name="T64" fmla="*/ 387 w 715"/>
                <a:gd name="T65" fmla="*/ 201 h 1004"/>
                <a:gd name="T66" fmla="*/ 338 w 715"/>
                <a:gd name="T67" fmla="*/ 175 h 1004"/>
                <a:gd name="T68" fmla="*/ 288 w 715"/>
                <a:gd name="T69" fmla="*/ 148 h 1004"/>
                <a:gd name="T70" fmla="*/ 239 w 715"/>
                <a:gd name="T71" fmla="*/ 124 h 1004"/>
                <a:gd name="T72" fmla="*/ 190 w 715"/>
                <a:gd name="T73" fmla="*/ 100 h 1004"/>
                <a:gd name="T74" fmla="*/ 144 w 715"/>
                <a:gd name="T75" fmla="*/ 76 h 1004"/>
                <a:gd name="T76" fmla="*/ 102 w 715"/>
                <a:gd name="T77" fmla="*/ 55 h 1004"/>
                <a:gd name="T78" fmla="*/ 62 w 715"/>
                <a:gd name="T79" fmla="*/ 34 h 1004"/>
                <a:gd name="T80" fmla="*/ 45 w 715"/>
                <a:gd name="T81" fmla="*/ 24 h 1004"/>
                <a:gd name="T82" fmla="*/ 28 w 715"/>
                <a:gd name="T83" fmla="*/ 16 h 1004"/>
                <a:gd name="T84" fmla="*/ 13 w 715"/>
                <a:gd name="T85" fmla="*/ 8 h 1004"/>
                <a:gd name="T86" fmla="*/ 0 w 715"/>
                <a:gd name="T87" fmla="*/ 0 h 100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715"/>
                <a:gd name="T133" fmla="*/ 0 h 1004"/>
                <a:gd name="T134" fmla="*/ 715 w 715"/>
                <a:gd name="T135" fmla="*/ 1004 h 100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715" h="1004">
                  <a:moveTo>
                    <a:pt x="415" y="1003"/>
                  </a:moveTo>
                  <a:lnTo>
                    <a:pt x="453" y="970"/>
                  </a:lnTo>
                  <a:lnTo>
                    <a:pt x="490" y="934"/>
                  </a:lnTo>
                  <a:lnTo>
                    <a:pt x="524" y="899"/>
                  </a:lnTo>
                  <a:lnTo>
                    <a:pt x="557" y="865"/>
                  </a:lnTo>
                  <a:lnTo>
                    <a:pt x="588" y="828"/>
                  </a:lnTo>
                  <a:lnTo>
                    <a:pt x="614" y="791"/>
                  </a:lnTo>
                  <a:lnTo>
                    <a:pt x="636" y="754"/>
                  </a:lnTo>
                  <a:lnTo>
                    <a:pt x="646" y="735"/>
                  </a:lnTo>
                  <a:lnTo>
                    <a:pt x="655" y="716"/>
                  </a:lnTo>
                  <a:lnTo>
                    <a:pt x="671" y="677"/>
                  </a:lnTo>
                  <a:lnTo>
                    <a:pt x="687" y="637"/>
                  </a:lnTo>
                  <a:lnTo>
                    <a:pt x="701" y="595"/>
                  </a:lnTo>
                  <a:lnTo>
                    <a:pt x="706" y="574"/>
                  </a:lnTo>
                  <a:lnTo>
                    <a:pt x="711" y="553"/>
                  </a:lnTo>
                  <a:lnTo>
                    <a:pt x="714" y="532"/>
                  </a:lnTo>
                  <a:lnTo>
                    <a:pt x="714" y="511"/>
                  </a:lnTo>
                  <a:lnTo>
                    <a:pt x="711" y="489"/>
                  </a:lnTo>
                  <a:lnTo>
                    <a:pt x="706" y="468"/>
                  </a:lnTo>
                  <a:lnTo>
                    <a:pt x="699" y="445"/>
                  </a:lnTo>
                  <a:lnTo>
                    <a:pt x="688" y="425"/>
                  </a:lnTo>
                  <a:lnTo>
                    <a:pt x="673" y="402"/>
                  </a:lnTo>
                  <a:lnTo>
                    <a:pt x="655" y="379"/>
                  </a:lnTo>
                  <a:lnTo>
                    <a:pt x="644" y="368"/>
                  </a:lnTo>
                  <a:lnTo>
                    <a:pt x="632" y="357"/>
                  </a:lnTo>
                  <a:lnTo>
                    <a:pt x="617" y="344"/>
                  </a:lnTo>
                  <a:lnTo>
                    <a:pt x="601" y="333"/>
                  </a:lnTo>
                  <a:lnTo>
                    <a:pt x="584" y="320"/>
                  </a:lnTo>
                  <a:lnTo>
                    <a:pt x="565" y="307"/>
                  </a:lnTo>
                  <a:lnTo>
                    <a:pt x="526" y="281"/>
                  </a:lnTo>
                  <a:lnTo>
                    <a:pt x="482" y="254"/>
                  </a:lnTo>
                  <a:lnTo>
                    <a:pt x="436" y="228"/>
                  </a:lnTo>
                  <a:lnTo>
                    <a:pt x="387" y="201"/>
                  </a:lnTo>
                  <a:lnTo>
                    <a:pt x="338" y="175"/>
                  </a:lnTo>
                  <a:lnTo>
                    <a:pt x="288" y="148"/>
                  </a:lnTo>
                  <a:lnTo>
                    <a:pt x="239" y="124"/>
                  </a:lnTo>
                  <a:lnTo>
                    <a:pt x="190" y="100"/>
                  </a:lnTo>
                  <a:lnTo>
                    <a:pt x="144" y="76"/>
                  </a:lnTo>
                  <a:lnTo>
                    <a:pt x="102" y="55"/>
                  </a:lnTo>
                  <a:lnTo>
                    <a:pt x="62" y="34"/>
                  </a:lnTo>
                  <a:lnTo>
                    <a:pt x="45" y="24"/>
                  </a:lnTo>
                  <a:lnTo>
                    <a:pt x="28" y="16"/>
                  </a:lnTo>
                  <a:lnTo>
                    <a:pt x="13" y="8"/>
                  </a:lnTo>
                  <a:lnTo>
                    <a:pt x="0" y="0"/>
                  </a:lnTo>
                </a:path>
              </a:pathLst>
            </a:custGeom>
            <a:noFill/>
            <a:ln w="28575" cap="rnd" cmpd="sng">
              <a:solidFill>
                <a:srgbClr val="FFFF00"/>
              </a:solidFill>
              <a:prstDash val="solid"/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990600" y="1920875"/>
            <a:ext cx="381000" cy="4937125"/>
            <a:chOff x="624" y="1210"/>
            <a:chExt cx="240" cy="3110"/>
          </a:xfrm>
        </p:grpSpPr>
        <p:grpSp>
          <p:nvGrpSpPr>
            <p:cNvPr id="15388" name="Group 41"/>
            <p:cNvGrpSpPr>
              <a:grpSpLocks/>
            </p:cNvGrpSpPr>
            <p:nvPr/>
          </p:nvGrpSpPr>
          <p:grpSpPr bwMode="auto">
            <a:xfrm>
              <a:off x="624" y="4090"/>
              <a:ext cx="240" cy="230"/>
              <a:chOff x="624" y="4090"/>
              <a:chExt cx="240" cy="230"/>
            </a:xfrm>
          </p:grpSpPr>
          <p:sp>
            <p:nvSpPr>
              <p:cNvPr id="15391" name="Line 5"/>
              <p:cNvSpPr>
                <a:spLocks noChangeShapeType="1"/>
              </p:cNvSpPr>
              <p:nvPr/>
            </p:nvSpPr>
            <p:spPr bwMode="auto">
              <a:xfrm>
                <a:off x="768" y="4186"/>
                <a:ext cx="96" cy="0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5392" name="Rectangle 12"/>
              <p:cNvSpPr>
                <a:spLocks noChangeArrowheads="1"/>
              </p:cNvSpPr>
              <p:nvPr/>
            </p:nvSpPr>
            <p:spPr bwMode="auto">
              <a:xfrm>
                <a:off x="624" y="4090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>
                    <a:solidFill>
                      <a:srgbClr val="FFFF00"/>
                    </a:solidFill>
                  </a:rPr>
                  <a:t>0</a:t>
                </a:r>
                <a:endParaRPr lang="el-GR" altLang="el-GR" sz="2400" b="1" i="1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sp>
          <p:nvSpPr>
            <p:cNvPr id="15389" name="Line 4"/>
            <p:cNvSpPr>
              <a:spLocks noChangeShapeType="1"/>
            </p:cNvSpPr>
            <p:nvPr/>
          </p:nvSpPr>
          <p:spPr bwMode="auto">
            <a:xfrm>
              <a:off x="816" y="1210"/>
              <a:ext cx="0" cy="307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stealth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5390" name="Rectangle 33"/>
            <p:cNvSpPr>
              <a:spLocks noChangeArrowheads="1"/>
            </p:cNvSpPr>
            <p:nvPr/>
          </p:nvSpPr>
          <p:spPr bwMode="auto">
            <a:xfrm>
              <a:off x="672" y="1210"/>
              <a:ext cx="8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>
                  <a:solidFill>
                    <a:srgbClr val="FFFF00"/>
                  </a:solidFill>
                </a:rPr>
                <a:t>y</a:t>
              </a:r>
              <a:endParaRPr lang="el-GR" altLang="el-GR" sz="2400" b="1" i="1">
                <a:solidFill>
                  <a:srgbClr val="FFFF00"/>
                </a:solidFill>
                <a:latin typeface="Times New Roman Greek" charset="-95"/>
              </a:endParaRPr>
            </a:p>
          </p:txBody>
        </p:sp>
      </p:grpSp>
      <p:grpSp>
        <p:nvGrpSpPr>
          <p:cNvPr id="10" name="Group 46"/>
          <p:cNvGrpSpPr>
            <a:grpSpLocks/>
          </p:cNvGrpSpPr>
          <p:nvPr/>
        </p:nvGrpSpPr>
        <p:grpSpPr bwMode="auto">
          <a:xfrm>
            <a:off x="5875784" y="3605659"/>
            <a:ext cx="685800" cy="1068388"/>
            <a:chOff x="3792" y="2362"/>
            <a:chExt cx="432" cy="673"/>
          </a:xfrm>
        </p:grpSpPr>
        <p:sp>
          <p:nvSpPr>
            <p:cNvPr id="15386" name="Freeform 36"/>
            <p:cNvSpPr>
              <a:spLocks/>
            </p:cNvSpPr>
            <p:nvPr/>
          </p:nvSpPr>
          <p:spPr bwMode="auto">
            <a:xfrm>
              <a:off x="3792" y="2362"/>
              <a:ext cx="193" cy="673"/>
            </a:xfrm>
            <a:custGeom>
              <a:avLst/>
              <a:gdLst>
                <a:gd name="T0" fmla="*/ 10 w 193"/>
                <a:gd name="T1" fmla="*/ 0 h 673"/>
                <a:gd name="T2" fmla="*/ 29 w 193"/>
                <a:gd name="T3" fmla="*/ 2 h 673"/>
                <a:gd name="T4" fmla="*/ 46 w 193"/>
                <a:gd name="T5" fmla="*/ 6 h 673"/>
                <a:gd name="T6" fmla="*/ 61 w 193"/>
                <a:gd name="T7" fmla="*/ 13 h 673"/>
                <a:gd name="T8" fmla="*/ 74 w 193"/>
                <a:gd name="T9" fmla="*/ 20 h 673"/>
                <a:gd name="T10" fmla="*/ 85 w 193"/>
                <a:gd name="T11" fmla="*/ 29 h 673"/>
                <a:gd name="T12" fmla="*/ 92 w 193"/>
                <a:gd name="T13" fmla="*/ 39 h 673"/>
                <a:gd name="T14" fmla="*/ 95 w 193"/>
                <a:gd name="T15" fmla="*/ 51 h 673"/>
                <a:gd name="T16" fmla="*/ 96 w 193"/>
                <a:gd name="T17" fmla="*/ 280 h 673"/>
                <a:gd name="T18" fmla="*/ 98 w 193"/>
                <a:gd name="T19" fmla="*/ 292 h 673"/>
                <a:gd name="T20" fmla="*/ 103 w 193"/>
                <a:gd name="T21" fmla="*/ 302 h 673"/>
                <a:gd name="T22" fmla="*/ 112 w 193"/>
                <a:gd name="T23" fmla="*/ 311 h 673"/>
                <a:gd name="T24" fmla="*/ 124 w 193"/>
                <a:gd name="T25" fmla="*/ 320 h 673"/>
                <a:gd name="T26" fmla="*/ 138 w 193"/>
                <a:gd name="T27" fmla="*/ 326 h 673"/>
                <a:gd name="T28" fmla="*/ 155 w 193"/>
                <a:gd name="T29" fmla="*/ 332 h 673"/>
                <a:gd name="T30" fmla="*/ 173 w 193"/>
                <a:gd name="T31" fmla="*/ 335 h 673"/>
                <a:gd name="T32" fmla="*/ 192 w 193"/>
                <a:gd name="T33" fmla="*/ 336 h 673"/>
                <a:gd name="T34" fmla="*/ 173 w 193"/>
                <a:gd name="T35" fmla="*/ 337 h 673"/>
                <a:gd name="T36" fmla="*/ 155 w 193"/>
                <a:gd name="T37" fmla="*/ 340 h 673"/>
                <a:gd name="T38" fmla="*/ 138 w 193"/>
                <a:gd name="T39" fmla="*/ 346 h 673"/>
                <a:gd name="T40" fmla="*/ 124 w 193"/>
                <a:gd name="T41" fmla="*/ 352 h 673"/>
                <a:gd name="T42" fmla="*/ 112 w 193"/>
                <a:gd name="T43" fmla="*/ 361 h 673"/>
                <a:gd name="T44" fmla="*/ 103 w 193"/>
                <a:gd name="T45" fmla="*/ 370 h 673"/>
                <a:gd name="T46" fmla="*/ 98 w 193"/>
                <a:gd name="T47" fmla="*/ 380 h 673"/>
                <a:gd name="T48" fmla="*/ 96 w 193"/>
                <a:gd name="T49" fmla="*/ 392 h 673"/>
                <a:gd name="T50" fmla="*/ 95 w 193"/>
                <a:gd name="T51" fmla="*/ 621 h 673"/>
                <a:gd name="T52" fmla="*/ 92 w 193"/>
                <a:gd name="T53" fmla="*/ 633 h 673"/>
                <a:gd name="T54" fmla="*/ 85 w 193"/>
                <a:gd name="T55" fmla="*/ 643 h 673"/>
                <a:gd name="T56" fmla="*/ 74 w 193"/>
                <a:gd name="T57" fmla="*/ 651 h 673"/>
                <a:gd name="T58" fmla="*/ 61 w 193"/>
                <a:gd name="T59" fmla="*/ 659 h 673"/>
                <a:gd name="T60" fmla="*/ 46 w 193"/>
                <a:gd name="T61" fmla="*/ 665 h 673"/>
                <a:gd name="T62" fmla="*/ 29 w 193"/>
                <a:gd name="T63" fmla="*/ 670 h 673"/>
                <a:gd name="T64" fmla="*/ 10 w 193"/>
                <a:gd name="T65" fmla="*/ 672 h 6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3"/>
                <a:gd name="T100" fmla="*/ 0 h 673"/>
                <a:gd name="T101" fmla="*/ 193 w 193"/>
                <a:gd name="T102" fmla="*/ 673 h 6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3" h="673">
                  <a:moveTo>
                    <a:pt x="0" y="0"/>
                  </a:moveTo>
                  <a:lnTo>
                    <a:pt x="10" y="0"/>
                  </a:lnTo>
                  <a:lnTo>
                    <a:pt x="19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6" y="6"/>
                  </a:lnTo>
                  <a:lnTo>
                    <a:pt x="54" y="10"/>
                  </a:lnTo>
                  <a:lnTo>
                    <a:pt x="61" y="13"/>
                  </a:lnTo>
                  <a:lnTo>
                    <a:pt x="68" y="16"/>
                  </a:lnTo>
                  <a:lnTo>
                    <a:pt x="74" y="20"/>
                  </a:lnTo>
                  <a:lnTo>
                    <a:pt x="80" y="25"/>
                  </a:lnTo>
                  <a:lnTo>
                    <a:pt x="85" y="29"/>
                  </a:lnTo>
                  <a:lnTo>
                    <a:pt x="89" y="34"/>
                  </a:lnTo>
                  <a:lnTo>
                    <a:pt x="92" y="39"/>
                  </a:lnTo>
                  <a:lnTo>
                    <a:pt x="94" y="44"/>
                  </a:lnTo>
                  <a:lnTo>
                    <a:pt x="95" y="51"/>
                  </a:lnTo>
                  <a:lnTo>
                    <a:pt x="96" y="56"/>
                  </a:lnTo>
                  <a:lnTo>
                    <a:pt x="96" y="280"/>
                  </a:lnTo>
                  <a:lnTo>
                    <a:pt x="97" y="285"/>
                  </a:lnTo>
                  <a:lnTo>
                    <a:pt x="98" y="292"/>
                  </a:lnTo>
                  <a:lnTo>
                    <a:pt x="100" y="297"/>
                  </a:lnTo>
                  <a:lnTo>
                    <a:pt x="103" y="302"/>
                  </a:lnTo>
                  <a:lnTo>
                    <a:pt x="108" y="307"/>
                  </a:lnTo>
                  <a:lnTo>
                    <a:pt x="112" y="311"/>
                  </a:lnTo>
                  <a:lnTo>
                    <a:pt x="118" y="316"/>
                  </a:lnTo>
                  <a:lnTo>
                    <a:pt x="124" y="320"/>
                  </a:lnTo>
                  <a:lnTo>
                    <a:pt x="131" y="323"/>
                  </a:lnTo>
                  <a:lnTo>
                    <a:pt x="138" y="326"/>
                  </a:lnTo>
                  <a:lnTo>
                    <a:pt x="146" y="330"/>
                  </a:lnTo>
                  <a:lnTo>
                    <a:pt x="155" y="332"/>
                  </a:lnTo>
                  <a:lnTo>
                    <a:pt x="163" y="334"/>
                  </a:lnTo>
                  <a:lnTo>
                    <a:pt x="173" y="335"/>
                  </a:lnTo>
                  <a:lnTo>
                    <a:pt x="182" y="336"/>
                  </a:lnTo>
                  <a:lnTo>
                    <a:pt x="192" y="336"/>
                  </a:lnTo>
                  <a:lnTo>
                    <a:pt x="182" y="336"/>
                  </a:lnTo>
                  <a:lnTo>
                    <a:pt x="173" y="337"/>
                  </a:lnTo>
                  <a:lnTo>
                    <a:pt x="163" y="338"/>
                  </a:lnTo>
                  <a:lnTo>
                    <a:pt x="155" y="340"/>
                  </a:lnTo>
                  <a:lnTo>
                    <a:pt x="146" y="342"/>
                  </a:lnTo>
                  <a:lnTo>
                    <a:pt x="138" y="346"/>
                  </a:lnTo>
                  <a:lnTo>
                    <a:pt x="131" y="349"/>
                  </a:lnTo>
                  <a:lnTo>
                    <a:pt x="124" y="352"/>
                  </a:lnTo>
                  <a:lnTo>
                    <a:pt x="118" y="356"/>
                  </a:lnTo>
                  <a:lnTo>
                    <a:pt x="112" y="361"/>
                  </a:lnTo>
                  <a:lnTo>
                    <a:pt x="108" y="365"/>
                  </a:lnTo>
                  <a:lnTo>
                    <a:pt x="103" y="370"/>
                  </a:lnTo>
                  <a:lnTo>
                    <a:pt x="100" y="375"/>
                  </a:lnTo>
                  <a:lnTo>
                    <a:pt x="98" y="380"/>
                  </a:lnTo>
                  <a:lnTo>
                    <a:pt x="97" y="387"/>
                  </a:lnTo>
                  <a:lnTo>
                    <a:pt x="96" y="392"/>
                  </a:lnTo>
                  <a:lnTo>
                    <a:pt x="96" y="616"/>
                  </a:lnTo>
                  <a:lnTo>
                    <a:pt x="95" y="621"/>
                  </a:lnTo>
                  <a:lnTo>
                    <a:pt x="94" y="628"/>
                  </a:lnTo>
                  <a:lnTo>
                    <a:pt x="92" y="633"/>
                  </a:lnTo>
                  <a:lnTo>
                    <a:pt x="89" y="637"/>
                  </a:lnTo>
                  <a:lnTo>
                    <a:pt x="85" y="643"/>
                  </a:lnTo>
                  <a:lnTo>
                    <a:pt x="80" y="647"/>
                  </a:lnTo>
                  <a:lnTo>
                    <a:pt x="74" y="651"/>
                  </a:lnTo>
                  <a:lnTo>
                    <a:pt x="68" y="656"/>
                  </a:lnTo>
                  <a:lnTo>
                    <a:pt x="61" y="659"/>
                  </a:lnTo>
                  <a:lnTo>
                    <a:pt x="54" y="662"/>
                  </a:lnTo>
                  <a:lnTo>
                    <a:pt x="46" y="665"/>
                  </a:lnTo>
                  <a:lnTo>
                    <a:pt x="37" y="668"/>
                  </a:lnTo>
                  <a:lnTo>
                    <a:pt x="29" y="670"/>
                  </a:lnTo>
                  <a:lnTo>
                    <a:pt x="19" y="671"/>
                  </a:lnTo>
                  <a:lnTo>
                    <a:pt x="10" y="672"/>
                  </a:lnTo>
                  <a:lnTo>
                    <a:pt x="0" y="672"/>
                  </a:lnTo>
                </a:path>
              </a:pathLst>
            </a:custGeom>
            <a:noFill/>
            <a:ln w="25400" cap="rnd" cmpd="sng">
              <a:solidFill>
                <a:srgbClr val="FFFF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5387" name="Line 37"/>
            <p:cNvSpPr>
              <a:spLocks noChangeShapeType="1"/>
            </p:cNvSpPr>
            <p:nvPr/>
          </p:nvSpPr>
          <p:spPr bwMode="auto">
            <a:xfrm>
              <a:off x="3984" y="2698"/>
              <a:ext cx="240" cy="0"/>
            </a:xfrm>
            <a:prstGeom prst="line">
              <a:avLst/>
            </a:prstGeom>
            <a:noFill/>
            <a:ln w="50800">
              <a:solidFill>
                <a:srgbClr val="FFFF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1" name="Ομάδα 10"/>
          <p:cNvGrpSpPr/>
          <p:nvPr/>
        </p:nvGrpSpPr>
        <p:grpSpPr>
          <a:xfrm>
            <a:off x="1525588" y="1998663"/>
            <a:ext cx="1946645" cy="989012"/>
            <a:chOff x="1525588" y="1998663"/>
            <a:chExt cx="1946645" cy="989012"/>
          </a:xfrm>
        </p:grpSpPr>
        <p:sp>
          <p:nvSpPr>
            <p:cNvPr id="6163" name="Oval 19"/>
            <p:cNvSpPr>
              <a:spLocks noChangeArrowheads="1"/>
            </p:cNvSpPr>
            <p:nvPr/>
          </p:nvSpPr>
          <p:spPr bwMode="auto">
            <a:xfrm>
              <a:off x="1525588" y="1998663"/>
              <a:ext cx="301625" cy="30162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5395" name="Line 20"/>
            <p:cNvSpPr>
              <a:spLocks noChangeShapeType="1"/>
            </p:cNvSpPr>
            <p:nvPr/>
          </p:nvSpPr>
          <p:spPr bwMode="auto">
            <a:xfrm>
              <a:off x="1691680" y="2301875"/>
              <a:ext cx="0" cy="6858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1725216" y="2413942"/>
                  <a:ext cx="174701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5216" y="2413942"/>
                  <a:ext cx="1747017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2632" r="-15331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Ομάδα 12"/>
          <p:cNvGrpSpPr/>
          <p:nvPr/>
        </p:nvGrpSpPr>
        <p:grpSpPr>
          <a:xfrm>
            <a:off x="914400" y="3292475"/>
            <a:ext cx="2433464" cy="956997"/>
            <a:chOff x="914400" y="3292475"/>
            <a:chExt cx="2433464" cy="956997"/>
          </a:xfrm>
        </p:grpSpPr>
        <p:grpSp>
          <p:nvGrpSpPr>
            <p:cNvPr id="2" name="Group 44"/>
            <p:cNvGrpSpPr>
              <a:grpSpLocks/>
            </p:cNvGrpSpPr>
            <p:nvPr/>
          </p:nvGrpSpPr>
          <p:grpSpPr bwMode="auto">
            <a:xfrm>
              <a:off x="914400" y="3292475"/>
              <a:ext cx="912813" cy="379413"/>
              <a:chOff x="576" y="2074"/>
              <a:chExt cx="575" cy="239"/>
            </a:xfrm>
          </p:grpSpPr>
          <p:sp>
            <p:nvSpPr>
              <p:cNvPr id="15404" name="Line 7"/>
              <p:cNvSpPr>
                <a:spLocks noChangeShapeType="1"/>
              </p:cNvSpPr>
              <p:nvPr/>
            </p:nvSpPr>
            <p:spPr bwMode="auto">
              <a:xfrm>
                <a:off x="768" y="2218"/>
                <a:ext cx="96" cy="0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5405" name="Rectangle 9"/>
              <p:cNvSpPr>
                <a:spLocks noChangeArrowheads="1"/>
              </p:cNvSpPr>
              <p:nvPr/>
            </p:nvSpPr>
            <p:spPr bwMode="auto">
              <a:xfrm>
                <a:off x="576" y="2074"/>
                <a:ext cx="12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>
                    <a:solidFill>
                      <a:srgbClr val="FFFF00"/>
                    </a:solidFill>
                  </a:rPr>
                  <a:t>y</a:t>
                </a:r>
                <a:r>
                  <a:rPr lang="el-GR" altLang="el-GR" sz="2400" b="1" i="1" baseline="-25000">
                    <a:solidFill>
                      <a:srgbClr val="FFFF00"/>
                    </a:solidFill>
                  </a:rPr>
                  <a:t>i</a:t>
                </a:r>
                <a:endParaRPr lang="el-GR" altLang="el-GR" sz="2400" b="1" i="1" baseline="-2500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15406" name="Oval 13"/>
              <p:cNvSpPr>
                <a:spLocks noChangeArrowheads="1"/>
              </p:cNvSpPr>
              <p:nvPr/>
            </p:nvSpPr>
            <p:spPr bwMode="auto">
              <a:xfrm>
                <a:off x="961" y="2123"/>
                <a:ext cx="190" cy="190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</p:grpSp>
        <p:sp>
          <p:nvSpPr>
            <p:cNvPr id="15402" name="Line 14"/>
            <p:cNvSpPr>
              <a:spLocks noChangeShapeType="1"/>
            </p:cNvSpPr>
            <p:nvPr/>
          </p:nvSpPr>
          <p:spPr bwMode="auto">
            <a:xfrm>
              <a:off x="1691680" y="3673472"/>
              <a:ext cx="0" cy="576000"/>
            </a:xfrm>
            <a:prstGeom prst="line">
              <a:avLst/>
            </a:prstGeom>
            <a:noFill/>
            <a:ln w="47625">
              <a:solidFill>
                <a:schemeClr val="bg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665096" y="3653560"/>
                  <a:ext cx="1682768" cy="4955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𝜾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=−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𝒊𝒚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5096" y="3653560"/>
                  <a:ext cx="1682768" cy="4955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2439" r="-17029" b="-975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914400" y="5121275"/>
            <a:ext cx="2505472" cy="1523998"/>
            <a:chOff x="914400" y="5121275"/>
            <a:chExt cx="2505472" cy="1523998"/>
          </a:xfrm>
        </p:grpSpPr>
        <p:grpSp>
          <p:nvGrpSpPr>
            <p:cNvPr id="4" name="Group 45"/>
            <p:cNvGrpSpPr>
              <a:grpSpLocks/>
            </p:cNvGrpSpPr>
            <p:nvPr/>
          </p:nvGrpSpPr>
          <p:grpSpPr bwMode="auto">
            <a:xfrm>
              <a:off x="914400" y="5121275"/>
              <a:ext cx="912813" cy="379413"/>
              <a:chOff x="576" y="3226"/>
              <a:chExt cx="575" cy="239"/>
            </a:xfrm>
          </p:grpSpPr>
          <p:sp>
            <p:nvSpPr>
              <p:cNvPr id="15399" name="Line 6"/>
              <p:cNvSpPr>
                <a:spLocks noChangeShapeType="1"/>
              </p:cNvSpPr>
              <p:nvPr/>
            </p:nvSpPr>
            <p:spPr bwMode="auto">
              <a:xfrm>
                <a:off x="768" y="3370"/>
                <a:ext cx="96" cy="0"/>
              </a:xfrm>
              <a:prstGeom prst="line">
                <a:avLst/>
              </a:prstGeom>
              <a:noFill/>
              <a:ln w="254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5400" name="Rectangle 11"/>
              <p:cNvSpPr>
                <a:spLocks noChangeArrowheads="1"/>
              </p:cNvSpPr>
              <p:nvPr/>
            </p:nvSpPr>
            <p:spPr bwMode="auto">
              <a:xfrm>
                <a:off x="576" y="3226"/>
                <a:ext cx="12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>
                    <a:solidFill>
                      <a:srgbClr val="FFFF00"/>
                    </a:solidFill>
                  </a:rPr>
                  <a:t>y</a:t>
                </a:r>
                <a:r>
                  <a:rPr lang="el-GR" altLang="el-GR" sz="2400" b="1" i="1" baseline="-25000">
                    <a:solidFill>
                      <a:srgbClr val="FFFF00"/>
                    </a:solidFill>
                  </a:rPr>
                  <a:t>f</a:t>
                </a:r>
                <a:endParaRPr lang="el-GR" altLang="el-GR" sz="2400" b="1" i="1" baseline="-2500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p:sp>
            <p:nvSpPr>
              <p:cNvPr id="15401" name="Oval 16"/>
              <p:cNvSpPr>
                <a:spLocks noChangeArrowheads="1"/>
              </p:cNvSpPr>
              <p:nvPr/>
            </p:nvSpPr>
            <p:spPr bwMode="auto">
              <a:xfrm>
                <a:off x="961" y="3275"/>
                <a:ext cx="190" cy="190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</p:grpSp>
        <p:sp>
          <p:nvSpPr>
            <p:cNvPr id="15397" name="Line 17"/>
            <p:cNvSpPr>
              <a:spLocks noChangeShapeType="1"/>
            </p:cNvSpPr>
            <p:nvPr/>
          </p:nvSpPr>
          <p:spPr bwMode="auto">
            <a:xfrm>
              <a:off x="1691680" y="5502273"/>
              <a:ext cx="0" cy="1143000"/>
            </a:xfrm>
            <a:prstGeom prst="line">
              <a:avLst/>
            </a:prstGeom>
            <a:noFill/>
            <a:ln w="47625">
              <a:solidFill>
                <a:schemeClr val="bg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1737104" y="5826013"/>
                  <a:ext cx="1682768" cy="4955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𝜾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=−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𝒊𝒚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7104" y="5826013"/>
                  <a:ext cx="1682768" cy="4955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2469" r="-16667" b="-1111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3563888" y="1412776"/>
            <a:ext cx="4446957" cy="506421"/>
            <a:chOff x="3797451" y="2032384"/>
            <a:chExt cx="4446957" cy="506421"/>
          </a:xfrm>
        </p:grpSpPr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3797451" y="2073275"/>
              <a:ext cx="2595262" cy="462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>
                  <a:solidFill>
                    <a:srgbClr val="FFFF00"/>
                  </a:solidFill>
                </a:rPr>
                <a:t>Β΄ Νόμος </a:t>
              </a:r>
              <a:r>
                <a:rPr lang="el-GR" altLang="el-GR" sz="2400" b="1" dirty="0" err="1">
                  <a:solidFill>
                    <a:srgbClr val="FFFF00"/>
                  </a:solidFill>
                </a:rPr>
                <a:t>Newton</a:t>
              </a:r>
              <a:r>
                <a:rPr lang="el-GR" altLang="el-GR" sz="2400" b="1" dirty="0">
                  <a:solidFill>
                    <a:srgbClr val="FFFF00"/>
                  </a:solidFill>
                </a:rPr>
                <a:t>:</a:t>
              </a:r>
              <a:endParaRPr lang="el-GR" altLang="el-GR" sz="2400" b="1" dirty="0">
                <a:solidFill>
                  <a:srgbClr val="FFFF00"/>
                </a:solidFill>
                <a:latin typeface="Times New Roman Greek" charset="-95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6235653" y="2032384"/>
                  <a:ext cx="2008755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5653" y="2032384"/>
                  <a:ext cx="2008755" cy="50642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7812360" y="1456320"/>
                <a:ext cx="1005339" cy="4955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2360" y="1456320"/>
                <a:ext cx="1005339" cy="495520"/>
              </a:xfrm>
              <a:prstGeom prst="rect">
                <a:avLst/>
              </a:prstGeom>
              <a:blipFill rotWithShape="1">
                <a:blip r:embed="rId7"/>
                <a:stretch>
                  <a:fillRect t="-2469" r="-28049" b="-7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5922613" y="2058483"/>
                <a:ext cx="1774717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𝒘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2613" y="2058483"/>
                <a:ext cx="1774717" cy="50642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7561246" y="2090628"/>
                <a:ext cx="11047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1246" y="2090628"/>
                <a:ext cx="1104790" cy="461665"/>
              </a:xfrm>
              <a:prstGeom prst="rect">
                <a:avLst/>
              </a:prstGeom>
              <a:blipFill rotWithShape="1">
                <a:blip r:embed="rId9"/>
                <a:stretch>
                  <a:fillRect t="-2632" r="-24725" b="-1184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Ομάδα 15"/>
          <p:cNvGrpSpPr/>
          <p:nvPr/>
        </p:nvGrpSpPr>
        <p:grpSpPr>
          <a:xfrm>
            <a:off x="5966353" y="2717401"/>
            <a:ext cx="2260516" cy="495575"/>
            <a:chOff x="6008562" y="3212976"/>
            <a:chExt cx="2260516" cy="4955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6008562" y="3213031"/>
                  <a:ext cx="1320041" cy="4955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8562" y="3213031"/>
                  <a:ext cx="1320041" cy="49552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t="-2469" b="-74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7164288" y="3212976"/>
                  <a:ext cx="110479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64288" y="3212976"/>
                  <a:ext cx="1104790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t="-2632" r="-24725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Ομάδα 60"/>
          <p:cNvGrpSpPr/>
          <p:nvPr/>
        </p:nvGrpSpPr>
        <p:grpSpPr>
          <a:xfrm>
            <a:off x="3935174" y="3429000"/>
            <a:ext cx="1932970" cy="495575"/>
            <a:chOff x="6068675" y="3212976"/>
            <a:chExt cx="1932970" cy="4955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6068675" y="3213031"/>
                  <a:ext cx="1199816" cy="4955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𝒎𝒂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8675" y="3213031"/>
                  <a:ext cx="1199816" cy="495520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74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/>
                <p:cNvSpPr txBox="1"/>
                <p:nvPr/>
              </p:nvSpPr>
              <p:spPr>
                <a:xfrm>
                  <a:off x="7017080" y="3212976"/>
                  <a:ext cx="98456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𝒎𝒈</m:t>
                        </m:r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3" name="TextBox 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17080" y="3212976"/>
                  <a:ext cx="984565" cy="461665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12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345676" y="4062977"/>
                <a:ext cx="1522468" cy="8061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5676" y="4062977"/>
                <a:ext cx="1522468" cy="806183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648596" y="3676815"/>
                <a:ext cx="2243884" cy="8086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8596" y="3676815"/>
                <a:ext cx="2243884" cy="80861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Ορθογώνιο 16"/>
              <p:cNvSpPr/>
              <p:nvPr/>
            </p:nvSpPr>
            <p:spPr>
              <a:xfrm>
                <a:off x="4803584" y="5707565"/>
                <a:ext cx="1098826" cy="808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7" name="Ορθογώνιο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584" y="5707565"/>
                <a:ext cx="1098826" cy="80861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Ορθογώνιο 67"/>
              <p:cNvSpPr/>
              <p:nvPr/>
            </p:nvSpPr>
            <p:spPr>
              <a:xfrm>
                <a:off x="5778922" y="5716725"/>
                <a:ext cx="1600566" cy="8718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𝒅𝒚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𝒅𝒚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8" name="Ορθογώνιο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922" y="5716725"/>
                <a:ext cx="1600566" cy="87184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Ορθογώνιο 68"/>
              <p:cNvSpPr/>
              <p:nvPr/>
            </p:nvSpPr>
            <p:spPr>
              <a:xfrm>
                <a:off x="7186597" y="5716725"/>
                <a:ext cx="1159163" cy="8718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𝒅𝒚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9" name="Ορθογώνιο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6597" y="5716725"/>
                <a:ext cx="1159163" cy="87184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  <p:bldP spid="6154" grpId="0" build="p" autoUpdateAnimBg="0"/>
      <p:bldP spid="6172" grpId="0" autoUpdateAnimBg="0"/>
      <p:bldP spid="54" grpId="0"/>
      <p:bldP spid="56" grpId="0"/>
      <p:bldP spid="57" grpId="0"/>
      <p:bldP spid="64" grpId="0"/>
      <p:bldP spid="65" grpId="0"/>
      <p:bldP spid="17" grpId="0"/>
      <p:bldP spid="68" grpId="0"/>
      <p:bldP spid="6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0" name="Rectangle 34"/>
          <p:cNvSpPr>
            <a:spLocks noChangeArrowheads="1"/>
          </p:cNvSpPr>
          <p:nvPr/>
        </p:nvSpPr>
        <p:spPr bwMode="auto">
          <a:xfrm>
            <a:off x="914400" y="0"/>
            <a:ext cx="7391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0000"/>
                </a:solidFill>
              </a:rPr>
              <a:t>ΚΙΝΗΤΙΚΗ ΕΝΕΡΓΕΙΑ ΚΑΙ ΒΑΡΥΤΙΚΗ ΔΥΝΑΜΙΚΗ ΕΝΕΡΓΕΙΑ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0000"/>
                </a:solidFill>
              </a:rPr>
              <a:t>Κατακόρυφη Ελεύθερη Πτώση</a:t>
            </a:r>
            <a:endParaRPr lang="el-GR" altLang="el-GR" sz="2800" b="1" dirty="0">
              <a:solidFill>
                <a:srgbClr val="FF0000"/>
              </a:solidFill>
              <a:latin typeface="Times New Roman Greek" charset="-95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0" y="1920875"/>
            <a:ext cx="3472233" cy="4937125"/>
            <a:chOff x="0" y="1920875"/>
            <a:chExt cx="3472233" cy="4937125"/>
          </a:xfrm>
        </p:grpSpPr>
        <p:sp>
          <p:nvSpPr>
            <p:cNvPr id="37" name="Rectangle 8"/>
            <p:cNvSpPr>
              <a:spLocks noChangeArrowheads="1"/>
            </p:cNvSpPr>
            <p:nvPr/>
          </p:nvSpPr>
          <p:spPr bwMode="auto">
            <a:xfrm>
              <a:off x="0" y="3292475"/>
              <a:ext cx="8191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>
                  <a:solidFill>
                    <a:srgbClr val="FFFF00"/>
                  </a:solidFill>
                </a:rPr>
                <a:t>ΠΡΙΝ</a:t>
              </a:r>
              <a:endParaRPr lang="el-GR" altLang="el-GR" sz="20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38" name="Rectangle 10"/>
            <p:cNvSpPr>
              <a:spLocks noChangeArrowheads="1"/>
            </p:cNvSpPr>
            <p:nvPr/>
          </p:nvSpPr>
          <p:spPr bwMode="auto">
            <a:xfrm>
              <a:off x="0" y="5121275"/>
              <a:ext cx="9477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>
                  <a:solidFill>
                    <a:srgbClr val="FFFF00"/>
                  </a:solidFill>
                </a:rPr>
                <a:t>ΜΕΤΑ</a:t>
              </a:r>
              <a:endParaRPr lang="el-GR" altLang="el-GR" sz="20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grpSp>
          <p:nvGrpSpPr>
            <p:cNvPr id="39" name="Group 43"/>
            <p:cNvGrpSpPr>
              <a:grpSpLocks/>
            </p:cNvGrpSpPr>
            <p:nvPr/>
          </p:nvGrpSpPr>
          <p:grpSpPr bwMode="auto">
            <a:xfrm>
              <a:off x="990600" y="1920875"/>
              <a:ext cx="381000" cy="4937125"/>
              <a:chOff x="624" y="1210"/>
              <a:chExt cx="240" cy="3110"/>
            </a:xfrm>
          </p:grpSpPr>
          <p:grpSp>
            <p:nvGrpSpPr>
              <p:cNvPr id="40" name="Group 41"/>
              <p:cNvGrpSpPr>
                <a:grpSpLocks/>
              </p:cNvGrpSpPr>
              <p:nvPr/>
            </p:nvGrpSpPr>
            <p:grpSpPr bwMode="auto">
              <a:xfrm>
                <a:off x="624" y="4090"/>
                <a:ext cx="240" cy="230"/>
                <a:chOff x="624" y="4090"/>
                <a:chExt cx="240" cy="230"/>
              </a:xfrm>
            </p:grpSpPr>
            <p:sp>
              <p:nvSpPr>
                <p:cNvPr id="43" name="Line 5"/>
                <p:cNvSpPr>
                  <a:spLocks noChangeShapeType="1"/>
                </p:cNvSpPr>
                <p:nvPr/>
              </p:nvSpPr>
              <p:spPr bwMode="auto">
                <a:xfrm>
                  <a:off x="768" y="4186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4" name="Rectangle 12"/>
                <p:cNvSpPr>
                  <a:spLocks noChangeArrowheads="1"/>
                </p:cNvSpPr>
                <p:nvPr/>
              </p:nvSpPr>
              <p:spPr bwMode="auto">
                <a:xfrm>
                  <a:off x="624" y="4090"/>
                  <a:ext cx="96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0</a:t>
                  </a:r>
                  <a:endParaRPr lang="el-GR" altLang="el-GR" sz="2400" b="1" i="1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</p:grpSp>
          <p:sp>
            <p:nvSpPr>
              <p:cNvPr id="41" name="Line 4"/>
              <p:cNvSpPr>
                <a:spLocks noChangeShapeType="1"/>
              </p:cNvSpPr>
              <p:nvPr/>
            </p:nvSpPr>
            <p:spPr bwMode="auto">
              <a:xfrm>
                <a:off x="816" y="1210"/>
                <a:ext cx="0" cy="3072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 type="stealth" w="med" len="med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2" name="Rectangle 33"/>
              <p:cNvSpPr>
                <a:spLocks noChangeArrowheads="1"/>
              </p:cNvSpPr>
              <p:nvPr/>
            </p:nvSpPr>
            <p:spPr bwMode="auto">
              <a:xfrm>
                <a:off x="672" y="1210"/>
                <a:ext cx="8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>
                    <a:solidFill>
                      <a:srgbClr val="FFFF00"/>
                    </a:solidFill>
                  </a:rPr>
                  <a:t>y</a:t>
                </a:r>
                <a:endParaRPr lang="el-GR" altLang="el-GR" sz="2400" b="1" i="1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grpSp>
          <p:nvGrpSpPr>
            <p:cNvPr id="45" name="Ομάδα 44"/>
            <p:cNvGrpSpPr/>
            <p:nvPr/>
          </p:nvGrpSpPr>
          <p:grpSpPr>
            <a:xfrm>
              <a:off x="1525588" y="1998663"/>
              <a:ext cx="1946645" cy="989012"/>
              <a:chOff x="1525588" y="1998663"/>
              <a:chExt cx="1946645" cy="989012"/>
            </a:xfrm>
          </p:grpSpPr>
          <p:sp>
            <p:nvSpPr>
              <p:cNvPr id="46" name="Oval 19"/>
              <p:cNvSpPr>
                <a:spLocks noChangeArrowheads="1"/>
              </p:cNvSpPr>
              <p:nvPr/>
            </p:nvSpPr>
            <p:spPr bwMode="auto">
              <a:xfrm>
                <a:off x="1525588" y="1998663"/>
                <a:ext cx="301625" cy="301625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47" name="Line 20"/>
              <p:cNvSpPr>
                <a:spLocks noChangeShapeType="1"/>
              </p:cNvSpPr>
              <p:nvPr/>
            </p:nvSpPr>
            <p:spPr bwMode="auto">
              <a:xfrm>
                <a:off x="1691680" y="2301875"/>
                <a:ext cx="0" cy="6858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1725216" y="2413942"/>
                    <a:ext cx="1747017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25216" y="2413942"/>
                    <a:ext cx="1747017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t="-2632" r="-15331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9" name="Ομάδα 48"/>
            <p:cNvGrpSpPr/>
            <p:nvPr/>
          </p:nvGrpSpPr>
          <p:grpSpPr>
            <a:xfrm>
              <a:off x="914400" y="3292475"/>
              <a:ext cx="2433464" cy="956997"/>
              <a:chOff x="914400" y="3292475"/>
              <a:chExt cx="2433464" cy="956997"/>
            </a:xfrm>
          </p:grpSpPr>
          <p:grpSp>
            <p:nvGrpSpPr>
              <p:cNvPr id="50" name="Group 44"/>
              <p:cNvGrpSpPr>
                <a:grpSpLocks/>
              </p:cNvGrpSpPr>
              <p:nvPr/>
            </p:nvGrpSpPr>
            <p:grpSpPr bwMode="auto">
              <a:xfrm>
                <a:off x="914400" y="3292475"/>
                <a:ext cx="912813" cy="379413"/>
                <a:chOff x="576" y="2074"/>
                <a:chExt cx="575" cy="239"/>
              </a:xfrm>
            </p:grpSpPr>
            <p:sp>
              <p:nvSpPr>
                <p:cNvPr id="53" name="Line 7"/>
                <p:cNvSpPr>
                  <a:spLocks noChangeShapeType="1"/>
                </p:cNvSpPr>
                <p:nvPr/>
              </p:nvSpPr>
              <p:spPr bwMode="auto">
                <a:xfrm>
                  <a:off x="768" y="2218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4" name="Rectangle 9"/>
                <p:cNvSpPr>
                  <a:spLocks noChangeArrowheads="1"/>
                </p:cNvSpPr>
                <p:nvPr/>
              </p:nvSpPr>
              <p:spPr bwMode="auto">
                <a:xfrm>
                  <a:off x="576" y="2074"/>
                  <a:ext cx="121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y</a:t>
                  </a:r>
                  <a:r>
                    <a:rPr lang="el-GR" altLang="el-GR" sz="2400" b="1" i="1" baseline="-25000">
                      <a:solidFill>
                        <a:srgbClr val="FFFF00"/>
                      </a:solidFill>
                    </a:rPr>
                    <a:t>i</a:t>
                  </a:r>
                  <a:endParaRPr lang="el-GR" altLang="el-GR" sz="2400" b="1" i="1" baseline="-2500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55" name="Oval 13"/>
                <p:cNvSpPr>
                  <a:spLocks noChangeArrowheads="1"/>
                </p:cNvSpPr>
                <p:nvPr/>
              </p:nvSpPr>
              <p:spPr bwMode="auto">
                <a:xfrm>
                  <a:off x="961" y="2123"/>
                  <a:ext cx="190" cy="190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51" name="Line 14"/>
              <p:cNvSpPr>
                <a:spLocks noChangeShapeType="1"/>
              </p:cNvSpPr>
              <p:nvPr/>
            </p:nvSpPr>
            <p:spPr bwMode="auto">
              <a:xfrm>
                <a:off x="1691680" y="3673472"/>
                <a:ext cx="0" cy="576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1665096" y="3653560"/>
                    <a:ext cx="1682768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𝜾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2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65096" y="3653560"/>
                    <a:ext cx="1682768" cy="49552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t="-2439" r="-17029" b="-975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6" name="Ομάδα 55"/>
            <p:cNvGrpSpPr/>
            <p:nvPr/>
          </p:nvGrpSpPr>
          <p:grpSpPr>
            <a:xfrm>
              <a:off x="914400" y="5121275"/>
              <a:ext cx="2505472" cy="1523998"/>
              <a:chOff x="914400" y="5121275"/>
              <a:chExt cx="2505472" cy="1523998"/>
            </a:xfrm>
          </p:grpSpPr>
          <p:grpSp>
            <p:nvGrpSpPr>
              <p:cNvPr id="57" name="Group 45"/>
              <p:cNvGrpSpPr>
                <a:grpSpLocks/>
              </p:cNvGrpSpPr>
              <p:nvPr/>
            </p:nvGrpSpPr>
            <p:grpSpPr bwMode="auto">
              <a:xfrm>
                <a:off x="914400" y="5121275"/>
                <a:ext cx="912813" cy="379413"/>
                <a:chOff x="576" y="3226"/>
                <a:chExt cx="575" cy="239"/>
              </a:xfrm>
            </p:grpSpPr>
            <p:sp>
              <p:nvSpPr>
                <p:cNvPr id="60" name="Line 6"/>
                <p:cNvSpPr>
                  <a:spLocks noChangeShapeType="1"/>
                </p:cNvSpPr>
                <p:nvPr/>
              </p:nvSpPr>
              <p:spPr bwMode="auto">
                <a:xfrm>
                  <a:off x="768" y="3370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61" name="Rectangle 11"/>
                <p:cNvSpPr>
                  <a:spLocks noChangeArrowheads="1"/>
                </p:cNvSpPr>
                <p:nvPr/>
              </p:nvSpPr>
              <p:spPr bwMode="auto">
                <a:xfrm>
                  <a:off x="576" y="3226"/>
                  <a:ext cx="128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y</a:t>
                  </a:r>
                  <a:r>
                    <a:rPr lang="el-GR" altLang="el-GR" sz="2400" b="1" i="1" baseline="-25000">
                      <a:solidFill>
                        <a:srgbClr val="FFFF00"/>
                      </a:solidFill>
                    </a:rPr>
                    <a:t>f</a:t>
                  </a:r>
                  <a:endParaRPr lang="el-GR" altLang="el-GR" sz="2400" b="1" i="1" baseline="-2500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62" name="Oval 16"/>
                <p:cNvSpPr>
                  <a:spLocks noChangeArrowheads="1"/>
                </p:cNvSpPr>
                <p:nvPr/>
              </p:nvSpPr>
              <p:spPr bwMode="auto">
                <a:xfrm>
                  <a:off x="961" y="3275"/>
                  <a:ext cx="190" cy="190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58" name="Line 17"/>
              <p:cNvSpPr>
                <a:spLocks noChangeShapeType="1"/>
              </p:cNvSpPr>
              <p:nvPr/>
            </p:nvSpPr>
            <p:spPr bwMode="auto">
              <a:xfrm>
                <a:off x="1691680" y="5502273"/>
                <a:ext cx="0" cy="1143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1737104" y="5826013"/>
                    <a:ext cx="1682768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𝜾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37104" y="5826013"/>
                    <a:ext cx="1682768" cy="49552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t="-2469" r="-16667" b="-1111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3" name="Ομάδα 2"/>
          <p:cNvGrpSpPr/>
          <p:nvPr/>
        </p:nvGrpSpPr>
        <p:grpSpPr>
          <a:xfrm>
            <a:off x="3563888" y="1412776"/>
            <a:ext cx="5544616" cy="3456384"/>
            <a:chOff x="3707904" y="1412776"/>
            <a:chExt cx="5544616" cy="3456384"/>
          </a:xfrm>
        </p:grpSpPr>
        <p:grpSp>
          <p:nvGrpSpPr>
            <p:cNvPr id="64" name="Group 46"/>
            <p:cNvGrpSpPr>
              <a:grpSpLocks/>
            </p:cNvGrpSpPr>
            <p:nvPr/>
          </p:nvGrpSpPr>
          <p:grpSpPr bwMode="auto">
            <a:xfrm>
              <a:off x="6019800" y="3605659"/>
              <a:ext cx="685800" cy="1068388"/>
              <a:chOff x="3792" y="2362"/>
              <a:chExt cx="432" cy="673"/>
            </a:xfrm>
          </p:grpSpPr>
          <p:sp>
            <p:nvSpPr>
              <p:cNvPr id="65" name="Freeform 36"/>
              <p:cNvSpPr>
                <a:spLocks/>
              </p:cNvSpPr>
              <p:nvPr/>
            </p:nvSpPr>
            <p:spPr bwMode="auto">
              <a:xfrm>
                <a:off x="3792" y="2362"/>
                <a:ext cx="193" cy="673"/>
              </a:xfrm>
              <a:custGeom>
                <a:avLst/>
                <a:gdLst>
                  <a:gd name="T0" fmla="*/ 10 w 193"/>
                  <a:gd name="T1" fmla="*/ 0 h 673"/>
                  <a:gd name="T2" fmla="*/ 29 w 193"/>
                  <a:gd name="T3" fmla="*/ 2 h 673"/>
                  <a:gd name="T4" fmla="*/ 46 w 193"/>
                  <a:gd name="T5" fmla="*/ 6 h 673"/>
                  <a:gd name="T6" fmla="*/ 61 w 193"/>
                  <a:gd name="T7" fmla="*/ 13 h 673"/>
                  <a:gd name="T8" fmla="*/ 74 w 193"/>
                  <a:gd name="T9" fmla="*/ 20 h 673"/>
                  <a:gd name="T10" fmla="*/ 85 w 193"/>
                  <a:gd name="T11" fmla="*/ 29 h 673"/>
                  <a:gd name="T12" fmla="*/ 92 w 193"/>
                  <a:gd name="T13" fmla="*/ 39 h 673"/>
                  <a:gd name="T14" fmla="*/ 95 w 193"/>
                  <a:gd name="T15" fmla="*/ 51 h 673"/>
                  <a:gd name="T16" fmla="*/ 96 w 193"/>
                  <a:gd name="T17" fmla="*/ 280 h 673"/>
                  <a:gd name="T18" fmla="*/ 98 w 193"/>
                  <a:gd name="T19" fmla="*/ 292 h 673"/>
                  <a:gd name="T20" fmla="*/ 103 w 193"/>
                  <a:gd name="T21" fmla="*/ 302 h 673"/>
                  <a:gd name="T22" fmla="*/ 112 w 193"/>
                  <a:gd name="T23" fmla="*/ 311 h 673"/>
                  <a:gd name="T24" fmla="*/ 124 w 193"/>
                  <a:gd name="T25" fmla="*/ 320 h 673"/>
                  <a:gd name="T26" fmla="*/ 138 w 193"/>
                  <a:gd name="T27" fmla="*/ 326 h 673"/>
                  <a:gd name="T28" fmla="*/ 155 w 193"/>
                  <a:gd name="T29" fmla="*/ 332 h 673"/>
                  <a:gd name="T30" fmla="*/ 173 w 193"/>
                  <a:gd name="T31" fmla="*/ 335 h 673"/>
                  <a:gd name="T32" fmla="*/ 192 w 193"/>
                  <a:gd name="T33" fmla="*/ 336 h 673"/>
                  <a:gd name="T34" fmla="*/ 173 w 193"/>
                  <a:gd name="T35" fmla="*/ 337 h 673"/>
                  <a:gd name="T36" fmla="*/ 155 w 193"/>
                  <a:gd name="T37" fmla="*/ 340 h 673"/>
                  <a:gd name="T38" fmla="*/ 138 w 193"/>
                  <a:gd name="T39" fmla="*/ 346 h 673"/>
                  <a:gd name="T40" fmla="*/ 124 w 193"/>
                  <a:gd name="T41" fmla="*/ 352 h 673"/>
                  <a:gd name="T42" fmla="*/ 112 w 193"/>
                  <a:gd name="T43" fmla="*/ 361 h 673"/>
                  <a:gd name="T44" fmla="*/ 103 w 193"/>
                  <a:gd name="T45" fmla="*/ 370 h 673"/>
                  <a:gd name="T46" fmla="*/ 98 w 193"/>
                  <a:gd name="T47" fmla="*/ 380 h 673"/>
                  <a:gd name="T48" fmla="*/ 96 w 193"/>
                  <a:gd name="T49" fmla="*/ 392 h 673"/>
                  <a:gd name="T50" fmla="*/ 95 w 193"/>
                  <a:gd name="T51" fmla="*/ 621 h 673"/>
                  <a:gd name="T52" fmla="*/ 92 w 193"/>
                  <a:gd name="T53" fmla="*/ 633 h 673"/>
                  <a:gd name="T54" fmla="*/ 85 w 193"/>
                  <a:gd name="T55" fmla="*/ 643 h 673"/>
                  <a:gd name="T56" fmla="*/ 74 w 193"/>
                  <a:gd name="T57" fmla="*/ 651 h 673"/>
                  <a:gd name="T58" fmla="*/ 61 w 193"/>
                  <a:gd name="T59" fmla="*/ 659 h 673"/>
                  <a:gd name="T60" fmla="*/ 46 w 193"/>
                  <a:gd name="T61" fmla="*/ 665 h 673"/>
                  <a:gd name="T62" fmla="*/ 29 w 193"/>
                  <a:gd name="T63" fmla="*/ 670 h 673"/>
                  <a:gd name="T64" fmla="*/ 10 w 193"/>
                  <a:gd name="T65" fmla="*/ 672 h 67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3"/>
                  <a:gd name="T100" fmla="*/ 0 h 673"/>
                  <a:gd name="T101" fmla="*/ 193 w 193"/>
                  <a:gd name="T102" fmla="*/ 673 h 67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3" h="673">
                    <a:moveTo>
                      <a:pt x="0" y="0"/>
                    </a:moveTo>
                    <a:lnTo>
                      <a:pt x="10" y="0"/>
                    </a:lnTo>
                    <a:lnTo>
                      <a:pt x="19" y="1"/>
                    </a:lnTo>
                    <a:lnTo>
                      <a:pt x="29" y="2"/>
                    </a:lnTo>
                    <a:lnTo>
                      <a:pt x="37" y="4"/>
                    </a:lnTo>
                    <a:lnTo>
                      <a:pt x="46" y="6"/>
                    </a:lnTo>
                    <a:lnTo>
                      <a:pt x="54" y="10"/>
                    </a:lnTo>
                    <a:lnTo>
                      <a:pt x="61" y="13"/>
                    </a:lnTo>
                    <a:lnTo>
                      <a:pt x="68" y="16"/>
                    </a:lnTo>
                    <a:lnTo>
                      <a:pt x="74" y="20"/>
                    </a:lnTo>
                    <a:lnTo>
                      <a:pt x="80" y="25"/>
                    </a:lnTo>
                    <a:lnTo>
                      <a:pt x="85" y="29"/>
                    </a:lnTo>
                    <a:lnTo>
                      <a:pt x="89" y="34"/>
                    </a:lnTo>
                    <a:lnTo>
                      <a:pt x="92" y="39"/>
                    </a:lnTo>
                    <a:lnTo>
                      <a:pt x="94" y="44"/>
                    </a:lnTo>
                    <a:lnTo>
                      <a:pt x="95" y="51"/>
                    </a:lnTo>
                    <a:lnTo>
                      <a:pt x="96" y="56"/>
                    </a:lnTo>
                    <a:lnTo>
                      <a:pt x="96" y="280"/>
                    </a:lnTo>
                    <a:lnTo>
                      <a:pt x="97" y="285"/>
                    </a:lnTo>
                    <a:lnTo>
                      <a:pt x="98" y="292"/>
                    </a:lnTo>
                    <a:lnTo>
                      <a:pt x="100" y="297"/>
                    </a:lnTo>
                    <a:lnTo>
                      <a:pt x="103" y="302"/>
                    </a:lnTo>
                    <a:lnTo>
                      <a:pt x="108" y="307"/>
                    </a:lnTo>
                    <a:lnTo>
                      <a:pt x="112" y="311"/>
                    </a:lnTo>
                    <a:lnTo>
                      <a:pt x="118" y="316"/>
                    </a:lnTo>
                    <a:lnTo>
                      <a:pt x="124" y="320"/>
                    </a:lnTo>
                    <a:lnTo>
                      <a:pt x="131" y="323"/>
                    </a:lnTo>
                    <a:lnTo>
                      <a:pt x="138" y="326"/>
                    </a:lnTo>
                    <a:lnTo>
                      <a:pt x="146" y="330"/>
                    </a:lnTo>
                    <a:lnTo>
                      <a:pt x="155" y="332"/>
                    </a:lnTo>
                    <a:lnTo>
                      <a:pt x="163" y="334"/>
                    </a:lnTo>
                    <a:lnTo>
                      <a:pt x="173" y="335"/>
                    </a:lnTo>
                    <a:lnTo>
                      <a:pt x="182" y="336"/>
                    </a:lnTo>
                    <a:lnTo>
                      <a:pt x="192" y="336"/>
                    </a:lnTo>
                    <a:lnTo>
                      <a:pt x="182" y="336"/>
                    </a:lnTo>
                    <a:lnTo>
                      <a:pt x="173" y="337"/>
                    </a:lnTo>
                    <a:lnTo>
                      <a:pt x="163" y="338"/>
                    </a:lnTo>
                    <a:lnTo>
                      <a:pt x="155" y="340"/>
                    </a:lnTo>
                    <a:lnTo>
                      <a:pt x="146" y="342"/>
                    </a:lnTo>
                    <a:lnTo>
                      <a:pt x="138" y="346"/>
                    </a:lnTo>
                    <a:lnTo>
                      <a:pt x="131" y="349"/>
                    </a:lnTo>
                    <a:lnTo>
                      <a:pt x="124" y="352"/>
                    </a:lnTo>
                    <a:lnTo>
                      <a:pt x="118" y="356"/>
                    </a:lnTo>
                    <a:lnTo>
                      <a:pt x="112" y="361"/>
                    </a:lnTo>
                    <a:lnTo>
                      <a:pt x="108" y="365"/>
                    </a:lnTo>
                    <a:lnTo>
                      <a:pt x="103" y="370"/>
                    </a:lnTo>
                    <a:lnTo>
                      <a:pt x="100" y="375"/>
                    </a:lnTo>
                    <a:lnTo>
                      <a:pt x="98" y="380"/>
                    </a:lnTo>
                    <a:lnTo>
                      <a:pt x="97" y="387"/>
                    </a:lnTo>
                    <a:lnTo>
                      <a:pt x="96" y="392"/>
                    </a:lnTo>
                    <a:lnTo>
                      <a:pt x="96" y="616"/>
                    </a:lnTo>
                    <a:lnTo>
                      <a:pt x="95" y="621"/>
                    </a:lnTo>
                    <a:lnTo>
                      <a:pt x="94" y="628"/>
                    </a:lnTo>
                    <a:lnTo>
                      <a:pt x="92" y="633"/>
                    </a:lnTo>
                    <a:lnTo>
                      <a:pt x="89" y="637"/>
                    </a:lnTo>
                    <a:lnTo>
                      <a:pt x="85" y="643"/>
                    </a:lnTo>
                    <a:lnTo>
                      <a:pt x="80" y="647"/>
                    </a:lnTo>
                    <a:lnTo>
                      <a:pt x="74" y="651"/>
                    </a:lnTo>
                    <a:lnTo>
                      <a:pt x="68" y="656"/>
                    </a:lnTo>
                    <a:lnTo>
                      <a:pt x="61" y="659"/>
                    </a:lnTo>
                    <a:lnTo>
                      <a:pt x="54" y="662"/>
                    </a:lnTo>
                    <a:lnTo>
                      <a:pt x="46" y="665"/>
                    </a:lnTo>
                    <a:lnTo>
                      <a:pt x="37" y="668"/>
                    </a:lnTo>
                    <a:lnTo>
                      <a:pt x="29" y="670"/>
                    </a:lnTo>
                    <a:lnTo>
                      <a:pt x="19" y="671"/>
                    </a:lnTo>
                    <a:lnTo>
                      <a:pt x="10" y="672"/>
                    </a:lnTo>
                    <a:lnTo>
                      <a:pt x="0" y="672"/>
                    </a:lnTo>
                  </a:path>
                </a:pathLst>
              </a:custGeom>
              <a:noFill/>
              <a:ln w="25400" cap="rnd" cmpd="sng">
                <a:solidFill>
                  <a:srgbClr val="FFFF00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66" name="Line 37"/>
              <p:cNvSpPr>
                <a:spLocks noChangeShapeType="1"/>
              </p:cNvSpPr>
              <p:nvPr/>
            </p:nvSpPr>
            <p:spPr bwMode="auto">
              <a:xfrm>
                <a:off x="3984" y="2698"/>
                <a:ext cx="240" cy="0"/>
              </a:xfrm>
              <a:prstGeom prst="line">
                <a:avLst/>
              </a:prstGeom>
              <a:noFill/>
              <a:ln w="50800">
                <a:solidFill>
                  <a:srgbClr val="FFFF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67" name="Ομάδα 66"/>
            <p:cNvGrpSpPr/>
            <p:nvPr/>
          </p:nvGrpSpPr>
          <p:grpSpPr>
            <a:xfrm>
              <a:off x="3707904" y="1412776"/>
              <a:ext cx="4446957" cy="506421"/>
              <a:chOff x="3797451" y="2032384"/>
              <a:chExt cx="4446957" cy="506421"/>
            </a:xfrm>
          </p:grpSpPr>
          <p:sp>
            <p:nvSpPr>
              <p:cNvPr id="68" name="Rectangle 23"/>
              <p:cNvSpPr>
                <a:spLocks noChangeArrowheads="1"/>
              </p:cNvSpPr>
              <p:nvPr/>
            </p:nvSpPr>
            <p:spPr bwMode="auto">
              <a:xfrm>
                <a:off x="3797451" y="2073275"/>
                <a:ext cx="2595262" cy="4623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dirty="0">
                    <a:solidFill>
                      <a:srgbClr val="FFFF00"/>
                    </a:solidFill>
                  </a:rPr>
                  <a:t>Β΄ Νόμος </a:t>
                </a:r>
                <a:r>
                  <a:rPr lang="el-GR" altLang="el-GR" sz="2400" b="1" dirty="0" err="1">
                    <a:solidFill>
                      <a:srgbClr val="FFFF00"/>
                    </a:solidFill>
                  </a:rPr>
                  <a:t>Newton</a:t>
                </a:r>
                <a:r>
                  <a:rPr lang="el-GR" altLang="el-GR" sz="2400" b="1" dirty="0">
                    <a:solidFill>
                      <a:srgbClr val="FFFF00"/>
                    </a:solidFill>
                  </a:rPr>
                  <a:t>:</a:t>
                </a:r>
                <a:endParaRPr lang="el-GR" altLang="el-GR" sz="2400" b="1" dirty="0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TextBox 68"/>
                  <p:cNvSpPr txBox="1"/>
                  <p:nvPr/>
                </p:nvSpPr>
                <p:spPr>
                  <a:xfrm>
                    <a:off x="6235653" y="2032384"/>
                    <a:ext cx="2008755" cy="5064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𝐧𝐞𝐭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9" name="TextBox 6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35653" y="2032384"/>
                    <a:ext cx="2008755" cy="506421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7956376" y="1456320"/>
                  <a:ext cx="1005339" cy="4955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1456320"/>
                  <a:ext cx="1005339" cy="4955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2469" r="-28049" b="-74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/>
                <p:cNvSpPr txBox="1"/>
                <p:nvPr/>
              </p:nvSpPr>
              <p:spPr>
                <a:xfrm>
                  <a:off x="6066629" y="2058483"/>
                  <a:ext cx="1774717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1" name="TextBox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6629" y="2058483"/>
                  <a:ext cx="1774717" cy="506421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>
                <a:xfrm>
                  <a:off x="7705262" y="2090628"/>
                  <a:ext cx="110479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05262" y="2090628"/>
                  <a:ext cx="1104790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t="-2632" r="-24725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3" name="Ομάδα 72"/>
            <p:cNvGrpSpPr/>
            <p:nvPr/>
          </p:nvGrpSpPr>
          <p:grpSpPr>
            <a:xfrm>
              <a:off x="6110369" y="2717401"/>
              <a:ext cx="2260516" cy="495575"/>
              <a:chOff x="6008562" y="3212976"/>
              <a:chExt cx="2260516" cy="49557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6008562" y="3213031"/>
                    <a:ext cx="1320041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4" name="TextBox 7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08562" y="3213031"/>
                    <a:ext cx="1320041" cy="495520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 t="-2469" b="-740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7164288" y="3212976"/>
                    <a:ext cx="110479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64288" y="3212976"/>
                    <a:ext cx="1104790" cy="461665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 t="-2632" r="-24725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6" name="Ομάδα 75"/>
            <p:cNvGrpSpPr/>
            <p:nvPr/>
          </p:nvGrpSpPr>
          <p:grpSpPr>
            <a:xfrm>
              <a:off x="4079190" y="3429000"/>
              <a:ext cx="1932970" cy="495575"/>
              <a:chOff x="6068675" y="3212976"/>
              <a:chExt cx="1932970" cy="49557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6068675" y="3213031"/>
                    <a:ext cx="1199816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𝒎𝒂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7" name="TextBox 7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68675" y="3213031"/>
                    <a:ext cx="1199816" cy="49552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b="-740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7017080" y="3212976"/>
                    <a:ext cx="984565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𝒎𝒈</m:t>
                          </m:r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8" name="TextBox 7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17080" y="3212976"/>
                    <a:ext cx="984565" cy="461665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b="-120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/>
                <p:cNvSpPr txBox="1"/>
                <p:nvPr/>
              </p:nvSpPr>
              <p:spPr>
                <a:xfrm>
                  <a:off x="4489692" y="4062977"/>
                  <a:ext cx="1522468" cy="80618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9" name="TextBox 7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89692" y="4062977"/>
                  <a:ext cx="1522468" cy="806183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Box 79"/>
                <p:cNvSpPr txBox="1"/>
                <p:nvPr/>
              </p:nvSpPr>
              <p:spPr>
                <a:xfrm>
                  <a:off x="6684894" y="3676815"/>
                  <a:ext cx="2567626" cy="87184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𝒎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f>
                          <m:f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𝒅𝒚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𝒎𝒈</m:t>
                        </m:r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0" name="TextBox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4894" y="3676815"/>
                  <a:ext cx="2567626" cy="871842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083884" y="5056485"/>
                <a:ext cx="4410503" cy="4955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    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𝒎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𝒅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𝒎𝒈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𝒅𝒚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    ⇒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3884" y="5056485"/>
                <a:ext cx="4410503" cy="495520"/>
              </a:xfrm>
              <a:prstGeom prst="rect">
                <a:avLst/>
              </a:prstGeom>
              <a:blipFill rotWithShape="1">
                <a:blip r:embed="rId16"/>
                <a:stretch>
                  <a:fillRect b="-97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24620" y="5589240"/>
                <a:ext cx="2096792" cy="12500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sub>
                          </m:sSub>
                        </m:sup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e>
                      </m:nary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620" y="5589240"/>
                <a:ext cx="2096792" cy="1250086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6876256" y="5589240"/>
                <a:ext cx="1807867" cy="12500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sub>
                          </m:sSub>
                        </m:sup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𝒎𝒈𝒅𝒚</m:t>
                          </m:r>
                        </m:e>
                      </m:nary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6256" y="5589240"/>
                <a:ext cx="1807867" cy="125008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038600" y="1340768"/>
            <a:ext cx="4305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Καταλήξαμε στο Ολοκλήρωμα:</a:t>
            </a:r>
            <a:endParaRPr lang="el-GR" altLang="el-GR" sz="2400" b="1" dirty="0">
              <a:solidFill>
                <a:srgbClr val="FFFF00"/>
              </a:solidFill>
              <a:latin typeface="Times New Roman Greek" charset="-95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914400" y="0"/>
            <a:ext cx="7391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ΚΙΝΗΤΙΚΗ </a:t>
            </a:r>
            <a:r>
              <a:rPr lang="el-GR" altLang="el-GR" sz="2800" b="1" dirty="0" smtClean="0">
                <a:solidFill>
                  <a:schemeClr val="bg1"/>
                </a:solidFill>
              </a:rPr>
              <a:t>ΕΝ</a:t>
            </a:r>
            <a:r>
              <a:rPr lang="el-GR" altLang="el-GR" sz="2800" b="1" dirty="0">
                <a:solidFill>
                  <a:schemeClr val="bg1"/>
                </a:solidFill>
              </a:rPr>
              <a:t>Ε</a:t>
            </a:r>
            <a:r>
              <a:rPr lang="el-GR" altLang="el-GR" sz="2800" b="1" dirty="0" smtClean="0">
                <a:solidFill>
                  <a:schemeClr val="bg1"/>
                </a:solidFill>
              </a:rPr>
              <a:t>ΡΓΕΙΑ </a:t>
            </a:r>
            <a:r>
              <a:rPr lang="el-GR" altLang="el-GR" sz="2800" b="1" dirty="0">
                <a:solidFill>
                  <a:schemeClr val="bg1"/>
                </a:solidFill>
              </a:rPr>
              <a:t>ΚΑΙ ΒΑΡΥΤΙΚΗ ΔΥΝΑΜΙΚΗ ΕΝΕΡΓΕΙΑ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Κατακόρυφη Ελεύθερη Πτώση</a:t>
            </a:r>
            <a:endParaRPr lang="el-GR" altLang="el-GR" sz="2800" b="1" dirty="0">
              <a:solidFill>
                <a:schemeClr val="bg1"/>
              </a:solidFill>
              <a:latin typeface="Times New Roman Greek" charset="-95"/>
            </a:endParaRPr>
          </a:p>
        </p:txBody>
      </p:sp>
      <p:grpSp>
        <p:nvGrpSpPr>
          <p:cNvPr id="29" name="Ομάδα 28"/>
          <p:cNvGrpSpPr/>
          <p:nvPr/>
        </p:nvGrpSpPr>
        <p:grpSpPr>
          <a:xfrm>
            <a:off x="0" y="1920875"/>
            <a:ext cx="3472233" cy="4937125"/>
            <a:chOff x="0" y="1920875"/>
            <a:chExt cx="3472233" cy="4937125"/>
          </a:xfrm>
        </p:grpSpPr>
        <p:sp>
          <p:nvSpPr>
            <p:cNvPr id="30" name="Rectangle 8"/>
            <p:cNvSpPr>
              <a:spLocks noChangeArrowheads="1"/>
            </p:cNvSpPr>
            <p:nvPr/>
          </p:nvSpPr>
          <p:spPr bwMode="auto">
            <a:xfrm>
              <a:off x="0" y="3292475"/>
              <a:ext cx="8191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>
                  <a:solidFill>
                    <a:srgbClr val="FFFF00"/>
                  </a:solidFill>
                </a:rPr>
                <a:t>ΠΡΙΝ</a:t>
              </a:r>
              <a:endParaRPr lang="el-GR" altLang="el-GR" sz="20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31" name="Rectangle 10"/>
            <p:cNvSpPr>
              <a:spLocks noChangeArrowheads="1"/>
            </p:cNvSpPr>
            <p:nvPr/>
          </p:nvSpPr>
          <p:spPr bwMode="auto">
            <a:xfrm>
              <a:off x="0" y="5121275"/>
              <a:ext cx="9477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>
                  <a:solidFill>
                    <a:srgbClr val="FFFF00"/>
                  </a:solidFill>
                </a:rPr>
                <a:t>ΜΕΤΑ</a:t>
              </a:r>
              <a:endParaRPr lang="el-GR" altLang="el-GR" sz="20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grpSp>
          <p:nvGrpSpPr>
            <p:cNvPr id="32" name="Group 43"/>
            <p:cNvGrpSpPr>
              <a:grpSpLocks/>
            </p:cNvGrpSpPr>
            <p:nvPr/>
          </p:nvGrpSpPr>
          <p:grpSpPr bwMode="auto">
            <a:xfrm>
              <a:off x="990600" y="1920875"/>
              <a:ext cx="381000" cy="4937125"/>
              <a:chOff x="624" y="1210"/>
              <a:chExt cx="240" cy="3110"/>
            </a:xfrm>
          </p:grpSpPr>
          <p:grpSp>
            <p:nvGrpSpPr>
              <p:cNvPr id="51" name="Group 41"/>
              <p:cNvGrpSpPr>
                <a:grpSpLocks/>
              </p:cNvGrpSpPr>
              <p:nvPr/>
            </p:nvGrpSpPr>
            <p:grpSpPr bwMode="auto">
              <a:xfrm>
                <a:off x="624" y="4090"/>
                <a:ext cx="240" cy="230"/>
                <a:chOff x="624" y="4090"/>
                <a:chExt cx="240" cy="230"/>
              </a:xfrm>
            </p:grpSpPr>
            <p:sp>
              <p:nvSpPr>
                <p:cNvPr id="54" name="Line 5"/>
                <p:cNvSpPr>
                  <a:spLocks noChangeShapeType="1"/>
                </p:cNvSpPr>
                <p:nvPr/>
              </p:nvSpPr>
              <p:spPr bwMode="auto">
                <a:xfrm>
                  <a:off x="768" y="4186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5" name="Rectangle 12"/>
                <p:cNvSpPr>
                  <a:spLocks noChangeArrowheads="1"/>
                </p:cNvSpPr>
                <p:nvPr/>
              </p:nvSpPr>
              <p:spPr bwMode="auto">
                <a:xfrm>
                  <a:off x="624" y="4090"/>
                  <a:ext cx="96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0</a:t>
                  </a:r>
                  <a:endParaRPr lang="el-GR" altLang="el-GR" sz="2400" b="1" i="1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</p:grpSp>
          <p:sp>
            <p:nvSpPr>
              <p:cNvPr id="52" name="Line 4"/>
              <p:cNvSpPr>
                <a:spLocks noChangeShapeType="1"/>
              </p:cNvSpPr>
              <p:nvPr/>
            </p:nvSpPr>
            <p:spPr bwMode="auto">
              <a:xfrm>
                <a:off x="816" y="1210"/>
                <a:ext cx="0" cy="3072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 type="stealth" w="med" len="med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3" name="Rectangle 33"/>
              <p:cNvSpPr>
                <a:spLocks noChangeArrowheads="1"/>
              </p:cNvSpPr>
              <p:nvPr/>
            </p:nvSpPr>
            <p:spPr bwMode="auto">
              <a:xfrm>
                <a:off x="672" y="1210"/>
                <a:ext cx="8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>
                    <a:solidFill>
                      <a:srgbClr val="FFFF00"/>
                    </a:solidFill>
                  </a:rPr>
                  <a:t>y</a:t>
                </a:r>
                <a:endParaRPr lang="el-GR" altLang="el-GR" sz="2400" b="1" i="1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grpSp>
          <p:nvGrpSpPr>
            <p:cNvPr id="33" name="Ομάδα 32"/>
            <p:cNvGrpSpPr/>
            <p:nvPr/>
          </p:nvGrpSpPr>
          <p:grpSpPr>
            <a:xfrm>
              <a:off x="1525588" y="1998663"/>
              <a:ext cx="1946645" cy="989012"/>
              <a:chOff x="1525588" y="1998663"/>
              <a:chExt cx="1946645" cy="989012"/>
            </a:xfrm>
          </p:grpSpPr>
          <p:sp>
            <p:nvSpPr>
              <p:cNvPr id="48" name="Oval 19"/>
              <p:cNvSpPr>
                <a:spLocks noChangeArrowheads="1"/>
              </p:cNvSpPr>
              <p:nvPr/>
            </p:nvSpPr>
            <p:spPr bwMode="auto">
              <a:xfrm>
                <a:off x="1525588" y="1998663"/>
                <a:ext cx="301625" cy="301625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49" name="Line 20"/>
              <p:cNvSpPr>
                <a:spLocks noChangeShapeType="1"/>
              </p:cNvSpPr>
              <p:nvPr/>
            </p:nvSpPr>
            <p:spPr bwMode="auto">
              <a:xfrm>
                <a:off x="1691680" y="2301875"/>
                <a:ext cx="0" cy="6858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1725216" y="2413942"/>
                    <a:ext cx="1747017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25216" y="2413942"/>
                    <a:ext cx="1747017" cy="461665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t="-2632" r="-15331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4" name="Ομάδα 33"/>
            <p:cNvGrpSpPr/>
            <p:nvPr/>
          </p:nvGrpSpPr>
          <p:grpSpPr>
            <a:xfrm>
              <a:off x="914400" y="3292475"/>
              <a:ext cx="2433464" cy="956997"/>
              <a:chOff x="914400" y="3292475"/>
              <a:chExt cx="2433464" cy="956997"/>
            </a:xfrm>
          </p:grpSpPr>
          <p:grpSp>
            <p:nvGrpSpPr>
              <p:cNvPr id="42" name="Group 44"/>
              <p:cNvGrpSpPr>
                <a:grpSpLocks/>
              </p:cNvGrpSpPr>
              <p:nvPr/>
            </p:nvGrpSpPr>
            <p:grpSpPr bwMode="auto">
              <a:xfrm>
                <a:off x="914400" y="3292475"/>
                <a:ext cx="912813" cy="379413"/>
                <a:chOff x="576" y="2074"/>
                <a:chExt cx="575" cy="239"/>
              </a:xfrm>
            </p:grpSpPr>
            <p:sp>
              <p:nvSpPr>
                <p:cNvPr id="45" name="Line 7"/>
                <p:cNvSpPr>
                  <a:spLocks noChangeShapeType="1"/>
                </p:cNvSpPr>
                <p:nvPr/>
              </p:nvSpPr>
              <p:spPr bwMode="auto">
                <a:xfrm>
                  <a:off x="768" y="2218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6" name="Rectangle 9"/>
                <p:cNvSpPr>
                  <a:spLocks noChangeArrowheads="1"/>
                </p:cNvSpPr>
                <p:nvPr/>
              </p:nvSpPr>
              <p:spPr bwMode="auto">
                <a:xfrm>
                  <a:off x="576" y="2074"/>
                  <a:ext cx="121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y</a:t>
                  </a:r>
                  <a:r>
                    <a:rPr lang="el-GR" altLang="el-GR" sz="2400" b="1" i="1" baseline="-25000">
                      <a:solidFill>
                        <a:srgbClr val="FFFF00"/>
                      </a:solidFill>
                    </a:rPr>
                    <a:t>i</a:t>
                  </a:r>
                  <a:endParaRPr lang="el-GR" altLang="el-GR" sz="2400" b="1" i="1" baseline="-2500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47" name="Oval 13"/>
                <p:cNvSpPr>
                  <a:spLocks noChangeArrowheads="1"/>
                </p:cNvSpPr>
                <p:nvPr/>
              </p:nvSpPr>
              <p:spPr bwMode="auto">
                <a:xfrm>
                  <a:off x="961" y="2123"/>
                  <a:ext cx="190" cy="190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43" name="Line 14"/>
              <p:cNvSpPr>
                <a:spLocks noChangeShapeType="1"/>
              </p:cNvSpPr>
              <p:nvPr/>
            </p:nvSpPr>
            <p:spPr bwMode="auto">
              <a:xfrm>
                <a:off x="1691680" y="3673472"/>
                <a:ext cx="0" cy="576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1665096" y="3653560"/>
                    <a:ext cx="1682768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𝜾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2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65096" y="3653560"/>
                    <a:ext cx="1682768" cy="49552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t="-2439" r="-17029" b="-975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5" name="Ομάδα 34"/>
            <p:cNvGrpSpPr/>
            <p:nvPr/>
          </p:nvGrpSpPr>
          <p:grpSpPr>
            <a:xfrm>
              <a:off x="914400" y="5121275"/>
              <a:ext cx="2505472" cy="1523998"/>
              <a:chOff x="914400" y="5121275"/>
              <a:chExt cx="2505472" cy="1523998"/>
            </a:xfrm>
          </p:grpSpPr>
          <p:grpSp>
            <p:nvGrpSpPr>
              <p:cNvPr id="36" name="Group 45"/>
              <p:cNvGrpSpPr>
                <a:grpSpLocks/>
              </p:cNvGrpSpPr>
              <p:nvPr/>
            </p:nvGrpSpPr>
            <p:grpSpPr bwMode="auto">
              <a:xfrm>
                <a:off x="914400" y="5121275"/>
                <a:ext cx="912813" cy="379413"/>
                <a:chOff x="576" y="3226"/>
                <a:chExt cx="575" cy="239"/>
              </a:xfrm>
            </p:grpSpPr>
            <p:sp>
              <p:nvSpPr>
                <p:cNvPr id="39" name="Line 6"/>
                <p:cNvSpPr>
                  <a:spLocks noChangeShapeType="1"/>
                </p:cNvSpPr>
                <p:nvPr/>
              </p:nvSpPr>
              <p:spPr bwMode="auto">
                <a:xfrm>
                  <a:off x="768" y="3370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0" name="Rectangle 11"/>
                <p:cNvSpPr>
                  <a:spLocks noChangeArrowheads="1"/>
                </p:cNvSpPr>
                <p:nvPr/>
              </p:nvSpPr>
              <p:spPr bwMode="auto">
                <a:xfrm>
                  <a:off x="576" y="3226"/>
                  <a:ext cx="128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y</a:t>
                  </a:r>
                  <a:r>
                    <a:rPr lang="el-GR" altLang="el-GR" sz="2400" b="1" i="1" baseline="-25000">
                      <a:solidFill>
                        <a:srgbClr val="FFFF00"/>
                      </a:solidFill>
                    </a:rPr>
                    <a:t>f</a:t>
                  </a:r>
                  <a:endParaRPr lang="el-GR" altLang="el-GR" sz="2400" b="1" i="1" baseline="-2500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41" name="Oval 16"/>
                <p:cNvSpPr>
                  <a:spLocks noChangeArrowheads="1"/>
                </p:cNvSpPr>
                <p:nvPr/>
              </p:nvSpPr>
              <p:spPr bwMode="auto">
                <a:xfrm>
                  <a:off x="961" y="3275"/>
                  <a:ext cx="190" cy="190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37" name="Line 17"/>
              <p:cNvSpPr>
                <a:spLocks noChangeShapeType="1"/>
              </p:cNvSpPr>
              <p:nvPr/>
            </p:nvSpPr>
            <p:spPr bwMode="auto">
              <a:xfrm>
                <a:off x="1691680" y="5502273"/>
                <a:ext cx="0" cy="1143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1737104" y="5826013"/>
                    <a:ext cx="1682768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𝜾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37104" y="5826013"/>
                    <a:ext cx="1682768" cy="495520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t="-2469" r="-16667" b="-1111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" name="Ομάδα 1"/>
          <p:cNvGrpSpPr/>
          <p:nvPr/>
        </p:nvGrpSpPr>
        <p:grpSpPr>
          <a:xfrm>
            <a:off x="4504435" y="1700808"/>
            <a:ext cx="4296507" cy="1250086"/>
            <a:chOff x="4052857" y="1877211"/>
            <a:chExt cx="4296507" cy="12500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4052857" y="1877211"/>
                  <a:ext cx="2096792" cy="12500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sub>
                            </m:sSub>
                          </m:sup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sub>
                            </m:sSub>
                          </m:e>
                        </m:nary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52857" y="1877211"/>
                  <a:ext cx="2096792" cy="1250086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5920622" y="1877211"/>
                  <a:ext cx="2428742" cy="12500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nary>
                          <m:naryPr>
                            <m:limLoc m:val="undOvr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sub>
                            </m:sSub>
                          </m:sup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𝒎𝒈𝒅𝒚</m:t>
                            </m:r>
                          </m:e>
                        </m:nary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0622" y="1877211"/>
                  <a:ext cx="2428742" cy="1250086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8" name="Ομάδα 57"/>
          <p:cNvGrpSpPr/>
          <p:nvPr/>
        </p:nvGrpSpPr>
        <p:grpSpPr>
          <a:xfrm>
            <a:off x="4355976" y="2924944"/>
            <a:ext cx="4440284" cy="1250086"/>
            <a:chOff x="4027208" y="1877211"/>
            <a:chExt cx="4440284" cy="12500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4027208" y="1877211"/>
                  <a:ext cx="2148089" cy="12500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𝒎</m:t>
                        </m:r>
                        <m:nary>
                          <m:naryPr>
                            <m:limLoc m:val="undOvr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sub>
                            </m:sSub>
                          </m:sup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sub>
                            </m:sSub>
                          </m:e>
                        </m:nary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7208" y="1877211"/>
                  <a:ext cx="2148089" cy="1250086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5971424" y="1877211"/>
                  <a:ext cx="2496068" cy="12500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𝒎𝒈</m:t>
                        </m:r>
                        <m:nary>
                          <m:naryPr>
                            <m:limLoc m:val="undOvr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sub>
                            </m:sSub>
                          </m:sup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𝒅𝒚</m:t>
                            </m:r>
                          </m:e>
                        </m:nary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 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71424" y="1877211"/>
                  <a:ext cx="2496068" cy="1250086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630221" y="4221088"/>
                <a:ext cx="4118243" cy="1070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"/>
                              <m:endChr m:val="]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d>
                                    <m:dPr>
                                      <m:begChr m:val=""/>
                                      <m:endChr m:val="]"/>
                                      <m:ctrlPr>
                                        <a:rPr lang="el-GR" b="1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l-GR" b="1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b="1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𝟏</m:t>
                                          </m:r>
                                        </m:num>
                                        <m:den>
                                          <m:r>
                                            <a:rPr lang="en-US" b="1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den>
                                      </m:f>
                                      <m:r>
                                        <a:rPr lang="en-US" b="1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𝒎</m:t>
                                      </m:r>
                                      <m:sSup>
                                        <m:sSupPr>
                                          <m:ctrlPr>
                                            <a:rPr lang="en-US" b="1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l-GR" b="1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𝝊</m:t>
                                          </m:r>
                                        </m:e>
                                        <m:sup>
                                          <m:r>
                                            <a:rPr lang="el-GR" b="1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b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𝝊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</m:sub>
                                <m:sup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𝝊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𝒇</m:t>
                                      </m:r>
                                    </m:sub>
                                  </m:sSub>
                                </m:sup>
                              </m:sSubSup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=−</m:t>
                              </m:r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𝒎𝒈</m:t>
                              </m:r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𝒅𝒚</m:t>
                              </m:r>
                            </m:e>
                          </m:d>
                        </m:e>
                        <m:sub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sub>
                          </m:sSub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0221" y="4221088"/>
                <a:ext cx="4118243" cy="107042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994283" y="5229200"/>
                <a:ext cx="5114221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𝒇𝒚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  <m:sup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4283" y="5229200"/>
                <a:ext cx="5114221" cy="783804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110550" y="6029572"/>
                <a:ext cx="4884992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𝒇𝒚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  <m:sup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0550" y="6029572"/>
                <a:ext cx="4884992" cy="783804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948238" y="1536700"/>
            <a:ext cx="2293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</a:rPr>
              <a:t>Αποδείξαμε ότι:</a:t>
            </a:r>
            <a:endParaRPr lang="el-GR" altLang="el-GR" sz="2400" b="1">
              <a:solidFill>
                <a:srgbClr val="FFFF00"/>
              </a:solidFill>
              <a:latin typeface="Times New Roman Greek" charset="-95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956889" y="3213100"/>
            <a:ext cx="2781211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Κινητική Ενέργεια:</a:t>
            </a:r>
            <a:endParaRPr lang="el-GR" altLang="el-GR" sz="2400" b="1" dirty="0">
              <a:solidFill>
                <a:srgbClr val="FFFF00"/>
              </a:solidFill>
              <a:latin typeface="Times New Roman Greek" charset="-95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038600" y="3975100"/>
            <a:ext cx="2617788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</a:rPr>
              <a:t>Βαρυτική Δυναμική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</a:rPr>
              <a:t>Ενέργεια:</a:t>
            </a:r>
            <a:endParaRPr lang="el-GR" altLang="el-GR" sz="2400" b="1">
              <a:solidFill>
                <a:srgbClr val="FFFF00"/>
              </a:solidFill>
              <a:latin typeface="Times New Roman Greek" charset="-95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678238" y="5041900"/>
            <a:ext cx="5465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</a:rPr>
              <a:t>Μονάδα Μέτρησης της Ενέργεια στο SI:</a:t>
            </a:r>
            <a:endParaRPr lang="el-GR" altLang="el-GR" sz="2400" b="1">
              <a:solidFill>
                <a:srgbClr val="FFFF00"/>
              </a:solidFill>
              <a:latin typeface="Times New Roman Greek" charset="-95"/>
            </a:endParaRPr>
          </a:p>
        </p:txBody>
      </p:sp>
      <p:sp>
        <p:nvSpPr>
          <p:cNvPr id="18443" name="Rectangle 44"/>
          <p:cNvSpPr>
            <a:spLocks noChangeArrowheads="1"/>
          </p:cNvSpPr>
          <p:nvPr/>
        </p:nvSpPr>
        <p:spPr bwMode="auto">
          <a:xfrm>
            <a:off x="914400" y="0"/>
            <a:ext cx="7391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ΚΙΝΗΤΙΚΗ ΕΝΕΡΓΕΙΑ ΚΑΙ ΒΑΡΥΤΙΚΗ ΔΥΝΑΜΙΚΗ ΕΝΕΡΓΕΙΑ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Κατακόρυφη Ελεύθερη Πτώση</a:t>
            </a:r>
            <a:endParaRPr lang="el-GR" altLang="el-GR" sz="2800" b="1" dirty="0">
              <a:solidFill>
                <a:schemeClr val="bg1"/>
              </a:solidFill>
              <a:latin typeface="Times New Roman Greek" charset="-95"/>
            </a:endParaRPr>
          </a:p>
        </p:txBody>
      </p:sp>
      <p:grpSp>
        <p:nvGrpSpPr>
          <p:cNvPr id="31" name="Ομάδα 30"/>
          <p:cNvGrpSpPr/>
          <p:nvPr/>
        </p:nvGrpSpPr>
        <p:grpSpPr>
          <a:xfrm>
            <a:off x="0" y="1920875"/>
            <a:ext cx="3472233" cy="4937125"/>
            <a:chOff x="0" y="1920875"/>
            <a:chExt cx="3472233" cy="4937125"/>
          </a:xfrm>
        </p:grpSpPr>
        <p:sp>
          <p:nvSpPr>
            <p:cNvPr id="32" name="Rectangle 8"/>
            <p:cNvSpPr>
              <a:spLocks noChangeArrowheads="1"/>
            </p:cNvSpPr>
            <p:nvPr/>
          </p:nvSpPr>
          <p:spPr bwMode="auto">
            <a:xfrm>
              <a:off x="0" y="3292475"/>
              <a:ext cx="8191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>
                  <a:solidFill>
                    <a:srgbClr val="FFFF00"/>
                  </a:solidFill>
                </a:rPr>
                <a:t>ΠΡΙΝ</a:t>
              </a:r>
              <a:endParaRPr lang="el-GR" altLang="el-GR" sz="20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33" name="Rectangle 10"/>
            <p:cNvSpPr>
              <a:spLocks noChangeArrowheads="1"/>
            </p:cNvSpPr>
            <p:nvPr/>
          </p:nvSpPr>
          <p:spPr bwMode="auto">
            <a:xfrm>
              <a:off x="0" y="5121275"/>
              <a:ext cx="9477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>
                  <a:solidFill>
                    <a:srgbClr val="FFFF00"/>
                  </a:solidFill>
                </a:rPr>
                <a:t>ΜΕΤΑ</a:t>
              </a:r>
              <a:endParaRPr lang="el-GR" altLang="el-GR" sz="20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grpSp>
          <p:nvGrpSpPr>
            <p:cNvPr id="34" name="Group 43"/>
            <p:cNvGrpSpPr>
              <a:grpSpLocks/>
            </p:cNvGrpSpPr>
            <p:nvPr/>
          </p:nvGrpSpPr>
          <p:grpSpPr bwMode="auto">
            <a:xfrm>
              <a:off x="990600" y="1920875"/>
              <a:ext cx="381000" cy="4937125"/>
              <a:chOff x="624" y="1210"/>
              <a:chExt cx="240" cy="3110"/>
            </a:xfrm>
          </p:grpSpPr>
          <p:grpSp>
            <p:nvGrpSpPr>
              <p:cNvPr id="53" name="Group 41"/>
              <p:cNvGrpSpPr>
                <a:grpSpLocks/>
              </p:cNvGrpSpPr>
              <p:nvPr/>
            </p:nvGrpSpPr>
            <p:grpSpPr bwMode="auto">
              <a:xfrm>
                <a:off x="624" y="4090"/>
                <a:ext cx="240" cy="230"/>
                <a:chOff x="624" y="4090"/>
                <a:chExt cx="240" cy="230"/>
              </a:xfrm>
            </p:grpSpPr>
            <p:sp>
              <p:nvSpPr>
                <p:cNvPr id="56" name="Line 5"/>
                <p:cNvSpPr>
                  <a:spLocks noChangeShapeType="1"/>
                </p:cNvSpPr>
                <p:nvPr/>
              </p:nvSpPr>
              <p:spPr bwMode="auto">
                <a:xfrm>
                  <a:off x="768" y="4186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7" name="Rectangle 12"/>
                <p:cNvSpPr>
                  <a:spLocks noChangeArrowheads="1"/>
                </p:cNvSpPr>
                <p:nvPr/>
              </p:nvSpPr>
              <p:spPr bwMode="auto">
                <a:xfrm>
                  <a:off x="624" y="4090"/>
                  <a:ext cx="96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0</a:t>
                  </a:r>
                  <a:endParaRPr lang="el-GR" altLang="el-GR" sz="2400" b="1" i="1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</p:grpSp>
          <p:sp>
            <p:nvSpPr>
              <p:cNvPr id="54" name="Line 4"/>
              <p:cNvSpPr>
                <a:spLocks noChangeShapeType="1"/>
              </p:cNvSpPr>
              <p:nvPr/>
            </p:nvSpPr>
            <p:spPr bwMode="auto">
              <a:xfrm>
                <a:off x="816" y="1210"/>
                <a:ext cx="0" cy="3072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 type="stealth" w="med" len="med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5" name="Rectangle 33"/>
              <p:cNvSpPr>
                <a:spLocks noChangeArrowheads="1"/>
              </p:cNvSpPr>
              <p:nvPr/>
            </p:nvSpPr>
            <p:spPr bwMode="auto">
              <a:xfrm>
                <a:off x="672" y="1210"/>
                <a:ext cx="8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>
                    <a:solidFill>
                      <a:srgbClr val="FFFF00"/>
                    </a:solidFill>
                  </a:rPr>
                  <a:t>y</a:t>
                </a:r>
                <a:endParaRPr lang="el-GR" altLang="el-GR" sz="2400" b="1" i="1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grpSp>
          <p:nvGrpSpPr>
            <p:cNvPr id="35" name="Ομάδα 34"/>
            <p:cNvGrpSpPr/>
            <p:nvPr/>
          </p:nvGrpSpPr>
          <p:grpSpPr>
            <a:xfrm>
              <a:off x="1525588" y="1998663"/>
              <a:ext cx="1946645" cy="989012"/>
              <a:chOff x="1525588" y="1998663"/>
              <a:chExt cx="1946645" cy="989012"/>
            </a:xfrm>
          </p:grpSpPr>
          <p:sp>
            <p:nvSpPr>
              <p:cNvPr id="50" name="Oval 19"/>
              <p:cNvSpPr>
                <a:spLocks noChangeArrowheads="1"/>
              </p:cNvSpPr>
              <p:nvPr/>
            </p:nvSpPr>
            <p:spPr bwMode="auto">
              <a:xfrm>
                <a:off x="1525588" y="1998663"/>
                <a:ext cx="301625" cy="301625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51" name="Line 20"/>
              <p:cNvSpPr>
                <a:spLocks noChangeShapeType="1"/>
              </p:cNvSpPr>
              <p:nvPr/>
            </p:nvSpPr>
            <p:spPr bwMode="auto">
              <a:xfrm>
                <a:off x="1691680" y="2301875"/>
                <a:ext cx="0" cy="6858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1725216" y="2413942"/>
                    <a:ext cx="1747017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25216" y="2413942"/>
                    <a:ext cx="1747017" cy="461665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t="-2632" r="-15331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6" name="Ομάδα 35"/>
            <p:cNvGrpSpPr/>
            <p:nvPr/>
          </p:nvGrpSpPr>
          <p:grpSpPr>
            <a:xfrm>
              <a:off x="914400" y="3292475"/>
              <a:ext cx="2433464" cy="956997"/>
              <a:chOff x="914400" y="3292475"/>
              <a:chExt cx="2433464" cy="956997"/>
            </a:xfrm>
          </p:grpSpPr>
          <p:grpSp>
            <p:nvGrpSpPr>
              <p:cNvPr id="44" name="Group 44"/>
              <p:cNvGrpSpPr>
                <a:grpSpLocks/>
              </p:cNvGrpSpPr>
              <p:nvPr/>
            </p:nvGrpSpPr>
            <p:grpSpPr bwMode="auto">
              <a:xfrm>
                <a:off x="914400" y="3292475"/>
                <a:ext cx="912813" cy="379413"/>
                <a:chOff x="576" y="2074"/>
                <a:chExt cx="575" cy="239"/>
              </a:xfrm>
            </p:grpSpPr>
            <p:sp>
              <p:nvSpPr>
                <p:cNvPr id="47" name="Line 7"/>
                <p:cNvSpPr>
                  <a:spLocks noChangeShapeType="1"/>
                </p:cNvSpPr>
                <p:nvPr/>
              </p:nvSpPr>
              <p:spPr bwMode="auto">
                <a:xfrm>
                  <a:off x="768" y="2218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8" name="Rectangle 9"/>
                <p:cNvSpPr>
                  <a:spLocks noChangeArrowheads="1"/>
                </p:cNvSpPr>
                <p:nvPr/>
              </p:nvSpPr>
              <p:spPr bwMode="auto">
                <a:xfrm>
                  <a:off x="576" y="2074"/>
                  <a:ext cx="121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y</a:t>
                  </a:r>
                  <a:r>
                    <a:rPr lang="el-GR" altLang="el-GR" sz="2400" b="1" i="1" baseline="-25000">
                      <a:solidFill>
                        <a:srgbClr val="FFFF00"/>
                      </a:solidFill>
                    </a:rPr>
                    <a:t>i</a:t>
                  </a:r>
                  <a:endParaRPr lang="el-GR" altLang="el-GR" sz="2400" b="1" i="1" baseline="-2500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49" name="Oval 13"/>
                <p:cNvSpPr>
                  <a:spLocks noChangeArrowheads="1"/>
                </p:cNvSpPr>
                <p:nvPr/>
              </p:nvSpPr>
              <p:spPr bwMode="auto">
                <a:xfrm>
                  <a:off x="961" y="2123"/>
                  <a:ext cx="190" cy="190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45" name="Line 14"/>
              <p:cNvSpPr>
                <a:spLocks noChangeShapeType="1"/>
              </p:cNvSpPr>
              <p:nvPr/>
            </p:nvSpPr>
            <p:spPr bwMode="auto">
              <a:xfrm>
                <a:off x="1691680" y="3673472"/>
                <a:ext cx="0" cy="576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TextBox 45"/>
                  <p:cNvSpPr txBox="1"/>
                  <p:nvPr/>
                </p:nvSpPr>
                <p:spPr>
                  <a:xfrm>
                    <a:off x="1665096" y="3653560"/>
                    <a:ext cx="1682768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𝜾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2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65096" y="3653560"/>
                    <a:ext cx="1682768" cy="49552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t="-2439" r="-17029" b="-975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7" name="Ομάδα 36"/>
            <p:cNvGrpSpPr/>
            <p:nvPr/>
          </p:nvGrpSpPr>
          <p:grpSpPr>
            <a:xfrm>
              <a:off x="914400" y="5121275"/>
              <a:ext cx="2505472" cy="1523998"/>
              <a:chOff x="914400" y="5121275"/>
              <a:chExt cx="2505472" cy="1523998"/>
            </a:xfrm>
          </p:grpSpPr>
          <p:grpSp>
            <p:nvGrpSpPr>
              <p:cNvPr id="38" name="Group 45"/>
              <p:cNvGrpSpPr>
                <a:grpSpLocks/>
              </p:cNvGrpSpPr>
              <p:nvPr/>
            </p:nvGrpSpPr>
            <p:grpSpPr bwMode="auto">
              <a:xfrm>
                <a:off x="914400" y="5121275"/>
                <a:ext cx="912813" cy="379413"/>
                <a:chOff x="576" y="3226"/>
                <a:chExt cx="575" cy="239"/>
              </a:xfrm>
            </p:grpSpPr>
            <p:sp>
              <p:nvSpPr>
                <p:cNvPr id="41" name="Line 6"/>
                <p:cNvSpPr>
                  <a:spLocks noChangeShapeType="1"/>
                </p:cNvSpPr>
                <p:nvPr/>
              </p:nvSpPr>
              <p:spPr bwMode="auto">
                <a:xfrm>
                  <a:off x="768" y="3370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2" name="Rectangle 11"/>
                <p:cNvSpPr>
                  <a:spLocks noChangeArrowheads="1"/>
                </p:cNvSpPr>
                <p:nvPr/>
              </p:nvSpPr>
              <p:spPr bwMode="auto">
                <a:xfrm>
                  <a:off x="576" y="3226"/>
                  <a:ext cx="128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y</a:t>
                  </a:r>
                  <a:r>
                    <a:rPr lang="el-GR" altLang="el-GR" sz="2400" b="1" i="1" baseline="-25000">
                      <a:solidFill>
                        <a:srgbClr val="FFFF00"/>
                      </a:solidFill>
                    </a:rPr>
                    <a:t>f</a:t>
                  </a:r>
                  <a:endParaRPr lang="el-GR" altLang="el-GR" sz="2400" b="1" i="1" baseline="-2500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43" name="Oval 16"/>
                <p:cNvSpPr>
                  <a:spLocks noChangeArrowheads="1"/>
                </p:cNvSpPr>
                <p:nvPr/>
              </p:nvSpPr>
              <p:spPr bwMode="auto">
                <a:xfrm>
                  <a:off x="961" y="3275"/>
                  <a:ext cx="190" cy="190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39" name="Line 17"/>
              <p:cNvSpPr>
                <a:spLocks noChangeShapeType="1"/>
              </p:cNvSpPr>
              <p:nvPr/>
            </p:nvSpPr>
            <p:spPr bwMode="auto">
              <a:xfrm>
                <a:off x="1691680" y="5502273"/>
                <a:ext cx="0" cy="1143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1737104" y="5826013"/>
                    <a:ext cx="1682768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𝜾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37104" y="5826013"/>
                    <a:ext cx="1682768" cy="49552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t="-2469" r="-16667" b="-1111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936668" y="2103437"/>
                <a:ext cx="4884992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𝒇𝒚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  <m:sup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6668" y="2103437"/>
                <a:ext cx="4884992" cy="78380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718288" y="3028851"/>
                <a:ext cx="1742144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𝑲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8288" y="3028851"/>
                <a:ext cx="1742144" cy="783804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Ορθογώνιο 58"/>
              <p:cNvSpPr/>
              <p:nvPr/>
            </p:nvSpPr>
            <p:spPr>
              <a:xfrm>
                <a:off x="6732240" y="4300541"/>
                <a:ext cx="1729320" cy="4966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𝒈</m:t>
                          </m:r>
                        </m:sub>
                      </m:sSub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𝒎𝒈𝒚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9" name="Ορθογώνιο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4300541"/>
                <a:ext cx="1729320" cy="496611"/>
              </a:xfrm>
              <a:prstGeom prst="rect">
                <a:avLst/>
              </a:prstGeom>
              <a:blipFill rotWithShape="1">
                <a:blip r:embed="rId17"/>
                <a:stretch>
                  <a:fillRect b="-609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Ορθογώνιο 59"/>
              <p:cNvSpPr/>
              <p:nvPr/>
            </p:nvSpPr>
            <p:spPr>
              <a:xfrm>
                <a:off x="4070581" y="5785082"/>
                <a:ext cx="3586623" cy="8653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𝐉𝐨𝐮𝐥𝐞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𝑱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𝒌𝒈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0" name="Ορθογώνιο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0581" y="5785082"/>
                <a:ext cx="3586623" cy="865301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utoUpdateAnimBg="0"/>
      <p:bldP spid="12294" grpId="0" autoUpdateAnimBg="0"/>
      <p:bldP spid="12296" grpId="0" autoUpdateAnimBg="0"/>
      <p:bldP spid="2" grpId="0"/>
      <p:bldP spid="59" grpId="0"/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63"/>
          <p:cNvGrpSpPr>
            <a:grpSpLocks/>
          </p:cNvGrpSpPr>
          <p:nvPr/>
        </p:nvGrpSpPr>
        <p:grpSpPr bwMode="auto">
          <a:xfrm>
            <a:off x="3970338" y="1584325"/>
            <a:ext cx="3267075" cy="3168650"/>
            <a:chOff x="2501" y="998"/>
            <a:chExt cx="2058" cy="1996"/>
          </a:xfrm>
        </p:grpSpPr>
        <p:sp>
          <p:nvSpPr>
            <p:cNvPr id="19485" name="Rectangle 2"/>
            <p:cNvSpPr>
              <a:spLocks noChangeArrowheads="1"/>
            </p:cNvSpPr>
            <p:nvPr/>
          </p:nvSpPr>
          <p:spPr bwMode="auto">
            <a:xfrm>
              <a:off x="3120" y="998"/>
              <a:ext cx="14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>
                  <a:solidFill>
                    <a:srgbClr val="FFFF00"/>
                  </a:solidFill>
                </a:rPr>
                <a:t>Αποδείξαμε ότι:</a:t>
              </a:r>
              <a:endParaRPr lang="el-GR" altLang="el-GR" sz="24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19487" name="Rectangle 4"/>
            <p:cNvSpPr>
              <a:spLocks noChangeArrowheads="1"/>
            </p:cNvSpPr>
            <p:nvPr/>
          </p:nvSpPr>
          <p:spPr bwMode="auto">
            <a:xfrm>
              <a:off x="2501" y="2054"/>
              <a:ext cx="173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>
                  <a:solidFill>
                    <a:srgbClr val="FFFF00"/>
                  </a:solidFill>
                </a:rPr>
                <a:t>Κινητική Ενέργεια:</a:t>
              </a:r>
              <a:endParaRPr lang="el-GR" altLang="el-GR" sz="24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19489" name="Rectangle 6"/>
            <p:cNvSpPr>
              <a:spLocks noChangeArrowheads="1"/>
            </p:cNvSpPr>
            <p:nvPr/>
          </p:nvSpPr>
          <p:spPr bwMode="auto">
            <a:xfrm>
              <a:off x="2544" y="2534"/>
              <a:ext cx="1649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>
                  <a:solidFill>
                    <a:srgbClr val="FFFF00"/>
                  </a:solidFill>
                </a:rPr>
                <a:t>Βαρυτική Δυναμική</a:t>
              </a: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>
                  <a:solidFill>
                    <a:srgbClr val="FFFF00"/>
                  </a:solidFill>
                </a:rPr>
                <a:t>Ενέργεια:</a:t>
              </a:r>
              <a:endParaRPr lang="el-GR" altLang="el-GR" sz="24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3962400" y="1584325"/>
            <a:ext cx="4878388" cy="3886200"/>
            <a:chOff x="3962400" y="1584325"/>
            <a:chExt cx="4878388" cy="3886200"/>
          </a:xfrm>
        </p:grpSpPr>
        <p:sp>
          <p:nvSpPr>
            <p:cNvPr id="14344" name="Freeform 8"/>
            <p:cNvSpPr>
              <a:spLocks/>
            </p:cNvSpPr>
            <p:nvPr/>
          </p:nvSpPr>
          <p:spPr bwMode="auto">
            <a:xfrm>
              <a:off x="3962400" y="1584325"/>
              <a:ext cx="4878388" cy="3354388"/>
            </a:xfrm>
            <a:custGeom>
              <a:avLst/>
              <a:gdLst>
                <a:gd name="T0" fmla="*/ 0 w 3073"/>
                <a:gd name="T1" fmla="*/ 0 h 2113"/>
                <a:gd name="T2" fmla="*/ 0 w 3073"/>
                <a:gd name="T3" fmla="*/ 2147483647 h 2113"/>
                <a:gd name="T4" fmla="*/ 2147483647 w 3073"/>
                <a:gd name="T5" fmla="*/ 2147483647 h 2113"/>
                <a:gd name="T6" fmla="*/ 0 60000 65536"/>
                <a:gd name="T7" fmla="*/ 0 60000 65536"/>
                <a:gd name="T8" fmla="*/ 0 60000 65536"/>
                <a:gd name="T9" fmla="*/ 0 w 3073"/>
                <a:gd name="T10" fmla="*/ 0 h 2113"/>
                <a:gd name="T11" fmla="*/ 3073 w 3073"/>
                <a:gd name="T12" fmla="*/ 2113 h 2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73" h="2113">
                  <a:moveTo>
                    <a:pt x="0" y="0"/>
                  </a:moveTo>
                  <a:lnTo>
                    <a:pt x="0" y="2112"/>
                  </a:lnTo>
                  <a:lnTo>
                    <a:pt x="3072" y="2112"/>
                  </a:lnTo>
                </a:path>
              </a:pathLst>
            </a:custGeom>
            <a:noFill/>
            <a:ln w="28575" cap="rnd" cmpd="sng">
              <a:solidFill>
                <a:srgbClr val="FFFF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>
              <a:off x="6248400" y="4937125"/>
              <a:ext cx="0" cy="533400"/>
            </a:xfrm>
            <a:prstGeom prst="line">
              <a:avLst/>
            </a:prstGeom>
            <a:noFill/>
            <a:ln w="50800">
              <a:solidFill>
                <a:srgbClr val="FFFF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9464" name="Rectangle 13"/>
          <p:cNvSpPr>
            <a:spLocks noChangeArrowheads="1"/>
          </p:cNvSpPr>
          <p:nvPr/>
        </p:nvSpPr>
        <p:spPr bwMode="auto">
          <a:xfrm>
            <a:off x="914400" y="0"/>
            <a:ext cx="7391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ΚΙΝΗΤΙΚΗ ΕΝΕΡΓΕΙΑ ΚΑΙ ΒΑΡΥΤΙΚΗ ΔΥΝΑΜΙΚΗ ΕΝΕΡΓΕΙΑ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Κατακόρυφη Ελεύθερη Πτώση</a:t>
            </a:r>
            <a:endParaRPr lang="el-GR" altLang="el-GR" sz="2800" b="1" dirty="0">
              <a:solidFill>
                <a:schemeClr val="bg1"/>
              </a:solidFill>
              <a:latin typeface="Times New Roman Greek" charset="-95"/>
            </a:endParaRPr>
          </a:p>
        </p:txBody>
      </p:sp>
      <p:grpSp>
        <p:nvGrpSpPr>
          <p:cNvPr id="35" name="Ομάδα 34"/>
          <p:cNvGrpSpPr/>
          <p:nvPr/>
        </p:nvGrpSpPr>
        <p:grpSpPr>
          <a:xfrm>
            <a:off x="0" y="1920875"/>
            <a:ext cx="3472233" cy="4937125"/>
            <a:chOff x="0" y="1920875"/>
            <a:chExt cx="3472233" cy="4937125"/>
          </a:xfrm>
        </p:grpSpPr>
        <p:sp>
          <p:nvSpPr>
            <p:cNvPr id="36" name="Rectangle 8"/>
            <p:cNvSpPr>
              <a:spLocks noChangeArrowheads="1"/>
            </p:cNvSpPr>
            <p:nvPr/>
          </p:nvSpPr>
          <p:spPr bwMode="auto">
            <a:xfrm>
              <a:off x="0" y="3292475"/>
              <a:ext cx="8191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>
                  <a:solidFill>
                    <a:srgbClr val="FFFF00"/>
                  </a:solidFill>
                </a:rPr>
                <a:t>ΠΡΙΝ</a:t>
              </a:r>
              <a:endParaRPr lang="el-GR" altLang="el-GR" sz="20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37" name="Rectangle 10"/>
            <p:cNvSpPr>
              <a:spLocks noChangeArrowheads="1"/>
            </p:cNvSpPr>
            <p:nvPr/>
          </p:nvSpPr>
          <p:spPr bwMode="auto">
            <a:xfrm>
              <a:off x="0" y="5121275"/>
              <a:ext cx="9477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>
                  <a:solidFill>
                    <a:srgbClr val="FFFF00"/>
                  </a:solidFill>
                </a:rPr>
                <a:t>ΜΕΤΑ</a:t>
              </a:r>
              <a:endParaRPr lang="el-GR" altLang="el-GR" sz="20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grpSp>
          <p:nvGrpSpPr>
            <p:cNvPr id="38" name="Group 43"/>
            <p:cNvGrpSpPr>
              <a:grpSpLocks/>
            </p:cNvGrpSpPr>
            <p:nvPr/>
          </p:nvGrpSpPr>
          <p:grpSpPr bwMode="auto">
            <a:xfrm>
              <a:off x="990600" y="1920875"/>
              <a:ext cx="381000" cy="4937125"/>
              <a:chOff x="624" y="1210"/>
              <a:chExt cx="240" cy="3110"/>
            </a:xfrm>
          </p:grpSpPr>
          <p:grpSp>
            <p:nvGrpSpPr>
              <p:cNvPr id="57" name="Group 41"/>
              <p:cNvGrpSpPr>
                <a:grpSpLocks/>
              </p:cNvGrpSpPr>
              <p:nvPr/>
            </p:nvGrpSpPr>
            <p:grpSpPr bwMode="auto">
              <a:xfrm>
                <a:off x="624" y="4090"/>
                <a:ext cx="240" cy="230"/>
                <a:chOff x="624" y="4090"/>
                <a:chExt cx="240" cy="230"/>
              </a:xfrm>
            </p:grpSpPr>
            <p:sp>
              <p:nvSpPr>
                <p:cNvPr id="60" name="Line 5"/>
                <p:cNvSpPr>
                  <a:spLocks noChangeShapeType="1"/>
                </p:cNvSpPr>
                <p:nvPr/>
              </p:nvSpPr>
              <p:spPr bwMode="auto">
                <a:xfrm>
                  <a:off x="768" y="4186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61" name="Rectangle 12"/>
                <p:cNvSpPr>
                  <a:spLocks noChangeArrowheads="1"/>
                </p:cNvSpPr>
                <p:nvPr/>
              </p:nvSpPr>
              <p:spPr bwMode="auto">
                <a:xfrm>
                  <a:off x="624" y="4090"/>
                  <a:ext cx="96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0</a:t>
                  </a:r>
                  <a:endParaRPr lang="el-GR" altLang="el-GR" sz="2400" b="1" i="1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</p:grpSp>
          <p:sp>
            <p:nvSpPr>
              <p:cNvPr id="58" name="Line 4"/>
              <p:cNvSpPr>
                <a:spLocks noChangeShapeType="1"/>
              </p:cNvSpPr>
              <p:nvPr/>
            </p:nvSpPr>
            <p:spPr bwMode="auto">
              <a:xfrm>
                <a:off x="816" y="1210"/>
                <a:ext cx="0" cy="3072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 type="stealth" w="med" len="med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9" name="Rectangle 33"/>
              <p:cNvSpPr>
                <a:spLocks noChangeArrowheads="1"/>
              </p:cNvSpPr>
              <p:nvPr/>
            </p:nvSpPr>
            <p:spPr bwMode="auto">
              <a:xfrm>
                <a:off x="672" y="1210"/>
                <a:ext cx="8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>
                    <a:solidFill>
                      <a:srgbClr val="FFFF00"/>
                    </a:solidFill>
                  </a:rPr>
                  <a:t>y</a:t>
                </a:r>
                <a:endParaRPr lang="el-GR" altLang="el-GR" sz="2400" b="1" i="1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grpSp>
          <p:nvGrpSpPr>
            <p:cNvPr id="39" name="Ομάδα 38"/>
            <p:cNvGrpSpPr/>
            <p:nvPr/>
          </p:nvGrpSpPr>
          <p:grpSpPr>
            <a:xfrm>
              <a:off x="1525588" y="1998663"/>
              <a:ext cx="1946645" cy="989012"/>
              <a:chOff x="1525588" y="1998663"/>
              <a:chExt cx="1946645" cy="989012"/>
            </a:xfrm>
          </p:grpSpPr>
          <p:sp>
            <p:nvSpPr>
              <p:cNvPr id="54" name="Oval 19"/>
              <p:cNvSpPr>
                <a:spLocks noChangeArrowheads="1"/>
              </p:cNvSpPr>
              <p:nvPr/>
            </p:nvSpPr>
            <p:spPr bwMode="auto">
              <a:xfrm>
                <a:off x="1525588" y="1998663"/>
                <a:ext cx="301625" cy="301625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55" name="Line 20"/>
              <p:cNvSpPr>
                <a:spLocks noChangeShapeType="1"/>
              </p:cNvSpPr>
              <p:nvPr/>
            </p:nvSpPr>
            <p:spPr bwMode="auto">
              <a:xfrm>
                <a:off x="1691680" y="2301875"/>
                <a:ext cx="0" cy="6858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1725216" y="2413942"/>
                    <a:ext cx="1747017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25216" y="2413942"/>
                    <a:ext cx="1747017" cy="461665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t="-2632" r="-15331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0" name="Ομάδα 39"/>
            <p:cNvGrpSpPr/>
            <p:nvPr/>
          </p:nvGrpSpPr>
          <p:grpSpPr>
            <a:xfrm>
              <a:off x="914400" y="3292475"/>
              <a:ext cx="2433464" cy="956997"/>
              <a:chOff x="914400" y="3292475"/>
              <a:chExt cx="2433464" cy="956997"/>
            </a:xfrm>
          </p:grpSpPr>
          <p:grpSp>
            <p:nvGrpSpPr>
              <p:cNvPr id="48" name="Group 44"/>
              <p:cNvGrpSpPr>
                <a:grpSpLocks/>
              </p:cNvGrpSpPr>
              <p:nvPr/>
            </p:nvGrpSpPr>
            <p:grpSpPr bwMode="auto">
              <a:xfrm>
                <a:off x="914400" y="3292475"/>
                <a:ext cx="912813" cy="379413"/>
                <a:chOff x="576" y="2074"/>
                <a:chExt cx="575" cy="239"/>
              </a:xfrm>
            </p:grpSpPr>
            <p:sp>
              <p:nvSpPr>
                <p:cNvPr id="51" name="Line 7"/>
                <p:cNvSpPr>
                  <a:spLocks noChangeShapeType="1"/>
                </p:cNvSpPr>
                <p:nvPr/>
              </p:nvSpPr>
              <p:spPr bwMode="auto">
                <a:xfrm>
                  <a:off x="768" y="2218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2" name="Rectangle 9"/>
                <p:cNvSpPr>
                  <a:spLocks noChangeArrowheads="1"/>
                </p:cNvSpPr>
                <p:nvPr/>
              </p:nvSpPr>
              <p:spPr bwMode="auto">
                <a:xfrm>
                  <a:off x="576" y="2074"/>
                  <a:ext cx="121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y</a:t>
                  </a:r>
                  <a:r>
                    <a:rPr lang="el-GR" altLang="el-GR" sz="2400" b="1" i="1" baseline="-25000">
                      <a:solidFill>
                        <a:srgbClr val="FFFF00"/>
                      </a:solidFill>
                    </a:rPr>
                    <a:t>i</a:t>
                  </a:r>
                  <a:endParaRPr lang="el-GR" altLang="el-GR" sz="2400" b="1" i="1" baseline="-2500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53" name="Oval 13"/>
                <p:cNvSpPr>
                  <a:spLocks noChangeArrowheads="1"/>
                </p:cNvSpPr>
                <p:nvPr/>
              </p:nvSpPr>
              <p:spPr bwMode="auto">
                <a:xfrm>
                  <a:off x="961" y="2123"/>
                  <a:ext cx="190" cy="190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49" name="Line 14"/>
              <p:cNvSpPr>
                <a:spLocks noChangeShapeType="1"/>
              </p:cNvSpPr>
              <p:nvPr/>
            </p:nvSpPr>
            <p:spPr bwMode="auto">
              <a:xfrm>
                <a:off x="1691680" y="3673472"/>
                <a:ext cx="0" cy="576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1665096" y="3653560"/>
                    <a:ext cx="1682768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𝜾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2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65096" y="3653560"/>
                    <a:ext cx="1682768" cy="495520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t="-2439" r="-17029" b="-975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1" name="Ομάδα 40"/>
            <p:cNvGrpSpPr/>
            <p:nvPr/>
          </p:nvGrpSpPr>
          <p:grpSpPr>
            <a:xfrm>
              <a:off x="914400" y="5121275"/>
              <a:ext cx="2505472" cy="1523998"/>
              <a:chOff x="914400" y="5121275"/>
              <a:chExt cx="2505472" cy="1523998"/>
            </a:xfrm>
          </p:grpSpPr>
          <p:grpSp>
            <p:nvGrpSpPr>
              <p:cNvPr id="42" name="Group 45"/>
              <p:cNvGrpSpPr>
                <a:grpSpLocks/>
              </p:cNvGrpSpPr>
              <p:nvPr/>
            </p:nvGrpSpPr>
            <p:grpSpPr bwMode="auto">
              <a:xfrm>
                <a:off x="914400" y="5121275"/>
                <a:ext cx="912813" cy="379413"/>
                <a:chOff x="576" y="3226"/>
                <a:chExt cx="575" cy="239"/>
              </a:xfrm>
            </p:grpSpPr>
            <p:sp>
              <p:nvSpPr>
                <p:cNvPr id="45" name="Line 6"/>
                <p:cNvSpPr>
                  <a:spLocks noChangeShapeType="1"/>
                </p:cNvSpPr>
                <p:nvPr/>
              </p:nvSpPr>
              <p:spPr bwMode="auto">
                <a:xfrm>
                  <a:off x="768" y="3370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6" name="Rectangle 11"/>
                <p:cNvSpPr>
                  <a:spLocks noChangeArrowheads="1"/>
                </p:cNvSpPr>
                <p:nvPr/>
              </p:nvSpPr>
              <p:spPr bwMode="auto">
                <a:xfrm>
                  <a:off x="576" y="3226"/>
                  <a:ext cx="128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y</a:t>
                  </a:r>
                  <a:r>
                    <a:rPr lang="el-GR" altLang="el-GR" sz="2400" b="1" i="1" baseline="-25000">
                      <a:solidFill>
                        <a:srgbClr val="FFFF00"/>
                      </a:solidFill>
                    </a:rPr>
                    <a:t>f</a:t>
                  </a:r>
                  <a:endParaRPr lang="el-GR" altLang="el-GR" sz="2400" b="1" i="1" baseline="-2500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47" name="Oval 16"/>
                <p:cNvSpPr>
                  <a:spLocks noChangeArrowheads="1"/>
                </p:cNvSpPr>
                <p:nvPr/>
              </p:nvSpPr>
              <p:spPr bwMode="auto">
                <a:xfrm>
                  <a:off x="961" y="3275"/>
                  <a:ext cx="190" cy="190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43" name="Line 17"/>
              <p:cNvSpPr>
                <a:spLocks noChangeShapeType="1"/>
              </p:cNvSpPr>
              <p:nvPr/>
            </p:nvSpPr>
            <p:spPr bwMode="auto">
              <a:xfrm>
                <a:off x="1691680" y="5502273"/>
                <a:ext cx="0" cy="1143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1737104" y="5826013"/>
                    <a:ext cx="1682768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𝜾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37104" y="5826013"/>
                    <a:ext cx="1682768" cy="495520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 t="-2469" r="-16667" b="-1111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007488" y="2103437"/>
                <a:ext cx="4884992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𝒇𝒚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  <m:sup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488" y="2103437"/>
                <a:ext cx="4884992" cy="783804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6718288" y="3090226"/>
                <a:ext cx="1742144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𝑲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8288" y="3090226"/>
                <a:ext cx="1742144" cy="783804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Ορθογώνιο 63"/>
              <p:cNvSpPr/>
              <p:nvPr/>
            </p:nvSpPr>
            <p:spPr>
              <a:xfrm>
                <a:off x="6732240" y="4361916"/>
                <a:ext cx="1729320" cy="4966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𝒈</m:t>
                          </m:r>
                        </m:sub>
                      </m:sSub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𝒎𝒈𝒚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4" name="Ορθογώνιο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4361916"/>
                <a:ext cx="1729320" cy="496611"/>
              </a:xfrm>
              <a:prstGeom prst="rect">
                <a:avLst/>
              </a:prstGeom>
              <a:blipFill rotWithShape="1">
                <a:blip r:embed="rId21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479017" y="5502273"/>
                <a:ext cx="3845155" cy="4966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𝒈𝒇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𝒈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017" y="5502273"/>
                <a:ext cx="3845155" cy="496674"/>
              </a:xfrm>
              <a:prstGeom prst="rect">
                <a:avLst/>
              </a:prstGeom>
              <a:blipFill rotWithShape="1">
                <a:blip r:embed="rId22"/>
                <a:stretch>
                  <a:fillRect b="-1234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508010" y="6182756"/>
                <a:ext cx="2439962" cy="4966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𝑲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𝒈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𝐦𝐞𝐜𝐡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010" y="6182756"/>
                <a:ext cx="2439962" cy="496611"/>
              </a:xfrm>
              <a:prstGeom prst="rect">
                <a:avLst/>
              </a:prstGeom>
              <a:blipFill rotWithShape="1">
                <a:blip r:embed="rId23"/>
                <a:stretch>
                  <a:fillRect l="-250" b="-609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6742528" y="6165304"/>
                <a:ext cx="18619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0">
                          <a:solidFill>
                            <a:schemeClr val="bg1"/>
                          </a:solidFill>
                          <a:latin typeface="Cambria Math"/>
                        </a:rPr>
                        <m:t>𝛔𝛕𝛂𝛉𝛆𝛒𝛈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2528" y="6165304"/>
                <a:ext cx="1861920" cy="461665"/>
              </a:xfrm>
              <a:prstGeom prst="rect">
                <a:avLst/>
              </a:prstGeom>
              <a:blipFill rotWithShape="1">
                <a:blip r:embed="rId2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931666" y="1612900"/>
            <a:ext cx="5176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Διατήρηση της Μηχανικής Ενέργειας:</a:t>
            </a:r>
            <a:endParaRPr lang="el-GR" altLang="el-GR" sz="2400" b="1" dirty="0">
              <a:solidFill>
                <a:srgbClr val="FFFF00"/>
              </a:solidFill>
              <a:latin typeface="Times New Roman Greek" charset="-95"/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3923928" y="5589240"/>
            <a:ext cx="4606925" cy="1200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</a:rPr>
              <a:t>Η Μηχανική ενέργεια </a:t>
            </a:r>
            <a:r>
              <a:rPr lang="el-GR" altLang="el-GR" sz="2400" b="1" dirty="0" smtClean="0">
                <a:solidFill>
                  <a:srgbClr val="FFFF00"/>
                </a:solidFill>
              </a:rPr>
              <a:t>μέσα στο πεδίο βαρύτητας διατηρείται </a:t>
            </a:r>
            <a:r>
              <a:rPr lang="el-GR" altLang="el-GR" sz="2400" b="1" dirty="0">
                <a:solidFill>
                  <a:srgbClr val="FFFF00"/>
                </a:solidFill>
              </a:rPr>
              <a:t>σταθερή </a:t>
            </a:r>
            <a:endParaRPr lang="el-GR" altLang="el-GR" sz="2400" b="1" dirty="0">
              <a:solidFill>
                <a:srgbClr val="FFFF00"/>
              </a:solidFill>
              <a:latin typeface="Times New Roman Greek" charset="-95"/>
            </a:endParaRPr>
          </a:p>
        </p:txBody>
      </p:sp>
      <p:sp>
        <p:nvSpPr>
          <p:cNvPr id="20490" name="Rectangle 11"/>
          <p:cNvSpPr>
            <a:spLocks noChangeArrowheads="1"/>
          </p:cNvSpPr>
          <p:nvPr/>
        </p:nvSpPr>
        <p:spPr bwMode="auto">
          <a:xfrm>
            <a:off x="914400" y="0"/>
            <a:ext cx="7391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ΚΙΝΗΤΙΚΗ ΕΝΕΡΓΕΙΑ ΚΑΙ ΒΑΡΥΤΙΚΗ ΔΥΝΑΜΙΚΗ ΕΝΕΡΓΕΙΑ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chemeClr val="bg1"/>
                </a:solidFill>
              </a:rPr>
              <a:t>Κατακόρυφη Ελεύθερη Πτώση</a:t>
            </a:r>
            <a:endParaRPr lang="el-GR" altLang="el-GR" sz="2800" b="1" dirty="0">
              <a:solidFill>
                <a:schemeClr val="bg1"/>
              </a:solidFill>
              <a:latin typeface="Times New Roman Greek" charset="-95"/>
            </a:endParaRPr>
          </a:p>
        </p:txBody>
      </p:sp>
      <p:grpSp>
        <p:nvGrpSpPr>
          <p:cNvPr id="33" name="Ομάδα 32"/>
          <p:cNvGrpSpPr/>
          <p:nvPr/>
        </p:nvGrpSpPr>
        <p:grpSpPr>
          <a:xfrm>
            <a:off x="0" y="1920875"/>
            <a:ext cx="3472233" cy="4937125"/>
            <a:chOff x="0" y="1920875"/>
            <a:chExt cx="3472233" cy="4937125"/>
          </a:xfrm>
        </p:grpSpPr>
        <p:sp>
          <p:nvSpPr>
            <p:cNvPr id="34" name="Rectangle 8"/>
            <p:cNvSpPr>
              <a:spLocks noChangeArrowheads="1"/>
            </p:cNvSpPr>
            <p:nvPr/>
          </p:nvSpPr>
          <p:spPr bwMode="auto">
            <a:xfrm>
              <a:off x="0" y="3292475"/>
              <a:ext cx="8191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>
                  <a:solidFill>
                    <a:srgbClr val="FFFF00"/>
                  </a:solidFill>
                </a:rPr>
                <a:t>ΠΡΙΝ</a:t>
              </a:r>
              <a:endParaRPr lang="el-GR" altLang="el-GR" sz="20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35" name="Rectangle 10"/>
            <p:cNvSpPr>
              <a:spLocks noChangeArrowheads="1"/>
            </p:cNvSpPr>
            <p:nvPr/>
          </p:nvSpPr>
          <p:spPr bwMode="auto">
            <a:xfrm>
              <a:off x="0" y="5121275"/>
              <a:ext cx="9477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>
                  <a:solidFill>
                    <a:srgbClr val="FFFF00"/>
                  </a:solidFill>
                </a:rPr>
                <a:t>ΜΕΤΑ</a:t>
              </a:r>
              <a:endParaRPr lang="el-GR" altLang="el-GR" sz="2000" b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grpSp>
          <p:nvGrpSpPr>
            <p:cNvPr id="36" name="Group 43"/>
            <p:cNvGrpSpPr>
              <a:grpSpLocks/>
            </p:cNvGrpSpPr>
            <p:nvPr/>
          </p:nvGrpSpPr>
          <p:grpSpPr bwMode="auto">
            <a:xfrm>
              <a:off x="990600" y="1920875"/>
              <a:ext cx="381000" cy="4937125"/>
              <a:chOff x="624" y="1210"/>
              <a:chExt cx="240" cy="3110"/>
            </a:xfrm>
          </p:grpSpPr>
          <p:grpSp>
            <p:nvGrpSpPr>
              <p:cNvPr id="55" name="Group 41"/>
              <p:cNvGrpSpPr>
                <a:grpSpLocks/>
              </p:cNvGrpSpPr>
              <p:nvPr/>
            </p:nvGrpSpPr>
            <p:grpSpPr bwMode="auto">
              <a:xfrm>
                <a:off x="624" y="4090"/>
                <a:ext cx="240" cy="230"/>
                <a:chOff x="624" y="4090"/>
                <a:chExt cx="240" cy="230"/>
              </a:xfrm>
            </p:grpSpPr>
            <p:sp>
              <p:nvSpPr>
                <p:cNvPr id="58" name="Line 5"/>
                <p:cNvSpPr>
                  <a:spLocks noChangeShapeType="1"/>
                </p:cNvSpPr>
                <p:nvPr/>
              </p:nvSpPr>
              <p:spPr bwMode="auto">
                <a:xfrm>
                  <a:off x="768" y="4186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9" name="Rectangle 12"/>
                <p:cNvSpPr>
                  <a:spLocks noChangeArrowheads="1"/>
                </p:cNvSpPr>
                <p:nvPr/>
              </p:nvSpPr>
              <p:spPr bwMode="auto">
                <a:xfrm>
                  <a:off x="624" y="4090"/>
                  <a:ext cx="96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0</a:t>
                  </a:r>
                  <a:endParaRPr lang="el-GR" altLang="el-GR" sz="2400" b="1" i="1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</p:grpSp>
          <p:sp>
            <p:nvSpPr>
              <p:cNvPr id="56" name="Line 4"/>
              <p:cNvSpPr>
                <a:spLocks noChangeShapeType="1"/>
              </p:cNvSpPr>
              <p:nvPr/>
            </p:nvSpPr>
            <p:spPr bwMode="auto">
              <a:xfrm>
                <a:off x="816" y="1210"/>
                <a:ext cx="0" cy="3072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 type="stealth" w="med" len="med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7" name="Rectangle 33"/>
              <p:cNvSpPr>
                <a:spLocks noChangeArrowheads="1"/>
              </p:cNvSpPr>
              <p:nvPr/>
            </p:nvSpPr>
            <p:spPr bwMode="auto">
              <a:xfrm>
                <a:off x="672" y="1210"/>
                <a:ext cx="8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b="1" i="1">
                    <a:solidFill>
                      <a:srgbClr val="FFFF00"/>
                    </a:solidFill>
                  </a:rPr>
                  <a:t>y</a:t>
                </a:r>
                <a:endParaRPr lang="el-GR" altLang="el-GR" sz="2400" b="1" i="1">
                  <a:solidFill>
                    <a:srgbClr val="FFFF00"/>
                  </a:solidFill>
                  <a:latin typeface="Times New Roman Greek" charset="-95"/>
                </a:endParaRPr>
              </a:p>
            </p:txBody>
          </p:sp>
        </p:grpSp>
        <p:grpSp>
          <p:nvGrpSpPr>
            <p:cNvPr id="37" name="Ομάδα 36"/>
            <p:cNvGrpSpPr/>
            <p:nvPr/>
          </p:nvGrpSpPr>
          <p:grpSpPr>
            <a:xfrm>
              <a:off x="1525588" y="1998663"/>
              <a:ext cx="1946645" cy="989012"/>
              <a:chOff x="1525588" y="1998663"/>
              <a:chExt cx="1946645" cy="989012"/>
            </a:xfrm>
          </p:grpSpPr>
          <p:sp>
            <p:nvSpPr>
              <p:cNvPr id="52" name="Oval 19"/>
              <p:cNvSpPr>
                <a:spLocks noChangeArrowheads="1"/>
              </p:cNvSpPr>
              <p:nvPr/>
            </p:nvSpPr>
            <p:spPr bwMode="auto">
              <a:xfrm>
                <a:off x="1525588" y="1998663"/>
                <a:ext cx="301625" cy="301625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53" name="Line 20"/>
              <p:cNvSpPr>
                <a:spLocks noChangeShapeType="1"/>
              </p:cNvSpPr>
              <p:nvPr/>
            </p:nvSpPr>
            <p:spPr bwMode="auto">
              <a:xfrm>
                <a:off x="1691680" y="2301875"/>
                <a:ext cx="0" cy="685800"/>
              </a:xfrm>
              <a:prstGeom prst="line">
                <a:avLst/>
              </a:prstGeom>
              <a:noFill/>
              <a:ln w="47625">
                <a:solidFill>
                  <a:srgbClr val="FFFF00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1725216" y="2413942"/>
                    <a:ext cx="1747017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acc>
                            <m:accPr>
                              <m:chr m:val="̂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25216" y="2413942"/>
                    <a:ext cx="1747017" cy="461665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t="-2632" r="-15331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8" name="Ομάδα 37"/>
            <p:cNvGrpSpPr/>
            <p:nvPr/>
          </p:nvGrpSpPr>
          <p:grpSpPr>
            <a:xfrm>
              <a:off x="914400" y="3292475"/>
              <a:ext cx="2433464" cy="956997"/>
              <a:chOff x="914400" y="3292475"/>
              <a:chExt cx="2433464" cy="956997"/>
            </a:xfrm>
          </p:grpSpPr>
          <p:grpSp>
            <p:nvGrpSpPr>
              <p:cNvPr id="46" name="Group 44"/>
              <p:cNvGrpSpPr>
                <a:grpSpLocks/>
              </p:cNvGrpSpPr>
              <p:nvPr/>
            </p:nvGrpSpPr>
            <p:grpSpPr bwMode="auto">
              <a:xfrm>
                <a:off x="914400" y="3292475"/>
                <a:ext cx="912813" cy="379413"/>
                <a:chOff x="576" y="2074"/>
                <a:chExt cx="575" cy="239"/>
              </a:xfrm>
            </p:grpSpPr>
            <p:sp>
              <p:nvSpPr>
                <p:cNvPr id="49" name="Line 7"/>
                <p:cNvSpPr>
                  <a:spLocks noChangeShapeType="1"/>
                </p:cNvSpPr>
                <p:nvPr/>
              </p:nvSpPr>
              <p:spPr bwMode="auto">
                <a:xfrm>
                  <a:off x="768" y="2218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0" name="Rectangle 9"/>
                <p:cNvSpPr>
                  <a:spLocks noChangeArrowheads="1"/>
                </p:cNvSpPr>
                <p:nvPr/>
              </p:nvSpPr>
              <p:spPr bwMode="auto">
                <a:xfrm>
                  <a:off x="576" y="2074"/>
                  <a:ext cx="121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y</a:t>
                  </a:r>
                  <a:r>
                    <a:rPr lang="el-GR" altLang="el-GR" sz="2400" b="1" i="1" baseline="-25000">
                      <a:solidFill>
                        <a:srgbClr val="FFFF00"/>
                      </a:solidFill>
                    </a:rPr>
                    <a:t>i</a:t>
                  </a:r>
                  <a:endParaRPr lang="el-GR" altLang="el-GR" sz="2400" b="1" i="1" baseline="-2500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51" name="Oval 13"/>
                <p:cNvSpPr>
                  <a:spLocks noChangeArrowheads="1"/>
                </p:cNvSpPr>
                <p:nvPr/>
              </p:nvSpPr>
              <p:spPr bwMode="auto">
                <a:xfrm>
                  <a:off x="961" y="2123"/>
                  <a:ext cx="190" cy="190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47" name="Line 14"/>
              <p:cNvSpPr>
                <a:spLocks noChangeShapeType="1"/>
              </p:cNvSpPr>
              <p:nvPr/>
            </p:nvSpPr>
            <p:spPr bwMode="auto">
              <a:xfrm>
                <a:off x="1691680" y="3673472"/>
                <a:ext cx="0" cy="576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1665096" y="3653560"/>
                    <a:ext cx="1682768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𝜾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2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65096" y="3653560"/>
                    <a:ext cx="1682768" cy="49552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t="-2439" r="-17029" b="-975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9" name="Ομάδα 38"/>
            <p:cNvGrpSpPr/>
            <p:nvPr/>
          </p:nvGrpSpPr>
          <p:grpSpPr>
            <a:xfrm>
              <a:off x="914400" y="5121275"/>
              <a:ext cx="2505472" cy="1523998"/>
              <a:chOff x="914400" y="5121275"/>
              <a:chExt cx="2505472" cy="1523998"/>
            </a:xfrm>
          </p:grpSpPr>
          <p:grpSp>
            <p:nvGrpSpPr>
              <p:cNvPr id="40" name="Group 45"/>
              <p:cNvGrpSpPr>
                <a:grpSpLocks/>
              </p:cNvGrpSpPr>
              <p:nvPr/>
            </p:nvGrpSpPr>
            <p:grpSpPr bwMode="auto">
              <a:xfrm>
                <a:off x="914400" y="5121275"/>
                <a:ext cx="912813" cy="379413"/>
                <a:chOff x="576" y="3226"/>
                <a:chExt cx="575" cy="239"/>
              </a:xfrm>
            </p:grpSpPr>
            <p:sp>
              <p:nvSpPr>
                <p:cNvPr id="43" name="Line 6"/>
                <p:cNvSpPr>
                  <a:spLocks noChangeShapeType="1"/>
                </p:cNvSpPr>
                <p:nvPr/>
              </p:nvSpPr>
              <p:spPr bwMode="auto">
                <a:xfrm>
                  <a:off x="768" y="3370"/>
                  <a:ext cx="96" cy="0"/>
                </a:xfrm>
                <a:prstGeom prst="line">
                  <a:avLst/>
                </a:prstGeom>
                <a:noFill/>
                <a:ln w="254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4" name="Rectangle 11"/>
                <p:cNvSpPr>
                  <a:spLocks noChangeArrowheads="1"/>
                </p:cNvSpPr>
                <p:nvPr/>
              </p:nvSpPr>
              <p:spPr bwMode="auto">
                <a:xfrm>
                  <a:off x="576" y="3226"/>
                  <a:ext cx="128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400" b="1" i="1">
                      <a:solidFill>
                        <a:srgbClr val="FFFF00"/>
                      </a:solidFill>
                    </a:rPr>
                    <a:t>y</a:t>
                  </a:r>
                  <a:r>
                    <a:rPr lang="el-GR" altLang="el-GR" sz="2400" b="1" i="1" baseline="-25000">
                      <a:solidFill>
                        <a:srgbClr val="FFFF00"/>
                      </a:solidFill>
                    </a:rPr>
                    <a:t>f</a:t>
                  </a:r>
                  <a:endParaRPr lang="el-GR" altLang="el-GR" sz="2400" b="1" i="1" baseline="-25000">
                    <a:solidFill>
                      <a:srgbClr val="FFFF00"/>
                    </a:solidFill>
                    <a:latin typeface="Times New Roman Greek" charset="-95"/>
                  </a:endParaRPr>
                </a:p>
              </p:txBody>
            </p:sp>
            <p:sp>
              <p:nvSpPr>
                <p:cNvPr id="45" name="Oval 16"/>
                <p:cNvSpPr>
                  <a:spLocks noChangeArrowheads="1"/>
                </p:cNvSpPr>
                <p:nvPr/>
              </p:nvSpPr>
              <p:spPr bwMode="auto">
                <a:xfrm>
                  <a:off x="961" y="3275"/>
                  <a:ext cx="190" cy="190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41" name="Line 17"/>
              <p:cNvSpPr>
                <a:spLocks noChangeShapeType="1"/>
              </p:cNvSpPr>
              <p:nvPr/>
            </p:nvSpPr>
            <p:spPr bwMode="auto">
              <a:xfrm>
                <a:off x="1691680" y="5502273"/>
                <a:ext cx="0" cy="114300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1737104" y="5826013"/>
                    <a:ext cx="1682768" cy="4955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𝜾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37104" y="5826013"/>
                    <a:ext cx="1682768" cy="495520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t="-2469" r="-16667" b="-1111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007488" y="2103437"/>
                <a:ext cx="4884992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𝒇𝒚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  <m:sup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𝒎𝒈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488" y="2103437"/>
                <a:ext cx="4884992" cy="783804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623033" y="3068960"/>
                <a:ext cx="3845155" cy="4966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𝒈𝒇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𝒈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3033" y="3068960"/>
                <a:ext cx="3845155" cy="496674"/>
              </a:xfrm>
              <a:prstGeom prst="rect">
                <a:avLst/>
              </a:prstGeom>
              <a:blipFill rotWithShape="1">
                <a:blip r:embed="rId18"/>
                <a:stretch>
                  <a:fillRect b="-1097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/>
          <p:cNvGrpSpPr/>
          <p:nvPr/>
        </p:nvGrpSpPr>
        <p:grpSpPr>
          <a:xfrm>
            <a:off x="4652026" y="3731991"/>
            <a:ext cx="4096438" cy="514063"/>
            <a:chOff x="4652026" y="3731991"/>
            <a:chExt cx="4096438" cy="5140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652026" y="3749443"/>
                  <a:ext cx="2439962" cy="4966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𝑲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𝒈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𝐦𝐞𝐜𝐡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2026" y="3749443"/>
                  <a:ext cx="2439962" cy="496611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 l="-250" b="-609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Ορθογώνιο 62"/>
                <p:cNvSpPr/>
                <p:nvPr/>
              </p:nvSpPr>
              <p:spPr>
                <a:xfrm>
                  <a:off x="6886544" y="3731991"/>
                  <a:ext cx="186192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0">
                            <a:solidFill>
                              <a:schemeClr val="bg1"/>
                            </a:solidFill>
                            <a:latin typeface="Cambria Math"/>
                          </a:rPr>
                          <m:t>𝛔𝛕𝛂𝛉𝛆𝛒𝛈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3" name="Ορθογώνιο 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86544" y="3731991"/>
                  <a:ext cx="1861920" cy="461665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 b="-171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4" name="Ομάδα 63"/>
          <p:cNvGrpSpPr/>
          <p:nvPr/>
        </p:nvGrpSpPr>
        <p:grpSpPr>
          <a:xfrm>
            <a:off x="3962400" y="1584325"/>
            <a:ext cx="4878388" cy="3314179"/>
            <a:chOff x="3962400" y="1584325"/>
            <a:chExt cx="4878388" cy="3314179"/>
          </a:xfrm>
        </p:grpSpPr>
        <p:sp>
          <p:nvSpPr>
            <p:cNvPr id="65" name="Freeform 8"/>
            <p:cNvSpPr>
              <a:spLocks/>
            </p:cNvSpPr>
            <p:nvPr/>
          </p:nvSpPr>
          <p:spPr bwMode="auto">
            <a:xfrm>
              <a:off x="3962400" y="1584325"/>
              <a:ext cx="4878388" cy="2774950"/>
            </a:xfrm>
            <a:custGeom>
              <a:avLst/>
              <a:gdLst>
                <a:gd name="T0" fmla="*/ 0 w 3073"/>
                <a:gd name="T1" fmla="*/ 0 h 2113"/>
                <a:gd name="T2" fmla="*/ 0 w 3073"/>
                <a:gd name="T3" fmla="*/ 2147483647 h 2113"/>
                <a:gd name="T4" fmla="*/ 2147483647 w 3073"/>
                <a:gd name="T5" fmla="*/ 2147483647 h 2113"/>
                <a:gd name="T6" fmla="*/ 0 60000 65536"/>
                <a:gd name="T7" fmla="*/ 0 60000 65536"/>
                <a:gd name="T8" fmla="*/ 0 60000 65536"/>
                <a:gd name="T9" fmla="*/ 0 w 3073"/>
                <a:gd name="T10" fmla="*/ 0 h 2113"/>
                <a:gd name="T11" fmla="*/ 3073 w 3073"/>
                <a:gd name="T12" fmla="*/ 2113 h 2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73" h="2113">
                  <a:moveTo>
                    <a:pt x="0" y="0"/>
                  </a:moveTo>
                  <a:lnTo>
                    <a:pt x="0" y="2112"/>
                  </a:lnTo>
                  <a:lnTo>
                    <a:pt x="3072" y="2112"/>
                  </a:lnTo>
                </a:path>
              </a:pathLst>
            </a:custGeom>
            <a:noFill/>
            <a:ln w="28575" cap="rnd" cmpd="sng">
              <a:solidFill>
                <a:srgbClr val="FFFF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6" name="Line 9"/>
            <p:cNvSpPr>
              <a:spLocks noChangeShapeType="1"/>
            </p:cNvSpPr>
            <p:nvPr/>
          </p:nvSpPr>
          <p:spPr bwMode="auto">
            <a:xfrm>
              <a:off x="6248400" y="4365104"/>
              <a:ext cx="0" cy="533400"/>
            </a:xfrm>
            <a:prstGeom prst="line">
              <a:avLst/>
            </a:prstGeom>
            <a:noFill/>
            <a:ln w="50800">
              <a:solidFill>
                <a:srgbClr val="FFFF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28424" y="5022925"/>
                <a:ext cx="3599960" cy="4966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𝐊</m:t>
                      </m:r>
                      <m:r>
                        <a:rPr lang="en-US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l-GR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𝚫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𝒈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𝚫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𝐦𝐞𝐜𝐡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424" y="5022925"/>
                <a:ext cx="3599960" cy="496611"/>
              </a:xfrm>
              <a:prstGeom prst="rect">
                <a:avLst/>
              </a:prstGeom>
              <a:blipFill rotWithShape="1">
                <a:blip r:embed="rId21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 autoUpdateAnimBg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35496" y="0"/>
            <a:ext cx="9108504" cy="1324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solidFill>
                  <a:schemeClr val="bg1"/>
                </a:solidFill>
              </a:rPr>
              <a:t>Κινητική Ενέργεια και </a:t>
            </a:r>
            <a:endParaRPr lang="en-US" altLang="el-GR" sz="2800" b="1" dirty="0" smtClean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err="1" smtClean="0">
                <a:solidFill>
                  <a:schemeClr val="bg1"/>
                </a:solidFill>
              </a:rPr>
              <a:t>Βαρυτική</a:t>
            </a:r>
            <a:r>
              <a:rPr lang="el-GR" altLang="el-GR" sz="2800" b="1" dirty="0" smtClean="0">
                <a:solidFill>
                  <a:schemeClr val="bg1"/>
                </a:solidFill>
              </a:rPr>
              <a:t> Δυναμική Ενέργεια</a:t>
            </a:r>
            <a:endParaRPr lang="el-GR" altLang="el-GR" sz="28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Κίνηση σε Τυχαία Τροχιά χωρίς Τριβή</a:t>
            </a:r>
            <a:endParaRPr lang="el-GR" altLang="el-GR" sz="2400" b="1" dirty="0">
              <a:solidFill>
                <a:schemeClr val="bg1"/>
              </a:solidFill>
              <a:latin typeface="Times New Roman Greek" charset="-95"/>
            </a:endParaRPr>
          </a:p>
        </p:txBody>
      </p: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580256" y="2743200"/>
            <a:ext cx="703263" cy="1508125"/>
            <a:chOff x="624" y="1728"/>
            <a:chExt cx="443" cy="950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624" y="1728"/>
              <a:ext cx="8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>
                  <a:solidFill>
                    <a:srgbClr val="FFFF00"/>
                  </a:solidFill>
                </a:rPr>
                <a:t>y</a:t>
              </a:r>
              <a:endParaRPr lang="el-GR" altLang="el-GR" sz="2400" b="1" i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960" y="2448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>
                  <a:solidFill>
                    <a:srgbClr val="FFFF00"/>
                  </a:solidFill>
                </a:rPr>
                <a:t>x</a:t>
              </a:r>
              <a:endParaRPr lang="el-GR" altLang="el-GR" sz="2400" b="1" i="1">
                <a:solidFill>
                  <a:srgbClr val="FFFF00"/>
                </a:solidFill>
                <a:latin typeface="Times New Roman Greek" charset="-95"/>
              </a:endParaRPr>
            </a:p>
          </p:txBody>
        </p:sp>
        <p:sp>
          <p:nvSpPr>
            <p:cNvPr id="10" name="Freeform 17"/>
            <p:cNvSpPr>
              <a:spLocks/>
            </p:cNvSpPr>
            <p:nvPr/>
          </p:nvSpPr>
          <p:spPr bwMode="auto">
            <a:xfrm>
              <a:off x="727" y="1824"/>
              <a:ext cx="340" cy="721"/>
            </a:xfrm>
            <a:custGeom>
              <a:avLst/>
              <a:gdLst>
                <a:gd name="T0" fmla="*/ 0 w 385"/>
                <a:gd name="T1" fmla="*/ 0 h 721"/>
                <a:gd name="T2" fmla="*/ 384 w 385"/>
                <a:gd name="T3" fmla="*/ 0 h 721"/>
                <a:gd name="T4" fmla="*/ 384 w 385"/>
                <a:gd name="T5" fmla="*/ 720 h 721"/>
                <a:gd name="T6" fmla="*/ 0 60000 65536"/>
                <a:gd name="T7" fmla="*/ 0 60000 65536"/>
                <a:gd name="T8" fmla="*/ 0 60000 65536"/>
                <a:gd name="T9" fmla="*/ 0 w 385"/>
                <a:gd name="T10" fmla="*/ 0 h 721"/>
                <a:gd name="T11" fmla="*/ 385 w 385"/>
                <a:gd name="T12" fmla="*/ 721 h 7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721">
                  <a:moveTo>
                    <a:pt x="0" y="0"/>
                  </a:moveTo>
                  <a:lnTo>
                    <a:pt x="384" y="0"/>
                  </a:lnTo>
                  <a:lnTo>
                    <a:pt x="384" y="720"/>
                  </a:lnTo>
                </a:path>
              </a:pathLst>
            </a:custGeom>
            <a:noFill/>
            <a:ln w="19050" cap="rnd" cmpd="sng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1" name="Group 22"/>
          <p:cNvGrpSpPr>
            <a:grpSpLocks/>
          </p:cNvGrpSpPr>
          <p:nvPr/>
        </p:nvGrpSpPr>
        <p:grpSpPr bwMode="auto">
          <a:xfrm>
            <a:off x="580256" y="1524000"/>
            <a:ext cx="3963988" cy="2727325"/>
            <a:chOff x="624" y="960"/>
            <a:chExt cx="2497" cy="1718"/>
          </a:xfrm>
        </p:grpSpPr>
        <p:sp>
          <p:nvSpPr>
            <p:cNvPr id="12" name="Freeform 3"/>
            <p:cNvSpPr>
              <a:spLocks/>
            </p:cNvSpPr>
            <p:nvPr/>
          </p:nvSpPr>
          <p:spPr bwMode="auto">
            <a:xfrm>
              <a:off x="768" y="960"/>
              <a:ext cx="2353" cy="1489"/>
            </a:xfrm>
            <a:custGeom>
              <a:avLst/>
              <a:gdLst>
                <a:gd name="T0" fmla="*/ 0 w 2353"/>
                <a:gd name="T1" fmla="*/ 0 h 1489"/>
                <a:gd name="T2" fmla="*/ 0 w 2353"/>
                <a:gd name="T3" fmla="*/ 1488 h 1489"/>
                <a:gd name="T4" fmla="*/ 2352 w 2353"/>
                <a:gd name="T5" fmla="*/ 1488 h 1489"/>
                <a:gd name="T6" fmla="*/ 0 60000 65536"/>
                <a:gd name="T7" fmla="*/ 0 60000 65536"/>
                <a:gd name="T8" fmla="*/ 0 60000 65536"/>
                <a:gd name="T9" fmla="*/ 0 w 2353"/>
                <a:gd name="T10" fmla="*/ 0 h 1489"/>
                <a:gd name="T11" fmla="*/ 2353 w 2353"/>
                <a:gd name="T12" fmla="*/ 1489 h 14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53" h="1489">
                  <a:moveTo>
                    <a:pt x="0" y="0"/>
                  </a:moveTo>
                  <a:lnTo>
                    <a:pt x="0" y="1488"/>
                  </a:lnTo>
                  <a:lnTo>
                    <a:pt x="2352" y="1488"/>
                  </a:lnTo>
                </a:path>
              </a:pathLst>
            </a:custGeom>
            <a:noFill/>
            <a:ln w="28575" cap="rnd" cmpd="sng">
              <a:solidFill>
                <a:srgbClr val="FFFF00"/>
              </a:solidFill>
              <a:prstDash val="solid"/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>
              <a:off x="624" y="1056"/>
              <a:ext cx="85" cy="2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>
                  <a:solidFill>
                    <a:srgbClr val="FFFF00"/>
                  </a:solidFill>
                </a:rPr>
                <a:t>y</a:t>
              </a:r>
            </a:p>
          </p:txBody>
        </p:sp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2971" y="2448"/>
              <a:ext cx="96" cy="2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 dirty="0">
                  <a:solidFill>
                    <a:srgbClr val="FFFF00"/>
                  </a:solidFill>
                </a:rPr>
                <a:t>x</a:t>
              </a:r>
              <a:endParaRPr lang="el-GR" altLang="el-GR" sz="2400" b="1" i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1107306" y="2175247"/>
            <a:ext cx="692150" cy="879103"/>
            <a:chOff x="1517650" y="2175247"/>
            <a:chExt cx="692150" cy="879103"/>
          </a:xfrm>
        </p:grpSpPr>
        <p:grpSp>
          <p:nvGrpSpPr>
            <p:cNvPr id="19" name="Group 23"/>
            <p:cNvGrpSpPr>
              <a:grpSpLocks/>
            </p:cNvGrpSpPr>
            <p:nvPr/>
          </p:nvGrpSpPr>
          <p:grpSpPr bwMode="auto">
            <a:xfrm>
              <a:off x="1517650" y="2514600"/>
              <a:ext cx="692150" cy="539750"/>
              <a:chOff x="956" y="1584"/>
              <a:chExt cx="436" cy="340"/>
            </a:xfrm>
          </p:grpSpPr>
          <p:sp>
            <p:nvSpPr>
              <p:cNvPr id="21" name="Oval 12"/>
              <p:cNvSpPr>
                <a:spLocks noChangeArrowheads="1"/>
              </p:cNvSpPr>
              <p:nvPr/>
            </p:nvSpPr>
            <p:spPr bwMode="auto">
              <a:xfrm>
                <a:off x="956" y="1724"/>
                <a:ext cx="200" cy="200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CC66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 flipV="1">
                <a:off x="1056" y="158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1771860" y="2175247"/>
                  <a:ext cx="43794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71860" y="2175247"/>
                  <a:ext cx="437940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Ομάδα 22"/>
          <p:cNvGrpSpPr/>
          <p:nvPr/>
        </p:nvGrpSpPr>
        <p:grpSpPr>
          <a:xfrm>
            <a:off x="1281336" y="2895600"/>
            <a:ext cx="504056" cy="762000"/>
            <a:chOff x="1691680" y="2895600"/>
            <a:chExt cx="504056" cy="762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1692073" y="3193774"/>
                  <a:ext cx="50366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2073" y="3193774"/>
                  <a:ext cx="503663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Line 18"/>
            <p:cNvSpPr>
              <a:spLocks noChangeShapeType="1"/>
            </p:cNvSpPr>
            <p:nvPr/>
          </p:nvSpPr>
          <p:spPr bwMode="auto">
            <a:xfrm>
              <a:off x="1691680" y="2895600"/>
              <a:ext cx="0" cy="7620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5" name="Ομάδα 14"/>
          <p:cNvGrpSpPr/>
          <p:nvPr/>
        </p:nvGrpSpPr>
        <p:grpSpPr>
          <a:xfrm>
            <a:off x="849288" y="1914467"/>
            <a:ext cx="495649" cy="981133"/>
            <a:chOff x="1259632" y="1914467"/>
            <a:chExt cx="495649" cy="9811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1259632" y="1914467"/>
                  <a:ext cx="495649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9632" y="1914467"/>
                  <a:ext cx="495649" cy="50642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H="1" flipV="1">
              <a:off x="1295398" y="2286000"/>
              <a:ext cx="381000" cy="6096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6" name="Freeform 4"/>
          <p:cNvSpPr>
            <a:spLocks/>
          </p:cNvSpPr>
          <p:nvPr/>
        </p:nvSpPr>
        <p:spPr bwMode="auto">
          <a:xfrm>
            <a:off x="899592" y="1770442"/>
            <a:ext cx="2797423" cy="1752600"/>
          </a:xfrm>
          <a:custGeom>
            <a:avLst/>
            <a:gdLst>
              <a:gd name="T0" fmla="*/ 0 w 1490"/>
              <a:gd name="T1" fmla="*/ 2147483647 h 1104"/>
              <a:gd name="T2" fmla="*/ 2147483647 w 1490"/>
              <a:gd name="T3" fmla="*/ 2147483647 h 1104"/>
              <a:gd name="T4" fmla="*/ 2147483647 w 1490"/>
              <a:gd name="T5" fmla="*/ 2147483647 h 1104"/>
              <a:gd name="T6" fmla="*/ 2147483647 w 1490"/>
              <a:gd name="T7" fmla="*/ 2147483647 h 1104"/>
              <a:gd name="T8" fmla="*/ 2147483647 w 1490"/>
              <a:gd name="T9" fmla="*/ 2147483647 h 1104"/>
              <a:gd name="T10" fmla="*/ 2147483647 w 1490"/>
              <a:gd name="T11" fmla="*/ 2147483647 h 1104"/>
              <a:gd name="T12" fmla="*/ 2147483647 w 1490"/>
              <a:gd name="T13" fmla="*/ 2147483647 h 1104"/>
              <a:gd name="T14" fmla="*/ 2147483647 w 1490"/>
              <a:gd name="T15" fmla="*/ 2147483647 h 1104"/>
              <a:gd name="T16" fmla="*/ 2147483647 w 1490"/>
              <a:gd name="T17" fmla="*/ 2147483647 h 1104"/>
              <a:gd name="T18" fmla="*/ 2147483647 w 1490"/>
              <a:gd name="T19" fmla="*/ 2147483647 h 1104"/>
              <a:gd name="T20" fmla="*/ 2147483647 w 1490"/>
              <a:gd name="T21" fmla="*/ 2147483647 h 1104"/>
              <a:gd name="T22" fmla="*/ 2147483647 w 1490"/>
              <a:gd name="T23" fmla="*/ 2147483647 h 1104"/>
              <a:gd name="T24" fmla="*/ 2147483647 w 1490"/>
              <a:gd name="T25" fmla="*/ 2147483647 h 1104"/>
              <a:gd name="T26" fmla="*/ 2147483647 w 1490"/>
              <a:gd name="T27" fmla="*/ 2147483647 h 1104"/>
              <a:gd name="T28" fmla="*/ 2147483647 w 1490"/>
              <a:gd name="T29" fmla="*/ 2147483647 h 1104"/>
              <a:gd name="T30" fmla="*/ 2147483647 w 1490"/>
              <a:gd name="T31" fmla="*/ 2147483647 h 1104"/>
              <a:gd name="T32" fmla="*/ 2147483647 w 1490"/>
              <a:gd name="T33" fmla="*/ 2147483647 h 1104"/>
              <a:gd name="T34" fmla="*/ 2147483647 w 1490"/>
              <a:gd name="T35" fmla="*/ 2147483647 h 1104"/>
              <a:gd name="T36" fmla="*/ 2147483647 w 1490"/>
              <a:gd name="T37" fmla="*/ 2147483647 h 1104"/>
              <a:gd name="T38" fmla="*/ 2147483647 w 1490"/>
              <a:gd name="T39" fmla="*/ 2147483647 h 1104"/>
              <a:gd name="T40" fmla="*/ 2147483647 w 1490"/>
              <a:gd name="T41" fmla="*/ 2147483647 h 1104"/>
              <a:gd name="T42" fmla="*/ 2147483647 w 1490"/>
              <a:gd name="T43" fmla="*/ 2147483647 h 1104"/>
              <a:gd name="T44" fmla="*/ 2147483647 w 1490"/>
              <a:gd name="T45" fmla="*/ 2147483647 h 1104"/>
              <a:gd name="T46" fmla="*/ 2147483647 w 1490"/>
              <a:gd name="T47" fmla="*/ 2147483647 h 1104"/>
              <a:gd name="T48" fmla="*/ 2147483647 w 1490"/>
              <a:gd name="T49" fmla="*/ 2147483647 h 1104"/>
              <a:gd name="T50" fmla="*/ 2147483647 w 1490"/>
              <a:gd name="T51" fmla="*/ 2147483647 h 1104"/>
              <a:gd name="T52" fmla="*/ 2147483647 w 1490"/>
              <a:gd name="T53" fmla="*/ 0 h 110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490"/>
              <a:gd name="T82" fmla="*/ 0 h 1104"/>
              <a:gd name="T83" fmla="*/ 1490 w 1490"/>
              <a:gd name="T84" fmla="*/ 1104 h 110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490" h="1104">
                <a:moveTo>
                  <a:pt x="0" y="1103"/>
                </a:moveTo>
                <a:lnTo>
                  <a:pt x="60" y="1013"/>
                </a:lnTo>
                <a:lnTo>
                  <a:pt x="91" y="969"/>
                </a:lnTo>
                <a:lnTo>
                  <a:pt x="126" y="925"/>
                </a:lnTo>
                <a:lnTo>
                  <a:pt x="167" y="880"/>
                </a:lnTo>
                <a:lnTo>
                  <a:pt x="212" y="838"/>
                </a:lnTo>
                <a:lnTo>
                  <a:pt x="264" y="796"/>
                </a:lnTo>
                <a:lnTo>
                  <a:pt x="324" y="755"/>
                </a:lnTo>
                <a:lnTo>
                  <a:pt x="357" y="735"/>
                </a:lnTo>
                <a:lnTo>
                  <a:pt x="395" y="718"/>
                </a:lnTo>
                <a:lnTo>
                  <a:pt x="436" y="700"/>
                </a:lnTo>
                <a:lnTo>
                  <a:pt x="479" y="682"/>
                </a:lnTo>
                <a:lnTo>
                  <a:pt x="569" y="649"/>
                </a:lnTo>
                <a:lnTo>
                  <a:pt x="665" y="617"/>
                </a:lnTo>
                <a:lnTo>
                  <a:pt x="762" y="583"/>
                </a:lnTo>
                <a:lnTo>
                  <a:pt x="855" y="548"/>
                </a:lnTo>
                <a:lnTo>
                  <a:pt x="901" y="529"/>
                </a:lnTo>
                <a:lnTo>
                  <a:pt x="943" y="509"/>
                </a:lnTo>
                <a:lnTo>
                  <a:pt x="984" y="488"/>
                </a:lnTo>
                <a:lnTo>
                  <a:pt x="1022" y="465"/>
                </a:lnTo>
                <a:lnTo>
                  <a:pt x="1094" y="415"/>
                </a:lnTo>
                <a:lnTo>
                  <a:pt x="1158" y="362"/>
                </a:lnTo>
                <a:lnTo>
                  <a:pt x="1220" y="308"/>
                </a:lnTo>
                <a:lnTo>
                  <a:pt x="1277" y="249"/>
                </a:lnTo>
                <a:lnTo>
                  <a:pt x="1332" y="189"/>
                </a:lnTo>
                <a:lnTo>
                  <a:pt x="1384" y="127"/>
                </a:lnTo>
                <a:lnTo>
                  <a:pt x="1489" y="0"/>
                </a:lnTo>
              </a:path>
            </a:pathLst>
          </a:custGeom>
          <a:noFill/>
          <a:ln w="28575" cap="rnd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742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Greek" charset="-95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Greek" charset="-95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2224</TotalTime>
  <Words>2668</Words>
  <Application>Microsoft Office PowerPoint</Application>
  <PresentationFormat>Προβολή στην οθόνη (4:3)</PresentationFormat>
  <Paragraphs>390</Paragraphs>
  <Slides>17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1" baseType="lpstr">
      <vt:lpstr>Cambria Math</vt:lpstr>
      <vt:lpstr>Times New Roman</vt:lpstr>
      <vt:lpstr>Times New Roman Greek</vt:lpstr>
      <vt:lpstr>Προεπιλεγμένη σχεδίαση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Α.Σ.ΠΑΙ.Τ.Ε.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7</dc:title>
  <dc:creator>PHYSICS</dc:creator>
  <cp:lastModifiedBy>Sideris</cp:lastModifiedBy>
  <cp:revision>131</cp:revision>
  <dcterms:created xsi:type="dcterms:W3CDTF">2007-12-12T20:38:41Z</dcterms:created>
  <dcterms:modified xsi:type="dcterms:W3CDTF">2020-11-16T19:21:51Z</dcterms:modified>
</cp:coreProperties>
</file>