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40"/>
  </p:notesMasterIdLst>
  <p:sldIdLst>
    <p:sldId id="327" r:id="rId2"/>
    <p:sldId id="284" r:id="rId3"/>
    <p:sldId id="315" r:id="rId4"/>
    <p:sldId id="285" r:id="rId5"/>
    <p:sldId id="316" r:id="rId6"/>
    <p:sldId id="317" r:id="rId7"/>
    <p:sldId id="286" r:id="rId8"/>
    <p:sldId id="287" r:id="rId9"/>
    <p:sldId id="319" r:id="rId10"/>
    <p:sldId id="318" r:id="rId11"/>
    <p:sldId id="320" r:id="rId12"/>
    <p:sldId id="321" r:id="rId13"/>
    <p:sldId id="288" r:id="rId14"/>
    <p:sldId id="289" r:id="rId15"/>
    <p:sldId id="290" r:id="rId16"/>
    <p:sldId id="291" r:id="rId17"/>
    <p:sldId id="292" r:id="rId18"/>
    <p:sldId id="325" r:id="rId19"/>
    <p:sldId id="322" r:id="rId20"/>
    <p:sldId id="295" r:id="rId21"/>
    <p:sldId id="326" r:id="rId22"/>
    <p:sldId id="298" r:id="rId23"/>
    <p:sldId id="323" r:id="rId24"/>
    <p:sldId id="324" r:id="rId25"/>
    <p:sldId id="301" r:id="rId26"/>
    <p:sldId id="299" r:id="rId27"/>
    <p:sldId id="300" r:id="rId28"/>
    <p:sldId id="305" r:id="rId29"/>
    <p:sldId id="302" r:id="rId30"/>
    <p:sldId id="309" r:id="rId31"/>
    <p:sldId id="314" r:id="rId32"/>
    <p:sldId id="307" r:id="rId33"/>
    <p:sldId id="308" r:id="rId34"/>
    <p:sldId id="310" r:id="rId35"/>
    <p:sldId id="311" r:id="rId36"/>
    <p:sldId id="312" r:id="rId37"/>
    <p:sldId id="313" r:id="rId38"/>
    <p:sldId id="257"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980" autoAdjust="0"/>
    <p:restoredTop sz="91729" autoAdjust="0"/>
  </p:normalViewPr>
  <p:slideViewPr>
    <p:cSldViewPr snapToGrid="0">
      <p:cViewPr varScale="1">
        <p:scale>
          <a:sx n="81" d="100"/>
          <a:sy n="81" d="100"/>
        </p:scale>
        <p:origin x="-662" y="-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64407B-089A-4E78-AF14-2880D0C69884}" type="datetimeFigureOut">
              <a:rPr lang="el-GR" smtClean="0"/>
              <a:pPr/>
              <a:t>10/3/2021</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1A5679-3907-4529-9EF2-062567C7D811}" type="slidenum">
              <a:rPr lang="el-GR" smtClean="0"/>
              <a:pPr/>
              <a:t>‹#›</a:t>
            </a:fld>
            <a:endParaRPr lang="el-GR"/>
          </a:p>
        </p:txBody>
      </p:sp>
    </p:spTree>
    <p:extLst>
      <p:ext uri="{BB962C8B-B14F-4D97-AF65-F5344CB8AC3E}">
        <p14:creationId xmlns:p14="http://schemas.microsoft.com/office/powerpoint/2010/main" xmlns="" val="1891787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Απόσπασμα </a:t>
            </a:r>
            <a:r>
              <a:rPr lang="el-GR" dirty="0" err="1"/>
              <a:t>σελ</a:t>
            </a:r>
            <a:r>
              <a:rPr lang="el-GR" dirty="0"/>
              <a:t> 55 ερμηνεία νεαρού</a:t>
            </a:r>
          </a:p>
        </p:txBody>
      </p:sp>
      <p:sp>
        <p:nvSpPr>
          <p:cNvPr id="4" name="Θέση αριθμού διαφάνειας 3"/>
          <p:cNvSpPr>
            <a:spLocks noGrp="1"/>
          </p:cNvSpPr>
          <p:nvPr>
            <p:ph type="sldNum" sz="quarter" idx="5"/>
          </p:nvPr>
        </p:nvSpPr>
        <p:spPr/>
        <p:txBody>
          <a:bodyPr/>
          <a:lstStyle/>
          <a:p>
            <a:fld id="{B41A5679-3907-4529-9EF2-062567C7D811}" type="slidenum">
              <a:rPr lang="el-GR" smtClean="0"/>
              <a:pPr/>
              <a:t>20</a:t>
            </a:fld>
            <a:endParaRPr lang="el-GR"/>
          </a:p>
        </p:txBody>
      </p:sp>
    </p:spTree>
    <p:extLst>
      <p:ext uri="{BB962C8B-B14F-4D97-AF65-F5344CB8AC3E}">
        <p14:creationId xmlns:p14="http://schemas.microsoft.com/office/powerpoint/2010/main" xmlns="" val="2465487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a:t>Μαρξ, Βέμπερ</a:t>
            </a:r>
          </a:p>
        </p:txBody>
      </p:sp>
      <p:sp>
        <p:nvSpPr>
          <p:cNvPr id="4" name="Θέση αριθμού διαφάνειας 3"/>
          <p:cNvSpPr>
            <a:spLocks noGrp="1"/>
          </p:cNvSpPr>
          <p:nvPr>
            <p:ph type="sldNum" sz="quarter" idx="5"/>
          </p:nvPr>
        </p:nvSpPr>
        <p:spPr/>
        <p:txBody>
          <a:bodyPr/>
          <a:lstStyle/>
          <a:p>
            <a:fld id="{B41A5679-3907-4529-9EF2-062567C7D811}" type="slidenum">
              <a:rPr lang="el-GR" smtClean="0"/>
              <a:pPr/>
              <a:t>29</a:t>
            </a:fld>
            <a:endParaRPr lang="el-GR"/>
          </a:p>
        </p:txBody>
      </p:sp>
    </p:spTree>
    <p:extLst>
      <p:ext uri="{BB962C8B-B14F-4D97-AF65-F5344CB8AC3E}">
        <p14:creationId xmlns:p14="http://schemas.microsoft.com/office/powerpoint/2010/main" xmlns="" val="3219765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10/3/2021</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3750711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654CB50-A9F4-43B5-AD85-2838D4288126}" type="datetimeFigureOut">
              <a:rPr lang="el-GR" smtClean="0"/>
              <a:pPr/>
              <a:t>10/3/2021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22849052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654CB50-A9F4-43B5-AD85-2838D4288126}" type="datetimeFigureOut">
              <a:rPr lang="el-GR" smtClean="0"/>
              <a:pPr/>
              <a:t>10/3/2021</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F0612A-214F-48DD-B90D-161AC5ADF09F}" type="slidenum">
              <a:rPr lang="el-GR" smtClean="0"/>
              <a:pPr/>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040352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10/3/2021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17375261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10/3/2021</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369417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10/3/2021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4247955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10/3/2021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23745866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10/3/2021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716248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3654CB50-A9F4-43B5-AD85-2838D4288126}" type="datetimeFigureOut">
              <a:rPr lang="el-GR" smtClean="0"/>
              <a:pPr/>
              <a:t>10/3/2021</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2727448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3654CB50-A9F4-43B5-AD85-2838D4288126}" type="datetimeFigureOut">
              <a:rPr lang="el-GR" smtClean="0"/>
              <a:pPr/>
              <a:t>10/3/2021</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3268553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3654CB50-A9F4-43B5-AD85-2838D4288126}" type="datetimeFigureOut">
              <a:rPr lang="el-GR" smtClean="0"/>
              <a:pPr/>
              <a:t>10/3/2021</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2692896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3654CB50-A9F4-43B5-AD85-2838D4288126}" type="datetimeFigureOut">
              <a:rPr lang="el-GR" smtClean="0"/>
              <a:pPr/>
              <a:t>10/3/2021</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3043675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3654CB50-A9F4-43B5-AD85-2838D4288126}" type="datetimeFigureOut">
              <a:rPr lang="el-GR" smtClean="0"/>
              <a:pPr/>
              <a:t>10/3/2021</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554247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54CB50-A9F4-43B5-AD85-2838D4288126}" type="datetimeFigureOut">
              <a:rPr lang="el-GR" smtClean="0"/>
              <a:pPr/>
              <a:t>10/3/2021</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572720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10/3/2021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1515108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3654CB50-A9F4-43B5-AD85-2838D4288126}" type="datetimeFigureOut">
              <a:rPr lang="el-GR" smtClean="0"/>
              <a:pPr/>
              <a:t>10/3/2021</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1446083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654CB50-A9F4-43B5-AD85-2838D4288126}" type="datetimeFigureOut">
              <a:rPr lang="el-GR" smtClean="0"/>
              <a:pPr/>
              <a:t>10/3/2021</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9F0612A-214F-48DD-B90D-161AC5ADF09F}" type="slidenum">
              <a:rPr lang="el-GR" smtClean="0"/>
              <a:pPr/>
              <a:t>‹#›</a:t>
            </a:fld>
            <a:endParaRPr lang="el-GR"/>
          </a:p>
        </p:txBody>
      </p:sp>
    </p:spTree>
    <p:extLst>
      <p:ext uri="{BB962C8B-B14F-4D97-AF65-F5344CB8AC3E}">
        <p14:creationId xmlns:p14="http://schemas.microsoft.com/office/powerpoint/2010/main" xmlns="" val="326957272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a:extLst>
              <a:ext uri="{FF2B5EF4-FFF2-40B4-BE49-F238E27FC236}">
                <a16:creationId xmlns:a16="http://schemas.microsoft.com/office/drawing/2014/main" xmlns="" id="{0F13F4BC-D8D3-41ED-826B-EED2658E05C9}"/>
              </a:ext>
            </a:extLst>
          </p:cNvPr>
          <p:cNvSpPr>
            <a:spLocks noGrp="1"/>
          </p:cNvSpPr>
          <p:nvPr>
            <p:ph type="subTitle" idx="1"/>
          </p:nvPr>
        </p:nvSpPr>
        <p:spPr>
          <a:xfrm>
            <a:off x="1733385" y="2270098"/>
            <a:ext cx="10042496" cy="4357314"/>
          </a:xfrm>
        </p:spPr>
        <p:txBody>
          <a:bodyPr/>
          <a:lstStyle/>
          <a:p>
            <a:endParaRPr lang="el-GR" dirty="0"/>
          </a:p>
          <a:p>
            <a:r>
              <a:rPr lang="el-GR" sz="2400" b="1" dirty="0"/>
              <a:t>ΜΑΘΗΜΑ: Οργάνωση, Διοίκηση και Κοινωνιολογία της Εκπαίδευσης</a:t>
            </a:r>
            <a:endParaRPr lang="el-GR" sz="2400" dirty="0"/>
          </a:p>
          <a:p>
            <a:r>
              <a:rPr lang="el-GR" sz="2400" i="1" dirty="0"/>
              <a:t>ΔΙΔΑΣΚΟΥΣΑ: Ευμορφία </a:t>
            </a:r>
            <a:r>
              <a:rPr lang="el-GR" sz="2400" i="1" dirty="0" err="1"/>
              <a:t>Κηπουροπούλου</a:t>
            </a:r>
            <a:endParaRPr lang="el-GR" sz="2400" i="1" dirty="0"/>
          </a:p>
          <a:p>
            <a:r>
              <a:rPr lang="el-GR" sz="2400" i="1" dirty="0"/>
              <a:t>Δρ. Παιδαγωγικής, </a:t>
            </a:r>
            <a:r>
              <a:rPr lang="el-GR" sz="2400" i="1" dirty="0" err="1"/>
              <a:t>Μεταδιδάκτωρ</a:t>
            </a:r>
            <a:r>
              <a:rPr lang="el-GR" sz="2400" i="1" dirty="0"/>
              <a:t> Παιδαγωγικής, Ειδική Επιστήμονας ΠΤΔΕ Παν/</a:t>
            </a:r>
            <a:r>
              <a:rPr lang="el-GR" sz="2400" i="1" dirty="0" err="1"/>
              <a:t>μίου</a:t>
            </a:r>
            <a:r>
              <a:rPr lang="el-GR" sz="2400" i="1" dirty="0"/>
              <a:t> </a:t>
            </a:r>
            <a:r>
              <a:rPr lang="el-GR" sz="2400" i="1" dirty="0" err="1"/>
              <a:t>Δυτ</a:t>
            </a:r>
            <a:r>
              <a:rPr lang="el-GR" sz="2400" i="1" dirty="0"/>
              <a:t>. Μακεδονίας</a:t>
            </a:r>
          </a:p>
          <a:p>
            <a:r>
              <a:rPr lang="el-GR" sz="2400" i="1" dirty="0"/>
              <a:t>Διδάσκουσα ΑΣΠΑΙΤΕ Κοζάνης</a:t>
            </a:r>
          </a:p>
          <a:p>
            <a:endParaRPr lang="el-GR" i="1" dirty="0"/>
          </a:p>
        </p:txBody>
      </p:sp>
      <p:pic>
        <p:nvPicPr>
          <p:cNvPr id="9" name="Εικόνα 8">
            <a:extLst>
              <a:ext uri="{FF2B5EF4-FFF2-40B4-BE49-F238E27FC236}">
                <a16:creationId xmlns:a16="http://schemas.microsoft.com/office/drawing/2014/main" xmlns="" id="{069A6783-5FB8-4F03-8513-563082A4B2D8}"/>
              </a:ext>
            </a:extLst>
          </p:cNvPr>
          <p:cNvPicPr>
            <a:picLocks noChangeAspect="1"/>
          </p:cNvPicPr>
          <p:nvPr/>
        </p:nvPicPr>
        <p:blipFill>
          <a:blip r:embed="rId2"/>
          <a:stretch>
            <a:fillRect/>
          </a:stretch>
        </p:blipFill>
        <p:spPr>
          <a:xfrm>
            <a:off x="2195735" y="230588"/>
            <a:ext cx="8702113" cy="1786895"/>
          </a:xfrm>
          <a:prstGeom prst="rect">
            <a:avLst/>
          </a:prstGeom>
        </p:spPr>
      </p:pic>
    </p:spTree>
    <p:extLst>
      <p:ext uri="{BB962C8B-B14F-4D97-AF65-F5344CB8AC3E}">
        <p14:creationId xmlns:p14="http://schemas.microsoft.com/office/powerpoint/2010/main" xmlns="" val="16254286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34D16A82-89EB-4ECE-9C0C-734DE58D7F90}"/>
              </a:ext>
            </a:extLst>
          </p:cNvPr>
          <p:cNvSpPr>
            <a:spLocks noGrp="1"/>
          </p:cNvSpPr>
          <p:nvPr>
            <p:ph idx="1"/>
          </p:nvPr>
        </p:nvSpPr>
        <p:spPr>
          <a:xfrm>
            <a:off x="1507524" y="691978"/>
            <a:ext cx="9997088" cy="5219244"/>
          </a:xfrm>
        </p:spPr>
        <p:txBody>
          <a:bodyPr/>
          <a:lstStyle/>
          <a:p>
            <a:r>
              <a:rPr lang="el-GR" sz="2800" dirty="0"/>
              <a:t>Για τον </a:t>
            </a:r>
            <a:r>
              <a:rPr lang="el-GR" sz="2800" dirty="0" err="1"/>
              <a:t>Althousser</a:t>
            </a:r>
            <a:r>
              <a:rPr lang="el-GR" sz="2800" dirty="0"/>
              <a:t>  οι σχέσεις παραγωγής ενός καπιταλιστικού κοινωνικού σχηματισμού αναπαράγονται μέσω μηχανισμών συγκαλυμμένων από μια κοινώς αποδεκτή ιδεολογία του σχολείου, μια ιδεολογία:</a:t>
            </a:r>
          </a:p>
          <a:p>
            <a:endParaRPr lang="el-GR" dirty="0"/>
          </a:p>
        </p:txBody>
      </p:sp>
    </p:spTree>
    <p:extLst>
      <p:ext uri="{BB962C8B-B14F-4D97-AF65-F5344CB8AC3E}">
        <p14:creationId xmlns:p14="http://schemas.microsoft.com/office/powerpoint/2010/main" xmlns="" val="14506411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4742CEBF-077B-42CB-8C67-5956283F5E04}"/>
              </a:ext>
            </a:extLst>
          </p:cNvPr>
          <p:cNvSpPr>
            <a:spLocks noGrp="1"/>
          </p:cNvSpPr>
          <p:nvPr>
            <p:ph idx="1"/>
          </p:nvPr>
        </p:nvSpPr>
        <p:spPr>
          <a:xfrm>
            <a:off x="2589212" y="951470"/>
            <a:ext cx="8915400" cy="4959752"/>
          </a:xfrm>
        </p:spPr>
        <p:txBody>
          <a:bodyPr/>
          <a:lstStyle/>
          <a:p>
            <a:r>
              <a:rPr lang="el-GR" sz="2400" dirty="0"/>
              <a:t>«που παριστάνει το σχολείο σαν ουδέτερο έδαφος, χωρίς επίσημη ιδεολογία (αφού είναι λαϊκό), μέσα στο οποίο σεβάσμιοι διδάσκαλοι της «συνείδησης» και της «ελευθερίας» των παιδιών που τους εμπιστεύεται η κοινωνία και οι «γονείς» τους (ελεύθεροι και αυτοί, δηλαδή ιδιοκτήτες των παιδιών τους), τα μυούν στην ελευθερία, την ηθικότητα, στην υπευθυνότητα των ώριμων ανθρώπων με το παράδειγμά τους, με τις γνώσεις τους, με τα βιβλία τους και τις «απελευθερωτικές» αρετές τους».</a:t>
            </a:r>
          </a:p>
          <a:p>
            <a:endParaRPr lang="el-GR" dirty="0"/>
          </a:p>
        </p:txBody>
      </p:sp>
    </p:spTree>
    <p:extLst>
      <p:ext uri="{BB962C8B-B14F-4D97-AF65-F5344CB8AC3E}">
        <p14:creationId xmlns:p14="http://schemas.microsoft.com/office/powerpoint/2010/main" xmlns="" val="22535622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858EB3EF-B3EF-4CC1-AB2E-3BF7D5A2110C}"/>
              </a:ext>
            </a:extLst>
          </p:cNvPr>
          <p:cNvSpPr>
            <a:spLocks noGrp="1"/>
          </p:cNvSpPr>
          <p:nvPr>
            <p:ph idx="1"/>
          </p:nvPr>
        </p:nvSpPr>
        <p:spPr>
          <a:xfrm>
            <a:off x="2589212" y="827903"/>
            <a:ext cx="8915400" cy="5083319"/>
          </a:xfrm>
        </p:spPr>
        <p:txBody>
          <a:bodyPr>
            <a:normAutofit fontScale="92500"/>
          </a:bodyPr>
          <a:lstStyle/>
          <a:p>
            <a:r>
              <a:rPr lang="el-GR" sz="2800" dirty="0"/>
              <a:t>Με τον όρο ιδεολογικοί μηχανισμοί, που εισάγει ο </a:t>
            </a:r>
            <a:r>
              <a:rPr lang="el-GR" sz="2800" dirty="0" err="1"/>
              <a:t>Althousser</a:t>
            </a:r>
            <a:r>
              <a:rPr lang="el-GR" sz="2800" dirty="0"/>
              <a:t>, εννοούνται οι διακριτοί και ειδικευμένοι θεσμοί, όπως είναι ο θρησκευτικός, ο οικογενειακός, ο πολιτικός θεσμός </a:t>
            </a:r>
          </a:p>
          <a:p>
            <a:r>
              <a:rPr lang="el-GR" sz="2800" dirty="0"/>
              <a:t>        εξασφαλίζουν την πολιτισμική αναπαραγωγή.</a:t>
            </a:r>
          </a:p>
          <a:p>
            <a:r>
              <a:rPr lang="el-GR" sz="2800" dirty="0"/>
              <a:t> Ο σχολικός ιδεολογικός μηχανισμός είναι κυρίαρχος στην πολιτισμική αναπαραγωγή, αφού εξασφαλίζει ένα σταθερό ακροατήριο για μεγάλο χρονικό διάστημα, τους μαθητές, στους οποίους μεταβιβάζει μέσω των σχολικών πρακτικών και του επίσημου σχολικού λόγου την κυρίαρχη ιδεολογία.</a:t>
            </a:r>
          </a:p>
          <a:p>
            <a:endParaRPr lang="el-GR" dirty="0"/>
          </a:p>
        </p:txBody>
      </p:sp>
    </p:spTree>
    <p:extLst>
      <p:ext uri="{BB962C8B-B14F-4D97-AF65-F5344CB8AC3E}">
        <p14:creationId xmlns:p14="http://schemas.microsoft.com/office/powerpoint/2010/main" xmlns="" val="4203257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3C5F4BE2-AD7F-492A-BD78-558DBB9B3C4C}"/>
              </a:ext>
            </a:extLst>
          </p:cNvPr>
          <p:cNvSpPr>
            <a:spLocks noGrp="1"/>
          </p:cNvSpPr>
          <p:nvPr>
            <p:ph idx="1"/>
          </p:nvPr>
        </p:nvSpPr>
        <p:spPr>
          <a:xfrm>
            <a:off x="2175029" y="630315"/>
            <a:ext cx="9329583" cy="5280907"/>
          </a:xfrm>
        </p:spPr>
        <p:txBody>
          <a:bodyPr/>
          <a:lstStyle/>
          <a:p>
            <a:pPr marL="0" indent="0">
              <a:buNone/>
            </a:pPr>
            <a:r>
              <a:rPr lang="el-GR" sz="2800" b="1" dirty="0"/>
              <a:t>Πολιτισμικός μαρξισμός</a:t>
            </a:r>
          </a:p>
          <a:p>
            <a:pPr marL="0" indent="0">
              <a:buNone/>
            </a:pPr>
            <a:r>
              <a:rPr lang="el-GR" sz="2000" dirty="0"/>
              <a:t>  (</a:t>
            </a:r>
            <a:r>
              <a:rPr lang="el-GR" sz="2000" dirty="0" err="1"/>
              <a:t>διαντίδραση</a:t>
            </a:r>
            <a:r>
              <a:rPr lang="el-GR" sz="2000" dirty="0"/>
              <a:t>)</a:t>
            </a:r>
          </a:p>
          <a:p>
            <a:pPr marL="0" indent="0">
              <a:buNone/>
            </a:pPr>
            <a:endParaRPr lang="el-GR" sz="2000" dirty="0"/>
          </a:p>
          <a:p>
            <a:pPr marL="0" indent="0">
              <a:buNone/>
            </a:pPr>
            <a:endParaRPr lang="el-GR" sz="2000" dirty="0"/>
          </a:p>
          <a:p>
            <a:pPr marL="0" indent="0">
              <a:buNone/>
            </a:pPr>
            <a:r>
              <a:rPr lang="el-GR" sz="2400" dirty="0"/>
              <a:t>Πώς παράγονται οι κοινωνικές σχέσεις: Πρωτεύων ρόλος στην κοινωνική δράση και έμφαση στους τρόπους με τους οποίους οι άνθρωποι δημιουργούν στην πράξη τις άνισες συνθήκες της κοινωνικής ζωής.</a:t>
            </a:r>
          </a:p>
          <a:p>
            <a:endParaRPr lang="el-GR" dirty="0"/>
          </a:p>
        </p:txBody>
      </p:sp>
      <p:sp>
        <p:nvSpPr>
          <p:cNvPr id="4" name="Βέλος: Κάτω 3">
            <a:extLst>
              <a:ext uri="{FF2B5EF4-FFF2-40B4-BE49-F238E27FC236}">
                <a16:creationId xmlns:a16="http://schemas.microsoft.com/office/drawing/2014/main" xmlns="" id="{20AA90AB-8537-46C0-8C3F-16BF9BEB37CC}"/>
              </a:ext>
            </a:extLst>
          </p:cNvPr>
          <p:cNvSpPr/>
          <p:nvPr/>
        </p:nvSpPr>
        <p:spPr>
          <a:xfrm>
            <a:off x="5868140" y="1225119"/>
            <a:ext cx="484632" cy="8788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3913050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AF3A4D50-4171-44E2-A2B6-38AD1F8261A0}"/>
              </a:ext>
            </a:extLst>
          </p:cNvPr>
          <p:cNvSpPr>
            <a:spLocks noGrp="1"/>
          </p:cNvSpPr>
          <p:nvPr>
            <p:ph type="title"/>
          </p:nvPr>
        </p:nvSpPr>
        <p:spPr>
          <a:xfrm>
            <a:off x="2592925" y="624110"/>
            <a:ext cx="8911687" cy="743051"/>
          </a:xfrm>
        </p:spPr>
        <p:txBody>
          <a:bodyPr>
            <a:normAutofit fontScale="90000"/>
          </a:bodyPr>
          <a:lstStyle/>
          <a:p>
            <a:r>
              <a:rPr lang="el-GR" b="1" dirty="0"/>
              <a:t>Πολιτισμικός μαρξισμός</a:t>
            </a:r>
            <a:r>
              <a:rPr lang="el-GR" dirty="0"/>
              <a:t/>
            </a:r>
            <a:br>
              <a:rPr lang="el-GR" dirty="0"/>
            </a:br>
            <a:endParaRPr lang="el-GR" dirty="0"/>
          </a:p>
        </p:txBody>
      </p:sp>
      <p:sp>
        <p:nvSpPr>
          <p:cNvPr id="3" name="Θέση περιεχομένου 2">
            <a:extLst>
              <a:ext uri="{FF2B5EF4-FFF2-40B4-BE49-F238E27FC236}">
                <a16:creationId xmlns:a16="http://schemas.microsoft.com/office/drawing/2014/main" xmlns="" id="{49CAB774-0235-459B-A78D-82F98D6D81F1}"/>
              </a:ext>
            </a:extLst>
          </p:cNvPr>
          <p:cNvSpPr>
            <a:spLocks noGrp="1"/>
          </p:cNvSpPr>
          <p:nvPr>
            <p:ph idx="1"/>
          </p:nvPr>
        </p:nvSpPr>
        <p:spPr>
          <a:xfrm>
            <a:off x="2157274" y="1464816"/>
            <a:ext cx="9347338" cy="4446406"/>
          </a:xfrm>
        </p:spPr>
        <p:txBody>
          <a:bodyPr/>
          <a:lstStyle/>
          <a:p>
            <a:r>
              <a:rPr lang="el-GR" sz="2000" dirty="0" err="1"/>
              <a:t>Επιδραστικές</a:t>
            </a:r>
            <a:r>
              <a:rPr lang="el-GR" sz="2000" dirty="0"/>
              <a:t> οι κοινωνικές δομές στην πράξη</a:t>
            </a:r>
          </a:p>
          <a:p>
            <a:pPr marL="0" indent="0">
              <a:buNone/>
            </a:pPr>
            <a:r>
              <a:rPr lang="el-GR" sz="2000" dirty="0"/>
              <a:t>ωστόσο</a:t>
            </a:r>
          </a:p>
          <a:p>
            <a:pPr marL="0" indent="0">
              <a:buNone/>
            </a:pPr>
            <a:endParaRPr lang="el-GR" sz="2000" dirty="0"/>
          </a:p>
          <a:p>
            <a:pPr marL="0" indent="0">
              <a:buNone/>
            </a:pPr>
            <a:r>
              <a:rPr lang="el-GR" sz="2000" dirty="0"/>
              <a:t>Αποτελούν, επίσης, πολιτισμικό προϊόν της ατομικής και κοινωνικής πρακτικής</a:t>
            </a:r>
          </a:p>
          <a:p>
            <a:pPr marL="0" indent="0">
              <a:buNone/>
            </a:pPr>
            <a:endParaRPr lang="el-GR" sz="2000" dirty="0"/>
          </a:p>
          <a:p>
            <a:pPr marL="0" indent="0" algn="ctr">
              <a:buNone/>
            </a:pPr>
            <a:r>
              <a:rPr lang="el-GR" sz="2000" dirty="0"/>
              <a:t>Έμφαση στη δράση </a:t>
            </a:r>
          </a:p>
          <a:p>
            <a:pPr marL="0" indent="0" algn="ctr">
              <a:buNone/>
            </a:pPr>
            <a:endParaRPr lang="el-GR" sz="2000" dirty="0"/>
          </a:p>
          <a:p>
            <a:pPr marL="0" indent="0" algn="ctr">
              <a:buNone/>
            </a:pPr>
            <a:endParaRPr lang="el-GR" sz="2000" dirty="0"/>
          </a:p>
          <a:p>
            <a:pPr marL="0" indent="0">
              <a:buNone/>
            </a:pPr>
            <a:r>
              <a:rPr lang="el-GR" sz="2000" dirty="0" err="1"/>
              <a:t>Ερ</a:t>
            </a:r>
            <a:r>
              <a:rPr lang="el-GR" sz="2000" dirty="0"/>
              <a:t>: Ποια η σημαντική διαφορά μεταξύ δομικού και πολιτισμικού μαρξισμού;</a:t>
            </a:r>
          </a:p>
          <a:p>
            <a:endParaRPr lang="el-GR" dirty="0"/>
          </a:p>
        </p:txBody>
      </p:sp>
      <p:sp>
        <p:nvSpPr>
          <p:cNvPr id="4" name="Δεξί άγκιστρο 3">
            <a:extLst>
              <a:ext uri="{FF2B5EF4-FFF2-40B4-BE49-F238E27FC236}">
                <a16:creationId xmlns:a16="http://schemas.microsoft.com/office/drawing/2014/main" xmlns="" id="{239D511C-3EAC-45F7-B759-E0755B7D81BB}"/>
              </a:ext>
            </a:extLst>
          </p:cNvPr>
          <p:cNvSpPr/>
          <p:nvPr/>
        </p:nvSpPr>
        <p:spPr>
          <a:xfrm>
            <a:off x="2938509" y="3429000"/>
            <a:ext cx="363984" cy="90552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xmlns="" val="39804616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67CB491E-6E5C-4608-ADA4-D016A62ADF54}"/>
              </a:ext>
            </a:extLst>
          </p:cNvPr>
          <p:cNvSpPr>
            <a:spLocks noGrp="1"/>
          </p:cNvSpPr>
          <p:nvPr>
            <p:ph idx="1"/>
          </p:nvPr>
        </p:nvSpPr>
        <p:spPr>
          <a:xfrm>
            <a:off x="2290439" y="674703"/>
            <a:ext cx="9214173" cy="5236519"/>
          </a:xfrm>
        </p:spPr>
        <p:txBody>
          <a:bodyPr>
            <a:normAutofit/>
          </a:bodyPr>
          <a:lstStyle/>
          <a:p>
            <a:r>
              <a:rPr lang="el-GR" sz="2800" b="1" dirty="0"/>
              <a:t>Πολιτισμικός μαρξισμός </a:t>
            </a:r>
            <a:r>
              <a:rPr lang="el-GR" sz="2800" dirty="0"/>
              <a:t>έμφαση στη δυνατότητα των ανθρώπινων θεσμών για την κοινωνική αλλαγή – στην ελευθερία</a:t>
            </a:r>
          </a:p>
          <a:p>
            <a:endParaRPr lang="el-GR" sz="2800" dirty="0"/>
          </a:p>
          <a:p>
            <a:r>
              <a:rPr lang="el-GR" sz="2800" b="1" dirty="0"/>
              <a:t>Δομικός μαρξισμός</a:t>
            </a:r>
            <a:r>
              <a:rPr lang="el-GR" sz="2800" dirty="0"/>
              <a:t>: Ντετερμινιστικός΄-η φύση της κοινωνικής αλλαγής προέρχεται κατ’ ανάγκη από τις </a:t>
            </a:r>
            <a:r>
              <a:rPr lang="el-GR" sz="2800" dirty="0" err="1"/>
              <a:t>προϋπάρχουσες</a:t>
            </a:r>
            <a:r>
              <a:rPr lang="el-GR" sz="2800" dirty="0"/>
              <a:t> οικονομικές και κοινωνικές συνθήκες</a:t>
            </a:r>
          </a:p>
        </p:txBody>
      </p:sp>
    </p:spTree>
    <p:extLst>
      <p:ext uri="{BB962C8B-B14F-4D97-AF65-F5344CB8AC3E}">
        <p14:creationId xmlns:p14="http://schemas.microsoft.com/office/powerpoint/2010/main" xmlns="" val="3569948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EFBE837-3A34-44A3-9A20-408000C8E095}"/>
              </a:ext>
            </a:extLst>
          </p:cNvPr>
          <p:cNvSpPr>
            <a:spLocks noGrp="1"/>
          </p:cNvSpPr>
          <p:nvPr>
            <p:ph type="title"/>
          </p:nvPr>
        </p:nvSpPr>
        <p:spPr>
          <a:xfrm>
            <a:off x="2113531" y="515298"/>
            <a:ext cx="8911687" cy="885094"/>
          </a:xfrm>
        </p:spPr>
        <p:txBody>
          <a:bodyPr>
            <a:noAutofit/>
          </a:bodyPr>
          <a:lstStyle/>
          <a:p>
            <a:r>
              <a:rPr lang="el-GR" sz="2800" b="1" dirty="0"/>
              <a:t>Δομικός μαρξισμός:</a:t>
            </a:r>
            <a:r>
              <a:rPr lang="en-US" sz="2800" b="1" dirty="0"/>
              <a:t> Bowles &amp; Gintis</a:t>
            </a:r>
            <a:r>
              <a:rPr lang="el-GR" sz="2800" b="1" dirty="0"/>
              <a:t/>
            </a:r>
            <a:br>
              <a:rPr lang="el-GR" sz="2800" b="1" dirty="0"/>
            </a:br>
            <a:r>
              <a:rPr lang="en-US" sz="2800" b="1" dirty="0"/>
              <a:t>Schooling in capitalist America)</a:t>
            </a:r>
            <a:r>
              <a:rPr lang="el-GR" sz="2800" b="1" dirty="0"/>
              <a:t> </a:t>
            </a:r>
          </a:p>
        </p:txBody>
      </p:sp>
      <p:sp>
        <p:nvSpPr>
          <p:cNvPr id="3" name="Θέση περιεχομένου 2">
            <a:extLst>
              <a:ext uri="{FF2B5EF4-FFF2-40B4-BE49-F238E27FC236}">
                <a16:creationId xmlns:a16="http://schemas.microsoft.com/office/drawing/2014/main" xmlns="" id="{7F2E291B-188E-40D3-AB2B-0329CA4211B5}"/>
              </a:ext>
            </a:extLst>
          </p:cNvPr>
          <p:cNvSpPr>
            <a:spLocks noGrp="1"/>
          </p:cNvSpPr>
          <p:nvPr>
            <p:ph idx="1"/>
          </p:nvPr>
        </p:nvSpPr>
        <p:spPr>
          <a:xfrm>
            <a:off x="1917577" y="1509204"/>
            <a:ext cx="9587035" cy="4402018"/>
          </a:xfrm>
        </p:spPr>
        <p:txBody>
          <a:bodyPr/>
          <a:lstStyle/>
          <a:p>
            <a:r>
              <a:rPr lang="el-GR" dirty="0"/>
              <a:t>«Αρχή της αντιστοιχίας»: Αντιστοιχία ανάμεσα στις κοινωνικές σχέσεις της καπιταλιστικής κοινωνίας και τις κοινωνικές σχέσεις της σχολικής εκπαίδευσης.</a:t>
            </a:r>
          </a:p>
          <a:p>
            <a:endParaRPr lang="el-GR" dirty="0"/>
          </a:p>
          <a:p>
            <a:r>
              <a:rPr lang="el-GR" dirty="0"/>
              <a:t>Σχολεία: παραγωγή της </a:t>
            </a:r>
            <a:r>
              <a:rPr lang="el-GR" dirty="0" err="1"/>
              <a:t>διαστρωματωμένης</a:t>
            </a:r>
            <a:r>
              <a:rPr lang="el-GR" dirty="0"/>
              <a:t> εργατικής τάξης </a:t>
            </a:r>
          </a:p>
          <a:p>
            <a:endParaRPr lang="el-GR" dirty="0"/>
          </a:p>
          <a:p>
            <a:pPr marL="0" indent="0">
              <a:buNone/>
            </a:pPr>
            <a:r>
              <a:rPr lang="el-GR" b="1" dirty="0"/>
              <a:t>Σχολεία εργατικής τάξης:</a:t>
            </a:r>
          </a:p>
          <a:p>
            <a:pPr marL="0" indent="0">
              <a:buNone/>
            </a:pPr>
            <a:r>
              <a:rPr lang="el-GR" dirty="0"/>
              <a:t>   καταμερισμός εργασίας και</a:t>
            </a:r>
          </a:p>
          <a:p>
            <a:pPr marL="0" indent="0">
              <a:buNone/>
            </a:pPr>
            <a:r>
              <a:rPr lang="el-GR" dirty="0"/>
              <a:t>δομή εξουσίας παρόμοιες με του εργοστασίου</a:t>
            </a:r>
          </a:p>
          <a:p>
            <a:pPr marL="0" indent="0" algn="r">
              <a:buNone/>
            </a:pPr>
            <a:r>
              <a:rPr lang="el-GR" dirty="0"/>
              <a:t>                                         </a:t>
            </a:r>
            <a:r>
              <a:rPr lang="el-GR" b="1" dirty="0"/>
              <a:t>Σχολεία ελίτ:</a:t>
            </a:r>
          </a:p>
          <a:p>
            <a:pPr marL="0" indent="0" algn="ctr">
              <a:buNone/>
            </a:pPr>
            <a:r>
              <a:rPr lang="el-GR" dirty="0"/>
              <a:t>                                                                             προετοιμασία για κατάληψη           </a:t>
            </a:r>
          </a:p>
          <a:p>
            <a:pPr marL="0" indent="0" algn="ctr">
              <a:buNone/>
            </a:pPr>
            <a:r>
              <a:rPr lang="el-GR" dirty="0"/>
              <a:t> Διευθυντικών σχέσεων :αυτονομία, αυτοδιαχείριση</a:t>
            </a:r>
          </a:p>
          <a:p>
            <a:pPr marL="0" indent="0">
              <a:buNone/>
            </a:pPr>
            <a:endParaRPr lang="el-GR" dirty="0"/>
          </a:p>
        </p:txBody>
      </p:sp>
      <p:cxnSp>
        <p:nvCxnSpPr>
          <p:cNvPr id="5" name="Ευθύγραμμο βέλος σύνδεσης 4">
            <a:extLst>
              <a:ext uri="{FF2B5EF4-FFF2-40B4-BE49-F238E27FC236}">
                <a16:creationId xmlns:a16="http://schemas.microsoft.com/office/drawing/2014/main" xmlns="" id="{AE74A8E9-AD7C-41BC-99E1-576C36B28C42}"/>
              </a:ext>
            </a:extLst>
          </p:cNvPr>
          <p:cNvCxnSpPr/>
          <p:nvPr/>
        </p:nvCxnSpPr>
        <p:spPr>
          <a:xfrm flipH="1">
            <a:off x="4234649" y="2938509"/>
            <a:ext cx="1651246" cy="4904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a:extLst>
              <a:ext uri="{FF2B5EF4-FFF2-40B4-BE49-F238E27FC236}">
                <a16:creationId xmlns:a16="http://schemas.microsoft.com/office/drawing/2014/main" xmlns="" id="{F64B3EC7-7CD7-4D68-90DA-AB240C503CE8}"/>
              </a:ext>
            </a:extLst>
          </p:cNvPr>
          <p:cNvCxnSpPr/>
          <p:nvPr/>
        </p:nvCxnSpPr>
        <p:spPr>
          <a:xfrm>
            <a:off x="6027938" y="2965142"/>
            <a:ext cx="4246485" cy="1624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7535835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61C42ECF-3A53-4A0C-9A37-AE9D11842722}"/>
              </a:ext>
            </a:extLst>
          </p:cNvPr>
          <p:cNvSpPr>
            <a:spLocks noGrp="1"/>
          </p:cNvSpPr>
          <p:nvPr>
            <p:ph idx="1"/>
          </p:nvPr>
        </p:nvSpPr>
        <p:spPr>
          <a:xfrm>
            <a:off x="1660124" y="626529"/>
            <a:ext cx="9844488" cy="5280907"/>
          </a:xfrm>
        </p:spPr>
        <p:txBody>
          <a:bodyPr>
            <a:normAutofit fontScale="70000" lnSpcReduction="20000"/>
          </a:bodyPr>
          <a:lstStyle/>
          <a:p>
            <a:r>
              <a:rPr lang="el-GR" sz="3100" dirty="0" err="1"/>
              <a:t>Διαστρωματωμένο</a:t>
            </a:r>
            <a:r>
              <a:rPr lang="el-GR" sz="3100" dirty="0"/>
              <a:t> εκπαιδευτικό σύστημα διατηρείται μέσω της αρχής της αξιοκρατίας</a:t>
            </a:r>
          </a:p>
          <a:p>
            <a:pPr marL="0" indent="0">
              <a:buNone/>
            </a:pPr>
            <a:endParaRPr lang="el-GR" sz="3100" dirty="0"/>
          </a:p>
          <a:p>
            <a:endParaRPr lang="el-GR" sz="3100" dirty="0"/>
          </a:p>
          <a:p>
            <a:r>
              <a:rPr lang="el-GR" sz="3100" dirty="0"/>
              <a:t>Καθιστά αποδεκτή την οικονομική ανισότητα</a:t>
            </a:r>
          </a:p>
          <a:p>
            <a:endParaRPr lang="el-GR" sz="3100" dirty="0"/>
          </a:p>
          <a:p>
            <a:pPr marL="0" indent="0">
              <a:buNone/>
            </a:pPr>
            <a:r>
              <a:rPr lang="el-GR" sz="3100" dirty="0"/>
              <a:t>     </a:t>
            </a:r>
          </a:p>
          <a:p>
            <a:pPr marL="0" indent="0">
              <a:buNone/>
            </a:pPr>
            <a:r>
              <a:rPr lang="el-GR" sz="3100" dirty="0"/>
              <a:t> η φτώχεια αποτελεί συνέπεια εγγενών προσωπικών ανεπαρκειών </a:t>
            </a:r>
          </a:p>
          <a:p>
            <a:pPr marL="0" indent="0">
              <a:buNone/>
            </a:pPr>
            <a:endParaRPr lang="el-GR" sz="3100" dirty="0"/>
          </a:p>
          <a:p>
            <a:pPr marL="0" indent="0">
              <a:buNone/>
            </a:pPr>
            <a:r>
              <a:rPr lang="el-GR" sz="3100" dirty="0"/>
              <a:t>            σπουδαιότητα της  οικονομικής δομής καθοριστικός παράγοντας  της εκπαιδευτικής δομής</a:t>
            </a:r>
          </a:p>
          <a:p>
            <a:pPr marL="0" indent="0">
              <a:buNone/>
            </a:pPr>
            <a:endParaRPr lang="el-GR" dirty="0"/>
          </a:p>
          <a:p>
            <a:pPr marL="0" indent="0">
              <a:buNone/>
            </a:pPr>
            <a:endParaRPr lang="el-GR" dirty="0"/>
          </a:p>
          <a:p>
            <a:pPr marL="0" indent="0">
              <a:buNone/>
            </a:pPr>
            <a:endParaRPr lang="el-GR" dirty="0"/>
          </a:p>
          <a:p>
            <a:pPr marL="0" indent="0">
              <a:buNone/>
            </a:pPr>
            <a:r>
              <a:rPr lang="el-GR" dirty="0"/>
              <a:t>       </a:t>
            </a:r>
          </a:p>
        </p:txBody>
      </p:sp>
      <p:cxnSp>
        <p:nvCxnSpPr>
          <p:cNvPr id="5" name="Γραμμή σύνδεσης: Γωνιώδης 4">
            <a:extLst>
              <a:ext uri="{FF2B5EF4-FFF2-40B4-BE49-F238E27FC236}">
                <a16:creationId xmlns:a16="http://schemas.microsoft.com/office/drawing/2014/main" xmlns="" id="{FD3E55DE-BD9A-4BC8-9590-0BFCC2A1C021}"/>
              </a:ext>
            </a:extLst>
          </p:cNvPr>
          <p:cNvCxnSpPr>
            <a:cxnSpLocks/>
          </p:cNvCxnSpPr>
          <p:nvPr/>
        </p:nvCxnSpPr>
        <p:spPr>
          <a:xfrm rot="10800000" flipV="1">
            <a:off x="2512381" y="1276491"/>
            <a:ext cx="1233996" cy="75460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Γραμμή σύνδεσης: Καμπύλη 7">
            <a:extLst>
              <a:ext uri="{FF2B5EF4-FFF2-40B4-BE49-F238E27FC236}">
                <a16:creationId xmlns:a16="http://schemas.microsoft.com/office/drawing/2014/main" xmlns="" id="{2647B554-C40A-4C92-99D9-FC9E084B27BC}"/>
              </a:ext>
            </a:extLst>
          </p:cNvPr>
          <p:cNvCxnSpPr>
            <a:cxnSpLocks/>
          </p:cNvCxnSpPr>
          <p:nvPr/>
        </p:nvCxnSpPr>
        <p:spPr>
          <a:xfrm rot="16200000" flipH="1">
            <a:off x="1573568" y="2678836"/>
            <a:ext cx="807867" cy="368424"/>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Γραμμή σύνδεσης: Γωνιώδης 11">
            <a:extLst>
              <a:ext uri="{FF2B5EF4-FFF2-40B4-BE49-F238E27FC236}">
                <a16:creationId xmlns:a16="http://schemas.microsoft.com/office/drawing/2014/main" xmlns="" id="{8E32F5ED-3EB6-4E3C-8F8C-27D4D959EE2E}"/>
              </a:ext>
            </a:extLst>
          </p:cNvPr>
          <p:cNvCxnSpPr/>
          <p:nvPr/>
        </p:nvCxnSpPr>
        <p:spPr>
          <a:xfrm>
            <a:off x="1970843" y="4208015"/>
            <a:ext cx="541538" cy="12700"/>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29802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12" end="12"/>
                                            </p:txEl>
                                          </p:spTgt>
                                        </p:tgtEl>
                                        <p:attrNameLst>
                                          <p:attrName>style.visibility</p:attrName>
                                        </p:attrNameLst>
                                      </p:cBhvr>
                                      <p:to>
                                        <p:strVal val="visible"/>
                                      </p:to>
                                    </p:set>
                                    <p:animEffect transition="in" filter="fade">
                                      <p:cBhvr>
                                        <p:cTn id="3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9A30247E-1AEA-4FA9-B497-4FDDF454331A}"/>
              </a:ext>
            </a:extLst>
          </p:cNvPr>
          <p:cNvSpPr>
            <a:spLocks noGrp="1"/>
          </p:cNvSpPr>
          <p:nvPr>
            <p:ph idx="1"/>
          </p:nvPr>
        </p:nvSpPr>
        <p:spPr>
          <a:xfrm>
            <a:off x="2589212" y="554477"/>
            <a:ext cx="8915400" cy="5356745"/>
          </a:xfrm>
        </p:spPr>
        <p:txBody>
          <a:bodyPr/>
          <a:lstStyle/>
          <a:p>
            <a:pPr marL="0" indent="0">
              <a:buNone/>
            </a:pPr>
            <a:r>
              <a:rPr lang="el-GR" sz="2000" b="1" dirty="0"/>
              <a:t>Κριτική στις θέσεις τους από την Κριτική Παιδαγωγική:</a:t>
            </a:r>
          </a:p>
          <a:p>
            <a:pPr marL="0" indent="0">
              <a:buNone/>
            </a:pPr>
            <a:endParaRPr lang="el-GR" dirty="0"/>
          </a:p>
          <a:p>
            <a:pPr marL="0" indent="0">
              <a:buNone/>
            </a:pPr>
            <a:r>
              <a:rPr lang="el-GR" sz="2800" dirty="0"/>
              <a:t>Οι θέσεις τους παρουσιάζουν μια πολιτική οικονομία της εκπαίδευσης χωρίς να λαμβάνεται υπόψη η σχολική ζωή ως παράγοντας διαμόρφωσης της αναπαραγωγικής λειτουργίας του σχολείου.</a:t>
            </a:r>
          </a:p>
          <a:p>
            <a:pPr marL="0" indent="0">
              <a:buNone/>
            </a:pPr>
            <a:endParaRPr lang="el-GR" dirty="0"/>
          </a:p>
        </p:txBody>
      </p:sp>
    </p:spTree>
    <p:extLst>
      <p:ext uri="{BB962C8B-B14F-4D97-AF65-F5344CB8AC3E}">
        <p14:creationId xmlns:p14="http://schemas.microsoft.com/office/powerpoint/2010/main" xmlns="" val="6639468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3077EBE-7BB9-45EA-AB92-B3CACAC2B2C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xmlns="" id="{DF30DB04-2F0D-4D29-BED6-2E61A510B832}"/>
              </a:ext>
            </a:extLst>
          </p:cNvPr>
          <p:cNvSpPr>
            <a:spLocks noGrp="1"/>
          </p:cNvSpPr>
          <p:nvPr>
            <p:ph idx="1"/>
          </p:nvPr>
        </p:nvSpPr>
        <p:spPr/>
        <p:txBody>
          <a:bodyPr/>
          <a:lstStyle/>
          <a:p>
            <a:pPr marL="0" indent="0">
              <a:buNone/>
            </a:pPr>
            <a:endParaRPr lang="el-GR" dirty="0"/>
          </a:p>
        </p:txBody>
      </p:sp>
    </p:spTree>
    <p:extLst>
      <p:ext uri="{BB962C8B-B14F-4D97-AF65-F5344CB8AC3E}">
        <p14:creationId xmlns:p14="http://schemas.microsoft.com/office/powerpoint/2010/main" xmlns="" val="9190437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C436CBB-01BC-4F24-9588-D4CBA19C2F55}"/>
              </a:ext>
            </a:extLst>
          </p:cNvPr>
          <p:cNvSpPr>
            <a:spLocks noGrp="1"/>
          </p:cNvSpPr>
          <p:nvPr>
            <p:ph type="title"/>
          </p:nvPr>
        </p:nvSpPr>
        <p:spPr>
          <a:xfrm>
            <a:off x="2592925" y="624110"/>
            <a:ext cx="8911687" cy="534130"/>
          </a:xfrm>
        </p:spPr>
        <p:txBody>
          <a:bodyPr>
            <a:normAutofit/>
          </a:bodyPr>
          <a:lstStyle/>
          <a:p>
            <a:r>
              <a:rPr lang="el-GR" sz="2800" b="1" dirty="0"/>
              <a:t>Μαρξισμός - Νεομαρξισμός</a:t>
            </a:r>
          </a:p>
        </p:txBody>
      </p:sp>
      <p:sp>
        <p:nvSpPr>
          <p:cNvPr id="3" name="Θέση περιεχομένου 2">
            <a:extLst>
              <a:ext uri="{FF2B5EF4-FFF2-40B4-BE49-F238E27FC236}">
                <a16:creationId xmlns:a16="http://schemas.microsoft.com/office/drawing/2014/main" xmlns="" id="{D94E75CA-8278-472D-AD0B-1B287DA7BB28}"/>
              </a:ext>
            </a:extLst>
          </p:cNvPr>
          <p:cNvSpPr>
            <a:spLocks noGrp="1"/>
          </p:cNvSpPr>
          <p:nvPr>
            <p:ph idx="1"/>
          </p:nvPr>
        </p:nvSpPr>
        <p:spPr>
          <a:xfrm>
            <a:off x="2081349" y="1558834"/>
            <a:ext cx="9423263" cy="4352388"/>
          </a:xfrm>
        </p:spPr>
        <p:txBody>
          <a:bodyPr/>
          <a:lstStyle/>
          <a:p>
            <a:r>
              <a:rPr lang="el-GR" sz="2800" dirty="0"/>
              <a:t>Σχέση οικονομίας-κοινωνίας</a:t>
            </a:r>
          </a:p>
          <a:p>
            <a:r>
              <a:rPr lang="el-GR" sz="2800" dirty="0"/>
              <a:t>Σχέσεις ανάμεσα σε κοινωνικές τάξεις ( απαραίτητες στο καπιταλιστικό σύστημα)</a:t>
            </a:r>
          </a:p>
          <a:p>
            <a:endParaRPr lang="el-GR" sz="2800" dirty="0"/>
          </a:p>
          <a:p>
            <a:r>
              <a:rPr lang="el-GR" sz="2800" dirty="0"/>
              <a:t>Αναπαράγονται και νομιμοποιούνται σε μη οικονομικές βάσεις αλλά σε πολιτισμικά πλαίσια αναπαραγωγής όπως τα σχολεία</a:t>
            </a:r>
          </a:p>
          <a:p>
            <a:endParaRPr lang="el-GR" dirty="0"/>
          </a:p>
        </p:txBody>
      </p:sp>
      <p:cxnSp>
        <p:nvCxnSpPr>
          <p:cNvPr id="5" name="Γραμμή σύνδεσης: Γωνιώδης 4">
            <a:extLst>
              <a:ext uri="{FF2B5EF4-FFF2-40B4-BE49-F238E27FC236}">
                <a16:creationId xmlns:a16="http://schemas.microsoft.com/office/drawing/2014/main" xmlns="" id="{090AF96F-FDE0-4BE0-8621-95EFC032A1B3}"/>
              </a:ext>
            </a:extLst>
          </p:cNvPr>
          <p:cNvCxnSpPr>
            <a:cxnSpLocks/>
          </p:cNvCxnSpPr>
          <p:nvPr/>
        </p:nvCxnSpPr>
        <p:spPr>
          <a:xfrm rot="5400000">
            <a:off x="7466121" y="1558835"/>
            <a:ext cx="612560" cy="612559"/>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0381895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B6D192EE-7F74-4216-9FB7-E75B05CF343D}"/>
              </a:ext>
            </a:extLst>
          </p:cNvPr>
          <p:cNvSpPr>
            <a:spLocks noGrp="1"/>
          </p:cNvSpPr>
          <p:nvPr>
            <p:ph idx="1"/>
          </p:nvPr>
        </p:nvSpPr>
        <p:spPr>
          <a:xfrm>
            <a:off x="2250773" y="426978"/>
            <a:ext cx="9409482" cy="5493972"/>
          </a:xfrm>
        </p:spPr>
        <p:txBody>
          <a:bodyPr>
            <a:normAutofit lnSpcReduction="10000"/>
          </a:bodyPr>
          <a:lstStyle/>
          <a:p>
            <a:pPr marL="0" indent="0">
              <a:buNone/>
            </a:pPr>
            <a:r>
              <a:rPr lang="el-GR" sz="2800" b="1" dirty="0"/>
              <a:t>Πολιτισμικός μαρξισμός: </a:t>
            </a:r>
            <a:r>
              <a:rPr lang="en-US" sz="2800" b="1" dirty="0"/>
              <a:t>Willis (Learning to </a:t>
            </a:r>
            <a:r>
              <a:rPr lang="en-US" sz="2800" b="1" dirty="0" err="1"/>
              <a:t>Labour</a:t>
            </a:r>
            <a:r>
              <a:rPr lang="en-US" sz="2800" b="1" dirty="0"/>
              <a:t> 1977)</a:t>
            </a:r>
            <a:r>
              <a:rPr lang="el-GR" sz="2800" b="1" dirty="0"/>
              <a:t>: εθνογραφική μελέτη</a:t>
            </a:r>
          </a:p>
          <a:p>
            <a:pPr marL="0" indent="0">
              <a:buNone/>
            </a:pPr>
            <a:endParaRPr lang="el-GR" sz="2800" b="1" dirty="0"/>
          </a:p>
          <a:p>
            <a:pPr marL="0" indent="0">
              <a:buNone/>
            </a:pPr>
            <a:r>
              <a:rPr lang="el-GR" sz="2800" dirty="0"/>
              <a:t>Η κατασκευή </a:t>
            </a:r>
            <a:r>
              <a:rPr lang="el-GR" sz="2800" dirty="0" err="1"/>
              <a:t>αντισχολικής</a:t>
            </a:r>
            <a:r>
              <a:rPr lang="el-GR" sz="2800" dirty="0"/>
              <a:t> κουλτούρας προετοίμαζε συστηματικά τους νεαρούς για τους μελλοντικούς χειρωνακτικούς ρόλους, δημιουργώντας πεποιθήσεις για την ανωτερότητα της χειρωνακτικής εργασίας: «τελικά οδηγούνται σε μία αντικειμενική κατάσταση που μοιάζει να αποτελεί μάλλον παγίδευση παρά απελευθέρωση»</a:t>
            </a:r>
          </a:p>
          <a:p>
            <a:pPr marL="0" indent="0">
              <a:buNone/>
            </a:pPr>
            <a:r>
              <a:rPr lang="el-GR" sz="2800" dirty="0"/>
              <a:t>Έμφαση σε υποκειμενικές διεργασίες ( προσωπικές ερμηνείες)</a:t>
            </a:r>
          </a:p>
        </p:txBody>
      </p:sp>
      <p:cxnSp>
        <p:nvCxnSpPr>
          <p:cNvPr id="5" name="Ευθύγραμμο βέλος σύνδεσης 4">
            <a:extLst>
              <a:ext uri="{FF2B5EF4-FFF2-40B4-BE49-F238E27FC236}">
                <a16:creationId xmlns:a16="http://schemas.microsoft.com/office/drawing/2014/main" xmlns="" id="{19ABC593-51A7-466D-8468-6A97EF2C457B}"/>
              </a:ext>
            </a:extLst>
          </p:cNvPr>
          <p:cNvCxnSpPr/>
          <p:nvPr/>
        </p:nvCxnSpPr>
        <p:spPr>
          <a:xfrm flipH="1">
            <a:off x="3657600" y="1154097"/>
            <a:ext cx="1669002" cy="6480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Βέλος: Κάτω 5">
            <a:extLst>
              <a:ext uri="{FF2B5EF4-FFF2-40B4-BE49-F238E27FC236}">
                <a16:creationId xmlns:a16="http://schemas.microsoft.com/office/drawing/2014/main" xmlns="" id="{2A6A7DD6-826F-4E01-9A12-1DD94C4A49E0}"/>
              </a:ext>
            </a:extLst>
          </p:cNvPr>
          <p:cNvSpPr/>
          <p:nvPr/>
        </p:nvSpPr>
        <p:spPr>
          <a:xfrm>
            <a:off x="5462790" y="4284528"/>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726087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642CFB3D-E549-45C0-A96F-F3FF80FFD646}"/>
              </a:ext>
            </a:extLst>
          </p:cNvPr>
          <p:cNvSpPr>
            <a:spLocks noGrp="1"/>
          </p:cNvSpPr>
          <p:nvPr>
            <p:ph idx="1"/>
          </p:nvPr>
        </p:nvSpPr>
        <p:spPr>
          <a:xfrm>
            <a:off x="2266545" y="486383"/>
            <a:ext cx="9238067" cy="5424839"/>
          </a:xfrm>
        </p:spPr>
        <p:txBody>
          <a:bodyPr>
            <a:normAutofit/>
          </a:bodyPr>
          <a:lstStyle/>
          <a:p>
            <a:r>
              <a:rPr lang="el-GR" sz="2400" dirty="0"/>
              <a:t>Σχέση ταύτισης </a:t>
            </a:r>
            <a:r>
              <a:rPr lang="el-GR" sz="2400" dirty="0" err="1"/>
              <a:t>αντισχολικής</a:t>
            </a:r>
            <a:r>
              <a:rPr lang="el-GR" sz="2400" dirty="0"/>
              <a:t> κουλτούρας με κουλτούρα εργατικής τάξης</a:t>
            </a:r>
          </a:p>
          <a:p>
            <a:r>
              <a:rPr lang="el-GR" sz="2400" dirty="0"/>
              <a:t>Αναπτύσσουν </a:t>
            </a:r>
            <a:r>
              <a:rPr lang="el-GR" sz="2400" dirty="0" err="1"/>
              <a:t>αντισχολική</a:t>
            </a:r>
            <a:r>
              <a:rPr lang="el-GR" sz="2400" dirty="0"/>
              <a:t> κουλτούρα γιατί αντιλαμβάνονταν συνειδητά ή ασυνείδητα ότι με τον σκληρό ανταγωνισμό που επικρατούσε στο σχολείο είχαν ελάχιστα περιθώρια για  και την απόκτηση τίτλων για κοινωνική ανέλιξη. Από την άλλη το σχολείο ευνοεί την ανάπτυξη μιας </a:t>
            </a:r>
            <a:r>
              <a:rPr lang="el-GR" sz="2400" dirty="0" err="1"/>
              <a:t>αντισχολικής</a:t>
            </a:r>
            <a:r>
              <a:rPr lang="el-GR" sz="2400" dirty="0"/>
              <a:t> κουλτούρας μέσω της άσκησης εξουσίας γιατί δε σέβεται αυτούς τους μαθητές.</a:t>
            </a:r>
          </a:p>
          <a:p>
            <a:endParaRPr lang="el-GR" sz="2400" dirty="0"/>
          </a:p>
          <a:p>
            <a:r>
              <a:rPr lang="el-GR" sz="2400" dirty="0"/>
              <a:t>Έτσι αυτοί οι μαθητές αρνούνται αν συμπράξουν σε μια διαδικασία η οποία θεωρούσαν ότι είτε λειτουργούσε εναντίον τους είτε δεν τους αφορούσε.</a:t>
            </a:r>
          </a:p>
        </p:txBody>
      </p:sp>
    </p:spTree>
    <p:extLst>
      <p:ext uri="{BB962C8B-B14F-4D97-AF65-F5344CB8AC3E}">
        <p14:creationId xmlns:p14="http://schemas.microsoft.com/office/powerpoint/2010/main" xmlns="" val="1055387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D09EC47-12A4-4107-91E3-05E4ED9D0249}"/>
              </a:ext>
            </a:extLst>
          </p:cNvPr>
          <p:cNvSpPr>
            <a:spLocks noGrp="1"/>
          </p:cNvSpPr>
          <p:nvPr>
            <p:ph type="title"/>
          </p:nvPr>
        </p:nvSpPr>
        <p:spPr>
          <a:xfrm>
            <a:off x="2592925" y="624110"/>
            <a:ext cx="8911687" cy="689124"/>
          </a:xfrm>
        </p:spPr>
        <p:txBody>
          <a:bodyPr>
            <a:normAutofit/>
          </a:bodyPr>
          <a:lstStyle/>
          <a:p>
            <a:r>
              <a:rPr lang="el-GR" b="1" dirty="0"/>
              <a:t>Μαξ Βέμπερ (1864-1920)</a:t>
            </a:r>
          </a:p>
        </p:txBody>
      </p:sp>
      <p:sp>
        <p:nvSpPr>
          <p:cNvPr id="3" name="Θέση περιεχομένου 2">
            <a:extLst>
              <a:ext uri="{FF2B5EF4-FFF2-40B4-BE49-F238E27FC236}">
                <a16:creationId xmlns:a16="http://schemas.microsoft.com/office/drawing/2014/main" xmlns="" id="{309549AB-FA26-4F35-8106-17D71EC6F2D3}"/>
              </a:ext>
            </a:extLst>
          </p:cNvPr>
          <p:cNvSpPr>
            <a:spLocks noGrp="1"/>
          </p:cNvSpPr>
          <p:nvPr>
            <p:ph idx="1"/>
          </p:nvPr>
        </p:nvSpPr>
        <p:spPr>
          <a:xfrm>
            <a:off x="1673157" y="1313234"/>
            <a:ext cx="9831455" cy="4597988"/>
          </a:xfrm>
        </p:spPr>
        <p:txBody>
          <a:bodyPr>
            <a:normAutofit/>
          </a:bodyPr>
          <a:lstStyle/>
          <a:p>
            <a:r>
              <a:rPr lang="el-GR" sz="2800" dirty="0"/>
              <a:t>Συγκρουσιακή θεωρία:</a:t>
            </a:r>
          </a:p>
          <a:p>
            <a:pPr marL="0" indent="0">
              <a:buNone/>
            </a:pPr>
            <a:r>
              <a:rPr lang="el-GR" sz="2800" dirty="0"/>
              <a:t>Οι σχέσεις εξουσίας διαμορφώνουν τη δομή της κοινωνίας + το </a:t>
            </a:r>
            <a:r>
              <a:rPr lang="en-US" sz="2800" dirty="0"/>
              <a:t>status </a:t>
            </a:r>
            <a:r>
              <a:rPr lang="el-GR" sz="2800" dirty="0"/>
              <a:t>του κάθε ατόμου διαμορφώνει τη θέση του στην ομάδα</a:t>
            </a:r>
          </a:p>
          <a:p>
            <a:pPr marL="0" indent="0">
              <a:buNone/>
            </a:pPr>
            <a:r>
              <a:rPr lang="el-GR" sz="2800" dirty="0"/>
              <a:t>Τα σχολεία διαμορφώνοντα από τα συμφέροντα και τους στόχους των κυρίαρχων ομάδων</a:t>
            </a:r>
          </a:p>
        </p:txBody>
      </p:sp>
    </p:spTree>
    <p:extLst>
      <p:ext uri="{BB962C8B-B14F-4D97-AF65-F5344CB8AC3E}">
        <p14:creationId xmlns:p14="http://schemas.microsoft.com/office/powerpoint/2010/main" xmlns="" val="3522428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4C3AA249-8F99-46C5-B1E1-5E4E51A818FF}"/>
              </a:ext>
            </a:extLst>
          </p:cNvPr>
          <p:cNvSpPr>
            <a:spLocks noGrp="1"/>
          </p:cNvSpPr>
          <p:nvPr>
            <p:ph idx="1"/>
          </p:nvPr>
        </p:nvSpPr>
        <p:spPr>
          <a:xfrm>
            <a:off x="2589212" y="632298"/>
            <a:ext cx="8915400" cy="5278924"/>
          </a:xfrm>
        </p:spPr>
        <p:txBody>
          <a:bodyPr>
            <a:normAutofit lnSpcReduction="10000"/>
          </a:bodyPr>
          <a:lstStyle/>
          <a:p>
            <a:r>
              <a:rPr lang="el-GR" sz="2800" dirty="0"/>
              <a:t>Βασική  θέση του: </a:t>
            </a:r>
          </a:p>
          <a:p>
            <a:endParaRPr lang="el-GR" sz="2800" dirty="0"/>
          </a:p>
          <a:p>
            <a:r>
              <a:rPr lang="el-GR" sz="2800" dirty="0"/>
              <a:t>Η συσχέτιση μεταξύ εκπαίδευσης και κοινωνικής διαστρωμάτωσης</a:t>
            </a:r>
          </a:p>
          <a:p>
            <a:r>
              <a:rPr lang="el-GR" sz="2800" dirty="0"/>
              <a:t>Η έννοια της κυριαρχίας ή «δεσπόζουσας θέσης» είναι πολύ ευρύτερη από την εξουσία που χρησιμοποιεί ο </a:t>
            </a:r>
            <a:r>
              <a:rPr lang="en-US" sz="2800" dirty="0"/>
              <a:t>Marx</a:t>
            </a:r>
            <a:r>
              <a:rPr lang="el-GR" sz="2800" dirty="0"/>
              <a:t>: </a:t>
            </a:r>
          </a:p>
          <a:p>
            <a:r>
              <a:rPr lang="el-GR" sz="2800" dirty="0"/>
              <a:t>οι κοινωνικές ομάδες δεν παλεύουν μόνο για την εξουσία, όπως πρεσβεύει ο Μαρξ, αλλά και για την τιμή, την εκτίμηση και τους πολιτισμικούς πόρους</a:t>
            </a:r>
            <a:r>
              <a:rPr lang="el-GR" dirty="0"/>
              <a:t>.                                                                                                                                </a:t>
            </a:r>
          </a:p>
        </p:txBody>
      </p:sp>
    </p:spTree>
    <p:extLst>
      <p:ext uri="{BB962C8B-B14F-4D97-AF65-F5344CB8AC3E}">
        <p14:creationId xmlns:p14="http://schemas.microsoft.com/office/powerpoint/2010/main" xmlns="" val="1782162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2AF06607-7D9E-44A6-9484-7D0179448FF8}"/>
              </a:ext>
            </a:extLst>
          </p:cNvPr>
          <p:cNvSpPr>
            <a:spLocks noGrp="1"/>
          </p:cNvSpPr>
          <p:nvPr>
            <p:ph idx="1"/>
          </p:nvPr>
        </p:nvSpPr>
        <p:spPr>
          <a:xfrm>
            <a:off x="2589212" y="642026"/>
            <a:ext cx="8915400" cy="5269196"/>
          </a:xfrm>
        </p:spPr>
        <p:txBody>
          <a:bodyPr>
            <a:normAutofit/>
          </a:bodyPr>
          <a:lstStyle/>
          <a:p>
            <a:r>
              <a:rPr lang="el-GR" sz="2800" dirty="0"/>
              <a:t>Τα πανεπιστημιακά πτυχία και η πίεση για την απόκτηση πιστοποιητικών σε παγκόσμιο επίπεδο διευκόλυνε τη δημιουργία ενός προνομιούχου στρώματος και προσπαθεί να μονοπωλήσει τις θέσεις γραφείου περιορίζοντας τις δυνατότητες που μπορούν να παρασχεθούν σε ευρύτερες μάζες του πληθυσμού για την απόκτηση υψηλών εκπαιδευτικών προσόντων.</a:t>
            </a:r>
          </a:p>
        </p:txBody>
      </p:sp>
    </p:spTree>
    <p:extLst>
      <p:ext uri="{BB962C8B-B14F-4D97-AF65-F5344CB8AC3E}">
        <p14:creationId xmlns:p14="http://schemas.microsoft.com/office/powerpoint/2010/main" xmlns="" val="28725594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E43E622C-5C94-4A28-915B-BBD730C92E59}"/>
              </a:ext>
            </a:extLst>
          </p:cNvPr>
          <p:cNvSpPr>
            <a:spLocks noGrp="1"/>
          </p:cNvSpPr>
          <p:nvPr>
            <p:ph idx="1"/>
          </p:nvPr>
        </p:nvSpPr>
        <p:spPr>
          <a:xfrm>
            <a:off x="2217906" y="457200"/>
            <a:ext cx="9286706" cy="5454022"/>
          </a:xfrm>
        </p:spPr>
        <p:txBody>
          <a:bodyPr/>
          <a:lstStyle/>
          <a:p>
            <a:r>
              <a:rPr lang="el-GR" dirty="0"/>
              <a:t> </a:t>
            </a:r>
            <a:r>
              <a:rPr lang="en-US" dirty="0"/>
              <a:t>Insiders</a:t>
            </a:r>
            <a:r>
              <a:rPr lang="el-GR" dirty="0"/>
              <a:t>: μαθητές που ανήκουν στην κυρίαρχη κουλτούρα</a:t>
            </a:r>
            <a:endParaRPr lang="en-US" dirty="0"/>
          </a:p>
          <a:p>
            <a:r>
              <a:rPr lang="en-US" dirty="0"/>
              <a:t>Outsiders</a:t>
            </a:r>
            <a:r>
              <a:rPr lang="el-GR" dirty="0"/>
              <a:t>: μαθητές που δεν ανήκουν στην κυρίαρχη κουλτούρα + συναντούν εμπόδια στη σχολική επιτυχία</a:t>
            </a:r>
          </a:p>
          <a:p>
            <a:endParaRPr lang="el-GR" dirty="0"/>
          </a:p>
          <a:p>
            <a:endParaRPr lang="el-GR" dirty="0"/>
          </a:p>
          <a:p>
            <a:endParaRPr lang="el-GR" dirty="0"/>
          </a:p>
          <a:p>
            <a:r>
              <a:rPr lang="el-GR" dirty="0"/>
              <a:t>Διαφέρουν ως προς την ιδιοκτησία, το πολιτισμικό κύρος, την εξουσία που κατέχουν</a:t>
            </a:r>
          </a:p>
          <a:p>
            <a:endParaRPr lang="el-GR" dirty="0"/>
          </a:p>
          <a:p>
            <a:r>
              <a:rPr lang="el-GR" dirty="0"/>
              <a:t>Η εκπαίδευση ένα πιθανό μέσο για την επίτευξη επιθυμητών στόχων. </a:t>
            </a:r>
          </a:p>
        </p:txBody>
      </p:sp>
      <p:cxnSp>
        <p:nvCxnSpPr>
          <p:cNvPr id="7" name="Ευθύγραμμο βέλος σύνδεσης 6">
            <a:extLst>
              <a:ext uri="{FF2B5EF4-FFF2-40B4-BE49-F238E27FC236}">
                <a16:creationId xmlns:a16="http://schemas.microsoft.com/office/drawing/2014/main" xmlns="" id="{E5819D92-AE73-4F97-804D-F14E04D46183}"/>
              </a:ext>
            </a:extLst>
          </p:cNvPr>
          <p:cNvCxnSpPr/>
          <p:nvPr/>
        </p:nvCxnSpPr>
        <p:spPr>
          <a:xfrm flipH="1">
            <a:off x="3171217" y="700391"/>
            <a:ext cx="5865779" cy="18774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Ευθύγραμμο βέλος σύνδεσης 8">
            <a:extLst>
              <a:ext uri="{FF2B5EF4-FFF2-40B4-BE49-F238E27FC236}">
                <a16:creationId xmlns:a16="http://schemas.microsoft.com/office/drawing/2014/main" xmlns="" id="{3F9829E0-4C1B-44E3-968C-83A79517AD34}"/>
              </a:ext>
            </a:extLst>
          </p:cNvPr>
          <p:cNvCxnSpPr/>
          <p:nvPr/>
        </p:nvCxnSpPr>
        <p:spPr>
          <a:xfrm>
            <a:off x="4280170" y="1449421"/>
            <a:ext cx="0" cy="7782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096018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D227AC4C-BDC5-4321-8E65-15780D50F01A}"/>
              </a:ext>
            </a:extLst>
          </p:cNvPr>
          <p:cNvSpPr>
            <a:spLocks noGrp="1"/>
          </p:cNvSpPr>
          <p:nvPr>
            <p:ph idx="1"/>
          </p:nvPr>
        </p:nvSpPr>
        <p:spPr>
          <a:xfrm>
            <a:off x="1478604" y="826851"/>
            <a:ext cx="10026008" cy="5084371"/>
          </a:xfrm>
        </p:spPr>
        <p:txBody>
          <a:bodyPr>
            <a:normAutofit/>
          </a:bodyPr>
          <a:lstStyle/>
          <a:p>
            <a:r>
              <a:rPr lang="el-GR" sz="2800" dirty="0"/>
              <a:t>Συνδυαστικά με συγκρουσιακή θεωρία του Μαρξ</a:t>
            </a:r>
          </a:p>
          <a:p>
            <a:endParaRPr lang="el-GR" sz="2800" dirty="0"/>
          </a:p>
          <a:p>
            <a:r>
              <a:rPr lang="el-GR" sz="2800" dirty="0"/>
              <a:t>Η εκπαίδευση παράγει μια πειθαρχημένη εργατική δύναμη που θα στελεχώσει τον στρατό, την πολιτική ή άλλα πεδία ελέγχου και εκμετάλλευσης από την πλευρά της κυρίαρχης ελίτ. </a:t>
            </a:r>
          </a:p>
          <a:p>
            <a:endParaRPr lang="el-GR" sz="2800" dirty="0"/>
          </a:p>
          <a:p>
            <a:r>
              <a:rPr lang="el-GR" sz="2800" dirty="0" err="1"/>
              <a:t>Ερ</a:t>
            </a:r>
            <a:r>
              <a:rPr lang="el-GR" sz="2800" dirty="0"/>
              <a:t>: Είναι επίκαιρη η συγκρουσιακή θεωρία του Βέμπερ;</a:t>
            </a:r>
          </a:p>
        </p:txBody>
      </p:sp>
      <p:cxnSp>
        <p:nvCxnSpPr>
          <p:cNvPr id="5" name="Γραμμή σύνδεσης: Καμπύλη 4">
            <a:extLst>
              <a:ext uri="{FF2B5EF4-FFF2-40B4-BE49-F238E27FC236}">
                <a16:creationId xmlns:a16="http://schemas.microsoft.com/office/drawing/2014/main" xmlns="" id="{11F4D369-D6D8-4EC7-9D80-0284AB1DEA27}"/>
              </a:ext>
            </a:extLst>
          </p:cNvPr>
          <p:cNvCxnSpPr>
            <a:cxnSpLocks/>
          </p:cNvCxnSpPr>
          <p:nvPr/>
        </p:nvCxnSpPr>
        <p:spPr>
          <a:xfrm rot="5400000">
            <a:off x="4820056" y="1376464"/>
            <a:ext cx="554476" cy="330741"/>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985339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xmlns="" id="{CD306B45-25EE-434D-ABA9-A27B79320CF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xmlns="" id="{3DB93833-6F8C-40DE-82F3-4C7749B0B5AC}"/>
              </a:ext>
            </a:extLst>
          </p:cNvPr>
          <p:cNvSpPr>
            <a:spLocks noGrp="1"/>
          </p:cNvSpPr>
          <p:nvPr>
            <p:ph type="title"/>
          </p:nvPr>
        </p:nvSpPr>
        <p:spPr>
          <a:xfrm>
            <a:off x="1046019" y="942108"/>
            <a:ext cx="3256550" cy="4969113"/>
          </a:xfrm>
        </p:spPr>
        <p:txBody>
          <a:bodyPr anchor="ctr">
            <a:normAutofit/>
          </a:bodyPr>
          <a:lstStyle/>
          <a:p>
            <a:r>
              <a:rPr lang="el-GR" sz="3300" b="1">
                <a:solidFill>
                  <a:schemeClr val="tx2">
                    <a:lumMod val="75000"/>
                  </a:schemeClr>
                </a:solidFill>
              </a:rPr>
              <a:t>Η συγκρουσιακή θεωρία σήμερα</a:t>
            </a:r>
          </a:p>
        </p:txBody>
      </p:sp>
      <p:sp>
        <p:nvSpPr>
          <p:cNvPr id="36" name="Rectangle 35">
            <a:extLst>
              <a:ext uri="{FF2B5EF4-FFF2-40B4-BE49-F238E27FC236}">
                <a16:creationId xmlns:a16="http://schemas.microsoft.com/office/drawing/2014/main" xmlns="" id="{0A42F85E-4939-431E-8B4A-EC07C8E0AB6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cxnSp>
        <p:nvCxnSpPr>
          <p:cNvPr id="38" name="Straight Connector 37">
            <a:extLst>
              <a:ext uri="{FF2B5EF4-FFF2-40B4-BE49-F238E27FC236}">
                <a16:creationId xmlns:a16="http://schemas.microsoft.com/office/drawing/2014/main" xmlns="" id="{27EBB3F9-D6F7-4F6A-8843-9FEBA15E4969}"/>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1871831"/>
            <a:ext cx="0" cy="3200400"/>
          </a:xfrm>
          <a:prstGeom prst="line">
            <a:avLst/>
          </a:prstGeom>
          <a:ln w="15875">
            <a:solidFill>
              <a:schemeClr val="accent4"/>
            </a:solidFill>
          </a:ln>
        </p:spPr>
        <p:style>
          <a:lnRef idx="1">
            <a:schemeClr val="accent1"/>
          </a:lnRef>
          <a:fillRef idx="0">
            <a:schemeClr val="accent1"/>
          </a:fillRef>
          <a:effectRef idx="0">
            <a:schemeClr val="accent1"/>
          </a:effectRef>
          <a:fontRef idx="minor">
            <a:schemeClr val="tx1"/>
          </a:fontRef>
        </p:style>
      </p:cxnSp>
      <p:grpSp>
        <p:nvGrpSpPr>
          <p:cNvPr id="40" name="Group 39">
            <a:extLst>
              <a:ext uri="{FF2B5EF4-FFF2-40B4-BE49-F238E27FC236}">
                <a16:creationId xmlns:a16="http://schemas.microsoft.com/office/drawing/2014/main" xmlns="" id="{5D2B17EF-74EB-4C33-B2E2-8E727B2E7D6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flipH="1">
            <a:off x="6009967" y="0"/>
            <a:ext cx="6176982" cy="6853245"/>
            <a:chOff x="2487613" y="285750"/>
            <a:chExt cx="2428876" cy="5654676"/>
          </a:xfrm>
          <a:solidFill>
            <a:schemeClr val="bg1">
              <a:alpha val="30000"/>
            </a:schemeClr>
          </a:solidFill>
        </p:grpSpPr>
        <p:sp>
          <p:nvSpPr>
            <p:cNvPr id="41" name="Freeform 11">
              <a:extLst>
                <a:ext uri="{FF2B5EF4-FFF2-40B4-BE49-F238E27FC236}">
                  <a16:creationId xmlns:a16="http://schemas.microsoft.com/office/drawing/2014/main" xmlns="" id="{0A5F1F8A-3206-4B86-883F-65E98BB6E47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42" name="Freeform 12">
              <a:extLst>
                <a:ext uri="{FF2B5EF4-FFF2-40B4-BE49-F238E27FC236}">
                  <a16:creationId xmlns:a16="http://schemas.microsoft.com/office/drawing/2014/main" xmlns="" id="{6935F8C7-CC88-4243-9786-F3CDBF04A09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43" name="Freeform 13">
              <a:extLst>
                <a:ext uri="{FF2B5EF4-FFF2-40B4-BE49-F238E27FC236}">
                  <a16:creationId xmlns:a16="http://schemas.microsoft.com/office/drawing/2014/main" xmlns="" id="{9AF7BAD9-71B3-40D8-A089-EFF7FE67BD6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44" name="Freeform 14">
              <a:extLst>
                <a:ext uri="{FF2B5EF4-FFF2-40B4-BE49-F238E27FC236}">
                  <a16:creationId xmlns:a16="http://schemas.microsoft.com/office/drawing/2014/main" xmlns="" id="{6467094F-AEF0-4D3B-BB76-8B3C1F08B93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45" name="Freeform 15">
              <a:extLst>
                <a:ext uri="{FF2B5EF4-FFF2-40B4-BE49-F238E27FC236}">
                  <a16:creationId xmlns:a16="http://schemas.microsoft.com/office/drawing/2014/main" xmlns="" id="{36F56AF9-DEF1-44E7-BF42-6AAC1AA9D19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46" name="Freeform 16">
              <a:extLst>
                <a:ext uri="{FF2B5EF4-FFF2-40B4-BE49-F238E27FC236}">
                  <a16:creationId xmlns:a16="http://schemas.microsoft.com/office/drawing/2014/main" xmlns="" id="{A43EBE71-20BA-4A40-A513-516678089D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47" name="Freeform 17">
              <a:extLst>
                <a:ext uri="{FF2B5EF4-FFF2-40B4-BE49-F238E27FC236}">
                  <a16:creationId xmlns:a16="http://schemas.microsoft.com/office/drawing/2014/main" xmlns="" id="{1DB39648-7B38-4D0B-93C5-048EC4A45C9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48" name="Freeform 18">
              <a:extLst>
                <a:ext uri="{FF2B5EF4-FFF2-40B4-BE49-F238E27FC236}">
                  <a16:creationId xmlns:a16="http://schemas.microsoft.com/office/drawing/2014/main" xmlns="" id="{8DD2661F-DE5F-45EA-B30B-7C658963883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49" name="Freeform 19">
              <a:extLst>
                <a:ext uri="{FF2B5EF4-FFF2-40B4-BE49-F238E27FC236}">
                  <a16:creationId xmlns:a16="http://schemas.microsoft.com/office/drawing/2014/main" xmlns="" id="{ABF0A0E5-E68E-4183-A913-228692FD85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50" name="Freeform 20">
              <a:extLst>
                <a:ext uri="{FF2B5EF4-FFF2-40B4-BE49-F238E27FC236}">
                  <a16:creationId xmlns:a16="http://schemas.microsoft.com/office/drawing/2014/main" xmlns="" id="{615D8F55-8ACD-4EFE-A832-06E785479E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51" name="Freeform 21">
              <a:extLst>
                <a:ext uri="{FF2B5EF4-FFF2-40B4-BE49-F238E27FC236}">
                  <a16:creationId xmlns:a16="http://schemas.microsoft.com/office/drawing/2014/main" xmlns="" id="{0FDF4201-8CEC-474B-A6B1-88039B70416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52" name="Freeform 22">
              <a:extLst>
                <a:ext uri="{FF2B5EF4-FFF2-40B4-BE49-F238E27FC236}">
                  <a16:creationId xmlns:a16="http://schemas.microsoft.com/office/drawing/2014/main" xmlns="" id="{0F60AEA4-B25F-417E-93FC-59686DFBE56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3" name="Θέση περιεχομένου 2">
            <a:extLst>
              <a:ext uri="{FF2B5EF4-FFF2-40B4-BE49-F238E27FC236}">
                <a16:creationId xmlns:a16="http://schemas.microsoft.com/office/drawing/2014/main" xmlns="" id="{F30B6EC8-7445-4009-894B-F3A3E5083726}"/>
              </a:ext>
            </a:extLst>
          </p:cNvPr>
          <p:cNvSpPr>
            <a:spLocks noGrp="1"/>
          </p:cNvSpPr>
          <p:nvPr>
            <p:ph idx="1"/>
          </p:nvPr>
        </p:nvSpPr>
        <p:spPr>
          <a:xfrm>
            <a:off x="4714854" y="942108"/>
            <a:ext cx="6789757" cy="4969114"/>
          </a:xfrm>
        </p:spPr>
        <p:txBody>
          <a:bodyPr anchor="ctr">
            <a:normAutofit/>
          </a:bodyPr>
          <a:lstStyle/>
          <a:p>
            <a:r>
              <a:rPr lang="el-GR" sz="2800" dirty="0">
                <a:solidFill>
                  <a:schemeClr val="tx2">
                    <a:lumMod val="75000"/>
                  </a:schemeClr>
                </a:solidFill>
              </a:rPr>
              <a:t>Εστιάζει στις εντάσεις εξουσίας- σύγκρουσης} κοινωνική αλλαγή</a:t>
            </a:r>
          </a:p>
          <a:p>
            <a:r>
              <a:rPr lang="el-GR" sz="2800" dirty="0">
                <a:solidFill>
                  <a:schemeClr val="tx2">
                    <a:lumMod val="75000"/>
                  </a:schemeClr>
                </a:solidFill>
              </a:rPr>
              <a:t>Τα σχολεία ενισχύουν τη διαδικασία κοινωνικής διαστρωμάτωσης</a:t>
            </a:r>
          </a:p>
          <a:p>
            <a:r>
              <a:rPr lang="el-GR" sz="2800" dirty="0">
                <a:solidFill>
                  <a:schemeClr val="tx2">
                    <a:lumMod val="75000"/>
                  </a:schemeClr>
                </a:solidFill>
              </a:rPr>
              <a:t>Ενισχύουν την ανισότητα των μαθητών</a:t>
            </a:r>
          </a:p>
          <a:p>
            <a:r>
              <a:rPr lang="el-GR" sz="2800" dirty="0">
                <a:solidFill>
                  <a:schemeClr val="tx2">
                    <a:lumMod val="75000"/>
                  </a:schemeClr>
                </a:solidFill>
              </a:rPr>
              <a:t>Δεν ενθαρρύνουν τους μαθητές να επιτύχουν με βάση την αξία τους</a:t>
            </a:r>
          </a:p>
          <a:p>
            <a:endParaRPr lang="el-GR" dirty="0">
              <a:solidFill>
                <a:schemeClr val="tx2">
                  <a:lumMod val="75000"/>
                </a:schemeClr>
              </a:solidFill>
            </a:endParaRPr>
          </a:p>
        </p:txBody>
      </p:sp>
    </p:spTree>
    <p:extLst>
      <p:ext uri="{BB962C8B-B14F-4D97-AF65-F5344CB8AC3E}">
        <p14:creationId xmlns:p14="http://schemas.microsoft.com/office/powerpoint/2010/main" xmlns="" val="726041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DDF6CB61-0749-43CA-9C47-CC70AE370F07}"/>
              </a:ext>
            </a:extLst>
          </p:cNvPr>
          <p:cNvSpPr>
            <a:spLocks noGrp="1"/>
          </p:cNvSpPr>
          <p:nvPr>
            <p:ph type="title"/>
          </p:nvPr>
        </p:nvSpPr>
        <p:spPr>
          <a:xfrm>
            <a:off x="2349733" y="306333"/>
            <a:ext cx="8911687" cy="724799"/>
          </a:xfrm>
        </p:spPr>
        <p:txBody>
          <a:bodyPr>
            <a:normAutofit fontScale="90000"/>
          </a:bodyPr>
          <a:lstStyle/>
          <a:p>
            <a:r>
              <a:rPr lang="en-US" b="1" dirty="0"/>
              <a:t>Collins</a:t>
            </a:r>
            <a:r>
              <a:rPr lang="el-GR" b="1" dirty="0"/>
              <a:t> (το έργο του ως κλασικό παράδειγμα εφαρμογής της </a:t>
            </a:r>
            <a:r>
              <a:rPr lang="el-GR" b="1" dirty="0" err="1"/>
              <a:t>βεμπεριανης</a:t>
            </a:r>
            <a:r>
              <a:rPr lang="el-GR" b="1" dirty="0"/>
              <a:t> θεωρίας)</a:t>
            </a:r>
            <a:br>
              <a:rPr lang="el-GR" b="1" dirty="0"/>
            </a:br>
            <a:r>
              <a:rPr lang="el-GR" b="1" dirty="0"/>
              <a:t/>
            </a:r>
            <a:br>
              <a:rPr lang="el-GR" b="1" dirty="0"/>
            </a:br>
            <a:endParaRPr lang="el-GR" b="1" dirty="0"/>
          </a:p>
        </p:txBody>
      </p:sp>
      <p:sp>
        <p:nvSpPr>
          <p:cNvPr id="3" name="Θέση περιεχομένου 2">
            <a:extLst>
              <a:ext uri="{FF2B5EF4-FFF2-40B4-BE49-F238E27FC236}">
                <a16:creationId xmlns:a16="http://schemas.microsoft.com/office/drawing/2014/main" xmlns="" id="{C7F1E19C-2929-411E-A406-A0C679E9E4AF}"/>
              </a:ext>
            </a:extLst>
          </p:cNvPr>
          <p:cNvSpPr>
            <a:spLocks noGrp="1"/>
          </p:cNvSpPr>
          <p:nvPr>
            <p:ph idx="1"/>
          </p:nvPr>
        </p:nvSpPr>
        <p:spPr>
          <a:xfrm>
            <a:off x="1945532" y="1196502"/>
            <a:ext cx="9559080" cy="4714720"/>
          </a:xfrm>
        </p:spPr>
        <p:txBody>
          <a:bodyPr>
            <a:normAutofit/>
          </a:bodyPr>
          <a:lstStyle/>
          <a:p>
            <a:endParaRPr lang="el-GR" sz="2800" dirty="0"/>
          </a:p>
          <a:p>
            <a:endParaRPr lang="el-GR" sz="2800" dirty="0"/>
          </a:p>
          <a:p>
            <a:r>
              <a:rPr lang="el-GR" sz="2800" dirty="0"/>
              <a:t>Υπερβάλλουσα έμφαση στα πιστοποιημένα προσόντα </a:t>
            </a:r>
          </a:p>
          <a:p>
            <a:endParaRPr lang="el-GR" sz="2800" dirty="0"/>
          </a:p>
          <a:p>
            <a:r>
              <a:rPr lang="el-GR" sz="2800" dirty="0"/>
              <a:t>Διαπιστευτήρια για την κατάληψη υψηλών θέσεων που εκμεταλλεύονται τα προνομιούχα άτομα</a:t>
            </a:r>
          </a:p>
        </p:txBody>
      </p:sp>
      <p:sp>
        <p:nvSpPr>
          <p:cNvPr id="7" name="Βέλος: Κάτω 6">
            <a:extLst>
              <a:ext uri="{FF2B5EF4-FFF2-40B4-BE49-F238E27FC236}">
                <a16:creationId xmlns:a16="http://schemas.microsoft.com/office/drawing/2014/main" xmlns="" id="{1D225B08-2C99-4140-9416-3D9C0E84E399}"/>
              </a:ext>
            </a:extLst>
          </p:cNvPr>
          <p:cNvSpPr/>
          <p:nvPr/>
        </p:nvSpPr>
        <p:spPr>
          <a:xfrm>
            <a:off x="5541524" y="1322061"/>
            <a:ext cx="484632" cy="70273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2532473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Θέση περιεχομένου 4">
            <a:extLst>
              <a:ext uri="{FF2B5EF4-FFF2-40B4-BE49-F238E27FC236}">
                <a16:creationId xmlns:a16="http://schemas.microsoft.com/office/drawing/2014/main" xmlns="" id="{E017E679-06AA-4083-AD32-F07CA278A825}"/>
              </a:ext>
            </a:extLst>
          </p:cNvPr>
          <p:cNvPicPr>
            <a:picLocks noGrp="1" noChangeAspect="1"/>
          </p:cNvPicPr>
          <p:nvPr>
            <p:ph idx="1"/>
          </p:nvPr>
        </p:nvPicPr>
        <p:blipFill>
          <a:blip r:embed="rId3">
            <a:extLst>
              <a:ext uri="{28A0092B-C50C-407E-A947-70E740481C1C}">
                <a14:useLocalDpi xmlns:a14="http://schemas.microsoft.com/office/drawing/2010/main" xmlns="" val="0"/>
              </a:ext>
            </a:extLst>
          </a:blip>
          <a:stretch>
            <a:fillRect/>
          </a:stretch>
        </p:blipFill>
        <p:spPr>
          <a:xfrm>
            <a:off x="2196460" y="1301365"/>
            <a:ext cx="2540000" cy="3213100"/>
          </a:xfrm>
        </p:spPr>
      </p:pic>
      <p:pic>
        <p:nvPicPr>
          <p:cNvPr id="7" name="Εικόνα 6">
            <a:extLst>
              <a:ext uri="{FF2B5EF4-FFF2-40B4-BE49-F238E27FC236}">
                <a16:creationId xmlns:a16="http://schemas.microsoft.com/office/drawing/2014/main" xmlns="" id="{F8207DF2-49FD-421E-89B0-53EA212BEDFA}"/>
              </a:ext>
            </a:extLst>
          </p:cNvPr>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6518787" y="1517086"/>
            <a:ext cx="2619835" cy="2897598"/>
          </a:xfrm>
          <a:prstGeom prst="rect">
            <a:avLst/>
          </a:prstGeom>
        </p:spPr>
      </p:pic>
    </p:spTree>
    <p:extLst>
      <p:ext uri="{BB962C8B-B14F-4D97-AF65-F5344CB8AC3E}">
        <p14:creationId xmlns:p14="http://schemas.microsoft.com/office/powerpoint/2010/main" xmlns="" val="27700828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83CC5D85-CE94-4444-B2E0-92DB562FE1E0}"/>
              </a:ext>
            </a:extLst>
          </p:cNvPr>
          <p:cNvSpPr>
            <a:spLocks noGrp="1"/>
          </p:cNvSpPr>
          <p:nvPr>
            <p:ph idx="1"/>
          </p:nvPr>
        </p:nvSpPr>
        <p:spPr>
          <a:xfrm>
            <a:off x="2589212" y="457200"/>
            <a:ext cx="8915400" cy="5454022"/>
          </a:xfrm>
        </p:spPr>
        <p:txBody>
          <a:bodyPr>
            <a:normAutofit/>
          </a:bodyPr>
          <a:lstStyle/>
          <a:p>
            <a:r>
              <a:rPr lang="el-GR" sz="2800" dirty="0"/>
              <a:t>Η ιστορία των κοινωνιών:</a:t>
            </a:r>
          </a:p>
          <a:p>
            <a:r>
              <a:rPr lang="el-GR" sz="2800" dirty="0"/>
              <a:t>Ιστορία διαπάλης μεταξύ της επιβολής της εξουσίας από τη μια πλευρά και της αντίστασης από την άλλη</a:t>
            </a:r>
          </a:p>
        </p:txBody>
      </p:sp>
    </p:spTree>
    <p:extLst>
      <p:ext uri="{BB962C8B-B14F-4D97-AF65-F5344CB8AC3E}">
        <p14:creationId xmlns:p14="http://schemas.microsoft.com/office/powerpoint/2010/main" xmlns="" val="4252746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xmlns="" id="{1A44C337-3893-4B29-A265-B1329150B6A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5" name="Group 14">
            <a:extLst>
              <a:ext uri="{FF2B5EF4-FFF2-40B4-BE49-F238E27FC236}">
                <a16:creationId xmlns:a16="http://schemas.microsoft.com/office/drawing/2014/main" xmlns="" id="{81E0B358-1267-4844-8B3D-B7A279B4175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836169" y="228600"/>
            <a:ext cx="2851523" cy="6638625"/>
            <a:chOff x="2487613" y="285750"/>
            <a:chExt cx="2428875" cy="5654676"/>
          </a:xfrm>
        </p:grpSpPr>
        <p:sp>
          <p:nvSpPr>
            <p:cNvPr id="16" name="Freeform 11">
              <a:extLst>
                <a:ext uri="{FF2B5EF4-FFF2-40B4-BE49-F238E27FC236}">
                  <a16:creationId xmlns:a16="http://schemas.microsoft.com/office/drawing/2014/main" xmlns="" id="{B24AA06A-F1A5-4BB3-9486-9AE7A53B3F2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7" name="Freeform 12">
              <a:extLst>
                <a:ext uri="{FF2B5EF4-FFF2-40B4-BE49-F238E27FC236}">
                  <a16:creationId xmlns:a16="http://schemas.microsoft.com/office/drawing/2014/main" xmlns="" id="{BDF97590-C600-44CB-9303-4A3679F5169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8" name="Freeform 13">
              <a:extLst>
                <a:ext uri="{FF2B5EF4-FFF2-40B4-BE49-F238E27FC236}">
                  <a16:creationId xmlns:a16="http://schemas.microsoft.com/office/drawing/2014/main" xmlns="" id="{A9BBE156-3FFA-4DC4-8468-35BD28DDC60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9" name="Freeform 14">
              <a:extLst>
                <a:ext uri="{FF2B5EF4-FFF2-40B4-BE49-F238E27FC236}">
                  <a16:creationId xmlns:a16="http://schemas.microsoft.com/office/drawing/2014/main" xmlns="" id="{F7960DE5-3810-4B1E-B1E2-3BAFEA91EDD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0" name="Freeform 15">
              <a:extLst>
                <a:ext uri="{FF2B5EF4-FFF2-40B4-BE49-F238E27FC236}">
                  <a16:creationId xmlns:a16="http://schemas.microsoft.com/office/drawing/2014/main" xmlns="" id="{359E957C-CE11-446F-8AA7-B3E98390B89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1" name="Freeform 16">
              <a:extLst>
                <a:ext uri="{FF2B5EF4-FFF2-40B4-BE49-F238E27FC236}">
                  <a16:creationId xmlns:a16="http://schemas.microsoft.com/office/drawing/2014/main" xmlns="" id="{A3E9FE34-CA9E-4443-BEBF-D1B9A1C6C24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2" name="Freeform 17">
              <a:extLst>
                <a:ext uri="{FF2B5EF4-FFF2-40B4-BE49-F238E27FC236}">
                  <a16:creationId xmlns:a16="http://schemas.microsoft.com/office/drawing/2014/main" xmlns="" id="{4F39D814-8A48-4509-BDEB-826F106591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3" name="Freeform 18">
              <a:extLst>
                <a:ext uri="{FF2B5EF4-FFF2-40B4-BE49-F238E27FC236}">
                  <a16:creationId xmlns:a16="http://schemas.microsoft.com/office/drawing/2014/main" xmlns="" id="{8C6D08C0-8C49-4B87-9CF4-A1F08714FAC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4" name="Freeform 19">
              <a:extLst>
                <a:ext uri="{FF2B5EF4-FFF2-40B4-BE49-F238E27FC236}">
                  <a16:creationId xmlns:a16="http://schemas.microsoft.com/office/drawing/2014/main" xmlns="" id="{308C612B-4C0D-4863-B9CD-F86ABAA1B2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5" name="Freeform 20">
              <a:extLst>
                <a:ext uri="{FF2B5EF4-FFF2-40B4-BE49-F238E27FC236}">
                  <a16:creationId xmlns:a16="http://schemas.microsoft.com/office/drawing/2014/main" xmlns="" id="{600B1EC8-1B55-4390-A183-C33B5E2273B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6" name="Freeform 21">
              <a:extLst>
                <a:ext uri="{FF2B5EF4-FFF2-40B4-BE49-F238E27FC236}">
                  <a16:creationId xmlns:a16="http://schemas.microsoft.com/office/drawing/2014/main" xmlns="" id="{1790A225-91E1-4BE5-A801-5F1E32721C5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27" name="Freeform 22">
              <a:extLst>
                <a:ext uri="{FF2B5EF4-FFF2-40B4-BE49-F238E27FC236}">
                  <a16:creationId xmlns:a16="http://schemas.microsoft.com/office/drawing/2014/main" xmlns="" id="{DFFC46A2-6BBF-47FD-BC17-5EE1DF7CB90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9" name="Group 28">
            <a:extLst>
              <a:ext uri="{FF2B5EF4-FFF2-40B4-BE49-F238E27FC236}">
                <a16:creationId xmlns:a16="http://schemas.microsoft.com/office/drawing/2014/main" xmlns="" id="{AF44CA9C-80E8-44E1-A79C-D6EBFC73BCA0}"/>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4677117" y="-786"/>
            <a:ext cx="2356675" cy="6854040"/>
            <a:chOff x="6627813" y="194833"/>
            <a:chExt cx="1952625" cy="5678918"/>
          </a:xfrm>
        </p:grpSpPr>
        <p:sp>
          <p:nvSpPr>
            <p:cNvPr id="30" name="Freeform 27">
              <a:extLst>
                <a:ext uri="{FF2B5EF4-FFF2-40B4-BE49-F238E27FC236}">
                  <a16:creationId xmlns:a16="http://schemas.microsoft.com/office/drawing/2014/main" xmlns="" id="{8CB9417F-98D9-4998-B00B-A5932E4C7D7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1" name="Freeform 28">
              <a:extLst>
                <a:ext uri="{FF2B5EF4-FFF2-40B4-BE49-F238E27FC236}">
                  <a16:creationId xmlns:a16="http://schemas.microsoft.com/office/drawing/2014/main" xmlns="" id="{FA79AA3D-583E-4A1E-AF7E-CBD980F596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2" name="Freeform 29">
              <a:extLst>
                <a:ext uri="{FF2B5EF4-FFF2-40B4-BE49-F238E27FC236}">
                  <a16:creationId xmlns:a16="http://schemas.microsoft.com/office/drawing/2014/main" xmlns="" id="{D80C9F17-A6B2-4A12-BC77-F84264A669F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3" name="Freeform 30">
              <a:extLst>
                <a:ext uri="{FF2B5EF4-FFF2-40B4-BE49-F238E27FC236}">
                  <a16:creationId xmlns:a16="http://schemas.microsoft.com/office/drawing/2014/main" xmlns="" id="{949C9A53-ED97-44CE-BDD5-ED248921160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4" name="Freeform 31">
              <a:extLst>
                <a:ext uri="{FF2B5EF4-FFF2-40B4-BE49-F238E27FC236}">
                  <a16:creationId xmlns:a16="http://schemas.microsoft.com/office/drawing/2014/main" xmlns="" id="{0F9FDAE7-225B-4072-8907-6EAA0617445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5" name="Freeform 32">
              <a:extLst>
                <a:ext uri="{FF2B5EF4-FFF2-40B4-BE49-F238E27FC236}">
                  <a16:creationId xmlns:a16="http://schemas.microsoft.com/office/drawing/2014/main" xmlns="" id="{9D49818B-8EA3-4B41-9783-EFE0C618C36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6" name="Freeform 33">
              <a:extLst>
                <a:ext uri="{FF2B5EF4-FFF2-40B4-BE49-F238E27FC236}">
                  <a16:creationId xmlns:a16="http://schemas.microsoft.com/office/drawing/2014/main" xmlns="" id="{01903E65-D822-4457-B0A5-2F41682241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7" name="Freeform 34">
              <a:extLst>
                <a:ext uri="{FF2B5EF4-FFF2-40B4-BE49-F238E27FC236}">
                  <a16:creationId xmlns:a16="http://schemas.microsoft.com/office/drawing/2014/main" xmlns="" id="{A5CF9DAB-75BF-43D9-B1E7-817D1FAA000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8" name="Freeform 35">
              <a:extLst>
                <a:ext uri="{FF2B5EF4-FFF2-40B4-BE49-F238E27FC236}">
                  <a16:creationId xmlns:a16="http://schemas.microsoft.com/office/drawing/2014/main" xmlns="" id="{BB22916D-4BCF-4A4C-8714-A2564D34C36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9" name="Freeform 36">
              <a:extLst>
                <a:ext uri="{FF2B5EF4-FFF2-40B4-BE49-F238E27FC236}">
                  <a16:creationId xmlns:a16="http://schemas.microsoft.com/office/drawing/2014/main" xmlns="" id="{4CD9F734-569E-44E7-BD53-6214E0F18C8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40" name="Freeform 37">
              <a:extLst>
                <a:ext uri="{FF2B5EF4-FFF2-40B4-BE49-F238E27FC236}">
                  <a16:creationId xmlns:a16="http://schemas.microsoft.com/office/drawing/2014/main" xmlns="" id="{7A5DAACB-2F42-40C8-BF6A-75B79299F90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41" name="Freeform 38">
              <a:extLst>
                <a:ext uri="{FF2B5EF4-FFF2-40B4-BE49-F238E27FC236}">
                  <a16:creationId xmlns:a16="http://schemas.microsoft.com/office/drawing/2014/main" xmlns="" id="{AD78E0F9-8568-4672-A22F-4ED5B1A96F5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Τίτλος 1">
            <a:extLst>
              <a:ext uri="{FF2B5EF4-FFF2-40B4-BE49-F238E27FC236}">
                <a16:creationId xmlns:a16="http://schemas.microsoft.com/office/drawing/2014/main" xmlns="" id="{07C2C785-0AFB-422A-BA84-E3CF5B4F6DAD}"/>
              </a:ext>
            </a:extLst>
          </p:cNvPr>
          <p:cNvSpPr>
            <a:spLocks noGrp="1"/>
          </p:cNvSpPr>
          <p:nvPr>
            <p:ph type="title"/>
          </p:nvPr>
        </p:nvSpPr>
        <p:spPr>
          <a:xfrm>
            <a:off x="6483096" y="624110"/>
            <a:ext cx="5021516" cy="1280890"/>
          </a:xfrm>
        </p:spPr>
        <p:txBody>
          <a:bodyPr>
            <a:normAutofit/>
          </a:bodyPr>
          <a:lstStyle/>
          <a:p>
            <a:pPr>
              <a:lnSpc>
                <a:spcPct val="90000"/>
              </a:lnSpc>
            </a:pPr>
            <a:r>
              <a:rPr lang="en-GB" sz="2800" b="1" dirty="0"/>
              <a:t>Basil Bernstein</a:t>
            </a:r>
            <a:r>
              <a:rPr lang="el-GR" sz="2800" b="1" dirty="0"/>
              <a:t>: Νέα Κοινωνιολογία της Εκπαίδευσης</a:t>
            </a:r>
          </a:p>
        </p:txBody>
      </p:sp>
      <p:sp>
        <p:nvSpPr>
          <p:cNvPr id="43" name="Rectangle 42">
            <a:extLst>
              <a:ext uri="{FF2B5EF4-FFF2-40B4-BE49-F238E27FC236}">
                <a16:creationId xmlns:a16="http://schemas.microsoft.com/office/drawing/2014/main" xmlns="" id="{AA5CD610-ED7C-4CED-A9A1-174432C88A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645704"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5" name="Freeform 11">
            <a:extLst>
              <a:ext uri="{FF2B5EF4-FFF2-40B4-BE49-F238E27FC236}">
                <a16:creationId xmlns:a16="http://schemas.microsoft.com/office/drawing/2014/main" xmlns="" id="{0C4379BF-8C7A-480A-BC36-DA55D92A93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auto">
          <a:xfrm flipV="1">
            <a:off x="4645704"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8" name="Θέση περιεχομένου 4">
            <a:extLst>
              <a:ext uri="{FF2B5EF4-FFF2-40B4-BE49-F238E27FC236}">
                <a16:creationId xmlns:a16="http://schemas.microsoft.com/office/drawing/2014/main" xmlns="" id="{18609852-2EDF-4696-AF25-A5D896580757}"/>
              </a:ext>
            </a:extLst>
          </p:cNvPr>
          <p:cNvPicPr>
            <a:picLocks noChangeAspect="1"/>
          </p:cNvPicPr>
          <p:nvPr/>
        </p:nvPicPr>
        <p:blipFill rotWithShape="1">
          <a:blip r:embed="rId2">
            <a:extLst>
              <a:ext uri="{28A0092B-C50C-407E-A947-70E740481C1C}">
                <a14:useLocalDpi xmlns:a14="http://schemas.microsoft.com/office/drawing/2010/main" xmlns="" val="0"/>
              </a:ext>
            </a:extLst>
          </a:blip>
          <a:srcRect r="2" b="2001"/>
          <a:stretch/>
        </p:blipFill>
        <p:spPr>
          <a:xfrm>
            <a:off x="-1555" y="1731"/>
            <a:ext cx="4671091" cy="6858000"/>
          </a:xfrm>
          <a:prstGeom prst="rect">
            <a:avLst/>
          </a:prstGeom>
        </p:spPr>
      </p:pic>
      <p:sp>
        <p:nvSpPr>
          <p:cNvPr id="10" name="Content Placeholder 9">
            <a:extLst>
              <a:ext uri="{FF2B5EF4-FFF2-40B4-BE49-F238E27FC236}">
                <a16:creationId xmlns:a16="http://schemas.microsoft.com/office/drawing/2014/main" xmlns="" id="{B7881A96-EE20-4725-A77D-E7AF8B88FB5E}"/>
              </a:ext>
            </a:extLst>
          </p:cNvPr>
          <p:cNvSpPr>
            <a:spLocks noGrp="1"/>
          </p:cNvSpPr>
          <p:nvPr>
            <p:ph idx="1"/>
          </p:nvPr>
        </p:nvSpPr>
        <p:spPr>
          <a:xfrm>
            <a:off x="5577533" y="1986116"/>
            <a:ext cx="6700364" cy="3925106"/>
          </a:xfrm>
        </p:spPr>
        <p:txBody>
          <a:bodyPr>
            <a:normAutofit/>
          </a:bodyPr>
          <a:lstStyle/>
          <a:p>
            <a:pPr marL="0" indent="0">
              <a:buNone/>
            </a:pPr>
            <a:r>
              <a:rPr lang="el-GR" sz="2800" dirty="0"/>
              <a:t>Ο </a:t>
            </a:r>
            <a:r>
              <a:rPr lang="el-GR" sz="2800" dirty="0" err="1"/>
              <a:t>Bernstein</a:t>
            </a:r>
            <a:r>
              <a:rPr lang="el-GR" sz="2800" dirty="0"/>
              <a:t> μελέτησε το αναλυτικό</a:t>
            </a:r>
            <a:r>
              <a:rPr lang="en-US" sz="2800" dirty="0"/>
              <a:t> </a:t>
            </a:r>
            <a:r>
              <a:rPr lang="el-GR" sz="2800" dirty="0"/>
              <a:t>πρόγραμμα και τις παιδαγωγικές πρακτικές</a:t>
            </a:r>
          </a:p>
          <a:p>
            <a:pPr marL="0" indent="0">
              <a:buNone/>
            </a:pPr>
            <a:r>
              <a:rPr lang="el-GR" sz="2800" dirty="0"/>
              <a:t>Χρησιμοποίησε τις έννοιες:</a:t>
            </a:r>
          </a:p>
          <a:p>
            <a:r>
              <a:rPr lang="el-GR" sz="2800" b="1" dirty="0"/>
              <a:t>Ταξινόμηση</a:t>
            </a:r>
          </a:p>
          <a:p>
            <a:r>
              <a:rPr lang="el-GR" sz="2800" b="1" dirty="0"/>
              <a:t>Περιχάραξη</a:t>
            </a:r>
            <a:endParaRPr lang="en-US" sz="2800" b="1" dirty="0"/>
          </a:p>
        </p:txBody>
      </p:sp>
    </p:spTree>
    <p:extLst>
      <p:ext uri="{BB962C8B-B14F-4D97-AF65-F5344CB8AC3E}">
        <p14:creationId xmlns:p14="http://schemas.microsoft.com/office/powerpoint/2010/main" xmlns="" val="889786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fade">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fade">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fade">
                                      <p:cBhvr>
                                        <p:cTn id="22" dur="5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9C57ED28-F91E-4B98-A6EF-6097BD036C6C}"/>
              </a:ext>
            </a:extLst>
          </p:cNvPr>
          <p:cNvSpPr>
            <a:spLocks noGrp="1"/>
          </p:cNvSpPr>
          <p:nvPr>
            <p:ph idx="1"/>
          </p:nvPr>
        </p:nvSpPr>
        <p:spPr>
          <a:xfrm>
            <a:off x="2589212" y="1160206"/>
            <a:ext cx="8915400" cy="4751016"/>
          </a:xfrm>
        </p:spPr>
        <p:txBody>
          <a:bodyPr>
            <a:normAutofit/>
          </a:bodyPr>
          <a:lstStyle/>
          <a:p>
            <a:r>
              <a:rPr lang="el-GR" sz="2000" dirty="0"/>
              <a:t>Τρεις αλληλένδετοι τομείς στην Κοινωνιολογία της γνώσης:</a:t>
            </a:r>
          </a:p>
          <a:p>
            <a:endParaRPr lang="el-GR" sz="2000" dirty="0"/>
          </a:p>
          <a:p>
            <a:r>
              <a:rPr lang="el-GR" sz="2000" dirty="0"/>
              <a:t>        το εκπαιδευτικό σύστημα που καθορίζει τι είναι έγκυρη γνώση</a:t>
            </a:r>
          </a:p>
          <a:p>
            <a:endParaRPr lang="el-GR" sz="2000" dirty="0"/>
          </a:p>
          <a:p>
            <a:r>
              <a:rPr lang="el-GR" sz="2000" dirty="0"/>
              <a:t>        η παιδαγωγική που καθορίζει τι είναι έγκυρη μεταβίβαση της γνώσης</a:t>
            </a:r>
          </a:p>
          <a:p>
            <a:endParaRPr lang="el-GR" sz="2000" dirty="0"/>
          </a:p>
          <a:p>
            <a:endParaRPr lang="el-GR" sz="2000" dirty="0"/>
          </a:p>
          <a:p>
            <a:r>
              <a:rPr lang="el-GR" sz="2000" dirty="0"/>
              <a:t>        το σύστημα αξιολόγησης που καθορίζει αν η γνώση πραγματώθηκε έγκυρα από τον εκπαιδευόμενο</a:t>
            </a:r>
          </a:p>
        </p:txBody>
      </p:sp>
      <p:sp>
        <p:nvSpPr>
          <p:cNvPr id="4" name="Βέλος: Δεξιό 3">
            <a:extLst>
              <a:ext uri="{FF2B5EF4-FFF2-40B4-BE49-F238E27FC236}">
                <a16:creationId xmlns:a16="http://schemas.microsoft.com/office/drawing/2014/main" xmlns="" id="{75A73D81-832B-4159-9967-4086BD2CC178}"/>
              </a:ext>
            </a:extLst>
          </p:cNvPr>
          <p:cNvSpPr/>
          <p:nvPr/>
        </p:nvSpPr>
        <p:spPr>
          <a:xfrm>
            <a:off x="2910348" y="1907458"/>
            <a:ext cx="491613"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5" name="Εικόνα 4">
            <a:extLst>
              <a:ext uri="{FF2B5EF4-FFF2-40B4-BE49-F238E27FC236}">
                <a16:creationId xmlns:a16="http://schemas.microsoft.com/office/drawing/2014/main" xmlns="" id="{12F9B57A-F035-439A-8F15-E18A9699806E}"/>
              </a:ext>
            </a:extLst>
          </p:cNvPr>
          <p:cNvPicPr>
            <a:picLocks noChangeAspect="1"/>
          </p:cNvPicPr>
          <p:nvPr/>
        </p:nvPicPr>
        <p:blipFill>
          <a:blip r:embed="rId2"/>
          <a:stretch>
            <a:fillRect/>
          </a:stretch>
        </p:blipFill>
        <p:spPr>
          <a:xfrm>
            <a:off x="2883756" y="2767463"/>
            <a:ext cx="518205" cy="536494"/>
          </a:xfrm>
          <a:prstGeom prst="rect">
            <a:avLst/>
          </a:prstGeom>
        </p:spPr>
      </p:pic>
      <p:pic>
        <p:nvPicPr>
          <p:cNvPr id="6" name="Εικόνα 5">
            <a:extLst>
              <a:ext uri="{FF2B5EF4-FFF2-40B4-BE49-F238E27FC236}">
                <a16:creationId xmlns:a16="http://schemas.microsoft.com/office/drawing/2014/main" xmlns="" id="{C59CE4E9-9814-469A-A95B-738FF0575800}"/>
              </a:ext>
            </a:extLst>
          </p:cNvPr>
          <p:cNvPicPr>
            <a:picLocks noChangeAspect="1"/>
          </p:cNvPicPr>
          <p:nvPr/>
        </p:nvPicPr>
        <p:blipFill>
          <a:blip r:embed="rId2"/>
          <a:stretch>
            <a:fillRect/>
          </a:stretch>
        </p:blipFill>
        <p:spPr>
          <a:xfrm>
            <a:off x="2910348" y="4394925"/>
            <a:ext cx="518205" cy="536494"/>
          </a:xfrm>
          <a:prstGeom prst="rect">
            <a:avLst/>
          </a:prstGeom>
        </p:spPr>
      </p:pic>
    </p:spTree>
    <p:extLst>
      <p:ext uri="{BB962C8B-B14F-4D97-AF65-F5344CB8AC3E}">
        <p14:creationId xmlns:p14="http://schemas.microsoft.com/office/powerpoint/2010/main" xmlns="" val="938763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515ED8E-00AC-48A6-9CD7-64BF080C0C5B}"/>
              </a:ext>
            </a:extLst>
          </p:cNvPr>
          <p:cNvSpPr>
            <a:spLocks noGrp="1"/>
          </p:cNvSpPr>
          <p:nvPr>
            <p:ph type="title"/>
          </p:nvPr>
        </p:nvSpPr>
        <p:spPr>
          <a:xfrm>
            <a:off x="2592925" y="169334"/>
            <a:ext cx="8911687" cy="1159934"/>
          </a:xfrm>
        </p:spPr>
        <p:txBody>
          <a:bodyPr>
            <a:noAutofit/>
          </a:bodyPr>
          <a:lstStyle/>
          <a:p>
            <a:r>
              <a:rPr lang="en-US" sz="1800" b="1" dirty="0"/>
              <a:t>Basil Bernstein</a:t>
            </a:r>
            <a:r>
              <a:rPr lang="el-GR" sz="1800" b="1" dirty="0" err="1"/>
              <a:t>Bernstein</a:t>
            </a:r>
            <a:r>
              <a:rPr lang="el-GR" sz="1800" b="1" dirty="0"/>
              <a:t>, Β. (2000) «Κοινωνική τάξη και</a:t>
            </a:r>
            <a:r>
              <a:rPr lang="en-US" sz="1800" b="1" dirty="0"/>
              <a:t> </a:t>
            </a:r>
            <a:r>
              <a:rPr lang="el-GR" sz="1800" b="1" dirty="0"/>
              <a:t>παιδαγωγικές πρακτικές» στο Παιδαγωγικοί Κώδικες</a:t>
            </a:r>
            <a:r>
              <a:rPr lang="en-US" sz="1800" b="1" dirty="0"/>
              <a:t> </a:t>
            </a:r>
            <a:r>
              <a:rPr lang="el-GR" sz="1800" b="1" dirty="0"/>
              <a:t>και Κοινωνικός Έλεγχος, (εισαγωγή-μετάφραση Ι.</a:t>
            </a:r>
            <a:r>
              <a:rPr lang="en-US" sz="1800" b="1" dirty="0"/>
              <a:t> </a:t>
            </a:r>
            <a:r>
              <a:rPr lang="el-GR" sz="1800" b="1" dirty="0"/>
              <a:t>Σολομών), Αθήνα: Αλεξάνδρεια. </a:t>
            </a:r>
          </a:p>
        </p:txBody>
      </p:sp>
      <p:sp>
        <p:nvSpPr>
          <p:cNvPr id="3" name="Θέση περιεχομένου 2">
            <a:extLst>
              <a:ext uri="{FF2B5EF4-FFF2-40B4-BE49-F238E27FC236}">
                <a16:creationId xmlns:a16="http://schemas.microsoft.com/office/drawing/2014/main" xmlns="" id="{754BDF6D-DDA7-416F-A767-C198CF58DCB5}"/>
              </a:ext>
            </a:extLst>
          </p:cNvPr>
          <p:cNvSpPr>
            <a:spLocks noGrp="1"/>
          </p:cNvSpPr>
          <p:nvPr>
            <p:ph idx="1"/>
          </p:nvPr>
        </p:nvSpPr>
        <p:spPr>
          <a:xfrm>
            <a:off x="2199746" y="1329266"/>
            <a:ext cx="8915400" cy="4436533"/>
          </a:xfrm>
        </p:spPr>
        <p:txBody>
          <a:bodyPr>
            <a:normAutofit/>
          </a:bodyPr>
          <a:lstStyle/>
          <a:p>
            <a:pPr marL="0" indent="0">
              <a:buNone/>
            </a:pPr>
            <a:endParaRPr lang="en-US" sz="2000" b="1" dirty="0"/>
          </a:p>
          <a:p>
            <a:pPr marL="0" indent="0">
              <a:buNone/>
            </a:pPr>
            <a:r>
              <a:rPr lang="el-GR" sz="2000" b="1" dirty="0"/>
              <a:t>Ταξινόμηση</a:t>
            </a:r>
            <a:r>
              <a:rPr lang="el-GR" sz="2000" dirty="0"/>
              <a:t>: O βαθμός ισχύος των συνόρων</a:t>
            </a:r>
          </a:p>
          <a:p>
            <a:r>
              <a:rPr lang="el-GR" sz="2000" dirty="0"/>
              <a:t>μεταξύ περιεχομένων</a:t>
            </a:r>
          </a:p>
          <a:p>
            <a:r>
              <a:rPr lang="el-GR" sz="2000" dirty="0"/>
              <a:t>«ποιος» (διδάσκει, διδάσκεται) «τι» (διδάσκει,</a:t>
            </a:r>
            <a:r>
              <a:rPr lang="en-US" sz="2000" dirty="0"/>
              <a:t> </a:t>
            </a:r>
            <a:r>
              <a:rPr lang="el-GR" sz="2000" dirty="0"/>
              <a:t>διδάσκεται)</a:t>
            </a:r>
            <a:endParaRPr lang="en-US" sz="2000" dirty="0"/>
          </a:p>
          <a:p>
            <a:endParaRPr lang="en-US" sz="2000" dirty="0"/>
          </a:p>
          <a:p>
            <a:pPr marL="0" indent="0">
              <a:buNone/>
            </a:pPr>
            <a:r>
              <a:rPr lang="el-GR" sz="2000" b="1" dirty="0"/>
              <a:t>Περιχάραξη</a:t>
            </a:r>
            <a:r>
              <a:rPr lang="el-GR" sz="2000" dirty="0"/>
              <a:t>: Ο βαθμός ελέγχου πάνω στο</a:t>
            </a:r>
          </a:p>
          <a:p>
            <a:r>
              <a:rPr lang="el-GR" sz="2000" dirty="0"/>
              <a:t>βηματισμό, επιλογή και οργάνωση της</a:t>
            </a:r>
            <a:r>
              <a:rPr lang="en-US" sz="2000" dirty="0"/>
              <a:t> </a:t>
            </a:r>
            <a:r>
              <a:rPr lang="el-GR" sz="2000" dirty="0"/>
              <a:t>γνώσης. Μετάδοση γνώσης μέσα από</a:t>
            </a:r>
          </a:p>
          <a:p>
            <a:r>
              <a:rPr lang="el-GR" sz="2000" dirty="0"/>
              <a:t>παιδαγωγικές πρακτικές. «πώς» (διδάσκει,</a:t>
            </a:r>
            <a:r>
              <a:rPr lang="en-US" sz="2000" dirty="0"/>
              <a:t> </a:t>
            </a:r>
            <a:r>
              <a:rPr lang="el-GR" sz="2000" dirty="0"/>
              <a:t>διδάσκεται) – το είδος της μετάδοσης</a:t>
            </a:r>
          </a:p>
        </p:txBody>
      </p:sp>
    </p:spTree>
    <p:extLst>
      <p:ext uri="{BB962C8B-B14F-4D97-AF65-F5344CB8AC3E}">
        <p14:creationId xmlns:p14="http://schemas.microsoft.com/office/powerpoint/2010/main" xmlns="" val="2530389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fade">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9AE9860-1464-4B56-9D93-3C2ADBEA662C}"/>
              </a:ext>
            </a:extLst>
          </p:cNvPr>
          <p:cNvSpPr>
            <a:spLocks noGrp="1"/>
          </p:cNvSpPr>
          <p:nvPr>
            <p:ph idx="1"/>
          </p:nvPr>
        </p:nvSpPr>
        <p:spPr>
          <a:xfrm>
            <a:off x="1244600" y="668867"/>
            <a:ext cx="10260012" cy="5242355"/>
          </a:xfrm>
        </p:spPr>
        <p:txBody>
          <a:bodyPr>
            <a:normAutofit/>
          </a:bodyPr>
          <a:lstStyle/>
          <a:p>
            <a:r>
              <a:rPr lang="el-GR" sz="2800" dirty="0"/>
              <a:t>Παιδαγωγική πρακτική ως πολιτισμικός αναμεταδότης</a:t>
            </a:r>
            <a:r>
              <a:rPr lang="en-US" sz="2800" dirty="0"/>
              <a:t> </a:t>
            </a:r>
            <a:r>
              <a:rPr lang="el-GR" sz="2800" dirty="0"/>
              <a:t>(</a:t>
            </a:r>
            <a:r>
              <a:rPr lang="el-GR" sz="2800" dirty="0" err="1"/>
              <a:t>cultural</a:t>
            </a:r>
            <a:r>
              <a:rPr lang="el-GR" sz="2800" dirty="0"/>
              <a:t> </a:t>
            </a:r>
            <a:r>
              <a:rPr lang="el-GR" sz="2800" dirty="0" err="1"/>
              <a:t>relay</a:t>
            </a:r>
            <a:r>
              <a:rPr lang="el-GR" sz="2800" dirty="0"/>
              <a:t>):</a:t>
            </a:r>
          </a:p>
          <a:p>
            <a:pPr marL="0" indent="0">
              <a:buNone/>
            </a:pPr>
            <a:r>
              <a:rPr lang="el-GR" sz="2800" dirty="0"/>
              <a:t>Α) «Πώς» αναμεταδίδεται </a:t>
            </a:r>
            <a:r>
              <a:rPr lang="el-GR" sz="2800" b="1" dirty="0"/>
              <a:t>ΜΟΡΦΗ</a:t>
            </a:r>
          </a:p>
          <a:p>
            <a:r>
              <a:rPr lang="el-GR" sz="2800" dirty="0"/>
              <a:t>1) Ιεραρχικοί Κανόνες </a:t>
            </a:r>
            <a:r>
              <a:rPr lang="en-US" sz="2800" dirty="0"/>
              <a:t>}</a:t>
            </a:r>
            <a:r>
              <a:rPr lang="el-GR" sz="2800" dirty="0"/>
              <a:t>ρυθμιστικοί κανόνες</a:t>
            </a:r>
          </a:p>
          <a:p>
            <a:r>
              <a:rPr lang="el-GR" sz="2800" dirty="0"/>
              <a:t>2) Κανόνες Διαδοχής</a:t>
            </a:r>
            <a:r>
              <a:rPr lang="en-US" sz="2800" dirty="0"/>
              <a:t>}  </a:t>
            </a:r>
            <a:r>
              <a:rPr lang="el-GR" sz="2800" dirty="0"/>
              <a:t>διδακτικοί κανόνες</a:t>
            </a:r>
          </a:p>
          <a:p>
            <a:r>
              <a:rPr lang="el-GR" sz="2800" dirty="0"/>
              <a:t>3) Κανόνες Κριτηρίων</a:t>
            </a:r>
            <a:endParaRPr lang="en-US" sz="2800" dirty="0"/>
          </a:p>
          <a:p>
            <a:endParaRPr lang="el-GR" sz="2800" dirty="0"/>
          </a:p>
          <a:p>
            <a:pPr marL="0" indent="0">
              <a:buNone/>
            </a:pPr>
            <a:r>
              <a:rPr lang="el-GR" sz="2800" dirty="0"/>
              <a:t>Β) «Τι» αναμεταδίδεται </a:t>
            </a:r>
            <a:r>
              <a:rPr lang="el-GR" sz="2800" b="1" dirty="0"/>
              <a:t>ΠΕΡΙΕΧΟΜΕΝΟ</a:t>
            </a:r>
          </a:p>
        </p:txBody>
      </p:sp>
    </p:spTree>
    <p:extLst>
      <p:ext uri="{BB962C8B-B14F-4D97-AF65-F5344CB8AC3E}">
        <p14:creationId xmlns:p14="http://schemas.microsoft.com/office/powerpoint/2010/main" xmlns="" val="3430072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4BD5A387-D099-4507-8FC5-BB8D98108446}"/>
              </a:ext>
            </a:extLst>
          </p:cNvPr>
          <p:cNvSpPr>
            <a:spLocks noGrp="1"/>
          </p:cNvSpPr>
          <p:nvPr>
            <p:ph idx="1"/>
          </p:nvPr>
        </p:nvSpPr>
        <p:spPr>
          <a:xfrm>
            <a:off x="2006600" y="889000"/>
            <a:ext cx="9498012" cy="5022222"/>
          </a:xfrm>
        </p:spPr>
        <p:txBody>
          <a:bodyPr>
            <a:normAutofit/>
          </a:bodyPr>
          <a:lstStyle/>
          <a:p>
            <a:pPr marL="0" indent="0">
              <a:buNone/>
            </a:pPr>
            <a:r>
              <a:rPr lang="el-GR" sz="2400" dirty="0"/>
              <a:t>Ανέλυσε δύο βασικούς τύπους</a:t>
            </a:r>
            <a:r>
              <a:rPr lang="en-US" sz="2400" dirty="0"/>
              <a:t> </a:t>
            </a:r>
            <a:r>
              <a:rPr lang="el-GR" sz="2400" dirty="0"/>
              <a:t>παιδαγωγικής πρακτικής:</a:t>
            </a:r>
          </a:p>
          <a:p>
            <a:endParaRPr lang="el-GR" sz="2400" dirty="0"/>
          </a:p>
          <a:p>
            <a:r>
              <a:rPr lang="el-GR" sz="2400" dirty="0"/>
              <a:t>Ο ένας με σαφείς, ρητούς κανόνες </a:t>
            </a:r>
          </a:p>
          <a:p>
            <a:pPr marL="0" indent="0">
              <a:buNone/>
            </a:pPr>
            <a:r>
              <a:rPr lang="el-GR" sz="2400" dirty="0"/>
              <a:t> </a:t>
            </a:r>
          </a:p>
          <a:p>
            <a:pPr marL="0" indent="0">
              <a:buNone/>
            </a:pPr>
            <a:r>
              <a:rPr lang="el-GR" sz="2400" b="1" dirty="0"/>
              <a:t>Ορατή παιδαγωγική</a:t>
            </a:r>
          </a:p>
          <a:p>
            <a:endParaRPr lang="el-GR" sz="2400" dirty="0"/>
          </a:p>
          <a:p>
            <a:r>
              <a:rPr lang="el-GR" sz="2400" dirty="0"/>
              <a:t>Ο άλλος με ασαφείς, έμμεσους κανόνες </a:t>
            </a:r>
            <a:r>
              <a:rPr lang="en-US" sz="2400" dirty="0"/>
              <a:t> </a:t>
            </a:r>
          </a:p>
          <a:p>
            <a:pPr marL="0" indent="0">
              <a:buNone/>
            </a:pPr>
            <a:endParaRPr lang="el-GR" sz="2400" dirty="0"/>
          </a:p>
          <a:p>
            <a:pPr marL="0" indent="0">
              <a:buNone/>
            </a:pPr>
            <a:endParaRPr lang="el-GR" sz="2400" dirty="0"/>
          </a:p>
          <a:p>
            <a:pPr marL="0" indent="0">
              <a:buNone/>
            </a:pPr>
            <a:r>
              <a:rPr lang="el-GR" sz="2400" b="1" dirty="0"/>
              <a:t>Αόρατη Παιδαγωγική</a:t>
            </a:r>
            <a:endParaRPr lang="en-US" sz="2400" b="1" dirty="0"/>
          </a:p>
        </p:txBody>
      </p:sp>
      <p:cxnSp>
        <p:nvCxnSpPr>
          <p:cNvPr id="5" name="Ευθύγραμμο βέλος σύνδεσης 4">
            <a:extLst>
              <a:ext uri="{FF2B5EF4-FFF2-40B4-BE49-F238E27FC236}">
                <a16:creationId xmlns:a16="http://schemas.microsoft.com/office/drawing/2014/main" xmlns="" id="{D09F16F2-F834-4B92-B950-6B2B3AEB2C70}"/>
              </a:ext>
            </a:extLst>
          </p:cNvPr>
          <p:cNvCxnSpPr/>
          <p:nvPr/>
        </p:nvCxnSpPr>
        <p:spPr>
          <a:xfrm flipH="1">
            <a:off x="4296833" y="2506133"/>
            <a:ext cx="1126066" cy="228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Ευθύγραμμο βέλος σύνδεσης 6">
            <a:extLst>
              <a:ext uri="{FF2B5EF4-FFF2-40B4-BE49-F238E27FC236}">
                <a16:creationId xmlns:a16="http://schemas.microsoft.com/office/drawing/2014/main" xmlns="" id="{116D4D4C-7D4B-4F18-A4B7-EC2213E1BF66}"/>
              </a:ext>
            </a:extLst>
          </p:cNvPr>
          <p:cNvCxnSpPr>
            <a:cxnSpLocks/>
          </p:cNvCxnSpPr>
          <p:nvPr/>
        </p:nvCxnSpPr>
        <p:spPr>
          <a:xfrm flipH="1">
            <a:off x="4055532" y="4597399"/>
            <a:ext cx="1126067" cy="8128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344816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6268C2A4-AD98-4FE6-B97E-3317318EA6F5}"/>
              </a:ext>
            </a:extLst>
          </p:cNvPr>
          <p:cNvSpPr>
            <a:spLocks noGrp="1"/>
          </p:cNvSpPr>
          <p:nvPr>
            <p:ph type="title"/>
          </p:nvPr>
        </p:nvSpPr>
        <p:spPr>
          <a:xfrm>
            <a:off x="2592925" y="624110"/>
            <a:ext cx="8911687" cy="840623"/>
          </a:xfrm>
        </p:spPr>
        <p:txBody>
          <a:bodyPr>
            <a:normAutofit/>
          </a:bodyPr>
          <a:lstStyle/>
          <a:p>
            <a:r>
              <a:rPr lang="el-GR" sz="2800" b="1" dirty="0"/>
              <a:t>Ορατή Παιδαγωγική</a:t>
            </a:r>
          </a:p>
        </p:txBody>
      </p:sp>
      <p:sp>
        <p:nvSpPr>
          <p:cNvPr id="3" name="Θέση περιεχομένου 2">
            <a:extLst>
              <a:ext uri="{FF2B5EF4-FFF2-40B4-BE49-F238E27FC236}">
                <a16:creationId xmlns:a16="http://schemas.microsoft.com/office/drawing/2014/main" xmlns="" id="{3FC0F18B-38B6-401F-9B1A-3424356D4516}"/>
              </a:ext>
            </a:extLst>
          </p:cNvPr>
          <p:cNvSpPr>
            <a:spLocks noGrp="1"/>
          </p:cNvSpPr>
          <p:nvPr>
            <p:ph idx="1"/>
          </p:nvPr>
        </p:nvSpPr>
        <p:spPr>
          <a:xfrm>
            <a:off x="2091267" y="1464733"/>
            <a:ext cx="9413345" cy="4446489"/>
          </a:xfrm>
        </p:spPr>
        <p:txBody>
          <a:bodyPr>
            <a:normAutofit lnSpcReduction="10000"/>
          </a:bodyPr>
          <a:lstStyle/>
          <a:p>
            <a:pPr marL="0" indent="0">
              <a:buNone/>
            </a:pPr>
            <a:r>
              <a:rPr lang="el-GR" sz="2400" dirty="0"/>
              <a:t> Ισχυρή ταξινόμηση </a:t>
            </a:r>
          </a:p>
          <a:p>
            <a:r>
              <a:rPr lang="el-GR" sz="2400" dirty="0"/>
              <a:t>Διαφοροποιημένα γνωστικά αντικείμενα και δεξιότητες. </a:t>
            </a:r>
          </a:p>
          <a:p>
            <a:r>
              <a:rPr lang="el-GR" sz="2400"/>
              <a:t>Αναλυτικό Πρόγραμμα </a:t>
            </a:r>
            <a:r>
              <a:rPr lang="el-GR" sz="2400" dirty="0" err="1"/>
              <a:t>κατατμημένο</a:t>
            </a:r>
            <a:r>
              <a:rPr lang="el-GR" sz="2400" dirty="0"/>
              <a:t> σε παραδοσιακά γνωστικά αντικείμενα.</a:t>
            </a:r>
          </a:p>
          <a:p>
            <a:pPr marL="0" indent="0">
              <a:buNone/>
            </a:pPr>
            <a:r>
              <a:rPr lang="el-GR" sz="2400" dirty="0"/>
              <a:t>Ισχυρή περιχάραξη </a:t>
            </a:r>
          </a:p>
          <a:p>
            <a:pPr marL="0" indent="0">
              <a:buNone/>
            </a:pPr>
            <a:r>
              <a:rPr lang="el-GR" sz="2400" dirty="0"/>
              <a:t>Σαφείς σχέσεις εξουσίας ανάμεσα σε μαθητές και εκπαιδευτικούς, </a:t>
            </a:r>
          </a:p>
          <a:p>
            <a:r>
              <a:rPr lang="el-GR" sz="2400" dirty="0"/>
              <a:t>σαφής επιβολή πειθαρχίας στην τάξη.</a:t>
            </a:r>
          </a:p>
          <a:p>
            <a:r>
              <a:rPr lang="el-GR" sz="2400" dirty="0"/>
              <a:t>Γενικότερα: Σαφείς κανόνες πολιτισμικής αναμετάδοσης στον δέκτη.</a:t>
            </a:r>
          </a:p>
        </p:txBody>
      </p:sp>
    </p:spTree>
    <p:extLst>
      <p:ext uri="{BB962C8B-B14F-4D97-AF65-F5344CB8AC3E}">
        <p14:creationId xmlns:p14="http://schemas.microsoft.com/office/powerpoint/2010/main" xmlns="" val="1070032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5D70415D-215C-4AC1-9AEA-8B9A683909CC}"/>
              </a:ext>
            </a:extLst>
          </p:cNvPr>
          <p:cNvSpPr>
            <a:spLocks noGrp="1"/>
          </p:cNvSpPr>
          <p:nvPr>
            <p:ph type="title"/>
          </p:nvPr>
        </p:nvSpPr>
        <p:spPr>
          <a:xfrm>
            <a:off x="2592925" y="624110"/>
            <a:ext cx="8911687" cy="815223"/>
          </a:xfrm>
        </p:spPr>
        <p:txBody>
          <a:bodyPr>
            <a:normAutofit/>
          </a:bodyPr>
          <a:lstStyle/>
          <a:p>
            <a:r>
              <a:rPr lang="el-GR" sz="2800" b="1" dirty="0"/>
              <a:t>Αόρατη Παιδαγωγική</a:t>
            </a:r>
          </a:p>
        </p:txBody>
      </p:sp>
      <p:sp>
        <p:nvSpPr>
          <p:cNvPr id="3" name="Θέση περιεχομένου 2">
            <a:extLst>
              <a:ext uri="{FF2B5EF4-FFF2-40B4-BE49-F238E27FC236}">
                <a16:creationId xmlns:a16="http://schemas.microsoft.com/office/drawing/2014/main" xmlns="" id="{EE6022AD-C8B7-4DA6-82CF-1AA6887C3C59}"/>
              </a:ext>
            </a:extLst>
          </p:cNvPr>
          <p:cNvSpPr>
            <a:spLocks noGrp="1"/>
          </p:cNvSpPr>
          <p:nvPr>
            <p:ph idx="1"/>
          </p:nvPr>
        </p:nvSpPr>
        <p:spPr>
          <a:xfrm>
            <a:off x="2589212" y="1524000"/>
            <a:ext cx="8915400" cy="4387222"/>
          </a:xfrm>
        </p:spPr>
        <p:txBody>
          <a:bodyPr>
            <a:normAutofit/>
          </a:bodyPr>
          <a:lstStyle/>
          <a:p>
            <a:pPr marL="0" indent="0">
              <a:buNone/>
            </a:pPr>
            <a:r>
              <a:rPr lang="el-GR" sz="2400" dirty="0"/>
              <a:t> Ασθενής ταξινόμηση </a:t>
            </a:r>
          </a:p>
          <a:p>
            <a:r>
              <a:rPr lang="el-GR" sz="2400" dirty="0"/>
              <a:t>Τείνουν να αναμεταδίδουν «συγχωνευμένες δεξιότητες» και γνωστικά αντικείμενα.</a:t>
            </a:r>
          </a:p>
          <a:p>
            <a:pPr marL="0" indent="0">
              <a:buNone/>
            </a:pPr>
            <a:r>
              <a:rPr lang="el-GR" sz="2400" dirty="0"/>
              <a:t>Ασθενής περιχάραξη </a:t>
            </a:r>
          </a:p>
          <a:p>
            <a:r>
              <a:rPr lang="el-GR" sz="2400" dirty="0"/>
              <a:t>Άρρητες σχέσεις εξουσίας ανάμεσα σε μαθητές και εκπαιδευτικούς,</a:t>
            </a:r>
          </a:p>
          <a:p>
            <a:r>
              <a:rPr lang="el-GR" sz="2400" dirty="0"/>
              <a:t> οι μαθητές έχουν περισσότερη ελευθερία.</a:t>
            </a:r>
          </a:p>
          <a:p>
            <a:r>
              <a:rPr lang="el-GR" sz="2400" dirty="0"/>
              <a:t>Γενικότερα: Ασαφείς κανόνες πολιτισμικής αναμετάδοσης στον δέκτη. Φαινομενικά ελάχιστος εξωτερικός καταναγκασμός. </a:t>
            </a:r>
          </a:p>
        </p:txBody>
      </p:sp>
    </p:spTree>
    <p:extLst>
      <p:ext uri="{BB962C8B-B14F-4D97-AF65-F5344CB8AC3E}">
        <p14:creationId xmlns:p14="http://schemas.microsoft.com/office/powerpoint/2010/main" xmlns="" val="632748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7C13941-809E-49E2-BC06-BAC24B8EC404}"/>
              </a:ext>
            </a:extLst>
          </p:cNvPr>
          <p:cNvSpPr>
            <a:spLocks noGrp="1"/>
          </p:cNvSpPr>
          <p:nvPr>
            <p:ph type="title"/>
          </p:nvPr>
        </p:nvSpPr>
        <p:spPr/>
        <p:txBody>
          <a:bodyPr/>
          <a:lstStyle/>
          <a:p>
            <a:r>
              <a:rPr lang="en-US" dirty="0" err="1"/>
              <a:t>Benstein</a:t>
            </a:r>
            <a:endParaRPr lang="el-GR" dirty="0"/>
          </a:p>
        </p:txBody>
      </p:sp>
      <p:sp>
        <p:nvSpPr>
          <p:cNvPr id="3" name="Θέση περιεχομένου 2">
            <a:extLst>
              <a:ext uri="{FF2B5EF4-FFF2-40B4-BE49-F238E27FC236}">
                <a16:creationId xmlns:a16="http://schemas.microsoft.com/office/drawing/2014/main" xmlns="" id="{ECB822D0-8DFB-4FE6-A9E2-4EF799298AD6}"/>
              </a:ext>
            </a:extLst>
          </p:cNvPr>
          <p:cNvSpPr>
            <a:spLocks noGrp="1"/>
          </p:cNvSpPr>
          <p:nvPr>
            <p:ph idx="1"/>
          </p:nvPr>
        </p:nvSpPr>
        <p:spPr/>
        <p:txBody>
          <a:bodyPr>
            <a:normAutofit/>
          </a:bodyPr>
          <a:lstStyle/>
          <a:p>
            <a:pPr marL="0" indent="0">
              <a:buNone/>
            </a:pPr>
            <a:r>
              <a:rPr lang="el-GR" sz="2400" dirty="0"/>
              <a:t>Κείμενα </a:t>
            </a:r>
          </a:p>
        </p:txBody>
      </p:sp>
    </p:spTree>
    <p:extLst>
      <p:ext uri="{BB962C8B-B14F-4D97-AF65-F5344CB8AC3E}">
        <p14:creationId xmlns:p14="http://schemas.microsoft.com/office/powerpoint/2010/main" xmlns="" val="14754547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Εικόνα 3">
            <a:extLst>
              <a:ext uri="{FF2B5EF4-FFF2-40B4-BE49-F238E27FC236}">
                <a16:creationId xmlns:a16="http://schemas.microsoft.com/office/drawing/2014/main" xmlns="" id="{A25F97AF-4CE2-4663-8CE6-9FF51EF82209}"/>
              </a:ext>
            </a:extLst>
          </p:cNvPr>
          <p:cNvPicPr>
            <a:picLocks noChangeAspect="1"/>
          </p:cNvPicPr>
          <p:nvPr/>
        </p:nvPicPr>
        <p:blipFill>
          <a:blip r:embed="rId2" cstate="print"/>
          <a:stretch>
            <a:fillRect/>
          </a:stretch>
        </p:blipFill>
        <p:spPr>
          <a:xfrm>
            <a:off x="6912406" y="62760"/>
            <a:ext cx="5279594" cy="1261981"/>
          </a:xfrm>
          <a:prstGeom prst="rect">
            <a:avLst/>
          </a:prstGeom>
        </p:spPr>
      </p:pic>
    </p:spTree>
    <p:extLst>
      <p:ext uri="{BB962C8B-B14F-4D97-AF65-F5344CB8AC3E}">
        <p14:creationId xmlns:p14="http://schemas.microsoft.com/office/powerpoint/2010/main" xmlns="" val="3278056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6C5DB26-8462-4D51-B599-D99B6AC80190}"/>
              </a:ext>
            </a:extLst>
          </p:cNvPr>
          <p:cNvSpPr>
            <a:spLocks noGrp="1"/>
          </p:cNvSpPr>
          <p:nvPr>
            <p:ph type="title"/>
          </p:nvPr>
        </p:nvSpPr>
        <p:spPr>
          <a:xfrm>
            <a:off x="2592925" y="624110"/>
            <a:ext cx="8911687" cy="592131"/>
          </a:xfrm>
        </p:spPr>
        <p:txBody>
          <a:bodyPr>
            <a:normAutofit fontScale="90000"/>
          </a:bodyPr>
          <a:lstStyle/>
          <a:p>
            <a:r>
              <a:rPr lang="el-GR" b="1" dirty="0"/>
              <a:t>ΜΑΡΞ</a:t>
            </a:r>
          </a:p>
        </p:txBody>
      </p:sp>
      <p:sp>
        <p:nvSpPr>
          <p:cNvPr id="3" name="Θέση περιεχομένου 2">
            <a:extLst>
              <a:ext uri="{FF2B5EF4-FFF2-40B4-BE49-F238E27FC236}">
                <a16:creationId xmlns:a16="http://schemas.microsoft.com/office/drawing/2014/main" xmlns="" id="{05812AFB-256A-4C4A-94B0-519B67AF499F}"/>
              </a:ext>
            </a:extLst>
          </p:cNvPr>
          <p:cNvSpPr>
            <a:spLocks noGrp="1"/>
          </p:cNvSpPr>
          <p:nvPr>
            <p:ph idx="1"/>
          </p:nvPr>
        </p:nvSpPr>
        <p:spPr/>
        <p:txBody>
          <a:bodyPr>
            <a:normAutofit/>
          </a:bodyPr>
          <a:lstStyle/>
          <a:p>
            <a:r>
              <a:rPr lang="el-GR" sz="2400" dirty="0"/>
              <a:t>Οι καπιταλιστικές οικονομίες απαιτούν την κυριαρχία και την εκμετάλλευση της εργατικής τάξης από τους καπιταλιστές. Το συγκεκριμένο σύστημα παράγει αλλοτρίωση και δυσαρέσκεια στην εργατική τάξη και αυτό έχει αποσταθεροποιητική επίδραση συνιστώντας απειλή για την ομαλή λειτουργία και την ικανότητα των καπιταλιστών αν συσσωρεύουν πλούτο</a:t>
            </a:r>
          </a:p>
        </p:txBody>
      </p:sp>
      <p:sp>
        <p:nvSpPr>
          <p:cNvPr id="4" name="Βέλος: Κάτω 3">
            <a:extLst>
              <a:ext uri="{FF2B5EF4-FFF2-40B4-BE49-F238E27FC236}">
                <a16:creationId xmlns:a16="http://schemas.microsoft.com/office/drawing/2014/main" xmlns="" id="{94EBDFF3-C9E7-448A-8885-209254DF2085}"/>
              </a:ext>
            </a:extLst>
          </p:cNvPr>
          <p:cNvSpPr/>
          <p:nvPr/>
        </p:nvSpPr>
        <p:spPr>
          <a:xfrm>
            <a:off x="3790765" y="946778"/>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352184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BB7C592F-8E51-4737-B4FA-C0E335745845}"/>
              </a:ext>
            </a:extLst>
          </p:cNvPr>
          <p:cNvSpPr>
            <a:spLocks noGrp="1"/>
          </p:cNvSpPr>
          <p:nvPr>
            <p:ph idx="1"/>
          </p:nvPr>
        </p:nvSpPr>
        <p:spPr>
          <a:xfrm>
            <a:off x="2589212" y="655320"/>
            <a:ext cx="8915400" cy="5255902"/>
          </a:xfrm>
        </p:spPr>
        <p:txBody>
          <a:bodyPr>
            <a:normAutofit/>
          </a:bodyPr>
          <a:lstStyle/>
          <a:p>
            <a:r>
              <a:rPr lang="el-GR" sz="2800" dirty="0"/>
              <a:t>Αντιφατική φύση σχολείου:</a:t>
            </a:r>
          </a:p>
          <a:p>
            <a:r>
              <a:rPr lang="el-GR" sz="2800" dirty="0"/>
              <a:t>Περιορίζει το ανθρώπινο δυναμικό, αναγκαίο για την κοινωνική πρόοδο</a:t>
            </a:r>
          </a:p>
          <a:p>
            <a:r>
              <a:rPr lang="el-GR" sz="2800" dirty="0"/>
              <a:t>Υπηρετεί τις προτεραιότητες των καπιταλιστών για έλεγχο της αγοράς</a:t>
            </a:r>
          </a:p>
          <a:p>
            <a:r>
              <a:rPr lang="el-GR" sz="2800" dirty="0"/>
              <a:t>Παραγκωνίζει τη βασική του αποστολή: ανάπτυξη της κριτικής συνείδησης</a:t>
            </a:r>
            <a:r>
              <a:rPr lang="en-GB" sz="2800" dirty="0"/>
              <a:t> </a:t>
            </a:r>
            <a:r>
              <a:rPr lang="el-GR" sz="2800" dirty="0"/>
              <a:t>ενώ </a:t>
            </a:r>
          </a:p>
          <a:p>
            <a:r>
              <a:rPr lang="el-GR" sz="2800" dirty="0"/>
              <a:t>Ανάπτυξη δεξιοτήτων</a:t>
            </a:r>
          </a:p>
          <a:p>
            <a:r>
              <a:rPr lang="el-GR" sz="2800" dirty="0" err="1"/>
              <a:t>Γραμματισμός</a:t>
            </a:r>
            <a:endParaRPr lang="el-GR" sz="2800" dirty="0"/>
          </a:p>
        </p:txBody>
      </p:sp>
    </p:spTree>
    <p:extLst>
      <p:ext uri="{BB962C8B-B14F-4D97-AF65-F5344CB8AC3E}">
        <p14:creationId xmlns:p14="http://schemas.microsoft.com/office/powerpoint/2010/main" xmlns="" val="2836277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E8F56A3A-4080-4C60-AE71-8066714BB3F1}"/>
              </a:ext>
            </a:extLst>
          </p:cNvPr>
          <p:cNvSpPr>
            <a:spLocks noGrp="1"/>
          </p:cNvSpPr>
          <p:nvPr>
            <p:ph idx="1"/>
          </p:nvPr>
        </p:nvSpPr>
        <p:spPr>
          <a:xfrm>
            <a:off x="2589212" y="1013254"/>
            <a:ext cx="8915400" cy="4897968"/>
          </a:xfrm>
        </p:spPr>
        <p:txBody>
          <a:bodyPr>
            <a:normAutofit/>
          </a:bodyPr>
          <a:lstStyle/>
          <a:p>
            <a:r>
              <a:rPr lang="el-GR" sz="2800" dirty="0"/>
              <a:t>Το σχολείο για τον μαρξισμό:</a:t>
            </a:r>
          </a:p>
          <a:p>
            <a:r>
              <a:rPr lang="el-GR" sz="2800" dirty="0"/>
              <a:t>Βασικός θεσμός για τη μελλοντική κομμουνιστική κοινωνία προσφέροντας:</a:t>
            </a:r>
          </a:p>
          <a:p>
            <a:endParaRPr lang="el-GR" sz="2800" dirty="0"/>
          </a:p>
          <a:p>
            <a:r>
              <a:rPr lang="el-GR" sz="2800" dirty="0"/>
              <a:t>Ευκαιρίες προσωπικής και κοινωνικής προόδου και όχι υπηρεσίες στην καθεστηκυία αστική τάξη</a:t>
            </a:r>
          </a:p>
        </p:txBody>
      </p:sp>
    </p:spTree>
    <p:extLst>
      <p:ext uri="{BB962C8B-B14F-4D97-AF65-F5344CB8AC3E}">
        <p14:creationId xmlns:p14="http://schemas.microsoft.com/office/powerpoint/2010/main" xmlns="" val="2630430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048B9C1-4DF1-4C1B-8E3A-B682C9FFC004}"/>
              </a:ext>
            </a:extLst>
          </p:cNvPr>
          <p:cNvSpPr>
            <a:spLocks noGrp="1"/>
          </p:cNvSpPr>
          <p:nvPr>
            <p:ph idx="1"/>
          </p:nvPr>
        </p:nvSpPr>
        <p:spPr>
          <a:xfrm>
            <a:off x="1961965" y="627182"/>
            <a:ext cx="9516014" cy="5307540"/>
          </a:xfrm>
        </p:spPr>
        <p:txBody>
          <a:bodyPr>
            <a:normAutofit/>
          </a:bodyPr>
          <a:lstStyle/>
          <a:p>
            <a:pPr marL="0" indent="0">
              <a:buNone/>
            </a:pPr>
            <a:r>
              <a:rPr lang="el-GR" sz="2800" b="1" dirty="0"/>
              <a:t>2 κατευθύνσεις</a:t>
            </a:r>
          </a:p>
          <a:p>
            <a:pPr marL="0" indent="0">
              <a:buNone/>
            </a:pPr>
            <a:endParaRPr lang="el-GR" sz="2800" b="1" dirty="0"/>
          </a:p>
          <a:p>
            <a:pPr marL="0" indent="0">
              <a:buNone/>
            </a:pPr>
            <a:r>
              <a:rPr lang="el-GR" sz="2800" b="1" dirty="0"/>
              <a:t>Δομικός μαρξισμός</a:t>
            </a:r>
          </a:p>
          <a:p>
            <a:pPr marL="0" indent="0">
              <a:buNone/>
            </a:pPr>
            <a:r>
              <a:rPr lang="el-GR" sz="2800" b="1" dirty="0"/>
              <a:t>  (λειτουργισμός )                           </a:t>
            </a:r>
          </a:p>
          <a:p>
            <a:pPr marL="0" indent="0" algn="r">
              <a:buNone/>
            </a:pPr>
            <a:r>
              <a:rPr lang="el-GR" sz="2800" b="1" dirty="0"/>
              <a:t>Πολιτισμικός μαρξισμός</a:t>
            </a:r>
          </a:p>
          <a:p>
            <a:pPr marL="0" indent="0">
              <a:buNone/>
            </a:pPr>
            <a:r>
              <a:rPr lang="el-GR" sz="2800" b="1" dirty="0"/>
              <a:t>                                                            (</a:t>
            </a:r>
            <a:r>
              <a:rPr lang="el-GR" sz="2800" b="1" dirty="0" err="1"/>
              <a:t>διαντίδραση</a:t>
            </a:r>
            <a:r>
              <a:rPr lang="el-GR" sz="2800" b="1" dirty="0"/>
              <a:t>)</a:t>
            </a:r>
          </a:p>
        </p:txBody>
      </p:sp>
      <p:cxnSp>
        <p:nvCxnSpPr>
          <p:cNvPr id="7" name="Ευθύγραμμο βέλος σύνδεσης 6">
            <a:extLst>
              <a:ext uri="{FF2B5EF4-FFF2-40B4-BE49-F238E27FC236}">
                <a16:creationId xmlns:a16="http://schemas.microsoft.com/office/drawing/2014/main" xmlns="" id="{35349A8C-602A-4F41-B5CE-D343CA3AEDAB}"/>
              </a:ext>
            </a:extLst>
          </p:cNvPr>
          <p:cNvCxnSpPr/>
          <p:nvPr/>
        </p:nvCxnSpPr>
        <p:spPr>
          <a:xfrm flipH="1">
            <a:off x="3240350" y="1105269"/>
            <a:ext cx="1189607" cy="7723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Ευθύγραμμο βέλος σύνδεσης 8">
            <a:extLst>
              <a:ext uri="{FF2B5EF4-FFF2-40B4-BE49-F238E27FC236}">
                <a16:creationId xmlns:a16="http://schemas.microsoft.com/office/drawing/2014/main" xmlns="" id="{E39B41B3-3E5F-4323-8CD7-AF4CBDCC5AA3}"/>
              </a:ext>
            </a:extLst>
          </p:cNvPr>
          <p:cNvCxnSpPr/>
          <p:nvPr/>
        </p:nvCxnSpPr>
        <p:spPr>
          <a:xfrm>
            <a:off x="4429957" y="1219372"/>
            <a:ext cx="4057095" cy="11363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2399482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635F15C5-1DD2-4BBB-A075-35811736D6DA}"/>
              </a:ext>
            </a:extLst>
          </p:cNvPr>
          <p:cNvSpPr>
            <a:spLocks noGrp="1"/>
          </p:cNvSpPr>
          <p:nvPr>
            <p:ph idx="1"/>
          </p:nvPr>
        </p:nvSpPr>
        <p:spPr>
          <a:xfrm>
            <a:off x="2015231" y="355107"/>
            <a:ext cx="9489381" cy="5556115"/>
          </a:xfrm>
        </p:spPr>
        <p:txBody>
          <a:bodyPr>
            <a:normAutofit/>
          </a:bodyPr>
          <a:lstStyle/>
          <a:p>
            <a:pPr marL="0" indent="0">
              <a:buNone/>
            </a:pPr>
            <a:r>
              <a:rPr lang="el-GR" sz="2400" b="1" dirty="0"/>
              <a:t>Δομικός μαρξισμός (λειτουργισμός ) (</a:t>
            </a:r>
            <a:r>
              <a:rPr lang="el-GR" sz="2400" b="1" dirty="0" err="1"/>
              <a:t>Αλτουσέρ</a:t>
            </a:r>
            <a:r>
              <a:rPr lang="el-GR" sz="2400" b="1" dirty="0"/>
              <a:t>)</a:t>
            </a:r>
          </a:p>
          <a:p>
            <a:pPr marL="0" indent="0">
              <a:buNone/>
            </a:pPr>
            <a:endParaRPr lang="el-GR" sz="2400" b="1" dirty="0"/>
          </a:p>
          <a:p>
            <a:pPr marL="0" indent="0">
              <a:buNone/>
            </a:pPr>
            <a:endParaRPr lang="el-GR" sz="2400" b="1" dirty="0"/>
          </a:p>
          <a:p>
            <a:pPr marL="0" indent="0">
              <a:buNone/>
            </a:pPr>
            <a:endParaRPr lang="el-GR" sz="2400" b="1" dirty="0"/>
          </a:p>
          <a:p>
            <a:pPr marL="0" indent="0">
              <a:buNone/>
            </a:pPr>
            <a:r>
              <a:rPr lang="el-GR" sz="2400" dirty="0"/>
              <a:t>Οι κοινωνικές και πολιτισμικές σχέσεις</a:t>
            </a:r>
          </a:p>
          <a:p>
            <a:pPr marL="0" indent="0">
              <a:buNone/>
            </a:pPr>
            <a:endParaRPr lang="el-GR" sz="2400" dirty="0"/>
          </a:p>
          <a:p>
            <a:pPr marL="0" indent="0" algn="r">
              <a:buNone/>
            </a:pPr>
            <a:r>
              <a:rPr lang="el-GR" sz="2400" dirty="0"/>
              <a:t>Οικονομικό σύστημα</a:t>
            </a:r>
          </a:p>
          <a:p>
            <a:pPr marL="0" indent="0" algn="r">
              <a:buNone/>
            </a:pPr>
            <a:r>
              <a:rPr lang="el-GR" sz="2400" dirty="0"/>
              <a:t>Περιλαμβάνει τα τεχνολογικά και υλικά μέσα παραγωγής</a:t>
            </a:r>
          </a:p>
          <a:p>
            <a:pPr marL="0" indent="0" algn="r">
              <a:buNone/>
            </a:pPr>
            <a:r>
              <a:rPr lang="el-GR" sz="2400" dirty="0"/>
              <a:t>(μοτίβα ιδιοκτησίας και απασχόλησης)</a:t>
            </a:r>
          </a:p>
        </p:txBody>
      </p:sp>
      <p:sp>
        <p:nvSpPr>
          <p:cNvPr id="4" name="Βέλος: Κάτω 3">
            <a:extLst>
              <a:ext uri="{FF2B5EF4-FFF2-40B4-BE49-F238E27FC236}">
                <a16:creationId xmlns:a16="http://schemas.microsoft.com/office/drawing/2014/main" xmlns="" id="{6F8456A1-B85E-4C04-9423-45C5D49D51CF}"/>
              </a:ext>
            </a:extLst>
          </p:cNvPr>
          <p:cNvSpPr/>
          <p:nvPr/>
        </p:nvSpPr>
        <p:spPr>
          <a:xfrm>
            <a:off x="5681709" y="932155"/>
            <a:ext cx="484632" cy="75460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Βέλος: Κυκλικό 4">
            <a:extLst>
              <a:ext uri="{FF2B5EF4-FFF2-40B4-BE49-F238E27FC236}">
                <a16:creationId xmlns:a16="http://schemas.microsoft.com/office/drawing/2014/main" xmlns="" id="{ED35FD51-3992-4DAA-B809-E7C135DFE7D7}"/>
              </a:ext>
            </a:extLst>
          </p:cNvPr>
          <p:cNvSpPr/>
          <p:nvPr/>
        </p:nvSpPr>
        <p:spPr>
          <a:xfrm>
            <a:off x="8247355" y="2592280"/>
            <a:ext cx="978408" cy="978408"/>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Tree>
    <p:extLst>
      <p:ext uri="{BB962C8B-B14F-4D97-AF65-F5344CB8AC3E}">
        <p14:creationId xmlns:p14="http://schemas.microsoft.com/office/powerpoint/2010/main" xmlns="" val="9772693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EEF32FB7-C30F-4EB8-81F5-DE0B0BD439D7}"/>
              </a:ext>
            </a:extLst>
          </p:cNvPr>
          <p:cNvSpPr>
            <a:spLocks noGrp="1"/>
          </p:cNvSpPr>
          <p:nvPr>
            <p:ph type="title"/>
          </p:nvPr>
        </p:nvSpPr>
        <p:spPr/>
        <p:txBody>
          <a:bodyPr/>
          <a:lstStyle/>
          <a:p>
            <a:r>
              <a:rPr lang="el-GR" b="1" dirty="0" err="1"/>
              <a:t>Αλτουσέρ</a:t>
            </a:r>
            <a:endParaRPr lang="el-GR" b="1" dirty="0"/>
          </a:p>
        </p:txBody>
      </p:sp>
      <p:sp>
        <p:nvSpPr>
          <p:cNvPr id="3" name="Θέση περιεχομένου 2">
            <a:extLst>
              <a:ext uri="{FF2B5EF4-FFF2-40B4-BE49-F238E27FC236}">
                <a16:creationId xmlns:a16="http://schemas.microsoft.com/office/drawing/2014/main" xmlns="" id="{E09D8073-26F8-4612-8670-A8852C074877}"/>
              </a:ext>
            </a:extLst>
          </p:cNvPr>
          <p:cNvSpPr>
            <a:spLocks noGrp="1"/>
          </p:cNvSpPr>
          <p:nvPr>
            <p:ph idx="1"/>
          </p:nvPr>
        </p:nvSpPr>
        <p:spPr/>
        <p:txBody>
          <a:bodyPr>
            <a:normAutofit/>
          </a:bodyPr>
          <a:lstStyle/>
          <a:p>
            <a:r>
              <a:rPr lang="el-GR" sz="2800" dirty="0"/>
              <a:t>Το </a:t>
            </a:r>
            <a:r>
              <a:rPr lang="el-GR" sz="2800" dirty="0" smtClean="0"/>
              <a:t>άτομο είναι </a:t>
            </a:r>
            <a:r>
              <a:rPr lang="el-GR" sz="2800" dirty="0"/>
              <a:t>υποκείμενο με συνείδηση, του οποίου οι ιδέες αναγνωρίζονται και μορφώνονται «ελεύθερα». Πρόκειται για ιδέες τις οποίες το υποκείμενο επέλεξε να πρεσβεύει «ελεύθερα», σαν ελεύθερο και συνειδητό υποκείμενο και οι οποίες εξαρτώνται από τον αντίστοιχο ιδεολογικό μηχανισμό.</a:t>
            </a:r>
          </a:p>
        </p:txBody>
      </p:sp>
    </p:spTree>
    <p:extLst>
      <p:ext uri="{BB962C8B-B14F-4D97-AF65-F5344CB8AC3E}">
        <p14:creationId xmlns:p14="http://schemas.microsoft.com/office/powerpoint/2010/main" xmlns="" val="2558730151"/>
      </p:ext>
    </p:extLst>
  </p:cSld>
  <p:clrMapOvr>
    <a:masterClrMapping/>
  </p:clrMapOvr>
  <p:timing>
    <p:tnLst>
      <p:par>
        <p:cTn id="1" dur="indefinite" restart="never" nodeType="tmRoot"/>
      </p:par>
    </p:tnLst>
  </p:timing>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391</TotalTime>
  <Words>1484</Words>
  <Application>Microsoft Office PowerPoint</Application>
  <PresentationFormat>Προσαρμογή</PresentationFormat>
  <Paragraphs>193</Paragraphs>
  <Slides>38</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38</vt:i4>
      </vt:variant>
    </vt:vector>
  </HeadingPairs>
  <TitlesOfParts>
    <vt:vector size="39" baseType="lpstr">
      <vt:lpstr>Θρόισμα</vt:lpstr>
      <vt:lpstr>Διαφάνεια 1</vt:lpstr>
      <vt:lpstr>Μαρξισμός - Νεομαρξισμός</vt:lpstr>
      <vt:lpstr>Διαφάνεια 3</vt:lpstr>
      <vt:lpstr>ΜΑΡΞ</vt:lpstr>
      <vt:lpstr>Διαφάνεια 5</vt:lpstr>
      <vt:lpstr>Διαφάνεια 6</vt:lpstr>
      <vt:lpstr>Διαφάνεια 7</vt:lpstr>
      <vt:lpstr>Διαφάνεια 8</vt:lpstr>
      <vt:lpstr>Αλτουσέρ</vt:lpstr>
      <vt:lpstr>Διαφάνεια 10</vt:lpstr>
      <vt:lpstr>Διαφάνεια 11</vt:lpstr>
      <vt:lpstr>Διαφάνεια 12</vt:lpstr>
      <vt:lpstr>Διαφάνεια 13</vt:lpstr>
      <vt:lpstr>Πολιτισμικός μαρξισμός </vt:lpstr>
      <vt:lpstr>Διαφάνεια 15</vt:lpstr>
      <vt:lpstr>Δομικός μαρξισμός: Bowles &amp; Gintis Schooling in capitalist America) </vt:lpstr>
      <vt:lpstr>Διαφάνεια 17</vt:lpstr>
      <vt:lpstr>Διαφάνεια 18</vt:lpstr>
      <vt:lpstr>Διαφάνεια 19</vt:lpstr>
      <vt:lpstr>Διαφάνεια 20</vt:lpstr>
      <vt:lpstr>Διαφάνεια 21</vt:lpstr>
      <vt:lpstr>Μαξ Βέμπερ (1864-1920)</vt:lpstr>
      <vt:lpstr>Διαφάνεια 23</vt:lpstr>
      <vt:lpstr>Διαφάνεια 24</vt:lpstr>
      <vt:lpstr>Διαφάνεια 25</vt:lpstr>
      <vt:lpstr>Διαφάνεια 26</vt:lpstr>
      <vt:lpstr>Η συγκρουσιακή θεωρία σήμερα</vt:lpstr>
      <vt:lpstr>Collins (το έργο του ως κλασικό παράδειγμα εφαρμογής της βεμπεριανης θεωρίας)  </vt:lpstr>
      <vt:lpstr>Διαφάνεια 29</vt:lpstr>
      <vt:lpstr>Basil Bernstein: Νέα Κοινωνιολογία της Εκπαίδευσης</vt:lpstr>
      <vt:lpstr>Διαφάνεια 31</vt:lpstr>
      <vt:lpstr>Basil BernsteinBernstein, Β. (2000) «Κοινωνική τάξη και παιδαγωγικές πρακτικές» στο Παιδαγωγικοί Κώδικες και Κοινωνικός Έλεγχος, (εισαγωγή-μετάφραση Ι. Σολομών), Αθήνα: Αλεξάνδρεια. </vt:lpstr>
      <vt:lpstr>Διαφάνεια 33</vt:lpstr>
      <vt:lpstr>Διαφάνεια 34</vt:lpstr>
      <vt:lpstr>Ορατή Παιδαγωγική</vt:lpstr>
      <vt:lpstr>Αόρατη Παιδαγωγική</vt:lpstr>
      <vt:lpstr>Benstein</vt:lpstr>
      <vt:lpstr>Διαφάνεια 38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kipouropoulou@gmail.com</dc:creator>
  <cp:lastModifiedBy>User</cp:lastModifiedBy>
  <cp:revision>39</cp:revision>
  <dcterms:created xsi:type="dcterms:W3CDTF">2018-10-15T09:17:48Z</dcterms:created>
  <dcterms:modified xsi:type="dcterms:W3CDTF">2021-03-10T12:26:33Z</dcterms:modified>
</cp:coreProperties>
</file>