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handoutMasterIdLst>
    <p:handoutMasterId r:id="rId44"/>
  </p:handoutMasterIdLst>
  <p:sldIdLst>
    <p:sldId id="258" r:id="rId2"/>
    <p:sldId id="261" r:id="rId3"/>
    <p:sldId id="259" r:id="rId4"/>
    <p:sldId id="257"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7" r:id="rId31"/>
    <p:sldId id="289" r:id="rId32"/>
    <p:sldId id="290" r:id="rId33"/>
    <p:sldId id="291" r:id="rId34"/>
    <p:sldId id="288" r:id="rId35"/>
    <p:sldId id="292" r:id="rId36"/>
    <p:sldId id="293" r:id="rId37"/>
    <p:sldId id="294" r:id="rId38"/>
    <p:sldId id="295" r:id="rId39"/>
    <p:sldId id="296" r:id="rId40"/>
    <p:sldId id="297" r:id="rId41"/>
    <p:sldId id="298"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1BFAB6C-659E-4761-B860-54A14B2829AA}">
          <p14:sldIdLst>
            <p14:sldId id="258"/>
            <p14:sldId id="261"/>
            <p14:sldId id="259"/>
            <p14:sldId id="257"/>
            <p14:sldId id="260"/>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6"/>
            <p14:sldId id="287"/>
            <p14:sldId id="289"/>
            <p14:sldId id="290"/>
            <p14:sldId id="291"/>
            <p14:sldId id="288"/>
            <p14:sldId id="292"/>
            <p14:sldId id="293"/>
            <p14:sldId id="294"/>
            <p14:sldId id="295"/>
            <p14:sldId id="296"/>
            <p14:sldId id="297"/>
            <p14:sldId id="298"/>
          </p14:sldIdLst>
        </p14:section>
      </p14:sectionLst>
    </p:ex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la Hasaj" initials="B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8A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5196" autoAdjust="0"/>
  </p:normalViewPr>
  <p:slideViewPr>
    <p:cSldViewPr snapToGrid="0">
      <p:cViewPr>
        <p:scale>
          <a:sx n="80" d="100"/>
          <a:sy n="80" d="100"/>
        </p:scale>
        <p:origin x="-749" y="-158"/>
      </p:cViewPr>
      <p:guideLst>
        <p:guide orient="horz" pos="2160"/>
        <p:guide pos="3840"/>
      </p:guideLst>
    </p:cSldViewPr>
  </p:slideViewPr>
  <p:outlineViewPr>
    <p:cViewPr>
      <p:scale>
        <a:sx n="33" d="100"/>
        <a:sy n="33" d="100"/>
      </p:scale>
      <p:origin x="0" y="-11573"/>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792747276797554"/>
          <c:y val="0.14617610143813112"/>
          <c:w val="0.83798512032274364"/>
          <c:h val="0.58049544693283761"/>
        </c:manualLayout>
      </c:layout>
      <c:pie3DChart>
        <c:varyColors val="1"/>
        <c:ser>
          <c:idx val="0"/>
          <c:order val="0"/>
          <c:tx>
            <c:strRef>
              <c:f>Sheet1!$B$1</c:f>
              <c:strCache>
                <c:ptCount val="1"/>
                <c:pt idx="0">
                  <c:v>Σεξουαλικές Ιδιορρυθμίες </c:v>
                </c:pt>
              </c:strCache>
            </c:strRef>
          </c:tx>
          <c:explosion val="13"/>
          <c:dPt>
            <c:idx val="0"/>
            <c:bubble3D val="0"/>
            <c:explosion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2-44E0-4790-84EF-288B29B0AB8D}"/>
              </c:ext>
            </c:extLst>
          </c:dPt>
          <c:dPt>
            <c:idx val="1"/>
            <c:bubble3D val="0"/>
            <c:explosion val="1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44E0-4790-84EF-288B29B0AB8D}"/>
              </c:ext>
            </c:extLst>
          </c:dPt>
          <c:dPt>
            <c:idx val="2"/>
            <c:bubble3D val="0"/>
            <c:explosion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44E0-4790-84EF-288B29B0AB8D}"/>
              </c:ext>
            </c:extLst>
          </c:dPt>
          <c:dPt>
            <c:idx val="3"/>
            <c:bubble3D val="0"/>
            <c:explosion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6-44E0-4790-84EF-288B29B0AB8D}"/>
              </c:ext>
            </c:extLst>
          </c:dPt>
          <c:dPt>
            <c:idx val="4"/>
            <c:bubble3D val="0"/>
            <c:explosion val="0"/>
            <c:spPr>
              <a:solidFill>
                <a:schemeClr val="accent3">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44E0-4790-84EF-288B29B0AB8D}"/>
              </c:ext>
            </c:extLst>
          </c:dPt>
          <c:dPt>
            <c:idx val="5"/>
            <c:bubble3D val="0"/>
            <c:explosion val="0"/>
            <c:spPr>
              <a:solidFill>
                <a:schemeClr val="accent5">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44E0-4790-84EF-288B29B0AB8D}"/>
              </c:ext>
            </c:extLst>
          </c:dPt>
          <c:dPt>
            <c:idx val="6"/>
            <c:bubble3D val="0"/>
            <c:explosion val="0"/>
            <c:spPr>
              <a:solidFill>
                <a:schemeClr val="accent1">
                  <a:lumMod val="80000"/>
                  <a:lumOff val="2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4-44E0-4790-84EF-288B29B0AB8D}"/>
              </c:ext>
            </c:extLst>
          </c:dPt>
          <c:dLbls>
            <c:dLbl>
              <c:idx val="0"/>
              <c:layout>
                <c:manualLayout>
                  <c:x val="-9.0054929055379748E-3"/>
                  <c:y val="-2.1642126460031837E-2"/>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4E0-4790-84EF-288B29B0AB8D}"/>
                </c:ext>
              </c:extLst>
            </c:dLbl>
            <c:dLbl>
              <c:idx val="1"/>
              <c:layout>
                <c:manualLayout>
                  <c:x val="1.3692652182311154E-2"/>
                  <c:y val="-3.8032391086687239E-2"/>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4E0-4790-84EF-288B29B0AB8D}"/>
                </c:ext>
              </c:extLst>
            </c:dLbl>
            <c:dLbl>
              <c:idx val="2"/>
              <c:layout>
                <c:manualLayout>
                  <c:x val="2.6241997847987131E-2"/>
                  <c:y val="-1.3359347981612439E-2"/>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44E0-4790-84EF-288B29B0AB8D}"/>
                </c:ext>
              </c:extLst>
            </c:dLbl>
            <c:dLbl>
              <c:idx val="3"/>
              <c:layout>
                <c:manualLayout>
                  <c:x val="5.8124749446297724E-2"/>
                  <c:y val="-1.2788568522246798E-2"/>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44E0-4790-84EF-288B29B0AB8D}"/>
                </c:ext>
              </c:extLst>
            </c:dLbl>
            <c:dLbl>
              <c:idx val="4"/>
              <c:layout>
                <c:manualLayout>
                  <c:x val="6.7562526148334148E-2"/>
                  <c:y val="-1.7321990854576017E-2"/>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4E0-4790-84EF-288B29B0AB8D}"/>
                </c:ext>
              </c:extLst>
            </c:dLbl>
            <c:dLbl>
              <c:idx val="5"/>
              <c:layout>
                <c:manualLayout>
                  <c:x val="-4.6683404250132676E-2"/>
                  <c:y val="-8.5408813232066755E-2"/>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4E0-4790-84EF-288B29B0AB8D}"/>
                </c:ext>
              </c:extLst>
            </c:dLbl>
            <c:dLbl>
              <c:idx val="6"/>
              <c:layout>
                <c:manualLayout>
                  <c:x val="-1.5343623886865911E-2"/>
                  <c:y val="-2.0578499229965835E-2"/>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4E0-4790-84EF-288B29B0AB8D}"/>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002060"/>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Sheet1!$A$2:$A$8</c:f>
              <c:strCache>
                <c:ptCount val="7"/>
                <c:pt idx="0">
                  <c:v>Ομοφυλοφιλές Φαντασιώσεις </c:v>
                </c:pt>
                <c:pt idx="1">
                  <c:v>Σαδιστικές Φαντασιώσεις Α</c:v>
                </c:pt>
                <c:pt idx="2">
                  <c:v>Σαδιστικές Φαντασιώσεις Κ</c:v>
                </c:pt>
                <c:pt idx="3">
                  <c:v>Μαζοχιστικές Φαντασιώσεις Α </c:v>
                </c:pt>
                <c:pt idx="4">
                  <c:v>Μαζοχιστικές Φαντασιώσεις Κ</c:v>
                </c:pt>
                <c:pt idx="5">
                  <c:v>Ηδονοβλεπτικές Φαντασιώσεις Α</c:v>
                </c:pt>
                <c:pt idx="6">
                  <c:v>Ηδονοβλεπτικές Φαντασιώσεις Κ</c:v>
                </c:pt>
              </c:strCache>
            </c:strRef>
          </c:cat>
          <c:val>
            <c:numRef>
              <c:f>Sheet1!$B$2:$B$8</c:f>
              <c:numCache>
                <c:formatCode>0%</c:formatCode>
                <c:ptCount val="7"/>
                <c:pt idx="0">
                  <c:v>0.03</c:v>
                </c:pt>
                <c:pt idx="1">
                  <c:v>0.24</c:v>
                </c:pt>
                <c:pt idx="2">
                  <c:v>0.06</c:v>
                </c:pt>
                <c:pt idx="3">
                  <c:v>0.11</c:v>
                </c:pt>
                <c:pt idx="4">
                  <c:v>0.2</c:v>
                </c:pt>
                <c:pt idx="5">
                  <c:v>0.35</c:v>
                </c:pt>
                <c:pt idx="6">
                  <c:v>0.25</c:v>
                </c:pt>
              </c:numCache>
            </c:numRef>
          </c:val>
          <c:extLst xmlns:c16r2="http://schemas.microsoft.com/office/drawing/2015/06/chart">
            <c:ext xmlns:c16="http://schemas.microsoft.com/office/drawing/2014/chart" uri="{C3380CC4-5D6E-409C-BE32-E72D297353CC}">
              <c16:uniqueId val="{00000000-44E0-4790-84EF-288B29B0AB8D}"/>
            </c:ext>
          </c:extLst>
        </c:ser>
        <c:dLbls>
          <c:showLegendKey val="0"/>
          <c:showVal val="0"/>
          <c:showCatName val="0"/>
          <c:showSerName val="0"/>
          <c:showPercent val="1"/>
          <c:showBubbleSize val="0"/>
          <c:showLeaderLines val="1"/>
        </c:dLbls>
      </c:pie3DChart>
      <c:spPr>
        <a:noFill/>
        <a:ln>
          <a:noFill/>
        </a:ln>
        <a:effectLst/>
      </c:spPr>
    </c:plotArea>
    <c:legend>
      <c:legendPos val="t"/>
      <c:layout>
        <c:manualLayout>
          <c:xMode val="edge"/>
          <c:yMode val="edge"/>
          <c:x val="5.8564319669031979E-2"/>
          <c:y val="0.78062747746133543"/>
          <c:w val="0.94143568033096803"/>
          <c:h val="0.20018103466513767"/>
        </c:manualLayout>
      </c:layout>
      <c:overlay val="0"/>
      <c:spPr>
        <a:noFill/>
        <a:ln>
          <a:noFill/>
        </a:ln>
        <a:effectLst/>
      </c:spPr>
      <c:txPr>
        <a:bodyPr rot="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14870089861086"/>
          <c:y val="2.2859054882773858E-2"/>
          <c:w val="0.69456585567883533"/>
          <c:h val="0.77778861916022146"/>
        </c:manualLayout>
      </c:layout>
      <c:barChart>
        <c:barDir val="col"/>
        <c:grouping val="clustered"/>
        <c:varyColors val="0"/>
        <c:ser>
          <c:idx val="0"/>
          <c:order val="0"/>
          <c:tx>
            <c:strRef>
              <c:f>Sheet1!$B$1</c:f>
              <c:strCache>
                <c:ptCount val="1"/>
                <c:pt idx="0">
                  <c:v>Ευχαρίστηση </c:v>
                </c:pt>
              </c:strCache>
            </c:strRef>
          </c:tx>
          <c:spPr>
            <a:solidFill>
              <a:schemeClr val="accent1"/>
            </a:solidFill>
            <a:ln>
              <a:noFill/>
            </a:ln>
            <a:effectLst/>
          </c:spPr>
          <c:invertIfNegative val="0"/>
          <c:cat>
            <c:strRef>
              <c:f>Sheet1!$A$2:$A$3</c:f>
              <c:strCache>
                <c:ptCount val="1"/>
                <c:pt idx="0">
                  <c:v> </c:v>
                </c:pt>
              </c:strCache>
            </c:strRef>
          </c:cat>
          <c:val>
            <c:numRef>
              <c:f>Sheet1!$B$2:$B$3</c:f>
              <c:numCache>
                <c:formatCode>General</c:formatCode>
                <c:ptCount val="2"/>
                <c:pt idx="0" formatCode="0%">
                  <c:v>0.59</c:v>
                </c:pt>
              </c:numCache>
            </c:numRef>
          </c:val>
          <c:extLst xmlns:c16r2="http://schemas.microsoft.com/office/drawing/2015/06/chart">
            <c:ext xmlns:c16="http://schemas.microsoft.com/office/drawing/2014/chart" uri="{C3380CC4-5D6E-409C-BE32-E72D297353CC}">
              <c16:uniqueId val="{00000000-2907-4396-BBC8-911111D21F9D}"/>
            </c:ext>
          </c:extLst>
        </c:ser>
        <c:ser>
          <c:idx val="1"/>
          <c:order val="1"/>
          <c:tx>
            <c:strRef>
              <c:f>Sheet1!$C$1</c:f>
              <c:strCache>
                <c:ptCount val="1"/>
                <c:pt idx="0">
                  <c:v>Απογοήτευση </c:v>
                </c:pt>
              </c:strCache>
            </c:strRef>
          </c:tx>
          <c:spPr>
            <a:solidFill>
              <a:schemeClr val="accent2"/>
            </a:solidFill>
            <a:ln>
              <a:noFill/>
            </a:ln>
            <a:effectLst/>
          </c:spPr>
          <c:invertIfNegative val="0"/>
          <c:cat>
            <c:strRef>
              <c:f>Sheet1!$A$2:$A$3</c:f>
              <c:strCache>
                <c:ptCount val="1"/>
                <c:pt idx="0">
                  <c:v> </c:v>
                </c:pt>
              </c:strCache>
            </c:strRef>
          </c:cat>
          <c:val>
            <c:numRef>
              <c:f>Sheet1!$C$2:$C$3</c:f>
              <c:numCache>
                <c:formatCode>General</c:formatCode>
                <c:ptCount val="2"/>
                <c:pt idx="0" formatCode="0%">
                  <c:v>0.32</c:v>
                </c:pt>
              </c:numCache>
            </c:numRef>
          </c:val>
          <c:extLst xmlns:c16r2="http://schemas.microsoft.com/office/drawing/2015/06/chart">
            <c:ext xmlns:c16="http://schemas.microsoft.com/office/drawing/2014/chart" uri="{C3380CC4-5D6E-409C-BE32-E72D297353CC}">
              <c16:uniqueId val="{00000001-2907-4396-BBC8-911111D21F9D}"/>
            </c:ext>
          </c:extLst>
        </c:ser>
        <c:ser>
          <c:idx val="2"/>
          <c:order val="2"/>
          <c:tx>
            <c:strRef>
              <c:f>Sheet1!$D$1</c:f>
              <c:strCache>
                <c:ptCount val="1"/>
                <c:pt idx="0">
                  <c:v>No data</c:v>
                </c:pt>
              </c:strCache>
            </c:strRef>
          </c:tx>
          <c:spPr>
            <a:solidFill>
              <a:schemeClr val="accent3"/>
            </a:solidFill>
            <a:ln>
              <a:noFill/>
            </a:ln>
            <a:effectLst/>
          </c:spPr>
          <c:invertIfNegative val="0"/>
          <c:cat>
            <c:strRef>
              <c:f>Sheet1!$A$2:$A$3</c:f>
              <c:strCache>
                <c:ptCount val="1"/>
                <c:pt idx="0">
                  <c:v> </c:v>
                </c:pt>
              </c:strCache>
            </c:strRef>
          </c:cat>
          <c:val>
            <c:numRef>
              <c:f>Sheet1!$D$2:$D$3</c:f>
              <c:numCache>
                <c:formatCode>General</c:formatCode>
                <c:ptCount val="2"/>
                <c:pt idx="0" formatCode="0%">
                  <c:v>0.09</c:v>
                </c:pt>
              </c:numCache>
            </c:numRef>
          </c:val>
          <c:extLst xmlns:c16r2="http://schemas.microsoft.com/office/drawing/2015/06/chart">
            <c:ext xmlns:c16="http://schemas.microsoft.com/office/drawing/2014/chart" uri="{C3380CC4-5D6E-409C-BE32-E72D297353CC}">
              <c16:uniqueId val="{00000003-2907-4396-BBC8-911111D21F9D}"/>
            </c:ext>
          </c:extLst>
        </c:ser>
        <c:dLbls>
          <c:showLegendKey val="0"/>
          <c:showVal val="0"/>
          <c:showCatName val="0"/>
          <c:showSerName val="0"/>
          <c:showPercent val="0"/>
          <c:showBubbleSize val="0"/>
        </c:dLbls>
        <c:gapWidth val="300"/>
        <c:axId val="139214336"/>
        <c:axId val="49800896"/>
      </c:barChart>
      <c:catAx>
        <c:axId val="13921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800896"/>
        <c:crosses val="autoZero"/>
        <c:auto val="1"/>
        <c:lblAlgn val="ctr"/>
        <c:lblOffset val="100"/>
        <c:noMultiLvlLbl val="0"/>
      </c:catAx>
      <c:valAx>
        <c:axId val="4980089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9214336"/>
        <c:crosses val="autoZero"/>
        <c:crossBetween val="between"/>
      </c:valAx>
      <c:spPr>
        <a:noFill/>
        <a:ln>
          <a:noFill/>
        </a:ln>
        <a:effectLst/>
      </c:spPr>
    </c:plotArea>
    <c:legend>
      <c:legendPos val="r"/>
      <c:layout>
        <c:manualLayout>
          <c:xMode val="edge"/>
          <c:yMode val="edge"/>
          <c:x val="8.3479430770650356E-2"/>
          <c:y val="0.80761474063347671"/>
          <c:w val="0.49350063066752109"/>
          <c:h val="0.192108311324095"/>
        </c:manualLayout>
      </c:layout>
      <c:overlay val="0"/>
      <c:spPr>
        <a:noFill/>
        <a:ln>
          <a:noFill/>
        </a:ln>
        <a:effectLst/>
      </c:spPr>
      <c:txPr>
        <a:bodyPr rot="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CF69867-CC54-C376-56E1-78489C838D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l-GR"/>
              <a:t>Τα χίλια πρόσωπα της εφηβείας</a:t>
            </a:r>
          </a:p>
        </p:txBody>
      </p:sp>
      <p:sp>
        <p:nvSpPr>
          <p:cNvPr id="3" name="Date Placeholder 2">
            <a:extLst>
              <a:ext uri="{FF2B5EF4-FFF2-40B4-BE49-F238E27FC236}">
                <a16:creationId xmlns:a16="http://schemas.microsoft.com/office/drawing/2014/main" xmlns="" id="{09125FB0-C7E0-1132-AE08-F09A887455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C8B9CD-C319-4A1F-97C1-2D1A32F7011D}" type="datetimeFigureOut">
              <a:rPr lang="el-GR" smtClean="0"/>
              <a:t>22/11/2022</a:t>
            </a:fld>
            <a:endParaRPr lang="el-GR"/>
          </a:p>
        </p:txBody>
      </p:sp>
      <p:sp>
        <p:nvSpPr>
          <p:cNvPr id="4" name="Footer Placeholder 3">
            <a:extLst>
              <a:ext uri="{FF2B5EF4-FFF2-40B4-BE49-F238E27FC236}">
                <a16:creationId xmlns:a16="http://schemas.microsoft.com/office/drawing/2014/main" xmlns="" id="{63B35E11-72EF-40BB-A18B-3AD1ADA18D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a:extLst>
              <a:ext uri="{FF2B5EF4-FFF2-40B4-BE49-F238E27FC236}">
                <a16:creationId xmlns:a16="http://schemas.microsoft.com/office/drawing/2014/main" xmlns="" id="{CF721D70-FC38-55B3-E55E-F9A2F98D3C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E62461-1C75-4EB3-AAC7-234D84D33586}" type="slidenum">
              <a:rPr lang="el-GR" smtClean="0"/>
              <a:t>‹#›</a:t>
            </a:fld>
            <a:endParaRPr lang="el-GR"/>
          </a:p>
        </p:txBody>
      </p:sp>
    </p:spTree>
    <p:extLst>
      <p:ext uri="{BB962C8B-B14F-4D97-AF65-F5344CB8AC3E}">
        <p14:creationId xmlns:p14="http://schemas.microsoft.com/office/powerpoint/2010/main" val="364981815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l-GR"/>
              <a:t>Τα χίλια πρόσωπα της εφηβείας</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C4FE6-D376-4CE8-8A89-4D48CBF0AC78}" type="datetimeFigureOut">
              <a:rPr lang="el-GR" smtClean="0"/>
              <a:t>22/11/2022</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255E4-F2ED-422A-AA92-928A8B785CA8}" type="slidenum">
              <a:rPr lang="el-GR" smtClean="0"/>
              <a:t>‹#›</a:t>
            </a:fld>
            <a:endParaRPr lang="el-GR"/>
          </a:p>
        </p:txBody>
      </p:sp>
    </p:spTree>
    <p:extLst>
      <p:ext uri="{BB962C8B-B14F-4D97-AF65-F5344CB8AC3E}">
        <p14:creationId xmlns:p14="http://schemas.microsoft.com/office/powerpoint/2010/main" val="361512856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DFBA74-8ABD-444E-9CDF-2314AFC20642}" type="datetime1">
              <a:rPr lang="en-US" smtClean="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894A4E-31D9-46A0-90EC-D69E031DD020}" type="datetime1">
              <a:rPr lang="en-US" smtClean="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2DB4BA-5872-4B25-9CD7-71DDC5A79882}" type="datetime1">
              <a:rPr lang="en-US" smtClean="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2ED5FF-881D-41F5-BF5F-8D33192302DB}" type="datetime1">
              <a:rPr lang="en-US" smtClean="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3D9A97-13F3-421C-9A69-C441D4B0129D}" type="datetime1">
              <a:rPr lang="en-US" smtClean="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AD3CD8-45DE-4A57-BEC5-AFA8C16CF236}" type="datetime1">
              <a:rPr lang="en-US" smtClean="0"/>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ACC86A-00DC-4B32-8099-3B87BF0D1B5D}" type="datetime1">
              <a:rPr lang="en-US" smtClean="0"/>
              <a:t>11/22/2022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726FE4-BB6C-4690-89BA-893F7F9AAD33}" type="datetime1">
              <a:rPr lang="en-US" smtClean="0"/>
              <a:t>11/22/2022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5B98675-B130-422A-B982-2885804ED271}" type="datetime1">
              <a:rPr lang="en-US" smtClean="0"/>
              <a:t>11/22/2022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B7D137A-BE5D-461F-AD9B-EC4434FF6E84}" type="datetime1">
              <a:rPr lang="en-US" smtClean="0"/>
              <a:t>11/22/2022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A152E3-5F58-427D-9F5F-B023C56EDA04}" type="datetime1">
              <a:rPr lang="en-US" smtClean="0"/>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20DB6F7-9B18-4F2C-A4C6-E623358F7561}" type="datetime1">
              <a:rPr lang="en-US" smtClean="0"/>
              <a:t>11/22/2022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4698">
              <a:srgbClr val="FCEFDE"/>
            </a:gs>
            <a:gs pos="27269">
              <a:srgbClr val="FBE6CC"/>
            </a:gs>
            <a:gs pos="16000">
              <a:srgbClr val="FAE1C3"/>
            </a:gs>
            <a:gs pos="100000">
              <a:schemeClr val="accent1">
                <a:lumMod val="5000"/>
                <a:lumOff val="95000"/>
              </a:schemeClr>
            </a:gs>
            <a:gs pos="74000">
              <a:schemeClr val="accent1">
                <a:lumMod val="45000"/>
                <a:lumOff val="55000"/>
              </a:schemeClr>
            </a:gs>
            <a:gs pos="46000">
              <a:schemeClr val="accent1">
                <a:lumMod val="45000"/>
                <a:lumOff val="55000"/>
              </a:schemeClr>
            </a:gs>
            <a:gs pos="63000">
              <a:schemeClr val="accent1">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F5F4E487-3526-749F-BE53-58840ECAD3E7}"/>
              </a:ext>
            </a:extLst>
          </p:cNvPr>
          <p:cNvSpPr>
            <a:spLocks noGrp="1"/>
          </p:cNvSpPr>
          <p:nvPr>
            <p:ph type="title"/>
          </p:nvPr>
        </p:nvSpPr>
        <p:spPr>
          <a:xfrm>
            <a:off x="1724810" y="277638"/>
            <a:ext cx="10058400" cy="1450757"/>
          </a:xfrm>
        </p:spPr>
        <p:txBody>
          <a:bodyPr>
            <a:normAutofit/>
          </a:bodyPr>
          <a:lstStyle/>
          <a:p>
            <a:r>
              <a:rPr lang="el-GR" sz="5400" b="1" i="1" dirty="0">
                <a:latin typeface="Arial Narrow" panose="020B0606020202030204" pitchFamily="34" charset="0"/>
                <a:cs typeface="Aharoni" panose="02010803020104030203" pitchFamily="2" charset="-79"/>
              </a:rPr>
              <a:t>Τα χίλια πρόσωπα της εφηβείας </a:t>
            </a:r>
          </a:p>
        </p:txBody>
      </p:sp>
      <p:sp>
        <p:nvSpPr>
          <p:cNvPr id="3" name="Subtitle 2">
            <a:extLst>
              <a:ext uri="{FF2B5EF4-FFF2-40B4-BE49-F238E27FC236}">
                <a16:creationId xmlns:a16="http://schemas.microsoft.com/office/drawing/2014/main" xmlns="" id="{D8EE9113-8183-AE76-9AA6-E126C592F3FE}"/>
              </a:ext>
            </a:extLst>
          </p:cNvPr>
          <p:cNvSpPr>
            <a:spLocks noGrp="1"/>
          </p:cNvSpPr>
          <p:nvPr>
            <p:ph idx="1"/>
          </p:nvPr>
        </p:nvSpPr>
        <p:spPr>
          <a:xfrm>
            <a:off x="1066800" y="2901826"/>
            <a:ext cx="10058400" cy="1054348"/>
          </a:xfrm>
        </p:spPr>
        <p:txBody>
          <a:bodyPr>
            <a:normAutofit/>
          </a:bodyPr>
          <a:lstStyle/>
          <a:p>
            <a:pPr>
              <a:buFont typeface="Arial" panose="020B0604020202020204" pitchFamily="34" charset="0"/>
              <a:buChar char="•"/>
            </a:pPr>
            <a:r>
              <a:rPr lang="el-GR" sz="2800" b="1" dirty="0">
                <a:latin typeface="+mj-lt"/>
              </a:rPr>
              <a:t> Μέρος Α’: Ερωτική και σεξουαλική ζωή.  </a:t>
            </a:r>
          </a:p>
          <a:p>
            <a:pPr>
              <a:buFont typeface="Arial" panose="020B0604020202020204" pitchFamily="34" charset="0"/>
              <a:buChar char="•"/>
            </a:pPr>
            <a:r>
              <a:rPr lang="el-GR" sz="2800" b="1" dirty="0">
                <a:latin typeface="+mj-lt"/>
              </a:rPr>
              <a:t> Μέρος Β’: Τα χρόνια του σχολείου.</a:t>
            </a:r>
          </a:p>
        </p:txBody>
      </p:sp>
      <p:sp>
        <p:nvSpPr>
          <p:cNvPr id="5" name="TextBox 4">
            <a:extLst>
              <a:ext uri="{FF2B5EF4-FFF2-40B4-BE49-F238E27FC236}">
                <a16:creationId xmlns:a16="http://schemas.microsoft.com/office/drawing/2014/main" xmlns="" id="{D6ACEC69-05D8-CB4A-F632-7B8E5863A7AC}"/>
              </a:ext>
            </a:extLst>
          </p:cNvPr>
          <p:cNvSpPr txBox="1"/>
          <p:nvPr/>
        </p:nvSpPr>
        <p:spPr>
          <a:xfrm>
            <a:off x="9542033" y="5558116"/>
            <a:ext cx="3227294" cy="830997"/>
          </a:xfrm>
          <a:prstGeom prst="rect">
            <a:avLst/>
          </a:prstGeom>
          <a:noFill/>
        </p:spPr>
        <p:txBody>
          <a:bodyPr wrap="square" rtlCol="0">
            <a:spAutoFit/>
          </a:bodyPr>
          <a:lstStyle/>
          <a:p>
            <a:r>
              <a:rPr lang="el-GR" sz="2400" dirty="0"/>
              <a:t>Μιτζοκόπη Σωτηρία </a:t>
            </a:r>
          </a:p>
          <a:p>
            <a:r>
              <a:rPr lang="el-GR" sz="2400" dirty="0"/>
              <a:t>Χασάι Μπελίσα</a:t>
            </a:r>
          </a:p>
        </p:txBody>
      </p:sp>
    </p:spTree>
    <p:extLst>
      <p:ext uri="{BB962C8B-B14F-4D97-AF65-F5344CB8AC3E}">
        <p14:creationId xmlns:p14="http://schemas.microsoft.com/office/powerpoint/2010/main" val="4115560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8142F9B-3709-FF48-FCC6-A71EABA7BFFD}"/>
              </a:ext>
            </a:extLst>
          </p:cNvPr>
          <p:cNvSpPr txBox="1"/>
          <p:nvPr/>
        </p:nvSpPr>
        <p:spPr>
          <a:xfrm>
            <a:off x="2357718" y="824752"/>
            <a:ext cx="4249270" cy="1541929"/>
          </a:xfrm>
          <a:prstGeom prst="rect">
            <a:avLst/>
          </a:prstGeom>
          <a:noFill/>
        </p:spPr>
        <p:txBody>
          <a:bodyPr wrap="square" rtlCol="0">
            <a:spAutoFit/>
          </a:bodyPr>
          <a:lstStyle/>
          <a:p>
            <a:endParaRPr lang="el-GR" dirty="0"/>
          </a:p>
        </p:txBody>
      </p:sp>
      <p:sp>
        <p:nvSpPr>
          <p:cNvPr id="6" name="Title 5">
            <a:extLst>
              <a:ext uri="{FF2B5EF4-FFF2-40B4-BE49-F238E27FC236}">
                <a16:creationId xmlns:a16="http://schemas.microsoft.com/office/drawing/2014/main" xmlns="" id="{3304C1EE-3E9B-6FF2-1B18-2F9D0D75FC21}"/>
              </a:ext>
            </a:extLst>
          </p:cNvPr>
          <p:cNvSpPr>
            <a:spLocks noGrp="1"/>
          </p:cNvSpPr>
          <p:nvPr>
            <p:ph type="title"/>
          </p:nvPr>
        </p:nvSpPr>
        <p:spPr>
          <a:xfrm>
            <a:off x="1066800" y="320677"/>
            <a:ext cx="10058400" cy="1450757"/>
          </a:xfrm>
        </p:spPr>
        <p:txBody>
          <a:bodyPr>
            <a:normAutofit/>
          </a:bodyPr>
          <a:lstStyle/>
          <a:p>
            <a:pPr algn="ctr"/>
            <a:r>
              <a:rPr lang="el-GR" sz="4000" b="1" dirty="0">
                <a:solidFill>
                  <a:schemeClr val="accent1">
                    <a:lumMod val="75000"/>
                  </a:schemeClr>
                </a:solidFill>
                <a:latin typeface="Book Antiqua" panose="02040602050305030304" pitchFamily="18" charset="0"/>
              </a:rPr>
              <a:t>ΑΠΟ ΤΗ ΦΑΝΤΑΣΙΩΣΗ ΣΤΗ ΣΕΞΟΥΑΛΙΚΗ ΠΡΑΞΗ </a:t>
            </a:r>
          </a:p>
        </p:txBody>
      </p:sp>
      <p:sp>
        <p:nvSpPr>
          <p:cNvPr id="7" name="Content Placeholder 6">
            <a:extLst>
              <a:ext uri="{FF2B5EF4-FFF2-40B4-BE49-F238E27FC236}">
                <a16:creationId xmlns:a16="http://schemas.microsoft.com/office/drawing/2014/main" xmlns="" id="{84E1E3EC-9D7E-4BA0-55C2-11FC8A6D4432}"/>
              </a:ext>
            </a:extLst>
          </p:cNvPr>
          <p:cNvSpPr>
            <a:spLocks noGrp="1"/>
          </p:cNvSpPr>
          <p:nvPr>
            <p:ph idx="1"/>
          </p:nvPr>
        </p:nvSpPr>
        <p:spPr>
          <a:xfrm>
            <a:off x="666078" y="1902884"/>
            <a:ext cx="10859844" cy="4023360"/>
          </a:xfrm>
        </p:spPr>
        <p:txBody>
          <a:bodyPr>
            <a:noAutofit/>
          </a:bodyPr>
          <a:lstStyle/>
          <a:p>
            <a:pPr>
              <a:spcBef>
                <a:spcPts val="800"/>
              </a:spcBef>
            </a:pPr>
            <a:r>
              <a:rPr lang="el-GR" dirty="0"/>
              <a:t>Το πέρασμα στην πράξη της σεξουαλικότητας, είτε πρόκειται στην αρχή για αυνανισμό είτε αργότερα για ολοκληρωμένη σεξουαλική σχέση, πάντα κινητοποιεί τη φαντασιακή και φανταστική ζωή του ατόμου. Κατά την εφηβεία, πολλές ονειροπολήσεις περιστρέφονται γύρω από την ερωτική κατάκτηση. </a:t>
            </a:r>
          </a:p>
          <a:p>
            <a:pPr>
              <a:spcBef>
                <a:spcPts val="800"/>
              </a:spcBef>
            </a:pPr>
            <a:r>
              <a:rPr lang="el-GR" dirty="0"/>
              <a:t>Η ώρα πριν αποκοιμηθεί αποτελεί την προνομιούχο στιγμή όπου ο έφηβος δημιουργεί ένα τέτοιο σενάριο. Το σενάριο αυτό αντιπροσωπεύει πάντα ένα συμβιβασμό ανάμεσα στις ενορμητικές απαιτήσεις και τις νευρωτικές ρυθμίσεις. </a:t>
            </a:r>
          </a:p>
          <a:p>
            <a:pPr>
              <a:spcBef>
                <a:spcPts val="800"/>
              </a:spcBef>
            </a:pPr>
            <a:r>
              <a:rPr lang="el-GR" dirty="0"/>
              <a:t>Ωστόσο η κοινωνία δεν αφήνει τους ανθρώπους ελεύθερους ως προς το σώμα και τα συναισθήματά τους. </a:t>
            </a:r>
          </a:p>
          <a:p>
            <a:pPr>
              <a:spcBef>
                <a:spcPts val="0"/>
              </a:spcBef>
            </a:pPr>
            <a:r>
              <a:rPr lang="el-GR" dirty="0"/>
              <a:t>Στο παρελθόν η δύναμη των απαγορεύσεων και των απειλών που λειτουργούσαν πιεστικά, λόγω των επιπτώσεων, στην σεξουαλική ζωή, αποτελούσε πηγή μεγάλου άγχους.</a:t>
            </a:r>
          </a:p>
          <a:p>
            <a:pPr>
              <a:spcBef>
                <a:spcPts val="0"/>
              </a:spcBef>
            </a:pPr>
            <a:r>
              <a:rPr lang="el-GR" dirty="0"/>
              <a:t>Σήμερα, όμως, ο έφηβος βρίσκεται αντιμέτωπος όχι με απαγορεύσεις αλλά με απαιτήσεις. Αυτό άλλωστε μαρτυρούν και οι συχνές ερωτήσεις που κάνουν οι έφηβοι όταν απευθύνονται στον γυναικολόγο, στον ψυχίατρο ή στον ψυχολόγο: «Είμαι φυσιολογικός;», «είναι φυσιολογικό αυτό;».</a:t>
            </a:r>
          </a:p>
        </p:txBody>
      </p:sp>
      <p:pic>
        <p:nvPicPr>
          <p:cNvPr id="24578" name="Picture 2" descr="Worker bee Images | Free Vectors, Stock Photos &amp; PSD">
            <a:extLst>
              <a:ext uri="{FF2B5EF4-FFF2-40B4-BE49-F238E27FC236}">
                <a16:creationId xmlns:a16="http://schemas.microsoft.com/office/drawing/2014/main" xmlns="" id="{7613138A-B1A3-6965-42A5-5252CB7B972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60566" y="0"/>
            <a:ext cx="1731434" cy="1731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31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69A02F-8CE2-EBB4-6EF5-D5A6FD719D88}"/>
              </a:ext>
            </a:extLst>
          </p:cNvPr>
          <p:cNvSpPr>
            <a:spLocks noGrp="1"/>
          </p:cNvSpPr>
          <p:nvPr>
            <p:ph type="title"/>
          </p:nvPr>
        </p:nvSpPr>
        <p:spPr/>
        <p:txBody>
          <a:bodyPr>
            <a:normAutofit/>
          </a:bodyPr>
          <a:lstStyle/>
          <a:p>
            <a:pPr algn="ctr"/>
            <a:r>
              <a:rPr lang="el-GR" sz="4000" b="1" dirty="0">
                <a:solidFill>
                  <a:schemeClr val="accent1">
                    <a:lumMod val="75000"/>
                  </a:schemeClr>
                </a:solidFill>
                <a:latin typeface="Book Antiqua" panose="02040602050305030304" pitchFamily="18" charset="0"/>
              </a:rPr>
              <a:t>ΤΟ ΠΟΛΙΤΙΣΤΙΚΟ ΚΑΙ </a:t>
            </a:r>
            <a:br>
              <a:rPr lang="el-GR" sz="4000" b="1" dirty="0">
                <a:solidFill>
                  <a:schemeClr val="accent1">
                    <a:lumMod val="75000"/>
                  </a:schemeClr>
                </a:solidFill>
                <a:latin typeface="Book Antiqua" panose="02040602050305030304" pitchFamily="18" charset="0"/>
              </a:rPr>
            </a:br>
            <a:r>
              <a:rPr lang="el-GR" sz="4000" b="1" dirty="0">
                <a:solidFill>
                  <a:schemeClr val="accent1">
                    <a:lumMod val="75000"/>
                  </a:schemeClr>
                </a:solidFill>
                <a:latin typeface="Book Antiqua" panose="02040602050305030304" pitchFamily="18" charset="0"/>
              </a:rPr>
              <a:t>ΟΙΚΟΓΕΝΕΙΑΚΟ ΠΕΡΙΒΑΛΛΟΝ </a:t>
            </a:r>
          </a:p>
        </p:txBody>
      </p:sp>
      <p:sp>
        <p:nvSpPr>
          <p:cNvPr id="3" name="Content Placeholder 2">
            <a:extLst>
              <a:ext uri="{FF2B5EF4-FFF2-40B4-BE49-F238E27FC236}">
                <a16:creationId xmlns:a16="http://schemas.microsoft.com/office/drawing/2014/main" xmlns="" id="{3D08CEDD-7367-86D3-762D-F95BB1776B13}"/>
              </a:ext>
            </a:extLst>
          </p:cNvPr>
          <p:cNvSpPr>
            <a:spLocks noGrp="1"/>
          </p:cNvSpPr>
          <p:nvPr>
            <p:ph idx="1"/>
          </p:nvPr>
        </p:nvSpPr>
        <p:spPr/>
        <p:txBody>
          <a:bodyPr/>
          <a:lstStyle/>
          <a:p>
            <a:r>
              <a:rPr lang="el-GR" dirty="0"/>
              <a:t>Σε ελάχιστους τομείς οι κοινωνικές αλλαγές υπήρξαν τόσο βαθιές σε τόσο μικρό χρονικό διάστημα: ενώ η σεξουαλικότητα ήταν αντικείμενο καταπίεσης και απαγόρευσης. </a:t>
            </a:r>
          </a:p>
          <a:p>
            <a:pPr>
              <a:spcBef>
                <a:spcPts val="0"/>
              </a:spcBef>
            </a:pPr>
            <a:r>
              <a:rPr lang="el-GR" dirty="0"/>
              <a:t>Σήμερα έχει γίνει αποδεκτή, είναι φανερή, και μερικές φορές με τρόπο επιδεικτό. </a:t>
            </a:r>
          </a:p>
          <a:p>
            <a:r>
              <a:rPr lang="el-GR" dirty="0"/>
              <a:t>Υπήρξαν γενιές που ο έφηβος έπρεπε να κατακτήσει το δικαίωμα της σεξουαλικότητάς του, απέναντι σε μια ηθικοπλαστική κοινωνία. </a:t>
            </a:r>
          </a:p>
          <a:p>
            <a:r>
              <a:rPr lang="el-GR" dirty="0"/>
              <a:t>Αντίθετα, ο έφηβος τώρα θα είχε περισσότερο την ανάγκη να προασπίσει έναν προσωπικό χώρο και να προστατευτεί από την εισβολή της κοινωνίας, καθώς βρίσκεται αντιμέτωπος με μια σεξουαλικότητα που επιδεικνύεται και κατακλύζει τα πάντα. </a:t>
            </a:r>
          </a:p>
          <a:p>
            <a:r>
              <a:rPr lang="el-GR" dirty="0"/>
              <a:t>Το να ευνοείται έτσι η προσφυγή στην πράξη εις βάρος των πνευματικών και ψυχικών διεργασιών έχει ως αποτέλεσμα ορισμένοι έφηβοι να προχωρούν σε κάποιες σεξουαλικές πρακτικές όλο και πιο πρόωρα, χωρίς να είναι έτοιμη η συναισθηματική, συγκινησιακή και φαντασιωτική τους ζωή για να αφομοιώσουν αυτή την εμπειρία. </a:t>
            </a:r>
          </a:p>
        </p:txBody>
      </p:sp>
    </p:spTree>
    <p:extLst>
      <p:ext uri="{BB962C8B-B14F-4D97-AF65-F5344CB8AC3E}">
        <p14:creationId xmlns:p14="http://schemas.microsoft.com/office/powerpoint/2010/main" val="1494622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AF9028-949F-607A-89BF-9D0116C1D1D2}"/>
              </a:ext>
            </a:extLst>
          </p:cNvPr>
          <p:cNvSpPr>
            <a:spLocks noGrp="1"/>
          </p:cNvSpPr>
          <p:nvPr>
            <p:ph type="title"/>
          </p:nvPr>
        </p:nvSpPr>
        <p:spPr>
          <a:xfrm>
            <a:off x="1393116" y="173879"/>
            <a:ext cx="10058400" cy="1450757"/>
          </a:xfrm>
        </p:spPr>
        <p:txBody>
          <a:bodyPr>
            <a:normAutofit/>
          </a:bodyPr>
          <a:lstStyle/>
          <a:p>
            <a:pPr algn="ctr"/>
            <a:r>
              <a:rPr lang="el-GR" sz="4000" b="1" dirty="0">
                <a:solidFill>
                  <a:schemeClr val="accent1">
                    <a:lumMod val="75000"/>
                  </a:schemeClr>
                </a:solidFill>
                <a:latin typeface="Book Antiqua" panose="02040602050305030304" pitchFamily="18" charset="0"/>
              </a:rPr>
              <a:t>ΟΙ ΣΕΞΟΥΑΛΙΚΕΣ ΠΡΑΚΤΙΚΕΣ ΚΑΤΑ ΤΗΝ ΕΦΗΒΕΙΑ </a:t>
            </a:r>
          </a:p>
        </p:txBody>
      </p:sp>
      <p:sp>
        <p:nvSpPr>
          <p:cNvPr id="3" name="Content Placeholder 2">
            <a:extLst>
              <a:ext uri="{FF2B5EF4-FFF2-40B4-BE49-F238E27FC236}">
                <a16:creationId xmlns:a16="http://schemas.microsoft.com/office/drawing/2014/main" xmlns="" id="{6D73A8C6-A469-BA11-1C9B-D764A9E3B53C}"/>
              </a:ext>
            </a:extLst>
          </p:cNvPr>
          <p:cNvSpPr>
            <a:spLocks noGrp="1"/>
          </p:cNvSpPr>
          <p:nvPr>
            <p:ph idx="1"/>
          </p:nvPr>
        </p:nvSpPr>
        <p:spPr>
          <a:xfrm>
            <a:off x="701039" y="2025930"/>
            <a:ext cx="6004561" cy="3765269"/>
          </a:xfrm>
        </p:spPr>
        <p:txBody>
          <a:bodyPr>
            <a:normAutofit lnSpcReduction="10000"/>
          </a:bodyPr>
          <a:lstStyle/>
          <a:p>
            <a:r>
              <a:rPr lang="el-GR" sz="2400" dirty="0"/>
              <a:t>Οι σεξουαλικές πρακτικές είναι ο πιο αντιληπτός πόλος της σεξουαλικότητας του εφήβου, είναι το άμεσο αντικείμενο της κοινωνικής περιέργειας, το στοιχείο στο οποίο επικεντρώνεται η ανησυχία των γονιών.</a:t>
            </a:r>
            <a:endParaRPr lang="en-US" sz="2400" dirty="0"/>
          </a:p>
          <a:p>
            <a:pPr marL="0" indent="0">
              <a:buNone/>
            </a:pPr>
            <a:r>
              <a:rPr lang="el-GR" sz="2400" dirty="0"/>
              <a:t>Αυτές οι πρακτικές είναι αποτέλεσμα μιας πολύπλοκής ψυχικής διεργασίας, η οποία αφορά καταρχάς στο κάθε άτομο ξεχωριστά, στη σχέση που διατηρεί με την ταυτότητά του και με τις «οιδιπόδειες αναπαραστάσεις».</a:t>
            </a:r>
            <a:endParaRPr lang="en-US" sz="2400" dirty="0"/>
          </a:p>
          <a:p>
            <a:r>
              <a:rPr lang="el-GR" sz="2400" dirty="0"/>
              <a:t> </a:t>
            </a:r>
          </a:p>
        </p:txBody>
      </p:sp>
      <p:pic>
        <p:nvPicPr>
          <p:cNvPr id="2056" name="Picture 8" descr="Έφηβοι και σεξουαλικότητα">
            <a:extLst>
              <a:ext uri="{FF2B5EF4-FFF2-40B4-BE49-F238E27FC236}">
                <a16:creationId xmlns:a16="http://schemas.microsoft.com/office/drawing/2014/main" xmlns="" id="{3E7B3DB2-5045-06DC-8819-1E5C8BEF6C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183" y="2425980"/>
            <a:ext cx="3851778" cy="2755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123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ADF7F2F4-93CE-7606-2421-FDE6554312ED}"/>
              </a:ext>
            </a:extLst>
          </p:cNvPr>
          <p:cNvSpPr txBox="1"/>
          <p:nvPr/>
        </p:nvSpPr>
        <p:spPr>
          <a:xfrm>
            <a:off x="313763" y="258901"/>
            <a:ext cx="5782237" cy="2862322"/>
          </a:xfrm>
          <a:prstGeom prst="rect">
            <a:avLst/>
          </a:prstGeom>
          <a:noFill/>
        </p:spPr>
        <p:txBody>
          <a:bodyPr wrap="square" rtlCol="0">
            <a:spAutoFit/>
          </a:bodyPr>
          <a:lstStyle/>
          <a:p>
            <a:r>
              <a:rPr lang="el-GR" sz="2000" b="1" i="1" dirty="0"/>
              <a:t>Είσοδος των νέων στη σεξουαλικότητα </a:t>
            </a:r>
          </a:p>
          <a:p>
            <a:r>
              <a:rPr lang="el-GR" sz="2000" dirty="0"/>
              <a:t>Στην έρευνα σχετικά με την ανάλυση των σεξουαλικών συμπεριφορών των νέων, που δημοσιεύτηκε το 1996 (</a:t>
            </a:r>
            <a:r>
              <a:rPr lang="en-US" sz="2000" dirty="0"/>
              <a:t>ANRS information)</a:t>
            </a:r>
            <a:r>
              <a:rPr lang="el-GR" sz="2000" dirty="0"/>
              <a:t>, οι ερευνητές </a:t>
            </a:r>
            <a:r>
              <a:rPr lang="en-US" sz="2000" dirty="0"/>
              <a:t>H. Lagrange</a:t>
            </a:r>
            <a:r>
              <a:rPr lang="el-GR" sz="2000" dirty="0"/>
              <a:t> και </a:t>
            </a:r>
            <a:r>
              <a:rPr lang="en-US" sz="2000" dirty="0"/>
              <a:t>B. </a:t>
            </a:r>
            <a:r>
              <a:rPr lang="en-US" sz="2000" dirty="0" err="1"/>
              <a:t>Lhomond</a:t>
            </a:r>
            <a:r>
              <a:rPr lang="en-US" sz="2000" dirty="0"/>
              <a:t> </a:t>
            </a:r>
            <a:r>
              <a:rPr lang="el-GR" sz="2000" dirty="0"/>
              <a:t>προτίμησαν να αναφερθούν στο στατιστικό μέσο όρο. 6.445 ερωτηματολόγια χρησιμοποιήθηκαν για νέους ηλικίας 15-18 ετών, από γενικά ή τεχνικά λύκεια ή από διάφορες άλλες εκπαιδευτικές σχολές.  </a:t>
            </a:r>
          </a:p>
        </p:txBody>
      </p:sp>
      <p:sp>
        <p:nvSpPr>
          <p:cNvPr id="12" name="TextBox 11">
            <a:extLst>
              <a:ext uri="{FF2B5EF4-FFF2-40B4-BE49-F238E27FC236}">
                <a16:creationId xmlns:a16="http://schemas.microsoft.com/office/drawing/2014/main" xmlns="" id="{9EDD8B73-E510-F0CE-9D29-2713F57F9986}"/>
              </a:ext>
            </a:extLst>
          </p:cNvPr>
          <p:cNvSpPr txBox="1"/>
          <p:nvPr/>
        </p:nvSpPr>
        <p:spPr>
          <a:xfrm>
            <a:off x="6553199" y="258901"/>
            <a:ext cx="5253319" cy="3016210"/>
          </a:xfrm>
          <a:prstGeom prst="rect">
            <a:avLst/>
          </a:prstGeom>
          <a:noFill/>
        </p:spPr>
        <p:txBody>
          <a:bodyPr wrap="square" rtlCol="0">
            <a:spAutoFit/>
          </a:bodyPr>
          <a:lstStyle/>
          <a:p>
            <a:r>
              <a:rPr lang="el-GR" sz="1900" b="1" i="1" dirty="0"/>
              <a:t>Πρώτα φιλιά, πρώτα χάδια</a:t>
            </a:r>
          </a:p>
          <a:p>
            <a:r>
              <a:rPr lang="el-GR" sz="1900" dirty="0"/>
              <a:t>Η ηλικία κατά την οποία το 50% των νέων που αντάλλαξε το πρώτο φιλί ήταν η ίδια και στα δύο φύλα: 14 ετών. </a:t>
            </a:r>
          </a:p>
          <a:p>
            <a:r>
              <a:rPr lang="el-GR" sz="1900" dirty="0"/>
              <a:t>Όσο για τα πρώτα χάδια, τα αγόρια αποδεικνύονται ελαφρώς πιο πρόωρα από ότι τα κορίτσια (15 ετών και 7 μηνών, έναντι 15 ετών και 11 μηνών).</a:t>
            </a:r>
          </a:p>
          <a:p>
            <a:r>
              <a:rPr lang="el-GR" sz="1900" dirty="0"/>
              <a:t>Ωστόσο οι μαθητές των λυκείων είναι πιο πρόωροι από τους μαθητές των τεχνικών σχολών. </a:t>
            </a:r>
          </a:p>
        </p:txBody>
      </p:sp>
      <p:sp>
        <p:nvSpPr>
          <p:cNvPr id="14" name="TextBox 13">
            <a:extLst>
              <a:ext uri="{FF2B5EF4-FFF2-40B4-BE49-F238E27FC236}">
                <a16:creationId xmlns:a16="http://schemas.microsoft.com/office/drawing/2014/main" xmlns="" id="{37198DD3-7CAF-EFC5-518A-A3A71C745855}"/>
              </a:ext>
            </a:extLst>
          </p:cNvPr>
          <p:cNvSpPr txBox="1"/>
          <p:nvPr/>
        </p:nvSpPr>
        <p:spPr>
          <a:xfrm>
            <a:off x="313763" y="3567499"/>
            <a:ext cx="11376212" cy="2862322"/>
          </a:xfrm>
          <a:prstGeom prst="rect">
            <a:avLst/>
          </a:prstGeom>
          <a:noFill/>
        </p:spPr>
        <p:txBody>
          <a:bodyPr wrap="square" rtlCol="0">
            <a:spAutoFit/>
          </a:bodyPr>
          <a:lstStyle/>
          <a:p>
            <a:r>
              <a:rPr lang="el-GR" b="1" i="1" dirty="0"/>
              <a:t>Η πρώτη σεξουαλική επαφή </a:t>
            </a:r>
          </a:p>
          <a:p>
            <a:r>
              <a:rPr lang="el-GR" dirty="0"/>
              <a:t>Ο μέσος όρος ηλικίας τοποθετείται για τα αγόρια στα 17 χρόνια και 3 μήνες και για τα κορίτσια στα 17 χρόνια και 6 μήνες. Η πρώτη επαφή πραγματοποιείται, για το 63% των νέων, σε περίοδο διακοπών. </a:t>
            </a:r>
          </a:p>
          <a:p>
            <a:r>
              <a:rPr lang="el-GR" dirty="0"/>
              <a:t>Υπάρχουν αποκλίσεις σύμφωνα με τις διάφορες επαγγελματικές διαδρομές. Κατ’ αυτόν τον τρόπο, για τα αγόρια ο μέσος όρος ηλικίας της πρώτης σεξουαλικής επαφής ορίζεται στα 17 χρόνια και 7 μήνες για τους μαθητές των λυκείων, ενώ για τους μαθητές των  υπόλοιπων σχολών τοποθετείται στα 16 χρόνια και 9 μήνες. </a:t>
            </a:r>
          </a:p>
          <a:p>
            <a:r>
              <a:rPr lang="el-GR" dirty="0"/>
              <a:t>Για τα κορίτσια ο μέρος όρος ορίζεται στα 17 χρόνια και 8 μήνες για μαθήτριες του λυκείου, ενώ για τα κορίτσια των υπόλοιπων σχολών τοποθετείται στα 17 χρόνια και 1 μήνα. </a:t>
            </a:r>
          </a:p>
          <a:p>
            <a:r>
              <a:rPr lang="el-GR" dirty="0"/>
              <a:t>Υπάρχει μια σύγκλιση ανάμεσα στα αγόρια και στα κορίτσια, όσον αφορά στη γενική εκπαίδευση, αλλά στις άλλες σχολές τα αγόρια προηγούνται σε σχέση με τα κορίτσια.</a:t>
            </a:r>
          </a:p>
        </p:txBody>
      </p:sp>
      <p:pic>
        <p:nvPicPr>
          <p:cNvPr id="2" name="Picture 4" descr="Πώς να μιλήσω σε έναν έφηβο για το σεξ και τη σεξουαλικότητα και τι να πω;  - efiveia.gr">
            <a:extLst>
              <a:ext uri="{FF2B5EF4-FFF2-40B4-BE49-F238E27FC236}">
                <a16:creationId xmlns:a16="http://schemas.microsoft.com/office/drawing/2014/main" xmlns="" id="{0AA2333C-7E29-50CE-CAB7-9B7CB8591103}"/>
              </a:ext>
            </a:extLst>
          </p:cNvPr>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153025" y="2797392"/>
            <a:ext cx="1238250" cy="986218"/>
          </a:xfrm>
          <a:prstGeom prst="rect">
            <a:avLst/>
          </a:prstGeom>
          <a:blipFill>
            <a:blip r:embed="rId4">
              <a:duotone>
                <a:schemeClr val="accent1">
                  <a:shade val="45000"/>
                  <a:satMod val="135000"/>
                </a:schemeClr>
                <a:prstClr val="white"/>
              </a:duotone>
            </a:blip>
            <a:tile tx="0" ty="0" sx="100000" sy="100000" flip="none" algn="tl"/>
          </a:blipFill>
        </p:spPr>
      </p:pic>
    </p:spTree>
    <p:extLst>
      <p:ext uri="{BB962C8B-B14F-4D97-AF65-F5344CB8AC3E}">
        <p14:creationId xmlns:p14="http://schemas.microsoft.com/office/powerpoint/2010/main" val="538204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ree Clipart Emotions Faces Black And White, HD Png Download - kindpng">
            <a:extLst>
              <a:ext uri="{FF2B5EF4-FFF2-40B4-BE49-F238E27FC236}">
                <a16:creationId xmlns:a16="http://schemas.microsoft.com/office/drawing/2014/main" xmlns="" id="{BF32B344-F940-9B90-A6C4-A3A7FFC5A895}"/>
              </a:ext>
            </a:extLst>
          </p:cNvPr>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36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7575C06E-0E27-70D0-815A-16802727AA1B}"/>
              </a:ext>
            </a:extLst>
          </p:cNvPr>
          <p:cNvSpPr>
            <a:spLocks noGrp="1"/>
          </p:cNvSpPr>
          <p:nvPr>
            <p:ph type="title"/>
          </p:nvPr>
        </p:nvSpPr>
        <p:spPr>
          <a:xfrm>
            <a:off x="1568342" y="263527"/>
            <a:ext cx="10058400" cy="1450757"/>
          </a:xfrm>
        </p:spPr>
        <p:txBody>
          <a:bodyPr>
            <a:normAutofit/>
          </a:bodyPr>
          <a:lstStyle/>
          <a:p>
            <a:r>
              <a:rPr lang="el-GR" sz="4000" b="1" dirty="0">
                <a:solidFill>
                  <a:schemeClr val="accent1">
                    <a:lumMod val="75000"/>
                  </a:schemeClr>
                </a:solidFill>
                <a:latin typeface="Book Antiqua" panose="02040602050305030304" pitchFamily="18" charset="0"/>
              </a:rPr>
              <a:t>ΤΑ ΣΥΝΑΙΣΘΗΜΑΤΑ ΤΩΝ ΕΦΗΒΩΝ!</a:t>
            </a:r>
          </a:p>
        </p:txBody>
      </p:sp>
      <p:sp>
        <p:nvSpPr>
          <p:cNvPr id="3" name="Content Placeholder 2">
            <a:extLst>
              <a:ext uri="{FF2B5EF4-FFF2-40B4-BE49-F238E27FC236}">
                <a16:creationId xmlns:a16="http://schemas.microsoft.com/office/drawing/2014/main" xmlns="" id="{0803983C-B12D-A182-70C3-7362CB332F42}"/>
              </a:ext>
            </a:extLst>
          </p:cNvPr>
          <p:cNvSpPr>
            <a:spLocks noGrp="1"/>
          </p:cNvSpPr>
          <p:nvPr>
            <p:ph idx="1"/>
          </p:nvPr>
        </p:nvSpPr>
        <p:spPr>
          <a:xfrm>
            <a:off x="726141" y="1845734"/>
            <a:ext cx="11125200" cy="4023360"/>
          </a:xfrm>
        </p:spPr>
        <p:txBody>
          <a:bodyPr>
            <a:normAutofit lnSpcReduction="10000"/>
          </a:bodyPr>
          <a:lstStyle/>
          <a:p>
            <a:r>
              <a:rPr lang="el-GR" dirty="0"/>
              <a:t>Τα συναισθήματα που ωθούν στη σεξουαλική πράξη, περισσότερο από την ίδια την πράξη, αποτελούν ειδοποιό διαφορά μεταξύ αγοριών και κοριτσιών. Η πλειονότητα των κοριτσιών περνά στη σεξουαλική πράξη από έρωτα (60%). Περισσότερα από τα μισά αγόρια το κάνουν από έλξη ή από σωματική επιθυμία, καθώς ο έρωτας αφορά μόνο το 38% από αυτά. </a:t>
            </a:r>
          </a:p>
          <a:p>
            <a:r>
              <a:rPr lang="el-GR" dirty="0"/>
              <a:t>Το να δηλώσει κανείς ότι είναι ερωτευμένος καθιστά </a:t>
            </a:r>
            <a:r>
              <a:rPr lang="en-US" dirty="0"/>
              <a:t>“</a:t>
            </a:r>
            <a:r>
              <a:rPr lang="el-GR" dirty="0"/>
              <a:t>νόμιμη</a:t>
            </a:r>
            <a:r>
              <a:rPr lang="en-US" dirty="0"/>
              <a:t>”</a:t>
            </a:r>
            <a:r>
              <a:rPr lang="el-GR" dirty="0"/>
              <a:t> τη πρώτη σεξουαλική επαφή. Το 93% των αγοριών δηλώνει ότι ένιωσε ικανοποίηση, έναντι το 65% των κοριτσιών. Αυτές οι διαφορές δεν εμποδίζουν το 87% των κοριτσιών και το 70% των αγοριών να πουν ότι είναι ερωτευμένοι με τον σύντροφό τους. </a:t>
            </a:r>
          </a:p>
          <a:p>
            <a:r>
              <a:rPr lang="el-GR" dirty="0"/>
              <a:t>Κορίτσια και αγόρια δε φτάνουν στη πρώτη επαφή έχοντας την ίδια εμπειρία: το 70% των κοριτσιών έχει την πρώτη σεξουαλική επαφή με ένα σύντροφο που δεν ήταν παρθένος, ενώ αυτό συμβαίνει μόνο στο 47% των αγοριών. </a:t>
            </a:r>
          </a:p>
          <a:p>
            <a:r>
              <a:rPr lang="el-GR" dirty="0"/>
              <a:t>Η πρώτη σεξουαλική επαφή δεν είναι ένα θέμα το οποίο συζητούν οι έφηβοι με τους γονείς τους, μόνο το 16% των αγοριών και το 26% των κοριτσιών το κάνουν.  </a:t>
            </a:r>
          </a:p>
        </p:txBody>
      </p:sp>
    </p:spTree>
    <p:extLst>
      <p:ext uri="{BB962C8B-B14F-4D97-AF65-F5344CB8AC3E}">
        <p14:creationId xmlns:p14="http://schemas.microsoft.com/office/powerpoint/2010/main" val="3637007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BB95F5-1AEA-ABBD-FAD5-48EE10430FB2}"/>
              </a:ext>
            </a:extLst>
          </p:cNvPr>
          <p:cNvSpPr>
            <a:spLocks noGrp="1"/>
          </p:cNvSpPr>
          <p:nvPr>
            <p:ph type="title"/>
          </p:nvPr>
        </p:nvSpPr>
        <p:spPr/>
        <p:txBody>
          <a:bodyPr>
            <a:noAutofit/>
          </a:bodyPr>
          <a:lstStyle/>
          <a:p>
            <a:pPr algn="ctr"/>
            <a:r>
              <a:rPr lang="el-GR" sz="3600" b="1" dirty="0">
                <a:solidFill>
                  <a:schemeClr val="accent1">
                    <a:lumMod val="75000"/>
                  </a:schemeClr>
                </a:solidFill>
                <a:latin typeface="Book Antiqua" panose="02040602050305030304" pitchFamily="18" charset="0"/>
              </a:rPr>
              <a:t>ΣΥΧΝΟΤΗΤΑ ΤΩΝ ΣΕΞΟΥΑΛΙΚΩΝ ΕΠΑΦΩΝ ΚΑΙ ΑΡΙΘΜΟΣ ΣΥΝΤΡΟΦΩΝ ΚΑΤΑ ΤΗΝ ΔΙΑΡΚΕΙΑ ΤΗΣ ΖΩΗΣ</a:t>
            </a:r>
          </a:p>
        </p:txBody>
      </p:sp>
      <p:sp>
        <p:nvSpPr>
          <p:cNvPr id="3" name="Content Placeholder 2">
            <a:extLst>
              <a:ext uri="{FF2B5EF4-FFF2-40B4-BE49-F238E27FC236}">
                <a16:creationId xmlns:a16="http://schemas.microsoft.com/office/drawing/2014/main" xmlns="" id="{9D033D7C-E73B-737E-489D-E687B05E1D38}"/>
              </a:ext>
            </a:extLst>
          </p:cNvPr>
          <p:cNvSpPr>
            <a:spLocks noGrp="1"/>
          </p:cNvSpPr>
          <p:nvPr>
            <p:ph idx="1"/>
          </p:nvPr>
        </p:nvSpPr>
        <p:spPr/>
        <p:txBody>
          <a:bodyPr>
            <a:normAutofit lnSpcReduction="10000"/>
          </a:bodyPr>
          <a:lstStyle/>
          <a:p>
            <a:r>
              <a:rPr lang="el-GR" dirty="0"/>
              <a:t>Περίπου το 50% των νέων έχει σεξουαλικές επαφές λιγότερο από μια φορά την εβδομάδα. Η συχνότητα των επαφών είναι υψηλότερη όταν η σχέση είναι μικρής διάρκειας. Από την άλλη πλευρά τα κορίτσια που έχουν μακροχρόνιες σχέσεις έχουν σεξουαλικές επαφές συχνότερα από τα αγόρια.</a:t>
            </a:r>
          </a:p>
          <a:p>
            <a:pPr>
              <a:spcBef>
                <a:spcPts val="800"/>
              </a:spcBef>
            </a:pPr>
            <a:r>
              <a:rPr lang="el-GR" dirty="0"/>
              <a:t>Οι έφηβοι έχουν την τάση να κάνουν την ανακάλυψη της σεξουαλικότητας μεταξύ τους. </a:t>
            </a:r>
          </a:p>
          <a:p>
            <a:pPr>
              <a:spcBef>
                <a:spcPts val="600"/>
              </a:spcBef>
            </a:pPr>
            <a:r>
              <a:rPr lang="el-GR" dirty="0"/>
              <a:t>Αντίθετα, υπάρχει πάντα μια διαφορά ανάμεσα στα κορίτσια και στα αγόρια ως προς τις εξής δύο παρακάτω παραμέτρους: </a:t>
            </a:r>
          </a:p>
          <a:p>
            <a:pPr>
              <a:spcBef>
                <a:spcPts val="0"/>
              </a:spcBef>
              <a:buFont typeface="Arial" panose="020B0604020202020204" pitchFamily="34" charset="0"/>
              <a:buChar char="•"/>
            </a:pPr>
            <a:r>
              <a:rPr lang="el-GR" dirty="0"/>
              <a:t>το σύνολο των μελετών αποδεικνύει ότι τα αγόρια έχουν περισσότερους συντρόφους από τα κορίτσια.</a:t>
            </a:r>
          </a:p>
          <a:p>
            <a:pPr>
              <a:spcBef>
                <a:spcPts val="0"/>
              </a:spcBef>
              <a:buFont typeface="Arial" panose="020B0604020202020204" pitchFamily="34" charset="0"/>
              <a:buChar char="•"/>
            </a:pPr>
            <a:r>
              <a:rPr lang="el-GR" dirty="0"/>
              <a:t>επίσης υπάρχει μια διαφορά ανάμεσα σε αγόρια και κορίτσια ως προς την συναισθηματική εμπλοκή κατά την διάρκεια της πρώτης επαφής. </a:t>
            </a:r>
          </a:p>
          <a:p>
            <a:r>
              <a:rPr lang="el-GR" dirty="0"/>
              <a:t>Εν κατακλείδι, εκτός από τη πρόωρη ηλικία της πρώτης σεξουαλικής επαφής, σημειώνουμε επίσης μια πιο γρήγορη εξέλιξη των κοριτσιών έναντι των αγοριών. </a:t>
            </a:r>
          </a:p>
        </p:txBody>
      </p:sp>
    </p:spTree>
    <p:extLst>
      <p:ext uri="{BB962C8B-B14F-4D97-AF65-F5344CB8AC3E}">
        <p14:creationId xmlns:p14="http://schemas.microsoft.com/office/powerpoint/2010/main" val="2024241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64D719-4661-2ACC-F6B9-AC0FE8B99940}"/>
              </a:ext>
            </a:extLst>
          </p:cNvPr>
          <p:cNvSpPr>
            <a:spLocks noGrp="1"/>
          </p:cNvSpPr>
          <p:nvPr>
            <p:ph type="title"/>
          </p:nvPr>
        </p:nvSpPr>
        <p:spPr/>
        <p:txBody>
          <a:bodyPr/>
          <a:lstStyle/>
          <a:p>
            <a:pPr algn="ctr"/>
            <a:r>
              <a:rPr lang="el-GR" b="1" dirty="0">
                <a:solidFill>
                  <a:schemeClr val="accent1">
                    <a:lumMod val="75000"/>
                  </a:schemeClr>
                </a:solidFill>
                <a:latin typeface="Book Antiqua" panose="02040602050305030304" pitchFamily="18" charset="0"/>
              </a:rPr>
              <a:t>Ο ΑΥΝΑΝΙΣΜΟΣ</a:t>
            </a:r>
          </a:p>
        </p:txBody>
      </p:sp>
      <p:sp>
        <p:nvSpPr>
          <p:cNvPr id="3" name="Content Placeholder 2">
            <a:extLst>
              <a:ext uri="{FF2B5EF4-FFF2-40B4-BE49-F238E27FC236}">
                <a16:creationId xmlns:a16="http://schemas.microsoft.com/office/drawing/2014/main" xmlns="" id="{E6375694-C164-6142-4888-0F0E3FD1432D}"/>
              </a:ext>
            </a:extLst>
          </p:cNvPr>
          <p:cNvSpPr>
            <a:spLocks noGrp="1"/>
          </p:cNvSpPr>
          <p:nvPr>
            <p:ph idx="1"/>
          </p:nvPr>
        </p:nvSpPr>
        <p:spPr>
          <a:xfrm>
            <a:off x="327067" y="1978243"/>
            <a:ext cx="7175417" cy="4023360"/>
          </a:xfrm>
        </p:spPr>
        <p:txBody>
          <a:bodyPr/>
          <a:lstStyle/>
          <a:p>
            <a:r>
              <a:rPr lang="el-GR" dirty="0"/>
              <a:t>Οι έφηβοι δεν αναφέρονται ποτέ αυθόρμητα στον αυνανισμό, ούτε σε συνομιλίες που δεν είναι καθοδηγητικές.</a:t>
            </a:r>
          </a:p>
          <a:p>
            <a:r>
              <a:rPr lang="el-GR" dirty="0"/>
              <a:t>Τα 90% των αγοριών και το 40% των κοριτσιών δηλώνουν ότι αυνανίζονται για μια μεγαλύτερη ή μικρότερη περίοδο, με μια συχνότητα που δεν είναι συγκεκριμένη κατά την εφηβεία. </a:t>
            </a:r>
          </a:p>
          <a:p>
            <a:r>
              <a:rPr lang="el-GR" dirty="0"/>
              <a:t>Ο αυνανισμός έχει ως αποτέλεσμα την εκσπερμάτιση στο 68% των αγοριών και τον πρώτο οργασμό στο 84% των κοριτσιών (μελέτη </a:t>
            </a:r>
            <a:r>
              <a:rPr lang="en-US" dirty="0"/>
              <a:t>Kinsey).</a:t>
            </a:r>
            <a:endParaRPr lang="el-GR" dirty="0"/>
          </a:p>
          <a:p>
            <a:r>
              <a:rPr lang="el-GR" dirty="0"/>
              <a:t>Εκείνοι που αυνανίζονται συχνότερα εισχωρούν αργότερα στη γεννητική σεξουαλικότητα.</a:t>
            </a:r>
          </a:p>
        </p:txBody>
      </p:sp>
      <p:pic>
        <p:nvPicPr>
          <p:cNvPr id="4" name="Picture 10" descr="Ομαλή Σεξουαλική Ανάπτυξη">
            <a:extLst>
              <a:ext uri="{FF2B5EF4-FFF2-40B4-BE49-F238E27FC236}">
                <a16:creationId xmlns:a16="http://schemas.microsoft.com/office/drawing/2014/main" xmlns="" id="{3454C670-A369-88F3-22F3-49FB11B785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07" t="20380" r="15615"/>
          <a:stretch/>
        </p:blipFill>
        <p:spPr bwMode="auto">
          <a:xfrm>
            <a:off x="7834078" y="1978243"/>
            <a:ext cx="4001217" cy="145075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lappthebrand">
            <a:extLst>
              <a:ext uri="{FF2B5EF4-FFF2-40B4-BE49-F238E27FC236}">
                <a16:creationId xmlns:a16="http://schemas.microsoft.com/office/drawing/2014/main" xmlns="" id="{C8CC3DAB-5077-54CC-2FED-40252E13F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7225" y="3888587"/>
            <a:ext cx="3048000" cy="201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25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997173-5452-34DF-352C-ACEF7C539885}"/>
              </a:ext>
            </a:extLst>
          </p:cNvPr>
          <p:cNvSpPr>
            <a:spLocks noGrp="1"/>
          </p:cNvSpPr>
          <p:nvPr>
            <p:ph type="title"/>
          </p:nvPr>
        </p:nvSpPr>
        <p:spPr/>
        <p:txBody>
          <a:bodyPr>
            <a:normAutofit/>
          </a:bodyPr>
          <a:lstStyle/>
          <a:p>
            <a:r>
              <a:rPr lang="el-GR" sz="4400" b="1" dirty="0">
                <a:solidFill>
                  <a:schemeClr val="accent1">
                    <a:lumMod val="75000"/>
                  </a:schemeClr>
                </a:solidFill>
                <a:latin typeface="Book Antiqua" panose="02040602050305030304" pitchFamily="18" charset="0"/>
              </a:rPr>
              <a:t>ΟΙ ΣΥΝΕΙΔΗΤΕΣ ΣΕΞΟΥΑΛΙΚΕΣ ΙΔΙΟΡΡΥΘΜΙΕΣ</a:t>
            </a:r>
          </a:p>
        </p:txBody>
      </p:sp>
      <p:sp>
        <p:nvSpPr>
          <p:cNvPr id="3" name="Content Placeholder 2">
            <a:extLst>
              <a:ext uri="{FF2B5EF4-FFF2-40B4-BE49-F238E27FC236}">
                <a16:creationId xmlns:a16="http://schemas.microsoft.com/office/drawing/2014/main" xmlns="" id="{494F691A-9D8F-2634-67D1-F10E23A295D2}"/>
              </a:ext>
            </a:extLst>
          </p:cNvPr>
          <p:cNvSpPr>
            <a:spLocks noGrp="1"/>
          </p:cNvSpPr>
          <p:nvPr>
            <p:ph idx="1"/>
          </p:nvPr>
        </p:nvSpPr>
        <p:spPr>
          <a:xfrm>
            <a:off x="1007633" y="1854699"/>
            <a:ext cx="5706931" cy="4023360"/>
          </a:xfrm>
        </p:spPr>
        <p:txBody>
          <a:bodyPr>
            <a:normAutofit lnSpcReduction="10000"/>
          </a:bodyPr>
          <a:lstStyle/>
          <a:p>
            <a:pPr>
              <a:spcBef>
                <a:spcPts val="600"/>
              </a:spcBef>
            </a:pPr>
            <a:r>
              <a:rPr lang="el-GR" dirty="0"/>
              <a:t>Μια αμερικανική μελέτη είχε ως αντικείμενο τις συνειδητές σεξουαλικές ιδιορρυθμίες των εφήβων όπου συμμετείχαν 1.177 μαθητές λυκείου. </a:t>
            </a:r>
          </a:p>
          <a:p>
            <a:pPr>
              <a:spcBef>
                <a:spcPts val="600"/>
              </a:spcBef>
            </a:pPr>
            <a:r>
              <a:rPr lang="el-GR" dirty="0"/>
              <a:t>Η μεγάλη πλειονότητα των σκέψεων ή των ονειροπολήσεων που αναφέρθηκαν από τους εφήβους ήταν να χαϊδεύουν τον σύντροφο που αγαπούν ή να του κάνουν έρωτα. </a:t>
            </a:r>
          </a:p>
          <a:p>
            <a:pPr>
              <a:spcBef>
                <a:spcPts val="600"/>
              </a:spcBef>
            </a:pPr>
            <a:r>
              <a:rPr lang="el-GR" dirty="0"/>
              <a:t>Κάποιες ομοφυλοφιλικές φαντασιώσεις αναφέρθηκαν από το 3% των εφήβων, σαδιστικές φαντασιώσεις από το 24% των αγοριών και το 6% των κοριτσιών, μαζοχιστικές φαντασιώσεις από το 20% των κοριτσιών και το 11% των αγοριών, ηδονοβλεπτικές φαντασιώσεις από το 35% των αγοριών και το 25% των κοριτσιών. </a:t>
            </a:r>
          </a:p>
        </p:txBody>
      </p:sp>
      <p:graphicFrame>
        <p:nvGraphicFramePr>
          <p:cNvPr id="6" name="Chart 5">
            <a:extLst>
              <a:ext uri="{FF2B5EF4-FFF2-40B4-BE49-F238E27FC236}">
                <a16:creationId xmlns:a16="http://schemas.microsoft.com/office/drawing/2014/main" xmlns="" id="{2925A6CC-3A14-AF01-B383-B420484BF65B}"/>
              </a:ext>
            </a:extLst>
          </p:cNvPr>
          <p:cNvGraphicFramePr/>
          <p:nvPr>
            <p:extLst>
              <p:ext uri="{D42A27DB-BD31-4B8C-83A1-F6EECF244321}">
                <p14:modId xmlns:p14="http://schemas.microsoft.com/office/powerpoint/2010/main" val="519127625"/>
              </p:ext>
            </p:extLst>
          </p:nvPr>
        </p:nvGraphicFramePr>
        <p:xfrm>
          <a:off x="4957483" y="1620819"/>
          <a:ext cx="7548282" cy="46322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7429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B701BE-2075-B658-4742-8ED73FE5D799}"/>
              </a:ext>
            </a:extLst>
          </p:cNvPr>
          <p:cNvSpPr>
            <a:spLocks noGrp="1"/>
          </p:cNvSpPr>
          <p:nvPr>
            <p:ph type="title"/>
          </p:nvPr>
        </p:nvSpPr>
        <p:spPr/>
        <p:txBody>
          <a:bodyPr>
            <a:normAutofit/>
          </a:bodyPr>
          <a:lstStyle/>
          <a:p>
            <a:pPr algn="ctr"/>
            <a:r>
              <a:rPr lang="el-GR" sz="4000" b="1" dirty="0">
                <a:solidFill>
                  <a:schemeClr val="accent1">
                    <a:lumMod val="75000"/>
                  </a:schemeClr>
                </a:solidFill>
                <a:latin typeface="Book Antiqua" panose="02040602050305030304" pitchFamily="18" charset="0"/>
              </a:rPr>
              <a:t>ΑΥΤΑ ΠΟΥ ΑΠΟΣΙΩΠΟΥΝ ΟΙ ΔΗΜΟΣΚΟΠΗΣΕΙΣ </a:t>
            </a:r>
          </a:p>
        </p:txBody>
      </p:sp>
      <p:sp>
        <p:nvSpPr>
          <p:cNvPr id="3" name="Content Placeholder 2">
            <a:extLst>
              <a:ext uri="{FF2B5EF4-FFF2-40B4-BE49-F238E27FC236}">
                <a16:creationId xmlns:a16="http://schemas.microsoft.com/office/drawing/2014/main" xmlns="" id="{2A842AEF-666A-A125-64D1-3B209CA1DB42}"/>
              </a:ext>
            </a:extLst>
          </p:cNvPr>
          <p:cNvSpPr>
            <a:spLocks noGrp="1"/>
          </p:cNvSpPr>
          <p:nvPr>
            <p:ph idx="1"/>
          </p:nvPr>
        </p:nvSpPr>
        <p:spPr>
          <a:xfrm>
            <a:off x="332238" y="1833846"/>
            <a:ext cx="7786526" cy="4555430"/>
          </a:xfrm>
        </p:spPr>
        <p:txBody>
          <a:bodyPr>
            <a:normAutofit lnSpcReduction="10000"/>
          </a:bodyPr>
          <a:lstStyle/>
          <a:p>
            <a:r>
              <a:rPr lang="el-GR" dirty="0"/>
              <a:t>Παρότι οι δημοσκοπήσεις είναι σχεδόν φλύαρες ως προς την πράξη, ως προς την ηλικία των πρώτων σεξουαλικών επαφών, τη συχνότητά τους, τον αριθμό των συντρόφων, είναι ιδιαίτερα διακριτικές, σχεδόν βουβές ως προς τα συναισθήματα που νιώθουν οι έφηβοι, την ευχαρίστησή τους ή την αίσθηση της ικανοποίησής τους. </a:t>
            </a:r>
          </a:p>
          <a:p>
            <a:r>
              <a:rPr lang="el-GR" dirty="0"/>
              <a:t>Όσον αφορά τον οργασμό επιτυγχάνεται περισσότερο με αυνανισμό παρά με σεξουαλικές σχέσεις. Σύμφωνα με την μελέτη </a:t>
            </a:r>
            <a:r>
              <a:rPr lang="en-US" dirty="0"/>
              <a:t>Kinsey, </a:t>
            </a:r>
            <a:r>
              <a:rPr lang="el-GR" dirty="0"/>
              <a:t>η μέγιστη συχνότητα των οργασμών πραγματοποιείται κατά τον δεύτερο χρόνο μετά την ήβη. </a:t>
            </a:r>
          </a:p>
          <a:p>
            <a:r>
              <a:rPr lang="el-GR" dirty="0"/>
              <a:t>Μια παλιά δημοσκόπηση ονόματι </a:t>
            </a:r>
            <a:r>
              <a:rPr lang="en-US" dirty="0"/>
              <a:t>SOFRES</a:t>
            </a:r>
            <a:r>
              <a:rPr lang="el-GR" dirty="0"/>
              <a:t> ( Φεβρουάριος 1984) κατέδειξε ότι το 59% των ατόμων όλων των ηλικιών και των δύο φύλων διατηρούσε μια καλή ανάμνηση της πρώτης σεξουαλικής εμπειρίας, ενώ το 32% δήλωσε απογοήτευση.  </a:t>
            </a:r>
          </a:p>
          <a:p>
            <a:r>
              <a:rPr lang="el-GR" dirty="0"/>
              <a:t>Μέσω μιας ερωτικής σχέσης, μια ολόκληρη ψυχική διεργασία μπορεί να συντελεστεί μέσα από την μετάθεση, την υποκατάσταση και την αποστασιοποίηση από τα γονεϊκά μορφοείδωλα. </a:t>
            </a:r>
          </a:p>
        </p:txBody>
      </p:sp>
      <p:graphicFrame>
        <p:nvGraphicFramePr>
          <p:cNvPr id="6" name="Chart 5">
            <a:extLst>
              <a:ext uri="{FF2B5EF4-FFF2-40B4-BE49-F238E27FC236}">
                <a16:creationId xmlns:a16="http://schemas.microsoft.com/office/drawing/2014/main" xmlns="" id="{AD85C3B1-8D1B-920A-93EF-F2411B0068F4}"/>
              </a:ext>
            </a:extLst>
          </p:cNvPr>
          <p:cNvGraphicFramePr/>
          <p:nvPr>
            <p:extLst>
              <p:ext uri="{D42A27DB-BD31-4B8C-83A1-F6EECF244321}">
                <p14:modId xmlns:p14="http://schemas.microsoft.com/office/powerpoint/2010/main" val="3258262211"/>
              </p:ext>
            </p:extLst>
          </p:nvPr>
        </p:nvGraphicFramePr>
        <p:xfrm>
          <a:off x="7864220" y="2082300"/>
          <a:ext cx="7055223" cy="40585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6598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550924-922B-7F91-1176-CFF26030A4FB}"/>
              </a:ext>
            </a:extLst>
          </p:cNvPr>
          <p:cNvSpPr>
            <a:spLocks noGrp="1"/>
          </p:cNvSpPr>
          <p:nvPr>
            <p:ph type="title"/>
          </p:nvPr>
        </p:nvSpPr>
        <p:spPr/>
        <p:txBody>
          <a:bodyPr>
            <a:normAutofit fontScale="90000"/>
          </a:bodyPr>
          <a:lstStyle/>
          <a:p>
            <a:r>
              <a:rPr lang="el-GR" sz="3600" b="1" dirty="0">
                <a:solidFill>
                  <a:schemeClr val="accent1">
                    <a:lumMod val="75000"/>
                  </a:schemeClr>
                </a:solidFill>
                <a:latin typeface="Book Antiqua" panose="02040602050305030304" pitchFamily="18" charset="0"/>
              </a:rPr>
              <a:t>ΟΙ ΔΥΣΚΟΛΙΕΣ ΟΣΟΝ ΑΦΟΡΑ ΣΤΗΝ </a:t>
            </a:r>
            <a:br>
              <a:rPr lang="el-GR" sz="3600" b="1" dirty="0">
                <a:solidFill>
                  <a:schemeClr val="accent1">
                    <a:lumMod val="75000"/>
                  </a:schemeClr>
                </a:solidFill>
                <a:latin typeface="Book Antiqua" panose="02040602050305030304" pitchFamily="18" charset="0"/>
              </a:rPr>
            </a:br>
            <a:r>
              <a:rPr lang="el-GR" sz="3600" b="1" dirty="0">
                <a:solidFill>
                  <a:schemeClr val="accent1">
                    <a:lumMod val="75000"/>
                  </a:schemeClr>
                </a:solidFill>
                <a:latin typeface="Book Antiqua" panose="02040602050305030304" pitchFamily="18" charset="0"/>
              </a:rPr>
              <a:t>                ΕΓΚΑΤΑΣΤΑΣΗ ΤΗΣ ΣΕΞΟΥΑΛΙΚΟΤΗΤΑΣ</a:t>
            </a:r>
          </a:p>
        </p:txBody>
      </p:sp>
      <p:sp>
        <p:nvSpPr>
          <p:cNvPr id="3" name="Content Placeholder 2">
            <a:extLst>
              <a:ext uri="{FF2B5EF4-FFF2-40B4-BE49-F238E27FC236}">
                <a16:creationId xmlns:a16="http://schemas.microsoft.com/office/drawing/2014/main" xmlns="" id="{601FD390-D04A-EEBD-2498-1935C9E7FC6B}"/>
              </a:ext>
            </a:extLst>
          </p:cNvPr>
          <p:cNvSpPr>
            <a:spLocks noGrp="1"/>
          </p:cNvSpPr>
          <p:nvPr>
            <p:ph idx="1"/>
          </p:nvPr>
        </p:nvSpPr>
        <p:spPr>
          <a:xfrm>
            <a:off x="155983" y="1800910"/>
            <a:ext cx="8037757" cy="5057090"/>
          </a:xfrm>
        </p:spPr>
        <p:txBody>
          <a:bodyPr>
            <a:normAutofit/>
          </a:bodyPr>
          <a:lstStyle/>
          <a:p>
            <a:pPr marL="0" indent="0">
              <a:buNone/>
            </a:pPr>
            <a:r>
              <a:rPr lang="el-GR" b="1" dirty="0"/>
              <a:t>Οι μεταβατικές δυσκολίες</a:t>
            </a:r>
          </a:p>
          <a:p>
            <a:pPr marL="0" indent="0">
              <a:buNone/>
            </a:pPr>
            <a:r>
              <a:rPr lang="el-GR" dirty="0"/>
              <a:t>Οι δυσκολίες ως προς την σεξουαλική εφαρμογή είναι, αν όχι σταθερές, τουλάχιστον πολύ συστηματικές. </a:t>
            </a:r>
          </a:p>
          <a:p>
            <a:pPr marL="0" indent="0">
              <a:spcBef>
                <a:spcPts val="0"/>
              </a:spcBef>
              <a:spcAft>
                <a:spcPts val="0"/>
              </a:spcAft>
              <a:buNone/>
            </a:pPr>
            <a:r>
              <a:rPr lang="el-GR" dirty="0"/>
              <a:t>Στο αγόρι αναφερόμαστε στην πρόωρη εκσπερμάτιση, και πιο σπάνια, στην ανικανότητα (έλλειψη στύσης) ή ακόμα στην έλλειψη οργασμού. </a:t>
            </a:r>
          </a:p>
          <a:p>
            <a:pPr marL="0" indent="0">
              <a:spcBef>
                <a:spcPts val="0"/>
              </a:spcBef>
              <a:buNone/>
            </a:pPr>
            <a:r>
              <a:rPr lang="el-GR" dirty="0"/>
              <a:t>Στο κορίτσι, αναφερόμαστε στον πόνο κατά τη διείσδυση, στον κολπικό πόνο  ή στην απουσία οποιασδήποτε συναίσθησης καθώς και στην απουσία οργασμού. </a:t>
            </a:r>
          </a:p>
          <a:p>
            <a:pPr marL="0" indent="0">
              <a:buNone/>
            </a:pPr>
            <a:r>
              <a:rPr lang="el-GR" dirty="0"/>
              <a:t>Αν οι πρώτες σεξουαλικές σχέσεις γίνονται μέσα σε ένα κλίμα εμπιστοσύνης τότε αυτές οι δυσκολίες εξασθενούν ή ακόμη και εξαφανίζονται. </a:t>
            </a:r>
          </a:p>
          <a:p>
            <a:pPr marL="0" indent="0">
              <a:spcBef>
                <a:spcPts val="0"/>
              </a:spcBef>
              <a:buNone/>
            </a:pPr>
            <a:r>
              <a:rPr lang="el-GR" dirty="0"/>
              <a:t>Αντίθετα, οι πρώτες αυτές εμπειρίες μπορούν να γίνουν αιτία ψυχικών τραυματισμών, κυρίως εάν έχουν πραγματοποιηθεί με σκοπό «να δει κάνεις πως είναι», από την ανάγκη «να κάνουν σαν τους άλλους» ή ακόμα για να προσπαθήσουν να ξεφύγουν από ένα υπερβολικά καταπιεστικό οιδιπόδειο δεσμό. </a:t>
            </a:r>
          </a:p>
          <a:p>
            <a:pPr marL="0" indent="0">
              <a:spcBef>
                <a:spcPts val="0"/>
              </a:spcBef>
              <a:buNone/>
            </a:pPr>
            <a:endParaRPr lang="el-GR" dirty="0"/>
          </a:p>
        </p:txBody>
      </p:sp>
      <p:pic>
        <p:nvPicPr>
          <p:cNvPr id="16386" name="Picture 2" descr="You Were Wondering: What is white tongue">
            <a:extLst>
              <a:ext uri="{FF2B5EF4-FFF2-40B4-BE49-F238E27FC236}">
                <a16:creationId xmlns:a16="http://schemas.microsoft.com/office/drawing/2014/main" xmlns="" id="{306D2765-0B1F-4524-BD4E-897A8468047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20149" y="2162175"/>
            <a:ext cx="2900363"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59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46000">
              <a:schemeClr val="accent1">
                <a:lumMod val="45000"/>
                <a:lumOff val="55000"/>
              </a:schemeClr>
            </a:gs>
            <a:gs pos="43000">
              <a:schemeClr val="accent1">
                <a:lumMod val="30000"/>
                <a:lumOff val="70000"/>
              </a:schemeClr>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0F18B3-D121-2237-5913-7E158A20AE84}"/>
              </a:ext>
            </a:extLst>
          </p:cNvPr>
          <p:cNvSpPr>
            <a:spLocks noGrp="1"/>
          </p:cNvSpPr>
          <p:nvPr>
            <p:ph type="title" idx="4294967295"/>
          </p:nvPr>
        </p:nvSpPr>
        <p:spPr>
          <a:xfrm>
            <a:off x="1066800" y="2230625"/>
            <a:ext cx="10058400" cy="1449387"/>
          </a:xfrm>
        </p:spPr>
        <p:txBody>
          <a:bodyPr>
            <a:normAutofit/>
          </a:bodyPr>
          <a:lstStyle/>
          <a:p>
            <a:pPr algn="ctr"/>
            <a:r>
              <a:rPr lang="el-GR" sz="7200" b="1" dirty="0">
                <a:solidFill>
                  <a:schemeClr val="accent1">
                    <a:lumMod val="75000"/>
                  </a:schemeClr>
                </a:solidFill>
                <a:latin typeface="Book Antiqua" panose="02040602050305030304" pitchFamily="18" charset="0"/>
              </a:rPr>
              <a:t>ΜΕΡΟΣ Α’ </a:t>
            </a:r>
          </a:p>
        </p:txBody>
      </p:sp>
    </p:spTree>
    <p:extLst>
      <p:ext uri="{BB962C8B-B14F-4D97-AF65-F5344CB8AC3E}">
        <p14:creationId xmlns:p14="http://schemas.microsoft.com/office/powerpoint/2010/main" val="1227717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3AF18601-64AB-BD38-A038-268FEC03C44B}"/>
              </a:ext>
            </a:extLst>
          </p:cNvPr>
          <p:cNvGrpSpPr/>
          <p:nvPr/>
        </p:nvGrpSpPr>
        <p:grpSpPr>
          <a:xfrm>
            <a:off x="96370" y="0"/>
            <a:ext cx="11999260" cy="6408176"/>
            <a:chOff x="129987" y="0"/>
            <a:chExt cx="11999260" cy="6408176"/>
          </a:xfrm>
        </p:grpSpPr>
        <p:sp>
          <p:nvSpPr>
            <p:cNvPr id="4" name="TextBox 3">
              <a:extLst>
                <a:ext uri="{FF2B5EF4-FFF2-40B4-BE49-F238E27FC236}">
                  <a16:creationId xmlns:a16="http://schemas.microsoft.com/office/drawing/2014/main" xmlns="" id="{CF41F713-AAB1-C289-3F5D-9122B171E9A0}"/>
                </a:ext>
              </a:extLst>
            </p:cNvPr>
            <p:cNvSpPr txBox="1"/>
            <p:nvPr/>
          </p:nvSpPr>
          <p:spPr>
            <a:xfrm>
              <a:off x="129988" y="0"/>
              <a:ext cx="11932023" cy="1754326"/>
            </a:xfrm>
            <a:prstGeom prst="rect">
              <a:avLst/>
            </a:prstGeom>
            <a:noFill/>
          </p:spPr>
          <p:txBody>
            <a:bodyPr wrap="square" rtlCol="0">
              <a:spAutoFit/>
            </a:bodyPr>
            <a:lstStyle/>
            <a:p>
              <a:pPr algn="just"/>
              <a:r>
                <a:rPr lang="el-GR" b="1" dirty="0"/>
                <a:t>Η πληθώρα των συντρόφων </a:t>
              </a:r>
            </a:p>
            <a:p>
              <a:pPr algn="just"/>
              <a:r>
                <a:rPr lang="el-GR" dirty="0"/>
                <a:t>Ορισμένοι έφηβοι αναζητούν, μέσα από την πληθώρα των συντρόφων και των περιπετειών, μια λύση σε κάποιες σεξουαλικές σχέσεις όπου έχουν βιώσει αρνητικά. Το ποσοστό αυτό είναι μικρό εφόσον μόνο το 7% των αγοριών αναγνωρίζει ότι είχε τουλάχιστον 6 ή περισσότερους συντρόφους, ενώ στα κορίτσια καλύπτει το 2%. </a:t>
              </a:r>
            </a:p>
            <a:p>
              <a:pPr algn="just"/>
              <a:r>
                <a:rPr lang="el-GR" dirty="0"/>
                <a:t>Το γεγονός αυτό κινδυνεύει σταδιακά να απονεκρώσει την ερωτική συμπεριφορά, περιορίζοντάς την στη συνουσία και μόνο. Ορισμένοι έφηβοι προσπαθούν να γιατρέψουν κατά αυτό τον τρόπο την απογοήτευσή τους, ίσως και την κατάθλιψη τους. </a:t>
              </a:r>
            </a:p>
          </p:txBody>
        </p:sp>
        <p:sp>
          <p:nvSpPr>
            <p:cNvPr id="5" name="TextBox 4">
              <a:extLst>
                <a:ext uri="{FF2B5EF4-FFF2-40B4-BE49-F238E27FC236}">
                  <a16:creationId xmlns:a16="http://schemas.microsoft.com/office/drawing/2014/main" xmlns="" id="{1DBE278F-AD79-B3E8-8D9F-14AE88F888FE}"/>
                </a:ext>
              </a:extLst>
            </p:cNvPr>
            <p:cNvSpPr txBox="1"/>
            <p:nvPr/>
          </p:nvSpPr>
          <p:spPr>
            <a:xfrm>
              <a:off x="129988" y="1754326"/>
              <a:ext cx="11999259" cy="1477328"/>
            </a:xfrm>
            <a:prstGeom prst="rect">
              <a:avLst/>
            </a:prstGeom>
            <a:noFill/>
          </p:spPr>
          <p:txBody>
            <a:bodyPr wrap="square" rtlCol="0">
              <a:spAutoFit/>
            </a:bodyPr>
            <a:lstStyle/>
            <a:p>
              <a:pPr algn="just"/>
              <a:r>
                <a:rPr lang="el-GR" b="1" dirty="0"/>
                <a:t>Το σεξουαλικό κενό </a:t>
              </a:r>
            </a:p>
            <a:p>
              <a:pPr algn="just"/>
              <a:r>
                <a:rPr lang="el-GR" dirty="0"/>
                <a:t>Στις μέρες μας, ένας έφηβος που δεν έχει σεξουαλικές σχέσεις, σε ορισμένους κύκλους και περιστάσεις, μπορεί πράγματι να θεωρηθεί «προβληματικός». </a:t>
              </a:r>
            </a:p>
            <a:p>
              <a:pPr algn="just"/>
              <a:r>
                <a:rPr lang="el-GR" dirty="0"/>
                <a:t>Είναι απαραίτητο να διακρίνουμε τις σεξουαλικές ιδιορρυθμίες και φαντασιώσεις που έχουν να κάνουν με την σεξουαλικότητα, τις αυνανιστικές πρακτικές και τη σεξουαλική σχέση καθαυτή. </a:t>
              </a:r>
            </a:p>
          </p:txBody>
        </p:sp>
        <p:sp>
          <p:nvSpPr>
            <p:cNvPr id="6" name="TextBox 5">
              <a:extLst>
                <a:ext uri="{FF2B5EF4-FFF2-40B4-BE49-F238E27FC236}">
                  <a16:creationId xmlns:a16="http://schemas.microsoft.com/office/drawing/2014/main" xmlns="" id="{4C77D480-96FF-370F-227C-31C8FCF0564F}"/>
                </a:ext>
              </a:extLst>
            </p:cNvPr>
            <p:cNvSpPr txBox="1"/>
            <p:nvPr/>
          </p:nvSpPr>
          <p:spPr>
            <a:xfrm>
              <a:off x="129988" y="3231654"/>
              <a:ext cx="11999259" cy="2308324"/>
            </a:xfrm>
            <a:prstGeom prst="rect">
              <a:avLst/>
            </a:prstGeom>
            <a:noFill/>
          </p:spPr>
          <p:txBody>
            <a:bodyPr wrap="square" rtlCol="0">
              <a:spAutoFit/>
            </a:bodyPr>
            <a:lstStyle/>
            <a:p>
              <a:pPr algn="just"/>
              <a:r>
                <a:rPr lang="el-GR" b="1" dirty="0"/>
                <a:t>Η απουσία σεξουαλικών σχέσεων</a:t>
              </a:r>
            </a:p>
            <a:p>
              <a:pPr algn="just"/>
              <a:r>
                <a:rPr lang="el-GR" dirty="0"/>
                <a:t>Η γνώμη των υπόλοιπων εφήβων διαδραματίζει συχνά ένα καίριο ρόλο για το ίδιο το άτομο. Για το λόγο αυτό ορισμένοι έφηβοι έχουν σεξουαλικές σχέσεις ωθούμενοι από μια ανάγκη κομφορμισμού ή από την πίεση της ομάδας. </a:t>
              </a:r>
            </a:p>
            <a:p>
              <a:pPr algn="just"/>
              <a:r>
                <a:rPr lang="el-GR" dirty="0"/>
                <a:t>Εδώ και 10-15 χρόνια, οι έφηβοι που παρουσίαζαν μια εικόνα ψυχογενούς ανορεξίας συνήθως δεν είχαν σεξουαλικές σχέσεις. Αντίθετα, σήμερα ολοένα και πιο συχνά συναντάμε εφήβους που παρουσιάζουν την ίδια εικόνα ψυχογενούς ανορεξίας, ωστόσο έχουν μια σεξουαλική ζωή η οποία, κατά τα φαινόμενα, είναι «φυσιολογική», δηλαδή έχουν σεξουαλικές σχέσεις με έναν ή περισσότερους συντρόφους. </a:t>
              </a:r>
            </a:p>
            <a:p>
              <a:pPr algn="just"/>
              <a:endParaRPr lang="el-GR" dirty="0"/>
            </a:p>
          </p:txBody>
        </p:sp>
        <p:sp>
          <p:nvSpPr>
            <p:cNvPr id="7" name="TextBox 6">
              <a:extLst>
                <a:ext uri="{FF2B5EF4-FFF2-40B4-BE49-F238E27FC236}">
                  <a16:creationId xmlns:a16="http://schemas.microsoft.com/office/drawing/2014/main" xmlns="" id="{F2E32F19-982A-B3B4-307D-6B58E168B171}"/>
                </a:ext>
              </a:extLst>
            </p:cNvPr>
            <p:cNvSpPr txBox="1"/>
            <p:nvPr/>
          </p:nvSpPr>
          <p:spPr>
            <a:xfrm>
              <a:off x="129987" y="5207847"/>
              <a:ext cx="11932023" cy="1200329"/>
            </a:xfrm>
            <a:prstGeom prst="rect">
              <a:avLst/>
            </a:prstGeom>
            <a:noFill/>
          </p:spPr>
          <p:txBody>
            <a:bodyPr wrap="square" rtlCol="0">
              <a:spAutoFit/>
            </a:bodyPr>
            <a:lstStyle/>
            <a:p>
              <a:r>
                <a:rPr lang="el-GR" b="1" dirty="0"/>
                <a:t>Η απουσία των πρακτικών του αυνανισμού </a:t>
              </a:r>
            </a:p>
            <a:p>
              <a:r>
                <a:rPr lang="el-GR" dirty="0"/>
                <a:t>Είναι ένας μεσολαβητής ο οποίος ξεκινά από τον αυτοερωτισμό για να φτάσει στην φαντασίωση που εμπλέκει τον άλλον και σε μια ψυχική αναπαράσταση της ετεροσεξουαλικής σχέσης. Η απουσία οποιασδήποτε αυνανιστικής πρακτικής φανερώνει μια «ασκητική» άμυνα του ατόμου που προσπαθεί να ελέγξει τις ενορμήσεις του. </a:t>
              </a:r>
            </a:p>
          </p:txBody>
        </p:sp>
      </p:grpSp>
    </p:spTree>
    <p:extLst>
      <p:ext uri="{BB962C8B-B14F-4D97-AF65-F5344CB8AC3E}">
        <p14:creationId xmlns:p14="http://schemas.microsoft.com/office/powerpoint/2010/main" val="2230288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E1024A-7746-E88B-FA49-76150A77CECC}"/>
              </a:ext>
            </a:extLst>
          </p:cNvPr>
          <p:cNvSpPr>
            <a:spLocks noGrp="1"/>
          </p:cNvSpPr>
          <p:nvPr>
            <p:ph type="title"/>
          </p:nvPr>
        </p:nvSpPr>
        <p:spPr/>
        <p:txBody>
          <a:bodyPr>
            <a:normAutofit fontScale="90000"/>
          </a:bodyPr>
          <a:lstStyle/>
          <a:p>
            <a:pPr algn="ctr"/>
            <a:r>
              <a:rPr lang="el-GR" sz="3600" b="1" dirty="0">
                <a:solidFill>
                  <a:schemeClr val="accent1">
                    <a:lumMod val="75000"/>
                  </a:schemeClr>
                </a:solidFill>
                <a:latin typeface="Book Antiqua" panose="02040602050305030304" pitchFamily="18" charset="0"/>
              </a:rPr>
              <a:t>Η ΑΠΟΥΣΙΑ ΤΗΣ ΣΕΞΟΥΑΛΙΚΗΣ ΦΑΝΤΑΣΙΩΣΗΣ                                  Ή ΣΕΞΟΥΑΛΙΚΗΣ ΙΔΟΡΡΥΘΜΙΑΣ </a:t>
            </a:r>
          </a:p>
        </p:txBody>
      </p:sp>
      <p:sp>
        <p:nvSpPr>
          <p:cNvPr id="3" name="Content Placeholder 2">
            <a:extLst>
              <a:ext uri="{FF2B5EF4-FFF2-40B4-BE49-F238E27FC236}">
                <a16:creationId xmlns:a16="http://schemas.microsoft.com/office/drawing/2014/main" xmlns="" id="{6FE61A09-0FBD-9FAC-9AAB-428381C96233}"/>
              </a:ext>
            </a:extLst>
          </p:cNvPr>
          <p:cNvSpPr>
            <a:spLocks noGrp="1"/>
          </p:cNvSpPr>
          <p:nvPr>
            <p:ph idx="1"/>
          </p:nvPr>
        </p:nvSpPr>
        <p:spPr>
          <a:xfrm>
            <a:off x="1097280" y="1845734"/>
            <a:ext cx="5169049" cy="4023360"/>
          </a:xfrm>
        </p:spPr>
        <p:txBody>
          <a:bodyPr>
            <a:normAutofit lnSpcReduction="10000"/>
          </a:bodyPr>
          <a:lstStyle/>
          <a:p>
            <a:pPr>
              <a:spcBef>
                <a:spcPts val="1800"/>
              </a:spcBef>
            </a:pPr>
            <a:r>
              <a:rPr lang="el-GR" dirty="0"/>
              <a:t>Ορισμένοι έφηβοι απαγορεύουν στον εαυτό τους οποιαδήποτε φαντασιακή ζωή με λιγότερο ή περισσότερο σημαντική σεξουαλική διάσταση. </a:t>
            </a:r>
          </a:p>
          <a:p>
            <a:pPr>
              <a:spcBef>
                <a:spcPts val="1800"/>
              </a:spcBef>
            </a:pPr>
            <a:r>
              <a:rPr lang="el-GR" dirty="0"/>
              <a:t>Η εμπειρία αποκαλύπτει ότι συχνά πρόκειται για εφήβους που φοβούνται την ενεργοποίηση οποιασδήποτε σεξουαλικής σκέψης συνυφασμένης με φαντασιώσεις αιμομεικτικού τύπου ή για εφήβους που μπερδεύουν τη φαντασιωτική ζωή με την πράξη. </a:t>
            </a:r>
          </a:p>
          <a:p>
            <a:pPr>
              <a:spcBef>
                <a:spcPts val="1800"/>
              </a:spcBef>
            </a:pPr>
            <a:r>
              <a:rPr lang="el-GR" dirty="0"/>
              <a:t>Ορισμένα ψυχωτικά επεισόδια ή παραληρήματα φαίνεται ότι είναι αποτέλεσμα αυτών των έσχατων προσπαθειών ελέγχου της ανάδυσης σεξουαλικών φαντασιώσεων.  </a:t>
            </a:r>
          </a:p>
        </p:txBody>
      </p:sp>
      <p:pic>
        <p:nvPicPr>
          <p:cNvPr id="15362" name="Picture 2" descr="How to Not Cum So Fast - AskMen">
            <a:extLst>
              <a:ext uri="{FF2B5EF4-FFF2-40B4-BE49-F238E27FC236}">
                <a16:creationId xmlns:a16="http://schemas.microsoft.com/office/drawing/2014/main" xmlns="" id="{6356D308-13B9-A2E6-FEBC-8726A7ADB1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371"/>
          <a:stretch/>
        </p:blipFill>
        <p:spPr bwMode="auto">
          <a:xfrm>
            <a:off x="7477125" y="2024994"/>
            <a:ext cx="1855469" cy="183242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ow to Not Cum So Fast - AskMen">
            <a:extLst>
              <a:ext uri="{FF2B5EF4-FFF2-40B4-BE49-F238E27FC236}">
                <a16:creationId xmlns:a16="http://schemas.microsoft.com/office/drawing/2014/main" xmlns="" id="{D71E6F2E-3750-B183-8A63-EDD73EC2DA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371"/>
          <a:stretch/>
        </p:blipFill>
        <p:spPr bwMode="auto">
          <a:xfrm>
            <a:off x="9542143" y="3857414"/>
            <a:ext cx="1855471" cy="1832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247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5 Signs You Should Take a Pregnancy Test">
            <a:extLst>
              <a:ext uri="{FF2B5EF4-FFF2-40B4-BE49-F238E27FC236}">
                <a16:creationId xmlns:a16="http://schemas.microsoft.com/office/drawing/2014/main" xmlns="" id="{2CD352CC-D9DD-7872-7D03-837AC9DE0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0"/>
            <a:ext cx="12192000" cy="68656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90221ADE-D2BA-CBFE-05DD-412DE68C2F27}"/>
              </a:ext>
            </a:extLst>
          </p:cNvPr>
          <p:cNvSpPr>
            <a:spLocks noGrp="1"/>
          </p:cNvSpPr>
          <p:nvPr>
            <p:ph type="title"/>
          </p:nvPr>
        </p:nvSpPr>
        <p:spPr>
          <a:xfrm>
            <a:off x="1274092" y="140415"/>
            <a:ext cx="10058400" cy="1450757"/>
          </a:xfrm>
        </p:spPr>
        <p:txBody>
          <a:bodyPr>
            <a:normAutofit/>
          </a:bodyPr>
          <a:lstStyle/>
          <a:p>
            <a:r>
              <a:rPr lang="el-GR" sz="4000" b="1" dirty="0">
                <a:solidFill>
                  <a:schemeClr val="accent1">
                    <a:lumMod val="75000"/>
                  </a:schemeClr>
                </a:solidFill>
                <a:latin typeface="Book Antiqua" panose="02040602050305030304" pitchFamily="18" charset="0"/>
              </a:rPr>
              <a:t>Η ΕΓΚΥΜΟΣΥΝΗ ΚΑΤΑ ΤΗΝ ΕΦΗΒΕΙΑ </a:t>
            </a:r>
          </a:p>
        </p:txBody>
      </p:sp>
      <p:sp>
        <p:nvSpPr>
          <p:cNvPr id="3" name="Content Placeholder 2">
            <a:extLst>
              <a:ext uri="{FF2B5EF4-FFF2-40B4-BE49-F238E27FC236}">
                <a16:creationId xmlns:a16="http://schemas.microsoft.com/office/drawing/2014/main" xmlns="" id="{0DCED0FE-ED8F-AD40-777E-1A5355F1F529}"/>
              </a:ext>
            </a:extLst>
          </p:cNvPr>
          <p:cNvSpPr>
            <a:spLocks noGrp="1"/>
          </p:cNvSpPr>
          <p:nvPr>
            <p:ph idx="1"/>
          </p:nvPr>
        </p:nvSpPr>
        <p:spPr>
          <a:xfrm>
            <a:off x="0" y="1850217"/>
            <a:ext cx="10465397" cy="4023360"/>
          </a:xfrm>
        </p:spPr>
        <p:txBody>
          <a:bodyPr>
            <a:noAutofit/>
          </a:bodyPr>
          <a:lstStyle/>
          <a:p>
            <a:pPr>
              <a:spcBef>
                <a:spcPts val="800"/>
              </a:spcBef>
            </a:pPr>
            <a:r>
              <a:rPr lang="el-GR" dirty="0">
                <a:solidFill>
                  <a:schemeClr val="bg2">
                    <a:lumMod val="25000"/>
                  </a:schemeClr>
                </a:solidFill>
              </a:rPr>
              <a:t>Κατατάσσουμε την εμφάνιση μιας εγκυμοσύνης κατά την εφηβεία στην κατηγορία των επιπλοκών και των δυσκολιών που αφορούν στη σεξουαλικότητα γιατί συνήθως προκαλεί μια σειρά διαταραχών τόσο στην ίδια την έφηβη, όσο και στο περιβάλλον της. </a:t>
            </a:r>
          </a:p>
          <a:p>
            <a:pPr>
              <a:spcBef>
                <a:spcPts val="800"/>
              </a:spcBef>
            </a:pPr>
            <a:r>
              <a:rPr lang="el-GR" dirty="0">
                <a:solidFill>
                  <a:schemeClr val="bg2">
                    <a:lumMod val="25000"/>
                  </a:schemeClr>
                </a:solidFill>
              </a:rPr>
              <a:t>Τα κορίτσια που έχουν σεξουαλικές σχέσεις και έχουν μείνει έγκυοι μία φορά στη ζωή τους είναι  σε ποσοστό 3,3%. Το 72% έκανε έκτρωση, το 16% απέβαλε και το 12% απέκτησε παιδί. </a:t>
            </a:r>
          </a:p>
          <a:p>
            <a:pPr>
              <a:spcBef>
                <a:spcPts val="800"/>
              </a:spcBef>
            </a:pPr>
            <a:r>
              <a:rPr lang="el-GR" dirty="0">
                <a:solidFill>
                  <a:schemeClr val="bg2">
                    <a:lumMod val="25000"/>
                  </a:schemeClr>
                </a:solidFill>
              </a:rPr>
              <a:t>Το μεγαλύτερο ποσοστό αφορά κορίτσια τεχνικών σχολών. Σε αυτές τις νέες κοπέλες το ποσοστό των εκτρώσεων είναι και πιο χαμηλό εάν όχι ίδιο. </a:t>
            </a:r>
          </a:p>
          <a:p>
            <a:pPr>
              <a:spcBef>
                <a:spcPts val="800"/>
              </a:spcBef>
            </a:pPr>
            <a:r>
              <a:rPr lang="el-GR" dirty="0">
                <a:solidFill>
                  <a:schemeClr val="bg2">
                    <a:lumMod val="25000"/>
                  </a:schemeClr>
                </a:solidFill>
              </a:rPr>
              <a:t>Οι περισσότερες κοπέλες αποκαλύπτουν την εγκυμοσύνη τους καθυστερημένα (50% μετά την εικοστή εβδομάδα κύησης). Συχνό φαινόμενο είναι μια έφηβη να κρύβει την εγκυμοσύνη της μέχρι να γεννήσει. </a:t>
            </a:r>
          </a:p>
          <a:p>
            <a:pPr>
              <a:spcBef>
                <a:spcPts val="800"/>
              </a:spcBef>
            </a:pPr>
            <a:r>
              <a:rPr lang="el-GR" dirty="0">
                <a:solidFill>
                  <a:schemeClr val="bg2">
                    <a:lumMod val="25000"/>
                  </a:schemeClr>
                </a:solidFill>
              </a:rPr>
              <a:t>Είναι εύκολο να φανταστεί κανείς πόσο καταστροφικό μπορεί να αποβεί ένα τέτοιο γεγονός: έλλειψη ιατρικής παρακολούθησης, απουσία ψυχολογικής προετοιμασίας, εγκυμοσύνη η οποία βιώνεται μέσα από το φόβο και το άγχος των συγχυσμένων οικογενειών, απουσία από το σχολείο. </a:t>
            </a:r>
          </a:p>
        </p:txBody>
      </p:sp>
    </p:spTree>
    <p:extLst>
      <p:ext uri="{BB962C8B-B14F-4D97-AF65-F5344CB8AC3E}">
        <p14:creationId xmlns:p14="http://schemas.microsoft.com/office/powerpoint/2010/main" val="609385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138712-FFE0-7D65-B5CA-1C3EC3F96473}"/>
              </a:ext>
            </a:extLst>
          </p:cNvPr>
          <p:cNvSpPr>
            <a:spLocks noGrp="1"/>
          </p:cNvSpPr>
          <p:nvPr>
            <p:ph type="title"/>
          </p:nvPr>
        </p:nvSpPr>
        <p:spPr/>
        <p:txBody>
          <a:bodyPr/>
          <a:lstStyle/>
          <a:p>
            <a:pPr algn="ctr"/>
            <a:r>
              <a:rPr lang="el-GR" b="1" dirty="0">
                <a:solidFill>
                  <a:schemeClr val="accent1">
                    <a:lumMod val="75000"/>
                  </a:schemeClr>
                </a:solidFill>
                <a:latin typeface="Book Antiqua" panose="02040602050305030304" pitchFamily="18" charset="0"/>
              </a:rPr>
              <a:t>ΟΜΟΦΥΛΟΦΙΛΙΑ</a:t>
            </a:r>
          </a:p>
        </p:txBody>
      </p:sp>
      <p:sp>
        <p:nvSpPr>
          <p:cNvPr id="3" name="Content Placeholder 2">
            <a:extLst>
              <a:ext uri="{FF2B5EF4-FFF2-40B4-BE49-F238E27FC236}">
                <a16:creationId xmlns:a16="http://schemas.microsoft.com/office/drawing/2014/main" xmlns="" id="{F9E4CC0A-97DF-C87A-22F0-A6ED8A54901F}"/>
              </a:ext>
            </a:extLst>
          </p:cNvPr>
          <p:cNvSpPr>
            <a:spLocks noGrp="1"/>
          </p:cNvSpPr>
          <p:nvPr>
            <p:ph idx="1"/>
          </p:nvPr>
        </p:nvSpPr>
        <p:spPr>
          <a:xfrm>
            <a:off x="868119" y="2074894"/>
            <a:ext cx="11466755" cy="4023360"/>
          </a:xfrm>
        </p:spPr>
        <p:txBody>
          <a:bodyPr>
            <a:normAutofit/>
          </a:bodyPr>
          <a:lstStyle/>
          <a:p>
            <a:pPr>
              <a:spcBef>
                <a:spcPts val="600"/>
              </a:spcBef>
            </a:pPr>
            <a:r>
              <a:rPr lang="el-GR" dirty="0"/>
              <a:t>Λιγότερο από το 5% των εφήβων δηλώνει ότι τους αφορά το θέμα της ομοφυλοφιλίας.</a:t>
            </a:r>
          </a:p>
          <a:p>
            <a:pPr>
              <a:spcBef>
                <a:spcPts val="600"/>
              </a:spcBef>
            </a:pPr>
            <a:r>
              <a:rPr lang="el-GR" dirty="0"/>
              <a:t>Η ομοφυλοφιλία είναι μια συμπεριφορά η οποία καταδεικνύει, στην πραγματικότητα, πολύπλοκα ψυχολογικά κίνητρα, και μερικές φορές πολύ μεγαλύτερης ποικιλίας. </a:t>
            </a:r>
          </a:p>
          <a:p>
            <a:pPr>
              <a:spcBef>
                <a:spcPts val="600"/>
              </a:spcBef>
            </a:pPr>
            <a:r>
              <a:rPr lang="el-GR" dirty="0"/>
              <a:t>Διακρίνουμε τα εξής στοιχεία: </a:t>
            </a:r>
          </a:p>
          <a:p>
            <a:pPr>
              <a:spcBef>
                <a:spcPts val="0"/>
              </a:spcBef>
              <a:buFont typeface="Arial" panose="020B0604020202020204" pitchFamily="34" charset="0"/>
              <a:buChar char="•"/>
            </a:pPr>
            <a:r>
              <a:rPr lang="el-GR" dirty="0"/>
              <a:t> τη φαντασίωση ή το φόβο της ομοφυλοφιλίας</a:t>
            </a:r>
          </a:p>
          <a:p>
            <a:pPr>
              <a:spcBef>
                <a:spcPts val="0"/>
              </a:spcBef>
              <a:buFont typeface="Arial" panose="020B0604020202020204" pitchFamily="34" charset="0"/>
              <a:buChar char="•"/>
            </a:pPr>
            <a:r>
              <a:rPr lang="el-GR" dirty="0"/>
              <a:t> τις πρακτικές ομοφυλοφιλικής τάσης, ακόμα και μια πραγματική αλλά παροδική ομοφυλοφιλική σχέση</a:t>
            </a:r>
          </a:p>
          <a:p>
            <a:pPr>
              <a:spcBef>
                <a:spcPts val="0"/>
              </a:spcBef>
              <a:buFont typeface="Arial" panose="020B0604020202020204" pitchFamily="34" charset="0"/>
              <a:buChar char="•"/>
            </a:pPr>
            <a:r>
              <a:rPr lang="el-GR" dirty="0"/>
              <a:t> τις σχέσεις που υφίσταται από έναν ενήλικα που τις επιδιώκει </a:t>
            </a:r>
          </a:p>
          <a:p>
            <a:pPr>
              <a:spcBef>
                <a:spcPts val="0"/>
              </a:spcBef>
              <a:buFont typeface="Arial" panose="020B0604020202020204" pitchFamily="34" charset="0"/>
              <a:buChar char="•"/>
            </a:pPr>
            <a:r>
              <a:rPr lang="el-GR" dirty="0"/>
              <a:t> τη διεφθαρμένη πορνεία </a:t>
            </a:r>
          </a:p>
          <a:p>
            <a:pPr>
              <a:spcBef>
                <a:spcPts val="0"/>
              </a:spcBef>
              <a:buFont typeface="Arial" panose="020B0604020202020204" pitchFamily="34" charset="0"/>
              <a:buChar char="•"/>
            </a:pPr>
            <a:r>
              <a:rPr lang="el-GR" dirty="0"/>
              <a:t> τέλος, την ομοφυλοφιλία ως μια συστηματική πρακτική, η οποία αποκλείει όλες τις άλλες. </a:t>
            </a:r>
          </a:p>
          <a:p>
            <a:pPr>
              <a:spcBef>
                <a:spcPts val="600"/>
              </a:spcBef>
              <a:buFont typeface="Arial" panose="020B0604020202020204" pitchFamily="34" charset="0"/>
              <a:buChar char="•"/>
            </a:pPr>
            <a:endParaRPr lang="el-GR" dirty="0"/>
          </a:p>
        </p:txBody>
      </p:sp>
      <p:pic>
        <p:nvPicPr>
          <p:cNvPr id="4" name="Picture 3">
            <a:extLst>
              <a:ext uri="{FF2B5EF4-FFF2-40B4-BE49-F238E27FC236}">
                <a16:creationId xmlns:a16="http://schemas.microsoft.com/office/drawing/2014/main" xmlns="" id="{299F749E-0BCD-8CAC-606F-1B1074BB204B}"/>
              </a:ext>
            </a:extLst>
          </p:cNvPr>
          <p:cNvPicPr>
            <a:picLocks noChangeAspect="1"/>
          </p:cNvPicPr>
          <p:nvPr/>
        </p:nvPicPr>
        <p:blipFill>
          <a:blip r:embed="rId2"/>
          <a:stretch>
            <a:fillRect/>
          </a:stretch>
        </p:blipFill>
        <p:spPr>
          <a:xfrm>
            <a:off x="-283542" y="-294587"/>
            <a:ext cx="1786283" cy="1713124"/>
          </a:xfrm>
          <a:prstGeom prst="rect">
            <a:avLst/>
          </a:prstGeom>
        </p:spPr>
      </p:pic>
    </p:spTree>
    <p:extLst>
      <p:ext uri="{BB962C8B-B14F-4D97-AF65-F5344CB8AC3E}">
        <p14:creationId xmlns:p14="http://schemas.microsoft.com/office/powerpoint/2010/main" val="3518042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uilt Vector Art Stock Images | Depositphotos">
            <a:extLst>
              <a:ext uri="{FF2B5EF4-FFF2-40B4-BE49-F238E27FC236}">
                <a16:creationId xmlns:a16="http://schemas.microsoft.com/office/drawing/2014/main" xmlns="" id="{8C0FF153-05B2-BA32-71F4-5B1A74A15C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370"/>
            <a:ext cx="12192000" cy="72027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729FEC2F-4E62-3DB2-D546-5C40751EE04A}"/>
              </a:ext>
            </a:extLst>
          </p:cNvPr>
          <p:cNvSpPr>
            <a:spLocks noGrp="1"/>
          </p:cNvSpPr>
          <p:nvPr>
            <p:ph type="title"/>
          </p:nvPr>
        </p:nvSpPr>
        <p:spPr/>
        <p:txBody>
          <a:bodyPr>
            <a:noAutofit/>
          </a:bodyPr>
          <a:lstStyle/>
          <a:p>
            <a:r>
              <a:rPr lang="el-GR" sz="3600" b="1" dirty="0">
                <a:solidFill>
                  <a:schemeClr val="accent1">
                    <a:lumMod val="75000"/>
                  </a:schemeClr>
                </a:solidFill>
                <a:latin typeface="Book Antiqua" panose="02040602050305030304" pitchFamily="18" charset="0"/>
              </a:rPr>
              <a:t>Ο ΦΟΒΟΣ ΤΗΣ ΟΜΟΦΥΛΟΦΙΛΙΑΣ ΚΑΙ Η ΦΑΝΤΑΣΙΩΣΗ ΤΗΣ ΟΜΟΦΥΛΟΦΙΛΙΑΣ</a:t>
            </a:r>
          </a:p>
        </p:txBody>
      </p:sp>
      <p:sp>
        <p:nvSpPr>
          <p:cNvPr id="3" name="Content Placeholder 2">
            <a:extLst>
              <a:ext uri="{FF2B5EF4-FFF2-40B4-BE49-F238E27FC236}">
                <a16:creationId xmlns:a16="http://schemas.microsoft.com/office/drawing/2014/main" xmlns="" id="{2D576343-2375-D064-BBD6-8E2E1F5B3073}"/>
              </a:ext>
            </a:extLst>
          </p:cNvPr>
          <p:cNvSpPr>
            <a:spLocks noGrp="1"/>
          </p:cNvSpPr>
          <p:nvPr>
            <p:ph idx="1"/>
          </p:nvPr>
        </p:nvSpPr>
        <p:spPr>
          <a:xfrm>
            <a:off x="1097280" y="1940984"/>
            <a:ext cx="10058400" cy="4023360"/>
          </a:xfrm>
        </p:spPr>
        <p:txBody>
          <a:bodyPr/>
          <a:lstStyle/>
          <a:p>
            <a:pPr marL="0" indent="0">
              <a:buNone/>
            </a:pPr>
            <a:r>
              <a:rPr lang="el-GR" dirty="0">
                <a:solidFill>
                  <a:schemeClr val="tx2">
                    <a:lumMod val="20000"/>
                    <a:lumOff val="80000"/>
                  </a:schemeClr>
                </a:solidFill>
              </a:rPr>
              <a:t>Ορισμένοι έφηβοι νιώθουν περιστασιακά έλξη από εφήβους του ίδιου φύλου και φοβούνται μήπως είναι ομοφυλόφιλοι. Πολλοί ειδικοί θεωρούν αυτόν τον φόβο φυσιολογικό στην αρχή της εφηβείας, καθώς και ότι είναι μέρος της ανάπτυξης.</a:t>
            </a:r>
          </a:p>
          <a:p>
            <a:pPr marL="0" indent="0">
              <a:buNone/>
            </a:pPr>
            <a:r>
              <a:rPr lang="el-GR" dirty="0">
                <a:solidFill>
                  <a:schemeClr val="tx2">
                    <a:lumMod val="20000"/>
                    <a:lumOff val="80000"/>
                  </a:schemeClr>
                </a:solidFill>
              </a:rPr>
              <a:t>Αυτή η μεταβατική επιλογή εκδηλώνει την ψυχική διεργασία που απορρέει από τον οιδιπόδειο δεσμό με το γονιό του ίδιο φύλου. </a:t>
            </a:r>
          </a:p>
          <a:p>
            <a:pPr marL="0" indent="0">
              <a:buNone/>
            </a:pPr>
            <a:r>
              <a:rPr lang="el-GR" dirty="0">
                <a:solidFill>
                  <a:schemeClr val="tx2">
                    <a:lumMod val="20000"/>
                    <a:lumOff val="80000"/>
                  </a:schemeClr>
                </a:solidFill>
              </a:rPr>
              <a:t>Ορισμένες φορές αυτές οι σκέψεις, αυτοί οι φόβοι, αυτές οι φαντασιώσεις ενδέχεται να αποτελέσουν την αρχή ενός περάσματος στην πράξη, μέσα από χάδια και τις δειλές προσπάθειες για σχέση. </a:t>
            </a:r>
          </a:p>
        </p:txBody>
      </p:sp>
    </p:spTree>
    <p:extLst>
      <p:ext uri="{BB962C8B-B14F-4D97-AF65-F5344CB8AC3E}">
        <p14:creationId xmlns:p14="http://schemas.microsoft.com/office/powerpoint/2010/main" val="3268867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21B714-8A50-334C-0557-39BAF5A79603}"/>
              </a:ext>
            </a:extLst>
          </p:cNvPr>
          <p:cNvSpPr>
            <a:spLocks noGrp="1"/>
          </p:cNvSpPr>
          <p:nvPr>
            <p:ph type="title"/>
          </p:nvPr>
        </p:nvSpPr>
        <p:spPr/>
        <p:txBody>
          <a:bodyPr>
            <a:noAutofit/>
          </a:bodyPr>
          <a:lstStyle/>
          <a:p>
            <a:pPr algn="ctr"/>
            <a:r>
              <a:rPr lang="el-GR" sz="3600" b="1" dirty="0">
                <a:solidFill>
                  <a:schemeClr val="accent1">
                    <a:lumMod val="75000"/>
                  </a:schemeClr>
                </a:solidFill>
                <a:latin typeface="Book Antiqua" panose="02040602050305030304" pitchFamily="18" charset="0"/>
              </a:rPr>
              <a:t>ΟΜΟΦΥΛΟΦΙΚΕΣ ΕΠΑΦΕΣ ΚΑΙ</a:t>
            </a:r>
            <a:br>
              <a:rPr lang="el-GR" sz="3600" b="1" dirty="0">
                <a:solidFill>
                  <a:schemeClr val="accent1">
                    <a:lumMod val="75000"/>
                  </a:schemeClr>
                </a:solidFill>
                <a:latin typeface="Book Antiqua" panose="02040602050305030304" pitchFamily="18" charset="0"/>
              </a:rPr>
            </a:br>
            <a:r>
              <a:rPr lang="el-GR" sz="3600" b="1" dirty="0">
                <a:solidFill>
                  <a:schemeClr val="accent1">
                    <a:lumMod val="75000"/>
                  </a:schemeClr>
                </a:solidFill>
                <a:latin typeface="Book Antiqua" panose="02040602050305030304" pitchFamily="18" charset="0"/>
              </a:rPr>
              <a:t>ΣΤΙΓΜΙΑΙΕΣ ΟΜΟΦΥΛΟΦΙΛΙΚΕΣ ΣΧΕΣΕΙΣ</a:t>
            </a:r>
          </a:p>
        </p:txBody>
      </p:sp>
      <p:sp>
        <p:nvSpPr>
          <p:cNvPr id="3" name="Content Placeholder 2">
            <a:extLst>
              <a:ext uri="{FF2B5EF4-FFF2-40B4-BE49-F238E27FC236}">
                <a16:creationId xmlns:a16="http://schemas.microsoft.com/office/drawing/2014/main" xmlns="" id="{19C5A573-7AF5-478E-0B60-FC28F8D27647}"/>
              </a:ext>
            </a:extLst>
          </p:cNvPr>
          <p:cNvSpPr>
            <a:spLocks noGrp="1"/>
          </p:cNvSpPr>
          <p:nvPr>
            <p:ph idx="1"/>
          </p:nvPr>
        </p:nvSpPr>
        <p:spPr>
          <a:xfrm>
            <a:off x="1097280" y="1845734"/>
            <a:ext cx="6208955" cy="4023360"/>
          </a:xfrm>
        </p:spPr>
        <p:txBody>
          <a:bodyPr/>
          <a:lstStyle/>
          <a:p>
            <a:r>
              <a:rPr lang="el-GR" dirty="0"/>
              <a:t>Όταν πραγματοποιούνται  μεταξύ εφήβων της ίδιας ηλικίας, τα αγγίγματά έχουν ως κύριο στόχο περισσότερο να καθησυχάσουν τον ναρκισσισμό του εφήβου και να προκαλέσουν μια κάποια αφύπνιση του αισθησιασμού παρά να επιβεβαιώσουν ή να προκαλέσουν ένα ομοφυλοφιλικό πεπρωμένο του υποκειμένου. Αυτές οι στιγμές προκαλούν ταυτόχρονα μια ανησυχία και μια έλξη, μια πρόστυχη απώθηση και έναν περιφρονητικό υποβιβασμό. Οι αμοιβαίοι αυνανισμοί, τα σεξουαλικά παιχνίδια μεταξύ εφήβων του ίδιου φύλου εκδηλώνουν συνήθως την ναρκισσιστική αναζήτηση του υποκείμενου και μια παλινδρομική κίνηση απέναντι στον φόβο της ετεροσεξουαλικότητας παρά μια καθαυτό ομοφυλοφιλική επιλογή.</a:t>
            </a:r>
          </a:p>
        </p:txBody>
      </p:sp>
      <p:pic>
        <p:nvPicPr>
          <p:cNvPr id="12290" name="Picture 2" descr="LGBTQ+ sign, Homosexual relationships, A diverse community of modern gay,  lesbian, bisexual, transgender, queer people hugging and supporting each  other Stock Vector | Adobe Stock">
            <a:extLst>
              <a:ext uri="{FF2B5EF4-FFF2-40B4-BE49-F238E27FC236}">
                <a16:creationId xmlns:a16="http://schemas.microsoft.com/office/drawing/2014/main" xmlns="" id="{829296EA-F2CE-16A7-3B1C-34D5E14BE6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0024" y="2305728"/>
            <a:ext cx="3857625" cy="2740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417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FBA283-5558-CBB0-C4BB-84C1F7B0B42E}"/>
              </a:ext>
            </a:extLst>
          </p:cNvPr>
          <p:cNvSpPr>
            <a:spLocks noGrp="1"/>
          </p:cNvSpPr>
          <p:nvPr>
            <p:ph type="title"/>
          </p:nvPr>
        </p:nvSpPr>
        <p:spPr>
          <a:xfrm>
            <a:off x="1097280" y="263527"/>
            <a:ext cx="10806888" cy="1450757"/>
          </a:xfrm>
        </p:spPr>
        <p:txBody>
          <a:bodyPr>
            <a:normAutofit fontScale="90000"/>
          </a:bodyPr>
          <a:lstStyle/>
          <a:p>
            <a:pPr algn="ctr"/>
            <a:r>
              <a:rPr lang="el-GR" sz="4400" b="1" dirty="0">
                <a:solidFill>
                  <a:schemeClr val="accent1">
                    <a:lumMod val="75000"/>
                  </a:schemeClr>
                </a:solidFill>
                <a:latin typeface="Book Antiqua" panose="02040602050305030304" pitchFamily="18" charset="0"/>
              </a:rPr>
              <a:t>Ο ΟΜΟΦΥΛΟΦΙΛΙΚΟΣ ΤΡΑΥΜΑΤΙΣΜΟΣ ΠΟΥ ΥΦΙΣΤΑΤΑΙ Ο ΕΦΗΒΟΣ</a:t>
            </a:r>
          </a:p>
        </p:txBody>
      </p:sp>
      <p:sp>
        <p:nvSpPr>
          <p:cNvPr id="3" name="Content Placeholder 2">
            <a:extLst>
              <a:ext uri="{FF2B5EF4-FFF2-40B4-BE49-F238E27FC236}">
                <a16:creationId xmlns:a16="http://schemas.microsoft.com/office/drawing/2014/main" xmlns="" id="{B105FD00-66A4-30D1-B40D-ACDDB27B7C7B}"/>
              </a:ext>
            </a:extLst>
          </p:cNvPr>
          <p:cNvSpPr>
            <a:spLocks noGrp="1"/>
          </p:cNvSpPr>
          <p:nvPr>
            <p:ph idx="1"/>
          </p:nvPr>
        </p:nvSpPr>
        <p:spPr>
          <a:xfrm>
            <a:off x="1097280" y="1845733"/>
            <a:ext cx="4879313" cy="4517359"/>
          </a:xfrm>
        </p:spPr>
        <p:txBody>
          <a:bodyPr>
            <a:normAutofit/>
          </a:bodyPr>
          <a:lstStyle/>
          <a:p>
            <a:r>
              <a:rPr lang="el-GR" dirty="0"/>
              <a:t>Υπάρχουν ορισμένες περιπτώσεις όπου ο έφηβος κυρίως το αγόρι, πέφτει θύμα ομοφυλοφιλικής βιαιότητας. Οι μελέτες αποδεικνύουν, αφού έχει περάσει η περίοδος του τραυματισμού, ότι οι έφηβοι δεν παρουσιάζουν κάποια κρίσιμη ψυχική διαταραχή που να τους ωθεί να αλλάξουν την σεξουαλική τους συμπεριφορά. Η κατανόηση του περιβάλλοντος αλλά και η ικανότητα  να «ξεχάσει» αυτό το τραυματικό γεγονός οπωσδήποτε θα επιτρέψουν στον έφηβο να μην νιώσει κατακλισμένος από αυτή την εμπειρία. </a:t>
            </a:r>
          </a:p>
        </p:txBody>
      </p:sp>
      <p:pic>
        <p:nvPicPr>
          <p:cNvPr id="11266" name="Picture 2" descr="The Troubled History of Psychiatry | The New Yorker">
            <a:extLst>
              <a:ext uri="{FF2B5EF4-FFF2-40B4-BE49-F238E27FC236}">
                <a16:creationId xmlns:a16="http://schemas.microsoft.com/office/drawing/2014/main" xmlns="" id="{E6D80AC4-183B-529C-A338-790086097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008" y="2090738"/>
            <a:ext cx="3414712" cy="341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070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46D7C4-227B-AFA4-7A94-DEA1268188FF}"/>
              </a:ext>
            </a:extLst>
          </p:cNvPr>
          <p:cNvSpPr>
            <a:spLocks noGrp="1"/>
          </p:cNvSpPr>
          <p:nvPr>
            <p:ph type="title"/>
          </p:nvPr>
        </p:nvSpPr>
        <p:spPr>
          <a:xfrm>
            <a:off x="1097280" y="263527"/>
            <a:ext cx="10058400" cy="1450757"/>
          </a:xfrm>
        </p:spPr>
        <p:txBody>
          <a:bodyPr>
            <a:normAutofit/>
          </a:bodyPr>
          <a:lstStyle/>
          <a:p>
            <a:pPr algn="ctr"/>
            <a:r>
              <a:rPr lang="el-GR" sz="4400" b="1" dirty="0">
                <a:solidFill>
                  <a:schemeClr val="accent1">
                    <a:lumMod val="75000"/>
                  </a:schemeClr>
                </a:solidFill>
                <a:latin typeface="Book Antiqua" panose="02040602050305030304" pitchFamily="18" charset="0"/>
              </a:rPr>
              <a:t>Η</a:t>
            </a:r>
            <a:r>
              <a:rPr lang="el-GR" sz="4400" b="1" dirty="0">
                <a:solidFill>
                  <a:schemeClr val="accent1">
                    <a:lumMod val="75000"/>
                  </a:schemeClr>
                </a:solidFill>
              </a:rPr>
              <a:t> </a:t>
            </a:r>
            <a:r>
              <a:rPr lang="el-GR" sz="4400" b="1" dirty="0">
                <a:solidFill>
                  <a:schemeClr val="accent1">
                    <a:lumMod val="75000"/>
                  </a:schemeClr>
                </a:solidFill>
                <a:latin typeface="Book Antiqua" panose="02040602050305030304" pitchFamily="18" charset="0"/>
              </a:rPr>
              <a:t>ΚΑΘΑΥΤΟ</a:t>
            </a:r>
            <a:r>
              <a:rPr lang="el-GR" sz="4400" b="1" dirty="0">
                <a:solidFill>
                  <a:schemeClr val="accent1">
                    <a:lumMod val="75000"/>
                  </a:schemeClr>
                </a:solidFill>
              </a:rPr>
              <a:t> </a:t>
            </a:r>
            <a:r>
              <a:rPr lang="el-GR" sz="4400" b="1" dirty="0">
                <a:solidFill>
                  <a:schemeClr val="accent1">
                    <a:lumMod val="75000"/>
                  </a:schemeClr>
                </a:solidFill>
                <a:latin typeface="Book Antiqua" panose="02040602050305030304" pitchFamily="18" charset="0"/>
              </a:rPr>
              <a:t>ΚΑΙ ΕΠΙΜΟΝΗ ΟΜΟΦΥΛΟΦΙΛΙΑ </a:t>
            </a:r>
          </a:p>
        </p:txBody>
      </p:sp>
      <p:sp>
        <p:nvSpPr>
          <p:cNvPr id="3" name="Content Placeholder 2">
            <a:extLst>
              <a:ext uri="{FF2B5EF4-FFF2-40B4-BE49-F238E27FC236}">
                <a16:creationId xmlns:a16="http://schemas.microsoft.com/office/drawing/2014/main" xmlns="" id="{9F87CECF-A027-44B4-3F7E-BBC9E9B15265}"/>
              </a:ext>
            </a:extLst>
          </p:cNvPr>
          <p:cNvSpPr>
            <a:spLocks noGrp="1"/>
          </p:cNvSpPr>
          <p:nvPr>
            <p:ph idx="1"/>
          </p:nvPr>
        </p:nvSpPr>
        <p:spPr>
          <a:xfrm>
            <a:off x="1097280" y="1845734"/>
            <a:ext cx="5727726" cy="4023360"/>
          </a:xfrm>
        </p:spPr>
        <p:txBody>
          <a:bodyPr/>
          <a:lstStyle/>
          <a:p>
            <a:r>
              <a:rPr lang="el-GR" dirty="0"/>
              <a:t>Μόνο ένας μικρός αριθμός εφήβων, κυρίως από την ηλικία των 17-18 ετών, φαίνεται να οργανώνεται οριστικά στο πλαίσιο μιας επιλογής ομοφυλοφιλικού αντικειμένου, το οποίο αποκλείει οποιοδήποτε ετερόφυλο αντικείμενο. Η συστηματική πρακτική ομοφυλοφιλικών σχέσεων εδραιώνει σταδιακά στον έφηβο και κατόπιν στον νέο ενήλικα αυτή την σεξουαλική ταυτότητα. Οι γονείς θα πρέπει να γνωρίζουν ότι η ύπαρξη ομοφυλοφιλικών φαντασιώσεων, ακόμα και μια παροδική ομοφυλοφιλική σχέση στην αρχή της εφηβείας δεν εγγράφουν κατά ανάγκη το άτομο σε μια μεταγενέστερη ομοφυλοφιλική επιλογή. </a:t>
            </a:r>
          </a:p>
        </p:txBody>
      </p:sp>
      <p:pic>
        <p:nvPicPr>
          <p:cNvPr id="10242" name="Picture 2" descr="Free Homosexual Cliparts, Download Free Homosexual Cliparts png images,  Free ClipArts on Clipart Library">
            <a:extLst>
              <a:ext uri="{FF2B5EF4-FFF2-40B4-BE49-F238E27FC236}">
                <a16:creationId xmlns:a16="http://schemas.microsoft.com/office/drawing/2014/main" xmlns="" id="{95EC7489-2201-6216-FED4-87DAF5E1E96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2874" y="2047875"/>
            <a:ext cx="3495038" cy="345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158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287B6-2C2F-8252-9A77-27E397534056}"/>
              </a:ext>
            </a:extLst>
          </p:cNvPr>
          <p:cNvSpPr>
            <a:spLocks noGrp="1"/>
          </p:cNvSpPr>
          <p:nvPr>
            <p:ph type="title"/>
          </p:nvPr>
        </p:nvSpPr>
        <p:spPr/>
        <p:txBody>
          <a:bodyPr/>
          <a:lstStyle/>
          <a:p>
            <a:pPr algn="ctr"/>
            <a:r>
              <a:rPr lang="el-GR" b="1" dirty="0">
                <a:solidFill>
                  <a:schemeClr val="accent1">
                    <a:lumMod val="75000"/>
                  </a:schemeClr>
                </a:solidFill>
                <a:latin typeface="Book Antiqua" panose="02040602050305030304" pitchFamily="18" charset="0"/>
              </a:rPr>
              <a:t>Η ΑΝΤΙΣΥΛΛΗΨΗ </a:t>
            </a:r>
          </a:p>
        </p:txBody>
      </p:sp>
      <p:sp>
        <p:nvSpPr>
          <p:cNvPr id="3" name="Content Placeholder 2">
            <a:extLst>
              <a:ext uri="{FF2B5EF4-FFF2-40B4-BE49-F238E27FC236}">
                <a16:creationId xmlns:a16="http://schemas.microsoft.com/office/drawing/2014/main" xmlns="" id="{3389EE88-C79A-A257-C9FB-0532F55D4425}"/>
              </a:ext>
            </a:extLst>
          </p:cNvPr>
          <p:cNvSpPr>
            <a:spLocks noGrp="1"/>
          </p:cNvSpPr>
          <p:nvPr>
            <p:ph idx="1"/>
          </p:nvPr>
        </p:nvSpPr>
        <p:spPr>
          <a:xfrm>
            <a:off x="1097280" y="1911721"/>
            <a:ext cx="6651553" cy="4023360"/>
          </a:xfrm>
        </p:spPr>
        <p:txBody>
          <a:bodyPr/>
          <a:lstStyle/>
          <a:p>
            <a:r>
              <a:rPr lang="el-GR" dirty="0"/>
              <a:t>Κατά την διάρκεια της πρώτης σεξουαλικής επαφής περισσότερο από τα ¾ των εφήβων δηλώνουν ότι έχουν χρησιμοποιήσει προφυλακτικό και το 1/5, το χάπι.</a:t>
            </a:r>
          </a:p>
          <a:p>
            <a:r>
              <a:rPr lang="el-GR" dirty="0"/>
              <a:t>Το ποσοστό των χρηστών προφυλακτικού μειώνεται στο 72% στα αγόρια και στο 51,1% στα κορίτσια, ενώ η χρήση του αντισυλληπτικού χαπιού αυξάνεται αισθητά.</a:t>
            </a:r>
          </a:p>
          <a:p>
            <a:r>
              <a:rPr lang="el-GR" dirty="0"/>
              <a:t>Το 10% των νέων, κοριτσιών και αγοριών, δε χρησιμοποιεί καμία προφύλαξη κατά τη πρώτη σεξουαλική επαφή.</a:t>
            </a:r>
          </a:p>
          <a:p>
            <a:r>
              <a:rPr lang="el-GR" dirty="0"/>
              <a:t>Μεταξύ των ηλικιών 15 και 18 ετών η αυξημένη χρήση του στοματικού σεξ φαίνεται να έχει ως αποτέλεσμα μια μείωση της χρήσης του προφυλακτικού. </a:t>
            </a:r>
          </a:p>
        </p:txBody>
      </p:sp>
      <p:pic>
        <p:nvPicPr>
          <p:cNvPr id="9220" name="Picture 4" descr="5.8M women have used 'morning after' pill">
            <a:extLst>
              <a:ext uri="{FF2B5EF4-FFF2-40B4-BE49-F238E27FC236}">
                <a16:creationId xmlns:a16="http://schemas.microsoft.com/office/drawing/2014/main" xmlns="" id="{91910F5D-23E7-C528-C9B0-EC414E550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7705" y="3923401"/>
            <a:ext cx="284797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Everything you always wanted to know about condoms | One Medical">
            <a:extLst>
              <a:ext uri="{FF2B5EF4-FFF2-40B4-BE49-F238E27FC236}">
                <a16:creationId xmlns:a16="http://schemas.microsoft.com/office/drawing/2014/main" xmlns="" id="{1770D184-C69C-C7DB-1C2E-5EC09CFC1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7705" y="1911721"/>
            <a:ext cx="278701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249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E3D7D7-236B-6EEC-A504-25769F35BBDE}"/>
              </a:ext>
            </a:extLst>
          </p:cNvPr>
          <p:cNvSpPr>
            <a:spLocks noGrp="1"/>
          </p:cNvSpPr>
          <p:nvPr>
            <p:ph type="title"/>
          </p:nvPr>
        </p:nvSpPr>
        <p:spPr>
          <a:xfrm>
            <a:off x="1200975" y="286603"/>
            <a:ext cx="10058400" cy="1450757"/>
          </a:xfrm>
        </p:spPr>
        <p:txBody>
          <a:bodyPr/>
          <a:lstStyle/>
          <a:p>
            <a:pPr algn="ctr"/>
            <a:r>
              <a:rPr lang="el-GR" b="1" dirty="0">
                <a:solidFill>
                  <a:schemeClr val="accent1">
                    <a:lumMod val="75000"/>
                  </a:schemeClr>
                </a:solidFill>
                <a:latin typeface="Book Antiqua" panose="02040602050305030304" pitchFamily="18" charset="0"/>
              </a:rPr>
              <a:t>Η ΣΕΞΟΥΑΛΙΚΗ ΚΑΚΟΠΟΙΗΣΗ</a:t>
            </a:r>
          </a:p>
        </p:txBody>
      </p:sp>
      <p:sp>
        <p:nvSpPr>
          <p:cNvPr id="3" name="Content Placeholder 2">
            <a:extLst>
              <a:ext uri="{FF2B5EF4-FFF2-40B4-BE49-F238E27FC236}">
                <a16:creationId xmlns:a16="http://schemas.microsoft.com/office/drawing/2014/main" xmlns="" id="{28C68B6A-20C9-63D1-D3EA-C6F181ABB525}"/>
              </a:ext>
            </a:extLst>
          </p:cNvPr>
          <p:cNvSpPr>
            <a:spLocks noGrp="1"/>
          </p:cNvSpPr>
          <p:nvPr>
            <p:ph idx="1"/>
          </p:nvPr>
        </p:nvSpPr>
        <p:spPr>
          <a:xfrm>
            <a:off x="30480" y="1737360"/>
            <a:ext cx="11856720" cy="4555066"/>
          </a:xfrm>
        </p:spPr>
        <p:txBody>
          <a:bodyPr>
            <a:noAutofit/>
          </a:bodyPr>
          <a:lstStyle/>
          <a:p>
            <a:pPr>
              <a:spcBef>
                <a:spcPts val="0"/>
              </a:spcBef>
            </a:pPr>
            <a:r>
              <a:rPr lang="el-GR" dirty="0"/>
              <a:t>Σύμφωνα με μια έρευνα με τίτλο «Ανάλυση των σεξουαλικών συμπεριφορών των νέων», η όποια δημοσιεύτηκε το 1996. </a:t>
            </a:r>
          </a:p>
          <a:p>
            <a:pPr>
              <a:spcBef>
                <a:spcPts val="0"/>
              </a:spcBef>
            </a:pPr>
            <a:r>
              <a:rPr lang="el-GR" dirty="0"/>
              <a:t>Το 15,4% των κοριτσιών και το 2,3% των αγοριών δηλώνουν ότι έχουν υποστεί σεξουαλικές σχέσεις με τη βία. Στο 45% των περιπτώσεων, πράξεις βιασμού έχουν προκύψει πριν από αυτό που εννοούν ως πρώτη τους σεξουαλική επαφή. Όλα τα κορίτσια που έχουν υποστεί σεξουαλική βία δηλώνουν ότι αυτό τους έχει συμβεί από έναν ή πολλούς άνδρες. </a:t>
            </a:r>
          </a:p>
          <a:p>
            <a:pPr>
              <a:spcBef>
                <a:spcPts val="0"/>
              </a:spcBef>
            </a:pPr>
            <a:r>
              <a:rPr lang="el-GR" dirty="0"/>
              <a:t>Τα αγόρια έχουν υποστεί σεξουαλική βία από γυναίκα σε ποσοστό 72% και από άνδρα 28%. Τα νέα κορίτσια υφίσταται πράξεις βιασμού, κατά τα ¾ των περιπτώσεων, από νέους άνδρες. </a:t>
            </a:r>
          </a:p>
          <a:p>
            <a:pPr>
              <a:spcBef>
                <a:spcPts val="0"/>
              </a:spcBef>
            </a:pPr>
            <a:r>
              <a:rPr lang="el-GR" dirty="0"/>
              <a:t>Το 85% αυτών των σεξουαλικών σχέσεων πραγματοποιήθηκε από άνδρες που τους ήταν γνωστοί, νέοι ή ενήλικες, οι οποίοι ανήκουν ή όχι στην οικογένεια. </a:t>
            </a:r>
          </a:p>
          <a:p>
            <a:pPr>
              <a:spcBef>
                <a:spcPts val="0"/>
              </a:spcBef>
            </a:pPr>
            <a:r>
              <a:rPr lang="el-GR" dirty="0"/>
              <a:t>Ο κίνδυνος της βίας όσον αφορά στη σεξουαλική σχέση είναι πολύ περισσότερο συνδεδεμένος με τους άνδρες του στενού περιβάλλοντος των κοριτσιών παρά με αγνώστους. Η ηλικία κατά την οποία τα κορίτσια αυτά βιάστηκαν κυμαίνεται από 4 έως 18 ετών. </a:t>
            </a:r>
          </a:p>
          <a:p>
            <a:pPr>
              <a:spcBef>
                <a:spcPts val="0"/>
              </a:spcBef>
            </a:pPr>
            <a:r>
              <a:rPr lang="el-GR" dirty="0">
                <a:solidFill>
                  <a:schemeClr val="tx1"/>
                </a:solidFill>
              </a:rPr>
              <a:t>Οι περιπτώσεις αιμομιξίας είναι στο 8% των κοριτσιών που βιάστηκαν. Συνήθως διαπράττονται από έναν ενήλικα αρχίζουν στην ηλικία ,για τα ¾ περιπτώσεων, πριν από τα 15 έτη και επαναλαμβάνονται στις μισές περιπτώσεις. Όσο αφορά τους νέους άνδρες της οικογένειας αρχίζουν όλες πριν από τα 12 έτη και συνεχίζονται συστηματικά. </a:t>
            </a:r>
          </a:p>
        </p:txBody>
      </p:sp>
      <p:pic>
        <p:nvPicPr>
          <p:cNvPr id="20484" name="Picture 4" descr="2,272 Angry Bee Images, Stock Photos &amp; Vectors | Shutterstock">
            <a:extLst>
              <a:ext uri="{FF2B5EF4-FFF2-40B4-BE49-F238E27FC236}">
                <a16:creationId xmlns:a16="http://schemas.microsoft.com/office/drawing/2014/main" xmlns="" id="{42E56A19-415C-7175-77B0-52ADF5187951}"/>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7561"/>
          <a:stretch/>
        </p:blipFill>
        <p:spPr bwMode="auto">
          <a:xfrm>
            <a:off x="-155797" y="0"/>
            <a:ext cx="1736947" cy="173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846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96BC5D-370F-35AB-4D1F-E1E2B2807E0E}"/>
              </a:ext>
            </a:extLst>
          </p:cNvPr>
          <p:cNvSpPr>
            <a:spLocks noGrp="1"/>
          </p:cNvSpPr>
          <p:nvPr>
            <p:ph type="title"/>
          </p:nvPr>
        </p:nvSpPr>
        <p:spPr/>
        <p:txBody>
          <a:bodyPr vert="horz" lIns="91440" tIns="45720" rIns="91440" bIns="45720" rtlCol="0" anchor="b">
            <a:noAutofit/>
          </a:bodyPr>
          <a:lstStyle/>
          <a:p>
            <a:pPr algn="ctr"/>
            <a:r>
              <a:rPr lang="el-GR" sz="5400" b="1" dirty="0">
                <a:solidFill>
                  <a:schemeClr val="accent1">
                    <a:lumMod val="75000"/>
                  </a:schemeClr>
                </a:solidFill>
                <a:latin typeface="Book Antiqua" panose="02040602050305030304" pitchFamily="18" charset="0"/>
              </a:rPr>
              <a:t>ΕΙΣΑΓΩΓΗ</a:t>
            </a:r>
          </a:p>
        </p:txBody>
      </p:sp>
      <p:sp>
        <p:nvSpPr>
          <p:cNvPr id="3" name="Content Placeholder 2">
            <a:extLst>
              <a:ext uri="{FF2B5EF4-FFF2-40B4-BE49-F238E27FC236}">
                <a16:creationId xmlns:a16="http://schemas.microsoft.com/office/drawing/2014/main" xmlns="" id="{C80A1987-D19B-5183-267C-9436E050D1B3}"/>
              </a:ext>
            </a:extLst>
          </p:cNvPr>
          <p:cNvSpPr>
            <a:spLocks noGrp="1"/>
          </p:cNvSpPr>
          <p:nvPr>
            <p:ph idx="1"/>
          </p:nvPr>
        </p:nvSpPr>
        <p:spPr/>
        <p:txBody>
          <a:bodyPr>
            <a:noAutofit/>
          </a:bodyPr>
          <a:lstStyle/>
          <a:p>
            <a:pPr algn="just"/>
            <a:r>
              <a:rPr lang="el-GR" sz="2200" dirty="0"/>
              <a:t>Το σεξ δεν είναι έρωτας. Η εφηβεία αντιπροσωπεύει εκείνη την πολύ ξεχωριστή στιγμή όπου διακυβεύεται η αρμονία ανάμεσα στην ερωτική και τη σεξουαλική ζωή. </a:t>
            </a:r>
          </a:p>
          <a:p>
            <a:pPr algn="just"/>
            <a:r>
              <a:rPr lang="el-GR" sz="2200" dirty="0"/>
              <a:t>Η ήβη και η μεταμόρφωση του σώματος αποτελούν θεμελιακά χαρακτηριστικά της εφηβείας. Νέες ανάγκες εμφανίζονται και επηρεάζουν σταδιακά την προσχώρηση σε μια νέα σεξουαλική και ερωτική ζωή. </a:t>
            </a:r>
          </a:p>
          <a:p>
            <a:pPr algn="just"/>
            <a:r>
              <a:rPr lang="el-GR" sz="2200" dirty="0"/>
              <a:t>Επισημαίνεται ότι όταν αναφερόμαστε στην σεξουαλικότητα θα πρέπει να την εννοούμε με την ευρεία έννοια και ότι δεν περιορίζεται μόνο από την σεξουαλική πράξη. </a:t>
            </a:r>
          </a:p>
          <a:p>
            <a:pPr algn="just"/>
            <a:r>
              <a:rPr lang="el-GR" sz="2200" dirty="0"/>
              <a:t>Ο </a:t>
            </a:r>
            <a:r>
              <a:rPr lang="en-US" sz="2200" dirty="0"/>
              <a:t>Freud</a:t>
            </a:r>
            <a:r>
              <a:rPr lang="el-GR" sz="2200" dirty="0"/>
              <a:t> αποτυπώνει ότι η σεξουαλικότητα δεν αρχίζει στην εφηβεία. Αποδεικνύει ότι από πολύ μικρές ηλικίες τα παιδία έχουν ανεπτυγμένη περιέργεια απέναντι στο «σεξουαλικό αντικείμενο», καθώς και ότι αναπτύσσουν δικές τους «σεξουαλικές θεωρίες».  </a:t>
            </a:r>
          </a:p>
        </p:txBody>
      </p:sp>
    </p:spTree>
    <p:extLst>
      <p:ext uri="{BB962C8B-B14F-4D97-AF65-F5344CB8AC3E}">
        <p14:creationId xmlns:p14="http://schemas.microsoft.com/office/powerpoint/2010/main" val="1714964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46000">
              <a:schemeClr val="accent1">
                <a:lumMod val="45000"/>
                <a:lumOff val="55000"/>
              </a:schemeClr>
            </a:gs>
            <a:gs pos="43000">
              <a:schemeClr val="accent1">
                <a:lumMod val="30000"/>
                <a:lumOff val="70000"/>
              </a:schemeClr>
            </a:gs>
          </a:gsLst>
          <a:lin ang="81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636F09A-1177-ABA5-18A1-388F00912209}"/>
              </a:ext>
            </a:extLst>
          </p:cNvPr>
          <p:cNvSpPr txBox="1"/>
          <p:nvPr/>
        </p:nvSpPr>
        <p:spPr>
          <a:xfrm>
            <a:off x="2846294" y="2743199"/>
            <a:ext cx="6499412" cy="1042401"/>
          </a:xfrm>
          <a:prstGeom prst="rect">
            <a:avLst/>
          </a:prstGeom>
        </p:spPr>
        <p:txBody>
          <a:bodyPr vert="horz" lIns="91440" tIns="45720" rIns="91440" bIns="45720" rtlCol="0" anchor="b">
            <a:normAutofit/>
          </a:bodyPr>
          <a:lstStyle>
            <a:lvl1pPr algn="ctr" defTabSz="914400">
              <a:lnSpc>
                <a:spcPct val="85000"/>
              </a:lnSpc>
              <a:spcBef>
                <a:spcPct val="0"/>
              </a:spcBef>
              <a:buNone/>
              <a:defRPr sz="7200" b="1" spc="-50" baseline="0">
                <a:solidFill>
                  <a:schemeClr val="accent1">
                    <a:lumMod val="75000"/>
                  </a:schemeClr>
                </a:solidFill>
                <a:latin typeface="Book Antiqua" panose="02040602050305030304" pitchFamily="18" charset="0"/>
                <a:ea typeface="+mj-ea"/>
                <a:cs typeface="+mj-cs"/>
              </a:defRPr>
            </a:lvl1pPr>
          </a:lstStyle>
          <a:p>
            <a:r>
              <a:rPr lang="el-GR" dirty="0"/>
              <a:t>ΜΕΡΟΣ Β’ </a:t>
            </a:r>
          </a:p>
        </p:txBody>
      </p:sp>
    </p:spTree>
    <p:extLst>
      <p:ext uri="{BB962C8B-B14F-4D97-AF65-F5344CB8AC3E}">
        <p14:creationId xmlns:p14="http://schemas.microsoft.com/office/powerpoint/2010/main" val="1746168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35AD8E0-FD69-79BA-0E4E-82C83CF994D8}"/>
              </a:ext>
            </a:extLst>
          </p:cNvPr>
          <p:cNvSpPr>
            <a:spLocks noGrp="1"/>
          </p:cNvSpPr>
          <p:nvPr>
            <p:ph type="title"/>
          </p:nvPr>
        </p:nvSpPr>
        <p:spPr/>
        <p:txBody>
          <a:bodyPr/>
          <a:lstStyle/>
          <a:p>
            <a:pPr algn="ctr"/>
            <a:r>
              <a:rPr lang="el-GR" b="1" dirty="0">
                <a:solidFill>
                  <a:schemeClr val="accent1">
                    <a:lumMod val="75000"/>
                  </a:schemeClr>
                </a:solidFill>
                <a:latin typeface="Book Antiqua" panose="02040602050305030304" pitchFamily="18" charset="0"/>
              </a:rPr>
              <a:t>ΤΑ ΧΡΟΝΙΑ ΤΟΥ ΣΧΟΛΕΙΟΥ</a:t>
            </a:r>
          </a:p>
        </p:txBody>
      </p:sp>
      <p:sp>
        <p:nvSpPr>
          <p:cNvPr id="5" name="Content Placeholder 4">
            <a:extLst>
              <a:ext uri="{FF2B5EF4-FFF2-40B4-BE49-F238E27FC236}">
                <a16:creationId xmlns:a16="http://schemas.microsoft.com/office/drawing/2014/main" xmlns="" id="{FEA58D8C-AA96-BC20-FAC2-5E44AF09C0BE}"/>
              </a:ext>
            </a:extLst>
          </p:cNvPr>
          <p:cNvSpPr>
            <a:spLocks noGrp="1"/>
          </p:cNvSpPr>
          <p:nvPr>
            <p:ph idx="1"/>
          </p:nvPr>
        </p:nvSpPr>
        <p:spPr>
          <a:xfrm>
            <a:off x="1097279" y="1845734"/>
            <a:ext cx="10323755" cy="4023360"/>
          </a:xfrm>
        </p:spPr>
        <p:txBody>
          <a:bodyPr>
            <a:normAutofit fontScale="85000" lnSpcReduction="10000"/>
          </a:bodyPr>
          <a:lstStyle/>
          <a:p>
            <a:r>
              <a:rPr lang="el-GR" dirty="0"/>
              <a:t>Σύμφωνα με πρόσφατες εκτιμήσεις περίπου το 70% των μαθητών της έκτης δημοτικού θα προχωρήσει μέχρι το απολυτήριο, έναντι του 30% πριν από 20 χρόνια. </a:t>
            </a:r>
          </a:p>
          <a:p>
            <a:r>
              <a:rPr lang="el-GR" dirty="0"/>
              <a:t>Τα μαθησιακά χρόνια πέρασαν από την ηλικία των 16-17 ετών το 1982-1983 στην ηλικία 18-19 ετών το 1994-1995.</a:t>
            </a:r>
          </a:p>
          <a:p>
            <a:r>
              <a:rPr lang="el-GR" dirty="0"/>
              <a:t>Πώς λοιπόν, σε ένα πλαίσιο αύξησης της σχολικής εκπαίδευσης, να μη δικαιολογήσουμε τους γονείς, οι οποίοι έχουν στο μυαλό τους ως μοναδικό και στερεοτυπικό μοντέλο τη σχολική επιτυχία;</a:t>
            </a:r>
          </a:p>
          <a:p>
            <a:r>
              <a:rPr lang="el-GR" dirty="0"/>
              <a:t>Κάτω από ιδανικές συνθήκες, ο καθένας θα έπρεπε να έχει όσο το δυνατόν μεγαλύτερες επιτυχίες σύμφωνα με τις ικανότητες και το ρυθμό του. Ωστόσο η σχολική και η κοινωνική πραγματικότητα δε λαμβάνουν υπόψη αυτές τις παραμέτρους. </a:t>
            </a:r>
          </a:p>
          <a:p>
            <a:r>
              <a:rPr lang="el-GR" dirty="0"/>
              <a:t>Παρ’ όλα αυτά, δεν έχουν όλοι οι έφηβοι την ίδια αντιμετώπιση απέναντι στο σχολείο: έχουν διαφορετικούς ρυθμούς και οι κοινωνικές, συναισθηματικές και σωματικές τους ανάγκες δεν είναι οι ίδιες. Υπάρχουν οι ονειροπόλοι, οι ντροπαλοί, οι φλύαροι, οι ήρεμοι, οι ζωηροί και οι μανιώδεις των σπουδών. </a:t>
            </a:r>
          </a:p>
          <a:p>
            <a:r>
              <a:rPr lang="el-GR" dirty="0"/>
              <a:t>Από την υποχρεωτική εκπαίδευση περάσαμε στην εκούσια εκπαίδευση, η οποία αντιπροσωπεύει τη βούληση των εφήβων ή των γονιών τους.</a:t>
            </a:r>
          </a:p>
        </p:txBody>
      </p:sp>
      <p:pic>
        <p:nvPicPr>
          <p:cNvPr id="22530" name="Picture 2" descr="136,079 Book Clipart Images, Stock Photos &amp; Vectors | Shutterstock">
            <a:extLst>
              <a:ext uri="{FF2B5EF4-FFF2-40B4-BE49-F238E27FC236}">
                <a16:creationId xmlns:a16="http://schemas.microsoft.com/office/drawing/2014/main" xmlns="" id="{8CC9DF4A-29B5-0BA0-83BE-102DCB43718F}"/>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5914"/>
          <a:stretch/>
        </p:blipFill>
        <p:spPr bwMode="auto">
          <a:xfrm>
            <a:off x="371475" y="286603"/>
            <a:ext cx="1098019" cy="1117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606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14698">
              <a:srgbClr val="FCEFDE"/>
            </a:gs>
            <a:gs pos="27269">
              <a:srgbClr val="FBE6CC"/>
            </a:gs>
            <a:gs pos="16000">
              <a:srgbClr val="FAE1C3"/>
            </a:gs>
            <a:gs pos="100000">
              <a:schemeClr val="accent1">
                <a:lumMod val="5000"/>
                <a:lumOff val="95000"/>
              </a:schemeClr>
            </a:gs>
            <a:gs pos="74000">
              <a:schemeClr val="accent1">
                <a:lumMod val="45000"/>
                <a:lumOff val="55000"/>
              </a:schemeClr>
            </a:gs>
            <a:gs pos="46000">
              <a:schemeClr val="accent1">
                <a:lumMod val="45000"/>
                <a:lumOff val="55000"/>
              </a:schemeClr>
            </a:gs>
            <a:gs pos="63000">
              <a:schemeClr val="accent1">
                <a:lumMod val="30000"/>
                <a:lumOff val="70000"/>
              </a:schemeClr>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EF6C60-E780-AE0A-C75E-E5CF41EA91CC}"/>
              </a:ext>
            </a:extLst>
          </p:cNvPr>
          <p:cNvSpPr>
            <a:spLocks noGrp="1"/>
          </p:cNvSpPr>
          <p:nvPr>
            <p:ph type="title"/>
          </p:nvPr>
        </p:nvSpPr>
        <p:spPr/>
        <p:txBody>
          <a:bodyPr/>
          <a:lstStyle/>
          <a:p>
            <a:pPr algn="ctr"/>
            <a:r>
              <a:rPr lang="el-GR" b="1" dirty="0">
                <a:solidFill>
                  <a:schemeClr val="accent1">
                    <a:lumMod val="75000"/>
                  </a:schemeClr>
                </a:solidFill>
                <a:latin typeface="Book Antiqua" panose="02040602050305030304" pitchFamily="18" charset="0"/>
              </a:rPr>
              <a:t>Η ΘΕΣΗ ΤΟΥ ΣΧΟΛΕΙΟΥ ΣΤΗ ΖΩΗ ΤΟΥ ΕΦΗΒΟΥ</a:t>
            </a:r>
          </a:p>
        </p:txBody>
      </p:sp>
      <p:sp>
        <p:nvSpPr>
          <p:cNvPr id="3" name="Content Placeholder 2">
            <a:extLst>
              <a:ext uri="{FF2B5EF4-FFF2-40B4-BE49-F238E27FC236}">
                <a16:creationId xmlns:a16="http://schemas.microsoft.com/office/drawing/2014/main" xmlns="" id="{075B1DDE-7B04-EDDF-8C37-5ACEFB108199}"/>
              </a:ext>
            </a:extLst>
          </p:cNvPr>
          <p:cNvSpPr>
            <a:spLocks noGrp="1"/>
          </p:cNvSpPr>
          <p:nvPr>
            <p:ph idx="1"/>
          </p:nvPr>
        </p:nvSpPr>
        <p:spPr/>
        <p:txBody>
          <a:bodyPr>
            <a:normAutofit lnSpcReduction="10000"/>
          </a:bodyPr>
          <a:lstStyle/>
          <a:p>
            <a:r>
              <a:rPr lang="el-GR" dirty="0"/>
              <a:t>Πολλές ψυχοκοινωνιολογικές μελέτες αποδεικνύουν ότι το θέμα του σχολείου έρχεται δεύτερο στο πλαίσιο των ανησυχιών των εφήβων, μετά τις σχέσεις με τους φίλους, αλλά πριν από τη διασκέδαση, τις συνθήκες ζωής, τις ερωτικές σχέσεις ή τις σχέσεις με τους γονείς. Παράλληλα το σχολείο είναι ίσως «περισσότερο» σημαντικό από όσο νομίζουμε, διότι ο έφηβος έχει την απαίτηση να τον προετοιμάσει για την επαγγελματική ζωή και την προσωπική του εκπαίδευση, εφόσον θεωρεί ότι είναι μια δυνατότητα ανάπτυξης για το σύνολο της ζωής του και της προσωπικότητάς του. </a:t>
            </a:r>
          </a:p>
          <a:p>
            <a:r>
              <a:rPr lang="el-GR" dirty="0"/>
              <a:t>Αν το σχολείο σημαίνει μόνο την απλή εκπαίδευση και την απόκτηση γνώσεων, δεν ανταποκρίνεται στις προσδοκίες των ίδιων στις δραστηριότητες οι οποίες οργανώνονται στο πλαίσιο του σχολείου.</a:t>
            </a:r>
          </a:p>
          <a:p>
            <a:r>
              <a:rPr lang="el-GR" dirty="0"/>
              <a:t>Αυτό εκδηλώνεται από το γεγονός ότι ο εκπαιδευτικός αναλαμβάνει και άλλους ρόλους εκτός από τον δικό του. Ο ρόλος του παιδαγωγού, του συμβούλου, εκείνου που ακούει τα μυστικά των εφήβων , λειτουργίες που θέτουν σε αμφισβήτηση τον εκπαιδευτικό και δυσκολεύουν τη θέση του ή την αποστασιοποίησή του. </a:t>
            </a:r>
          </a:p>
        </p:txBody>
      </p:sp>
    </p:spTree>
    <p:extLst>
      <p:ext uri="{BB962C8B-B14F-4D97-AF65-F5344CB8AC3E}">
        <p14:creationId xmlns:p14="http://schemas.microsoft.com/office/powerpoint/2010/main" val="4270616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68E613-DC42-9A1F-DCFB-84FC6B50CE17}"/>
              </a:ext>
            </a:extLst>
          </p:cNvPr>
          <p:cNvSpPr>
            <a:spLocks noGrp="1"/>
          </p:cNvSpPr>
          <p:nvPr>
            <p:ph type="title"/>
          </p:nvPr>
        </p:nvSpPr>
        <p:spPr/>
        <p:txBody>
          <a:bodyPr/>
          <a:lstStyle/>
          <a:p>
            <a:pPr algn="ctr"/>
            <a:r>
              <a:rPr lang="el-GR" b="1" dirty="0">
                <a:solidFill>
                  <a:schemeClr val="accent1">
                    <a:lumMod val="75000"/>
                  </a:schemeClr>
                </a:solidFill>
                <a:latin typeface="Book Antiqua" panose="02040602050305030304" pitchFamily="18" charset="0"/>
              </a:rPr>
              <a:t>Η ΕΝΝΟΙΑ ΤΗΣ ΔΟΥΛΕΙΑΣ ΚΑΙ ΤΗΣ ΕΥΘΥΝΗΣ</a:t>
            </a:r>
          </a:p>
        </p:txBody>
      </p:sp>
      <p:sp>
        <p:nvSpPr>
          <p:cNvPr id="3" name="Content Placeholder 2">
            <a:extLst>
              <a:ext uri="{FF2B5EF4-FFF2-40B4-BE49-F238E27FC236}">
                <a16:creationId xmlns:a16="http://schemas.microsoft.com/office/drawing/2014/main" xmlns="" id="{6FAC3319-5BF4-4F26-5E02-8F9E08EDF403}"/>
              </a:ext>
            </a:extLst>
          </p:cNvPr>
          <p:cNvSpPr>
            <a:spLocks noGrp="1"/>
          </p:cNvSpPr>
          <p:nvPr>
            <p:ph idx="1"/>
          </p:nvPr>
        </p:nvSpPr>
        <p:spPr>
          <a:xfrm>
            <a:off x="1097280" y="1845734"/>
            <a:ext cx="6846570" cy="4023360"/>
          </a:xfrm>
        </p:spPr>
        <p:txBody>
          <a:bodyPr>
            <a:normAutofit/>
          </a:bodyPr>
          <a:lstStyle/>
          <a:p>
            <a:r>
              <a:rPr lang="el-GR" sz="2400" dirty="0"/>
              <a:t>Η δουλεία του εφήβου είναι είτε σχολική είτε επαγγελματική, θα πρέπει να καταστεί αντικείμενο επένδυσης και ο έφηβος να την αναλάβει ως τέτοια. Όταν ο έφηβος επωφελείται και αντλεί ικανοποίηση από τη δουλεία που έκανε ή από την επιτυχία μιας επιχείρησης, τότε έχει σημειώσει σημαντική πρόοδο στην εξέλιξή του. </a:t>
            </a:r>
            <a:endParaRPr lang="en-US" sz="2400" dirty="0"/>
          </a:p>
          <a:p>
            <a:r>
              <a:rPr lang="el-GR" sz="2400" dirty="0"/>
              <a:t>Με διαφορετικό αλλά συμπληρωματικό τρόπο ως προς την έννοια της δουλείας, η έννοια της ευθύνης αποκτάται επίσης σιγά σιγά κατά την εφηβεία. </a:t>
            </a:r>
          </a:p>
        </p:txBody>
      </p:sp>
      <p:pic>
        <p:nvPicPr>
          <p:cNvPr id="18436" name="Picture 4" descr="How to Take on More Responsibility at Work">
            <a:extLst>
              <a:ext uri="{FF2B5EF4-FFF2-40B4-BE49-F238E27FC236}">
                <a16:creationId xmlns:a16="http://schemas.microsoft.com/office/drawing/2014/main" xmlns="" id="{41B56C88-7F3F-CC5F-D920-0555A6AAD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850" y="2495549"/>
            <a:ext cx="3927215"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74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elping Teens Make Room for Uncomfortable Emotions - The New York Times">
            <a:extLst>
              <a:ext uri="{FF2B5EF4-FFF2-40B4-BE49-F238E27FC236}">
                <a16:creationId xmlns:a16="http://schemas.microsoft.com/office/drawing/2014/main" xmlns="" id="{0E5323E0-5274-22B3-AB59-6D410803580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48047" y="0"/>
            <a:ext cx="12240047" cy="6858000"/>
          </a:xfrm>
          <a:prstGeom prst="rect">
            <a:avLst/>
          </a:prstGeom>
          <a:noFill/>
          <a:effectLst>
            <a:outerShdw blurRad="50800" dist="50800" dir="5400000" sx="1000" sy="1000" algn="ctr" rotWithShape="0">
              <a:schemeClr val="tx1"/>
            </a:outerShdw>
            <a:reflection blurRad="25400" endPos="640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4357DA6B-90D6-1251-1C9A-8DE45D0A3F38}"/>
              </a:ext>
            </a:extLst>
          </p:cNvPr>
          <p:cNvSpPr>
            <a:spLocks noGrp="1"/>
          </p:cNvSpPr>
          <p:nvPr>
            <p:ph type="title"/>
          </p:nvPr>
        </p:nvSpPr>
        <p:spPr/>
        <p:txBody>
          <a:bodyPr/>
          <a:lstStyle/>
          <a:p>
            <a:pPr algn="ctr"/>
            <a:r>
              <a:rPr lang="el-GR" b="1" dirty="0">
                <a:solidFill>
                  <a:schemeClr val="tx2">
                    <a:lumMod val="60000"/>
                    <a:lumOff val="40000"/>
                  </a:schemeClr>
                </a:solidFill>
                <a:latin typeface="Book Antiqua" panose="02040602050305030304" pitchFamily="18" charset="0"/>
              </a:rPr>
              <a:t>ΟΙ ΣΥΝΑΙΣΘΗΜΑΤΙΚΟΙ ΠΑΡΑΓΟΝΤΕΣ</a:t>
            </a:r>
          </a:p>
        </p:txBody>
      </p:sp>
      <p:sp>
        <p:nvSpPr>
          <p:cNvPr id="3" name="Content Placeholder 2">
            <a:extLst>
              <a:ext uri="{FF2B5EF4-FFF2-40B4-BE49-F238E27FC236}">
                <a16:creationId xmlns:a16="http://schemas.microsoft.com/office/drawing/2014/main" xmlns="" id="{82A9D87C-1DDD-D3E4-B8C3-F9A1B4021F47}"/>
              </a:ext>
            </a:extLst>
          </p:cNvPr>
          <p:cNvSpPr>
            <a:spLocks noGrp="1"/>
          </p:cNvSpPr>
          <p:nvPr>
            <p:ph idx="1"/>
          </p:nvPr>
        </p:nvSpPr>
        <p:spPr>
          <a:xfrm>
            <a:off x="1042776" y="2204938"/>
            <a:ext cx="10058400" cy="4023360"/>
          </a:xfrm>
        </p:spPr>
        <p:txBody>
          <a:bodyPr/>
          <a:lstStyle/>
          <a:p>
            <a:r>
              <a:rPr lang="el-GR" dirty="0">
                <a:solidFill>
                  <a:schemeClr val="tx2">
                    <a:lumMod val="60000"/>
                    <a:lumOff val="40000"/>
                  </a:schemeClr>
                </a:solidFill>
              </a:rPr>
              <a:t>Τα νέα ενδιαφέροντα που προκύπτουν από τη διεργασία της εφηβείας, μέσα από την ανάδυση νέων σεξουαλικών ενορμητικών στόχων, επιτρέπουν την ανάπτυξη του μηχανισμού της μετουσίωσης, δηλαδή της μετάθεσης σε πολιτιστικό και πνευματικό επίπεδο αυτής της ενορμητικής ενέργειας. Επίσης, η επιθυμία αυτονομίας και ανεξαρτησίας διευκολύνει την εκμετάλλευση ταύτισης με καθηγητή. Αντίθετα, οι συναισθηματικές συγκρούσεις ή οι πολύ έντονες συγκρούσεις στο επίπεδο των σχέσεων παρεμβάλλονται στη σχολική επένδυση, η οποία ενδέχεται να καταστεί ένας χώρος συμπύκνωσης και το κύριο θέμα αντίθεσης απέναντι στο οικογενειακό περιβάλλον. </a:t>
            </a:r>
          </a:p>
        </p:txBody>
      </p:sp>
    </p:spTree>
    <p:extLst>
      <p:ext uri="{BB962C8B-B14F-4D97-AF65-F5344CB8AC3E}">
        <p14:creationId xmlns:p14="http://schemas.microsoft.com/office/powerpoint/2010/main" val="2640239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46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5CCA22-0985-5393-6238-C338271CB664}"/>
              </a:ext>
            </a:extLst>
          </p:cNvPr>
          <p:cNvSpPr>
            <a:spLocks noGrp="1"/>
          </p:cNvSpPr>
          <p:nvPr>
            <p:ph type="title"/>
          </p:nvPr>
        </p:nvSpPr>
        <p:spPr>
          <a:xfrm>
            <a:off x="297887" y="394977"/>
            <a:ext cx="11657186" cy="1450757"/>
          </a:xfrm>
        </p:spPr>
        <p:txBody>
          <a:bodyPr/>
          <a:lstStyle/>
          <a:p>
            <a:pPr algn="ctr"/>
            <a:r>
              <a:rPr lang="el-GR" b="1" dirty="0">
                <a:solidFill>
                  <a:schemeClr val="accent1">
                    <a:lumMod val="75000"/>
                  </a:schemeClr>
                </a:solidFill>
                <a:latin typeface="Book Antiqua" panose="02040602050305030304" pitchFamily="18" charset="0"/>
              </a:rPr>
              <a:t>ΟΙ ΠΑΡΑΓΟΝΤΕΣ ΤΗΣ ΝΟΗΜΟΣΥΝΗΣ </a:t>
            </a:r>
          </a:p>
        </p:txBody>
      </p:sp>
      <p:sp>
        <p:nvSpPr>
          <p:cNvPr id="3" name="Content Placeholder 2">
            <a:extLst>
              <a:ext uri="{FF2B5EF4-FFF2-40B4-BE49-F238E27FC236}">
                <a16:creationId xmlns:a16="http://schemas.microsoft.com/office/drawing/2014/main" xmlns="" id="{F07D99FB-D21B-3634-9E77-2331DFCC3A0E}"/>
              </a:ext>
            </a:extLst>
          </p:cNvPr>
          <p:cNvSpPr>
            <a:spLocks noGrp="1"/>
          </p:cNvSpPr>
          <p:nvPr>
            <p:ph idx="1"/>
          </p:nvPr>
        </p:nvSpPr>
        <p:spPr/>
        <p:txBody>
          <a:bodyPr/>
          <a:lstStyle/>
          <a:p>
            <a:r>
              <a:rPr lang="el-GR" dirty="0"/>
              <a:t>Πρόκειται για την ικανότητα προσαρμογής σε νέες καταστάσεις, την ικανότητα αποθήκευσης και απομνημόνευσης διαφόρων μορφών γνώσεων, καθώς και την ικανότητα αφαίρεσης, η οποία θεωρείται, έτσι όπως αξιολογείται κατά τη διάρκεια αυτής της περιόδου ζωής, απαραίτητη ικανότητα επιτυχίας. </a:t>
            </a:r>
          </a:p>
          <a:p>
            <a:r>
              <a:rPr lang="el-GR" dirty="0"/>
              <a:t>Η αφηρημένη σκέψη είναι το είδος σκέψης που απαιτείται για την επιτυχή πορεία στην εκπαίδευση του εφήβου όταν αυτή παρατείνεται.  Ενδέχεται όμως να δημιουργήσει προβλήματα σε ορισμένους εφήβους για τους οποίους η πραγματιστική σκέψη παραμένει πολύ πιο οικεία και εύκολη στη διαχείριση της. Είναι σημαντικό να γνωρίζουμε με πιο είδος σκέψης και νοημοσύνης οργανώνεται ο κάθε έφηβος, ώστε να επιλέξει κάποιες κατευθύνσεις που να ανταποκρίνονται όσο το δυνατόν περισσότερο στον τύπο της νοημοσύνης του.</a:t>
            </a:r>
          </a:p>
        </p:txBody>
      </p:sp>
    </p:spTree>
    <p:extLst>
      <p:ext uri="{BB962C8B-B14F-4D97-AF65-F5344CB8AC3E}">
        <p14:creationId xmlns:p14="http://schemas.microsoft.com/office/powerpoint/2010/main" val="91273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486BB7-7211-5748-B326-41D5942DA1F6}"/>
              </a:ext>
            </a:extLst>
          </p:cNvPr>
          <p:cNvSpPr>
            <a:spLocks noGrp="1"/>
          </p:cNvSpPr>
          <p:nvPr>
            <p:ph type="title"/>
          </p:nvPr>
        </p:nvSpPr>
        <p:spPr/>
        <p:txBody>
          <a:bodyPr/>
          <a:lstStyle/>
          <a:p>
            <a:pPr algn="ctr"/>
            <a:r>
              <a:rPr lang="el-GR" b="1" dirty="0">
                <a:solidFill>
                  <a:schemeClr val="accent1">
                    <a:lumMod val="75000"/>
                  </a:schemeClr>
                </a:solidFill>
                <a:latin typeface="Book Antiqua" panose="02040602050305030304" pitchFamily="18" charset="0"/>
              </a:rPr>
              <a:t>ΟΙΚΟΓΕΝΕΙΑΚΟΙ ΠΑΡΑΓΟΝΤΕΣ</a:t>
            </a:r>
          </a:p>
        </p:txBody>
      </p:sp>
      <p:sp>
        <p:nvSpPr>
          <p:cNvPr id="3" name="Content Placeholder 2">
            <a:extLst>
              <a:ext uri="{FF2B5EF4-FFF2-40B4-BE49-F238E27FC236}">
                <a16:creationId xmlns:a16="http://schemas.microsoft.com/office/drawing/2014/main" xmlns="" id="{4E230ED7-11C3-4D71-960E-0D7301DAA476}"/>
              </a:ext>
            </a:extLst>
          </p:cNvPr>
          <p:cNvSpPr>
            <a:spLocks noGrp="1"/>
          </p:cNvSpPr>
          <p:nvPr>
            <p:ph idx="1"/>
          </p:nvPr>
        </p:nvSpPr>
        <p:spPr>
          <a:xfrm>
            <a:off x="935355" y="1987498"/>
            <a:ext cx="6646545" cy="4023360"/>
          </a:xfrm>
        </p:spPr>
        <p:txBody>
          <a:bodyPr/>
          <a:lstStyle/>
          <a:p>
            <a:r>
              <a:rPr lang="el-GR" dirty="0"/>
              <a:t>Το ενδιαφέρον των γονιών για το σχολείο, για τις συναντήσεις που πραγματοποιούνται, για τα μαθήματα που διδάσκονται, για τις σχέσεις με τους εκπαιδευτικούς όλα αυτά διαδραματίζουν καίριο ρόλο για την επίτευξη μιας καλής εκπαιδευτικής πορείας. Είναι άκρως αναγκαίο οι γονείς να συναντούν συστηματικά τους εκπαιδευτικούς: ένας δάσκαλος που γνωρίζει την οικογένεια θα αντιμετωπίσει καλύτερα το παιδί, και ο νέος, γνωρίζοντας ότι υπάρχουν σχέσεις ανάμεσα στην οικογένειά του και στο σχολείο, θα νιώσει καθησυχασμένος. Επίσης, είναι σημαντικό να γνωρίζουμε ότι η επιτυχία ενός παιδιού «παίζεται» τόσο στο σπίτι όσο και στα θρανία του σχολείου.   </a:t>
            </a:r>
          </a:p>
          <a:p>
            <a:pPr marL="0" indent="0">
              <a:buNone/>
            </a:pPr>
            <a:endParaRPr lang="el-GR" dirty="0"/>
          </a:p>
        </p:txBody>
      </p:sp>
      <p:pic>
        <p:nvPicPr>
          <p:cNvPr id="7170" name="Picture 2" descr="Parents, please complete the school compact and survey. | Gulf High School">
            <a:extLst>
              <a:ext uri="{FF2B5EF4-FFF2-40B4-BE49-F238E27FC236}">
                <a16:creationId xmlns:a16="http://schemas.microsoft.com/office/drawing/2014/main" xmlns="" id="{4A5BE157-0CA6-E7A2-6DC1-1C497C9C24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5744" y="1987498"/>
            <a:ext cx="4856256" cy="373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018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BE — Science of learning portal — Exams as a source of stress: How  assessments may affect learning, through stress">
            <a:extLst>
              <a:ext uri="{FF2B5EF4-FFF2-40B4-BE49-F238E27FC236}">
                <a16:creationId xmlns:a16="http://schemas.microsoft.com/office/drawing/2014/main" xmlns="" id="{0EB93468-4A8E-5F60-6916-6C6115817B2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2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5401"/>
          </a:xfrm>
          <a:prstGeom prst="rect">
            <a:avLst/>
          </a:prstGeom>
          <a:noFill/>
          <a:effectLst>
            <a:outerShdw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A33B5900-B367-917B-E694-F1F47BE9C8C9}"/>
              </a:ext>
            </a:extLst>
          </p:cNvPr>
          <p:cNvSpPr>
            <a:spLocks noGrp="1"/>
          </p:cNvSpPr>
          <p:nvPr>
            <p:ph type="title"/>
          </p:nvPr>
        </p:nvSpPr>
        <p:spPr>
          <a:xfrm>
            <a:off x="1097280" y="0"/>
            <a:ext cx="10058400" cy="1450757"/>
          </a:xfrm>
        </p:spPr>
        <p:txBody>
          <a:bodyPr/>
          <a:lstStyle/>
          <a:p>
            <a:pPr algn="ctr"/>
            <a:r>
              <a:rPr lang="el-GR" b="1" dirty="0">
                <a:solidFill>
                  <a:schemeClr val="accent1">
                    <a:lumMod val="75000"/>
                  </a:schemeClr>
                </a:solidFill>
                <a:latin typeface="Book Antiqua" panose="02040602050305030304" pitchFamily="18" charset="0"/>
              </a:rPr>
              <a:t>ΕΞΕΤΑΣΕΙΣ </a:t>
            </a:r>
          </a:p>
        </p:txBody>
      </p:sp>
      <p:sp>
        <p:nvSpPr>
          <p:cNvPr id="3" name="Content Placeholder 2">
            <a:extLst>
              <a:ext uri="{FF2B5EF4-FFF2-40B4-BE49-F238E27FC236}">
                <a16:creationId xmlns:a16="http://schemas.microsoft.com/office/drawing/2014/main" xmlns="" id="{1CC918F4-0F99-5E22-9EA3-A4842699257A}"/>
              </a:ext>
            </a:extLst>
          </p:cNvPr>
          <p:cNvSpPr>
            <a:spLocks noGrp="1"/>
          </p:cNvSpPr>
          <p:nvPr>
            <p:ph idx="1"/>
          </p:nvPr>
        </p:nvSpPr>
        <p:spPr>
          <a:xfrm>
            <a:off x="1097280" y="1874309"/>
            <a:ext cx="10058400" cy="4023360"/>
          </a:xfrm>
        </p:spPr>
        <p:txBody>
          <a:bodyPr/>
          <a:lstStyle/>
          <a:p>
            <a:r>
              <a:rPr lang="el-GR" dirty="0">
                <a:solidFill>
                  <a:schemeClr val="bg1"/>
                </a:solidFill>
              </a:rPr>
              <a:t>Οι εξετάσεις οροθετούν με μεγάλη αυστηρότητα τη ζωή του σχολείου. Η προετοιμασία των εξετάσεων είναι μια σημαντική περίοδος, κατά την οποία οι συμπεριφορές που συνήθως εκδηλώνονται σε περίπτωση άγχους είναι φανερές. Ο έφηβος στην διάρκεια των εξετάσεων κατακλύζεται από αισθήματα συγκίνησης και φόβου. </a:t>
            </a:r>
          </a:p>
          <a:p>
            <a:r>
              <a:rPr lang="el-GR" dirty="0">
                <a:solidFill>
                  <a:schemeClr val="bg1"/>
                </a:solidFill>
              </a:rPr>
              <a:t>Επιπρόσθετα, οι αντιδράσεις απέναντι στην αποτυχία ποικίλλουν. Υπάρχει η καταθλιπτική αντίδραση με την μορφή της κατάπτωσης, η οποία εάν διαρκέσει θα πρέπει να αντιμετωπιστεί σοβαρά και να θεραπευθεί. Μια ακόμη αντίδραση είναι εκείνη του θυμού, αγανάκτησης ή επιθετικότητας η οποία απαιτεί κατανόηση, παρουσία και υποστήριξη. Τέλος, υπάρχει και η αντίδραση του πείσματος καθώς η αποτυχία μπορεί να προκαλέσει στον έφηβο μια αντίδραση περηφάνειας και να αναπτύξει ένα αίσθημα διαμάχης κάνοντας τον έφηβο να βρει έναν δρόμο καταλληλότερο από εκείνον που είχε επιλέξει αρχικά. </a:t>
            </a:r>
          </a:p>
        </p:txBody>
      </p:sp>
    </p:spTree>
    <p:extLst>
      <p:ext uri="{BB962C8B-B14F-4D97-AF65-F5344CB8AC3E}">
        <p14:creationId xmlns:p14="http://schemas.microsoft.com/office/powerpoint/2010/main" val="1965321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B99EDE-0FF0-3504-90AE-E949C6541D50}"/>
              </a:ext>
            </a:extLst>
          </p:cNvPr>
          <p:cNvSpPr>
            <a:spLocks noGrp="1"/>
          </p:cNvSpPr>
          <p:nvPr>
            <p:ph type="title"/>
          </p:nvPr>
        </p:nvSpPr>
        <p:spPr/>
        <p:txBody>
          <a:bodyPr/>
          <a:lstStyle/>
          <a:p>
            <a:pPr algn="ctr"/>
            <a:r>
              <a:rPr lang="el-GR" b="1" dirty="0">
                <a:solidFill>
                  <a:schemeClr val="accent1">
                    <a:lumMod val="75000"/>
                  </a:schemeClr>
                </a:solidFill>
                <a:latin typeface="Book Antiqua" panose="02040602050305030304" pitchFamily="18" charset="0"/>
              </a:rPr>
              <a:t>ΜΑΘΗΣΙΑΚΕΣ ΔΥΣΚΟΛΙΕΣ</a:t>
            </a:r>
          </a:p>
        </p:txBody>
      </p:sp>
      <p:sp>
        <p:nvSpPr>
          <p:cNvPr id="5" name="Content Placeholder 4">
            <a:extLst>
              <a:ext uri="{FF2B5EF4-FFF2-40B4-BE49-F238E27FC236}">
                <a16:creationId xmlns:a16="http://schemas.microsoft.com/office/drawing/2014/main" xmlns="" id="{C906B4CF-A054-DBFB-6A4F-FDC38CE8E8A3}"/>
              </a:ext>
            </a:extLst>
          </p:cNvPr>
          <p:cNvSpPr>
            <a:spLocks noGrp="1"/>
          </p:cNvSpPr>
          <p:nvPr>
            <p:ph sz="half" idx="1"/>
          </p:nvPr>
        </p:nvSpPr>
        <p:spPr>
          <a:xfrm>
            <a:off x="0" y="1737360"/>
            <a:ext cx="12192000" cy="2825213"/>
          </a:xfrm>
        </p:spPr>
        <p:txBody>
          <a:bodyPr>
            <a:noAutofit/>
          </a:bodyPr>
          <a:lstStyle/>
          <a:p>
            <a:r>
              <a:rPr lang="el-GR" b="1" dirty="0"/>
              <a:t>ΚΑΤΑ ΤΗΝ ΕΦΗΒΕΙΑ</a:t>
            </a:r>
          </a:p>
          <a:p>
            <a:pPr>
              <a:spcBef>
                <a:spcPts val="0"/>
              </a:spcBef>
            </a:pPr>
            <a:r>
              <a:rPr lang="el-GR" dirty="0"/>
              <a:t> Η διάρκεια των δυσκολιών, είναι ακόμη ένα πρόβλημα που ο έφηβος αντιμετωπίζει, με πολύ σημαντική έννοια: Λίγες μέρες ή μερικές εβδομάδες κάμψης δεν θα πρέπει να ανησυχήσουν ιδιαίτερα τον έφηβο ή το περιβάλλον του. Οι λόγοι αυτής της παρατεινόμενης κάμψης είναι 3: </a:t>
            </a:r>
          </a:p>
          <a:p>
            <a:pPr>
              <a:spcBef>
                <a:spcPts val="400"/>
              </a:spcBef>
              <a:buFont typeface="Wingdings" panose="05000000000000000000" pitchFamily="2" charset="2"/>
              <a:buChar char="v"/>
            </a:pPr>
            <a:r>
              <a:rPr lang="el-GR" dirty="0"/>
              <a:t>Είναι δύσκολο να ενδιαφερθεί για τα νέα μαθήματα τα οποία απαιτούν περισσότερη αφοσίωση και ίσως να μην ανταποκρίνονται στο είδος της νοημοσύνης του. </a:t>
            </a:r>
          </a:p>
          <a:p>
            <a:pPr>
              <a:spcBef>
                <a:spcPts val="400"/>
              </a:spcBef>
              <a:buFont typeface="Wingdings" panose="05000000000000000000" pitchFamily="2" charset="2"/>
              <a:buChar char="v"/>
            </a:pPr>
            <a:r>
              <a:rPr lang="el-GR" dirty="0"/>
              <a:t>Η ολοένα και μεγαλύτερη επένδυση χρόνου σε μια άλλη ενασχόληση, εκτός από την σχολική δραστηριότητα αποτελεί άλλον έναν λόγο.</a:t>
            </a:r>
          </a:p>
          <a:p>
            <a:pPr>
              <a:spcBef>
                <a:spcPts val="400"/>
              </a:spcBef>
              <a:buFont typeface="Wingdings" panose="05000000000000000000" pitchFamily="2" charset="2"/>
              <a:buChar char="v"/>
            </a:pPr>
            <a:r>
              <a:rPr lang="el-GR" dirty="0"/>
              <a:t>Οι συναισθηματικές διαταραχές επηρεάζουν τις σχολικές επιδώσεις.  </a:t>
            </a:r>
          </a:p>
        </p:txBody>
      </p:sp>
      <p:sp>
        <p:nvSpPr>
          <p:cNvPr id="6" name="Content Placeholder 5">
            <a:extLst>
              <a:ext uri="{FF2B5EF4-FFF2-40B4-BE49-F238E27FC236}">
                <a16:creationId xmlns:a16="http://schemas.microsoft.com/office/drawing/2014/main" xmlns="" id="{EF05AA29-AA20-72CC-4D00-72DB8C334A33}"/>
              </a:ext>
            </a:extLst>
          </p:cNvPr>
          <p:cNvSpPr>
            <a:spLocks noGrp="1"/>
          </p:cNvSpPr>
          <p:nvPr>
            <p:ph sz="half" idx="2"/>
          </p:nvPr>
        </p:nvSpPr>
        <p:spPr>
          <a:xfrm>
            <a:off x="0" y="4496584"/>
            <a:ext cx="12192000" cy="2295427"/>
          </a:xfrm>
        </p:spPr>
        <p:txBody>
          <a:bodyPr>
            <a:normAutofit/>
          </a:bodyPr>
          <a:lstStyle/>
          <a:p>
            <a:r>
              <a:rPr lang="el-GR" b="1" dirty="0"/>
              <a:t>ΚΑΤΑ ΤΗΝ ΠΑΙΔΙΚΗ ΗΛΙΚΙΑ</a:t>
            </a:r>
          </a:p>
          <a:p>
            <a:pPr>
              <a:spcBef>
                <a:spcPts val="500"/>
              </a:spcBef>
            </a:pPr>
            <a:r>
              <a:rPr lang="el-GR" dirty="0"/>
              <a:t>Οι δυσκολίες αυτές πιθανόν να αφορούν διανοητικές διαταραχές οι οποίες αντιστοιχούν σε μια παιδική ασθένεια ή σε μια δυσαρμονία που αποτελείται από σοβαρές ανεπάρκειες ως προς τη διεργασία συμβολοποίησης, που προκύπτει στα παιδιά με δύσκολο χαρακτήρα. </a:t>
            </a:r>
          </a:p>
          <a:p>
            <a:pPr>
              <a:spcBef>
                <a:spcPts val="200"/>
              </a:spcBef>
            </a:pPr>
            <a:r>
              <a:rPr lang="el-GR" dirty="0"/>
              <a:t>Όλα αυτά έχουν ως αποτέλεσμα σημαντικές δυσκολίες κατά την εφηβεία σε σχέση με την κοινωνική και επαγγελματική ένταξη. </a:t>
            </a:r>
          </a:p>
        </p:txBody>
      </p:sp>
      <p:pic>
        <p:nvPicPr>
          <p:cNvPr id="23554" name="Picture 2" descr="Learning Bee">
            <a:extLst>
              <a:ext uri="{FF2B5EF4-FFF2-40B4-BE49-F238E27FC236}">
                <a16:creationId xmlns:a16="http://schemas.microsoft.com/office/drawing/2014/main" xmlns="" id="{BB826627-8FFF-0C25-5610-03F0182B62B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82021" y="65989"/>
            <a:ext cx="1570939" cy="1570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967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66FE228-8471-1DA8-C39F-0709654FCE33}"/>
              </a:ext>
            </a:extLst>
          </p:cNvPr>
          <p:cNvPicPr>
            <a:picLocks noChangeAspect="1"/>
          </p:cNvPicPr>
          <p:nvPr/>
        </p:nvPicPr>
        <p:blipFill>
          <a:blip r:embed="rId2"/>
          <a:stretch>
            <a:fillRect/>
          </a:stretch>
        </p:blipFill>
        <p:spPr>
          <a:xfrm>
            <a:off x="6095998" y="2265891"/>
            <a:ext cx="6096002" cy="3429001"/>
          </a:xfrm>
          <a:prstGeom prst="rect">
            <a:avLst/>
          </a:prstGeom>
        </p:spPr>
      </p:pic>
      <p:sp>
        <p:nvSpPr>
          <p:cNvPr id="2" name="Title 1">
            <a:extLst>
              <a:ext uri="{FF2B5EF4-FFF2-40B4-BE49-F238E27FC236}">
                <a16:creationId xmlns:a16="http://schemas.microsoft.com/office/drawing/2014/main" xmlns="" id="{BBA00BB1-04BF-0555-017B-621D3016A686}"/>
              </a:ext>
            </a:extLst>
          </p:cNvPr>
          <p:cNvSpPr>
            <a:spLocks noGrp="1"/>
          </p:cNvSpPr>
          <p:nvPr>
            <p:ph type="title"/>
          </p:nvPr>
        </p:nvSpPr>
        <p:spPr/>
        <p:txBody>
          <a:bodyPr/>
          <a:lstStyle/>
          <a:p>
            <a:pPr algn="ctr"/>
            <a:r>
              <a:rPr lang="el-GR" b="1" dirty="0">
                <a:solidFill>
                  <a:schemeClr val="accent1">
                    <a:lumMod val="75000"/>
                  </a:schemeClr>
                </a:solidFill>
                <a:latin typeface="Book Antiqua" panose="02040602050305030304" pitchFamily="18" charset="0"/>
              </a:rPr>
              <a:t>ΣΧΟΛΙΚΟΣ ΠΡΟΣΑΝΑΤΟΛΙΣΜΟΣ </a:t>
            </a:r>
          </a:p>
        </p:txBody>
      </p:sp>
      <p:sp>
        <p:nvSpPr>
          <p:cNvPr id="3" name="Content Placeholder 2">
            <a:extLst>
              <a:ext uri="{FF2B5EF4-FFF2-40B4-BE49-F238E27FC236}">
                <a16:creationId xmlns:a16="http://schemas.microsoft.com/office/drawing/2014/main" xmlns="" id="{964E5597-6DF4-FF58-4A36-82251EC0EB9D}"/>
              </a:ext>
            </a:extLst>
          </p:cNvPr>
          <p:cNvSpPr>
            <a:spLocks noGrp="1"/>
          </p:cNvSpPr>
          <p:nvPr>
            <p:ph idx="1"/>
          </p:nvPr>
        </p:nvSpPr>
        <p:spPr>
          <a:xfrm>
            <a:off x="0" y="1807634"/>
            <a:ext cx="5972175" cy="4345516"/>
          </a:xfrm>
        </p:spPr>
        <p:txBody>
          <a:bodyPr>
            <a:noAutofit/>
          </a:bodyPr>
          <a:lstStyle/>
          <a:p>
            <a:r>
              <a:rPr lang="el-GR" dirty="0"/>
              <a:t>Οι διάφοροι σταθμοί της σχολικής διαδρομής είναι οι φάσεις κατά τις οποίες λαμβάνονται κάποιες αποφάσεις και επιλογές που καθορίζουν το μέλλον του εφήβου. Παρ’ όλη τη δυνατότητα αλλαγής προσανατολισμού, κάποιες επιλογές πρέπει να γίνουν και κάποιες αποφάσεις πρέπει να ληφθούν. </a:t>
            </a:r>
            <a:endParaRPr lang="en-US" dirty="0"/>
          </a:p>
          <a:p>
            <a:r>
              <a:rPr lang="el-GR" dirty="0"/>
              <a:t>Για να πραγματοποιηθεί αυτό, είναι γεγονός ότι πρέπει να ληφθούν υπόψιν οι διανοητικές ικανότητες και οι επιθυμίες του εφήβου, ωστόσο θα πρέπει να έχει τις καλύτερες δυνατές πληροφορίες και να γνωρίζει τι επιπτώσεις έχει αυτή η επιλογή του κλάδου. </a:t>
            </a:r>
            <a:endParaRPr lang="en-US" dirty="0"/>
          </a:p>
          <a:p>
            <a:r>
              <a:rPr lang="el-GR" dirty="0"/>
              <a:t>Τέλος, πρέπει να ληφθούν υπόψη οι συναισθηματικοί παράγοντες, οι παράγοντες στο επίπεδο των σχέσεων και οι συγκρούσεις που έχουν να κάνουν με την προοπτική κάποιας επαγγελματικής κατεύθυνσης. </a:t>
            </a:r>
          </a:p>
        </p:txBody>
      </p:sp>
    </p:spTree>
    <p:extLst>
      <p:ext uri="{BB962C8B-B14F-4D97-AF65-F5344CB8AC3E}">
        <p14:creationId xmlns:p14="http://schemas.microsoft.com/office/powerpoint/2010/main" val="2349013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31A4CA-C103-E11B-D4F0-D58586C547C6}"/>
              </a:ext>
            </a:extLst>
          </p:cNvPr>
          <p:cNvSpPr>
            <a:spLocks noGrp="1"/>
          </p:cNvSpPr>
          <p:nvPr>
            <p:ph type="title"/>
          </p:nvPr>
        </p:nvSpPr>
        <p:spPr/>
        <p:txBody>
          <a:bodyPr vert="horz" lIns="91440" tIns="45720" rIns="91440" bIns="45720" rtlCol="0" anchor="b">
            <a:noAutofit/>
          </a:bodyPr>
          <a:lstStyle/>
          <a:p>
            <a:pPr algn="ctr"/>
            <a:r>
              <a:rPr lang="el-GR" sz="5400" b="1" dirty="0">
                <a:solidFill>
                  <a:schemeClr val="accent1">
                    <a:lumMod val="75000"/>
                  </a:schemeClr>
                </a:solidFill>
                <a:latin typeface="Book Antiqua" panose="02040602050305030304" pitchFamily="18" charset="0"/>
              </a:rPr>
              <a:t>ΕΙΣΑΓΩΓΗ </a:t>
            </a:r>
          </a:p>
        </p:txBody>
      </p:sp>
      <p:sp>
        <p:nvSpPr>
          <p:cNvPr id="3" name="Content Placeholder 2">
            <a:extLst>
              <a:ext uri="{FF2B5EF4-FFF2-40B4-BE49-F238E27FC236}">
                <a16:creationId xmlns:a16="http://schemas.microsoft.com/office/drawing/2014/main" xmlns="" id="{C426EFAD-62CF-A155-89AD-7596DC0DBD65}"/>
              </a:ext>
            </a:extLst>
          </p:cNvPr>
          <p:cNvSpPr>
            <a:spLocks noGrp="1"/>
          </p:cNvSpPr>
          <p:nvPr>
            <p:ph idx="1"/>
          </p:nvPr>
        </p:nvSpPr>
        <p:spPr/>
        <p:txBody>
          <a:bodyPr>
            <a:noAutofit/>
          </a:bodyPr>
          <a:lstStyle/>
          <a:p>
            <a:r>
              <a:rPr lang="el-GR" sz="2100" dirty="0"/>
              <a:t>Από ψυχαναλυτική άποψη, η σεξουαλικότητά δεν αφορά μόνο στα σεξουαλικά όργανα, αλλά στο σύνολο του σώματος. Η σεξουαλικότητα περιλαμβάνει το σύνολο των ικανοποιήσεων που προέρχονται από την λειτουργία του σώματος και τα διάφορα συστήματα. </a:t>
            </a:r>
          </a:p>
          <a:p>
            <a:r>
              <a:rPr lang="el-GR" sz="2100" dirty="0"/>
              <a:t>Ο ρόλος της ήβης, τον οποίο ακολουθεί η σεξουαλική ωριμότητα, έγκειται στον να ανασυγκροτήσει τις  διάφορες προγεννητικές ενορμήσεις μέσα σε ένα ενοποιημένο σύνολο κάτω από την πρωτοκαθεδρία του γεννητικού.</a:t>
            </a:r>
          </a:p>
          <a:p>
            <a:r>
              <a:rPr lang="el-GR" sz="2100" dirty="0"/>
              <a:t> Αυτή η ανασυγκρότηση των ζωνών όπου επικεντρώνονται οι μερικές ικανοποιήσεις, και στη συνέχεια η μεθόδευσή τους, ώστε να επιτρέψουν στο υποκείμενο να βρει τη σεξουαλική ικανοποίηση, σηματοδοτούν την ψυχική διεργασία κατά την εφηβεία. Αυτό διαφοροποιεί τον έφηβο από το παιδί. </a:t>
            </a:r>
          </a:p>
          <a:p>
            <a:pPr marL="0" indent="0">
              <a:buNone/>
            </a:pPr>
            <a:r>
              <a:rPr lang="el-GR" sz="2100" dirty="0"/>
              <a:t> Να επισημάνουμε ότι είναι ακόμα πιο δύσκολο να μιλάμε για σεξουαλικότητα όσον αφορά στους εφήβους, καθώς η κοινωνία και η εξέλιξη των ηθών διαδραματίζουν θεμελιώδη ρόλο. </a:t>
            </a:r>
          </a:p>
        </p:txBody>
      </p:sp>
    </p:spTree>
    <p:extLst>
      <p:ext uri="{BB962C8B-B14F-4D97-AF65-F5344CB8AC3E}">
        <p14:creationId xmlns:p14="http://schemas.microsoft.com/office/powerpoint/2010/main" val="14310377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C8226B9-014C-76FE-C2CC-F12DCF719B0E}"/>
              </a:ext>
            </a:extLst>
          </p:cNvPr>
          <p:cNvPicPr>
            <a:picLocks noChangeAspect="1"/>
          </p:cNvPicPr>
          <p:nvPr/>
        </p:nvPicPr>
        <p:blipFill rotWithShape="1">
          <a:blip r:embed="rId2"/>
          <a:srcRect l="14553"/>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5102C5EE-620C-0821-EBC3-33CACA684E6E}"/>
              </a:ext>
            </a:extLst>
          </p:cNvPr>
          <p:cNvSpPr>
            <a:spLocks noGrp="1"/>
          </p:cNvSpPr>
          <p:nvPr>
            <p:ph type="title"/>
          </p:nvPr>
        </p:nvSpPr>
        <p:spPr/>
        <p:txBody>
          <a:bodyPr/>
          <a:lstStyle/>
          <a:p>
            <a:pPr algn="ctr"/>
            <a:r>
              <a:rPr lang="el-GR" b="1" dirty="0">
                <a:solidFill>
                  <a:schemeClr val="accent1">
                    <a:lumMod val="75000"/>
                  </a:schemeClr>
                </a:solidFill>
                <a:latin typeface="Book Antiqua" panose="02040602050305030304" pitchFamily="18" charset="0"/>
              </a:rPr>
              <a:t>Η ΕΙΣΟΔΟΣ ΣΤΗΝ ΕΠΑΓΓΕΛΜΑΤΙΚΗ ΖΩΗ </a:t>
            </a:r>
          </a:p>
        </p:txBody>
      </p:sp>
      <p:sp>
        <p:nvSpPr>
          <p:cNvPr id="3" name="Content Placeholder 2">
            <a:extLst>
              <a:ext uri="{FF2B5EF4-FFF2-40B4-BE49-F238E27FC236}">
                <a16:creationId xmlns:a16="http://schemas.microsoft.com/office/drawing/2014/main" xmlns="" id="{ACAC389A-30FD-AE0C-5A05-5925FA3C3807}"/>
              </a:ext>
            </a:extLst>
          </p:cNvPr>
          <p:cNvSpPr>
            <a:spLocks noGrp="1"/>
          </p:cNvSpPr>
          <p:nvPr>
            <p:ph idx="1"/>
          </p:nvPr>
        </p:nvSpPr>
        <p:spPr>
          <a:xfrm>
            <a:off x="2021205" y="2731559"/>
            <a:ext cx="10058400" cy="2741507"/>
          </a:xfrm>
        </p:spPr>
        <p:txBody>
          <a:bodyPr/>
          <a:lstStyle/>
          <a:p>
            <a:r>
              <a:rPr lang="el-GR" dirty="0"/>
              <a:t>Η είσοδος στην επαγγελματική ζωή σηματοδοτεί την περίοδο της οικονομικής ανεξαρτησίας. </a:t>
            </a:r>
          </a:p>
          <a:p>
            <a:r>
              <a:rPr lang="el-GR" dirty="0"/>
              <a:t>Για τον ίδιο τον έφηβο, η αναζήτηση και η δυνατότητα άσκησης μιας εργασίας προϋποθέτουν μια σειρά κλίσεων, που η ευόδωσή τους εξασφαλίζει μια καθησυχαστική επιβεβαίωση για την κοινωνική εικόνα που επιδιώκει και επιθυμεί το υποκείμενο για τον εαυτό του. Ωστόσο υπάρχουν και άλλα προβλήματα εκτός από την εύρεση θέσης εργασίας. Οι έφηβοι και οι νεαροί ενήλικές αντιμετωπίζουν το πρόβλημα της προσαρμογής στον κόσμο της εργασίας, που διαφέρει αισθητά από τον χώρο του σχολείου. </a:t>
            </a:r>
          </a:p>
        </p:txBody>
      </p:sp>
    </p:spTree>
    <p:extLst>
      <p:ext uri="{BB962C8B-B14F-4D97-AF65-F5344CB8AC3E}">
        <p14:creationId xmlns:p14="http://schemas.microsoft.com/office/powerpoint/2010/main" val="2228763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14698">
              <a:srgbClr val="FCEFDE"/>
            </a:gs>
            <a:gs pos="27269">
              <a:srgbClr val="FBE6CC"/>
            </a:gs>
            <a:gs pos="16000">
              <a:srgbClr val="FAE1C3"/>
            </a:gs>
            <a:gs pos="100000">
              <a:schemeClr val="accent1">
                <a:lumMod val="5000"/>
                <a:lumOff val="95000"/>
              </a:schemeClr>
            </a:gs>
            <a:gs pos="74000">
              <a:schemeClr val="accent1">
                <a:lumMod val="45000"/>
                <a:lumOff val="55000"/>
              </a:schemeClr>
            </a:gs>
            <a:gs pos="46000">
              <a:schemeClr val="accent1">
                <a:lumMod val="45000"/>
                <a:lumOff val="55000"/>
              </a:schemeClr>
            </a:gs>
            <a:gs pos="63000">
              <a:schemeClr val="accent1">
                <a:lumMod val="30000"/>
                <a:lumOff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59400D0-8E57-1F20-C3DD-4EDC7CE6388A}"/>
              </a:ext>
            </a:extLst>
          </p:cNvPr>
          <p:cNvSpPr txBox="1"/>
          <p:nvPr/>
        </p:nvSpPr>
        <p:spPr>
          <a:xfrm>
            <a:off x="2354639" y="2751058"/>
            <a:ext cx="7692272" cy="1355884"/>
          </a:xfrm>
          <a:prstGeom prst="rect">
            <a:avLst/>
          </a:prstGeom>
        </p:spPr>
        <p:txBody>
          <a:bodyPr vert="horz" lIns="91440" tIns="45720" rIns="91440" bIns="45720" rtlCol="0" anchor="b">
            <a:normAutofit/>
          </a:bodyPr>
          <a:lstStyle>
            <a:lvl1pPr algn="ctr" defTabSz="914400">
              <a:lnSpc>
                <a:spcPct val="85000"/>
              </a:lnSpc>
              <a:spcBef>
                <a:spcPct val="0"/>
              </a:spcBef>
              <a:buNone/>
              <a:defRPr sz="4800" b="1" spc="-50" baseline="0">
                <a:solidFill>
                  <a:schemeClr val="accent1">
                    <a:lumMod val="75000"/>
                  </a:schemeClr>
                </a:solidFill>
                <a:latin typeface="Book Antiqua" panose="02040602050305030304" pitchFamily="18" charset="0"/>
                <a:ea typeface="+mj-ea"/>
                <a:cs typeface="+mj-cs"/>
              </a:defRPr>
            </a:lvl1pPr>
          </a:lstStyle>
          <a:p>
            <a:r>
              <a:rPr lang="el-GR" dirty="0"/>
              <a:t>Ευχαριστούμε για την προσοχή σας!</a:t>
            </a:r>
          </a:p>
        </p:txBody>
      </p:sp>
      <p:pic>
        <p:nvPicPr>
          <p:cNvPr id="3074" name="Picture 2" descr="Flying Cute Bees With Dotted Route Stock Illustration - Download Image Now  - Bumblebee, Bee, Flying - iStock">
            <a:extLst>
              <a:ext uri="{FF2B5EF4-FFF2-40B4-BE49-F238E27FC236}">
                <a16:creationId xmlns:a16="http://schemas.microsoft.com/office/drawing/2014/main" xmlns="" id="{B0998B16-081F-1B7A-03EA-4417932EC2D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959054" cy="19590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lying Cute Bees With Dotted Route Stock Illustration - Download Image Now  - Bumblebee, Bee, Flying - iStock">
            <a:extLst>
              <a:ext uri="{FF2B5EF4-FFF2-40B4-BE49-F238E27FC236}">
                <a16:creationId xmlns:a16="http://schemas.microsoft.com/office/drawing/2014/main" xmlns="" id="{9E0FEBFE-82A5-5D40-4486-41136CB7E8F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32946" y="4439364"/>
            <a:ext cx="1959054" cy="1959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285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4698">
              <a:srgbClr val="FCEFDE"/>
            </a:gs>
            <a:gs pos="27269">
              <a:srgbClr val="FBE6CC"/>
            </a:gs>
            <a:gs pos="16000">
              <a:srgbClr val="FAE1C3"/>
            </a:gs>
            <a:gs pos="100000">
              <a:schemeClr val="accent1">
                <a:lumMod val="5000"/>
                <a:lumOff val="95000"/>
              </a:schemeClr>
            </a:gs>
            <a:gs pos="74000">
              <a:schemeClr val="accent1">
                <a:lumMod val="45000"/>
                <a:lumOff val="55000"/>
              </a:schemeClr>
            </a:gs>
            <a:gs pos="46000">
              <a:schemeClr val="accent1">
                <a:lumMod val="45000"/>
                <a:lumOff val="55000"/>
              </a:schemeClr>
            </a:gs>
            <a:gs pos="63000">
              <a:schemeClr val="accent1">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8579C3-9764-69CA-971F-0C2660EC79B7}"/>
              </a:ext>
            </a:extLst>
          </p:cNvPr>
          <p:cNvSpPr>
            <a:spLocks noGrp="1"/>
          </p:cNvSpPr>
          <p:nvPr>
            <p:ph type="title"/>
          </p:nvPr>
        </p:nvSpPr>
        <p:spPr/>
        <p:txBody>
          <a:bodyPr/>
          <a:lstStyle/>
          <a:p>
            <a:pPr algn="ctr"/>
            <a:r>
              <a:rPr lang="el-GR" b="1" dirty="0">
                <a:solidFill>
                  <a:schemeClr val="accent1">
                    <a:lumMod val="75000"/>
                  </a:schemeClr>
                </a:solidFill>
                <a:latin typeface="Book Antiqua" panose="02040602050305030304" pitchFamily="18" charset="0"/>
              </a:rPr>
              <a:t>Η ΗΒΗ </a:t>
            </a:r>
          </a:p>
        </p:txBody>
      </p:sp>
      <p:sp>
        <p:nvSpPr>
          <p:cNvPr id="3" name="Content Placeholder 2">
            <a:extLst>
              <a:ext uri="{FF2B5EF4-FFF2-40B4-BE49-F238E27FC236}">
                <a16:creationId xmlns:a16="http://schemas.microsoft.com/office/drawing/2014/main" xmlns="" id="{3F333966-C8C1-5642-C9A5-A3E6DCEDDEE5}"/>
              </a:ext>
            </a:extLst>
          </p:cNvPr>
          <p:cNvSpPr>
            <a:spLocks noGrp="1"/>
          </p:cNvSpPr>
          <p:nvPr>
            <p:ph idx="1"/>
          </p:nvPr>
        </p:nvSpPr>
        <p:spPr/>
        <p:txBody>
          <a:bodyPr>
            <a:normAutofit/>
          </a:bodyPr>
          <a:lstStyle/>
          <a:p>
            <a:pPr>
              <a:spcBef>
                <a:spcPts val="600"/>
              </a:spcBef>
            </a:pPr>
            <a:r>
              <a:rPr lang="el-GR" sz="2200" dirty="0"/>
              <a:t>Η μεταμόρφωση του σώματος επεκτείνεται στο πλαίσιο μιας περιόδου που διαρκεί από δεκαοκτώ (18) μήνες έως δύο (2) χρόνια. Αυτή η μεταμόρφωση οφείλετε σε μια σειρά ορμονών. </a:t>
            </a:r>
          </a:p>
          <a:p>
            <a:pPr>
              <a:spcBef>
                <a:spcPts val="600"/>
              </a:spcBef>
            </a:pPr>
            <a:r>
              <a:rPr lang="el-GR" sz="2200" dirty="0"/>
              <a:t>Η εμφάνιση των πρώτων ιχνών της εφηβείας ποικίλλει ανάλογα με τα άτομα, για αυτό τον λόγο ένας τρόπος προσέγγισης της αρχής της ήβης είναι μια ακτινογραφία του καρπού η οποία επιτρέπει να γνωρίζει κανείς την ηλικία των οστών.</a:t>
            </a:r>
          </a:p>
          <a:p>
            <a:pPr>
              <a:spcBef>
                <a:spcPts val="600"/>
              </a:spcBef>
            </a:pPr>
            <a:r>
              <a:rPr lang="el-GR" sz="2200" dirty="0"/>
              <a:t> Θεωρούμε ότι τα ανώτατα όρια είναι τα εξής: στα κορίτσια κυμαίνονται από τα 8 έως τα 14 και στα αγόρια από τα 10 έως τα 16. </a:t>
            </a:r>
          </a:p>
          <a:p>
            <a:pPr>
              <a:spcBef>
                <a:spcPts val="600"/>
              </a:spcBef>
            </a:pPr>
            <a:r>
              <a:rPr lang="el-GR" sz="2200" dirty="0"/>
              <a:t>Παρατηρείται μια συστηματική πρωιμότητα της εφηβείας που εξαιτίας αυτού εμφανίζονται πολλά κοινωνικά προβλήματα, όπως ότι οι νέοι βρίσκονται αντιμέτωποι πιο νωρίς με ένα εφηβικό σώμα σεξουαλικά έτοιμο.  </a:t>
            </a:r>
          </a:p>
        </p:txBody>
      </p:sp>
      <p:sp>
        <p:nvSpPr>
          <p:cNvPr id="4" name="TextBox 3">
            <a:extLst>
              <a:ext uri="{FF2B5EF4-FFF2-40B4-BE49-F238E27FC236}">
                <a16:creationId xmlns:a16="http://schemas.microsoft.com/office/drawing/2014/main" xmlns="" id="{6514BA1A-D25B-D906-EC42-DF8F0775D8AD}"/>
              </a:ext>
            </a:extLst>
          </p:cNvPr>
          <p:cNvSpPr txBox="1"/>
          <p:nvPr/>
        </p:nvSpPr>
        <p:spPr>
          <a:xfrm>
            <a:off x="5178707" y="2513360"/>
            <a:ext cx="1828800" cy="1828800"/>
          </a:xfrm>
          <a:prstGeom prst="rect">
            <a:avLst/>
          </a:prstGeom>
          <a:noFill/>
        </p:spPr>
        <p:txBody>
          <a:bodyPr wrap="square" rtlCol="0">
            <a:spAutoFit/>
          </a:bodyPr>
          <a:lstStyle/>
          <a:p>
            <a:pPr algn="l"/>
            <a:endParaRPr lang="el-GR" dirty="0"/>
          </a:p>
        </p:txBody>
      </p:sp>
    </p:spTree>
    <p:extLst>
      <p:ext uri="{BB962C8B-B14F-4D97-AF65-F5344CB8AC3E}">
        <p14:creationId xmlns:p14="http://schemas.microsoft.com/office/powerpoint/2010/main" val="1201444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4698">
              <a:srgbClr val="FCEFDE"/>
            </a:gs>
            <a:gs pos="27269">
              <a:srgbClr val="FBE6CC"/>
            </a:gs>
            <a:gs pos="16000">
              <a:srgbClr val="FAE1C3"/>
            </a:gs>
            <a:gs pos="100000">
              <a:schemeClr val="accent1">
                <a:lumMod val="5000"/>
                <a:lumOff val="95000"/>
              </a:schemeClr>
            </a:gs>
            <a:gs pos="74000">
              <a:schemeClr val="accent1">
                <a:lumMod val="45000"/>
                <a:lumOff val="55000"/>
              </a:schemeClr>
            </a:gs>
            <a:gs pos="46000">
              <a:schemeClr val="accent1">
                <a:lumMod val="45000"/>
                <a:lumOff val="55000"/>
              </a:schemeClr>
            </a:gs>
            <a:gs pos="63000">
              <a:schemeClr val="accent1">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47FD2E3-32B4-492A-319F-8D376F43E673}"/>
              </a:ext>
            </a:extLst>
          </p:cNvPr>
          <p:cNvSpPr>
            <a:spLocks noGrp="1"/>
          </p:cNvSpPr>
          <p:nvPr>
            <p:ph type="title"/>
          </p:nvPr>
        </p:nvSpPr>
        <p:spPr/>
        <p:txBody>
          <a:bodyPr/>
          <a:lstStyle/>
          <a:p>
            <a:pPr algn="ctr"/>
            <a:r>
              <a:rPr lang="el-GR" b="1" dirty="0">
                <a:solidFill>
                  <a:schemeClr val="accent1">
                    <a:lumMod val="75000"/>
                  </a:schemeClr>
                </a:solidFill>
                <a:latin typeface="Book Antiqua" panose="02040602050305030304" pitchFamily="18" charset="0"/>
              </a:rPr>
              <a:t>Η ΗΒΗ </a:t>
            </a:r>
          </a:p>
        </p:txBody>
      </p:sp>
      <p:sp>
        <p:nvSpPr>
          <p:cNvPr id="5" name="Content Placeholder 4">
            <a:extLst>
              <a:ext uri="{FF2B5EF4-FFF2-40B4-BE49-F238E27FC236}">
                <a16:creationId xmlns:a16="http://schemas.microsoft.com/office/drawing/2014/main" xmlns="" id="{F804F90E-17E2-73C4-2848-C52029531EE2}"/>
              </a:ext>
            </a:extLst>
          </p:cNvPr>
          <p:cNvSpPr>
            <a:spLocks noGrp="1"/>
          </p:cNvSpPr>
          <p:nvPr>
            <p:ph sz="half" idx="1"/>
          </p:nvPr>
        </p:nvSpPr>
        <p:spPr>
          <a:xfrm>
            <a:off x="376518" y="1845734"/>
            <a:ext cx="5387787" cy="4023360"/>
          </a:xfrm>
        </p:spPr>
        <p:txBody>
          <a:bodyPr>
            <a:noAutofit/>
          </a:bodyPr>
          <a:lstStyle/>
          <a:p>
            <a:pPr marL="0" indent="0" algn="ctr">
              <a:buNone/>
            </a:pPr>
            <a:r>
              <a:rPr lang="el-GR" b="1" i="1" dirty="0"/>
              <a:t>Η ΗΒΗ ΣΤΑ ΚΟΡΙΤΣΙΑ: </a:t>
            </a:r>
          </a:p>
          <a:p>
            <a:pPr>
              <a:spcBef>
                <a:spcPts val="200"/>
              </a:spcBef>
              <a:buFont typeface="Wingdings" panose="05000000000000000000" pitchFamily="2" charset="2"/>
              <a:buChar char="Ø"/>
            </a:pPr>
            <a:r>
              <a:rPr lang="el-GR" dirty="0"/>
              <a:t>Τα πρώτα σημάδια είναι η εμφάνιση ενός μικρού λοφίσκου με μια ελαφριά ευαισθησία στο στήθος. </a:t>
            </a:r>
          </a:p>
          <a:p>
            <a:pPr>
              <a:spcBef>
                <a:spcPts val="200"/>
              </a:spcBef>
              <a:buFont typeface="Wingdings" panose="05000000000000000000" pitchFamily="2" charset="2"/>
              <a:buChar char="Ø"/>
            </a:pPr>
            <a:r>
              <a:rPr lang="el-GR" dirty="0"/>
              <a:t>Στη συνέχεια το μέγεθος της κοιλότητας και το στήθος μεγαλώνουν. </a:t>
            </a:r>
          </a:p>
          <a:p>
            <a:pPr>
              <a:spcBef>
                <a:spcPts val="200"/>
              </a:spcBef>
              <a:buFont typeface="Wingdings" panose="05000000000000000000" pitchFamily="2" charset="2"/>
              <a:buChar char="Ø"/>
            </a:pPr>
            <a:r>
              <a:rPr lang="el-GR" dirty="0"/>
              <a:t>Παρατηρείται μεταβολή στα γενετικά όργανα αφού η μορφολογία τους αλλάζει μέγεθος και χρώμα. </a:t>
            </a:r>
          </a:p>
          <a:p>
            <a:pPr>
              <a:spcBef>
                <a:spcPts val="200"/>
              </a:spcBef>
              <a:buFont typeface="Wingdings" panose="05000000000000000000" pitchFamily="2" charset="2"/>
              <a:buChar char="Ø"/>
            </a:pPr>
            <a:r>
              <a:rPr lang="el-GR" dirty="0"/>
              <a:t>Παράλληλα αναπτύσσεται και η τριχοφυΐα. Ενώ η αύξηση του ύψους φτάνει από 6 έως 11</a:t>
            </a:r>
            <a:r>
              <a:rPr lang="en-US" dirty="0"/>
              <a:t>cm </a:t>
            </a:r>
            <a:r>
              <a:rPr lang="el-GR" dirty="0"/>
              <a:t>τον χρόνο. </a:t>
            </a:r>
          </a:p>
          <a:p>
            <a:pPr>
              <a:spcBef>
                <a:spcPts val="200"/>
              </a:spcBef>
              <a:buFont typeface="Wingdings" panose="05000000000000000000" pitchFamily="2" charset="2"/>
              <a:buChar char="Ø"/>
            </a:pPr>
            <a:r>
              <a:rPr lang="el-GR" dirty="0"/>
              <a:t>Η πρώτη περίοδο σηματοδοτεί, σε σωματικό επίπεδο, το τέλος της ήβης. </a:t>
            </a:r>
          </a:p>
          <a:p>
            <a:pPr>
              <a:spcBef>
                <a:spcPts val="200"/>
              </a:spcBef>
              <a:buFont typeface="Wingdings" panose="05000000000000000000" pitchFamily="2" charset="2"/>
              <a:buChar char="Ø"/>
            </a:pPr>
            <a:r>
              <a:rPr lang="el-GR" dirty="0"/>
              <a:t>Αυτή η διαδικασία διαρκεί συνήθως 3 χρόνια. </a:t>
            </a:r>
          </a:p>
        </p:txBody>
      </p:sp>
      <p:sp>
        <p:nvSpPr>
          <p:cNvPr id="6" name="Content Placeholder 5">
            <a:extLst>
              <a:ext uri="{FF2B5EF4-FFF2-40B4-BE49-F238E27FC236}">
                <a16:creationId xmlns:a16="http://schemas.microsoft.com/office/drawing/2014/main" xmlns="" id="{781D9AA5-7524-C222-3CD0-C3C4FA3A208B}"/>
              </a:ext>
            </a:extLst>
          </p:cNvPr>
          <p:cNvSpPr>
            <a:spLocks noGrp="1"/>
          </p:cNvSpPr>
          <p:nvPr>
            <p:ph sz="half" idx="2"/>
          </p:nvPr>
        </p:nvSpPr>
        <p:spPr>
          <a:xfrm>
            <a:off x="6096001" y="1845734"/>
            <a:ext cx="5387786" cy="4321984"/>
          </a:xfrm>
        </p:spPr>
        <p:txBody>
          <a:bodyPr>
            <a:noAutofit/>
          </a:bodyPr>
          <a:lstStyle/>
          <a:p>
            <a:pPr marL="0" indent="0" algn="ctr">
              <a:spcBef>
                <a:spcPts val="200"/>
              </a:spcBef>
              <a:buNone/>
            </a:pPr>
            <a:r>
              <a:rPr lang="el-GR" b="1" i="1" dirty="0"/>
              <a:t>Η ΗΒΗ ΣΤΑ ΑΓΟΡΙΑ:</a:t>
            </a:r>
          </a:p>
          <a:p>
            <a:pPr>
              <a:spcBef>
                <a:spcPts val="200"/>
              </a:spcBef>
              <a:buFont typeface="Wingdings" panose="05000000000000000000" pitchFamily="2" charset="2"/>
              <a:buChar char="Ø"/>
            </a:pPr>
            <a:r>
              <a:rPr lang="el-GR" dirty="0"/>
              <a:t>Τα πρώτα σημάδια είναι η αύξηση των γενετικών οργάνων στην ηλικία των 11 ετών.</a:t>
            </a:r>
          </a:p>
          <a:p>
            <a:pPr>
              <a:spcBef>
                <a:spcPts val="200"/>
              </a:spcBef>
              <a:buFont typeface="Wingdings" panose="05000000000000000000" pitchFamily="2" charset="2"/>
              <a:buChar char="Ø"/>
            </a:pPr>
            <a:r>
              <a:rPr lang="el-GR" dirty="0"/>
              <a:t>Η πρώτη ηβική τριχοφυΐα εμφανίζεται και αναπτύσσεται πλάγια, στους μηρούς και στα οπίσθια. Η τριχοφυΐα στο πρόσωπο και στον θώρακα εμφανίζεται στην ηλικία των 16-17 ετών. </a:t>
            </a:r>
          </a:p>
          <a:p>
            <a:pPr>
              <a:spcBef>
                <a:spcPts val="200"/>
              </a:spcBef>
              <a:buFont typeface="Wingdings" panose="05000000000000000000" pitchFamily="2" charset="2"/>
              <a:buChar char="Ø"/>
            </a:pPr>
            <a:r>
              <a:rPr lang="el-GR" dirty="0"/>
              <a:t>Η αύξηση του ύψους ανέρχεται από 6.5</a:t>
            </a:r>
            <a:r>
              <a:rPr lang="en-US" dirty="0"/>
              <a:t>cm </a:t>
            </a:r>
            <a:r>
              <a:rPr lang="el-GR" dirty="0"/>
              <a:t>έως 12</a:t>
            </a:r>
            <a:r>
              <a:rPr lang="en-US" dirty="0"/>
              <a:t>cm. </a:t>
            </a:r>
          </a:p>
          <a:p>
            <a:pPr>
              <a:spcBef>
                <a:spcPts val="200"/>
              </a:spcBef>
              <a:buFont typeface="Wingdings" panose="05000000000000000000" pitchFamily="2" charset="2"/>
              <a:buChar char="Ø"/>
            </a:pPr>
            <a:r>
              <a:rPr lang="el-GR" dirty="0"/>
              <a:t>Η μορφή του σώματος αλλάζει, καθώς φαρδαίνει ο θώρακας και η φωνή γίνεται πιο βαριά.</a:t>
            </a:r>
          </a:p>
          <a:p>
            <a:pPr>
              <a:spcBef>
                <a:spcPts val="200"/>
              </a:spcBef>
              <a:buFont typeface="Wingdings" panose="05000000000000000000" pitchFamily="2" charset="2"/>
              <a:buChar char="Ø"/>
            </a:pPr>
            <a:r>
              <a:rPr lang="el-GR" dirty="0"/>
              <a:t>Η πρώτη εκσπερμάτιση σηματοδοτεί την ολοκλήρωση της ήβης. </a:t>
            </a:r>
          </a:p>
          <a:p>
            <a:pPr>
              <a:spcBef>
                <a:spcPts val="200"/>
              </a:spcBef>
              <a:buFont typeface="Wingdings" panose="05000000000000000000" pitchFamily="2" charset="2"/>
              <a:buChar char="Ø"/>
            </a:pPr>
            <a:endParaRPr lang="el-GR" dirty="0"/>
          </a:p>
        </p:txBody>
      </p:sp>
    </p:spTree>
    <p:extLst>
      <p:ext uri="{BB962C8B-B14F-4D97-AF65-F5344CB8AC3E}">
        <p14:creationId xmlns:p14="http://schemas.microsoft.com/office/powerpoint/2010/main" val="316314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55EC84-0684-BA82-B050-2937695B76A2}"/>
              </a:ext>
            </a:extLst>
          </p:cNvPr>
          <p:cNvSpPr>
            <a:spLocks noGrp="1"/>
          </p:cNvSpPr>
          <p:nvPr>
            <p:ph type="title"/>
          </p:nvPr>
        </p:nvSpPr>
        <p:spPr/>
        <p:txBody>
          <a:bodyPr/>
          <a:lstStyle/>
          <a:p>
            <a:pPr algn="ctr"/>
            <a:r>
              <a:rPr lang="el-GR" b="1" dirty="0">
                <a:solidFill>
                  <a:schemeClr val="accent1">
                    <a:lumMod val="75000"/>
                  </a:schemeClr>
                </a:solidFill>
                <a:latin typeface="Book Antiqua" panose="02040602050305030304" pitchFamily="18" charset="0"/>
              </a:rPr>
              <a:t>ΕΜΦΥΛΗ ΤΑΥΤΟΤΗΤΑ </a:t>
            </a:r>
          </a:p>
        </p:txBody>
      </p:sp>
      <p:sp>
        <p:nvSpPr>
          <p:cNvPr id="8" name="Content Placeholder 7">
            <a:extLst>
              <a:ext uri="{FF2B5EF4-FFF2-40B4-BE49-F238E27FC236}">
                <a16:creationId xmlns:a16="http://schemas.microsoft.com/office/drawing/2014/main" xmlns="" id="{4CCA836D-46AC-B405-63CA-7AD95C0BF147}"/>
              </a:ext>
            </a:extLst>
          </p:cNvPr>
          <p:cNvSpPr>
            <a:spLocks noGrp="1"/>
          </p:cNvSpPr>
          <p:nvPr>
            <p:ph idx="1"/>
          </p:nvPr>
        </p:nvSpPr>
        <p:spPr>
          <a:xfrm>
            <a:off x="609600" y="1845734"/>
            <a:ext cx="11250706" cy="3819960"/>
          </a:xfrm>
        </p:spPr>
        <p:txBody>
          <a:bodyPr>
            <a:noAutofit/>
          </a:bodyPr>
          <a:lstStyle/>
          <a:p>
            <a:pPr>
              <a:spcBef>
                <a:spcPts val="400"/>
              </a:spcBef>
            </a:pPr>
            <a:r>
              <a:rPr lang="el-GR" b="1" i="1" dirty="0"/>
              <a:t>Η εικόνα του σώματος</a:t>
            </a:r>
          </a:p>
          <a:p>
            <a:pPr>
              <a:spcBef>
                <a:spcPts val="400"/>
              </a:spcBef>
            </a:pPr>
            <a:r>
              <a:rPr lang="el-GR" dirty="0"/>
              <a:t>Η εξέλιξη της σεξουαλικής ταυτότητας στηρίζεται στην αναγνώριση και στην αποδοχή της νέας εικόνας σώματος, η οποία προϋποθέτει την ύπαρξη ενός περιεχομένου καθώς και τα όριά του, για αυτό ο έφηβος έχει ανάγκη να επιβλέπει το σώμα του, να το ελέγχει με αποτέλεσμα να κλείνετε επί ώρες στο μπάνιο περικυκλωμένος από καθρέφτες. Πρόκειται για μια πραγματική «διεργασία» αναγνώρισης της εικόνας του εαυτού του. </a:t>
            </a:r>
          </a:p>
          <a:p>
            <a:pPr>
              <a:spcBef>
                <a:spcPts val="400"/>
              </a:spcBef>
            </a:pPr>
            <a:r>
              <a:rPr lang="el-GR" b="1" i="1" dirty="0"/>
              <a:t>Το αίσθημα της ταυτότητας </a:t>
            </a:r>
          </a:p>
          <a:p>
            <a:pPr>
              <a:spcBef>
                <a:spcPts val="400"/>
              </a:spcBef>
            </a:pPr>
            <a:r>
              <a:rPr lang="el-GR" dirty="0"/>
              <a:t>Η διεργασία της αναγνώρισης και κατόπιν της προοδευτικής σταθεροποίησης της εικόνας σώματος καταλήγει στο αίσθημα της ταυτότητας. Η σεξουαλική ταυτότητα είναι μέρος αυτής της ταυτότητας που αποτελεί την αναγνώριση του ατόμου στο πλαίσιο ενός φύλου. Σε πολλούς εφήβους αυτή η σεξουαλική επιλογή που επιβάλλει το σώμα εκδηλώνεται με έναν έντονο αγώνα ανάμεσα σε ενεργητικές και παθητικές τάσεις της προσωπικότητας. Συνήθως οι ενεργητικές τάσεις αποδίδονται στον πόλο της αρρενωπότητας και οι παθητικές τάσεις στον πόλο της θηλυκότητας. Αυτό το ζεύγος παθητικότητα-ενεργητικότητα διαδραματίζει θεμελιώδη ρόλο στις σχέσεις που διαμορφώνει ο έφηβος με τον ερωτικό του σύντροφο. </a:t>
            </a:r>
          </a:p>
          <a:p>
            <a:pPr marL="0" indent="0">
              <a:spcBef>
                <a:spcPts val="400"/>
              </a:spcBef>
              <a:buNone/>
            </a:pPr>
            <a:r>
              <a:rPr lang="el-GR" dirty="0"/>
              <a:t> </a:t>
            </a:r>
          </a:p>
        </p:txBody>
      </p:sp>
      <p:pic>
        <p:nvPicPr>
          <p:cNvPr id="3" name="Picture 4" descr="Brown Bee Clip Stock Illustrations – 293 Brown Bee Clip Stock  Illustrations, Vectors &amp; Clipart - Dreamstime">
            <a:extLst>
              <a:ext uri="{FF2B5EF4-FFF2-40B4-BE49-F238E27FC236}">
                <a16:creationId xmlns:a16="http://schemas.microsoft.com/office/drawing/2014/main" xmlns="" id="{001F5879-E220-20BA-F368-B70EF1E77FF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988" y="-306467"/>
            <a:ext cx="17811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917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C232A11-8ED1-2EC9-EA4B-C02BF0D5B35E}"/>
              </a:ext>
            </a:extLst>
          </p:cNvPr>
          <p:cNvSpPr txBox="1"/>
          <p:nvPr/>
        </p:nvSpPr>
        <p:spPr>
          <a:xfrm>
            <a:off x="322729" y="394447"/>
            <a:ext cx="6391835" cy="5324535"/>
          </a:xfrm>
          <a:prstGeom prst="rect">
            <a:avLst/>
          </a:prstGeom>
          <a:noFill/>
        </p:spPr>
        <p:txBody>
          <a:bodyPr wrap="square" rtlCol="0">
            <a:spAutoFit/>
          </a:bodyPr>
          <a:lstStyle/>
          <a:p>
            <a:pPr>
              <a:spcBef>
                <a:spcPts val="400"/>
              </a:spcBef>
              <a:spcAft>
                <a:spcPts val="200"/>
              </a:spcAft>
            </a:pPr>
            <a:r>
              <a:rPr lang="el-GR" sz="2000" b="1" i="1" dirty="0"/>
              <a:t>Η αποστασιοποίηση από τις γονεϊκές αναπαραστάσεις</a:t>
            </a:r>
          </a:p>
          <a:p>
            <a:pPr>
              <a:spcBef>
                <a:spcPts val="400"/>
              </a:spcBef>
              <a:spcAft>
                <a:spcPts val="200"/>
              </a:spcAft>
            </a:pPr>
            <a:r>
              <a:rPr lang="el-GR" sz="2000" dirty="0"/>
              <a:t>Η ανάδυση της σεξουαλικής ωριμότητας καθιστά δυνατές πλέον τις σεξουαλικές επαφές και υποχρεώνει τον έφηβο να πραγματοποιήσει μια σχετική διεργασία αποστασιοποίησης από τους γονείς του: η απειλή της αιμομιξίας που συνδέεται με την ενορμητική διέγερση εξηγεί αυτή την ανάγκη.  </a:t>
            </a:r>
          </a:p>
          <a:p>
            <a:pPr>
              <a:spcBef>
                <a:spcPts val="400"/>
              </a:spcBef>
              <a:spcAft>
                <a:spcPts val="200"/>
              </a:spcAft>
            </a:pPr>
            <a:r>
              <a:rPr lang="el-GR" sz="2000" dirty="0"/>
              <a:t>Είναι προφανές ότι αν οι γονείς υιοθετούν κάποιες σαγηνευτικές στάσεις, λιγότερο ή περισσότερο συνειδητές, αυτό ενδέχεται να επιδεινώσει την εσωτερική ένταση του εφήβου.</a:t>
            </a:r>
          </a:p>
          <a:p>
            <a:pPr>
              <a:spcBef>
                <a:spcPts val="400"/>
              </a:spcBef>
              <a:spcAft>
                <a:spcPts val="200"/>
              </a:spcAft>
            </a:pPr>
            <a:r>
              <a:rPr lang="el-GR" sz="2000" dirty="0"/>
              <a:t>Συνεπώς ο έφηβος «αποστασιοποιείται» από τους οιδιπόδειους δεσμούς του, δηλαδή τους πραγματικούς γονείς του, αλλά και από τις εσωτερικευμένες εικόνες τους.</a:t>
            </a:r>
          </a:p>
          <a:p>
            <a:pPr>
              <a:spcBef>
                <a:spcPts val="400"/>
              </a:spcBef>
              <a:spcAft>
                <a:spcPts val="200"/>
              </a:spcAft>
            </a:pPr>
            <a:r>
              <a:rPr lang="el-GR" sz="2000" dirty="0"/>
              <a:t>Όλα αυτά επιδρούν στην επιλογή που θα κάνει ο έφηβος ως προς τους ερωτικούς του συντρόφους.</a:t>
            </a:r>
          </a:p>
        </p:txBody>
      </p:sp>
      <p:pic>
        <p:nvPicPr>
          <p:cNvPr id="1026" name="Picture 2" descr="Πώς να μάθετε στο παιδί σας να κυκλοφορεί μόνο του στο δρόμο – News.gr">
            <a:extLst>
              <a:ext uri="{FF2B5EF4-FFF2-40B4-BE49-F238E27FC236}">
                <a16:creationId xmlns:a16="http://schemas.microsoft.com/office/drawing/2014/main" xmlns="" id="{35B6C318-17F5-6B14-A977-81F33B59D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029" y="524014"/>
            <a:ext cx="4651242" cy="29049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ΕΦΗΒΟΣ ΣΤΟ ΣΠΙΤΙ : ΠΩΣ ΝΑ ΤΟΥ ΦΕΡΘΩ; - Ψυχολογική">
            <a:extLst>
              <a:ext uri="{FF2B5EF4-FFF2-40B4-BE49-F238E27FC236}">
                <a16:creationId xmlns:a16="http://schemas.microsoft.com/office/drawing/2014/main" xmlns="" id="{9749B020-4CE3-3DD0-2E27-F1C4304CD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8027" y="3659634"/>
            <a:ext cx="4651243" cy="2360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584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95DDC5-5635-24E6-1184-E83DD43AC6C0}"/>
              </a:ext>
            </a:extLst>
          </p:cNvPr>
          <p:cNvSpPr>
            <a:spLocks noGrp="1"/>
          </p:cNvSpPr>
          <p:nvPr>
            <p:ph type="title"/>
          </p:nvPr>
        </p:nvSpPr>
        <p:spPr>
          <a:xfrm>
            <a:off x="772438" y="262132"/>
            <a:ext cx="10754699" cy="1450757"/>
          </a:xfrm>
        </p:spPr>
        <p:txBody>
          <a:bodyPr>
            <a:noAutofit/>
          </a:bodyPr>
          <a:lstStyle/>
          <a:p>
            <a:pPr algn="ctr"/>
            <a:r>
              <a:rPr lang="el-GR" sz="3400" b="1" dirty="0">
                <a:solidFill>
                  <a:schemeClr val="accent1">
                    <a:lumMod val="75000"/>
                  </a:schemeClr>
                </a:solidFill>
                <a:latin typeface="Book Antiqua" panose="02040602050305030304" pitchFamily="18" charset="0"/>
              </a:rPr>
              <a:t>ΑΠΟ ΤΗΝ ΑΝΑΖΗΤΗΣΗ ΤΟΥ ΕΑΥΤΟΥ </a:t>
            </a:r>
            <a:br>
              <a:rPr lang="el-GR" sz="3400" b="1" dirty="0">
                <a:solidFill>
                  <a:schemeClr val="accent1">
                    <a:lumMod val="75000"/>
                  </a:schemeClr>
                </a:solidFill>
                <a:latin typeface="Book Antiqua" panose="02040602050305030304" pitchFamily="18" charset="0"/>
              </a:rPr>
            </a:br>
            <a:r>
              <a:rPr lang="el-GR" sz="3400" b="1" dirty="0">
                <a:solidFill>
                  <a:schemeClr val="accent1">
                    <a:lumMod val="75000"/>
                  </a:schemeClr>
                </a:solidFill>
                <a:latin typeface="Book Antiqua" panose="02040602050305030304" pitchFamily="18" charset="0"/>
              </a:rPr>
              <a:t>ΣΤΗΝ ΚΑΤΑΚΤΗΣΗ ΤΟΥ ΑΛΛΟΥ</a:t>
            </a:r>
          </a:p>
        </p:txBody>
      </p:sp>
      <p:sp>
        <p:nvSpPr>
          <p:cNvPr id="3" name="Content Placeholder 2">
            <a:extLst>
              <a:ext uri="{FF2B5EF4-FFF2-40B4-BE49-F238E27FC236}">
                <a16:creationId xmlns:a16="http://schemas.microsoft.com/office/drawing/2014/main" xmlns="" id="{0F9245EC-5450-D78B-6598-29A645DE27C8}"/>
              </a:ext>
            </a:extLst>
          </p:cNvPr>
          <p:cNvSpPr>
            <a:spLocks noGrp="1"/>
          </p:cNvSpPr>
          <p:nvPr>
            <p:ph idx="1"/>
          </p:nvPr>
        </p:nvSpPr>
        <p:spPr>
          <a:xfrm>
            <a:off x="107576" y="1646901"/>
            <a:ext cx="12084424" cy="4491317"/>
          </a:xfrm>
        </p:spPr>
        <p:txBody>
          <a:bodyPr>
            <a:noAutofit/>
          </a:bodyPr>
          <a:lstStyle/>
          <a:p>
            <a:pPr>
              <a:spcBef>
                <a:spcPts val="700"/>
              </a:spcBef>
            </a:pPr>
            <a:r>
              <a:rPr lang="el-GR" dirty="0"/>
              <a:t>Η επιλογή του σεξουαλικού αντικειμένου, δηλαδή του αντικειμένου προς το οποίο κατευθύνεται η λιβιδινική ενόρμηση, εξαρτάται από πολλούς παράγοντες, που διέπονται συνήθως από κάποιες ασυνείδητες προδιαθέσεις. </a:t>
            </a:r>
          </a:p>
          <a:p>
            <a:pPr>
              <a:spcBef>
                <a:spcPts val="700"/>
              </a:spcBef>
            </a:pPr>
            <a:r>
              <a:rPr lang="el-GR" dirty="0"/>
              <a:t>Ο έφηβος θα πρέπει να ταυτιστεί με ένα συγκεκριμένο φύλο, το φύλο του σώματός του, αλλά επίσης και με το φύλο της ψυχικής του λειτουργίας.</a:t>
            </a:r>
          </a:p>
          <a:p>
            <a:pPr>
              <a:spcBef>
                <a:spcPts val="700"/>
              </a:spcBef>
            </a:pPr>
            <a:r>
              <a:rPr lang="el-GR" dirty="0"/>
              <a:t>Στην επιλογή του σεξουαλικού αντικειμένου του εφήβου, υπάρχει και ένα παιχνίδι της κατάκτησης του άλλου. Ο έφηβος ενδέχεται να επιλέξει ασυνείδητα ένα αντικείμενο που παρουσιάζει κάποια κοινά (ή αντίθετα) στοιχεία με εκείνα των οιδιπόδειων ειδώλων. </a:t>
            </a:r>
          </a:p>
          <a:p>
            <a:pPr>
              <a:spcBef>
                <a:spcPts val="700"/>
              </a:spcBef>
            </a:pPr>
            <a:r>
              <a:rPr lang="el-GR" dirty="0"/>
              <a:t>Η ομοιότητα ή η αντίθεση δεν αφορά απαραίτητα σε όλους τους τομείς. Μπορεί να σχετίζεται μόνο με έναν τομέα της προσωπικότητας: το είδος του χαρακτήρα, τα ενδιαφέροντα στη ζωή, τη σωματική διάπλαση κτλ.</a:t>
            </a:r>
          </a:p>
          <a:p>
            <a:pPr>
              <a:spcBef>
                <a:spcPts val="700"/>
              </a:spcBef>
            </a:pPr>
            <a:r>
              <a:rPr lang="el-GR" dirty="0"/>
              <a:t>Θα υπάρξουν περίοδοι αμφιβολίας, σιγουριάς και ενθουσιασμού, πρόοδοι, οπισθοδρομήσεις, ξαφνικές ανακαλύψεις που κάνουν τον έφηβο να νομίζει ότι έχουν απαντηθεί όλα τα ερωτήματα και οι διαψεύσεις. Ωστόσο, σε σχέση με τον εαυτό του, ο νεαρός έφηβος πρέπει να επεξεργαστεί επίσης διάφορους προβληματισμούς: την προοδευτική ενδοβολή της σεξουαλικής ενόρμησης και την εναρμόνισή της ως προς τις άλλες ενορμήσεις, τις οποίες ένιωθε και ζούσε κατά τη διάρκεια της παιδικής ηλικίας.</a:t>
            </a:r>
          </a:p>
          <a:p>
            <a:pPr>
              <a:spcBef>
                <a:spcPts val="700"/>
              </a:spcBef>
            </a:pPr>
            <a:r>
              <a:rPr lang="el-GR" dirty="0"/>
              <a:t>Κατά το τέλος της εφηβείας, θα επιτευχθεί η ενοποίηση της ενορμητικής ζωής και οι διάφορες μερικές ενορμήσεις </a:t>
            </a:r>
            <a:r>
              <a:rPr lang="el-GR" dirty="0">
                <a:solidFill>
                  <a:schemeClr val="bg1"/>
                </a:solidFill>
              </a:rPr>
              <a:t>θα μπορέσουν να ενσωματωθούν στο πλαίσιο της σεξουαλικότητας και της σεξουαλικής σχέσης. </a:t>
            </a:r>
          </a:p>
        </p:txBody>
      </p:sp>
    </p:spTree>
    <p:extLst>
      <p:ext uri="{BB962C8B-B14F-4D97-AF65-F5344CB8AC3E}">
        <p14:creationId xmlns:p14="http://schemas.microsoft.com/office/powerpoint/2010/main" val="174742440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832</TotalTime>
  <Words>5380</Words>
  <Application>Microsoft Office PowerPoint</Application>
  <PresentationFormat>Προσαρμογή</PresentationFormat>
  <Paragraphs>208</Paragraphs>
  <Slides>41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41</vt:i4>
      </vt:variant>
    </vt:vector>
  </HeadingPairs>
  <TitlesOfParts>
    <vt:vector size="42" baseType="lpstr">
      <vt:lpstr>Retrospect</vt:lpstr>
      <vt:lpstr>Τα χίλια πρόσωπα της εφηβείας </vt:lpstr>
      <vt:lpstr>ΜΕΡΟΣ Α’ </vt:lpstr>
      <vt:lpstr>ΕΙΣΑΓΩΓΗ</vt:lpstr>
      <vt:lpstr>ΕΙΣΑΓΩΓΗ </vt:lpstr>
      <vt:lpstr>Η ΗΒΗ </vt:lpstr>
      <vt:lpstr>Η ΗΒΗ </vt:lpstr>
      <vt:lpstr>ΕΜΦΥΛΗ ΤΑΥΤΟΤΗΤΑ </vt:lpstr>
      <vt:lpstr>Παρουσίαση του PowerPoint</vt:lpstr>
      <vt:lpstr>ΑΠΟ ΤΗΝ ΑΝΑΖΗΤΗΣΗ ΤΟΥ ΕΑΥΤΟΥ  ΣΤΗΝ ΚΑΤΑΚΤΗΣΗ ΤΟΥ ΑΛΛΟΥ</vt:lpstr>
      <vt:lpstr>ΑΠΟ ΤΗ ΦΑΝΤΑΣΙΩΣΗ ΣΤΗ ΣΕΞΟΥΑΛΙΚΗ ΠΡΑΞΗ </vt:lpstr>
      <vt:lpstr>ΤΟ ΠΟΛΙΤΙΣΤΙΚΟ ΚΑΙ  ΟΙΚΟΓΕΝΕΙΑΚΟ ΠΕΡΙΒΑΛΛΟΝ </vt:lpstr>
      <vt:lpstr>ΟΙ ΣΕΞΟΥΑΛΙΚΕΣ ΠΡΑΚΤΙΚΕΣ ΚΑΤΑ ΤΗΝ ΕΦΗΒΕΙΑ </vt:lpstr>
      <vt:lpstr>Παρουσίαση του PowerPoint</vt:lpstr>
      <vt:lpstr>ΤΑ ΣΥΝΑΙΣΘΗΜΑΤΑ ΤΩΝ ΕΦΗΒΩΝ!</vt:lpstr>
      <vt:lpstr>ΣΥΧΝΟΤΗΤΑ ΤΩΝ ΣΕΞΟΥΑΛΙΚΩΝ ΕΠΑΦΩΝ ΚΑΙ ΑΡΙΘΜΟΣ ΣΥΝΤΡΟΦΩΝ ΚΑΤΑ ΤΗΝ ΔΙΑΡΚΕΙΑ ΤΗΣ ΖΩΗΣ</vt:lpstr>
      <vt:lpstr>Ο ΑΥΝΑΝΙΣΜΟΣ</vt:lpstr>
      <vt:lpstr>ΟΙ ΣΥΝΕΙΔΗΤΕΣ ΣΕΞΟΥΑΛΙΚΕΣ ΙΔΙΟΡΡΥΘΜΙΕΣ</vt:lpstr>
      <vt:lpstr>ΑΥΤΑ ΠΟΥ ΑΠΟΣΙΩΠΟΥΝ ΟΙ ΔΗΜΟΣΚΟΠΗΣΕΙΣ </vt:lpstr>
      <vt:lpstr>ΟΙ ΔΥΣΚΟΛΙΕΣ ΟΣΟΝ ΑΦΟΡΑ ΣΤΗΝ                  ΕΓΚΑΤΑΣΤΑΣΗ ΤΗΣ ΣΕΞΟΥΑΛΙΚΟΤΗΤΑΣ</vt:lpstr>
      <vt:lpstr>Παρουσίαση του PowerPoint</vt:lpstr>
      <vt:lpstr>Η ΑΠΟΥΣΙΑ ΤΗΣ ΣΕΞΟΥΑΛΙΚΗΣ ΦΑΝΤΑΣΙΩΣΗΣ                                  Ή ΣΕΞΟΥΑΛΙΚΗΣ ΙΔΟΡΡΥΘΜΙΑΣ </vt:lpstr>
      <vt:lpstr>Η ΕΓΚΥΜΟΣΥΝΗ ΚΑΤΑ ΤΗΝ ΕΦΗΒΕΙΑ </vt:lpstr>
      <vt:lpstr>ΟΜΟΦΥΛΟΦΙΛΙΑ</vt:lpstr>
      <vt:lpstr>Ο ΦΟΒΟΣ ΤΗΣ ΟΜΟΦΥΛΟΦΙΛΙΑΣ ΚΑΙ Η ΦΑΝΤΑΣΙΩΣΗ ΤΗΣ ΟΜΟΦΥΛΟΦΙΛΙΑΣ</vt:lpstr>
      <vt:lpstr>ΟΜΟΦΥΛΟΦΙΚΕΣ ΕΠΑΦΕΣ ΚΑΙ ΣΤΙΓΜΙΑΙΕΣ ΟΜΟΦΥΛΟΦΙΛΙΚΕΣ ΣΧΕΣΕΙΣ</vt:lpstr>
      <vt:lpstr>Ο ΟΜΟΦΥΛΟΦΙΛΙΚΟΣ ΤΡΑΥΜΑΤΙΣΜΟΣ ΠΟΥ ΥΦΙΣΤΑΤΑΙ Ο ΕΦΗΒΟΣ</vt:lpstr>
      <vt:lpstr>Η ΚΑΘΑΥΤΟ ΚΑΙ ΕΠΙΜΟΝΗ ΟΜΟΦΥΛΟΦΙΛΙΑ </vt:lpstr>
      <vt:lpstr>Η ΑΝΤΙΣΥΛΛΗΨΗ </vt:lpstr>
      <vt:lpstr>Η ΣΕΞΟΥΑΛΙΚΗ ΚΑΚΟΠΟΙΗΣΗ</vt:lpstr>
      <vt:lpstr>Παρουσίαση του PowerPoint</vt:lpstr>
      <vt:lpstr>ΤΑ ΧΡΟΝΙΑ ΤΟΥ ΣΧΟΛΕΙΟΥ</vt:lpstr>
      <vt:lpstr>Η ΘΕΣΗ ΤΟΥ ΣΧΟΛΕΙΟΥ ΣΤΗ ΖΩΗ ΤΟΥ ΕΦΗΒΟΥ</vt:lpstr>
      <vt:lpstr>Η ΕΝΝΟΙΑ ΤΗΣ ΔΟΥΛΕΙΑΣ ΚΑΙ ΤΗΣ ΕΥΘΥΝΗΣ</vt:lpstr>
      <vt:lpstr>ΟΙ ΣΥΝΑΙΣΘΗΜΑΤΙΚΟΙ ΠΑΡΑΓΟΝΤΕΣ</vt:lpstr>
      <vt:lpstr>ΟΙ ΠΑΡΑΓΟΝΤΕΣ ΤΗΣ ΝΟΗΜΟΣΥΝΗΣ </vt:lpstr>
      <vt:lpstr>ΟΙΚΟΓΕΝΕΙΑΚΟΙ ΠΑΡΑΓΟΝΤΕΣ</vt:lpstr>
      <vt:lpstr>ΕΞΕΤΑΣΕΙΣ </vt:lpstr>
      <vt:lpstr>ΜΑΘΗΣΙΑΚΕΣ ΔΥΣΚΟΛΙΕΣ</vt:lpstr>
      <vt:lpstr>ΣΧΟΛΙΚΟΣ ΠΡΟΣΑΝΑΤΟΛΙΣΜΟΣ </vt:lpstr>
      <vt:lpstr>Η ΕΙΣΟΔΟΣ ΣΤΗΝ ΕΠΑΓΓΕΛΜΑΤΙΚΗ ΖΩΗ </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χίλια πρόσωπα της εφηβείας</dc:title>
  <dc:creator>Bella Hasaj</dc:creator>
  <cp:lastModifiedBy>kkounenou</cp:lastModifiedBy>
  <cp:revision>267</cp:revision>
  <dcterms:created xsi:type="dcterms:W3CDTF">2022-11-15T07:29:59Z</dcterms:created>
  <dcterms:modified xsi:type="dcterms:W3CDTF">2022-11-22T10:20:22Z</dcterms:modified>
</cp:coreProperties>
</file>