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4" r:id="rId4"/>
    <p:sldId id="275" r:id="rId5"/>
    <p:sldId id="276" r:id="rId6"/>
    <p:sldId id="277" r:id="rId7"/>
    <p:sldId id="278" r:id="rId8"/>
    <p:sldId id="279" r:id="rId9"/>
    <p:sldId id="281" r:id="rId10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07A9"/>
    <a:srgbClr val="00FF00"/>
    <a:srgbClr val="D700FF"/>
    <a:srgbClr val="FF831D"/>
    <a:srgbClr val="660066"/>
    <a:srgbClr val="FF6600"/>
    <a:srgbClr val="9900CC"/>
    <a:srgbClr val="CC0066"/>
    <a:srgbClr val="660033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>
      <p:cViewPr varScale="1">
        <p:scale>
          <a:sx n="92" d="100"/>
          <a:sy n="92" d="100"/>
        </p:scale>
        <p:origin x="137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&#914;&#953;&#946;&#955;&#943;&#959;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&#914;&#953;&#946;&#955;&#943;&#959;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&#914;&#953;&#946;&#955;&#943;&#959;1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&#914;&#953;&#946;&#955;&#943;&#959;1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&#914;&#953;&#946;&#955;&#943;&#959;1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&#914;&#953;&#946;&#955;&#943;&#959;1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spPr>
            <a:ln w="3492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xVal>
            <c:numRef>
              <c:f>Φύλλο1!$A$1:$A$71</c:f>
              <c:numCache>
                <c:formatCode>General</c:formatCode>
                <c:ptCount val="71"/>
                <c:pt idx="0">
                  <c:v>400</c:v>
                </c:pt>
                <c:pt idx="1">
                  <c:v>405</c:v>
                </c:pt>
                <c:pt idx="2">
                  <c:v>410</c:v>
                </c:pt>
                <c:pt idx="3">
                  <c:v>415</c:v>
                </c:pt>
                <c:pt idx="4">
                  <c:v>420</c:v>
                </c:pt>
                <c:pt idx="5">
                  <c:v>425</c:v>
                </c:pt>
                <c:pt idx="6">
                  <c:v>430</c:v>
                </c:pt>
                <c:pt idx="7">
                  <c:v>435</c:v>
                </c:pt>
                <c:pt idx="8">
                  <c:v>440</c:v>
                </c:pt>
                <c:pt idx="9">
                  <c:v>445</c:v>
                </c:pt>
                <c:pt idx="10">
                  <c:v>450</c:v>
                </c:pt>
                <c:pt idx="11">
                  <c:v>455</c:v>
                </c:pt>
                <c:pt idx="12">
                  <c:v>460</c:v>
                </c:pt>
                <c:pt idx="13">
                  <c:v>465</c:v>
                </c:pt>
                <c:pt idx="14">
                  <c:v>470</c:v>
                </c:pt>
                <c:pt idx="15">
                  <c:v>475</c:v>
                </c:pt>
                <c:pt idx="16">
                  <c:v>480</c:v>
                </c:pt>
                <c:pt idx="17">
                  <c:v>485</c:v>
                </c:pt>
                <c:pt idx="18">
                  <c:v>490</c:v>
                </c:pt>
                <c:pt idx="19">
                  <c:v>495</c:v>
                </c:pt>
                <c:pt idx="20">
                  <c:v>500</c:v>
                </c:pt>
                <c:pt idx="21">
                  <c:v>505</c:v>
                </c:pt>
                <c:pt idx="22">
                  <c:v>510</c:v>
                </c:pt>
                <c:pt idx="23">
                  <c:v>515</c:v>
                </c:pt>
                <c:pt idx="24">
                  <c:v>520</c:v>
                </c:pt>
                <c:pt idx="25">
                  <c:v>525</c:v>
                </c:pt>
                <c:pt idx="26">
                  <c:v>530</c:v>
                </c:pt>
                <c:pt idx="27">
                  <c:v>535</c:v>
                </c:pt>
                <c:pt idx="28">
                  <c:v>540</c:v>
                </c:pt>
                <c:pt idx="29">
                  <c:v>545</c:v>
                </c:pt>
                <c:pt idx="30">
                  <c:v>550</c:v>
                </c:pt>
                <c:pt idx="31">
                  <c:v>555</c:v>
                </c:pt>
                <c:pt idx="32">
                  <c:v>560</c:v>
                </c:pt>
                <c:pt idx="33">
                  <c:v>565</c:v>
                </c:pt>
                <c:pt idx="34">
                  <c:v>570</c:v>
                </c:pt>
                <c:pt idx="35">
                  <c:v>575</c:v>
                </c:pt>
                <c:pt idx="36">
                  <c:v>580</c:v>
                </c:pt>
                <c:pt idx="37">
                  <c:v>585</c:v>
                </c:pt>
                <c:pt idx="38">
                  <c:v>590</c:v>
                </c:pt>
                <c:pt idx="39">
                  <c:v>595</c:v>
                </c:pt>
                <c:pt idx="40">
                  <c:v>600</c:v>
                </c:pt>
                <c:pt idx="41">
                  <c:v>605</c:v>
                </c:pt>
                <c:pt idx="42">
                  <c:v>610</c:v>
                </c:pt>
                <c:pt idx="43">
                  <c:v>615</c:v>
                </c:pt>
                <c:pt idx="44">
                  <c:v>620</c:v>
                </c:pt>
                <c:pt idx="45">
                  <c:v>625</c:v>
                </c:pt>
                <c:pt idx="46">
                  <c:v>630</c:v>
                </c:pt>
                <c:pt idx="47">
                  <c:v>635</c:v>
                </c:pt>
                <c:pt idx="48">
                  <c:v>640</c:v>
                </c:pt>
                <c:pt idx="49">
                  <c:v>645</c:v>
                </c:pt>
                <c:pt idx="50">
                  <c:v>650</c:v>
                </c:pt>
                <c:pt idx="51">
                  <c:v>655</c:v>
                </c:pt>
                <c:pt idx="52">
                  <c:v>660</c:v>
                </c:pt>
                <c:pt idx="53">
                  <c:v>665</c:v>
                </c:pt>
                <c:pt idx="54">
                  <c:v>670</c:v>
                </c:pt>
                <c:pt idx="55">
                  <c:v>675</c:v>
                </c:pt>
                <c:pt idx="56">
                  <c:v>680</c:v>
                </c:pt>
                <c:pt idx="57">
                  <c:v>685</c:v>
                </c:pt>
                <c:pt idx="58">
                  <c:v>690</c:v>
                </c:pt>
                <c:pt idx="59">
                  <c:v>695</c:v>
                </c:pt>
                <c:pt idx="60">
                  <c:v>700</c:v>
                </c:pt>
                <c:pt idx="61">
                  <c:v>705</c:v>
                </c:pt>
                <c:pt idx="62">
                  <c:v>710</c:v>
                </c:pt>
                <c:pt idx="63">
                  <c:v>715</c:v>
                </c:pt>
                <c:pt idx="64">
                  <c:v>720</c:v>
                </c:pt>
                <c:pt idx="65">
                  <c:v>725</c:v>
                </c:pt>
                <c:pt idx="66">
                  <c:v>730</c:v>
                </c:pt>
                <c:pt idx="67">
                  <c:v>735</c:v>
                </c:pt>
                <c:pt idx="68">
                  <c:v>740</c:v>
                </c:pt>
                <c:pt idx="69">
                  <c:v>745</c:v>
                </c:pt>
                <c:pt idx="70">
                  <c:v>750</c:v>
                </c:pt>
              </c:numCache>
            </c:numRef>
          </c:xVal>
          <c:yVal>
            <c:numRef>
              <c:f>Φύλλο1!$B$1:$B$71</c:f>
              <c:numCache>
                <c:formatCode>General</c:formatCode>
                <c:ptCount val="71"/>
                <c:pt idx="0">
                  <c:v>1.5314687499999999</c:v>
                </c:pt>
                <c:pt idx="1">
                  <c:v>1.530809419295839</c:v>
                </c:pt>
                <c:pt idx="2">
                  <c:v>1.5301740630577036</c:v>
                </c:pt>
                <c:pt idx="3">
                  <c:v>1.5295615328785019</c:v>
                </c:pt>
                <c:pt idx="4">
                  <c:v>1.5289707482993196</c:v>
                </c:pt>
                <c:pt idx="5">
                  <c:v>1.5284006920415225</c:v>
                </c:pt>
                <c:pt idx="6">
                  <c:v>1.527850405624662</c:v>
                </c:pt>
                <c:pt idx="7">
                  <c:v>1.5273189853349187</c:v>
                </c:pt>
                <c:pt idx="8">
                  <c:v>1.5268055785123966</c:v>
                </c:pt>
                <c:pt idx="9">
                  <c:v>1.5263093801287715</c:v>
                </c:pt>
                <c:pt idx="10">
                  <c:v>1.5258296296296296</c:v>
                </c:pt>
                <c:pt idx="11">
                  <c:v>1.5253656080183553</c:v>
                </c:pt>
                <c:pt idx="12">
                  <c:v>1.5249166351606804</c:v>
                </c:pt>
                <c:pt idx="13">
                  <c:v>1.5244820672910162</c:v>
                </c:pt>
                <c:pt idx="14">
                  <c:v>1.5240612947034857</c:v>
                </c:pt>
                <c:pt idx="15">
                  <c:v>1.5236537396121883</c:v>
                </c:pt>
                <c:pt idx="16">
                  <c:v>1.5232588541666665</c:v>
                </c:pt>
                <c:pt idx="17">
                  <c:v>1.5228761186098416</c:v>
                </c:pt>
                <c:pt idx="18">
                  <c:v>1.5225050395668471</c:v>
                </c:pt>
                <c:pt idx="19">
                  <c:v>1.5221451484542392</c:v>
                </c:pt>
                <c:pt idx="20">
                  <c:v>1.5217959999999999</c:v>
                </c:pt>
                <c:pt idx="21">
                  <c:v>1.5214571708656013</c:v>
                </c:pt>
                <c:pt idx="22">
                  <c:v>1.5211282583621684</c:v>
                </c:pt>
                <c:pt idx="23">
                  <c:v>1.520808879253464</c:v>
                </c:pt>
                <c:pt idx="24">
                  <c:v>1.5204986686390531</c:v>
                </c:pt>
                <c:pt idx="25">
                  <c:v>1.5201972789115645</c:v>
                </c:pt>
                <c:pt idx="26">
                  <c:v>1.5199043787824849</c:v>
                </c:pt>
                <c:pt idx="27">
                  <c:v>1.5196196523713861</c:v>
                </c:pt>
                <c:pt idx="28">
                  <c:v>1.5193427983539094</c:v>
                </c:pt>
                <c:pt idx="29">
                  <c:v>1.5190735291642117</c:v>
                </c:pt>
                <c:pt idx="30">
                  <c:v>1.5188115702479339</c:v>
                </c:pt>
                <c:pt idx="31">
                  <c:v>1.5185566593620647</c:v>
                </c:pt>
                <c:pt idx="32">
                  <c:v>1.5183085459183674</c:v>
                </c:pt>
                <c:pt idx="33">
                  <c:v>1.5180669903672956</c:v>
                </c:pt>
                <c:pt idx="34">
                  <c:v>1.5178317636195753</c:v>
                </c:pt>
                <c:pt idx="35">
                  <c:v>1.5176026465028354</c:v>
                </c:pt>
                <c:pt idx="36">
                  <c:v>1.5173794292508918</c:v>
                </c:pt>
                <c:pt idx="37">
                  <c:v>1.5171619110234493</c:v>
                </c:pt>
                <c:pt idx="38">
                  <c:v>1.5169498994541797</c:v>
                </c:pt>
                <c:pt idx="39">
                  <c:v>1.5167432102252665</c:v>
                </c:pt>
                <c:pt idx="40">
                  <c:v>1.5165416666666667</c:v>
                </c:pt>
                <c:pt idx="41">
                  <c:v>1.5163450993784577</c:v>
                </c:pt>
                <c:pt idx="42">
                  <c:v>1.5161533458747647</c:v>
                </c:pt>
                <c:pt idx="43">
                  <c:v>1.5159662502478684</c:v>
                </c:pt>
                <c:pt idx="44">
                  <c:v>1.5157836628511967</c:v>
                </c:pt>
                <c:pt idx="45">
                  <c:v>1.5156054399999999</c:v>
                </c:pt>
                <c:pt idx="46">
                  <c:v>1.5154314436885865</c:v>
                </c:pt>
                <c:pt idx="47">
                  <c:v>1.5152615413230826</c:v>
                </c:pt>
                <c:pt idx="48">
                  <c:v>1.5150956054687499</c:v>
                </c:pt>
                <c:pt idx="49">
                  <c:v>1.5149335136109607</c:v>
                </c:pt>
                <c:pt idx="50">
                  <c:v>1.5147751479289939</c:v>
                </c:pt>
                <c:pt idx="51">
                  <c:v>1.5146203950818715</c:v>
                </c:pt>
                <c:pt idx="52">
                  <c:v>1.5144691460055095</c:v>
                </c:pt>
                <c:pt idx="53">
                  <c:v>1.5143212957205041</c:v>
                </c:pt>
                <c:pt idx="54">
                  <c:v>1.514176743149922</c:v>
                </c:pt>
                <c:pt idx="55">
                  <c:v>1.5140353909465021</c:v>
                </c:pt>
                <c:pt idx="56">
                  <c:v>1.5138971453287196</c:v>
                </c:pt>
                <c:pt idx="57">
                  <c:v>1.5137619159251958</c:v>
                </c:pt>
                <c:pt idx="58">
                  <c:v>1.5136296156269691</c:v>
                </c:pt>
                <c:pt idx="59">
                  <c:v>1.5135001604471818</c:v>
                </c:pt>
                <c:pt idx="60">
                  <c:v>1.513373469387755</c:v>
                </c:pt>
                <c:pt idx="61">
                  <c:v>1.5132494643126602</c:v>
                </c:pt>
                <c:pt idx="62">
                  <c:v>1.5131280698274152</c:v>
                </c:pt>
                <c:pt idx="63">
                  <c:v>1.5130092131644579</c:v>
                </c:pt>
                <c:pt idx="64">
                  <c:v>1.512892824074074</c:v>
                </c:pt>
                <c:pt idx="65">
                  <c:v>1.5127788347205706</c:v>
                </c:pt>
                <c:pt idx="66">
                  <c:v>1.5126671795834115</c:v>
                </c:pt>
                <c:pt idx="67">
                  <c:v>1.5125577953630431</c:v>
                </c:pt>
                <c:pt idx="68">
                  <c:v>1.5124506208911614</c:v>
                </c:pt>
                <c:pt idx="69">
                  <c:v>1.512345597045178</c:v>
                </c:pt>
                <c:pt idx="70">
                  <c:v>1.5122426666666666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B462-427C-A5DC-326B3E42263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913285664"/>
        <c:axId val="913279840"/>
      </c:scatterChart>
      <c:valAx>
        <c:axId val="913285664"/>
        <c:scaling>
          <c:orientation val="minMax"/>
          <c:max val="700"/>
          <c:min val="4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913279840"/>
        <c:crosses val="autoZero"/>
        <c:crossBetween val="midCat"/>
      </c:valAx>
      <c:valAx>
        <c:axId val="9132798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913285664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spPr>
            <a:ln w="25400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xVal>
            <c:numRef>
              <c:f>Φύλλο1!$A$1:$A$61</c:f>
              <c:numCache>
                <c:formatCode>General</c:formatCode>
                <c:ptCount val="61"/>
                <c:pt idx="0">
                  <c:v>400</c:v>
                </c:pt>
                <c:pt idx="1">
                  <c:v>405</c:v>
                </c:pt>
                <c:pt idx="2">
                  <c:v>410</c:v>
                </c:pt>
                <c:pt idx="3">
                  <c:v>415</c:v>
                </c:pt>
                <c:pt idx="4">
                  <c:v>420</c:v>
                </c:pt>
                <c:pt idx="5">
                  <c:v>425</c:v>
                </c:pt>
                <c:pt idx="6">
                  <c:v>430</c:v>
                </c:pt>
                <c:pt idx="7">
                  <c:v>435</c:v>
                </c:pt>
                <c:pt idx="8">
                  <c:v>440</c:v>
                </c:pt>
                <c:pt idx="9">
                  <c:v>445</c:v>
                </c:pt>
                <c:pt idx="10">
                  <c:v>450</c:v>
                </c:pt>
                <c:pt idx="11">
                  <c:v>455</c:v>
                </c:pt>
                <c:pt idx="12">
                  <c:v>460</c:v>
                </c:pt>
                <c:pt idx="13">
                  <c:v>465</c:v>
                </c:pt>
                <c:pt idx="14">
                  <c:v>470</c:v>
                </c:pt>
                <c:pt idx="15">
                  <c:v>475</c:v>
                </c:pt>
                <c:pt idx="16">
                  <c:v>480</c:v>
                </c:pt>
                <c:pt idx="17">
                  <c:v>485</c:v>
                </c:pt>
                <c:pt idx="18">
                  <c:v>490</c:v>
                </c:pt>
                <c:pt idx="19">
                  <c:v>495</c:v>
                </c:pt>
                <c:pt idx="20">
                  <c:v>500</c:v>
                </c:pt>
                <c:pt idx="21">
                  <c:v>505</c:v>
                </c:pt>
                <c:pt idx="22">
                  <c:v>510</c:v>
                </c:pt>
                <c:pt idx="23">
                  <c:v>515</c:v>
                </c:pt>
                <c:pt idx="24">
                  <c:v>520</c:v>
                </c:pt>
                <c:pt idx="25">
                  <c:v>525</c:v>
                </c:pt>
                <c:pt idx="26">
                  <c:v>530</c:v>
                </c:pt>
                <c:pt idx="27">
                  <c:v>535</c:v>
                </c:pt>
                <c:pt idx="28">
                  <c:v>540</c:v>
                </c:pt>
                <c:pt idx="29">
                  <c:v>545</c:v>
                </c:pt>
                <c:pt idx="30">
                  <c:v>550</c:v>
                </c:pt>
                <c:pt idx="31">
                  <c:v>555</c:v>
                </c:pt>
                <c:pt idx="32">
                  <c:v>560</c:v>
                </c:pt>
                <c:pt idx="33">
                  <c:v>565</c:v>
                </c:pt>
                <c:pt idx="34">
                  <c:v>570</c:v>
                </c:pt>
                <c:pt idx="35">
                  <c:v>575</c:v>
                </c:pt>
                <c:pt idx="36">
                  <c:v>580</c:v>
                </c:pt>
                <c:pt idx="37">
                  <c:v>585</c:v>
                </c:pt>
                <c:pt idx="38">
                  <c:v>590</c:v>
                </c:pt>
                <c:pt idx="39">
                  <c:v>595</c:v>
                </c:pt>
                <c:pt idx="40">
                  <c:v>600</c:v>
                </c:pt>
                <c:pt idx="41">
                  <c:v>605</c:v>
                </c:pt>
                <c:pt idx="42">
                  <c:v>610</c:v>
                </c:pt>
                <c:pt idx="43">
                  <c:v>615</c:v>
                </c:pt>
                <c:pt idx="44">
                  <c:v>620</c:v>
                </c:pt>
                <c:pt idx="45">
                  <c:v>625</c:v>
                </c:pt>
                <c:pt idx="46">
                  <c:v>630</c:v>
                </c:pt>
                <c:pt idx="47">
                  <c:v>635</c:v>
                </c:pt>
                <c:pt idx="48">
                  <c:v>640</c:v>
                </c:pt>
                <c:pt idx="49">
                  <c:v>645</c:v>
                </c:pt>
                <c:pt idx="50">
                  <c:v>650</c:v>
                </c:pt>
                <c:pt idx="51">
                  <c:v>655</c:v>
                </c:pt>
                <c:pt idx="52">
                  <c:v>660</c:v>
                </c:pt>
                <c:pt idx="53">
                  <c:v>665</c:v>
                </c:pt>
                <c:pt idx="54">
                  <c:v>670</c:v>
                </c:pt>
                <c:pt idx="55">
                  <c:v>675</c:v>
                </c:pt>
                <c:pt idx="56">
                  <c:v>680</c:v>
                </c:pt>
                <c:pt idx="57">
                  <c:v>685</c:v>
                </c:pt>
                <c:pt idx="58">
                  <c:v>690</c:v>
                </c:pt>
                <c:pt idx="59">
                  <c:v>695</c:v>
                </c:pt>
                <c:pt idx="60">
                  <c:v>700</c:v>
                </c:pt>
              </c:numCache>
            </c:numRef>
          </c:xVal>
          <c:yVal>
            <c:numRef>
              <c:f>Φύλλο1!$B$1:$B$61</c:f>
              <c:numCache>
                <c:formatCode>General</c:formatCode>
                <c:ptCount val="6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3F3E-4052-807A-E1A2736D08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37194512"/>
        <c:axId val="637191600"/>
      </c:scatterChart>
      <c:valAx>
        <c:axId val="637194512"/>
        <c:scaling>
          <c:orientation val="minMax"/>
          <c:max val="700"/>
          <c:min val="400"/>
        </c:scaling>
        <c:delete val="0"/>
        <c:axPos val="b"/>
        <c:majorGridlines>
          <c:spPr>
            <a:ln w="19050" cap="flat" cmpd="sng" algn="ctr">
              <a:solidFill>
                <a:schemeClr val="tx1"/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637191600"/>
        <c:crosses val="autoZero"/>
        <c:crossBetween val="midCat"/>
      </c:valAx>
      <c:valAx>
        <c:axId val="637191600"/>
        <c:scaling>
          <c:orientation val="minMax"/>
          <c:max val="0.1"/>
          <c:min val="0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63719451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spPr>
            <a:ln w="25400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xVal>
            <c:numRef>
              <c:f>Φύλλο1!$A$1:$A$61</c:f>
              <c:numCache>
                <c:formatCode>General</c:formatCode>
                <c:ptCount val="61"/>
                <c:pt idx="0">
                  <c:v>400</c:v>
                </c:pt>
                <c:pt idx="1">
                  <c:v>405</c:v>
                </c:pt>
                <c:pt idx="2">
                  <c:v>410</c:v>
                </c:pt>
                <c:pt idx="3">
                  <c:v>415</c:v>
                </c:pt>
                <c:pt idx="4">
                  <c:v>420</c:v>
                </c:pt>
                <c:pt idx="5">
                  <c:v>425</c:v>
                </c:pt>
                <c:pt idx="6">
                  <c:v>430</c:v>
                </c:pt>
                <c:pt idx="7">
                  <c:v>435</c:v>
                </c:pt>
                <c:pt idx="8">
                  <c:v>440</c:v>
                </c:pt>
                <c:pt idx="9">
                  <c:v>445</c:v>
                </c:pt>
                <c:pt idx="10">
                  <c:v>450</c:v>
                </c:pt>
                <c:pt idx="11">
                  <c:v>455</c:v>
                </c:pt>
                <c:pt idx="12">
                  <c:v>460</c:v>
                </c:pt>
                <c:pt idx="13">
                  <c:v>465</c:v>
                </c:pt>
                <c:pt idx="14">
                  <c:v>470</c:v>
                </c:pt>
                <c:pt idx="15">
                  <c:v>475</c:v>
                </c:pt>
                <c:pt idx="16">
                  <c:v>480</c:v>
                </c:pt>
                <c:pt idx="17">
                  <c:v>485</c:v>
                </c:pt>
                <c:pt idx="18">
                  <c:v>490</c:v>
                </c:pt>
                <c:pt idx="19">
                  <c:v>495</c:v>
                </c:pt>
                <c:pt idx="20">
                  <c:v>500</c:v>
                </c:pt>
                <c:pt idx="21">
                  <c:v>505</c:v>
                </c:pt>
                <c:pt idx="22">
                  <c:v>510</c:v>
                </c:pt>
                <c:pt idx="23">
                  <c:v>515</c:v>
                </c:pt>
                <c:pt idx="24">
                  <c:v>520</c:v>
                </c:pt>
                <c:pt idx="25">
                  <c:v>525</c:v>
                </c:pt>
                <c:pt idx="26">
                  <c:v>530</c:v>
                </c:pt>
                <c:pt idx="27">
                  <c:v>535</c:v>
                </c:pt>
                <c:pt idx="28">
                  <c:v>540</c:v>
                </c:pt>
                <c:pt idx="29">
                  <c:v>545</c:v>
                </c:pt>
                <c:pt idx="30">
                  <c:v>550</c:v>
                </c:pt>
                <c:pt idx="31">
                  <c:v>555</c:v>
                </c:pt>
                <c:pt idx="32">
                  <c:v>560</c:v>
                </c:pt>
                <c:pt idx="33">
                  <c:v>565</c:v>
                </c:pt>
                <c:pt idx="34">
                  <c:v>570</c:v>
                </c:pt>
                <c:pt idx="35">
                  <c:v>575</c:v>
                </c:pt>
                <c:pt idx="36">
                  <c:v>580</c:v>
                </c:pt>
                <c:pt idx="37">
                  <c:v>585</c:v>
                </c:pt>
                <c:pt idx="38">
                  <c:v>590</c:v>
                </c:pt>
                <c:pt idx="39">
                  <c:v>595</c:v>
                </c:pt>
                <c:pt idx="40">
                  <c:v>600</c:v>
                </c:pt>
                <c:pt idx="41">
                  <c:v>605</c:v>
                </c:pt>
                <c:pt idx="42">
                  <c:v>610</c:v>
                </c:pt>
                <c:pt idx="43">
                  <c:v>615</c:v>
                </c:pt>
                <c:pt idx="44">
                  <c:v>620</c:v>
                </c:pt>
                <c:pt idx="45">
                  <c:v>625</c:v>
                </c:pt>
                <c:pt idx="46">
                  <c:v>630</c:v>
                </c:pt>
                <c:pt idx="47">
                  <c:v>635</c:v>
                </c:pt>
                <c:pt idx="48">
                  <c:v>640</c:v>
                </c:pt>
                <c:pt idx="49">
                  <c:v>645</c:v>
                </c:pt>
                <c:pt idx="50">
                  <c:v>650</c:v>
                </c:pt>
                <c:pt idx="51">
                  <c:v>655</c:v>
                </c:pt>
                <c:pt idx="52">
                  <c:v>660</c:v>
                </c:pt>
                <c:pt idx="53">
                  <c:v>665</c:v>
                </c:pt>
                <c:pt idx="54">
                  <c:v>670</c:v>
                </c:pt>
                <c:pt idx="55">
                  <c:v>675</c:v>
                </c:pt>
                <c:pt idx="56">
                  <c:v>680</c:v>
                </c:pt>
                <c:pt idx="57">
                  <c:v>685</c:v>
                </c:pt>
                <c:pt idx="58">
                  <c:v>690</c:v>
                </c:pt>
                <c:pt idx="59">
                  <c:v>695</c:v>
                </c:pt>
                <c:pt idx="60">
                  <c:v>700</c:v>
                </c:pt>
              </c:numCache>
            </c:numRef>
          </c:xVal>
          <c:yVal>
            <c:numRef>
              <c:f>Φύλλο1!$B$1:$B$61</c:f>
              <c:numCache>
                <c:formatCode>General</c:formatCode>
                <c:ptCount val="6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208C-4E74-AAA0-D945112099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37194512"/>
        <c:axId val="637191600"/>
      </c:scatterChart>
      <c:valAx>
        <c:axId val="637194512"/>
        <c:scaling>
          <c:orientation val="minMax"/>
          <c:max val="700"/>
          <c:min val="400"/>
        </c:scaling>
        <c:delete val="0"/>
        <c:axPos val="b"/>
        <c:majorGridlines>
          <c:spPr>
            <a:ln w="19050" cap="flat" cmpd="sng" algn="ctr">
              <a:solidFill>
                <a:schemeClr val="tx1"/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637191600"/>
        <c:crosses val="autoZero"/>
        <c:crossBetween val="midCat"/>
      </c:valAx>
      <c:valAx>
        <c:axId val="637191600"/>
        <c:scaling>
          <c:orientation val="minMax"/>
          <c:max val="0.1"/>
          <c:min val="0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63719451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spPr>
            <a:ln w="25400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xVal>
            <c:numRef>
              <c:f>Φύλλο1!$A$1:$A$61</c:f>
              <c:numCache>
                <c:formatCode>General</c:formatCode>
                <c:ptCount val="61"/>
                <c:pt idx="0">
                  <c:v>400</c:v>
                </c:pt>
                <c:pt idx="1">
                  <c:v>405</c:v>
                </c:pt>
                <c:pt idx="2">
                  <c:v>410</c:v>
                </c:pt>
                <c:pt idx="3">
                  <c:v>415</c:v>
                </c:pt>
                <c:pt idx="4">
                  <c:v>420</c:v>
                </c:pt>
                <c:pt idx="5">
                  <c:v>425</c:v>
                </c:pt>
                <c:pt idx="6">
                  <c:v>430</c:v>
                </c:pt>
                <c:pt idx="7">
                  <c:v>435</c:v>
                </c:pt>
                <c:pt idx="8">
                  <c:v>440</c:v>
                </c:pt>
                <c:pt idx="9">
                  <c:v>445</c:v>
                </c:pt>
                <c:pt idx="10">
                  <c:v>450</c:v>
                </c:pt>
                <c:pt idx="11">
                  <c:v>455</c:v>
                </c:pt>
                <c:pt idx="12">
                  <c:v>460</c:v>
                </c:pt>
                <c:pt idx="13">
                  <c:v>465</c:v>
                </c:pt>
                <c:pt idx="14">
                  <c:v>470</c:v>
                </c:pt>
                <c:pt idx="15">
                  <c:v>475</c:v>
                </c:pt>
                <c:pt idx="16">
                  <c:v>480</c:v>
                </c:pt>
                <c:pt idx="17">
                  <c:v>485</c:v>
                </c:pt>
                <c:pt idx="18">
                  <c:v>490</c:v>
                </c:pt>
                <c:pt idx="19">
                  <c:v>495</c:v>
                </c:pt>
                <c:pt idx="20">
                  <c:v>500</c:v>
                </c:pt>
                <c:pt idx="21">
                  <c:v>505</c:v>
                </c:pt>
                <c:pt idx="22">
                  <c:v>510</c:v>
                </c:pt>
                <c:pt idx="23">
                  <c:v>515</c:v>
                </c:pt>
                <c:pt idx="24">
                  <c:v>520</c:v>
                </c:pt>
                <c:pt idx="25">
                  <c:v>525</c:v>
                </c:pt>
                <c:pt idx="26">
                  <c:v>530</c:v>
                </c:pt>
                <c:pt idx="27">
                  <c:v>535</c:v>
                </c:pt>
                <c:pt idx="28">
                  <c:v>540</c:v>
                </c:pt>
                <c:pt idx="29">
                  <c:v>545</c:v>
                </c:pt>
                <c:pt idx="30">
                  <c:v>550</c:v>
                </c:pt>
                <c:pt idx="31">
                  <c:v>555</c:v>
                </c:pt>
                <c:pt idx="32">
                  <c:v>560</c:v>
                </c:pt>
                <c:pt idx="33">
                  <c:v>565</c:v>
                </c:pt>
                <c:pt idx="34">
                  <c:v>570</c:v>
                </c:pt>
                <c:pt idx="35">
                  <c:v>575</c:v>
                </c:pt>
                <c:pt idx="36">
                  <c:v>580</c:v>
                </c:pt>
                <c:pt idx="37">
                  <c:v>585</c:v>
                </c:pt>
                <c:pt idx="38">
                  <c:v>590</c:v>
                </c:pt>
                <c:pt idx="39">
                  <c:v>595</c:v>
                </c:pt>
                <c:pt idx="40">
                  <c:v>600</c:v>
                </c:pt>
                <c:pt idx="41">
                  <c:v>605</c:v>
                </c:pt>
                <c:pt idx="42">
                  <c:v>610</c:v>
                </c:pt>
                <c:pt idx="43">
                  <c:v>615</c:v>
                </c:pt>
                <c:pt idx="44">
                  <c:v>620</c:v>
                </c:pt>
                <c:pt idx="45">
                  <c:v>625</c:v>
                </c:pt>
                <c:pt idx="46">
                  <c:v>630</c:v>
                </c:pt>
                <c:pt idx="47">
                  <c:v>635</c:v>
                </c:pt>
                <c:pt idx="48">
                  <c:v>640</c:v>
                </c:pt>
                <c:pt idx="49">
                  <c:v>645</c:v>
                </c:pt>
                <c:pt idx="50">
                  <c:v>650</c:v>
                </c:pt>
                <c:pt idx="51">
                  <c:v>655</c:v>
                </c:pt>
                <c:pt idx="52">
                  <c:v>660</c:v>
                </c:pt>
                <c:pt idx="53">
                  <c:v>665</c:v>
                </c:pt>
                <c:pt idx="54">
                  <c:v>670</c:v>
                </c:pt>
                <c:pt idx="55">
                  <c:v>675</c:v>
                </c:pt>
                <c:pt idx="56">
                  <c:v>680</c:v>
                </c:pt>
                <c:pt idx="57">
                  <c:v>685</c:v>
                </c:pt>
                <c:pt idx="58">
                  <c:v>690</c:v>
                </c:pt>
                <c:pt idx="59">
                  <c:v>695</c:v>
                </c:pt>
                <c:pt idx="60">
                  <c:v>700</c:v>
                </c:pt>
              </c:numCache>
            </c:numRef>
          </c:xVal>
          <c:yVal>
            <c:numRef>
              <c:f>Φύλλο1!$B$1:$B$61</c:f>
              <c:numCache>
                <c:formatCode>General</c:formatCode>
                <c:ptCount val="6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2BD0-4420-9DDB-1DFC311151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37194512"/>
        <c:axId val="637191600"/>
      </c:scatterChart>
      <c:valAx>
        <c:axId val="637194512"/>
        <c:scaling>
          <c:orientation val="minMax"/>
          <c:max val="700"/>
          <c:min val="400"/>
        </c:scaling>
        <c:delete val="0"/>
        <c:axPos val="b"/>
        <c:majorGridlines>
          <c:spPr>
            <a:ln w="19050" cap="flat" cmpd="sng" algn="ctr">
              <a:solidFill>
                <a:schemeClr val="tx1"/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637191600"/>
        <c:crosses val="autoZero"/>
        <c:crossBetween val="midCat"/>
      </c:valAx>
      <c:valAx>
        <c:axId val="637191600"/>
        <c:scaling>
          <c:orientation val="minMax"/>
          <c:max val="0.1"/>
          <c:min val="0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63719451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spPr>
            <a:ln w="25400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xVal>
            <c:numRef>
              <c:f>Φύλλο1!$A$1:$A$61</c:f>
              <c:numCache>
                <c:formatCode>General</c:formatCode>
                <c:ptCount val="61"/>
                <c:pt idx="0">
                  <c:v>400</c:v>
                </c:pt>
                <c:pt idx="1">
                  <c:v>405</c:v>
                </c:pt>
                <c:pt idx="2">
                  <c:v>410</c:v>
                </c:pt>
                <c:pt idx="3">
                  <c:v>415</c:v>
                </c:pt>
                <c:pt idx="4">
                  <c:v>420</c:v>
                </c:pt>
                <c:pt idx="5">
                  <c:v>425</c:v>
                </c:pt>
                <c:pt idx="6">
                  <c:v>430</c:v>
                </c:pt>
                <c:pt idx="7">
                  <c:v>435</c:v>
                </c:pt>
                <c:pt idx="8">
                  <c:v>440</c:v>
                </c:pt>
                <c:pt idx="9">
                  <c:v>445</c:v>
                </c:pt>
                <c:pt idx="10">
                  <c:v>450</c:v>
                </c:pt>
                <c:pt idx="11">
                  <c:v>455</c:v>
                </c:pt>
                <c:pt idx="12">
                  <c:v>460</c:v>
                </c:pt>
                <c:pt idx="13">
                  <c:v>465</c:v>
                </c:pt>
                <c:pt idx="14">
                  <c:v>470</c:v>
                </c:pt>
                <c:pt idx="15">
                  <c:v>475</c:v>
                </c:pt>
                <c:pt idx="16">
                  <c:v>480</c:v>
                </c:pt>
                <c:pt idx="17">
                  <c:v>485</c:v>
                </c:pt>
                <c:pt idx="18">
                  <c:v>490</c:v>
                </c:pt>
                <c:pt idx="19">
                  <c:v>495</c:v>
                </c:pt>
                <c:pt idx="20">
                  <c:v>500</c:v>
                </c:pt>
                <c:pt idx="21">
                  <c:v>505</c:v>
                </c:pt>
                <c:pt idx="22">
                  <c:v>510</c:v>
                </c:pt>
                <c:pt idx="23">
                  <c:v>515</c:v>
                </c:pt>
                <c:pt idx="24">
                  <c:v>520</c:v>
                </c:pt>
                <c:pt idx="25">
                  <c:v>525</c:v>
                </c:pt>
                <c:pt idx="26">
                  <c:v>530</c:v>
                </c:pt>
                <c:pt idx="27">
                  <c:v>535</c:v>
                </c:pt>
                <c:pt idx="28">
                  <c:v>540</c:v>
                </c:pt>
                <c:pt idx="29">
                  <c:v>545</c:v>
                </c:pt>
                <c:pt idx="30">
                  <c:v>550</c:v>
                </c:pt>
                <c:pt idx="31">
                  <c:v>555</c:v>
                </c:pt>
                <c:pt idx="32">
                  <c:v>560</c:v>
                </c:pt>
                <c:pt idx="33">
                  <c:v>565</c:v>
                </c:pt>
                <c:pt idx="34">
                  <c:v>570</c:v>
                </c:pt>
                <c:pt idx="35">
                  <c:v>575</c:v>
                </c:pt>
                <c:pt idx="36">
                  <c:v>580</c:v>
                </c:pt>
                <c:pt idx="37">
                  <c:v>585</c:v>
                </c:pt>
                <c:pt idx="38">
                  <c:v>590</c:v>
                </c:pt>
                <c:pt idx="39">
                  <c:v>595</c:v>
                </c:pt>
                <c:pt idx="40">
                  <c:v>600</c:v>
                </c:pt>
                <c:pt idx="41">
                  <c:v>605</c:v>
                </c:pt>
                <c:pt idx="42">
                  <c:v>610</c:v>
                </c:pt>
                <c:pt idx="43">
                  <c:v>615</c:v>
                </c:pt>
                <c:pt idx="44">
                  <c:v>620</c:v>
                </c:pt>
                <c:pt idx="45">
                  <c:v>625</c:v>
                </c:pt>
                <c:pt idx="46">
                  <c:v>630</c:v>
                </c:pt>
                <c:pt idx="47">
                  <c:v>635</c:v>
                </c:pt>
                <c:pt idx="48">
                  <c:v>640</c:v>
                </c:pt>
                <c:pt idx="49">
                  <c:v>645</c:v>
                </c:pt>
                <c:pt idx="50">
                  <c:v>650</c:v>
                </c:pt>
                <c:pt idx="51">
                  <c:v>655</c:v>
                </c:pt>
                <c:pt idx="52">
                  <c:v>660</c:v>
                </c:pt>
                <c:pt idx="53">
                  <c:v>665</c:v>
                </c:pt>
                <c:pt idx="54">
                  <c:v>670</c:v>
                </c:pt>
                <c:pt idx="55">
                  <c:v>675</c:v>
                </c:pt>
                <c:pt idx="56">
                  <c:v>680</c:v>
                </c:pt>
                <c:pt idx="57">
                  <c:v>685</c:v>
                </c:pt>
                <c:pt idx="58">
                  <c:v>690</c:v>
                </c:pt>
                <c:pt idx="59">
                  <c:v>695</c:v>
                </c:pt>
                <c:pt idx="60">
                  <c:v>700</c:v>
                </c:pt>
              </c:numCache>
            </c:numRef>
          </c:xVal>
          <c:yVal>
            <c:numRef>
              <c:f>Φύλλο1!$B$1:$B$61</c:f>
              <c:numCache>
                <c:formatCode>General</c:formatCode>
                <c:ptCount val="6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675B-4251-9C4F-50E9267C329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37194512"/>
        <c:axId val="637191600"/>
      </c:scatterChart>
      <c:valAx>
        <c:axId val="637194512"/>
        <c:scaling>
          <c:orientation val="minMax"/>
          <c:max val="700"/>
          <c:min val="400"/>
        </c:scaling>
        <c:delete val="0"/>
        <c:axPos val="b"/>
        <c:majorGridlines>
          <c:spPr>
            <a:ln w="19050" cap="flat" cmpd="sng" algn="ctr">
              <a:solidFill>
                <a:schemeClr val="tx1"/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637191600"/>
        <c:crosses val="autoZero"/>
        <c:crossBetween val="midCat"/>
        <c:majorUnit val="25"/>
      </c:valAx>
      <c:valAx>
        <c:axId val="637191600"/>
        <c:scaling>
          <c:orientation val="minMax"/>
          <c:max val="0.1"/>
          <c:min val="0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63719451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spPr>
            <a:ln w="25400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xVal>
            <c:numRef>
              <c:f>Φύλλο1!$A$1:$A$61</c:f>
              <c:numCache>
                <c:formatCode>General</c:formatCode>
                <c:ptCount val="61"/>
                <c:pt idx="0">
                  <c:v>400</c:v>
                </c:pt>
                <c:pt idx="1">
                  <c:v>405</c:v>
                </c:pt>
                <c:pt idx="2">
                  <c:v>410</c:v>
                </c:pt>
                <c:pt idx="3">
                  <c:v>415</c:v>
                </c:pt>
                <c:pt idx="4">
                  <c:v>420</c:v>
                </c:pt>
                <c:pt idx="5">
                  <c:v>425</c:v>
                </c:pt>
                <c:pt idx="6">
                  <c:v>430</c:v>
                </c:pt>
                <c:pt idx="7">
                  <c:v>435</c:v>
                </c:pt>
                <c:pt idx="8">
                  <c:v>440</c:v>
                </c:pt>
                <c:pt idx="9">
                  <c:v>445</c:v>
                </c:pt>
                <c:pt idx="10">
                  <c:v>450</c:v>
                </c:pt>
                <c:pt idx="11">
                  <c:v>455</c:v>
                </c:pt>
                <c:pt idx="12">
                  <c:v>460</c:v>
                </c:pt>
                <c:pt idx="13">
                  <c:v>465</c:v>
                </c:pt>
                <c:pt idx="14">
                  <c:v>470</c:v>
                </c:pt>
                <c:pt idx="15">
                  <c:v>475</c:v>
                </c:pt>
                <c:pt idx="16">
                  <c:v>480</c:v>
                </c:pt>
                <c:pt idx="17">
                  <c:v>485</c:v>
                </c:pt>
                <c:pt idx="18">
                  <c:v>490</c:v>
                </c:pt>
                <c:pt idx="19">
                  <c:v>495</c:v>
                </c:pt>
                <c:pt idx="20">
                  <c:v>500</c:v>
                </c:pt>
                <c:pt idx="21">
                  <c:v>505</c:v>
                </c:pt>
                <c:pt idx="22">
                  <c:v>510</c:v>
                </c:pt>
                <c:pt idx="23">
                  <c:v>515</c:v>
                </c:pt>
                <c:pt idx="24">
                  <c:v>520</c:v>
                </c:pt>
                <c:pt idx="25">
                  <c:v>525</c:v>
                </c:pt>
                <c:pt idx="26">
                  <c:v>530</c:v>
                </c:pt>
                <c:pt idx="27">
                  <c:v>535</c:v>
                </c:pt>
                <c:pt idx="28">
                  <c:v>540</c:v>
                </c:pt>
                <c:pt idx="29">
                  <c:v>545</c:v>
                </c:pt>
                <c:pt idx="30">
                  <c:v>550</c:v>
                </c:pt>
                <c:pt idx="31">
                  <c:v>555</c:v>
                </c:pt>
                <c:pt idx="32">
                  <c:v>560</c:v>
                </c:pt>
                <c:pt idx="33">
                  <c:v>565</c:v>
                </c:pt>
                <c:pt idx="34">
                  <c:v>570</c:v>
                </c:pt>
                <c:pt idx="35">
                  <c:v>575</c:v>
                </c:pt>
                <c:pt idx="36">
                  <c:v>580</c:v>
                </c:pt>
                <c:pt idx="37">
                  <c:v>585</c:v>
                </c:pt>
                <c:pt idx="38">
                  <c:v>590</c:v>
                </c:pt>
                <c:pt idx="39">
                  <c:v>595</c:v>
                </c:pt>
                <c:pt idx="40">
                  <c:v>600</c:v>
                </c:pt>
                <c:pt idx="41">
                  <c:v>605</c:v>
                </c:pt>
                <c:pt idx="42">
                  <c:v>610</c:v>
                </c:pt>
                <c:pt idx="43">
                  <c:v>615</c:v>
                </c:pt>
                <c:pt idx="44">
                  <c:v>620</c:v>
                </c:pt>
                <c:pt idx="45">
                  <c:v>625</c:v>
                </c:pt>
                <c:pt idx="46">
                  <c:v>630</c:v>
                </c:pt>
                <c:pt idx="47">
                  <c:v>635</c:v>
                </c:pt>
                <c:pt idx="48">
                  <c:v>640</c:v>
                </c:pt>
                <c:pt idx="49">
                  <c:v>645</c:v>
                </c:pt>
                <c:pt idx="50">
                  <c:v>650</c:v>
                </c:pt>
                <c:pt idx="51">
                  <c:v>655</c:v>
                </c:pt>
                <c:pt idx="52">
                  <c:v>660</c:v>
                </c:pt>
                <c:pt idx="53">
                  <c:v>665</c:v>
                </c:pt>
                <c:pt idx="54">
                  <c:v>670</c:v>
                </c:pt>
                <c:pt idx="55">
                  <c:v>675</c:v>
                </c:pt>
                <c:pt idx="56">
                  <c:v>680</c:v>
                </c:pt>
                <c:pt idx="57">
                  <c:v>685</c:v>
                </c:pt>
                <c:pt idx="58">
                  <c:v>690</c:v>
                </c:pt>
                <c:pt idx="59">
                  <c:v>695</c:v>
                </c:pt>
                <c:pt idx="60">
                  <c:v>700</c:v>
                </c:pt>
              </c:numCache>
            </c:numRef>
          </c:xVal>
          <c:yVal>
            <c:numRef>
              <c:f>Φύλλο1!$B$1:$B$61</c:f>
              <c:numCache>
                <c:formatCode>General</c:formatCode>
                <c:ptCount val="6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4505-427C-9DDA-7E567B02E08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37194512"/>
        <c:axId val="637191600"/>
      </c:scatterChart>
      <c:valAx>
        <c:axId val="637194512"/>
        <c:scaling>
          <c:orientation val="minMax"/>
          <c:max val="700"/>
          <c:min val="400"/>
        </c:scaling>
        <c:delete val="0"/>
        <c:axPos val="b"/>
        <c:majorGridlines>
          <c:spPr>
            <a:ln w="19050" cap="flat" cmpd="sng" algn="ctr">
              <a:solidFill>
                <a:schemeClr val="tx1"/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637191600"/>
        <c:crosses val="autoZero"/>
        <c:crossBetween val="midCat"/>
        <c:majorUnit val="25"/>
      </c:valAx>
      <c:valAx>
        <c:axId val="637191600"/>
        <c:scaling>
          <c:orientation val="minMax"/>
          <c:max val="0.1"/>
          <c:min val="0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63719451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15E1A-439C-455B-82DF-ADA08390F761}" type="datetimeFigureOut">
              <a:rPr lang="el-GR" smtClean="0"/>
              <a:t>24/1/2021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EDEE6-219A-4B62-99C0-CAA2B4D02A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83480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15E1A-439C-455B-82DF-ADA08390F761}" type="datetimeFigureOut">
              <a:rPr lang="el-GR" smtClean="0"/>
              <a:t>24/1/2021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EDEE6-219A-4B62-99C0-CAA2B4D02A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09539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15E1A-439C-455B-82DF-ADA08390F761}" type="datetimeFigureOut">
              <a:rPr lang="el-GR" smtClean="0"/>
              <a:t>24/1/2021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EDEE6-219A-4B62-99C0-CAA2B4D02A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33441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15E1A-439C-455B-82DF-ADA08390F761}" type="datetimeFigureOut">
              <a:rPr lang="el-GR" smtClean="0"/>
              <a:t>24/1/2021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EDEE6-219A-4B62-99C0-CAA2B4D02A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51194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15E1A-439C-455B-82DF-ADA08390F761}" type="datetimeFigureOut">
              <a:rPr lang="el-GR" smtClean="0"/>
              <a:t>24/1/2021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EDEE6-219A-4B62-99C0-CAA2B4D02A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55969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15E1A-439C-455B-82DF-ADA08390F761}" type="datetimeFigureOut">
              <a:rPr lang="el-GR" smtClean="0"/>
              <a:t>24/1/2021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EDEE6-219A-4B62-99C0-CAA2B4D02A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75731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15E1A-439C-455B-82DF-ADA08390F761}" type="datetimeFigureOut">
              <a:rPr lang="el-GR" smtClean="0"/>
              <a:t>24/1/2021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EDEE6-219A-4B62-99C0-CAA2B4D02A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25093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15E1A-439C-455B-82DF-ADA08390F761}" type="datetimeFigureOut">
              <a:rPr lang="el-GR" smtClean="0"/>
              <a:t>24/1/2021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EDEE6-219A-4B62-99C0-CAA2B4D02A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2331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15E1A-439C-455B-82DF-ADA08390F761}" type="datetimeFigureOut">
              <a:rPr lang="el-GR" smtClean="0"/>
              <a:t>24/1/2021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EDEE6-219A-4B62-99C0-CAA2B4D02A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83061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15E1A-439C-455B-82DF-ADA08390F761}" type="datetimeFigureOut">
              <a:rPr lang="el-GR" smtClean="0"/>
              <a:t>24/1/2021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EDEE6-219A-4B62-99C0-CAA2B4D02A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2107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15E1A-439C-455B-82DF-ADA08390F761}" type="datetimeFigureOut">
              <a:rPr lang="el-GR" smtClean="0"/>
              <a:t>24/1/2021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EDEE6-219A-4B62-99C0-CAA2B4D02A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9695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315E1A-439C-455B-82DF-ADA08390F761}" type="datetimeFigureOut">
              <a:rPr lang="el-GR" smtClean="0"/>
              <a:t>24/1/2021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DEDEE6-219A-4B62-99C0-CAA2B4D02A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0592915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abl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8800" y="3089274"/>
            <a:ext cx="8013700" cy="2441575"/>
          </a:xfrm>
          <a:prstGeom prst="rect">
            <a:avLst/>
          </a:prstGeom>
        </p:spPr>
      </p:pic>
      <p:sp>
        <p:nvSpPr>
          <p:cNvPr id="5" name="1 - Τίτλος"/>
          <p:cNvSpPr>
            <a:spLocks noGrp="1"/>
          </p:cNvSpPr>
          <p:nvPr/>
        </p:nvSpPr>
        <p:spPr bwMode="auto">
          <a:xfrm>
            <a:off x="3317875" y="538162"/>
            <a:ext cx="5330825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82500" lnSpcReduction="20000"/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l-GR" sz="3000" dirty="0" smtClean="0">
                <a:solidFill>
                  <a:srgbClr val="FF0000"/>
                </a:solidFill>
                <a:cs typeface="Times New Roman" pitchFamily="18" charset="0"/>
              </a:rPr>
              <a:t>Α</a:t>
            </a:r>
            <a:r>
              <a:rPr lang="el-GR" dirty="0" smtClean="0">
                <a:solidFill>
                  <a:srgbClr val="FFFF00"/>
                </a:solidFill>
                <a:cs typeface="Times New Roman" pitchFamily="18" charset="0"/>
              </a:rPr>
              <a:t>ΝΩΤΑΤΗ</a:t>
            </a:r>
            <a:r>
              <a:rPr lang="el-GR" sz="3000" dirty="0" smtClean="0">
                <a:cs typeface="Times New Roman" pitchFamily="18" charset="0"/>
              </a:rPr>
              <a:t> </a:t>
            </a:r>
            <a:r>
              <a:rPr lang="en-US" sz="3000" dirty="0" smtClean="0">
                <a:cs typeface="Times New Roman" pitchFamily="18" charset="0"/>
              </a:rPr>
              <a:t/>
            </a:r>
            <a:br>
              <a:rPr lang="en-US" sz="3000" dirty="0" smtClean="0">
                <a:cs typeface="Times New Roman" pitchFamily="18" charset="0"/>
              </a:rPr>
            </a:br>
            <a:r>
              <a:rPr lang="el-GR" sz="3000" dirty="0" smtClean="0">
                <a:solidFill>
                  <a:srgbClr val="FF0000"/>
                </a:solidFill>
                <a:cs typeface="Times New Roman" pitchFamily="18" charset="0"/>
              </a:rPr>
              <a:t>Σ</a:t>
            </a:r>
            <a:r>
              <a:rPr lang="el-GR" dirty="0" smtClean="0">
                <a:solidFill>
                  <a:srgbClr val="FFFF00"/>
                </a:solidFill>
                <a:cs typeface="Times New Roman" pitchFamily="18" charset="0"/>
              </a:rPr>
              <a:t>ΧΟΛΗ</a:t>
            </a:r>
            <a:r>
              <a:rPr lang="el-GR" sz="3000" dirty="0">
                <a:cs typeface="Times New Roman" pitchFamily="18" charset="0"/>
              </a:rPr>
              <a:t/>
            </a:r>
            <a:br>
              <a:rPr lang="el-GR" sz="3000" dirty="0">
                <a:cs typeface="Times New Roman" pitchFamily="18" charset="0"/>
              </a:rPr>
            </a:br>
            <a:r>
              <a:rPr lang="el-GR" sz="3000" dirty="0">
                <a:solidFill>
                  <a:srgbClr val="FF0000"/>
                </a:solidFill>
                <a:cs typeface="Times New Roman" pitchFamily="18" charset="0"/>
              </a:rPr>
              <a:t>ΠΑΙ</a:t>
            </a:r>
            <a:r>
              <a:rPr lang="el-GR" dirty="0">
                <a:solidFill>
                  <a:srgbClr val="FFFF00"/>
                </a:solidFill>
                <a:cs typeface="Times New Roman" pitchFamily="18" charset="0"/>
              </a:rPr>
              <a:t>ΔΑΓΩΓΙΚΗΣ</a:t>
            </a:r>
            <a:r>
              <a:rPr lang="el-GR" sz="3000" dirty="0">
                <a:cs typeface="Times New Roman" pitchFamily="18" charset="0"/>
              </a:rPr>
              <a:t> </a:t>
            </a:r>
            <a:r>
              <a:rPr lang="el-GR" dirty="0">
                <a:solidFill>
                  <a:srgbClr val="FFFF00"/>
                </a:solidFill>
                <a:cs typeface="Times New Roman" pitchFamily="18" charset="0"/>
              </a:rPr>
              <a:t>ΚΑΙ</a:t>
            </a:r>
            <a:r>
              <a:rPr lang="el-GR" sz="3000" dirty="0">
                <a:solidFill>
                  <a:srgbClr val="FFFF00"/>
                </a:solidFill>
                <a:cs typeface="Times New Roman" pitchFamily="18" charset="0"/>
              </a:rPr>
              <a:t/>
            </a:r>
            <a:br>
              <a:rPr lang="el-GR" sz="3000" dirty="0">
                <a:solidFill>
                  <a:srgbClr val="FFFF00"/>
                </a:solidFill>
                <a:cs typeface="Times New Roman" pitchFamily="18" charset="0"/>
              </a:rPr>
            </a:br>
            <a:r>
              <a:rPr lang="el-GR" sz="3000" dirty="0">
                <a:solidFill>
                  <a:srgbClr val="FF0000"/>
                </a:solidFill>
                <a:cs typeface="Times New Roman" pitchFamily="18" charset="0"/>
              </a:rPr>
              <a:t>Τ</a:t>
            </a:r>
            <a:r>
              <a:rPr lang="el-GR" dirty="0">
                <a:solidFill>
                  <a:srgbClr val="FFFF00"/>
                </a:solidFill>
                <a:cs typeface="Times New Roman" pitchFamily="18" charset="0"/>
              </a:rPr>
              <a:t>ΕΧΝΟΛΟΓΙΚΗΣ</a:t>
            </a:r>
            <a:r>
              <a:rPr lang="el-GR" sz="3000" dirty="0">
                <a:cs typeface="Times New Roman" pitchFamily="18" charset="0"/>
              </a:rPr>
              <a:t/>
            </a:r>
            <a:br>
              <a:rPr lang="el-GR" sz="3000" dirty="0">
                <a:cs typeface="Times New Roman" pitchFamily="18" charset="0"/>
              </a:rPr>
            </a:br>
            <a:r>
              <a:rPr lang="el-GR" sz="3000" dirty="0" smtClean="0">
                <a:solidFill>
                  <a:srgbClr val="FF0000"/>
                </a:solidFill>
                <a:cs typeface="Times New Roman" pitchFamily="18" charset="0"/>
              </a:rPr>
              <a:t>Ε</a:t>
            </a:r>
            <a:r>
              <a:rPr lang="el-GR" dirty="0" smtClean="0">
                <a:solidFill>
                  <a:srgbClr val="FFFF00"/>
                </a:solidFill>
                <a:cs typeface="Times New Roman" pitchFamily="18" charset="0"/>
              </a:rPr>
              <a:t>ΚΠΑΙΔΕΥΣΗΣ</a:t>
            </a:r>
            <a:endParaRPr lang="el-GR" dirty="0">
              <a:solidFill>
                <a:srgbClr val="FFFF00"/>
              </a:solidFill>
              <a:cs typeface="Times New Roman" pitchFamily="18" charset="0"/>
            </a:endParaRPr>
          </a:p>
        </p:txBody>
      </p:sp>
      <p:pic>
        <p:nvPicPr>
          <p:cNvPr id="6" name="Object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100" y="619124"/>
            <a:ext cx="2700338" cy="1474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4 - Ορθογώνιο"/>
          <p:cNvSpPr>
            <a:spLocks noChangeArrowheads="1"/>
          </p:cNvSpPr>
          <p:nvPr/>
        </p:nvSpPr>
        <p:spPr bwMode="auto">
          <a:xfrm>
            <a:off x="469900" y="5857874"/>
            <a:ext cx="8204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ct val="0"/>
              </a:spcBef>
            </a:pPr>
            <a:r>
              <a:rPr lang="el-GR" altLang="el-GR" sz="2400" dirty="0">
                <a:solidFill>
                  <a:srgbClr val="FFFF00"/>
                </a:solidFill>
                <a:cs typeface="Times New Roman" pitchFamily="18" charset="0"/>
              </a:rPr>
              <a:t>Καθηγητής Σιδερής  Ευστάθιος</a:t>
            </a:r>
          </a:p>
        </p:txBody>
      </p:sp>
    </p:spTree>
    <p:extLst>
      <p:ext uri="{BB962C8B-B14F-4D97-AF65-F5344CB8AC3E}">
        <p14:creationId xmlns:p14="http://schemas.microsoft.com/office/powerpoint/2010/main" val="2190084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67544" y="44624"/>
            <a:ext cx="8229600" cy="778098"/>
          </a:xfrm>
        </p:spPr>
        <p:txBody>
          <a:bodyPr>
            <a:normAutofit/>
          </a:bodyPr>
          <a:lstStyle/>
          <a:p>
            <a:r>
              <a:rPr lang="el-GR" sz="3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ΑΚΤΙΝΙΚΗ ΟΠΤΙΚΗ</a:t>
            </a:r>
            <a:endParaRPr lang="el-GR" sz="36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0" y="1052736"/>
            <a:ext cx="9144000" cy="64807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l-GR" sz="28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Έννοιες που Συνδέονται με το Φως:</a:t>
            </a:r>
          </a:p>
        </p:txBody>
      </p:sp>
      <p:sp>
        <p:nvSpPr>
          <p:cNvPr id="9" name="Θέση περιεχομένου 2"/>
          <p:cNvSpPr txBox="1">
            <a:spLocks/>
          </p:cNvSpPr>
          <p:nvPr/>
        </p:nvSpPr>
        <p:spPr>
          <a:xfrm>
            <a:off x="0" y="2492896"/>
            <a:ext cx="9144000" cy="5040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" indent="0" algn="ctr">
              <a:buNone/>
            </a:pPr>
            <a:r>
              <a:rPr lang="el-G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Φάσμα Φωτός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Θέση περιεχομένου 2"/>
          <p:cNvSpPr txBox="1">
            <a:spLocks/>
          </p:cNvSpPr>
          <p:nvPr/>
        </p:nvSpPr>
        <p:spPr>
          <a:xfrm>
            <a:off x="0" y="1844824"/>
            <a:ext cx="9144000" cy="5040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" indent="0" algn="ctr">
              <a:buNone/>
            </a:pPr>
            <a:r>
              <a:rPr lang="el-G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Χρώμα και Διασπορά</a:t>
            </a:r>
            <a:endParaRPr lang="en-U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Θέση περιεχομένου 2"/>
          <p:cNvSpPr txBox="1">
            <a:spLocks/>
          </p:cNvSpPr>
          <p:nvPr/>
        </p:nvSpPr>
        <p:spPr>
          <a:xfrm>
            <a:off x="0" y="3110257"/>
            <a:ext cx="9144000" cy="5347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" indent="0" algn="ctr">
              <a:buNone/>
            </a:pPr>
            <a:r>
              <a:rPr lang="el-G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Σκέδαση Φωτός</a:t>
            </a:r>
          </a:p>
        </p:txBody>
      </p:sp>
      <p:sp>
        <p:nvSpPr>
          <p:cNvPr id="12" name="Θέση περιεχομένου 2"/>
          <p:cNvSpPr txBox="1">
            <a:spLocks/>
          </p:cNvSpPr>
          <p:nvPr/>
        </p:nvSpPr>
        <p:spPr>
          <a:xfrm>
            <a:off x="0" y="3747476"/>
            <a:ext cx="9144000" cy="4736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" indent="0" algn="ctr">
              <a:buNone/>
            </a:pPr>
            <a:r>
              <a:rPr lang="el-G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Φάσματα Εκπομπής και Απορρόφησης</a:t>
            </a:r>
          </a:p>
        </p:txBody>
      </p:sp>
    </p:spTree>
    <p:extLst>
      <p:ext uri="{BB962C8B-B14F-4D97-AF65-F5344CB8AC3E}">
        <p14:creationId xmlns:p14="http://schemas.microsoft.com/office/powerpoint/2010/main" val="2040720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9" grpId="0" build="p"/>
      <p:bldP spid="10" grpId="0" build="p"/>
      <p:bldP spid="11" grpId="0" build="p"/>
      <p:bldP spid="1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Ομάδα 3"/>
          <p:cNvGrpSpPr/>
          <p:nvPr/>
        </p:nvGrpSpPr>
        <p:grpSpPr>
          <a:xfrm>
            <a:off x="1043608" y="4725144"/>
            <a:ext cx="2592288" cy="2132856"/>
            <a:chOff x="3203848" y="4725144"/>
            <a:chExt cx="2592288" cy="2132856"/>
          </a:xfrm>
        </p:grpSpPr>
        <p:sp>
          <p:nvSpPr>
            <p:cNvPr id="5" name="Ισοσκελές τρίγωνο 4"/>
            <p:cNvSpPr/>
            <p:nvPr/>
          </p:nvSpPr>
          <p:spPr>
            <a:xfrm>
              <a:off x="3203848" y="4725144"/>
              <a:ext cx="2592288" cy="2132856"/>
            </a:xfrm>
            <a:prstGeom prst="triangle">
              <a:avLst/>
            </a:prstGeom>
            <a:solidFill>
              <a:schemeClr val="tx1">
                <a:lumMod val="65000"/>
              </a:schemeClr>
            </a:solidFill>
            <a:ln>
              <a:solidFill>
                <a:schemeClr val="tx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3707904" y="6416970"/>
              <a:ext cx="158417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l-GR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Γυάλινο Πρίσμα</a:t>
              </a:r>
              <a:endParaRPr lang="el-GR" sz="1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8" name="Ομάδα 7"/>
          <p:cNvGrpSpPr/>
          <p:nvPr/>
        </p:nvGrpSpPr>
        <p:grpSpPr>
          <a:xfrm>
            <a:off x="1761765" y="5673687"/>
            <a:ext cx="3962363" cy="1152522"/>
            <a:chOff x="3922005" y="5673687"/>
            <a:chExt cx="3962363" cy="1152522"/>
          </a:xfrm>
        </p:grpSpPr>
        <p:sp>
          <p:nvSpPr>
            <p:cNvPr id="9" name="Ελεύθερη σχεδίαση 8"/>
            <p:cNvSpPr/>
            <p:nvPr/>
          </p:nvSpPr>
          <p:spPr>
            <a:xfrm>
              <a:off x="3922005" y="5673687"/>
              <a:ext cx="3922005" cy="782197"/>
            </a:xfrm>
            <a:custGeom>
              <a:avLst/>
              <a:gdLst>
                <a:gd name="connsiteX0" fmla="*/ 0 w 3922005"/>
                <a:gd name="connsiteY0" fmla="*/ 0 h 782197"/>
                <a:gd name="connsiteX1" fmla="*/ 1200838 w 3922005"/>
                <a:gd name="connsiteY1" fmla="*/ 77118 h 782197"/>
                <a:gd name="connsiteX2" fmla="*/ 3922005 w 3922005"/>
                <a:gd name="connsiteY2" fmla="*/ 782197 h 7821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922005" h="782197">
                  <a:moveTo>
                    <a:pt x="0" y="0"/>
                  </a:moveTo>
                  <a:lnTo>
                    <a:pt x="1200838" y="77118"/>
                  </a:lnTo>
                  <a:lnTo>
                    <a:pt x="3922005" y="782197"/>
                  </a:lnTo>
                </a:path>
              </a:pathLst>
            </a:cu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 dirty="0"/>
            </a:p>
          </p:txBody>
        </p:sp>
        <p:sp>
          <p:nvSpPr>
            <p:cNvPr id="10" name="Ελεύθερη σχεδίαση 9"/>
            <p:cNvSpPr/>
            <p:nvPr/>
          </p:nvSpPr>
          <p:spPr>
            <a:xfrm>
              <a:off x="3933022" y="5684704"/>
              <a:ext cx="3756751" cy="1024568"/>
            </a:xfrm>
            <a:custGeom>
              <a:avLst/>
              <a:gdLst>
                <a:gd name="connsiteX0" fmla="*/ 0 w 3756751"/>
                <a:gd name="connsiteY0" fmla="*/ 0 h 1024568"/>
                <a:gd name="connsiteX1" fmla="*/ 1222872 w 3756751"/>
                <a:gd name="connsiteY1" fmla="*/ 143219 h 1024568"/>
                <a:gd name="connsiteX2" fmla="*/ 3756751 w 3756751"/>
                <a:gd name="connsiteY2" fmla="*/ 1024568 h 1024568"/>
                <a:gd name="connsiteX3" fmla="*/ 3756751 w 3756751"/>
                <a:gd name="connsiteY3" fmla="*/ 1024568 h 1024568"/>
                <a:gd name="connsiteX4" fmla="*/ 3756751 w 3756751"/>
                <a:gd name="connsiteY4" fmla="*/ 1024568 h 10245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56751" h="1024568">
                  <a:moveTo>
                    <a:pt x="0" y="0"/>
                  </a:moveTo>
                  <a:lnTo>
                    <a:pt x="1222872" y="143219"/>
                  </a:lnTo>
                  <a:lnTo>
                    <a:pt x="3756751" y="1024568"/>
                  </a:lnTo>
                  <a:lnTo>
                    <a:pt x="3756751" y="1024568"/>
                  </a:lnTo>
                  <a:lnTo>
                    <a:pt x="3756751" y="1024568"/>
                  </a:lnTo>
                </a:path>
              </a:pathLst>
            </a:custGeom>
            <a:noFill/>
            <a:ln w="28575">
              <a:solidFill>
                <a:srgbClr val="6600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 dirty="0"/>
            </a:p>
          </p:txBody>
        </p:sp>
        <p:cxnSp>
          <p:nvCxnSpPr>
            <p:cNvPr id="11" name="Ευθεία γραμμή σύνδεσης 10"/>
            <p:cNvCxnSpPr>
              <a:stCxn id="9" idx="1"/>
            </p:cNvCxnSpPr>
            <p:nvPr/>
          </p:nvCxnSpPr>
          <p:spPr>
            <a:xfrm>
              <a:off x="5122843" y="5750805"/>
              <a:ext cx="2721167" cy="756000"/>
            </a:xfrm>
            <a:prstGeom prst="line">
              <a:avLst/>
            </a:prstGeom>
            <a:ln w="28575">
              <a:solidFill>
                <a:srgbClr val="FF6600"/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2" name="Ευθεία γραμμή σύνδεσης 11"/>
            <p:cNvCxnSpPr/>
            <p:nvPr/>
          </p:nvCxnSpPr>
          <p:spPr>
            <a:xfrm>
              <a:off x="5148064" y="5772213"/>
              <a:ext cx="2721167" cy="792000"/>
            </a:xfrm>
            <a:prstGeom prst="line">
              <a:avLst/>
            </a:prstGeom>
            <a:ln w="28575">
              <a:solidFill>
                <a:srgbClr val="FFFF00"/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3" name="Ευθεία γραμμή σύνδεσης 12"/>
            <p:cNvCxnSpPr/>
            <p:nvPr/>
          </p:nvCxnSpPr>
          <p:spPr>
            <a:xfrm>
              <a:off x="5148064" y="5794247"/>
              <a:ext cx="2721167" cy="828000"/>
            </a:xfrm>
            <a:prstGeom prst="line">
              <a:avLst/>
            </a:prstGeom>
            <a:ln w="28575">
              <a:solidFill>
                <a:srgbClr val="00FF00"/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4" name="Ευθεία γραμμή σύνδεσης 13"/>
            <p:cNvCxnSpPr/>
            <p:nvPr/>
          </p:nvCxnSpPr>
          <p:spPr>
            <a:xfrm>
              <a:off x="5163201" y="5837103"/>
              <a:ext cx="2721167" cy="864000"/>
            </a:xfrm>
            <a:prstGeom prst="line">
              <a:avLst/>
            </a:prstGeom>
            <a:ln w="28575">
              <a:solidFill>
                <a:srgbClr val="2A07A9"/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sp>
          <p:nvSpPr>
            <p:cNvPr id="15" name="Ορθογώνιο 14"/>
            <p:cNvSpPr/>
            <p:nvPr/>
          </p:nvSpPr>
          <p:spPr>
            <a:xfrm>
              <a:off x="7689773" y="6237312"/>
              <a:ext cx="194595" cy="5888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 dirty="0"/>
            </a:p>
          </p:txBody>
        </p:sp>
      </p:grpSp>
      <p:grpSp>
        <p:nvGrpSpPr>
          <p:cNvPr id="16" name="Ομάδα 15"/>
          <p:cNvGrpSpPr/>
          <p:nvPr/>
        </p:nvGrpSpPr>
        <p:grpSpPr>
          <a:xfrm>
            <a:off x="35496" y="764704"/>
            <a:ext cx="5688631" cy="3240360"/>
            <a:chOff x="1619673" y="908720"/>
            <a:chExt cx="5688631" cy="3240360"/>
          </a:xfrm>
        </p:grpSpPr>
        <p:sp>
          <p:nvSpPr>
            <p:cNvPr id="17" name="TextBox 16"/>
            <p:cNvSpPr txBox="1"/>
            <p:nvPr/>
          </p:nvSpPr>
          <p:spPr>
            <a:xfrm rot="16200000">
              <a:off x="1003855" y="2028594"/>
              <a:ext cx="1785633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</a:t>
              </a:r>
              <a:r>
                <a:rPr lang="en-US" sz="1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l-GR" sz="1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Δείκτης Διάθλασης Γυαλιού</a:t>
              </a:r>
              <a:endParaRPr lang="el-GR" sz="1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4355976" y="3810526"/>
              <a:ext cx="194421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λ</a:t>
              </a:r>
              <a:r>
                <a:rPr lang="en-US" sz="1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l-GR" sz="1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Μήκος Κύματος (</a:t>
              </a:r>
              <a:r>
                <a:rPr lang="en-US" sz="1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nm</a:t>
              </a:r>
              <a:r>
                <a:rPr lang="el-GR" sz="1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  <a:endParaRPr lang="el-GR" sz="1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9" name="Ομάδα 18"/>
            <p:cNvGrpSpPr/>
            <p:nvPr/>
          </p:nvGrpSpPr>
          <p:grpSpPr>
            <a:xfrm>
              <a:off x="2123728" y="908720"/>
              <a:ext cx="5184576" cy="3023788"/>
              <a:chOff x="0" y="0"/>
              <a:chExt cx="4572000" cy="2743200"/>
            </a:xfrm>
          </p:grpSpPr>
          <p:sp>
            <p:nvSpPr>
              <p:cNvPr id="20" name="Ορθογώνιο 19"/>
              <p:cNvSpPr/>
              <p:nvPr/>
            </p:nvSpPr>
            <p:spPr>
              <a:xfrm rot="16200000">
                <a:off x="1227745" y="-670898"/>
                <a:ext cx="2318820" cy="3936563"/>
              </a:xfrm>
              <a:prstGeom prst="rect">
                <a:avLst/>
              </a:prstGeom>
              <a:gradFill>
                <a:gsLst>
                  <a:gs pos="0">
                    <a:srgbClr val="660033"/>
                  </a:gs>
                  <a:gs pos="9000">
                    <a:srgbClr val="7030A0"/>
                  </a:gs>
                  <a:gs pos="61000">
                    <a:srgbClr val="FFC000"/>
                  </a:gs>
                  <a:gs pos="49000">
                    <a:srgbClr val="008000"/>
                  </a:gs>
                  <a:gs pos="21000">
                    <a:srgbClr val="0070C0"/>
                  </a:gs>
                  <a:gs pos="86000">
                    <a:srgbClr val="FF0000"/>
                  </a:gs>
                  <a:gs pos="73000">
                    <a:srgbClr val="FF6600"/>
                  </a:gs>
                </a:gsLst>
                <a:lin ang="54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/>
                <a:endParaRPr lang="el-GR" sz="1100" dirty="0"/>
              </a:p>
            </p:txBody>
          </p:sp>
          <p:graphicFrame>
            <p:nvGraphicFramePr>
              <p:cNvPr id="21" name="Γράφημα 20"/>
              <p:cNvGraphicFramePr/>
              <p:nvPr>
                <p:extLst>
                  <p:ext uri="{D42A27DB-BD31-4B8C-83A1-F6EECF244321}">
                    <p14:modId xmlns:p14="http://schemas.microsoft.com/office/powerpoint/2010/main" val="4097692994"/>
                  </p:ext>
                </p:extLst>
              </p:nvPr>
            </p:nvGraphicFramePr>
            <p:xfrm>
              <a:off x="0" y="0"/>
              <a:ext cx="4572000" cy="2743200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2"/>
              </a:graphicData>
            </a:graphic>
          </p:graphicFrame>
        </p:grpSp>
      </p:grpSp>
      <p:sp>
        <p:nvSpPr>
          <p:cNvPr id="22" name="Τίτλος 1"/>
          <p:cNvSpPr txBox="1">
            <a:spLocks/>
          </p:cNvSpPr>
          <p:nvPr/>
        </p:nvSpPr>
        <p:spPr>
          <a:xfrm>
            <a:off x="36512" y="15588"/>
            <a:ext cx="9144000" cy="6051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Χρώμα και Διασπορά</a:t>
            </a:r>
            <a:endParaRPr lang="el-G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652120" y="764704"/>
            <a:ext cx="345638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 μικρή αλλαγή του δείκτη διάθλασης </a:t>
            </a:r>
            <a:r>
              <a:rPr lang="en-US" sz="2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ενός διαφανούς υλικού από το μήκος κύματος</a:t>
            </a: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λ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είναι γνωστή ως </a:t>
            </a:r>
            <a:r>
              <a:rPr lang="el-GR" sz="1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διασπορ</a:t>
            </a:r>
            <a:r>
              <a:rPr lang="el-GR" sz="1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ά</a:t>
            </a:r>
            <a:endParaRPr lang="el-GR" sz="1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652120" y="1988840"/>
            <a:ext cx="3384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Συνέπειες της </a:t>
            </a:r>
            <a:r>
              <a:rPr lang="el-GR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διασπορά: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663137" y="3359894"/>
            <a:ext cx="338437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 ανάλυση του λευκού φωτός στα χρώματα που το συνιστούν, όταν αυτό περάσει μέσα από ένα διαφανές πρίσμα</a:t>
            </a:r>
            <a:endParaRPr lang="el-GR" sz="12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652120" y="2348880"/>
            <a:ext cx="33843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Το ουράνιο τόξο</a:t>
            </a:r>
            <a:endParaRPr lang="el-GR" sz="11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663137" y="2739714"/>
            <a:ext cx="33843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Το σφάλμα χρωματικής εκτροπής των φακών</a:t>
            </a:r>
            <a:endParaRPr lang="el-GR" sz="11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8" name="Ομάδα 27"/>
          <p:cNvGrpSpPr/>
          <p:nvPr/>
        </p:nvGrpSpPr>
        <p:grpSpPr>
          <a:xfrm>
            <a:off x="107504" y="5635178"/>
            <a:ext cx="1671573" cy="602134"/>
            <a:chOff x="3491880" y="5635178"/>
            <a:chExt cx="1671573" cy="602134"/>
          </a:xfrm>
        </p:grpSpPr>
        <p:cxnSp>
          <p:nvCxnSpPr>
            <p:cNvPr id="7" name="Ευθεία γραμμή σύνδεσης 6"/>
            <p:cNvCxnSpPr/>
            <p:nvPr/>
          </p:nvCxnSpPr>
          <p:spPr>
            <a:xfrm flipV="1">
              <a:off x="3491880" y="5661248"/>
              <a:ext cx="1671573" cy="576064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" name="Ορθογώνιο 2"/>
            <p:cNvSpPr/>
            <p:nvPr/>
          </p:nvSpPr>
          <p:spPr>
            <a:xfrm rot="20530666">
              <a:off x="3662979" y="5635178"/>
              <a:ext cx="1030667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Λευκό φως</a:t>
              </a:r>
              <a:endParaRPr lang="el-GR" sz="1400" dirty="0"/>
            </a:p>
          </p:txBody>
        </p:sp>
      </p:grpSp>
      <p:sp>
        <p:nvSpPr>
          <p:cNvPr id="29" name="Ορθογώνιο 28"/>
          <p:cNvSpPr/>
          <p:nvPr/>
        </p:nvSpPr>
        <p:spPr>
          <a:xfrm>
            <a:off x="5711438" y="4149080"/>
            <a:ext cx="325305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Το </a:t>
            </a:r>
            <a:r>
              <a:rPr lang="el-GR" sz="1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φάσμα φωτός 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είναι η </a:t>
            </a:r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ανάλυση 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αυτού στα </a:t>
            </a:r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χρώματα που το 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συνιστούν και η αντιστοίχιση των χρωμάτων σε συγκεκριμένα μήκη κύματος  </a:t>
            </a:r>
            <a:endParaRPr lang="el-GR" sz="1600" dirty="0"/>
          </a:p>
        </p:txBody>
      </p:sp>
    </p:spTree>
    <p:extLst>
      <p:ext uri="{BB962C8B-B14F-4D97-AF65-F5344CB8AC3E}">
        <p14:creationId xmlns:p14="http://schemas.microsoft.com/office/powerpoint/2010/main" val="3382910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5" grpId="0"/>
      <p:bldP spid="26" grpId="0"/>
      <p:bldP spid="27" grpId="0"/>
      <p:bldP spid="2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1"/>
          <p:cNvSpPr txBox="1">
            <a:spLocks/>
          </p:cNvSpPr>
          <p:nvPr/>
        </p:nvSpPr>
        <p:spPr>
          <a:xfrm>
            <a:off x="36512" y="15588"/>
            <a:ext cx="9144000" cy="6051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Σκέδαση Φωτός</a:t>
            </a:r>
            <a:endParaRPr lang="el-G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Τίτλος 1"/>
          <p:cNvSpPr txBox="1">
            <a:spLocks/>
          </p:cNvSpPr>
          <p:nvPr/>
        </p:nvSpPr>
        <p:spPr>
          <a:xfrm>
            <a:off x="36512" y="836712"/>
            <a:ext cx="9107488" cy="1152128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l-GR" sz="24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Νόμος του </a:t>
            </a:r>
            <a:r>
              <a:rPr lang="en-US" sz="24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Rayleigh: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 ένταση </a:t>
            </a:r>
            <a:r>
              <a:rPr lang="el-GR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Ι</a:t>
            </a:r>
            <a:r>
              <a:rPr lang="en-US" sz="20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scat</a:t>
            </a:r>
            <a:r>
              <a:rPr lang="el-G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του σκεδαζόμενου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φωτός από τα μόρια  			  και τα άτομα της ατμόσφαιρας είναι αντίστροφα 				  ανάλογη με την τέταρτη δύναμη του μήκους κύματος λ:</a:t>
            </a:r>
            <a:endParaRPr lang="el-GR" sz="2000" b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" name="Ομάδα 1"/>
          <p:cNvGrpSpPr/>
          <p:nvPr/>
        </p:nvGrpSpPr>
        <p:grpSpPr>
          <a:xfrm>
            <a:off x="3003044" y="2051556"/>
            <a:ext cx="4673785" cy="836383"/>
            <a:chOff x="3003044" y="2051556"/>
            <a:chExt cx="4673785" cy="83638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Ορθογώνιο 5"/>
                <p:cNvSpPr/>
                <p:nvPr/>
              </p:nvSpPr>
              <p:spPr>
                <a:xfrm>
                  <a:off x="3003044" y="2051556"/>
                  <a:ext cx="1773306" cy="836383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𝑰</m:t>
                            </m:r>
                          </m:e>
                          <m:sub>
                            <m:r>
                              <a:rPr lang="en-US" sz="28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𝐬𝐜𝐚𝐭</m:t>
                            </m:r>
                          </m:sub>
                        </m:sSub>
                        <m:r>
                          <a:rPr lang="el-GR" sz="2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l-GR" sz="2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l-GR" sz="2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𝜶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l-GR" sz="28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l-GR" sz="28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𝝀</m:t>
                                </m:r>
                              </m:e>
                              <m:sup>
                                <m:r>
                                  <a:rPr lang="el-GR" sz="28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𝟒</m:t>
                                </m:r>
                              </m:sup>
                            </m:sSup>
                          </m:den>
                        </m:f>
                      </m:oMath>
                    </m:oMathPara>
                  </a14:m>
                  <a:endParaRPr lang="el-GR" sz="28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6" name="Ορθογώνιο 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03044" y="2051556"/>
                  <a:ext cx="1773306" cy="836383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7" name="Ορθογώνιο 6"/>
            <p:cNvSpPr/>
            <p:nvPr/>
          </p:nvSpPr>
          <p:spPr>
            <a:xfrm>
              <a:off x="4860032" y="2226898"/>
              <a:ext cx="2816797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όπου  </a:t>
              </a:r>
              <a:r>
                <a:rPr lang="el-GR" sz="24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α</a:t>
              </a:r>
              <a:r>
                <a:rPr lang="el-GR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είναι μια σταθερά</a:t>
              </a:r>
              <a:endParaRPr lang="el-GR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Ορθογώνιο 7"/>
              <p:cNvSpPr/>
              <p:nvPr/>
            </p:nvSpPr>
            <p:spPr>
              <a:xfrm>
                <a:off x="3419872" y="3284984"/>
                <a:ext cx="4590359" cy="85170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l-GR" sz="2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𝑰</m:t>
                              </m:r>
                            </m:e>
                            <m:sub>
                              <m:r>
                                <a:rPr lang="en-US" sz="2000" b="1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𝐬𝐜𝐚𝐭</m:t>
                              </m:r>
                              <m:r>
                                <a:rPr lang="en-US" sz="2000" b="1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,</m:t>
                              </m:r>
                              <m:r>
                                <a:rPr lang="en-US" sz="2000" b="1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𝐛𝐥𝐮𝐞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l-GR" sz="2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𝑰</m:t>
                              </m:r>
                            </m:e>
                            <m:sub>
                              <m:r>
                                <a:rPr lang="en-US" sz="2000" b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𝐬𝐜𝐚𝐭</m:t>
                              </m:r>
                              <m:r>
                                <a:rPr lang="en-US" sz="2000" b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,</m:t>
                              </m:r>
                              <m:r>
                                <a:rPr lang="en-US" sz="2000" b="1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𝐫𝐞𝐝</m:t>
                              </m:r>
                            </m:sub>
                          </m:sSub>
                        </m:den>
                      </m:f>
                      <m:r>
                        <a:rPr lang="el-GR" sz="20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sSup>
                        <m:sSupPr>
                          <m:ctrlPr>
                            <a:rPr lang="el-GR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l-GR" sz="2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l-GR" sz="2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l-GR" sz="2000" b="1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l-GR" sz="2000" b="1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  <m:t>𝝀</m:t>
                                      </m:r>
                                    </m:e>
                                    <m:sub>
                                      <m:r>
                                        <a:rPr lang="en-US" sz="2000" b="1" i="0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  <m:t>𝐫𝐞𝐝</m:t>
                                      </m:r>
                                    </m:sub>
                                  </m:sSub>
                                </m:num>
                                <m:den>
                                  <m:sSub>
                                    <m:sSubPr>
                                      <m:ctrlPr>
                                        <a:rPr lang="el-GR" sz="2000" b="1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l-GR" sz="2000" b="1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  <m:t>𝝀</m:t>
                                      </m:r>
                                    </m:e>
                                    <m:sub>
                                      <m:r>
                                        <a:rPr lang="en-US" sz="2000" b="1" i="0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  <m:t>𝐛𝐥𝐮𝐞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𝟒</m:t>
                          </m:r>
                        </m:sup>
                      </m:sSup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b="1" i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𝟔𝟓𝟎</m:t>
                                  </m:r>
                                  <m:r>
                                    <a:rPr lang="en-US" sz="2000" b="1" i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 </m:t>
                                  </m:r>
                                  <m:r>
                                    <a:rPr lang="en-US" sz="2000" b="1" i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𝐧𝐦</m:t>
                                  </m:r>
                                </m:num>
                                <m:den>
                                  <m:r>
                                    <a:rPr lang="en-US" sz="2000" b="1" i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𝟒</m:t>
                                  </m:r>
                                  <m:r>
                                    <a:rPr lang="el-GR" sz="2000" b="1" i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𝟓</m:t>
                                  </m:r>
                                  <m:r>
                                    <a:rPr lang="en-US" sz="2000" b="1" i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𝟎</m:t>
                                  </m:r>
                                  <m:r>
                                    <a:rPr lang="en-US" sz="2000" b="1" i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 </m:t>
                                  </m:r>
                                  <m:r>
                                    <a:rPr lang="en-US" sz="2000" b="1" i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𝐧𝐦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𝟒</m:t>
                          </m:r>
                        </m:sup>
                      </m:sSup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≈</m:t>
                      </m:r>
                      <m:r>
                        <a:rPr lang="el-GR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𝟒</m:t>
                      </m:r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8" name="Ορθογώνιο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9872" y="3284984"/>
                <a:ext cx="4590359" cy="85170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Ορθογώνιο 8"/>
              <p:cNvSpPr/>
              <p:nvPr/>
            </p:nvSpPr>
            <p:spPr>
              <a:xfrm>
                <a:off x="179512" y="2794784"/>
                <a:ext cx="2392899" cy="83747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𝑰</m:t>
                          </m:r>
                        </m:e>
                        <m:sub>
                          <m:r>
                            <a:rPr lang="en-US" sz="24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𝐬𝐜𝐚𝐭</m:t>
                          </m:r>
                          <m:r>
                            <a:rPr lang="en-US" sz="24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,</m:t>
                          </m:r>
                          <m:r>
                            <a:rPr lang="en-US" sz="24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𝐛𝐥𝐮𝐞</m:t>
                          </m:r>
                        </m:sub>
                      </m:sSub>
                      <m:r>
                        <a:rPr lang="el-GR" sz="2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el-GR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l-GR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𝜶</m:t>
                          </m:r>
                        </m:num>
                        <m:den>
                          <m:sSubSup>
                            <m:sSubSupPr>
                              <m:ctrlPr>
                                <a:rPr lang="el-GR" sz="24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SupPr>
                            <m:e>
                              <m:r>
                                <a:rPr lang="el-GR" sz="24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𝝀</m:t>
                              </m:r>
                            </m:e>
                            <m:sub>
                              <m:r>
                                <a:rPr lang="en-US" sz="2400" b="1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𝐛𝐥𝐮𝐞</m:t>
                              </m:r>
                            </m:sub>
                            <m:sup>
                              <m:r>
                                <a:rPr lang="en-US" sz="24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𝟒</m:t>
                              </m:r>
                            </m:sup>
                          </m:sSubSup>
                        </m:den>
                      </m:f>
                    </m:oMath>
                  </m:oMathPara>
                </a14:m>
                <a:endParaRPr lang="el-GR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" name="Ορθογώνιο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2794784"/>
                <a:ext cx="2392899" cy="83747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Ορθογώνιο 9"/>
              <p:cNvSpPr/>
              <p:nvPr/>
            </p:nvSpPr>
            <p:spPr>
              <a:xfrm>
                <a:off x="179512" y="3835607"/>
                <a:ext cx="2190920" cy="8374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𝑰</m:t>
                          </m:r>
                        </m:e>
                        <m:sub>
                          <m:r>
                            <a:rPr lang="en-US" sz="24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𝐬𝐜𝐚𝐭</m:t>
                          </m:r>
                          <m:r>
                            <a:rPr lang="en-US" sz="24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,</m:t>
                          </m:r>
                          <m:r>
                            <a:rPr lang="en-US" sz="24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𝐫𝐞𝐝</m:t>
                          </m:r>
                        </m:sub>
                      </m:sSub>
                      <m:r>
                        <a:rPr lang="el-GR" sz="2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el-GR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l-GR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𝜶</m:t>
                          </m:r>
                        </m:num>
                        <m:den>
                          <m:sSubSup>
                            <m:sSubSupPr>
                              <m:ctrlPr>
                                <a:rPr lang="el-GR" sz="24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SupPr>
                            <m:e>
                              <m:r>
                                <a:rPr lang="el-GR" sz="24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𝝀</m:t>
                              </m:r>
                            </m:e>
                            <m:sub>
                              <m:r>
                                <a:rPr lang="en-US" sz="2400" b="1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𝐫𝐞𝐝</m:t>
                              </m:r>
                            </m:sub>
                            <m:sup>
                              <m:r>
                                <a:rPr lang="en-US" sz="24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𝟒</m:t>
                              </m:r>
                            </m:sup>
                          </m:sSubSup>
                        </m:den>
                      </m:f>
                    </m:oMath>
                  </m:oMathPara>
                </a14:m>
                <a:endParaRPr lang="el-GR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" name="Ορθογώνιο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3835607"/>
                <a:ext cx="2190920" cy="83740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Δεξί άγκιστρο 10"/>
          <p:cNvSpPr/>
          <p:nvPr/>
        </p:nvSpPr>
        <p:spPr>
          <a:xfrm>
            <a:off x="2555776" y="2950655"/>
            <a:ext cx="587781" cy="1630473"/>
          </a:xfrm>
          <a:prstGeom prst="rightBrace">
            <a:avLst>
              <a:gd name="adj1" fmla="val 23328"/>
              <a:gd name="adj2" fmla="val 50000"/>
            </a:avLst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12" name="Ορθογώνιο 11"/>
          <p:cNvSpPr/>
          <p:nvPr/>
        </p:nvSpPr>
        <p:spPr>
          <a:xfrm>
            <a:off x="3419872" y="4363781"/>
            <a:ext cx="554461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 </a:t>
            </a:r>
            <a:r>
              <a:rPr lang="el-GR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μπλε</a:t>
            </a:r>
            <a:r>
              <a:rPr lang="el-GR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χρώμα σκεδάζεται </a:t>
            </a:r>
            <a:r>
              <a:rPr lang="el-G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l-GR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φορές περισσότερο από το </a:t>
            </a:r>
            <a:r>
              <a:rPr lang="el-GR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κόκκινο</a:t>
            </a:r>
            <a:r>
              <a:rPr lang="el-GR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χρώμα</a:t>
            </a:r>
            <a:endParaRPr lang="el-GR" dirty="0">
              <a:solidFill>
                <a:srgbClr val="FFFF00"/>
              </a:solidFill>
            </a:endParaRPr>
          </a:p>
        </p:txBody>
      </p:sp>
      <p:sp>
        <p:nvSpPr>
          <p:cNvPr id="13" name="Ορθογώνιο 12"/>
          <p:cNvSpPr/>
          <p:nvPr/>
        </p:nvSpPr>
        <p:spPr>
          <a:xfrm>
            <a:off x="268061" y="5590981"/>
            <a:ext cx="876843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Το μπλε χρώμα του ουρανού κατά τη διάρκεια της ημέρας και το κοκκινωπό χρώμα του ουρανού κατά την ανατολή ή τη δύση του ήλιου οφείλονται στη σκέδαση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Rayleigh</a:t>
            </a:r>
            <a:r>
              <a:rPr lang="el-G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(γιατί;)</a:t>
            </a: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3960694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  <p:bldP spid="10" grpId="0"/>
      <p:bldP spid="11" grpId="0" animBg="1"/>
      <p:bldP spid="12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1"/>
          <p:cNvSpPr txBox="1">
            <a:spLocks/>
          </p:cNvSpPr>
          <p:nvPr/>
        </p:nvSpPr>
        <p:spPr>
          <a:xfrm>
            <a:off x="-396552" y="15588"/>
            <a:ext cx="9144000" cy="6051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Φάσματα Εκπομπής και Απορρόφησης</a:t>
            </a:r>
            <a:endParaRPr lang="el-G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Ορθογώνιο 1"/>
          <p:cNvSpPr/>
          <p:nvPr/>
        </p:nvSpPr>
        <p:spPr>
          <a:xfrm>
            <a:off x="35497" y="3318083"/>
            <a:ext cx="18722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Φάσματα Εκπομπής </a:t>
            </a:r>
            <a:endParaRPr lang="el-GR" sz="2400" dirty="0">
              <a:solidFill>
                <a:srgbClr val="FFFF00"/>
              </a:solidFill>
            </a:endParaRPr>
          </a:p>
        </p:txBody>
      </p:sp>
      <p:grpSp>
        <p:nvGrpSpPr>
          <p:cNvPr id="19" name="Ομάδα 18"/>
          <p:cNvGrpSpPr/>
          <p:nvPr/>
        </p:nvGrpSpPr>
        <p:grpSpPr>
          <a:xfrm>
            <a:off x="1690664" y="1700808"/>
            <a:ext cx="1800201" cy="4054482"/>
            <a:chOff x="1690664" y="1700808"/>
            <a:chExt cx="1800201" cy="4054482"/>
          </a:xfrm>
        </p:grpSpPr>
        <p:sp>
          <p:nvSpPr>
            <p:cNvPr id="3" name="Αριστερό άγκιστρο 2"/>
            <p:cNvSpPr/>
            <p:nvPr/>
          </p:nvSpPr>
          <p:spPr>
            <a:xfrm>
              <a:off x="1690664" y="2204863"/>
              <a:ext cx="504056" cy="3135302"/>
            </a:xfrm>
            <a:prstGeom prst="leftBrace">
              <a:avLst>
                <a:gd name="adj1" fmla="val 28004"/>
                <a:gd name="adj2" fmla="val 50000"/>
              </a:avLst>
            </a:prstGeom>
            <a:ln w="28575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 dirty="0"/>
            </a:p>
          </p:txBody>
        </p:sp>
        <p:sp>
          <p:nvSpPr>
            <p:cNvPr id="5" name="Ορθογώνιο 4"/>
            <p:cNvSpPr/>
            <p:nvPr/>
          </p:nvSpPr>
          <p:spPr>
            <a:xfrm>
              <a:off x="2020815" y="1700808"/>
              <a:ext cx="1470050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Συνεχή Φάσματα Εκπομπής</a:t>
              </a:r>
              <a:endParaRPr lang="el-GR" sz="1600" dirty="0"/>
            </a:p>
          </p:txBody>
        </p:sp>
        <p:sp>
          <p:nvSpPr>
            <p:cNvPr id="6" name="Ορθογώνιο 5"/>
            <p:cNvSpPr/>
            <p:nvPr/>
          </p:nvSpPr>
          <p:spPr>
            <a:xfrm>
              <a:off x="2046365" y="4924293"/>
              <a:ext cx="1372491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Γραμμικά Φάσματα Εκπομπής</a:t>
              </a:r>
              <a:endParaRPr lang="el-GR" sz="1600" dirty="0"/>
            </a:p>
          </p:txBody>
        </p:sp>
      </p:grpSp>
      <p:sp>
        <p:nvSpPr>
          <p:cNvPr id="7" name="Ορθογώνιο 6"/>
          <p:cNvSpPr/>
          <p:nvPr/>
        </p:nvSpPr>
        <p:spPr>
          <a:xfrm>
            <a:off x="3778896" y="980728"/>
            <a:ext cx="439248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Πηγές Εκπομπής: 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Διάπυρα στερεά σώματα</a:t>
            </a:r>
            <a:endParaRPr lang="el-GR" sz="1600" dirty="0"/>
          </a:p>
        </p:txBody>
      </p:sp>
      <p:grpSp>
        <p:nvGrpSpPr>
          <p:cNvPr id="34" name="Ομάδα 33"/>
          <p:cNvGrpSpPr/>
          <p:nvPr/>
        </p:nvGrpSpPr>
        <p:grpSpPr>
          <a:xfrm>
            <a:off x="3778896" y="1481405"/>
            <a:ext cx="3524738" cy="629965"/>
            <a:chOff x="3778896" y="1481405"/>
            <a:chExt cx="3524738" cy="629965"/>
          </a:xfrm>
        </p:grpSpPr>
        <p:sp>
          <p:nvSpPr>
            <p:cNvPr id="9" name="Ορθογώνιο 8"/>
            <p:cNvSpPr/>
            <p:nvPr/>
          </p:nvSpPr>
          <p:spPr>
            <a:xfrm>
              <a:off x="3778896" y="1481405"/>
              <a:ext cx="2664296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6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Μορφή Ορατού Φάσματος: </a:t>
              </a:r>
            </a:p>
          </p:txBody>
        </p:sp>
        <p:sp>
          <p:nvSpPr>
            <p:cNvPr id="11" name="Ορθογώνιο 10"/>
            <p:cNvSpPr/>
            <p:nvPr/>
          </p:nvSpPr>
          <p:spPr>
            <a:xfrm>
              <a:off x="3779912" y="1772816"/>
              <a:ext cx="3523722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Συνεχής αλληλουχία χρωμάτων.  Π.χ.:</a:t>
              </a:r>
            </a:p>
          </p:txBody>
        </p:sp>
      </p:grpSp>
      <p:sp>
        <p:nvSpPr>
          <p:cNvPr id="12" name="Ορθογώνιο 11"/>
          <p:cNvSpPr/>
          <p:nvPr/>
        </p:nvSpPr>
        <p:spPr>
          <a:xfrm>
            <a:off x="3778896" y="3090446"/>
            <a:ext cx="518559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Εξαρτώνται: 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Από τη Θερμοκρασία του στερεού σώματος</a:t>
            </a:r>
            <a:endParaRPr lang="el-GR" sz="1600" dirty="0"/>
          </a:p>
        </p:txBody>
      </p:sp>
      <p:sp>
        <p:nvSpPr>
          <p:cNvPr id="13" name="Ορθογώνιο 12"/>
          <p:cNvSpPr/>
          <p:nvPr/>
        </p:nvSpPr>
        <p:spPr>
          <a:xfrm>
            <a:off x="3784252" y="4179310"/>
            <a:ext cx="460851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Πηγές Εκπομπής: 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Διεγερμένα αέρια ή ατμοί</a:t>
            </a:r>
            <a:endParaRPr lang="el-GR" sz="1600" dirty="0"/>
          </a:p>
        </p:txBody>
      </p:sp>
      <p:sp>
        <p:nvSpPr>
          <p:cNvPr id="17" name="Ορθογώνιο 16"/>
          <p:cNvSpPr/>
          <p:nvPr/>
        </p:nvSpPr>
        <p:spPr>
          <a:xfrm>
            <a:off x="3779912" y="6258798"/>
            <a:ext cx="476599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Εξαρτώνται: 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Από τα στοιχεία που είναι διεγερμένα</a:t>
            </a:r>
            <a:endParaRPr lang="el-GR" sz="1600" dirty="0"/>
          </a:p>
        </p:txBody>
      </p:sp>
      <p:grpSp>
        <p:nvGrpSpPr>
          <p:cNvPr id="27" name="Ομάδα 26"/>
          <p:cNvGrpSpPr/>
          <p:nvPr/>
        </p:nvGrpSpPr>
        <p:grpSpPr>
          <a:xfrm>
            <a:off x="3779912" y="4679987"/>
            <a:ext cx="5364088" cy="660178"/>
            <a:chOff x="3779912" y="4679987"/>
            <a:chExt cx="5364088" cy="660178"/>
          </a:xfrm>
        </p:grpSpPr>
        <p:sp>
          <p:nvSpPr>
            <p:cNvPr id="14" name="Ορθογώνιο 13"/>
            <p:cNvSpPr/>
            <p:nvPr/>
          </p:nvSpPr>
          <p:spPr>
            <a:xfrm>
              <a:off x="3785268" y="4679987"/>
              <a:ext cx="2843808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6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Μορφή Ορατού Φάσματος</a:t>
              </a:r>
            </a:p>
          </p:txBody>
        </p:sp>
        <p:sp>
          <p:nvSpPr>
            <p:cNvPr id="16" name="Ορθογώνιο 15"/>
            <p:cNvSpPr/>
            <p:nvPr/>
          </p:nvSpPr>
          <p:spPr>
            <a:xfrm>
              <a:off x="3779912" y="5001611"/>
              <a:ext cx="5364088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Χρωματικές γραμμές σε συγκεκριμένα μήκη κύματος: Π.χ. </a:t>
              </a:r>
              <a:endParaRPr lang="el-GR" sz="1600" dirty="0"/>
            </a:p>
          </p:txBody>
        </p:sp>
      </p:grpSp>
      <p:sp>
        <p:nvSpPr>
          <p:cNvPr id="25" name="Αριστερό άγκιστρο 24"/>
          <p:cNvSpPr/>
          <p:nvPr/>
        </p:nvSpPr>
        <p:spPr>
          <a:xfrm>
            <a:off x="3274840" y="1052736"/>
            <a:ext cx="526090" cy="2304256"/>
          </a:xfrm>
          <a:prstGeom prst="leftBrace">
            <a:avLst>
              <a:gd name="adj1" fmla="val 21083"/>
              <a:gd name="adj2" fmla="val 50000"/>
            </a:avLst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6" name="Αριστερό άγκιστρο 25"/>
          <p:cNvSpPr/>
          <p:nvPr/>
        </p:nvSpPr>
        <p:spPr>
          <a:xfrm>
            <a:off x="3274840" y="4289716"/>
            <a:ext cx="526090" cy="2163619"/>
          </a:xfrm>
          <a:prstGeom prst="leftBrace">
            <a:avLst>
              <a:gd name="adj1" fmla="val 21083"/>
              <a:gd name="adj2" fmla="val 50000"/>
            </a:avLst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pSp>
        <p:nvGrpSpPr>
          <p:cNvPr id="18" name="Ομάδα 17"/>
          <p:cNvGrpSpPr/>
          <p:nvPr/>
        </p:nvGrpSpPr>
        <p:grpSpPr>
          <a:xfrm>
            <a:off x="3599384" y="2121840"/>
            <a:ext cx="4645024" cy="873383"/>
            <a:chOff x="3599384" y="2121840"/>
            <a:chExt cx="4645024" cy="873383"/>
          </a:xfrm>
        </p:grpSpPr>
        <p:sp>
          <p:nvSpPr>
            <p:cNvPr id="10" name="Ορθογώνιο 9"/>
            <p:cNvSpPr/>
            <p:nvPr/>
          </p:nvSpPr>
          <p:spPr>
            <a:xfrm rot="16200000">
              <a:off x="5718601" y="245492"/>
              <a:ext cx="419840" cy="4172536"/>
            </a:xfrm>
            <a:prstGeom prst="rect">
              <a:avLst/>
            </a:prstGeom>
            <a:gradFill>
              <a:gsLst>
                <a:gs pos="0">
                  <a:srgbClr val="660033"/>
                </a:gs>
                <a:gs pos="9000">
                  <a:srgbClr val="7030A0"/>
                </a:gs>
                <a:gs pos="61000">
                  <a:srgbClr val="FFC000"/>
                </a:gs>
                <a:gs pos="49000">
                  <a:srgbClr val="008000"/>
                </a:gs>
                <a:gs pos="21000">
                  <a:srgbClr val="0070C0"/>
                </a:gs>
                <a:gs pos="86000">
                  <a:srgbClr val="FF0000"/>
                </a:gs>
                <a:gs pos="73000">
                  <a:srgbClr val="FF6600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lang="el-GR" sz="1100" dirty="0"/>
            </a:p>
          </p:txBody>
        </p:sp>
        <p:graphicFrame>
          <p:nvGraphicFramePr>
            <p:cNvPr id="31" name="Γράφημα 30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039720574"/>
                </p:ext>
              </p:extLst>
            </p:nvPr>
          </p:nvGraphicFramePr>
          <p:xfrm>
            <a:off x="3599384" y="2452299"/>
            <a:ext cx="4645024" cy="54292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</p:grpSp>
      <p:grpSp>
        <p:nvGrpSpPr>
          <p:cNvPr id="29" name="Ομάδα 28"/>
          <p:cNvGrpSpPr/>
          <p:nvPr/>
        </p:nvGrpSpPr>
        <p:grpSpPr>
          <a:xfrm>
            <a:off x="3630621" y="5300660"/>
            <a:ext cx="4645024" cy="897466"/>
            <a:chOff x="3630621" y="5300660"/>
            <a:chExt cx="4645024" cy="897466"/>
          </a:xfrm>
        </p:grpSpPr>
        <p:grpSp>
          <p:nvGrpSpPr>
            <p:cNvPr id="8" name="Ομάδα 7"/>
            <p:cNvGrpSpPr/>
            <p:nvPr/>
          </p:nvGrpSpPr>
          <p:grpSpPr>
            <a:xfrm>
              <a:off x="3866865" y="5300660"/>
              <a:ext cx="4172536" cy="448945"/>
              <a:chOff x="3994920" y="4885314"/>
              <a:chExt cx="4172536" cy="448945"/>
            </a:xfrm>
          </p:grpSpPr>
          <p:sp>
            <p:nvSpPr>
              <p:cNvPr id="15" name="Ορθογώνιο 14"/>
              <p:cNvSpPr/>
              <p:nvPr/>
            </p:nvSpPr>
            <p:spPr>
              <a:xfrm rot="16200000">
                <a:off x="5871268" y="3029503"/>
                <a:ext cx="419840" cy="417253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/>
                <a:endParaRPr lang="el-GR" sz="1100"/>
              </a:p>
            </p:txBody>
          </p:sp>
          <p:cxnSp>
            <p:nvCxnSpPr>
              <p:cNvPr id="20" name="Ευθεία γραμμή σύνδεσης 19"/>
              <p:cNvCxnSpPr/>
              <p:nvPr/>
            </p:nvCxnSpPr>
            <p:spPr>
              <a:xfrm>
                <a:off x="4066928" y="4902259"/>
                <a:ext cx="0" cy="432000"/>
              </a:xfrm>
              <a:prstGeom prst="line">
                <a:avLst/>
              </a:prstGeom>
              <a:ln w="38100">
                <a:solidFill>
                  <a:srgbClr val="9900C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Ευθεία γραμμή σύνδεσης 20"/>
              <p:cNvCxnSpPr/>
              <p:nvPr/>
            </p:nvCxnSpPr>
            <p:spPr>
              <a:xfrm>
                <a:off x="6011144" y="4890100"/>
                <a:ext cx="0" cy="432000"/>
              </a:xfrm>
              <a:prstGeom prst="line">
                <a:avLst/>
              </a:prstGeom>
              <a:ln w="38100">
                <a:solidFill>
                  <a:srgbClr val="00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Ευθεία γραμμή σύνδεσης 21"/>
              <p:cNvCxnSpPr/>
              <p:nvPr/>
            </p:nvCxnSpPr>
            <p:spPr>
              <a:xfrm>
                <a:off x="4931024" y="4902009"/>
                <a:ext cx="0" cy="432000"/>
              </a:xfrm>
              <a:prstGeom prst="line">
                <a:avLst/>
              </a:prstGeom>
              <a:ln w="38100">
                <a:solidFill>
                  <a:srgbClr val="2A07A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Ευθεία γραμμή σύνδεσης 22"/>
              <p:cNvCxnSpPr/>
              <p:nvPr/>
            </p:nvCxnSpPr>
            <p:spPr>
              <a:xfrm>
                <a:off x="6443192" y="4885314"/>
                <a:ext cx="0" cy="432000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Ευθεία γραμμή σύνδεσης 23"/>
              <p:cNvCxnSpPr/>
              <p:nvPr/>
            </p:nvCxnSpPr>
            <p:spPr>
              <a:xfrm>
                <a:off x="6503799" y="4885314"/>
                <a:ext cx="0" cy="432000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aphicFrame>
          <p:nvGraphicFramePr>
            <p:cNvPr id="33" name="Γράφημα 32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346928990"/>
                </p:ext>
              </p:extLst>
            </p:nvPr>
          </p:nvGraphicFramePr>
          <p:xfrm>
            <a:off x="3630621" y="5655202"/>
            <a:ext cx="4645024" cy="54292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3910064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12" grpId="0"/>
      <p:bldP spid="13" grpId="0"/>
      <p:bldP spid="17" grpId="0"/>
      <p:bldP spid="25" grpId="0" animBg="1"/>
      <p:bldP spid="2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1"/>
          <p:cNvSpPr txBox="1">
            <a:spLocks/>
          </p:cNvSpPr>
          <p:nvPr/>
        </p:nvSpPr>
        <p:spPr>
          <a:xfrm>
            <a:off x="36512" y="15588"/>
            <a:ext cx="9144000" cy="6051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Φάσματα Εκπομπής και Απορρόφησης</a:t>
            </a:r>
            <a:endParaRPr lang="el-G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Ορθογώνιο 4"/>
          <p:cNvSpPr/>
          <p:nvPr/>
        </p:nvSpPr>
        <p:spPr>
          <a:xfrm>
            <a:off x="35496" y="3318083"/>
            <a:ext cx="20882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Φάσματα </a:t>
            </a:r>
            <a:r>
              <a:rPr lang="el-GR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Απορρόφησης </a:t>
            </a:r>
            <a:endParaRPr lang="el-GR" sz="2400" dirty="0">
              <a:solidFill>
                <a:srgbClr val="FFFF00"/>
              </a:solidFill>
            </a:endParaRPr>
          </a:p>
        </p:txBody>
      </p:sp>
      <p:grpSp>
        <p:nvGrpSpPr>
          <p:cNvPr id="3" name="Ομάδα 2"/>
          <p:cNvGrpSpPr/>
          <p:nvPr/>
        </p:nvGrpSpPr>
        <p:grpSpPr>
          <a:xfrm>
            <a:off x="2051720" y="1805915"/>
            <a:ext cx="1872209" cy="3982426"/>
            <a:chOff x="2051720" y="1805915"/>
            <a:chExt cx="1872209" cy="3982426"/>
          </a:xfrm>
        </p:grpSpPr>
        <p:sp>
          <p:nvSpPr>
            <p:cNvPr id="6" name="Αριστερό άγκιστρο 5"/>
            <p:cNvSpPr/>
            <p:nvPr/>
          </p:nvSpPr>
          <p:spPr>
            <a:xfrm>
              <a:off x="2051720" y="2204863"/>
              <a:ext cx="504056" cy="2975569"/>
            </a:xfrm>
            <a:prstGeom prst="leftBrace">
              <a:avLst>
                <a:gd name="adj1" fmla="val 28004"/>
                <a:gd name="adj2" fmla="val 50000"/>
              </a:avLst>
            </a:prstGeom>
            <a:ln w="28575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7" name="Ορθογώνιο 6"/>
            <p:cNvSpPr/>
            <p:nvPr/>
          </p:nvSpPr>
          <p:spPr>
            <a:xfrm>
              <a:off x="2453879" y="1805915"/>
              <a:ext cx="1470050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Συνεχή Φάσματα Απορρόφησης</a:t>
              </a:r>
              <a:endParaRPr lang="el-GR" sz="1600" dirty="0"/>
            </a:p>
          </p:txBody>
        </p:sp>
        <p:sp>
          <p:nvSpPr>
            <p:cNvPr id="8" name="Ορθογώνιο 7"/>
            <p:cNvSpPr/>
            <p:nvPr/>
          </p:nvSpPr>
          <p:spPr>
            <a:xfrm>
              <a:off x="2343680" y="4957344"/>
              <a:ext cx="1508241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Γραμμικά Φάσματα Απορρόφησης</a:t>
              </a:r>
              <a:endParaRPr lang="el-GR" sz="1600" dirty="0"/>
            </a:p>
          </p:txBody>
        </p:sp>
      </p:grpSp>
      <p:sp>
        <p:nvSpPr>
          <p:cNvPr id="9" name="Ορθογώνιο 8"/>
          <p:cNvSpPr/>
          <p:nvPr/>
        </p:nvSpPr>
        <p:spPr>
          <a:xfrm>
            <a:off x="4283968" y="620688"/>
            <a:ext cx="48600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Μέσο απορρόφησης: 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Διαφανή στερεά ή υγρά σώματα 	             με διέλευση ή ανάκλαση του φωτός</a:t>
            </a:r>
            <a:endParaRPr lang="el-GR" sz="1600" dirty="0"/>
          </a:p>
        </p:txBody>
      </p:sp>
      <p:grpSp>
        <p:nvGrpSpPr>
          <p:cNvPr id="36" name="Ομάδα 35"/>
          <p:cNvGrpSpPr/>
          <p:nvPr/>
        </p:nvGrpSpPr>
        <p:grpSpPr>
          <a:xfrm>
            <a:off x="4270506" y="1268760"/>
            <a:ext cx="4873493" cy="800799"/>
            <a:chOff x="4270506" y="1483727"/>
            <a:chExt cx="4873493" cy="800799"/>
          </a:xfrm>
        </p:grpSpPr>
        <p:sp>
          <p:nvSpPr>
            <p:cNvPr id="10" name="Ορθογώνιο 9"/>
            <p:cNvSpPr/>
            <p:nvPr/>
          </p:nvSpPr>
          <p:spPr>
            <a:xfrm>
              <a:off x="4270506" y="1483727"/>
              <a:ext cx="3829886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6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Μορφή Ορατού Φάσματος Απορρόφησης</a:t>
              </a:r>
            </a:p>
          </p:txBody>
        </p:sp>
        <p:sp>
          <p:nvSpPr>
            <p:cNvPr id="12" name="Ορθογώνιο 11"/>
            <p:cNvSpPr/>
            <p:nvPr/>
          </p:nvSpPr>
          <p:spPr>
            <a:xfrm>
              <a:off x="4332798" y="1699751"/>
              <a:ext cx="4811201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Διέρχονται ή ανακλώνται μόνο τα μήκη κύματος που εκπέμπει το μέσο απορρόφησης, Π.χ.:</a:t>
              </a:r>
            </a:p>
          </p:txBody>
        </p:sp>
      </p:grpSp>
      <p:sp>
        <p:nvSpPr>
          <p:cNvPr id="13" name="Ορθογώνιο 12"/>
          <p:cNvSpPr/>
          <p:nvPr/>
        </p:nvSpPr>
        <p:spPr>
          <a:xfrm>
            <a:off x="4267044" y="3501008"/>
            <a:ext cx="477981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Εξαρτώνται: 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Από το χρώμα του μέσου απορρόφησης</a:t>
            </a:r>
            <a:endParaRPr lang="el-GR" sz="1600" dirty="0"/>
          </a:p>
        </p:txBody>
      </p:sp>
      <p:sp>
        <p:nvSpPr>
          <p:cNvPr id="14" name="Ορθογώνιο 13"/>
          <p:cNvSpPr/>
          <p:nvPr/>
        </p:nvSpPr>
        <p:spPr>
          <a:xfrm>
            <a:off x="4283968" y="3976576"/>
            <a:ext cx="460851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Πηγές Απορρόφησης: 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Διεγερμένα αέρια ή ατμοί</a:t>
            </a:r>
            <a:endParaRPr lang="el-GR" sz="1600" dirty="0"/>
          </a:p>
        </p:txBody>
      </p:sp>
      <p:sp>
        <p:nvSpPr>
          <p:cNvPr id="18" name="Ορθογώνιο 17"/>
          <p:cNvSpPr/>
          <p:nvPr/>
        </p:nvSpPr>
        <p:spPr>
          <a:xfrm>
            <a:off x="4378009" y="6492293"/>
            <a:ext cx="466885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Εξαρτώνται: 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Από τα στοιχεία που είναι διεγερμένα</a:t>
            </a:r>
            <a:endParaRPr lang="el-GR" sz="1600" dirty="0"/>
          </a:p>
        </p:txBody>
      </p:sp>
      <p:sp>
        <p:nvSpPr>
          <p:cNvPr id="24" name="Αριστερό άγκιστρο 23"/>
          <p:cNvSpPr/>
          <p:nvPr/>
        </p:nvSpPr>
        <p:spPr>
          <a:xfrm>
            <a:off x="3779912" y="721184"/>
            <a:ext cx="526090" cy="2967360"/>
          </a:xfrm>
          <a:prstGeom prst="leftBrace">
            <a:avLst>
              <a:gd name="adj1" fmla="val 21083"/>
              <a:gd name="adj2" fmla="val 50000"/>
            </a:avLst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5" name="Αριστερό άγκιστρο 24"/>
          <p:cNvSpPr/>
          <p:nvPr/>
        </p:nvSpPr>
        <p:spPr>
          <a:xfrm>
            <a:off x="3779912" y="4077072"/>
            <a:ext cx="526090" cy="2592288"/>
          </a:xfrm>
          <a:prstGeom prst="leftBrace">
            <a:avLst>
              <a:gd name="adj1" fmla="val 21083"/>
              <a:gd name="adj2" fmla="val 50000"/>
            </a:avLst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pSp>
        <p:nvGrpSpPr>
          <p:cNvPr id="38" name="Ομάδα 37"/>
          <p:cNvGrpSpPr/>
          <p:nvPr/>
        </p:nvGrpSpPr>
        <p:grpSpPr>
          <a:xfrm>
            <a:off x="4309462" y="4355812"/>
            <a:ext cx="4686303" cy="832125"/>
            <a:chOff x="4309462" y="4355812"/>
            <a:chExt cx="4686303" cy="832125"/>
          </a:xfrm>
        </p:grpSpPr>
        <p:sp>
          <p:nvSpPr>
            <p:cNvPr id="15" name="Ορθογώνιο 14"/>
            <p:cNvSpPr/>
            <p:nvPr/>
          </p:nvSpPr>
          <p:spPr>
            <a:xfrm>
              <a:off x="4309462" y="4355812"/>
              <a:ext cx="3790930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6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Μορφή Ορατού Φάσματος Απορρόφησης</a:t>
              </a:r>
            </a:p>
          </p:txBody>
        </p:sp>
        <p:sp>
          <p:nvSpPr>
            <p:cNvPr id="27" name="Ορθογώνιο 26"/>
            <p:cNvSpPr/>
            <p:nvPr/>
          </p:nvSpPr>
          <p:spPr>
            <a:xfrm>
              <a:off x="4318138" y="4603162"/>
              <a:ext cx="4677627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6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Απορροφούνται</a:t>
              </a:r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μόνο τα μήκη κύματος που εκπέμπει το διεγερμένο αέριο ή ατμός. Π.χ.:</a:t>
              </a:r>
              <a:endParaRPr lang="el-GR" sz="1600" dirty="0"/>
            </a:p>
          </p:txBody>
        </p:sp>
      </p:grpSp>
      <p:grpSp>
        <p:nvGrpSpPr>
          <p:cNvPr id="39" name="Ομάδα 38"/>
          <p:cNvGrpSpPr/>
          <p:nvPr/>
        </p:nvGrpSpPr>
        <p:grpSpPr>
          <a:xfrm>
            <a:off x="4369235" y="5170589"/>
            <a:ext cx="4677627" cy="1249648"/>
            <a:chOff x="4369235" y="5170589"/>
            <a:chExt cx="4677627" cy="1249648"/>
          </a:xfrm>
        </p:grpSpPr>
        <p:sp>
          <p:nvSpPr>
            <p:cNvPr id="17" name="Ορθογώνιο 16"/>
            <p:cNvSpPr/>
            <p:nvPr/>
          </p:nvSpPr>
          <p:spPr>
            <a:xfrm>
              <a:off x="4369235" y="5589240"/>
              <a:ext cx="4677627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Λευκό φως διέρχεται από διεγερμένο αέριο ή ατμό.  Οι μαύρες γραμμές αντιστοιχούν στα μήκη κύματος που εκπέμπει το διεγερμένο αέριο ή ατμός.</a:t>
              </a:r>
              <a:endParaRPr lang="el-GR" sz="1600" dirty="0"/>
            </a:p>
          </p:txBody>
        </p:sp>
        <p:sp>
          <p:nvSpPr>
            <p:cNvPr id="35" name="Ορθογώνιο 34"/>
            <p:cNvSpPr/>
            <p:nvPr/>
          </p:nvSpPr>
          <p:spPr>
            <a:xfrm rot="16200000">
              <a:off x="6267617" y="3294241"/>
              <a:ext cx="419840" cy="4172536"/>
            </a:xfrm>
            <a:prstGeom prst="rect">
              <a:avLst/>
            </a:prstGeom>
            <a:gradFill>
              <a:gsLst>
                <a:gs pos="0">
                  <a:srgbClr val="660033"/>
                </a:gs>
                <a:gs pos="9000">
                  <a:srgbClr val="7030A0"/>
                </a:gs>
                <a:gs pos="61000">
                  <a:srgbClr val="FFC000"/>
                </a:gs>
                <a:gs pos="49000">
                  <a:srgbClr val="008000"/>
                </a:gs>
                <a:gs pos="21000">
                  <a:srgbClr val="0070C0"/>
                </a:gs>
                <a:gs pos="86000">
                  <a:srgbClr val="FF0000"/>
                </a:gs>
                <a:gs pos="73000">
                  <a:srgbClr val="FF6600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lang="el-GR" sz="1100" dirty="0"/>
            </a:p>
          </p:txBody>
        </p:sp>
      </p:grpSp>
      <p:grpSp>
        <p:nvGrpSpPr>
          <p:cNvPr id="2" name="Ομάδα 1"/>
          <p:cNvGrpSpPr/>
          <p:nvPr/>
        </p:nvGrpSpPr>
        <p:grpSpPr>
          <a:xfrm>
            <a:off x="4529115" y="5157287"/>
            <a:ext cx="2436871" cy="438231"/>
            <a:chOff x="3938873" y="5316463"/>
            <a:chExt cx="2436871" cy="438231"/>
          </a:xfrm>
        </p:grpSpPr>
        <p:cxnSp>
          <p:nvCxnSpPr>
            <p:cNvPr id="30" name="Ευθεία γραμμή σύνδεσης 29"/>
            <p:cNvCxnSpPr/>
            <p:nvPr/>
          </p:nvCxnSpPr>
          <p:spPr>
            <a:xfrm>
              <a:off x="3938873" y="5317605"/>
              <a:ext cx="0" cy="432000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Ευθεία γραμμή σύνδεσης 30"/>
            <p:cNvCxnSpPr/>
            <p:nvPr/>
          </p:nvCxnSpPr>
          <p:spPr>
            <a:xfrm>
              <a:off x="5883089" y="5316463"/>
              <a:ext cx="0" cy="432000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Ευθεία γραμμή σύνδεσης 31"/>
            <p:cNvCxnSpPr/>
            <p:nvPr/>
          </p:nvCxnSpPr>
          <p:spPr>
            <a:xfrm>
              <a:off x="4802969" y="5317355"/>
              <a:ext cx="0" cy="432000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Ευθεία γραμμή σύνδεσης 32"/>
            <p:cNvCxnSpPr/>
            <p:nvPr/>
          </p:nvCxnSpPr>
          <p:spPr>
            <a:xfrm>
              <a:off x="6315137" y="5322694"/>
              <a:ext cx="0" cy="432000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Ευθεία γραμμή σύνδεσης 33"/>
            <p:cNvCxnSpPr/>
            <p:nvPr/>
          </p:nvCxnSpPr>
          <p:spPr>
            <a:xfrm>
              <a:off x="6375744" y="5322694"/>
              <a:ext cx="0" cy="432000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Ομάδα 15"/>
          <p:cNvGrpSpPr/>
          <p:nvPr/>
        </p:nvGrpSpPr>
        <p:grpSpPr>
          <a:xfrm>
            <a:off x="4141766" y="2060848"/>
            <a:ext cx="4792798" cy="1368152"/>
            <a:chOff x="4141766" y="2132856"/>
            <a:chExt cx="4792798" cy="1368152"/>
          </a:xfrm>
        </p:grpSpPr>
        <p:grpSp>
          <p:nvGrpSpPr>
            <p:cNvPr id="37" name="Ομάδα 36"/>
            <p:cNvGrpSpPr/>
            <p:nvPr/>
          </p:nvGrpSpPr>
          <p:grpSpPr>
            <a:xfrm>
              <a:off x="4241884" y="2132856"/>
              <a:ext cx="4692680" cy="1368152"/>
              <a:chOff x="4241884" y="2348881"/>
              <a:chExt cx="4692680" cy="1368152"/>
            </a:xfrm>
          </p:grpSpPr>
          <p:sp>
            <p:nvSpPr>
              <p:cNvPr id="11" name="Ορθογώνιο 10"/>
              <p:cNvSpPr/>
              <p:nvPr/>
            </p:nvSpPr>
            <p:spPr>
              <a:xfrm rot="16200000">
                <a:off x="6254358" y="472533"/>
                <a:ext cx="419840" cy="4172536"/>
              </a:xfrm>
              <a:prstGeom prst="rect">
                <a:avLst/>
              </a:prstGeom>
              <a:gradFill>
                <a:gsLst>
                  <a:gs pos="0">
                    <a:schemeClr val="bg1"/>
                  </a:gs>
                  <a:gs pos="9000">
                    <a:schemeClr val="bg1"/>
                  </a:gs>
                  <a:gs pos="61000">
                    <a:srgbClr val="FFC000"/>
                  </a:gs>
                  <a:gs pos="49000">
                    <a:srgbClr val="008000"/>
                  </a:gs>
                  <a:gs pos="27000">
                    <a:schemeClr val="bg1"/>
                  </a:gs>
                  <a:gs pos="71000">
                    <a:schemeClr val="bg1"/>
                  </a:gs>
                  <a:gs pos="70000">
                    <a:srgbClr val="FF6600"/>
                  </a:gs>
                </a:gsLst>
                <a:lin ang="5400000" scaled="1"/>
              </a:gra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/>
                <a:endParaRPr lang="el-GR" sz="1100"/>
              </a:p>
            </p:txBody>
          </p:sp>
          <p:sp>
            <p:nvSpPr>
              <p:cNvPr id="26" name="Ορθογώνιο 25"/>
              <p:cNvSpPr/>
              <p:nvPr/>
            </p:nvSpPr>
            <p:spPr>
              <a:xfrm>
                <a:off x="4241884" y="3132258"/>
                <a:ext cx="4692680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l-GR" sz="16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Το χρώμα του μέσου απορρόφησης περιλαμβάνει τα χρώματα: </a:t>
                </a:r>
                <a:r>
                  <a:rPr lang="el-GR" sz="1600" b="1" dirty="0" smtClean="0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Πράσινο</a:t>
                </a:r>
                <a:r>
                  <a:rPr lang="el-GR" sz="16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l-GR" sz="1600" b="1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Κίτρινο, </a:t>
                </a:r>
                <a:r>
                  <a:rPr lang="el-GR" sz="1600" b="1" dirty="0" smtClean="0">
                    <a:solidFill>
                      <a:srgbClr val="FF66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Πορτοκαλί</a:t>
                </a:r>
                <a:endParaRPr lang="el-GR" dirty="0"/>
              </a:p>
            </p:txBody>
          </p:sp>
        </p:grpSp>
        <p:graphicFrame>
          <p:nvGraphicFramePr>
            <p:cNvPr id="40" name="Γράφημα 39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980330439"/>
                </p:ext>
              </p:extLst>
            </p:nvPr>
          </p:nvGraphicFramePr>
          <p:xfrm>
            <a:off x="4141766" y="2453054"/>
            <a:ext cx="4645024" cy="54292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3791930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3" grpId="0"/>
      <p:bldP spid="14" grpId="0"/>
      <p:bldP spid="18" grpId="0"/>
      <p:bldP spid="24" grpId="0" animBg="1"/>
      <p:bldP spid="2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Ομάδα 5"/>
          <p:cNvGrpSpPr/>
          <p:nvPr/>
        </p:nvGrpSpPr>
        <p:grpSpPr>
          <a:xfrm>
            <a:off x="36512" y="15588"/>
            <a:ext cx="9144000" cy="1109156"/>
            <a:chOff x="36512" y="15588"/>
            <a:chExt cx="9144000" cy="1109156"/>
          </a:xfrm>
        </p:grpSpPr>
        <p:sp>
          <p:nvSpPr>
            <p:cNvPr id="4" name="Τίτλος 1"/>
            <p:cNvSpPr txBox="1">
              <a:spLocks/>
            </p:cNvSpPr>
            <p:nvPr/>
          </p:nvSpPr>
          <p:spPr>
            <a:xfrm>
              <a:off x="36512" y="15588"/>
              <a:ext cx="9144000" cy="605100"/>
            </a:xfrm>
            <a:prstGeom prst="rect">
              <a:avLst/>
            </a:prstGeom>
          </p:spPr>
          <p:txBody>
            <a:bodyPr>
              <a:norm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l-GR" sz="32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Φάσματα Εκπομπής και Απορρόφησης</a:t>
              </a:r>
              <a:endParaRPr lang="el-GR" sz="32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Τίτλος 1"/>
            <p:cNvSpPr txBox="1">
              <a:spLocks/>
            </p:cNvSpPr>
            <p:nvPr/>
          </p:nvSpPr>
          <p:spPr>
            <a:xfrm>
              <a:off x="36512" y="519644"/>
              <a:ext cx="9144000" cy="605100"/>
            </a:xfrm>
            <a:prstGeom prst="rect">
              <a:avLst/>
            </a:prstGeom>
          </p:spPr>
          <p:txBody>
            <a:bodyPr>
              <a:norm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l-GR" sz="32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Εφαρμογές</a:t>
              </a:r>
              <a:endParaRPr lang="el-GR" sz="32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aphicFrame>
        <p:nvGraphicFramePr>
          <p:cNvPr id="8" name="Πίνακας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9251770"/>
              </p:ext>
            </p:extLst>
          </p:nvPr>
        </p:nvGraphicFramePr>
        <p:xfrm>
          <a:off x="36512" y="1688976"/>
          <a:ext cx="1511152" cy="10950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1152">
                  <a:extLst>
                    <a:ext uri="{9D8B030D-6E8A-4147-A177-3AD203B41FA5}">
                      <a16:colId xmlns:a16="http://schemas.microsoft.com/office/drawing/2014/main" val="3673016795"/>
                    </a:ext>
                  </a:extLst>
                </a:gridCol>
              </a:tblGrid>
              <a:tr h="515888">
                <a:tc>
                  <a:txBody>
                    <a:bodyPr/>
                    <a:lstStyle/>
                    <a:p>
                      <a:pPr algn="ctr"/>
                      <a:r>
                        <a:rPr lang="el-GR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Θερμοκρασία</a:t>
                      </a:r>
                      <a:endParaRPr lang="el-GR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9438206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el-GR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Συνεχές φάσμα εκπομπής</a:t>
                      </a:r>
                      <a:endParaRPr lang="el-GR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6465841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5496" y="1196752"/>
            <a:ext cx="91390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Συνεχή φάσματα εκπομπής: </a:t>
            </a:r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Από απόσταση εκτίμηση της θερμοκρασίας σώματος</a:t>
            </a:r>
            <a:endParaRPr lang="el-G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Πίνακας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5166403"/>
              </p:ext>
            </p:extLst>
          </p:nvPr>
        </p:nvGraphicFramePr>
        <p:xfrm>
          <a:off x="1507560" y="1693657"/>
          <a:ext cx="1098190" cy="10872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8190">
                  <a:extLst>
                    <a:ext uri="{9D8B030D-6E8A-4147-A177-3AD203B41FA5}">
                      <a16:colId xmlns:a16="http://schemas.microsoft.com/office/drawing/2014/main" val="1851559645"/>
                    </a:ext>
                  </a:extLst>
                </a:gridCol>
              </a:tblGrid>
              <a:tr h="511207"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solidFill>
                            <a:schemeClr val="tx1"/>
                          </a:solidFill>
                        </a:rPr>
                        <a:t>θ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5990069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Υπέρυθρο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3425045"/>
                  </a:ext>
                </a:extLst>
              </a:tr>
            </a:tbl>
          </a:graphicData>
        </a:graphic>
      </p:graphicFrame>
      <p:graphicFrame>
        <p:nvGraphicFramePr>
          <p:cNvPr id="11" name="Πίνακας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1117761"/>
              </p:ext>
            </p:extLst>
          </p:nvPr>
        </p:nvGraphicFramePr>
        <p:xfrm>
          <a:off x="2555777" y="1689790"/>
          <a:ext cx="1140121" cy="10911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0121">
                  <a:extLst>
                    <a:ext uri="{9D8B030D-6E8A-4147-A177-3AD203B41FA5}">
                      <a16:colId xmlns:a16="http://schemas.microsoft.com/office/drawing/2014/main" val="3953084657"/>
                    </a:ext>
                  </a:extLst>
                </a:gridCol>
              </a:tblGrid>
              <a:tr h="515074"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solidFill>
                            <a:schemeClr val="tx1"/>
                          </a:solidFill>
                        </a:rPr>
                        <a:t>&lt; θ</a:t>
                      </a:r>
                      <a:r>
                        <a:rPr lang="el-GR" baseline="-250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5990069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endParaRPr lang="el-GR" dirty="0">
                        <a:gradFill>
                          <a:gsLst>
                            <a:gs pos="0">
                              <a:srgbClr val="660033"/>
                            </a:gs>
                            <a:gs pos="9000">
                              <a:srgbClr val="7030A0"/>
                            </a:gs>
                            <a:gs pos="61000">
                              <a:srgbClr val="FFC000"/>
                            </a:gs>
                            <a:gs pos="49000">
                              <a:srgbClr val="008000"/>
                            </a:gs>
                            <a:gs pos="21000">
                              <a:srgbClr val="0070C0"/>
                            </a:gs>
                            <a:gs pos="86000">
                              <a:srgbClr val="FF0000"/>
                            </a:gs>
                            <a:gs pos="73000">
                              <a:srgbClr val="FF6600"/>
                            </a:gs>
                          </a:gsLst>
                          <a:lin ang="5400000" scaled="1"/>
                        </a:gradFill>
                      </a:endParaRPr>
                    </a:p>
                  </a:txBody>
                  <a:tcPr>
                    <a:gradFill flip="none" rotWithShape="1">
                      <a:gsLst>
                        <a:gs pos="86000">
                          <a:srgbClr val="FF0000"/>
                        </a:gs>
                        <a:gs pos="69000">
                          <a:schemeClr val="bg1"/>
                        </a:gs>
                      </a:gsLst>
                      <a:lin ang="0" scaled="0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143425045"/>
                  </a:ext>
                </a:extLst>
              </a:tr>
            </a:tbl>
          </a:graphicData>
        </a:graphic>
      </p:graphicFrame>
      <p:graphicFrame>
        <p:nvGraphicFramePr>
          <p:cNvPr id="12" name="Πίνακας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5525645"/>
              </p:ext>
            </p:extLst>
          </p:nvPr>
        </p:nvGraphicFramePr>
        <p:xfrm>
          <a:off x="3707904" y="1689366"/>
          <a:ext cx="1098190" cy="10915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8190">
                  <a:extLst>
                    <a:ext uri="{9D8B030D-6E8A-4147-A177-3AD203B41FA5}">
                      <a16:colId xmlns:a16="http://schemas.microsoft.com/office/drawing/2014/main" val="3448725864"/>
                    </a:ext>
                  </a:extLst>
                </a:gridCol>
              </a:tblGrid>
              <a:tr h="52253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 smtClean="0">
                          <a:solidFill>
                            <a:schemeClr val="tx1"/>
                          </a:solidFill>
                        </a:rPr>
                        <a:t>&lt; θ</a:t>
                      </a:r>
                      <a:r>
                        <a:rPr lang="el-GR" baseline="-25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l-GR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5990069"/>
                  </a:ext>
                </a:extLst>
              </a:tr>
              <a:tr h="569023"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>
                    <a:gradFill>
                      <a:gsLst>
                        <a:gs pos="86000">
                          <a:srgbClr val="FF0000"/>
                        </a:gs>
                        <a:gs pos="55000">
                          <a:schemeClr val="bg1"/>
                        </a:gs>
                        <a:gs pos="72000">
                          <a:srgbClr val="FF831D"/>
                        </a:gs>
                      </a:gsLst>
                      <a:lin ang="0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143425045"/>
                  </a:ext>
                </a:extLst>
              </a:tr>
            </a:tbl>
          </a:graphicData>
        </a:graphic>
      </p:graphicFrame>
      <p:graphicFrame>
        <p:nvGraphicFramePr>
          <p:cNvPr id="13" name="Πίνακας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3746066"/>
              </p:ext>
            </p:extLst>
          </p:nvPr>
        </p:nvGraphicFramePr>
        <p:xfrm>
          <a:off x="4818100" y="1689366"/>
          <a:ext cx="1040016" cy="10915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0016">
                  <a:extLst>
                    <a:ext uri="{9D8B030D-6E8A-4147-A177-3AD203B41FA5}">
                      <a16:colId xmlns:a16="http://schemas.microsoft.com/office/drawing/2014/main" val="3293022212"/>
                    </a:ext>
                  </a:extLst>
                </a:gridCol>
              </a:tblGrid>
              <a:tr h="51549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 smtClean="0">
                          <a:solidFill>
                            <a:schemeClr val="tx1"/>
                          </a:solidFill>
                        </a:rPr>
                        <a:t>&lt; θ</a:t>
                      </a:r>
                      <a:r>
                        <a:rPr lang="el-GR" baseline="-250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l-GR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5990069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>
                    <a:gradFill>
                      <a:gsLst>
                        <a:gs pos="86000">
                          <a:srgbClr val="FF0000"/>
                        </a:gs>
                        <a:gs pos="56000">
                          <a:srgbClr val="FFFF00"/>
                        </a:gs>
                        <a:gs pos="31000">
                          <a:schemeClr val="bg1"/>
                        </a:gs>
                        <a:gs pos="72000">
                          <a:srgbClr val="FF831D"/>
                        </a:gs>
                      </a:gsLst>
                      <a:lin ang="0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143425045"/>
                  </a:ext>
                </a:extLst>
              </a:tr>
            </a:tbl>
          </a:graphicData>
        </a:graphic>
      </p:graphicFrame>
      <p:graphicFrame>
        <p:nvGraphicFramePr>
          <p:cNvPr id="14" name="Πίνακας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7005340"/>
              </p:ext>
            </p:extLst>
          </p:nvPr>
        </p:nvGraphicFramePr>
        <p:xfrm>
          <a:off x="5868144" y="1689366"/>
          <a:ext cx="1008112" cy="10915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8112">
                  <a:extLst>
                    <a:ext uri="{9D8B030D-6E8A-4147-A177-3AD203B41FA5}">
                      <a16:colId xmlns:a16="http://schemas.microsoft.com/office/drawing/2014/main" val="4001286864"/>
                    </a:ext>
                  </a:extLst>
                </a:gridCol>
              </a:tblGrid>
              <a:tr h="51549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 smtClean="0">
                          <a:solidFill>
                            <a:schemeClr val="tx1"/>
                          </a:solidFill>
                        </a:rPr>
                        <a:t>&lt; θ</a:t>
                      </a:r>
                      <a:r>
                        <a:rPr lang="el-GR" baseline="-250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l-GR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5990069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>
                    <a:gradFill>
                      <a:gsLst>
                        <a:gs pos="86000">
                          <a:srgbClr val="FF0000"/>
                        </a:gs>
                        <a:gs pos="56000">
                          <a:srgbClr val="FFFF00"/>
                        </a:gs>
                        <a:gs pos="45000">
                          <a:srgbClr val="00FF00"/>
                        </a:gs>
                        <a:gs pos="26000">
                          <a:schemeClr val="bg1"/>
                        </a:gs>
                        <a:gs pos="72000">
                          <a:srgbClr val="FF831D"/>
                        </a:gs>
                      </a:gsLst>
                      <a:lin ang="0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143425045"/>
                  </a:ext>
                </a:extLst>
              </a:tr>
            </a:tbl>
          </a:graphicData>
        </a:graphic>
      </p:graphicFrame>
      <p:graphicFrame>
        <p:nvGraphicFramePr>
          <p:cNvPr id="15" name="Πίνακας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7556576"/>
              </p:ext>
            </p:extLst>
          </p:nvPr>
        </p:nvGraphicFramePr>
        <p:xfrm>
          <a:off x="6876256" y="1686305"/>
          <a:ext cx="1098190" cy="10782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8190">
                  <a:extLst>
                    <a:ext uri="{9D8B030D-6E8A-4147-A177-3AD203B41FA5}">
                      <a16:colId xmlns:a16="http://schemas.microsoft.com/office/drawing/2014/main" val="1241522060"/>
                    </a:ext>
                  </a:extLst>
                </a:gridCol>
              </a:tblGrid>
              <a:tr h="52360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 smtClean="0">
                          <a:solidFill>
                            <a:schemeClr val="tx1"/>
                          </a:solidFill>
                        </a:rPr>
                        <a:t>&lt; θ</a:t>
                      </a:r>
                      <a:r>
                        <a:rPr lang="el-GR" baseline="-250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l-GR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5990069"/>
                  </a:ext>
                </a:extLst>
              </a:tr>
              <a:tr h="554647"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>
                    <a:gradFill>
                      <a:gsLst>
                        <a:gs pos="86000">
                          <a:srgbClr val="FF0000"/>
                        </a:gs>
                        <a:gs pos="56000">
                          <a:srgbClr val="FFFF00"/>
                        </a:gs>
                        <a:gs pos="41000">
                          <a:srgbClr val="00FF00"/>
                        </a:gs>
                        <a:gs pos="24000">
                          <a:srgbClr val="2A07A9"/>
                        </a:gs>
                        <a:gs pos="11000">
                          <a:schemeClr val="bg1"/>
                        </a:gs>
                        <a:gs pos="72000">
                          <a:srgbClr val="FF831D"/>
                        </a:gs>
                      </a:gsLst>
                      <a:lin ang="0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143425045"/>
                  </a:ext>
                </a:extLst>
              </a:tr>
            </a:tbl>
          </a:graphicData>
        </a:graphic>
      </p:graphicFrame>
      <p:graphicFrame>
        <p:nvGraphicFramePr>
          <p:cNvPr id="16" name="Πίνακας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7945505"/>
              </p:ext>
            </p:extLst>
          </p:nvPr>
        </p:nvGraphicFramePr>
        <p:xfrm>
          <a:off x="7956376" y="1683578"/>
          <a:ext cx="1098190" cy="10809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8190">
                  <a:extLst>
                    <a:ext uri="{9D8B030D-6E8A-4147-A177-3AD203B41FA5}">
                      <a16:colId xmlns:a16="http://schemas.microsoft.com/office/drawing/2014/main" val="837809744"/>
                    </a:ext>
                  </a:extLst>
                </a:gridCol>
              </a:tblGrid>
              <a:tr h="52128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 smtClean="0">
                          <a:solidFill>
                            <a:schemeClr val="tx1"/>
                          </a:solidFill>
                        </a:rPr>
                        <a:t>&lt; θ</a:t>
                      </a:r>
                      <a:r>
                        <a:rPr lang="el-GR" baseline="-25000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l-GR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5990069"/>
                  </a:ext>
                </a:extLst>
              </a:tr>
              <a:tr h="559692"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>
                    <a:gradFill>
                      <a:gsLst>
                        <a:gs pos="86000">
                          <a:srgbClr val="FF0000"/>
                        </a:gs>
                        <a:gs pos="56000">
                          <a:srgbClr val="FFFF00"/>
                        </a:gs>
                        <a:gs pos="36000">
                          <a:srgbClr val="00FF00"/>
                        </a:gs>
                        <a:gs pos="22000">
                          <a:srgbClr val="2A07A9"/>
                        </a:gs>
                        <a:gs pos="8000">
                          <a:srgbClr val="660066"/>
                        </a:gs>
                        <a:gs pos="72000">
                          <a:srgbClr val="FF831D"/>
                        </a:gs>
                      </a:gsLst>
                      <a:lin ang="0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143425045"/>
                  </a:ext>
                </a:extLst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35496" y="3543399"/>
            <a:ext cx="81267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Γραμμικά φάσματα εκπομπής: </a:t>
            </a:r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Προσδιορισμός στοιχείων σε μια ουσία</a:t>
            </a:r>
            <a:endParaRPr lang="el-G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Ορθογώνιο 1"/>
          <p:cNvSpPr/>
          <p:nvPr/>
        </p:nvSpPr>
        <p:spPr>
          <a:xfrm>
            <a:off x="50498" y="4149080"/>
            <a:ext cx="67448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Το κάθε στοιχείο έχει το δικό του γραμμικό φάσμα εκπομπής, π.χ.:</a:t>
            </a:r>
            <a:endParaRPr lang="el-GR" dirty="0"/>
          </a:p>
        </p:txBody>
      </p:sp>
      <p:graphicFrame>
        <p:nvGraphicFramePr>
          <p:cNvPr id="21" name="Γράφημα 2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64702220"/>
              </p:ext>
            </p:extLst>
          </p:nvPr>
        </p:nvGraphicFramePr>
        <p:xfrm>
          <a:off x="50498" y="6165304"/>
          <a:ext cx="6372000" cy="6190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49" name="Ομάδα 48"/>
          <p:cNvGrpSpPr/>
          <p:nvPr/>
        </p:nvGrpSpPr>
        <p:grpSpPr>
          <a:xfrm>
            <a:off x="312511" y="5229200"/>
            <a:ext cx="6625997" cy="426845"/>
            <a:chOff x="312511" y="5229200"/>
            <a:chExt cx="6625997" cy="426845"/>
          </a:xfrm>
        </p:grpSpPr>
        <p:grpSp>
          <p:nvGrpSpPr>
            <p:cNvPr id="44" name="Ομάδα 43"/>
            <p:cNvGrpSpPr/>
            <p:nvPr/>
          </p:nvGrpSpPr>
          <p:grpSpPr>
            <a:xfrm>
              <a:off x="312511" y="5229200"/>
              <a:ext cx="5868000" cy="426845"/>
              <a:chOff x="312511" y="5301205"/>
              <a:chExt cx="5868000" cy="426845"/>
            </a:xfrm>
          </p:grpSpPr>
          <p:sp>
            <p:nvSpPr>
              <p:cNvPr id="23" name="Ορθογώνιο 22"/>
              <p:cNvSpPr/>
              <p:nvPr/>
            </p:nvSpPr>
            <p:spPr>
              <a:xfrm rot="16200000">
                <a:off x="3036591" y="2577129"/>
                <a:ext cx="419840" cy="58680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/>
                <a:endParaRPr lang="el-GR" sz="1100"/>
              </a:p>
            </p:txBody>
          </p:sp>
          <p:cxnSp>
            <p:nvCxnSpPr>
              <p:cNvPr id="32" name="Ευθεία γραμμή σύνδεσης 31"/>
              <p:cNvCxnSpPr/>
              <p:nvPr/>
            </p:nvCxnSpPr>
            <p:spPr>
              <a:xfrm>
                <a:off x="1248999" y="5301207"/>
                <a:ext cx="0" cy="419841"/>
              </a:xfrm>
              <a:prstGeom prst="line">
                <a:avLst/>
              </a:prstGeom>
              <a:ln w="28575">
                <a:solidFill>
                  <a:srgbClr val="2A07A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Ευθεία γραμμή σύνδεσης 32"/>
              <p:cNvCxnSpPr/>
              <p:nvPr/>
            </p:nvCxnSpPr>
            <p:spPr>
              <a:xfrm>
                <a:off x="2267744" y="5301206"/>
                <a:ext cx="0" cy="419841"/>
              </a:xfrm>
              <a:prstGeom prst="line">
                <a:avLst/>
              </a:prstGeom>
              <a:ln w="28575">
                <a:solidFill>
                  <a:srgbClr val="00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Ευθεία γραμμή σύνδεσης 33"/>
              <p:cNvCxnSpPr/>
              <p:nvPr/>
            </p:nvCxnSpPr>
            <p:spPr>
              <a:xfrm>
                <a:off x="4098852" y="5301205"/>
                <a:ext cx="0" cy="419841"/>
              </a:xfrm>
              <a:prstGeom prst="line">
                <a:avLst/>
              </a:prstGeom>
              <a:ln w="28575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Ευθεία γραμμή σύνδεσης 34"/>
              <p:cNvCxnSpPr/>
              <p:nvPr/>
            </p:nvCxnSpPr>
            <p:spPr>
              <a:xfrm>
                <a:off x="5404197" y="5308209"/>
                <a:ext cx="0" cy="419841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1" name="Ορθογώνιο 40"/>
            <p:cNvSpPr/>
            <p:nvPr/>
          </p:nvSpPr>
          <p:spPr>
            <a:xfrm>
              <a:off x="6300192" y="5269309"/>
              <a:ext cx="638316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Ήλιο</a:t>
              </a:r>
              <a:endParaRPr lang="el-GR" sz="1600" dirty="0"/>
            </a:p>
          </p:txBody>
        </p:sp>
      </p:grpSp>
      <p:grpSp>
        <p:nvGrpSpPr>
          <p:cNvPr id="50" name="Ομάδα 49"/>
          <p:cNvGrpSpPr/>
          <p:nvPr/>
        </p:nvGrpSpPr>
        <p:grpSpPr>
          <a:xfrm>
            <a:off x="301494" y="4644077"/>
            <a:ext cx="6998737" cy="428900"/>
            <a:chOff x="301494" y="4644077"/>
            <a:chExt cx="6998737" cy="428900"/>
          </a:xfrm>
        </p:grpSpPr>
        <p:grpSp>
          <p:nvGrpSpPr>
            <p:cNvPr id="43" name="Ομάδα 42"/>
            <p:cNvGrpSpPr/>
            <p:nvPr/>
          </p:nvGrpSpPr>
          <p:grpSpPr>
            <a:xfrm>
              <a:off x="301494" y="4644077"/>
              <a:ext cx="5868000" cy="428900"/>
              <a:chOff x="301494" y="4644077"/>
              <a:chExt cx="5868000" cy="428900"/>
            </a:xfrm>
          </p:grpSpPr>
          <p:sp>
            <p:nvSpPr>
              <p:cNvPr id="24" name="Ορθογώνιο 23"/>
              <p:cNvSpPr/>
              <p:nvPr/>
            </p:nvSpPr>
            <p:spPr>
              <a:xfrm rot="16200000">
                <a:off x="3025574" y="1929056"/>
                <a:ext cx="419840" cy="58680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/>
                <a:endParaRPr lang="el-GR" sz="1100"/>
              </a:p>
            </p:txBody>
          </p:sp>
          <p:cxnSp>
            <p:nvCxnSpPr>
              <p:cNvPr id="36" name="Ευθεία γραμμή σύνδεσης 35"/>
              <p:cNvCxnSpPr/>
              <p:nvPr/>
            </p:nvCxnSpPr>
            <p:spPr>
              <a:xfrm>
                <a:off x="539552" y="4653135"/>
                <a:ext cx="0" cy="419841"/>
              </a:xfrm>
              <a:prstGeom prst="line">
                <a:avLst/>
              </a:prstGeom>
              <a:ln w="28575">
                <a:solidFill>
                  <a:srgbClr val="66006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Ευθεία γραμμή σύνδεσης 37"/>
              <p:cNvCxnSpPr/>
              <p:nvPr/>
            </p:nvCxnSpPr>
            <p:spPr>
              <a:xfrm>
                <a:off x="1115616" y="4653135"/>
                <a:ext cx="0" cy="419841"/>
              </a:xfrm>
              <a:prstGeom prst="line">
                <a:avLst/>
              </a:prstGeom>
              <a:ln w="28575">
                <a:solidFill>
                  <a:srgbClr val="2A07A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Ευθεία γραμμή σύνδεσης 38"/>
              <p:cNvCxnSpPr/>
              <p:nvPr/>
            </p:nvCxnSpPr>
            <p:spPr>
              <a:xfrm>
                <a:off x="1907704" y="4644077"/>
                <a:ext cx="0" cy="419841"/>
              </a:xfrm>
              <a:prstGeom prst="line">
                <a:avLst/>
              </a:prstGeom>
              <a:ln w="28575">
                <a:solidFill>
                  <a:schemeClr val="bg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Ευθεία γραμμή σύνδεσης 39"/>
              <p:cNvCxnSpPr/>
              <p:nvPr/>
            </p:nvCxnSpPr>
            <p:spPr>
              <a:xfrm>
                <a:off x="5294503" y="4653136"/>
                <a:ext cx="0" cy="419841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2" name="Ορθογώνιο 41"/>
            <p:cNvSpPr/>
            <p:nvPr/>
          </p:nvSpPr>
          <p:spPr>
            <a:xfrm>
              <a:off x="6278926" y="4695668"/>
              <a:ext cx="102130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Υδρογόνο</a:t>
              </a:r>
              <a:endParaRPr lang="el-GR" sz="1600" dirty="0"/>
            </a:p>
          </p:txBody>
        </p:sp>
      </p:grpSp>
      <p:grpSp>
        <p:nvGrpSpPr>
          <p:cNvPr id="48" name="Ομάδα 47"/>
          <p:cNvGrpSpPr/>
          <p:nvPr/>
        </p:nvGrpSpPr>
        <p:grpSpPr>
          <a:xfrm>
            <a:off x="312510" y="5805264"/>
            <a:ext cx="7214345" cy="432047"/>
            <a:chOff x="312510" y="5805264"/>
            <a:chExt cx="7214345" cy="432047"/>
          </a:xfrm>
        </p:grpSpPr>
        <p:grpSp>
          <p:nvGrpSpPr>
            <p:cNvPr id="46" name="Ομάδα 45"/>
            <p:cNvGrpSpPr/>
            <p:nvPr/>
          </p:nvGrpSpPr>
          <p:grpSpPr>
            <a:xfrm>
              <a:off x="312510" y="5805264"/>
              <a:ext cx="7214345" cy="432047"/>
              <a:chOff x="312510" y="5805264"/>
              <a:chExt cx="7214345" cy="432047"/>
            </a:xfrm>
          </p:grpSpPr>
          <p:grpSp>
            <p:nvGrpSpPr>
              <p:cNvPr id="45" name="Ομάδα 44"/>
              <p:cNvGrpSpPr/>
              <p:nvPr/>
            </p:nvGrpSpPr>
            <p:grpSpPr>
              <a:xfrm>
                <a:off x="312510" y="5805264"/>
                <a:ext cx="5868000" cy="432047"/>
                <a:chOff x="312510" y="5805264"/>
                <a:chExt cx="5868000" cy="432047"/>
              </a:xfrm>
            </p:grpSpPr>
            <p:sp>
              <p:nvSpPr>
                <p:cNvPr id="22" name="Ορθογώνιο 21"/>
                <p:cNvSpPr/>
                <p:nvPr/>
              </p:nvSpPr>
              <p:spPr>
                <a:xfrm rot="16200000">
                  <a:off x="3036590" y="3093391"/>
                  <a:ext cx="419840" cy="586800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l"/>
                  <a:endParaRPr lang="el-GR" sz="1100"/>
                </a:p>
              </p:txBody>
            </p:sp>
            <p:cxnSp>
              <p:nvCxnSpPr>
                <p:cNvPr id="25" name="Ευθεία γραμμή σύνδεσης 24"/>
                <p:cNvCxnSpPr/>
                <p:nvPr/>
              </p:nvCxnSpPr>
              <p:spPr>
                <a:xfrm>
                  <a:off x="395536" y="5817470"/>
                  <a:ext cx="0" cy="419841"/>
                </a:xfrm>
                <a:prstGeom prst="line">
                  <a:avLst/>
                </a:prstGeom>
                <a:ln w="28575">
                  <a:solidFill>
                    <a:srgbClr val="660066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" name="Ευθεία γραμμή σύνδεσης 25"/>
                <p:cNvCxnSpPr/>
                <p:nvPr/>
              </p:nvCxnSpPr>
              <p:spPr>
                <a:xfrm>
                  <a:off x="971600" y="5815897"/>
                  <a:ext cx="0" cy="419841"/>
                </a:xfrm>
                <a:prstGeom prst="line">
                  <a:avLst/>
                </a:prstGeom>
                <a:ln w="28575">
                  <a:solidFill>
                    <a:srgbClr val="2A07A9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Ευθεία γραμμή σύνδεσης 26"/>
                <p:cNvCxnSpPr/>
                <p:nvPr/>
              </p:nvCxnSpPr>
              <p:spPr>
                <a:xfrm>
                  <a:off x="1907704" y="5805264"/>
                  <a:ext cx="0" cy="419841"/>
                </a:xfrm>
                <a:prstGeom prst="line">
                  <a:avLst/>
                </a:prstGeom>
                <a:ln w="28575">
                  <a:solidFill>
                    <a:schemeClr val="bg2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" name="Ευθεία γραμμή σύνδεσης 27"/>
                <p:cNvCxnSpPr/>
                <p:nvPr/>
              </p:nvCxnSpPr>
              <p:spPr>
                <a:xfrm>
                  <a:off x="3153106" y="5805264"/>
                  <a:ext cx="0" cy="419841"/>
                </a:xfrm>
                <a:prstGeom prst="line">
                  <a:avLst/>
                </a:prstGeom>
                <a:ln w="28575">
                  <a:solidFill>
                    <a:srgbClr val="00FF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Ευθεία γραμμή σύνδεσης 28"/>
                <p:cNvCxnSpPr/>
                <p:nvPr/>
              </p:nvCxnSpPr>
              <p:spPr>
                <a:xfrm>
                  <a:off x="3779912" y="5817470"/>
                  <a:ext cx="0" cy="419841"/>
                </a:xfrm>
                <a:prstGeom prst="line">
                  <a:avLst/>
                </a:prstGeom>
                <a:ln w="28575">
                  <a:solidFill>
                    <a:srgbClr val="FFFF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Ευθεία γραμμή σύνδεσης 29"/>
                <p:cNvCxnSpPr/>
                <p:nvPr/>
              </p:nvCxnSpPr>
              <p:spPr>
                <a:xfrm>
                  <a:off x="4324077" y="5817470"/>
                  <a:ext cx="0" cy="419841"/>
                </a:xfrm>
                <a:prstGeom prst="line">
                  <a:avLst/>
                </a:prstGeom>
                <a:ln w="28575">
                  <a:solidFill>
                    <a:srgbClr val="FF831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1" name="Ορθογώνιο 30"/>
              <p:cNvSpPr/>
              <p:nvPr/>
            </p:nvSpPr>
            <p:spPr>
              <a:xfrm>
                <a:off x="6274717" y="5856226"/>
                <a:ext cx="1252138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sz="16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Υδράργυρος</a:t>
                </a:r>
                <a:endParaRPr lang="el-GR" sz="1600" dirty="0"/>
              </a:p>
            </p:txBody>
          </p:sp>
        </p:grpSp>
        <p:cxnSp>
          <p:nvCxnSpPr>
            <p:cNvPr id="47" name="Ευθεία γραμμή σύνδεσης 46"/>
            <p:cNvCxnSpPr/>
            <p:nvPr/>
          </p:nvCxnSpPr>
          <p:spPr>
            <a:xfrm>
              <a:off x="3851920" y="5805264"/>
              <a:ext cx="0" cy="419841"/>
            </a:xfrm>
            <a:prstGeom prst="line">
              <a:avLst/>
            </a:prstGeom>
            <a:ln w="28575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44248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7" grpId="0"/>
      <p:bldP spid="2" grpId="0"/>
      <p:bldGraphic spid="21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Ομάδα 3"/>
          <p:cNvGrpSpPr/>
          <p:nvPr/>
        </p:nvGrpSpPr>
        <p:grpSpPr>
          <a:xfrm>
            <a:off x="36512" y="15588"/>
            <a:ext cx="9144000" cy="1109156"/>
            <a:chOff x="36512" y="15588"/>
            <a:chExt cx="9144000" cy="1109156"/>
          </a:xfrm>
        </p:grpSpPr>
        <p:sp>
          <p:nvSpPr>
            <p:cNvPr id="5" name="Τίτλος 1"/>
            <p:cNvSpPr txBox="1">
              <a:spLocks/>
            </p:cNvSpPr>
            <p:nvPr/>
          </p:nvSpPr>
          <p:spPr>
            <a:xfrm>
              <a:off x="36512" y="15588"/>
              <a:ext cx="9144000" cy="605100"/>
            </a:xfrm>
            <a:prstGeom prst="rect">
              <a:avLst/>
            </a:prstGeom>
          </p:spPr>
          <p:txBody>
            <a:bodyPr>
              <a:norm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l-GR" sz="32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Φάσματα Εκπομπής και Απορρόφησης</a:t>
              </a:r>
              <a:endParaRPr lang="el-GR" sz="32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Τίτλος 1"/>
            <p:cNvSpPr txBox="1">
              <a:spLocks/>
            </p:cNvSpPr>
            <p:nvPr/>
          </p:nvSpPr>
          <p:spPr>
            <a:xfrm>
              <a:off x="36512" y="519644"/>
              <a:ext cx="9144000" cy="605100"/>
            </a:xfrm>
            <a:prstGeom prst="rect">
              <a:avLst/>
            </a:prstGeom>
          </p:spPr>
          <p:txBody>
            <a:bodyPr>
              <a:norm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l-GR" sz="32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Εφαρμογές</a:t>
              </a:r>
              <a:endParaRPr lang="el-GR" sz="32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35496" y="1196752"/>
            <a:ext cx="81403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Συνεχή φάσματα απορρόφησης: </a:t>
            </a:r>
            <a:r>
              <a:rPr lang="el-GR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Χρωματογραφική</a:t>
            </a:r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ανάλυση σωμάτων</a:t>
            </a:r>
            <a:endParaRPr lang="el-G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Ορθογώνιο 7"/>
          <p:cNvSpPr/>
          <p:nvPr/>
        </p:nvSpPr>
        <p:spPr>
          <a:xfrm>
            <a:off x="35498" y="2012389"/>
            <a:ext cx="333064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Λευκό φως διέρχεται από ένα διαφανές υλικό η ανακλάται στην επιφάνεια υλικού</a:t>
            </a:r>
            <a:endParaRPr lang="el-G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36" name="Ομάδα 135"/>
          <p:cNvGrpSpPr/>
          <p:nvPr/>
        </p:nvGrpSpPr>
        <p:grpSpPr>
          <a:xfrm>
            <a:off x="3752293" y="1844824"/>
            <a:ext cx="1877996" cy="770964"/>
            <a:chOff x="3752293" y="1844824"/>
            <a:chExt cx="1877996" cy="770964"/>
          </a:xfrm>
        </p:grpSpPr>
        <p:cxnSp>
          <p:nvCxnSpPr>
            <p:cNvPr id="11" name="Ευθεία γραμμή σύνδεσης 10"/>
            <p:cNvCxnSpPr/>
            <p:nvPr/>
          </p:nvCxnSpPr>
          <p:spPr>
            <a:xfrm>
              <a:off x="4910209" y="1895708"/>
              <a:ext cx="0" cy="504056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5" name="Ομάδα 134"/>
            <p:cNvGrpSpPr/>
            <p:nvPr/>
          </p:nvGrpSpPr>
          <p:grpSpPr>
            <a:xfrm>
              <a:off x="3752293" y="1844824"/>
              <a:ext cx="1877996" cy="770964"/>
              <a:chOff x="3752293" y="1844824"/>
              <a:chExt cx="1877996" cy="770964"/>
            </a:xfrm>
          </p:grpSpPr>
          <p:sp>
            <p:nvSpPr>
              <p:cNvPr id="9" name="Ορθογώνιο 8"/>
              <p:cNvSpPr/>
              <p:nvPr/>
            </p:nvSpPr>
            <p:spPr>
              <a:xfrm>
                <a:off x="4406153" y="2399764"/>
                <a:ext cx="1224136" cy="216024"/>
              </a:xfrm>
              <a:prstGeom prst="rect">
                <a:avLst/>
              </a:prstGeom>
              <a:solidFill>
                <a:srgbClr val="00FF00"/>
              </a:solidFill>
              <a:ln>
                <a:solidFill>
                  <a:srgbClr val="00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3" name="Ορθογώνιο 12"/>
              <p:cNvSpPr/>
              <p:nvPr/>
            </p:nvSpPr>
            <p:spPr>
              <a:xfrm rot="16200000">
                <a:off x="4163145" y="1433972"/>
                <a:ext cx="258415" cy="1080120"/>
              </a:xfrm>
              <a:prstGeom prst="rect">
                <a:avLst/>
              </a:prstGeom>
              <a:gradFill>
                <a:gsLst>
                  <a:gs pos="0">
                    <a:srgbClr val="660033"/>
                  </a:gs>
                  <a:gs pos="9000">
                    <a:srgbClr val="7030A0"/>
                  </a:gs>
                  <a:gs pos="61000">
                    <a:srgbClr val="FFC000"/>
                  </a:gs>
                  <a:gs pos="38000">
                    <a:srgbClr val="008000"/>
                  </a:gs>
                  <a:gs pos="25000">
                    <a:srgbClr val="0070C0"/>
                  </a:gs>
                  <a:gs pos="86000">
                    <a:srgbClr val="FF0000"/>
                  </a:gs>
                  <a:gs pos="73000">
                    <a:srgbClr val="FF6600"/>
                  </a:gs>
                </a:gsLst>
                <a:lin ang="5400000" scaled="1"/>
              </a:gra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/>
                <a:endParaRPr lang="el-GR" sz="1100" dirty="0"/>
              </a:p>
            </p:txBody>
          </p:sp>
        </p:grpSp>
      </p:grpSp>
      <p:grpSp>
        <p:nvGrpSpPr>
          <p:cNvPr id="138" name="Ομάδα 137"/>
          <p:cNvGrpSpPr/>
          <p:nvPr/>
        </p:nvGrpSpPr>
        <p:grpSpPr>
          <a:xfrm>
            <a:off x="3804720" y="2615788"/>
            <a:ext cx="1177497" cy="504056"/>
            <a:chOff x="3804720" y="2615788"/>
            <a:chExt cx="1177497" cy="504056"/>
          </a:xfrm>
        </p:grpSpPr>
        <p:cxnSp>
          <p:nvCxnSpPr>
            <p:cNvPr id="12" name="Ευθεία γραμμή σύνδεσης 11"/>
            <p:cNvCxnSpPr/>
            <p:nvPr/>
          </p:nvCxnSpPr>
          <p:spPr>
            <a:xfrm>
              <a:off x="4982217" y="2615788"/>
              <a:ext cx="0" cy="504056"/>
            </a:xfrm>
            <a:prstGeom prst="line">
              <a:avLst/>
            </a:prstGeom>
            <a:ln w="57150">
              <a:solidFill>
                <a:srgbClr val="00FF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Ορθογώνιο 13"/>
            <p:cNvSpPr/>
            <p:nvPr/>
          </p:nvSpPr>
          <p:spPr>
            <a:xfrm rot="16200000">
              <a:off x="4215572" y="2450576"/>
              <a:ext cx="258415" cy="1080120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9000">
                  <a:schemeClr val="bg1"/>
                </a:gs>
                <a:gs pos="61000">
                  <a:schemeClr val="bg1"/>
                </a:gs>
                <a:gs pos="38000">
                  <a:srgbClr val="008000"/>
                </a:gs>
                <a:gs pos="25000">
                  <a:schemeClr val="bg1"/>
                </a:gs>
                <a:gs pos="86000">
                  <a:schemeClr val="bg1"/>
                </a:gs>
                <a:gs pos="73000">
                  <a:schemeClr val="bg1"/>
                </a:gs>
              </a:gsLst>
              <a:lin ang="5400000" scaled="1"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lang="el-GR" sz="1100" dirty="0"/>
            </a:p>
          </p:txBody>
        </p:sp>
      </p:grpSp>
      <p:grpSp>
        <p:nvGrpSpPr>
          <p:cNvPr id="137" name="Ομάδα 136"/>
          <p:cNvGrpSpPr/>
          <p:nvPr/>
        </p:nvGrpSpPr>
        <p:grpSpPr>
          <a:xfrm>
            <a:off x="5054225" y="1853316"/>
            <a:ext cx="1224137" cy="546448"/>
            <a:chOff x="5054225" y="1853316"/>
            <a:chExt cx="1224137" cy="546448"/>
          </a:xfrm>
        </p:grpSpPr>
        <p:cxnSp>
          <p:nvCxnSpPr>
            <p:cNvPr id="15" name="Ευθεία γραμμή σύνδεσης 14"/>
            <p:cNvCxnSpPr/>
            <p:nvPr/>
          </p:nvCxnSpPr>
          <p:spPr>
            <a:xfrm flipV="1">
              <a:off x="5054225" y="1895708"/>
              <a:ext cx="0" cy="504056"/>
            </a:xfrm>
            <a:prstGeom prst="line">
              <a:avLst/>
            </a:prstGeom>
            <a:ln w="57150">
              <a:solidFill>
                <a:srgbClr val="00FF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Ορθογώνιο 15"/>
            <p:cNvSpPr/>
            <p:nvPr/>
          </p:nvSpPr>
          <p:spPr>
            <a:xfrm rot="16200000">
              <a:off x="5609094" y="1442464"/>
              <a:ext cx="258415" cy="1080120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9000">
                  <a:schemeClr val="bg1"/>
                </a:gs>
                <a:gs pos="61000">
                  <a:schemeClr val="bg1"/>
                </a:gs>
                <a:gs pos="38000">
                  <a:srgbClr val="008000"/>
                </a:gs>
                <a:gs pos="25000">
                  <a:schemeClr val="bg1"/>
                </a:gs>
                <a:gs pos="86000">
                  <a:schemeClr val="bg1"/>
                </a:gs>
                <a:gs pos="73000">
                  <a:schemeClr val="bg1"/>
                </a:gs>
              </a:gsLst>
              <a:lin ang="5400000" scaled="1"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lang="el-GR" sz="1100" dirty="0"/>
            </a:p>
          </p:txBody>
        </p:sp>
      </p:grpSp>
      <p:grpSp>
        <p:nvGrpSpPr>
          <p:cNvPr id="139" name="Ομάδα 138"/>
          <p:cNvGrpSpPr/>
          <p:nvPr/>
        </p:nvGrpSpPr>
        <p:grpSpPr>
          <a:xfrm>
            <a:off x="6560605" y="1855599"/>
            <a:ext cx="1877996" cy="760189"/>
            <a:chOff x="6560605" y="1855599"/>
            <a:chExt cx="1877996" cy="760189"/>
          </a:xfrm>
        </p:grpSpPr>
        <p:sp>
          <p:nvSpPr>
            <p:cNvPr id="17" name="Ορθογώνιο 16"/>
            <p:cNvSpPr/>
            <p:nvPr/>
          </p:nvSpPr>
          <p:spPr>
            <a:xfrm>
              <a:off x="7214465" y="2399764"/>
              <a:ext cx="1224136" cy="216024"/>
            </a:xfrm>
            <a:prstGeom prst="rect">
              <a:avLst/>
            </a:prstGeom>
            <a:solidFill>
              <a:srgbClr val="D700FF"/>
            </a:solidFill>
            <a:ln>
              <a:solidFill>
                <a:srgbClr val="D7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cxnSp>
          <p:nvCxnSpPr>
            <p:cNvPr id="18" name="Ευθεία γραμμή σύνδεσης 17"/>
            <p:cNvCxnSpPr/>
            <p:nvPr/>
          </p:nvCxnSpPr>
          <p:spPr>
            <a:xfrm>
              <a:off x="7718521" y="1885217"/>
              <a:ext cx="0" cy="504056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Ορθογώνιο 18"/>
            <p:cNvSpPr/>
            <p:nvPr/>
          </p:nvSpPr>
          <p:spPr>
            <a:xfrm rot="16200000">
              <a:off x="6971457" y="1444747"/>
              <a:ext cx="258415" cy="1080120"/>
            </a:xfrm>
            <a:prstGeom prst="rect">
              <a:avLst/>
            </a:prstGeom>
            <a:gradFill>
              <a:gsLst>
                <a:gs pos="0">
                  <a:srgbClr val="660033"/>
                </a:gs>
                <a:gs pos="9000">
                  <a:srgbClr val="7030A0"/>
                </a:gs>
                <a:gs pos="61000">
                  <a:srgbClr val="FFC000"/>
                </a:gs>
                <a:gs pos="38000">
                  <a:srgbClr val="008000"/>
                </a:gs>
                <a:gs pos="25000">
                  <a:srgbClr val="0070C0"/>
                </a:gs>
                <a:gs pos="86000">
                  <a:srgbClr val="FF0000"/>
                </a:gs>
                <a:gs pos="73000">
                  <a:srgbClr val="FF6600"/>
                </a:gs>
              </a:gsLst>
              <a:lin ang="5400000" scaled="1"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lang="el-GR" sz="1100" dirty="0"/>
            </a:p>
          </p:txBody>
        </p:sp>
      </p:grpSp>
      <p:grpSp>
        <p:nvGrpSpPr>
          <p:cNvPr id="140" name="Ομάδα 139"/>
          <p:cNvGrpSpPr/>
          <p:nvPr/>
        </p:nvGrpSpPr>
        <p:grpSpPr>
          <a:xfrm>
            <a:off x="6598293" y="2624140"/>
            <a:ext cx="1193920" cy="504056"/>
            <a:chOff x="6598293" y="2624140"/>
            <a:chExt cx="1193920" cy="504056"/>
          </a:xfrm>
        </p:grpSpPr>
        <p:cxnSp>
          <p:nvCxnSpPr>
            <p:cNvPr id="20" name="Ευθεία γραμμή σύνδεσης 19"/>
            <p:cNvCxnSpPr/>
            <p:nvPr/>
          </p:nvCxnSpPr>
          <p:spPr>
            <a:xfrm>
              <a:off x="7792213" y="2624140"/>
              <a:ext cx="0" cy="504056"/>
            </a:xfrm>
            <a:prstGeom prst="line">
              <a:avLst/>
            </a:prstGeom>
            <a:ln w="57150">
              <a:solidFill>
                <a:srgbClr val="D700FF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Ορθογώνιο 20"/>
            <p:cNvSpPr/>
            <p:nvPr/>
          </p:nvSpPr>
          <p:spPr>
            <a:xfrm rot="16200000">
              <a:off x="7009145" y="2450576"/>
              <a:ext cx="258415" cy="1080120"/>
            </a:xfrm>
            <a:prstGeom prst="rect">
              <a:avLst/>
            </a:prstGeom>
            <a:gradFill>
              <a:gsLst>
                <a:gs pos="9000">
                  <a:schemeClr val="bg1"/>
                </a:gs>
                <a:gs pos="55000">
                  <a:schemeClr val="bg1"/>
                </a:gs>
                <a:gs pos="37000">
                  <a:schemeClr val="bg1"/>
                </a:gs>
                <a:gs pos="22000">
                  <a:srgbClr val="0070C0"/>
                </a:gs>
                <a:gs pos="83000">
                  <a:srgbClr val="FF0000"/>
                </a:gs>
                <a:gs pos="72000">
                  <a:schemeClr val="bg1"/>
                </a:gs>
              </a:gsLst>
              <a:lin ang="5400000" scaled="1"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lang="el-GR" sz="1100" dirty="0"/>
            </a:p>
          </p:txBody>
        </p:sp>
      </p:grpSp>
      <p:grpSp>
        <p:nvGrpSpPr>
          <p:cNvPr id="141" name="Ομάδα 140"/>
          <p:cNvGrpSpPr/>
          <p:nvPr/>
        </p:nvGrpSpPr>
        <p:grpSpPr>
          <a:xfrm>
            <a:off x="7862537" y="1853316"/>
            <a:ext cx="1173959" cy="546448"/>
            <a:chOff x="7862537" y="1853316"/>
            <a:chExt cx="1173959" cy="546448"/>
          </a:xfrm>
        </p:grpSpPr>
        <p:cxnSp>
          <p:nvCxnSpPr>
            <p:cNvPr id="22" name="Ευθεία γραμμή σύνδεσης 21"/>
            <p:cNvCxnSpPr/>
            <p:nvPr/>
          </p:nvCxnSpPr>
          <p:spPr>
            <a:xfrm flipV="1">
              <a:off x="7862537" y="1895708"/>
              <a:ext cx="0" cy="504056"/>
            </a:xfrm>
            <a:prstGeom prst="line">
              <a:avLst/>
            </a:prstGeom>
            <a:ln w="57150">
              <a:solidFill>
                <a:srgbClr val="D700FF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Ορθογώνιο 22"/>
            <p:cNvSpPr/>
            <p:nvPr/>
          </p:nvSpPr>
          <p:spPr>
            <a:xfrm rot="16200000">
              <a:off x="8367228" y="1442464"/>
              <a:ext cx="258415" cy="1080120"/>
            </a:xfrm>
            <a:prstGeom prst="rect">
              <a:avLst/>
            </a:prstGeom>
            <a:gradFill>
              <a:gsLst>
                <a:gs pos="9000">
                  <a:schemeClr val="bg1"/>
                </a:gs>
                <a:gs pos="55000">
                  <a:schemeClr val="bg1"/>
                </a:gs>
                <a:gs pos="37000">
                  <a:schemeClr val="bg1"/>
                </a:gs>
                <a:gs pos="22000">
                  <a:srgbClr val="0070C0"/>
                </a:gs>
                <a:gs pos="83000">
                  <a:srgbClr val="FF0000"/>
                </a:gs>
                <a:gs pos="72000">
                  <a:schemeClr val="bg1"/>
                </a:gs>
              </a:gsLst>
              <a:lin ang="5400000" scaled="1"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lang="el-GR" sz="1100" dirty="0"/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35496" y="3471391"/>
            <a:ext cx="91085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Γ</a:t>
            </a:r>
            <a:r>
              <a:rPr lang="el-GR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ραμμικά φάσματα απορρόφησης: </a:t>
            </a:r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Προσδιορισμός των στοιχείων που 	 					συνθέτουν το υλικό απορρόφησης, που είναι 					ένα διεγερμένο αέριο</a:t>
            </a:r>
            <a:endParaRPr lang="el-G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4" name="Ευθεία γραμμή σύνδεσης 43"/>
          <p:cNvCxnSpPr/>
          <p:nvPr/>
        </p:nvCxnSpPr>
        <p:spPr>
          <a:xfrm>
            <a:off x="5414830" y="4653136"/>
            <a:ext cx="0" cy="704762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2" name="Ομάδα 111"/>
          <p:cNvGrpSpPr/>
          <p:nvPr/>
        </p:nvGrpSpPr>
        <p:grpSpPr>
          <a:xfrm>
            <a:off x="50498" y="5279942"/>
            <a:ext cx="6372000" cy="1504417"/>
            <a:chOff x="50498" y="5279942"/>
            <a:chExt cx="6372000" cy="1504417"/>
          </a:xfrm>
        </p:grpSpPr>
        <p:sp>
          <p:nvSpPr>
            <p:cNvPr id="96" name="Ορθογώνιο 95"/>
            <p:cNvSpPr/>
            <p:nvPr/>
          </p:nvSpPr>
          <p:spPr>
            <a:xfrm>
              <a:off x="748375" y="5279942"/>
              <a:ext cx="324128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G</a:t>
              </a:r>
              <a:endParaRPr lang="el-GR" sz="1400" dirty="0"/>
            </a:p>
          </p:txBody>
        </p:sp>
        <p:grpSp>
          <p:nvGrpSpPr>
            <p:cNvPr id="111" name="Ομάδα 110"/>
            <p:cNvGrpSpPr/>
            <p:nvPr/>
          </p:nvGrpSpPr>
          <p:grpSpPr>
            <a:xfrm>
              <a:off x="50498" y="5304377"/>
              <a:ext cx="6372000" cy="1479982"/>
              <a:chOff x="50498" y="5304377"/>
              <a:chExt cx="6372000" cy="1479982"/>
            </a:xfrm>
          </p:grpSpPr>
          <p:sp>
            <p:nvSpPr>
              <p:cNvPr id="108" name="Ορθογώνιο 107"/>
              <p:cNvSpPr/>
              <p:nvPr/>
            </p:nvSpPr>
            <p:spPr>
              <a:xfrm>
                <a:off x="611560" y="5384069"/>
                <a:ext cx="287258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6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</a:t>
                </a:r>
                <a:endParaRPr lang="el-GR" sz="1600" dirty="0"/>
              </a:p>
            </p:txBody>
          </p:sp>
          <p:grpSp>
            <p:nvGrpSpPr>
              <p:cNvPr id="110" name="Ομάδα 109"/>
              <p:cNvGrpSpPr/>
              <p:nvPr/>
            </p:nvGrpSpPr>
            <p:grpSpPr>
              <a:xfrm>
                <a:off x="50498" y="5304377"/>
                <a:ext cx="6372000" cy="1479982"/>
                <a:chOff x="50498" y="5304377"/>
                <a:chExt cx="6372000" cy="1479982"/>
              </a:xfrm>
            </p:grpSpPr>
            <p:grpSp>
              <p:nvGrpSpPr>
                <p:cNvPr id="94" name="Ομάδα 93"/>
                <p:cNvGrpSpPr/>
                <p:nvPr/>
              </p:nvGrpSpPr>
              <p:grpSpPr>
                <a:xfrm>
                  <a:off x="50498" y="5538499"/>
                  <a:ext cx="6372000" cy="1245860"/>
                  <a:chOff x="50498" y="5538499"/>
                  <a:chExt cx="6372000" cy="1245860"/>
                </a:xfrm>
              </p:grpSpPr>
              <p:graphicFrame>
                <p:nvGraphicFramePr>
                  <p:cNvPr id="26" name="Γράφημα 25"/>
                  <p:cNvGraphicFramePr>
                    <a:graphicFrameLocks/>
                  </p:cNvGraphicFramePr>
                  <p:nvPr>
                    <p:extLst>
                      <p:ext uri="{D42A27DB-BD31-4B8C-83A1-F6EECF244321}">
                        <p14:modId xmlns:p14="http://schemas.microsoft.com/office/powerpoint/2010/main" val="2278492793"/>
                      </p:ext>
                    </p:extLst>
                  </p:nvPr>
                </p:nvGraphicFramePr>
                <p:xfrm>
                  <a:off x="50498" y="6165304"/>
                  <a:ext cx="6372000" cy="619055"/>
                </p:xfrm>
                <a:graphic>
                  <a:graphicData uri="http://schemas.openxmlformats.org/drawingml/2006/chart">
                    <c:chart xmlns:c="http://schemas.openxmlformats.org/drawingml/2006/chart" xmlns:r="http://schemas.openxmlformats.org/officeDocument/2006/relationships" r:id="rId2"/>
                  </a:graphicData>
                </a:graphic>
              </p:graphicFrame>
              <p:sp>
                <p:nvSpPr>
                  <p:cNvPr id="27" name="Ορθογώνιο 26"/>
                  <p:cNvSpPr/>
                  <p:nvPr/>
                </p:nvSpPr>
                <p:spPr>
                  <a:xfrm rot="16200000">
                    <a:off x="3029932" y="3132335"/>
                    <a:ext cx="419840" cy="5832646"/>
                  </a:xfrm>
                  <a:prstGeom prst="rect">
                    <a:avLst/>
                  </a:prstGeom>
                  <a:gradFill>
                    <a:gsLst>
                      <a:gs pos="0">
                        <a:srgbClr val="660033"/>
                      </a:gs>
                      <a:gs pos="9000">
                        <a:srgbClr val="7030A0"/>
                      </a:gs>
                      <a:gs pos="62000">
                        <a:srgbClr val="FFC000"/>
                      </a:gs>
                      <a:gs pos="50000">
                        <a:srgbClr val="008000"/>
                      </a:gs>
                      <a:gs pos="38000">
                        <a:srgbClr val="00FF00"/>
                      </a:gs>
                      <a:gs pos="26000">
                        <a:srgbClr val="0070C0"/>
                      </a:gs>
                      <a:gs pos="86000">
                        <a:srgbClr val="FF0000"/>
                      </a:gs>
                      <a:gs pos="73000">
                        <a:srgbClr val="FF6600"/>
                      </a:gs>
                    </a:gsLst>
                    <a:lin ang="5400000" scaled="1"/>
                  </a:gra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t" anchorCtr="0" forceAA="0" compatLnSpc="1">
                    <a:prstTxWarp prst="textNoShape">
                      <a:avLst/>
                    </a:prstTxWarp>
                    <a:noAutofit/>
                  </a:bodyPr>
                  <a:lstStyle>
                    <a:lvl1pPr marL="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/>
                    <a:endParaRPr lang="el-GR" sz="1100" dirty="0"/>
                  </a:p>
                </p:txBody>
              </p:sp>
              <p:grpSp>
                <p:nvGrpSpPr>
                  <p:cNvPr id="77" name="Ομάδα 76"/>
                  <p:cNvGrpSpPr/>
                  <p:nvPr/>
                </p:nvGrpSpPr>
                <p:grpSpPr>
                  <a:xfrm>
                    <a:off x="528919" y="5734339"/>
                    <a:ext cx="5371124" cy="585614"/>
                    <a:chOff x="528919" y="4437112"/>
                    <a:chExt cx="5371124" cy="585614"/>
                  </a:xfrm>
                </p:grpSpPr>
                <p:cxnSp>
                  <p:nvCxnSpPr>
                    <p:cNvPr id="61" name="Ευθεία γραμμή σύνδεσης 60"/>
                    <p:cNvCxnSpPr/>
                    <p:nvPr/>
                  </p:nvCxnSpPr>
                  <p:spPr>
                    <a:xfrm>
                      <a:off x="528919" y="4487054"/>
                      <a:ext cx="0" cy="535672"/>
                    </a:xfrm>
                    <a:prstGeom prst="line">
                      <a:avLst/>
                    </a:prstGeom>
                    <a:ln w="12700">
                      <a:solidFill>
                        <a:schemeClr val="bg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2" name="Ευθεία γραμμή σύνδεσης 61"/>
                    <p:cNvCxnSpPr/>
                    <p:nvPr/>
                  </p:nvCxnSpPr>
                  <p:spPr>
                    <a:xfrm>
                      <a:off x="755576" y="4458378"/>
                      <a:ext cx="0" cy="535672"/>
                    </a:xfrm>
                    <a:prstGeom prst="line">
                      <a:avLst/>
                    </a:prstGeom>
                    <a:ln w="12700">
                      <a:solidFill>
                        <a:schemeClr val="bg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3" name="Ευθεία γραμμή σύνδεσης 62"/>
                    <p:cNvCxnSpPr/>
                    <p:nvPr/>
                  </p:nvCxnSpPr>
                  <p:spPr>
                    <a:xfrm>
                      <a:off x="920858" y="4437112"/>
                      <a:ext cx="0" cy="535672"/>
                    </a:xfrm>
                    <a:prstGeom prst="line">
                      <a:avLst/>
                    </a:prstGeom>
                    <a:ln w="19050">
                      <a:solidFill>
                        <a:schemeClr val="bg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4" name="Ευθεία γραμμή σύνδεσης 63"/>
                    <p:cNvCxnSpPr/>
                    <p:nvPr/>
                  </p:nvCxnSpPr>
                  <p:spPr>
                    <a:xfrm>
                      <a:off x="992866" y="4437112"/>
                      <a:ext cx="0" cy="535672"/>
                    </a:xfrm>
                    <a:prstGeom prst="line">
                      <a:avLst/>
                    </a:prstGeom>
                    <a:ln w="12700">
                      <a:solidFill>
                        <a:schemeClr val="bg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5" name="Ευθεία γραμμή σύνδεσης 64"/>
                    <p:cNvCxnSpPr/>
                    <p:nvPr/>
                  </p:nvCxnSpPr>
                  <p:spPr>
                    <a:xfrm>
                      <a:off x="1073084" y="4437112"/>
                      <a:ext cx="0" cy="535672"/>
                    </a:xfrm>
                    <a:prstGeom prst="line">
                      <a:avLst/>
                    </a:prstGeom>
                    <a:ln w="12700">
                      <a:solidFill>
                        <a:schemeClr val="bg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6" name="Ευθεία γραμμή σύνδεσης 65"/>
                    <p:cNvCxnSpPr/>
                    <p:nvPr/>
                  </p:nvCxnSpPr>
                  <p:spPr>
                    <a:xfrm>
                      <a:off x="1619672" y="4437112"/>
                      <a:ext cx="0" cy="535672"/>
                    </a:xfrm>
                    <a:prstGeom prst="line">
                      <a:avLst/>
                    </a:prstGeom>
                    <a:ln w="12700">
                      <a:solidFill>
                        <a:schemeClr val="bg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7" name="Ευθεία γραμμή σύνδεσης 66"/>
                    <p:cNvCxnSpPr/>
                    <p:nvPr/>
                  </p:nvCxnSpPr>
                  <p:spPr>
                    <a:xfrm>
                      <a:off x="2000978" y="4437112"/>
                      <a:ext cx="0" cy="535672"/>
                    </a:xfrm>
                    <a:prstGeom prst="line">
                      <a:avLst/>
                    </a:prstGeom>
                    <a:ln w="19050">
                      <a:solidFill>
                        <a:schemeClr val="bg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8" name="Ευθεία γραμμή σύνδεσης 67"/>
                    <p:cNvCxnSpPr/>
                    <p:nvPr/>
                  </p:nvCxnSpPr>
                  <p:spPr>
                    <a:xfrm>
                      <a:off x="2174470" y="4437112"/>
                      <a:ext cx="0" cy="535672"/>
                    </a:xfrm>
                    <a:prstGeom prst="line">
                      <a:avLst/>
                    </a:prstGeom>
                    <a:ln w="12700">
                      <a:solidFill>
                        <a:schemeClr val="bg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9" name="Ευθεία γραμμή σύνδεσης 68"/>
                    <p:cNvCxnSpPr/>
                    <p:nvPr/>
                  </p:nvCxnSpPr>
                  <p:spPr>
                    <a:xfrm>
                      <a:off x="2617151" y="4437112"/>
                      <a:ext cx="0" cy="535672"/>
                    </a:xfrm>
                    <a:prstGeom prst="line">
                      <a:avLst/>
                    </a:prstGeom>
                    <a:ln w="9525">
                      <a:solidFill>
                        <a:schemeClr val="bg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0" name="Ευθεία γραμμή σύνδεσης 69"/>
                    <p:cNvCxnSpPr/>
                    <p:nvPr/>
                  </p:nvCxnSpPr>
                  <p:spPr>
                    <a:xfrm>
                      <a:off x="2811909" y="4437112"/>
                      <a:ext cx="0" cy="535672"/>
                    </a:xfrm>
                    <a:prstGeom prst="line">
                      <a:avLst/>
                    </a:prstGeom>
                    <a:ln w="19050">
                      <a:solidFill>
                        <a:schemeClr val="bg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1" name="Ευθεία γραμμή σύνδεσης 70"/>
                    <p:cNvCxnSpPr/>
                    <p:nvPr/>
                  </p:nvCxnSpPr>
                  <p:spPr>
                    <a:xfrm>
                      <a:off x="3985303" y="4437112"/>
                      <a:ext cx="0" cy="535672"/>
                    </a:xfrm>
                    <a:prstGeom prst="line">
                      <a:avLst/>
                    </a:prstGeom>
                    <a:ln w="19050">
                      <a:solidFill>
                        <a:schemeClr val="bg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2" name="Ευθεία γραμμή σύνδεσης 71"/>
                    <p:cNvCxnSpPr/>
                    <p:nvPr/>
                  </p:nvCxnSpPr>
                  <p:spPr>
                    <a:xfrm>
                      <a:off x="4027835" y="4437112"/>
                      <a:ext cx="0" cy="535672"/>
                    </a:xfrm>
                    <a:prstGeom prst="line">
                      <a:avLst/>
                    </a:prstGeom>
                    <a:ln w="19050">
                      <a:solidFill>
                        <a:schemeClr val="bg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3" name="Ευθεία γραμμή σύνδεσης 72"/>
                    <p:cNvCxnSpPr/>
                    <p:nvPr/>
                  </p:nvCxnSpPr>
                  <p:spPr>
                    <a:xfrm>
                      <a:off x="4737282" y="4437112"/>
                      <a:ext cx="0" cy="535672"/>
                    </a:xfrm>
                    <a:prstGeom prst="line">
                      <a:avLst/>
                    </a:prstGeom>
                    <a:ln w="12700">
                      <a:solidFill>
                        <a:schemeClr val="bg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4" name="Ευθεία γραμμή σύνδεσης 73"/>
                    <p:cNvCxnSpPr/>
                    <p:nvPr/>
                  </p:nvCxnSpPr>
                  <p:spPr>
                    <a:xfrm>
                      <a:off x="5323979" y="4437112"/>
                      <a:ext cx="0" cy="535672"/>
                    </a:xfrm>
                    <a:prstGeom prst="line">
                      <a:avLst/>
                    </a:prstGeom>
                    <a:ln w="19050">
                      <a:solidFill>
                        <a:schemeClr val="bg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5" name="Ευθεία γραμμή σύνδεσης 74"/>
                    <p:cNvCxnSpPr/>
                    <p:nvPr/>
                  </p:nvCxnSpPr>
                  <p:spPr>
                    <a:xfrm>
                      <a:off x="5900043" y="4437112"/>
                      <a:ext cx="0" cy="535672"/>
                    </a:xfrm>
                    <a:prstGeom prst="line">
                      <a:avLst/>
                    </a:prstGeom>
                    <a:ln w="19050">
                      <a:solidFill>
                        <a:schemeClr val="bg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78" name="Ομάδα 77"/>
                  <p:cNvGrpSpPr/>
                  <p:nvPr/>
                </p:nvGrpSpPr>
                <p:grpSpPr>
                  <a:xfrm>
                    <a:off x="528919" y="5538499"/>
                    <a:ext cx="5371124" cy="301603"/>
                    <a:chOff x="528919" y="4004643"/>
                    <a:chExt cx="5371124" cy="968141"/>
                  </a:xfrm>
                </p:grpSpPr>
                <p:cxnSp>
                  <p:nvCxnSpPr>
                    <p:cNvPr id="79" name="Ευθεία γραμμή σύνδεσης 78"/>
                    <p:cNvCxnSpPr/>
                    <p:nvPr/>
                  </p:nvCxnSpPr>
                  <p:spPr>
                    <a:xfrm>
                      <a:off x="528919" y="4433889"/>
                      <a:ext cx="0" cy="535672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0" name="Ευθεία γραμμή σύνδεσης 79"/>
                    <p:cNvCxnSpPr/>
                    <p:nvPr/>
                  </p:nvCxnSpPr>
                  <p:spPr>
                    <a:xfrm>
                      <a:off x="755576" y="4437112"/>
                      <a:ext cx="0" cy="535672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1" name="Ευθεία γραμμή σύνδεσης 80"/>
                    <p:cNvCxnSpPr/>
                    <p:nvPr/>
                  </p:nvCxnSpPr>
                  <p:spPr>
                    <a:xfrm>
                      <a:off x="920858" y="4004643"/>
                      <a:ext cx="0" cy="924476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2" name="Ευθεία γραμμή σύνδεσης 81"/>
                    <p:cNvCxnSpPr/>
                    <p:nvPr/>
                  </p:nvCxnSpPr>
                  <p:spPr>
                    <a:xfrm>
                      <a:off x="992866" y="4437112"/>
                      <a:ext cx="0" cy="535672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3" name="Ευθεία γραμμή σύνδεσης 82"/>
                    <p:cNvCxnSpPr/>
                    <p:nvPr/>
                  </p:nvCxnSpPr>
                  <p:spPr>
                    <a:xfrm>
                      <a:off x="1073084" y="4437112"/>
                      <a:ext cx="0" cy="535672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4" name="Ευθεία γραμμή σύνδεσης 83"/>
                    <p:cNvCxnSpPr/>
                    <p:nvPr/>
                  </p:nvCxnSpPr>
                  <p:spPr>
                    <a:xfrm>
                      <a:off x="1619672" y="4437112"/>
                      <a:ext cx="0" cy="535672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5" name="Ευθεία γραμμή σύνδεσης 84"/>
                    <p:cNvCxnSpPr/>
                    <p:nvPr/>
                  </p:nvCxnSpPr>
                  <p:spPr>
                    <a:xfrm>
                      <a:off x="2000978" y="4038772"/>
                      <a:ext cx="0" cy="924475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6" name="Ευθεία γραμμή σύνδεσης 85"/>
                    <p:cNvCxnSpPr/>
                    <p:nvPr/>
                  </p:nvCxnSpPr>
                  <p:spPr>
                    <a:xfrm>
                      <a:off x="2174470" y="4437112"/>
                      <a:ext cx="0" cy="535672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7" name="Ευθεία γραμμή σύνδεσης 86"/>
                    <p:cNvCxnSpPr/>
                    <p:nvPr/>
                  </p:nvCxnSpPr>
                  <p:spPr>
                    <a:xfrm>
                      <a:off x="2617151" y="4437112"/>
                      <a:ext cx="0" cy="535672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8" name="Ευθεία γραμμή σύνδεσης 87"/>
                    <p:cNvCxnSpPr/>
                    <p:nvPr/>
                  </p:nvCxnSpPr>
                  <p:spPr>
                    <a:xfrm>
                      <a:off x="2811909" y="4038772"/>
                      <a:ext cx="0" cy="924475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9" name="Ευθεία γραμμή σύνδεσης 88"/>
                    <p:cNvCxnSpPr/>
                    <p:nvPr/>
                  </p:nvCxnSpPr>
                  <p:spPr>
                    <a:xfrm>
                      <a:off x="3985303" y="4038772"/>
                      <a:ext cx="0" cy="924475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0" name="Ευθεία γραμμή σύνδεσης 89"/>
                    <p:cNvCxnSpPr/>
                    <p:nvPr/>
                  </p:nvCxnSpPr>
                  <p:spPr>
                    <a:xfrm>
                      <a:off x="4027835" y="4038772"/>
                      <a:ext cx="0" cy="924475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1" name="Ευθεία γραμμή σύνδεσης 90"/>
                    <p:cNvCxnSpPr/>
                    <p:nvPr/>
                  </p:nvCxnSpPr>
                  <p:spPr>
                    <a:xfrm>
                      <a:off x="4737282" y="4437112"/>
                      <a:ext cx="0" cy="535672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2" name="Ευθεία γραμμή σύνδεσης 91"/>
                    <p:cNvCxnSpPr/>
                    <p:nvPr/>
                  </p:nvCxnSpPr>
                  <p:spPr>
                    <a:xfrm>
                      <a:off x="5323979" y="4038772"/>
                      <a:ext cx="0" cy="924475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3" name="Ευθεία γραμμή σύνδεσης 92"/>
                    <p:cNvCxnSpPr/>
                    <p:nvPr/>
                  </p:nvCxnSpPr>
                  <p:spPr>
                    <a:xfrm>
                      <a:off x="5900043" y="4038772"/>
                      <a:ext cx="0" cy="924475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sp>
              <p:nvSpPr>
                <p:cNvPr id="97" name="Ορθογώνιο 96"/>
                <p:cNvSpPr/>
                <p:nvPr/>
              </p:nvSpPr>
              <p:spPr>
                <a:xfrm>
                  <a:off x="1850770" y="5304377"/>
                  <a:ext cx="293670" cy="30777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1400" b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F</a:t>
                  </a:r>
                  <a:endParaRPr lang="el-GR" sz="1400" dirty="0"/>
                </a:p>
              </p:txBody>
            </p:sp>
            <p:sp>
              <p:nvSpPr>
                <p:cNvPr id="98" name="Ορθογώνιο 97"/>
                <p:cNvSpPr/>
                <p:nvPr/>
              </p:nvSpPr>
              <p:spPr>
                <a:xfrm>
                  <a:off x="2648648" y="5311176"/>
                  <a:ext cx="304892" cy="30777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1400" b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E</a:t>
                  </a:r>
                  <a:endParaRPr lang="el-GR" sz="1400" dirty="0"/>
                </a:p>
              </p:txBody>
            </p:sp>
            <p:sp>
              <p:nvSpPr>
                <p:cNvPr id="99" name="Ορθογώνιο 98"/>
                <p:cNvSpPr/>
                <p:nvPr/>
              </p:nvSpPr>
              <p:spPr>
                <a:xfrm>
                  <a:off x="3865551" y="5311176"/>
                  <a:ext cx="314510" cy="30777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14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D</a:t>
                  </a:r>
                  <a:endParaRPr lang="el-GR" sz="1400" dirty="0"/>
                </a:p>
              </p:txBody>
            </p:sp>
            <p:sp>
              <p:nvSpPr>
                <p:cNvPr id="100" name="Ορθογώνιο 99"/>
                <p:cNvSpPr/>
                <p:nvPr/>
              </p:nvSpPr>
              <p:spPr>
                <a:xfrm>
                  <a:off x="5165329" y="5311176"/>
                  <a:ext cx="314510" cy="30777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1400" b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C</a:t>
                  </a:r>
                  <a:endParaRPr lang="el-GR" sz="1400" dirty="0"/>
                </a:p>
              </p:txBody>
            </p:sp>
            <p:sp>
              <p:nvSpPr>
                <p:cNvPr id="101" name="Ορθογώνιο 100"/>
                <p:cNvSpPr/>
                <p:nvPr/>
              </p:nvSpPr>
              <p:spPr>
                <a:xfrm>
                  <a:off x="5745394" y="5311176"/>
                  <a:ext cx="304892" cy="30777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1400" b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B</a:t>
                  </a:r>
                  <a:endParaRPr lang="el-GR" sz="1400" dirty="0"/>
                </a:p>
              </p:txBody>
            </p:sp>
            <p:sp>
              <p:nvSpPr>
                <p:cNvPr id="102" name="Ορθογώνιο 101"/>
                <p:cNvSpPr/>
                <p:nvPr/>
              </p:nvSpPr>
              <p:spPr>
                <a:xfrm>
                  <a:off x="4608103" y="5394982"/>
                  <a:ext cx="287258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1600" b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a</a:t>
                  </a:r>
                  <a:endParaRPr lang="el-GR" sz="1600" dirty="0"/>
                </a:p>
              </p:txBody>
            </p:sp>
            <p:sp>
              <p:nvSpPr>
                <p:cNvPr id="103" name="Ορθογώνιο 102"/>
                <p:cNvSpPr/>
                <p:nvPr/>
              </p:nvSpPr>
              <p:spPr>
                <a:xfrm>
                  <a:off x="2483768" y="5394702"/>
                  <a:ext cx="298480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16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b</a:t>
                  </a:r>
                  <a:endParaRPr lang="el-GR" sz="1600" dirty="0"/>
                </a:p>
              </p:txBody>
            </p:sp>
            <p:sp>
              <p:nvSpPr>
                <p:cNvPr id="104" name="Ορθογώνιο 103"/>
                <p:cNvSpPr/>
                <p:nvPr/>
              </p:nvSpPr>
              <p:spPr>
                <a:xfrm>
                  <a:off x="2051720" y="5394702"/>
                  <a:ext cx="276038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1600" b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c</a:t>
                  </a:r>
                  <a:endParaRPr lang="el-GR" sz="1600" dirty="0"/>
                </a:p>
              </p:txBody>
            </p:sp>
            <p:sp>
              <p:nvSpPr>
                <p:cNvPr id="105" name="Ορθογώνιο 104"/>
                <p:cNvSpPr/>
                <p:nvPr/>
              </p:nvSpPr>
              <p:spPr>
                <a:xfrm>
                  <a:off x="1475656" y="5394702"/>
                  <a:ext cx="298480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1600" b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d</a:t>
                  </a:r>
                  <a:endParaRPr lang="el-GR" sz="1600" dirty="0"/>
                </a:p>
              </p:txBody>
            </p:sp>
            <p:sp>
              <p:nvSpPr>
                <p:cNvPr id="106" name="Ορθογώνιο 105"/>
                <p:cNvSpPr/>
                <p:nvPr/>
              </p:nvSpPr>
              <p:spPr>
                <a:xfrm>
                  <a:off x="950334" y="5394702"/>
                  <a:ext cx="276038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1600" b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e</a:t>
                  </a:r>
                  <a:endParaRPr lang="el-GR" sz="1600" dirty="0"/>
                </a:p>
              </p:txBody>
            </p:sp>
            <p:sp>
              <p:nvSpPr>
                <p:cNvPr id="107" name="Ορθογώνιο 106"/>
                <p:cNvSpPr/>
                <p:nvPr/>
              </p:nvSpPr>
              <p:spPr>
                <a:xfrm>
                  <a:off x="859483" y="5394702"/>
                  <a:ext cx="253596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1600" b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f</a:t>
                  </a:r>
                  <a:endParaRPr lang="el-GR" sz="1600" dirty="0"/>
                </a:p>
              </p:txBody>
            </p:sp>
            <p:sp>
              <p:nvSpPr>
                <p:cNvPr id="109" name="Ορθογώνιο 108"/>
                <p:cNvSpPr/>
                <p:nvPr/>
              </p:nvSpPr>
              <p:spPr>
                <a:xfrm>
                  <a:off x="395536" y="5394702"/>
                  <a:ext cx="298480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1600" b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h</a:t>
                  </a:r>
                  <a:endParaRPr lang="el-GR" sz="1600" dirty="0"/>
                </a:p>
              </p:txBody>
            </p:sp>
          </p:grpSp>
        </p:grpSp>
      </p:grpSp>
      <p:sp>
        <p:nvSpPr>
          <p:cNvPr id="113" name="Ορθογώνιο 112"/>
          <p:cNvSpPr/>
          <p:nvPr/>
        </p:nvSpPr>
        <p:spPr>
          <a:xfrm>
            <a:off x="154990" y="4581128"/>
            <a:ext cx="504325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Παράδειγμα: </a:t>
            </a:r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Γραμμικό φάσμα απορρόφησης του ηλιακού φωτός από την ατμόσφαιρα του ήλιου</a:t>
            </a:r>
            <a:endParaRPr lang="el-GR" dirty="0"/>
          </a:p>
        </p:txBody>
      </p:sp>
      <p:grpSp>
        <p:nvGrpSpPr>
          <p:cNvPr id="134" name="Ομάδα 133"/>
          <p:cNvGrpSpPr/>
          <p:nvPr/>
        </p:nvGrpSpPr>
        <p:grpSpPr>
          <a:xfrm>
            <a:off x="6660232" y="4869160"/>
            <a:ext cx="1708814" cy="1512168"/>
            <a:chOff x="6804248" y="4869160"/>
            <a:chExt cx="1708814" cy="1512168"/>
          </a:xfrm>
        </p:grpSpPr>
        <p:sp>
          <p:nvSpPr>
            <p:cNvPr id="115" name="Ορθογώνιο 114"/>
            <p:cNvSpPr/>
            <p:nvPr/>
          </p:nvSpPr>
          <p:spPr>
            <a:xfrm>
              <a:off x="6804248" y="4869160"/>
              <a:ext cx="33855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  <a:endParaRPr lang="el-GR" dirty="0"/>
            </a:p>
          </p:txBody>
        </p:sp>
        <p:cxnSp>
          <p:nvCxnSpPr>
            <p:cNvPr id="117" name="Ευθύγραμμο βέλος σύνδεσης 116"/>
            <p:cNvCxnSpPr/>
            <p:nvPr/>
          </p:nvCxnSpPr>
          <p:spPr>
            <a:xfrm flipV="1">
              <a:off x="7142802" y="5044410"/>
              <a:ext cx="470393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8" name="Ορθογώνιο 117"/>
            <p:cNvSpPr/>
            <p:nvPr/>
          </p:nvSpPr>
          <p:spPr>
            <a:xfrm>
              <a:off x="7596336" y="4900157"/>
              <a:ext cx="840295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Οξυγόνο</a:t>
              </a:r>
              <a:endParaRPr lang="el-GR" sz="1400" dirty="0"/>
            </a:p>
          </p:txBody>
        </p:sp>
        <p:sp>
          <p:nvSpPr>
            <p:cNvPr id="119" name="Ορθογώνιο 118"/>
            <p:cNvSpPr/>
            <p:nvPr/>
          </p:nvSpPr>
          <p:spPr>
            <a:xfrm>
              <a:off x="6804248" y="5147900"/>
              <a:ext cx="35137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endParaRPr lang="el-GR" dirty="0"/>
            </a:p>
          </p:txBody>
        </p:sp>
        <p:cxnSp>
          <p:nvCxnSpPr>
            <p:cNvPr id="120" name="Ευθύγραμμο βέλος σύνδεσης 119"/>
            <p:cNvCxnSpPr/>
            <p:nvPr/>
          </p:nvCxnSpPr>
          <p:spPr>
            <a:xfrm flipV="1">
              <a:off x="7142802" y="5323150"/>
              <a:ext cx="470393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1" name="Ορθογώνιο 120"/>
            <p:cNvSpPr/>
            <p:nvPr/>
          </p:nvSpPr>
          <p:spPr>
            <a:xfrm>
              <a:off x="7596336" y="5178897"/>
              <a:ext cx="916726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Υδρογόνο</a:t>
              </a:r>
              <a:endParaRPr lang="el-GR" sz="1400" dirty="0"/>
            </a:p>
          </p:txBody>
        </p:sp>
        <p:sp>
          <p:nvSpPr>
            <p:cNvPr id="122" name="Ορθογώνιο 121"/>
            <p:cNvSpPr/>
            <p:nvPr/>
          </p:nvSpPr>
          <p:spPr>
            <a:xfrm>
              <a:off x="6804248" y="5435932"/>
              <a:ext cx="35137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</a:t>
              </a:r>
              <a:endParaRPr lang="el-GR" dirty="0"/>
            </a:p>
          </p:txBody>
        </p:sp>
        <p:cxnSp>
          <p:nvCxnSpPr>
            <p:cNvPr id="123" name="Ευθύγραμμο βέλος σύνδεσης 122"/>
            <p:cNvCxnSpPr/>
            <p:nvPr/>
          </p:nvCxnSpPr>
          <p:spPr>
            <a:xfrm flipV="1">
              <a:off x="7142802" y="5611182"/>
              <a:ext cx="470393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4" name="Ορθογώνιο 123"/>
            <p:cNvSpPr/>
            <p:nvPr/>
          </p:nvSpPr>
          <p:spPr>
            <a:xfrm>
              <a:off x="7596336" y="5466929"/>
              <a:ext cx="740908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Νάτριο</a:t>
              </a:r>
              <a:endParaRPr lang="el-GR" sz="1400" dirty="0"/>
            </a:p>
          </p:txBody>
        </p:sp>
        <p:sp>
          <p:nvSpPr>
            <p:cNvPr id="125" name="Ορθογώνιο 124"/>
            <p:cNvSpPr/>
            <p:nvPr/>
          </p:nvSpPr>
          <p:spPr>
            <a:xfrm>
              <a:off x="6804248" y="5723964"/>
              <a:ext cx="35137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Ε</a:t>
              </a:r>
              <a:endParaRPr lang="el-GR" dirty="0"/>
            </a:p>
          </p:txBody>
        </p:sp>
        <p:cxnSp>
          <p:nvCxnSpPr>
            <p:cNvPr id="126" name="Ευθύγραμμο βέλος σύνδεσης 125"/>
            <p:cNvCxnSpPr/>
            <p:nvPr/>
          </p:nvCxnSpPr>
          <p:spPr>
            <a:xfrm flipV="1">
              <a:off x="7142802" y="5899214"/>
              <a:ext cx="470393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7" name="Ορθογώνιο 126"/>
            <p:cNvSpPr/>
            <p:nvPr/>
          </p:nvSpPr>
          <p:spPr>
            <a:xfrm>
              <a:off x="7596336" y="5754961"/>
              <a:ext cx="739305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Σίδηρο</a:t>
              </a:r>
              <a:endParaRPr lang="el-GR" sz="1400" dirty="0"/>
            </a:p>
          </p:txBody>
        </p:sp>
        <p:sp>
          <p:nvSpPr>
            <p:cNvPr id="128" name="Ορθογώνιο 127"/>
            <p:cNvSpPr/>
            <p:nvPr/>
          </p:nvSpPr>
          <p:spPr>
            <a:xfrm>
              <a:off x="6804248" y="6011996"/>
              <a:ext cx="32573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endParaRPr lang="el-GR" dirty="0"/>
            </a:p>
          </p:txBody>
        </p:sp>
        <p:cxnSp>
          <p:nvCxnSpPr>
            <p:cNvPr id="129" name="Ευθύγραμμο βέλος σύνδεσης 128"/>
            <p:cNvCxnSpPr/>
            <p:nvPr/>
          </p:nvCxnSpPr>
          <p:spPr>
            <a:xfrm flipV="1">
              <a:off x="7142802" y="6187246"/>
              <a:ext cx="470393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0" name="Ορθογώνιο 129"/>
            <p:cNvSpPr/>
            <p:nvPr/>
          </p:nvSpPr>
          <p:spPr>
            <a:xfrm>
              <a:off x="7596336" y="6042993"/>
              <a:ext cx="916726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Υδρογόνο</a:t>
              </a:r>
              <a:endParaRPr lang="el-GR" sz="1400" dirty="0"/>
            </a:p>
          </p:txBody>
        </p:sp>
      </p:grpSp>
    </p:spTree>
    <p:extLst>
      <p:ext uri="{BB962C8B-B14F-4D97-AF65-F5344CB8AC3E}">
        <p14:creationId xmlns:p14="http://schemas.microsoft.com/office/powerpoint/2010/main" val="627875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24" grpId="0"/>
      <p:bldP spid="1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Εικόνα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9143" y="836712"/>
            <a:ext cx="5085714" cy="2428571"/>
          </a:xfrm>
          <a:prstGeom prst="rect">
            <a:avLst/>
          </a:prstGeom>
        </p:spPr>
      </p:pic>
      <p:sp>
        <p:nvSpPr>
          <p:cNvPr id="7" name="Τίτλος 1"/>
          <p:cNvSpPr txBox="1">
            <a:spLocks/>
          </p:cNvSpPr>
          <p:nvPr/>
        </p:nvSpPr>
        <p:spPr>
          <a:xfrm>
            <a:off x="0" y="44624"/>
            <a:ext cx="9144000" cy="648071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28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ΦΑΣΜΑΤΟΣΚΟΠΙΟ</a:t>
            </a:r>
            <a:endParaRPr lang="el-GR" sz="28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2" name="Ομάδα 11"/>
          <p:cNvGrpSpPr/>
          <p:nvPr/>
        </p:nvGrpSpPr>
        <p:grpSpPr>
          <a:xfrm>
            <a:off x="4315887" y="4077072"/>
            <a:ext cx="4752528" cy="864096"/>
            <a:chOff x="4283968" y="4355254"/>
            <a:chExt cx="4752528" cy="864096"/>
          </a:xfrm>
        </p:grpSpPr>
        <p:sp>
          <p:nvSpPr>
            <p:cNvPr id="19" name="TextBox 1"/>
            <p:cNvSpPr txBox="1"/>
            <p:nvPr/>
          </p:nvSpPr>
          <p:spPr>
            <a:xfrm>
              <a:off x="4283968" y="4355254"/>
              <a:ext cx="223394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l-G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l-GR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λ = μήκος κύματος</a:t>
              </a:r>
              <a:endParaRPr 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TextBox 5"/>
            <p:cNvSpPr txBox="1"/>
            <p:nvPr/>
          </p:nvSpPr>
          <p:spPr>
            <a:xfrm>
              <a:off x="4291933" y="4819240"/>
              <a:ext cx="474456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l-G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</a:t>
              </a:r>
              <a:r>
                <a:rPr lang="el-GR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= απόσταση μεταξύ σχισμών φράγματος</a:t>
              </a:r>
              <a:endParaRPr 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3" name="Ομάδα 12"/>
          <p:cNvGrpSpPr/>
          <p:nvPr/>
        </p:nvGrpSpPr>
        <p:grpSpPr>
          <a:xfrm>
            <a:off x="75585" y="3429000"/>
            <a:ext cx="8134951" cy="585353"/>
            <a:chOff x="43666" y="3707182"/>
            <a:chExt cx="8134951" cy="58535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4"/>
                <p:cNvSpPr txBox="1"/>
                <p:nvPr/>
              </p:nvSpPr>
              <p:spPr>
                <a:xfrm>
                  <a:off x="4341797" y="3707182"/>
                  <a:ext cx="3836820" cy="585353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>
                  <a:defPPr>
                    <a:defRPr lang="el-G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sz="2000" b="1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sz="2000" b="1" i="0" smtClean="0">
                                <a:latin typeface="Cambria Math" panose="02040503050406030204" pitchFamily="18" charset="0"/>
                              </a:rPr>
                              <m:t>𝐬𝐢𝐧</m:t>
                            </m:r>
                          </m:fName>
                          <m:e>
                            <m:sSub>
                              <m:sSubPr>
                                <m:ctrlPr>
                                  <a:rPr lang="en-US" sz="20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sz="2000" b="1" i="1" smtClean="0">
                                    <a:latin typeface="Cambria Math" panose="02040503050406030204" pitchFamily="18" charset="0"/>
                                  </a:rPr>
                                  <m:t>𝜽</m:t>
                                </m:r>
                              </m:e>
                              <m:sub>
                                <m:r>
                                  <a:rPr lang="en-US" sz="2000" b="1" i="0" smtClean="0">
                                    <a:latin typeface="Cambria Math" panose="02040503050406030204" pitchFamily="18" charset="0"/>
                                  </a:rPr>
                                  <m:t>𝐦</m:t>
                                </m:r>
                              </m:sub>
                            </m:sSub>
                          </m:e>
                        </m:func>
                        <m:r>
                          <a:rPr lang="en-US" sz="2000" b="1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000" b="1" i="0" smtClean="0">
                            <a:latin typeface="Cambria Math" panose="02040503050406030204" pitchFamily="18" charset="0"/>
                          </a:rPr>
                          <m:t>𝐦</m:t>
                        </m:r>
                        <m:f>
                          <m:fPr>
                            <m:ctrlPr>
                              <a:rPr lang="en-US" sz="2000" b="1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sz="2000" b="1" i="1" smtClean="0">
                                <a:latin typeface="Cambria Math" panose="02040503050406030204" pitchFamily="18" charset="0"/>
                              </a:rPr>
                              <m:t>𝝀</m:t>
                            </m:r>
                          </m:num>
                          <m:den>
                            <m:r>
                              <a:rPr lang="en-US" sz="2000" b="1" i="1" smtClean="0">
                                <a:latin typeface="Cambria Math" panose="02040503050406030204" pitchFamily="18" charset="0"/>
                              </a:rPr>
                              <m:t>𝒅</m:t>
                            </m:r>
                          </m:den>
                        </m:f>
                        <m:r>
                          <a:rPr lang="en-US" sz="2000" b="1" i="1" smtClean="0">
                            <a:latin typeface="Cambria Math" panose="02040503050406030204" pitchFamily="18" charset="0"/>
                          </a:rPr>
                          <m:t>       </m:t>
                        </m:r>
                        <m:r>
                          <a:rPr lang="en-US" sz="2000" b="1" i="0" smtClean="0">
                            <a:latin typeface="Cambria Math" panose="02040503050406030204" pitchFamily="18" charset="0"/>
                          </a:rPr>
                          <m:t>𝐦</m:t>
                        </m:r>
                        <m:r>
                          <a:rPr lang="en-US" sz="2000" b="1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000" b="1" i="1" smtClean="0"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en-US" sz="2000" b="1" i="1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sz="20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2000" b="1" i="1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sz="20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2000" b="1" i="1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sz="20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US" sz="2000" b="1" i="1" smtClean="0">
                            <a:latin typeface="Cambria Math" panose="02040503050406030204" pitchFamily="18" charset="0"/>
                          </a:rPr>
                          <m:t>, . . .</m:t>
                        </m:r>
                      </m:oMath>
                    </m:oMathPara>
                  </a14:m>
                  <a:endParaRPr lang="el-GR" sz="2000" b="1" dirty="0"/>
                </a:p>
              </p:txBody>
            </p:sp>
          </mc:Choice>
          <mc:Fallback xmlns="">
            <p:sp>
              <p:nvSpPr>
                <p:cNvPr id="17" name="TextBox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41797" y="3707182"/>
                  <a:ext cx="3836820" cy="585353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8" name="TextBox 8"/>
            <p:cNvSpPr txBox="1"/>
            <p:nvPr/>
          </p:nvSpPr>
          <p:spPr>
            <a:xfrm>
              <a:off x="43666" y="3814233"/>
              <a:ext cx="439639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l-G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l-GR" sz="20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Εξίσωση συμβολής σε οπτικό φράγμα:</a:t>
              </a:r>
              <a:endParaRPr lang="el-GR" sz="2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4" name="Ορθογώνιο 13"/>
          <p:cNvSpPr/>
          <p:nvPr/>
        </p:nvSpPr>
        <p:spPr>
          <a:xfrm>
            <a:off x="4711494" y="4941168"/>
            <a:ext cx="4356921" cy="83099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l-G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Σε ένα </a:t>
            </a:r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φράγμα 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συμβολής με </a:t>
            </a:r>
            <a:r>
              <a:rPr lang="el-GR" sz="16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Ν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σχισμές ανά χιλιοστό, η σταθερά φράγματος θα είναι ίση με </a:t>
            </a:r>
            <a:r>
              <a:rPr lang="en-US" sz="16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1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l-GR" sz="1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(1/</a:t>
            </a:r>
            <a:r>
              <a:rPr lang="el-GR" sz="16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Ν</a:t>
            </a:r>
            <a:r>
              <a:rPr lang="el-GR" sz="1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1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mm</a:t>
            </a:r>
            <a:endParaRPr lang="el-GR" sz="1600" dirty="0">
              <a:solidFill>
                <a:srgbClr val="FFFF00"/>
              </a:solidFill>
            </a:endParaRPr>
          </a:p>
        </p:txBody>
      </p:sp>
      <p:sp>
        <p:nvSpPr>
          <p:cNvPr id="15" name="Ορθογώνιο 14"/>
          <p:cNvSpPr/>
          <p:nvPr/>
        </p:nvSpPr>
        <p:spPr>
          <a:xfrm>
            <a:off x="115060" y="5736158"/>
            <a:ext cx="3480747" cy="1077218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l-G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Με το φασματοσκόπιο μετρείται συνήθως η 1</a:t>
            </a:r>
            <a:r>
              <a:rPr lang="el-GR" sz="16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γωνιά συμβολής (</a:t>
            </a: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m=1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Οπότε από την εξίσωση συμβολής υπολογίζεται το μήκος κύματος:</a:t>
            </a:r>
            <a:endParaRPr lang="el-GR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8" name="Ομάδα 7"/>
          <p:cNvGrpSpPr/>
          <p:nvPr/>
        </p:nvGrpSpPr>
        <p:grpSpPr>
          <a:xfrm>
            <a:off x="3419872" y="5844173"/>
            <a:ext cx="1947641" cy="897195"/>
            <a:chOff x="3419872" y="5844173"/>
            <a:chExt cx="1947641" cy="89719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Ορθογώνιο 15"/>
                <p:cNvSpPr/>
                <p:nvPr/>
              </p:nvSpPr>
              <p:spPr>
                <a:xfrm>
                  <a:off x="3739823" y="6093296"/>
                  <a:ext cx="1627690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>
                  <a:defPPr>
                    <a:defRPr lang="el-G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l-GR" sz="2000" b="1" i="0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𝛌</m:t>
                            </m:r>
                            <m:r>
                              <a:rPr lang="el-GR" sz="2000" b="1" i="0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𝒅</m:t>
                            </m:r>
                            <m:r>
                              <a:rPr lang="en-US" sz="2000" b="1" i="0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000" b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𝐬𝐢𝐧</m:t>
                            </m:r>
                          </m:fName>
                          <m:e>
                            <m:sSub>
                              <m:sSubPr>
                                <m:ctrlPr>
                                  <a:rPr lang="en-US" sz="2000" b="1" i="1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sz="2000" b="1" i="1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𝜽</m:t>
                                </m:r>
                              </m:e>
                              <m:sub>
                                <m:r>
                                  <a:rPr lang="en-US" sz="2000" b="1" i="0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sub>
                            </m:sSub>
                          </m:e>
                        </m:func>
                      </m:oMath>
                    </m:oMathPara>
                  </a14:m>
                  <a:endParaRPr lang="el-GR" sz="2000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16" name="Ορθογώνιο 1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39823" y="6093296"/>
                  <a:ext cx="1627690" cy="400110"/>
                </a:xfrm>
                <a:prstGeom prst="rect">
                  <a:avLst/>
                </a:prstGeom>
                <a:blipFill>
                  <a:blip r:embed="rId5"/>
                  <a:stretch>
                    <a:fillRect b="-1538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1" name="Δεξί άγκιστρο 20"/>
            <p:cNvSpPr/>
            <p:nvPr/>
          </p:nvSpPr>
          <p:spPr>
            <a:xfrm>
              <a:off x="3419872" y="5844173"/>
              <a:ext cx="360040" cy="897195"/>
            </a:xfrm>
            <a:prstGeom prst="rightBrace">
              <a:avLst>
                <a:gd name="adj1" fmla="val 16991"/>
                <a:gd name="adj2" fmla="val 50000"/>
              </a:avLst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</p:spTree>
    <p:extLst>
      <p:ext uri="{BB962C8B-B14F-4D97-AF65-F5344CB8AC3E}">
        <p14:creationId xmlns:p14="http://schemas.microsoft.com/office/powerpoint/2010/main" val="3041375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</p:bld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3092</TotalTime>
  <Words>770</Words>
  <Application>Microsoft Office PowerPoint</Application>
  <PresentationFormat>Προβολή στην οθόνη (4:3)</PresentationFormat>
  <Paragraphs>111</Paragraphs>
  <Slides>9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9</vt:i4>
      </vt:variant>
    </vt:vector>
  </HeadingPairs>
  <TitlesOfParts>
    <vt:vector size="14" baseType="lpstr">
      <vt:lpstr>Arial</vt:lpstr>
      <vt:lpstr>Calibri</vt:lpstr>
      <vt:lpstr>Cambria Math</vt:lpstr>
      <vt:lpstr>Times New Roman</vt:lpstr>
      <vt:lpstr>Θέμα του Office</vt:lpstr>
      <vt:lpstr>Παρουσίαση του PowerPoint</vt:lpstr>
      <vt:lpstr>ΑΚΤΙΝΙΚΗ ΟΠΤΙΚΗ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Sideris</dc:creator>
  <cp:lastModifiedBy>Sideris</cp:lastModifiedBy>
  <cp:revision>251</cp:revision>
  <dcterms:created xsi:type="dcterms:W3CDTF">2015-04-28T06:42:47Z</dcterms:created>
  <dcterms:modified xsi:type="dcterms:W3CDTF">2021-01-24T22:00:07Z</dcterms:modified>
</cp:coreProperties>
</file>