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9" r:id="rId3"/>
    <p:sldId id="268" r:id="rId4"/>
    <p:sldId id="270" r:id="rId5"/>
    <p:sldId id="271" r:id="rId6"/>
    <p:sldId id="260" r:id="rId7"/>
    <p:sldId id="261" r:id="rId8"/>
    <p:sldId id="262" r:id="rId9"/>
    <p:sldId id="263" r:id="rId10"/>
    <p:sldId id="264" r:id="rId11"/>
    <p:sldId id="265" r:id="rId12"/>
    <p:sldId id="266" r:id="rId13"/>
    <p:sldId id="267" r:id="rId14"/>
  </p:sldIdLst>
  <p:sldSz cx="12192000" cy="6858000"/>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4" autoAdjust="0"/>
    <p:restoredTop sz="94660"/>
  </p:normalViewPr>
  <p:slideViewPr>
    <p:cSldViewPr snapToGrid="0">
      <p:cViewPr varScale="1">
        <p:scale>
          <a:sx n="92" d="100"/>
          <a:sy n="92" d="100"/>
        </p:scale>
        <p:origin x="498"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p:cNvSpPr>
            <a:spLocks noGrp="1"/>
          </p:cNvSpPr>
          <p:nvPr>
            <p:ph type="ctrTitle"/>
          </p:nvPr>
        </p:nvSpPr>
        <p:spPr>
          <a:xfrm>
            <a:off x="1524000" y="1122363"/>
            <a:ext cx="9144000" cy="2387600"/>
          </a:xfrm>
        </p:spPr>
        <p:txBody>
          <a:bodyPr anchor="b"/>
          <a:lstStyle>
            <a:lvl1pPr algn="ctr">
              <a:defRPr sz="6000"/>
            </a:lvl1pPr>
          </a:lstStyle>
          <a:p>
            <a:r>
              <a:rPr lang="el-GR" smtClean="0"/>
              <a:t>Στυλ κύριου τίτλου</a:t>
            </a:r>
            <a:endParaRPr lang="el-GR"/>
          </a:p>
        </p:txBody>
      </p:sp>
      <p:sp>
        <p:nvSpPr>
          <p:cNvPr id="3" name="Υπότιτλος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l-GR" smtClean="0"/>
              <a:t>Κάντε κλικ για να επεξεργαστείτε τον υπότιτλο του υποδείγματος</a:t>
            </a:r>
            <a:endParaRPr lang="el-GR"/>
          </a:p>
        </p:txBody>
      </p:sp>
      <p:sp>
        <p:nvSpPr>
          <p:cNvPr id="4" name="Θέση ημερομηνίας 3"/>
          <p:cNvSpPr>
            <a:spLocks noGrp="1"/>
          </p:cNvSpPr>
          <p:nvPr>
            <p:ph type="dt" sz="half" idx="10"/>
          </p:nvPr>
        </p:nvSpPr>
        <p:spPr/>
        <p:txBody>
          <a:bodyPr/>
          <a:lstStyle/>
          <a:p>
            <a:fld id="{BC985858-40FC-40D1-A737-A357ABA2D7C8}" type="datetimeFigureOut">
              <a:rPr lang="el-GR" smtClean="0"/>
              <a:t>22/1/2021</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79DA7D84-01FB-4D56-BD25-262939E36328}" type="slidenum">
              <a:rPr lang="el-GR" smtClean="0"/>
              <a:t>‹#›</a:t>
            </a:fld>
            <a:endParaRPr lang="el-GR"/>
          </a:p>
        </p:txBody>
      </p:sp>
    </p:spTree>
    <p:extLst>
      <p:ext uri="{BB962C8B-B14F-4D97-AF65-F5344CB8AC3E}">
        <p14:creationId xmlns:p14="http://schemas.microsoft.com/office/powerpoint/2010/main" val="19426708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κατακόρυφου κειμένου 2"/>
          <p:cNvSpPr>
            <a:spLocks noGrp="1"/>
          </p:cNvSpPr>
          <p:nvPr>
            <p:ph type="body" orient="vert" idx="1"/>
          </p:nvPr>
        </p:nvSpPr>
        <p:spPr/>
        <p:txBody>
          <a:bodyPr vert="eaVert"/>
          <a:lstStyle/>
          <a:p>
            <a:pPr lvl="0"/>
            <a:r>
              <a:rPr lang="el-GR" smtClean="0"/>
              <a:t>Επεξεργασία 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fld id="{BC985858-40FC-40D1-A737-A357ABA2D7C8}" type="datetimeFigureOut">
              <a:rPr lang="el-GR" smtClean="0"/>
              <a:t>22/1/2021</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79DA7D84-01FB-4D56-BD25-262939E36328}" type="slidenum">
              <a:rPr lang="el-GR" smtClean="0"/>
              <a:t>‹#›</a:t>
            </a:fld>
            <a:endParaRPr lang="el-GR"/>
          </a:p>
        </p:txBody>
      </p:sp>
    </p:spTree>
    <p:extLst>
      <p:ext uri="{BB962C8B-B14F-4D97-AF65-F5344CB8AC3E}">
        <p14:creationId xmlns:p14="http://schemas.microsoft.com/office/powerpoint/2010/main" val="38358968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p:nvPr>
        </p:nvSpPr>
        <p:spPr>
          <a:xfrm>
            <a:off x="8724900" y="365125"/>
            <a:ext cx="2628900" cy="5811838"/>
          </a:xfrm>
        </p:spPr>
        <p:txBody>
          <a:bodyPr vert="eaVert"/>
          <a:lstStyle/>
          <a:p>
            <a:r>
              <a:rPr lang="el-GR" smtClean="0"/>
              <a:t>Στυλ κύριου τίτλου</a:t>
            </a:r>
            <a:endParaRPr lang="el-GR"/>
          </a:p>
        </p:txBody>
      </p:sp>
      <p:sp>
        <p:nvSpPr>
          <p:cNvPr id="3" name="Θέση κατακόρυφου κειμένου 2"/>
          <p:cNvSpPr>
            <a:spLocks noGrp="1"/>
          </p:cNvSpPr>
          <p:nvPr>
            <p:ph type="body" orient="vert" idx="1"/>
          </p:nvPr>
        </p:nvSpPr>
        <p:spPr>
          <a:xfrm>
            <a:off x="838200" y="365125"/>
            <a:ext cx="7734300" cy="5811838"/>
          </a:xfrm>
        </p:spPr>
        <p:txBody>
          <a:bodyPr vert="eaVert"/>
          <a:lstStyle/>
          <a:p>
            <a:pPr lvl="0"/>
            <a:r>
              <a:rPr lang="el-GR" smtClean="0"/>
              <a:t>Επεξεργασία 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fld id="{BC985858-40FC-40D1-A737-A357ABA2D7C8}" type="datetimeFigureOut">
              <a:rPr lang="el-GR" smtClean="0"/>
              <a:t>22/1/2021</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79DA7D84-01FB-4D56-BD25-262939E36328}" type="slidenum">
              <a:rPr lang="el-GR" smtClean="0"/>
              <a:t>‹#›</a:t>
            </a:fld>
            <a:endParaRPr lang="el-GR"/>
          </a:p>
        </p:txBody>
      </p:sp>
    </p:spTree>
    <p:extLst>
      <p:ext uri="{BB962C8B-B14F-4D97-AF65-F5344CB8AC3E}">
        <p14:creationId xmlns:p14="http://schemas.microsoft.com/office/powerpoint/2010/main" val="247687325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περιεχομένου 2"/>
          <p:cNvSpPr>
            <a:spLocks noGrp="1"/>
          </p:cNvSpPr>
          <p:nvPr>
            <p:ph idx="1"/>
          </p:nvPr>
        </p:nvSpPr>
        <p:spPr/>
        <p:txBody>
          <a:bodyPr/>
          <a:lstStyle/>
          <a:p>
            <a:pPr lvl="0"/>
            <a:r>
              <a:rPr lang="el-GR" smtClean="0"/>
              <a:t>Επεξεργασία 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fld id="{BC985858-40FC-40D1-A737-A357ABA2D7C8}" type="datetimeFigureOut">
              <a:rPr lang="el-GR" smtClean="0"/>
              <a:t>22/1/2021</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79DA7D84-01FB-4D56-BD25-262939E36328}" type="slidenum">
              <a:rPr lang="el-GR" smtClean="0"/>
              <a:t>‹#›</a:t>
            </a:fld>
            <a:endParaRPr lang="el-GR"/>
          </a:p>
        </p:txBody>
      </p:sp>
    </p:spTree>
    <p:extLst>
      <p:ext uri="{BB962C8B-B14F-4D97-AF65-F5344CB8AC3E}">
        <p14:creationId xmlns:p14="http://schemas.microsoft.com/office/powerpoint/2010/main" val="347255860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p:cNvSpPr>
            <a:spLocks noGrp="1"/>
          </p:cNvSpPr>
          <p:nvPr>
            <p:ph type="title"/>
          </p:nvPr>
        </p:nvSpPr>
        <p:spPr>
          <a:xfrm>
            <a:off x="831850" y="1709738"/>
            <a:ext cx="10515600" cy="2852737"/>
          </a:xfrm>
        </p:spPr>
        <p:txBody>
          <a:bodyPr anchor="b"/>
          <a:lstStyle>
            <a:lvl1pPr>
              <a:defRPr sz="6000"/>
            </a:lvl1pPr>
          </a:lstStyle>
          <a:p>
            <a:r>
              <a:rPr lang="el-GR" smtClean="0"/>
              <a:t>Στυλ κύριου τίτλου</a:t>
            </a:r>
            <a:endParaRPr lang="el-GR"/>
          </a:p>
        </p:txBody>
      </p:sp>
      <p:sp>
        <p:nvSpPr>
          <p:cNvPr id="3" name="Θέση κειμένου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l-GR" smtClean="0"/>
              <a:t>Επεξεργασία στυλ υποδείγματος κειμένου</a:t>
            </a:r>
          </a:p>
        </p:txBody>
      </p:sp>
      <p:sp>
        <p:nvSpPr>
          <p:cNvPr id="4" name="Θέση ημερομηνίας 3"/>
          <p:cNvSpPr>
            <a:spLocks noGrp="1"/>
          </p:cNvSpPr>
          <p:nvPr>
            <p:ph type="dt" sz="half" idx="10"/>
          </p:nvPr>
        </p:nvSpPr>
        <p:spPr/>
        <p:txBody>
          <a:bodyPr/>
          <a:lstStyle/>
          <a:p>
            <a:fld id="{BC985858-40FC-40D1-A737-A357ABA2D7C8}" type="datetimeFigureOut">
              <a:rPr lang="el-GR" smtClean="0"/>
              <a:t>22/1/2021</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79DA7D84-01FB-4D56-BD25-262939E36328}" type="slidenum">
              <a:rPr lang="el-GR" smtClean="0"/>
              <a:t>‹#›</a:t>
            </a:fld>
            <a:endParaRPr lang="el-GR"/>
          </a:p>
        </p:txBody>
      </p:sp>
    </p:spTree>
    <p:extLst>
      <p:ext uri="{BB962C8B-B14F-4D97-AF65-F5344CB8AC3E}">
        <p14:creationId xmlns:p14="http://schemas.microsoft.com/office/powerpoint/2010/main" val="217595810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περιεχομένου 2"/>
          <p:cNvSpPr>
            <a:spLocks noGrp="1"/>
          </p:cNvSpPr>
          <p:nvPr>
            <p:ph sz="half" idx="1"/>
          </p:nvPr>
        </p:nvSpPr>
        <p:spPr>
          <a:xfrm>
            <a:off x="838200" y="1825625"/>
            <a:ext cx="5181600" cy="4351338"/>
          </a:xfrm>
        </p:spPr>
        <p:txBody>
          <a:bodyPr/>
          <a:lstStyle/>
          <a:p>
            <a:pPr lvl="0"/>
            <a:r>
              <a:rPr lang="el-GR" smtClean="0"/>
              <a:t>Επεξεργασία 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περιεχομένου 3"/>
          <p:cNvSpPr>
            <a:spLocks noGrp="1"/>
          </p:cNvSpPr>
          <p:nvPr>
            <p:ph sz="half" idx="2"/>
          </p:nvPr>
        </p:nvSpPr>
        <p:spPr>
          <a:xfrm>
            <a:off x="6172200" y="1825625"/>
            <a:ext cx="5181600" cy="4351338"/>
          </a:xfrm>
        </p:spPr>
        <p:txBody>
          <a:bodyPr/>
          <a:lstStyle/>
          <a:p>
            <a:pPr lvl="0"/>
            <a:r>
              <a:rPr lang="el-GR" smtClean="0"/>
              <a:t>Επεξεργασία 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ημερομηνίας 4"/>
          <p:cNvSpPr>
            <a:spLocks noGrp="1"/>
          </p:cNvSpPr>
          <p:nvPr>
            <p:ph type="dt" sz="half" idx="10"/>
          </p:nvPr>
        </p:nvSpPr>
        <p:spPr/>
        <p:txBody>
          <a:bodyPr/>
          <a:lstStyle/>
          <a:p>
            <a:fld id="{BC985858-40FC-40D1-A737-A357ABA2D7C8}" type="datetimeFigureOut">
              <a:rPr lang="el-GR" smtClean="0"/>
              <a:t>22/1/2021</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79DA7D84-01FB-4D56-BD25-262939E36328}" type="slidenum">
              <a:rPr lang="el-GR" smtClean="0"/>
              <a:t>‹#›</a:t>
            </a:fld>
            <a:endParaRPr lang="el-GR"/>
          </a:p>
        </p:txBody>
      </p:sp>
    </p:spTree>
    <p:extLst>
      <p:ext uri="{BB962C8B-B14F-4D97-AF65-F5344CB8AC3E}">
        <p14:creationId xmlns:p14="http://schemas.microsoft.com/office/powerpoint/2010/main" val="2547171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p:cNvSpPr>
            <a:spLocks noGrp="1"/>
          </p:cNvSpPr>
          <p:nvPr>
            <p:ph type="title"/>
          </p:nvPr>
        </p:nvSpPr>
        <p:spPr>
          <a:xfrm>
            <a:off x="839788" y="365125"/>
            <a:ext cx="10515600" cy="1325563"/>
          </a:xfrm>
        </p:spPr>
        <p:txBody>
          <a:bodyPr/>
          <a:lstStyle/>
          <a:p>
            <a:r>
              <a:rPr lang="el-GR" smtClean="0"/>
              <a:t>Στυλ κύριου τίτλου</a:t>
            </a:r>
            <a:endParaRPr lang="el-GR"/>
          </a:p>
        </p:txBody>
      </p:sp>
      <p:sp>
        <p:nvSpPr>
          <p:cNvPr id="3" name="Θέση κειμένου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Επεξεργασία στυλ υποδείγματος κειμένου</a:t>
            </a:r>
          </a:p>
        </p:txBody>
      </p:sp>
      <p:sp>
        <p:nvSpPr>
          <p:cNvPr id="4" name="Θέση περιεχομένου 3"/>
          <p:cNvSpPr>
            <a:spLocks noGrp="1"/>
          </p:cNvSpPr>
          <p:nvPr>
            <p:ph sz="half" idx="2"/>
          </p:nvPr>
        </p:nvSpPr>
        <p:spPr>
          <a:xfrm>
            <a:off x="839788" y="2505075"/>
            <a:ext cx="5157787" cy="3684588"/>
          </a:xfrm>
        </p:spPr>
        <p:txBody>
          <a:bodyPr/>
          <a:lstStyle/>
          <a:p>
            <a:pPr lvl="0"/>
            <a:r>
              <a:rPr lang="el-GR" smtClean="0"/>
              <a:t>Επεξεργασία 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κειμένου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Επεξεργασία στυλ υποδείγματος κειμένου</a:t>
            </a:r>
          </a:p>
        </p:txBody>
      </p:sp>
      <p:sp>
        <p:nvSpPr>
          <p:cNvPr id="6" name="Θέση περιεχομένου 5"/>
          <p:cNvSpPr>
            <a:spLocks noGrp="1"/>
          </p:cNvSpPr>
          <p:nvPr>
            <p:ph sz="quarter" idx="4"/>
          </p:nvPr>
        </p:nvSpPr>
        <p:spPr>
          <a:xfrm>
            <a:off x="6172200" y="2505075"/>
            <a:ext cx="5183188" cy="3684588"/>
          </a:xfrm>
        </p:spPr>
        <p:txBody>
          <a:bodyPr/>
          <a:lstStyle/>
          <a:p>
            <a:pPr lvl="0"/>
            <a:r>
              <a:rPr lang="el-GR" smtClean="0"/>
              <a:t>Επεξεργασία 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Θέση ημερομηνίας 6"/>
          <p:cNvSpPr>
            <a:spLocks noGrp="1"/>
          </p:cNvSpPr>
          <p:nvPr>
            <p:ph type="dt" sz="half" idx="10"/>
          </p:nvPr>
        </p:nvSpPr>
        <p:spPr/>
        <p:txBody>
          <a:bodyPr/>
          <a:lstStyle/>
          <a:p>
            <a:fld id="{BC985858-40FC-40D1-A737-A357ABA2D7C8}" type="datetimeFigureOut">
              <a:rPr lang="el-GR" smtClean="0"/>
              <a:t>22/1/2021</a:t>
            </a:fld>
            <a:endParaRPr lang="el-GR"/>
          </a:p>
        </p:txBody>
      </p:sp>
      <p:sp>
        <p:nvSpPr>
          <p:cNvPr id="8" name="Θέση υποσέλιδου 7"/>
          <p:cNvSpPr>
            <a:spLocks noGrp="1"/>
          </p:cNvSpPr>
          <p:nvPr>
            <p:ph type="ftr" sz="quarter" idx="11"/>
          </p:nvPr>
        </p:nvSpPr>
        <p:spPr/>
        <p:txBody>
          <a:bodyPr/>
          <a:lstStyle/>
          <a:p>
            <a:endParaRPr lang="el-GR"/>
          </a:p>
        </p:txBody>
      </p:sp>
      <p:sp>
        <p:nvSpPr>
          <p:cNvPr id="9" name="Θέση αριθμού διαφάνειας 8"/>
          <p:cNvSpPr>
            <a:spLocks noGrp="1"/>
          </p:cNvSpPr>
          <p:nvPr>
            <p:ph type="sldNum" sz="quarter" idx="12"/>
          </p:nvPr>
        </p:nvSpPr>
        <p:spPr/>
        <p:txBody>
          <a:bodyPr/>
          <a:lstStyle/>
          <a:p>
            <a:fld id="{79DA7D84-01FB-4D56-BD25-262939E36328}" type="slidenum">
              <a:rPr lang="el-GR" smtClean="0"/>
              <a:t>‹#›</a:t>
            </a:fld>
            <a:endParaRPr lang="el-GR"/>
          </a:p>
        </p:txBody>
      </p:sp>
    </p:spTree>
    <p:extLst>
      <p:ext uri="{BB962C8B-B14F-4D97-AF65-F5344CB8AC3E}">
        <p14:creationId xmlns:p14="http://schemas.microsoft.com/office/powerpoint/2010/main" val="25070854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ημερομηνίας 2"/>
          <p:cNvSpPr>
            <a:spLocks noGrp="1"/>
          </p:cNvSpPr>
          <p:nvPr>
            <p:ph type="dt" sz="half" idx="10"/>
          </p:nvPr>
        </p:nvSpPr>
        <p:spPr/>
        <p:txBody>
          <a:bodyPr/>
          <a:lstStyle/>
          <a:p>
            <a:fld id="{BC985858-40FC-40D1-A737-A357ABA2D7C8}" type="datetimeFigureOut">
              <a:rPr lang="el-GR" smtClean="0"/>
              <a:t>22/1/2021</a:t>
            </a:fld>
            <a:endParaRPr lang="el-GR"/>
          </a:p>
        </p:txBody>
      </p:sp>
      <p:sp>
        <p:nvSpPr>
          <p:cNvPr id="4" name="Θέση υποσέλιδου 3"/>
          <p:cNvSpPr>
            <a:spLocks noGrp="1"/>
          </p:cNvSpPr>
          <p:nvPr>
            <p:ph type="ftr" sz="quarter" idx="11"/>
          </p:nvPr>
        </p:nvSpPr>
        <p:spPr/>
        <p:txBody>
          <a:bodyPr/>
          <a:lstStyle/>
          <a:p>
            <a:endParaRPr lang="el-GR"/>
          </a:p>
        </p:txBody>
      </p:sp>
      <p:sp>
        <p:nvSpPr>
          <p:cNvPr id="5" name="Θέση αριθμού διαφάνειας 4"/>
          <p:cNvSpPr>
            <a:spLocks noGrp="1"/>
          </p:cNvSpPr>
          <p:nvPr>
            <p:ph type="sldNum" sz="quarter" idx="12"/>
          </p:nvPr>
        </p:nvSpPr>
        <p:spPr/>
        <p:txBody>
          <a:bodyPr/>
          <a:lstStyle/>
          <a:p>
            <a:fld id="{79DA7D84-01FB-4D56-BD25-262939E36328}" type="slidenum">
              <a:rPr lang="el-GR" smtClean="0"/>
              <a:t>‹#›</a:t>
            </a:fld>
            <a:endParaRPr lang="el-GR"/>
          </a:p>
        </p:txBody>
      </p:sp>
    </p:spTree>
    <p:extLst>
      <p:ext uri="{BB962C8B-B14F-4D97-AF65-F5344CB8AC3E}">
        <p14:creationId xmlns:p14="http://schemas.microsoft.com/office/powerpoint/2010/main" val="119022961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2" name="Θέση ημερομηνίας 1"/>
          <p:cNvSpPr>
            <a:spLocks noGrp="1"/>
          </p:cNvSpPr>
          <p:nvPr>
            <p:ph type="dt" sz="half" idx="10"/>
          </p:nvPr>
        </p:nvSpPr>
        <p:spPr/>
        <p:txBody>
          <a:bodyPr/>
          <a:lstStyle/>
          <a:p>
            <a:fld id="{BC985858-40FC-40D1-A737-A357ABA2D7C8}" type="datetimeFigureOut">
              <a:rPr lang="el-GR" smtClean="0"/>
              <a:t>22/1/2021</a:t>
            </a:fld>
            <a:endParaRPr lang="el-GR"/>
          </a:p>
        </p:txBody>
      </p:sp>
      <p:sp>
        <p:nvSpPr>
          <p:cNvPr id="3" name="Θέση υποσέλιδου 2"/>
          <p:cNvSpPr>
            <a:spLocks noGrp="1"/>
          </p:cNvSpPr>
          <p:nvPr>
            <p:ph type="ftr" sz="quarter" idx="11"/>
          </p:nvPr>
        </p:nvSpPr>
        <p:spPr/>
        <p:txBody>
          <a:bodyPr/>
          <a:lstStyle/>
          <a:p>
            <a:endParaRPr lang="el-GR"/>
          </a:p>
        </p:txBody>
      </p:sp>
      <p:sp>
        <p:nvSpPr>
          <p:cNvPr id="4" name="Θέση αριθμού διαφάνειας 3"/>
          <p:cNvSpPr>
            <a:spLocks noGrp="1"/>
          </p:cNvSpPr>
          <p:nvPr>
            <p:ph type="sldNum" sz="quarter" idx="12"/>
          </p:nvPr>
        </p:nvSpPr>
        <p:spPr/>
        <p:txBody>
          <a:bodyPr/>
          <a:lstStyle/>
          <a:p>
            <a:fld id="{79DA7D84-01FB-4D56-BD25-262939E36328}" type="slidenum">
              <a:rPr lang="el-GR" smtClean="0"/>
              <a:t>‹#›</a:t>
            </a:fld>
            <a:endParaRPr lang="el-GR"/>
          </a:p>
        </p:txBody>
      </p:sp>
    </p:spTree>
    <p:extLst>
      <p:ext uri="{BB962C8B-B14F-4D97-AF65-F5344CB8AC3E}">
        <p14:creationId xmlns:p14="http://schemas.microsoft.com/office/powerpoint/2010/main" val="20843218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839788" y="457200"/>
            <a:ext cx="3932237" cy="1600200"/>
          </a:xfrm>
        </p:spPr>
        <p:txBody>
          <a:bodyPr anchor="b"/>
          <a:lstStyle>
            <a:lvl1pPr>
              <a:defRPr sz="3200"/>
            </a:lvl1pPr>
          </a:lstStyle>
          <a:p>
            <a:r>
              <a:rPr lang="el-GR" smtClean="0"/>
              <a:t>Στυλ κύριου τίτλου</a:t>
            </a:r>
            <a:endParaRPr lang="el-GR"/>
          </a:p>
        </p:txBody>
      </p:sp>
      <p:sp>
        <p:nvSpPr>
          <p:cNvPr id="3" name="Θέση περιεχομένου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Επεξεργασία 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κειμένου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smtClean="0"/>
              <a:t>Επεξεργασία στυλ υποδείγματος κειμένου</a:t>
            </a:r>
          </a:p>
        </p:txBody>
      </p:sp>
      <p:sp>
        <p:nvSpPr>
          <p:cNvPr id="5" name="Θέση ημερομηνίας 4"/>
          <p:cNvSpPr>
            <a:spLocks noGrp="1"/>
          </p:cNvSpPr>
          <p:nvPr>
            <p:ph type="dt" sz="half" idx="10"/>
          </p:nvPr>
        </p:nvSpPr>
        <p:spPr/>
        <p:txBody>
          <a:bodyPr/>
          <a:lstStyle/>
          <a:p>
            <a:fld id="{BC985858-40FC-40D1-A737-A357ABA2D7C8}" type="datetimeFigureOut">
              <a:rPr lang="el-GR" smtClean="0"/>
              <a:t>22/1/2021</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79DA7D84-01FB-4D56-BD25-262939E36328}" type="slidenum">
              <a:rPr lang="el-GR" smtClean="0"/>
              <a:t>‹#›</a:t>
            </a:fld>
            <a:endParaRPr lang="el-GR"/>
          </a:p>
        </p:txBody>
      </p:sp>
    </p:spTree>
    <p:extLst>
      <p:ext uri="{BB962C8B-B14F-4D97-AF65-F5344CB8AC3E}">
        <p14:creationId xmlns:p14="http://schemas.microsoft.com/office/powerpoint/2010/main" val="356038492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839788" y="457200"/>
            <a:ext cx="3932237" cy="1600200"/>
          </a:xfrm>
        </p:spPr>
        <p:txBody>
          <a:bodyPr anchor="b"/>
          <a:lstStyle>
            <a:lvl1pPr>
              <a:defRPr sz="3200"/>
            </a:lvl1pPr>
          </a:lstStyle>
          <a:p>
            <a:r>
              <a:rPr lang="el-GR" smtClean="0"/>
              <a:t>Στυλ κύριου τίτλου</a:t>
            </a:r>
            <a:endParaRPr lang="el-GR"/>
          </a:p>
        </p:txBody>
      </p:sp>
      <p:sp>
        <p:nvSpPr>
          <p:cNvPr id="3" name="Θέση εικόνας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Θέση κειμένου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smtClean="0"/>
              <a:t>Επεξεργασία στυλ υποδείγματος κειμένου</a:t>
            </a:r>
          </a:p>
        </p:txBody>
      </p:sp>
      <p:sp>
        <p:nvSpPr>
          <p:cNvPr id="5" name="Θέση ημερομηνίας 4"/>
          <p:cNvSpPr>
            <a:spLocks noGrp="1"/>
          </p:cNvSpPr>
          <p:nvPr>
            <p:ph type="dt" sz="half" idx="10"/>
          </p:nvPr>
        </p:nvSpPr>
        <p:spPr/>
        <p:txBody>
          <a:bodyPr/>
          <a:lstStyle/>
          <a:p>
            <a:fld id="{BC985858-40FC-40D1-A737-A357ABA2D7C8}" type="datetimeFigureOut">
              <a:rPr lang="el-GR" smtClean="0"/>
              <a:t>22/1/2021</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79DA7D84-01FB-4D56-BD25-262939E36328}" type="slidenum">
              <a:rPr lang="el-GR" smtClean="0"/>
              <a:t>‹#›</a:t>
            </a:fld>
            <a:endParaRPr lang="el-GR"/>
          </a:p>
        </p:txBody>
      </p:sp>
    </p:spTree>
    <p:extLst>
      <p:ext uri="{BB962C8B-B14F-4D97-AF65-F5344CB8AC3E}">
        <p14:creationId xmlns:p14="http://schemas.microsoft.com/office/powerpoint/2010/main" val="304286592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l-GR" smtClean="0"/>
              <a:t>Στυλ κύριου τίτλου</a:t>
            </a:r>
            <a:endParaRPr lang="el-GR"/>
          </a:p>
        </p:txBody>
      </p:sp>
      <p:sp>
        <p:nvSpPr>
          <p:cNvPr id="3" name="Θέση κειμένου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l-GR" smtClean="0"/>
              <a:t>Επεξεργασία 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C985858-40FC-40D1-A737-A357ABA2D7C8}" type="datetimeFigureOut">
              <a:rPr lang="el-GR" smtClean="0"/>
              <a:t>22/1/2021</a:t>
            </a:fld>
            <a:endParaRPr lang="el-GR"/>
          </a:p>
        </p:txBody>
      </p:sp>
      <p:sp>
        <p:nvSpPr>
          <p:cNvPr id="5" name="Θέση υποσέλιδου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Θέση αριθμού διαφάνειας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9DA7D84-01FB-4D56-BD25-262939E36328}" type="slidenum">
              <a:rPr lang="el-GR" smtClean="0"/>
              <a:t>‹#›</a:t>
            </a:fld>
            <a:endParaRPr lang="el-GR"/>
          </a:p>
        </p:txBody>
      </p:sp>
    </p:spTree>
    <p:extLst>
      <p:ext uri="{BB962C8B-B14F-4D97-AF65-F5344CB8AC3E}">
        <p14:creationId xmlns:p14="http://schemas.microsoft.com/office/powerpoint/2010/main" val="46353765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3" Type="http://schemas.openxmlformats.org/officeDocument/2006/relationships/image" Target="../media/image62.png"/><Relationship Id="rId18" Type="http://schemas.openxmlformats.org/officeDocument/2006/relationships/image" Target="../media/image65.png"/><Relationship Id="rId26" Type="http://schemas.openxmlformats.org/officeDocument/2006/relationships/image" Target="../media/image73.png"/><Relationship Id="rId39" Type="http://schemas.openxmlformats.org/officeDocument/2006/relationships/image" Target="../media/image81.png"/><Relationship Id="rId21" Type="http://schemas.openxmlformats.org/officeDocument/2006/relationships/image" Target="../media/image67.png"/><Relationship Id="rId34" Type="http://schemas.openxmlformats.org/officeDocument/2006/relationships/image" Target="../media/image83.png"/><Relationship Id="rId42" Type="http://schemas.openxmlformats.org/officeDocument/2006/relationships/image" Target="../media/image86.png"/><Relationship Id="rId47" Type="http://schemas.openxmlformats.org/officeDocument/2006/relationships/image" Target="../media/image58.png"/><Relationship Id="rId50" Type="http://schemas.openxmlformats.org/officeDocument/2006/relationships/image" Target="../media/image60.png"/><Relationship Id="rId7" Type="http://schemas.openxmlformats.org/officeDocument/2006/relationships/image" Target="../media/image56.png"/><Relationship Id="rId2" Type="http://schemas.openxmlformats.org/officeDocument/2006/relationships/image" Target="../media/image51.png"/><Relationship Id="rId16" Type="http://schemas.openxmlformats.org/officeDocument/2006/relationships/image" Target="../media/image54.png"/><Relationship Id="rId20" Type="http://schemas.openxmlformats.org/officeDocument/2006/relationships/image" Target="../media/image68.png"/><Relationship Id="rId41" Type="http://schemas.openxmlformats.org/officeDocument/2006/relationships/image" Target="../media/image85.png"/><Relationship Id="rId1" Type="http://schemas.openxmlformats.org/officeDocument/2006/relationships/slideLayout" Target="../slideLayouts/slideLayout2.xml"/><Relationship Id="rId24" Type="http://schemas.openxmlformats.org/officeDocument/2006/relationships/image" Target="../media/image71.png"/><Relationship Id="rId37" Type="http://schemas.openxmlformats.org/officeDocument/2006/relationships/image" Target="../media/image77.png"/><Relationship Id="rId40" Type="http://schemas.openxmlformats.org/officeDocument/2006/relationships/image" Target="../media/image82.png"/><Relationship Id="rId45" Type="http://schemas.openxmlformats.org/officeDocument/2006/relationships/image" Target="../media/image89.png"/><Relationship Id="rId28" Type="http://schemas.openxmlformats.org/officeDocument/2006/relationships/image" Target="../media/image57.png"/><Relationship Id="rId36" Type="http://schemas.openxmlformats.org/officeDocument/2006/relationships/image" Target="../media/image76.png"/><Relationship Id="rId49" Type="http://schemas.openxmlformats.org/officeDocument/2006/relationships/image" Target="../media/image91.png"/><Relationship Id="rId23" Type="http://schemas.openxmlformats.org/officeDocument/2006/relationships/image" Target="../media/image69.png"/><Relationship Id="rId19" Type="http://schemas.openxmlformats.org/officeDocument/2006/relationships/image" Target="../media/image66.png"/><Relationship Id="rId31" Type="http://schemas.openxmlformats.org/officeDocument/2006/relationships/image" Target="../media/image75.png"/><Relationship Id="rId44" Type="http://schemas.openxmlformats.org/officeDocument/2006/relationships/image" Target="../media/image88.png"/><Relationship Id="rId52" Type="http://schemas.openxmlformats.org/officeDocument/2006/relationships/image" Target="../media/image64.png"/><Relationship Id="rId14" Type="http://schemas.openxmlformats.org/officeDocument/2006/relationships/image" Target="../media/image63.png"/><Relationship Id="rId4" Type="http://schemas.openxmlformats.org/officeDocument/2006/relationships/image" Target="../media/image53.png"/><Relationship Id="rId22" Type="http://schemas.openxmlformats.org/officeDocument/2006/relationships/image" Target="../media/image70.png"/><Relationship Id="rId27" Type="http://schemas.openxmlformats.org/officeDocument/2006/relationships/image" Target="../media/image74.png"/><Relationship Id="rId30" Type="http://schemas.openxmlformats.org/officeDocument/2006/relationships/image" Target="../media/image79.png"/><Relationship Id="rId35" Type="http://schemas.openxmlformats.org/officeDocument/2006/relationships/image" Target="../media/image84.png"/><Relationship Id="rId43" Type="http://schemas.openxmlformats.org/officeDocument/2006/relationships/image" Target="../media/image87.png"/><Relationship Id="rId48" Type="http://schemas.openxmlformats.org/officeDocument/2006/relationships/image" Target="../media/image59.png"/><Relationship Id="rId51" Type="http://schemas.openxmlformats.org/officeDocument/2006/relationships/image" Target="../media/image90.png"/><Relationship Id="rId3" Type="http://schemas.openxmlformats.org/officeDocument/2006/relationships/image" Target="../media/image52.png"/><Relationship Id="rId12" Type="http://schemas.openxmlformats.org/officeDocument/2006/relationships/image" Target="../media/image61.png"/><Relationship Id="rId17" Type="http://schemas.openxmlformats.org/officeDocument/2006/relationships/image" Target="../media/image55.png"/><Relationship Id="rId25" Type="http://schemas.openxmlformats.org/officeDocument/2006/relationships/image" Target="../media/image72.png"/><Relationship Id="rId38" Type="http://schemas.openxmlformats.org/officeDocument/2006/relationships/image" Target="../media/image80.png"/><Relationship Id="rId46" Type="http://schemas.openxmlformats.org/officeDocument/2006/relationships/image" Target="../media/image570.png"/></Relationships>
</file>

<file path=ppt/slides/_rels/slide11.xml.rels><?xml version="1.0" encoding="UTF-8" standalone="yes"?>
<Relationships xmlns="http://schemas.openxmlformats.org/package/2006/relationships"><Relationship Id="rId8" Type="http://schemas.openxmlformats.org/officeDocument/2006/relationships/image" Target="../media/image97.png"/><Relationship Id="rId13" Type="http://schemas.openxmlformats.org/officeDocument/2006/relationships/image" Target="../media/image100.png"/><Relationship Id="rId3" Type="http://schemas.openxmlformats.org/officeDocument/2006/relationships/image" Target="../media/image93.png"/><Relationship Id="rId7" Type="http://schemas.openxmlformats.org/officeDocument/2006/relationships/image" Target="../media/image96.png"/><Relationship Id="rId12" Type="http://schemas.openxmlformats.org/officeDocument/2006/relationships/image" Target="../media/image99.png"/><Relationship Id="rId2" Type="http://schemas.openxmlformats.org/officeDocument/2006/relationships/image" Target="../media/image92.png"/><Relationship Id="rId16" Type="http://schemas.openxmlformats.org/officeDocument/2006/relationships/image" Target="../media/image101.png"/><Relationship Id="rId1" Type="http://schemas.openxmlformats.org/officeDocument/2006/relationships/slideLayout" Target="../slideLayouts/slideLayout2.xml"/><Relationship Id="rId6" Type="http://schemas.openxmlformats.org/officeDocument/2006/relationships/image" Target="../media/image95.png"/><Relationship Id="rId11" Type="http://schemas.openxmlformats.org/officeDocument/2006/relationships/image" Target="../media/image98.png"/><Relationship Id="rId5" Type="http://schemas.openxmlformats.org/officeDocument/2006/relationships/image" Target="../media/image890.png"/><Relationship Id="rId15" Type="http://schemas.openxmlformats.org/officeDocument/2006/relationships/image" Target="../media/image990.png"/><Relationship Id="rId10" Type="http://schemas.openxmlformats.org/officeDocument/2006/relationships/image" Target="../media/image940.png"/><Relationship Id="rId4" Type="http://schemas.openxmlformats.org/officeDocument/2006/relationships/image" Target="../media/image94.png"/></Relationships>
</file>

<file path=ppt/slides/_rels/slide12.xml.rels><?xml version="1.0" encoding="UTF-8" standalone="yes"?>
<Relationships xmlns="http://schemas.openxmlformats.org/package/2006/relationships"><Relationship Id="rId8" Type="http://schemas.openxmlformats.org/officeDocument/2006/relationships/image" Target="../media/image108.png"/><Relationship Id="rId18" Type="http://schemas.openxmlformats.org/officeDocument/2006/relationships/image" Target="../media/image118.png"/><Relationship Id="rId13" Type="http://schemas.openxmlformats.org/officeDocument/2006/relationships/image" Target="../media/image113.png"/><Relationship Id="rId3" Type="http://schemas.openxmlformats.org/officeDocument/2006/relationships/image" Target="../media/image103.png"/><Relationship Id="rId7" Type="http://schemas.openxmlformats.org/officeDocument/2006/relationships/image" Target="../media/image107.png"/><Relationship Id="rId17" Type="http://schemas.openxmlformats.org/officeDocument/2006/relationships/image" Target="../media/image117.png"/><Relationship Id="rId12" Type="http://schemas.openxmlformats.org/officeDocument/2006/relationships/image" Target="../media/image112.png"/><Relationship Id="rId2" Type="http://schemas.openxmlformats.org/officeDocument/2006/relationships/image" Target="../media/image102.png"/><Relationship Id="rId16" Type="http://schemas.openxmlformats.org/officeDocument/2006/relationships/image" Target="../media/image116.png"/><Relationship Id="rId1" Type="http://schemas.openxmlformats.org/officeDocument/2006/relationships/slideLayout" Target="../slideLayouts/slideLayout2.xml"/><Relationship Id="rId6" Type="http://schemas.openxmlformats.org/officeDocument/2006/relationships/image" Target="../media/image106.png"/><Relationship Id="rId11" Type="http://schemas.openxmlformats.org/officeDocument/2006/relationships/image" Target="../media/image111.png"/><Relationship Id="rId5" Type="http://schemas.openxmlformats.org/officeDocument/2006/relationships/image" Target="../media/image105.png"/><Relationship Id="rId15" Type="http://schemas.openxmlformats.org/officeDocument/2006/relationships/image" Target="../media/image115.png"/><Relationship Id="rId19" Type="http://schemas.openxmlformats.org/officeDocument/2006/relationships/image" Target="../media/image119.png"/><Relationship Id="rId10" Type="http://schemas.openxmlformats.org/officeDocument/2006/relationships/image" Target="../media/image110.png"/><Relationship Id="rId4" Type="http://schemas.openxmlformats.org/officeDocument/2006/relationships/image" Target="../media/image104.png"/><Relationship Id="rId9" Type="http://schemas.openxmlformats.org/officeDocument/2006/relationships/image" Target="../media/image109.png"/><Relationship Id="rId14" Type="http://schemas.openxmlformats.org/officeDocument/2006/relationships/image" Target="../media/image114.png"/></Relationships>
</file>

<file path=ppt/slides/_rels/slide13.xml.rels><?xml version="1.0" encoding="UTF-8" standalone="yes"?>
<Relationships xmlns="http://schemas.openxmlformats.org/package/2006/relationships"><Relationship Id="rId13" Type="http://schemas.openxmlformats.org/officeDocument/2006/relationships/image" Target="../media/image131.png"/><Relationship Id="rId18" Type="http://schemas.openxmlformats.org/officeDocument/2006/relationships/image" Target="../media/image136.png"/><Relationship Id="rId8" Type="http://schemas.openxmlformats.org/officeDocument/2006/relationships/image" Target="../media/image126.png"/><Relationship Id="rId3" Type="http://schemas.openxmlformats.org/officeDocument/2006/relationships/image" Target="../media/image121.png"/><Relationship Id="rId21" Type="http://schemas.openxmlformats.org/officeDocument/2006/relationships/image" Target="../media/image141.png"/><Relationship Id="rId12" Type="http://schemas.openxmlformats.org/officeDocument/2006/relationships/image" Target="../media/image130.png"/><Relationship Id="rId17" Type="http://schemas.openxmlformats.org/officeDocument/2006/relationships/image" Target="../media/image135.png"/><Relationship Id="rId7" Type="http://schemas.openxmlformats.org/officeDocument/2006/relationships/image" Target="../media/image125.png"/><Relationship Id="rId16" Type="http://schemas.openxmlformats.org/officeDocument/2006/relationships/image" Target="../media/image134.png"/><Relationship Id="rId20" Type="http://schemas.openxmlformats.org/officeDocument/2006/relationships/image" Target="../media/image138.png"/><Relationship Id="rId2" Type="http://schemas.openxmlformats.org/officeDocument/2006/relationships/image" Target="../media/image120.png"/><Relationship Id="rId1" Type="http://schemas.openxmlformats.org/officeDocument/2006/relationships/slideLayout" Target="../slideLayouts/slideLayout2.xml"/><Relationship Id="rId11" Type="http://schemas.openxmlformats.org/officeDocument/2006/relationships/image" Target="../media/image129.png"/><Relationship Id="rId6" Type="http://schemas.openxmlformats.org/officeDocument/2006/relationships/image" Target="../media/image124.png"/><Relationship Id="rId15" Type="http://schemas.openxmlformats.org/officeDocument/2006/relationships/image" Target="../media/image133.png"/><Relationship Id="rId5" Type="http://schemas.openxmlformats.org/officeDocument/2006/relationships/image" Target="../media/image123.png"/><Relationship Id="rId10" Type="http://schemas.openxmlformats.org/officeDocument/2006/relationships/image" Target="../media/image128.png"/><Relationship Id="rId19" Type="http://schemas.openxmlformats.org/officeDocument/2006/relationships/image" Target="../media/image137.png"/><Relationship Id="rId9" Type="http://schemas.openxmlformats.org/officeDocument/2006/relationships/image" Target="../media/image127.png"/><Relationship Id="rId14" Type="http://schemas.openxmlformats.org/officeDocument/2006/relationships/image" Target="../media/image132.png"/><Relationship Id="rId4" Type="http://schemas.openxmlformats.org/officeDocument/2006/relationships/image" Target="../media/image122.png"/></Relationships>
</file>

<file path=ppt/slides/_rels/slide2.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png"/><Relationship Id="rId7" Type="http://schemas.openxmlformats.org/officeDocument/2006/relationships/image" Target="../media/image6.png"/><Relationship Id="rId12" Type="http://schemas.openxmlformats.org/officeDocument/2006/relationships/image" Target="../media/image11.png"/><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image" Target="../media/image5.png"/><Relationship Id="rId11" Type="http://schemas.openxmlformats.org/officeDocument/2006/relationships/image" Target="../media/image10.png"/><Relationship Id="rId5" Type="http://schemas.openxmlformats.org/officeDocument/2006/relationships/image" Target="../media/image4.png"/><Relationship Id="rId10" Type="http://schemas.openxmlformats.org/officeDocument/2006/relationships/image" Target="../media/image9.png"/><Relationship Id="rId4" Type="http://schemas.openxmlformats.org/officeDocument/2006/relationships/image" Target="../media/image3.png"/><Relationship Id="rId9" Type="http://schemas.openxmlformats.org/officeDocument/2006/relationships/image" Target="../media/image8.png"/></Relationships>
</file>

<file path=ppt/slides/_rels/slide3.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em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8" Type="http://schemas.openxmlformats.org/officeDocument/2006/relationships/image" Target="../media/image17.png"/><Relationship Id="rId13" Type="http://schemas.openxmlformats.org/officeDocument/2006/relationships/image" Target="../media/image22.png"/><Relationship Id="rId3" Type="http://schemas.openxmlformats.org/officeDocument/2006/relationships/image" Target="../media/image12.png"/><Relationship Id="rId7" Type="http://schemas.openxmlformats.org/officeDocument/2006/relationships/image" Target="../media/image16.png"/><Relationship Id="rId12" Type="http://schemas.openxmlformats.org/officeDocument/2006/relationships/image" Target="../media/image21.png"/><Relationship Id="rId2" Type="http://schemas.openxmlformats.org/officeDocument/2006/relationships/image" Target="../media/image1111.png"/><Relationship Id="rId1" Type="http://schemas.openxmlformats.org/officeDocument/2006/relationships/slideLayout" Target="../slideLayouts/slideLayout2.xml"/><Relationship Id="rId6" Type="http://schemas.openxmlformats.org/officeDocument/2006/relationships/image" Target="../media/image15.png"/><Relationship Id="rId11" Type="http://schemas.openxmlformats.org/officeDocument/2006/relationships/image" Target="../media/image20.png"/><Relationship Id="rId5" Type="http://schemas.openxmlformats.org/officeDocument/2006/relationships/image" Target="../media/image14.png"/><Relationship Id="rId10" Type="http://schemas.openxmlformats.org/officeDocument/2006/relationships/image" Target="../media/image19.png"/><Relationship Id="rId4" Type="http://schemas.openxmlformats.org/officeDocument/2006/relationships/image" Target="../media/image13.png"/><Relationship Id="rId9" Type="http://schemas.openxmlformats.org/officeDocument/2006/relationships/image" Target="../media/image18.png"/><Relationship Id="rId14" Type="http://schemas.openxmlformats.org/officeDocument/2006/relationships/image" Target="../media/image23.png"/></Relationships>
</file>

<file path=ppt/slides/_rels/slide5.xml.rels><?xml version="1.0" encoding="UTF-8" standalone="yes"?>
<Relationships xmlns="http://schemas.openxmlformats.org/package/2006/relationships"><Relationship Id="rId8" Type="http://schemas.openxmlformats.org/officeDocument/2006/relationships/image" Target="../media/image30.png"/><Relationship Id="rId3" Type="http://schemas.openxmlformats.org/officeDocument/2006/relationships/image" Target="../media/image25.png"/><Relationship Id="rId7" Type="http://schemas.openxmlformats.org/officeDocument/2006/relationships/image" Target="../media/image29.png"/><Relationship Id="rId12" Type="http://schemas.openxmlformats.org/officeDocument/2006/relationships/image" Target="../media/image34.png"/><Relationship Id="rId2" Type="http://schemas.openxmlformats.org/officeDocument/2006/relationships/image" Target="../media/image24.png"/><Relationship Id="rId1" Type="http://schemas.openxmlformats.org/officeDocument/2006/relationships/slideLayout" Target="../slideLayouts/slideLayout2.xml"/><Relationship Id="rId6" Type="http://schemas.openxmlformats.org/officeDocument/2006/relationships/image" Target="../media/image28.png"/><Relationship Id="rId11" Type="http://schemas.openxmlformats.org/officeDocument/2006/relationships/image" Target="../media/image33.png"/><Relationship Id="rId5" Type="http://schemas.openxmlformats.org/officeDocument/2006/relationships/image" Target="../media/image27.png"/><Relationship Id="rId10" Type="http://schemas.openxmlformats.org/officeDocument/2006/relationships/image" Target="../media/image32.png"/><Relationship Id="rId4" Type="http://schemas.openxmlformats.org/officeDocument/2006/relationships/image" Target="../media/image26.png"/><Relationship Id="rId9" Type="http://schemas.openxmlformats.org/officeDocument/2006/relationships/image" Target="../media/image31.png"/></Relationships>
</file>

<file path=ppt/slides/_rels/slide6.xml.rels><?xml version="1.0" encoding="UTF-8" standalone="yes"?>
<Relationships xmlns="http://schemas.openxmlformats.org/package/2006/relationships"><Relationship Id="rId2" Type="http://schemas.openxmlformats.org/officeDocument/2006/relationships/image" Target="../media/image139.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8" Type="http://schemas.openxmlformats.org/officeDocument/2006/relationships/image" Target="../media/image810.png"/><Relationship Id="rId13" Type="http://schemas.openxmlformats.org/officeDocument/2006/relationships/image" Target="../media/image1310.png"/><Relationship Id="rId3" Type="http://schemas.openxmlformats.org/officeDocument/2006/relationships/image" Target="../media/image310.png"/><Relationship Id="rId7" Type="http://schemas.openxmlformats.org/officeDocument/2006/relationships/image" Target="../media/image710.png"/><Relationship Id="rId12" Type="http://schemas.openxmlformats.org/officeDocument/2006/relationships/image" Target="../media/image1210.png"/><Relationship Id="rId2" Type="http://schemas.openxmlformats.org/officeDocument/2006/relationships/image" Target="../media/image210.png"/><Relationship Id="rId16" Type="http://schemas.openxmlformats.org/officeDocument/2006/relationships/image" Target="../media/image160.png"/><Relationship Id="rId1" Type="http://schemas.openxmlformats.org/officeDocument/2006/relationships/slideLayout" Target="../slideLayouts/slideLayout2.xml"/><Relationship Id="rId6" Type="http://schemas.openxmlformats.org/officeDocument/2006/relationships/image" Target="../media/image610.png"/><Relationship Id="rId11" Type="http://schemas.openxmlformats.org/officeDocument/2006/relationships/image" Target="../media/image1110.png"/><Relationship Id="rId5" Type="http://schemas.openxmlformats.org/officeDocument/2006/relationships/image" Target="../media/image510.png"/><Relationship Id="rId15" Type="http://schemas.openxmlformats.org/officeDocument/2006/relationships/image" Target="../media/image150.png"/><Relationship Id="rId10" Type="http://schemas.openxmlformats.org/officeDocument/2006/relationships/image" Target="../media/image1010.png"/><Relationship Id="rId4" Type="http://schemas.openxmlformats.org/officeDocument/2006/relationships/image" Target="../media/image410.png"/><Relationship Id="rId9" Type="http://schemas.openxmlformats.org/officeDocument/2006/relationships/image" Target="../media/image910.png"/><Relationship Id="rId14" Type="http://schemas.openxmlformats.org/officeDocument/2006/relationships/image" Target="../media/image140.png"/></Relationships>
</file>

<file path=ppt/slides/_rels/slide8.xml.rels><?xml version="1.0" encoding="UTF-8" standalone="yes"?>
<Relationships xmlns="http://schemas.openxmlformats.org/package/2006/relationships"><Relationship Id="rId8" Type="http://schemas.openxmlformats.org/officeDocument/2006/relationships/image" Target="../media/image230.png"/><Relationship Id="rId13" Type="http://schemas.openxmlformats.org/officeDocument/2006/relationships/image" Target="../media/image280.png"/><Relationship Id="rId18" Type="http://schemas.openxmlformats.org/officeDocument/2006/relationships/image" Target="../media/image330.png"/><Relationship Id="rId3" Type="http://schemas.openxmlformats.org/officeDocument/2006/relationships/image" Target="../media/image180.png"/><Relationship Id="rId21" Type="http://schemas.openxmlformats.org/officeDocument/2006/relationships/image" Target="../media/image35.png"/><Relationship Id="rId7" Type="http://schemas.openxmlformats.org/officeDocument/2006/relationships/image" Target="../media/image220.png"/><Relationship Id="rId12" Type="http://schemas.openxmlformats.org/officeDocument/2006/relationships/image" Target="../media/image270.png"/><Relationship Id="rId17" Type="http://schemas.openxmlformats.org/officeDocument/2006/relationships/image" Target="../media/image320.png"/><Relationship Id="rId2" Type="http://schemas.openxmlformats.org/officeDocument/2006/relationships/image" Target="../media/image170.png"/><Relationship Id="rId20" Type="http://schemas.openxmlformats.org/officeDocument/2006/relationships/image" Target="../media/image340.png"/><Relationship Id="rId1" Type="http://schemas.openxmlformats.org/officeDocument/2006/relationships/slideLayout" Target="../slideLayouts/slideLayout2.xml"/><Relationship Id="rId6" Type="http://schemas.openxmlformats.org/officeDocument/2006/relationships/image" Target="../media/image211.png"/><Relationship Id="rId11" Type="http://schemas.openxmlformats.org/officeDocument/2006/relationships/image" Target="../media/image260.png"/><Relationship Id="rId5" Type="http://schemas.openxmlformats.org/officeDocument/2006/relationships/image" Target="../media/image200.png"/><Relationship Id="rId15" Type="http://schemas.openxmlformats.org/officeDocument/2006/relationships/image" Target="../media/image300.png"/><Relationship Id="rId23" Type="http://schemas.openxmlformats.org/officeDocument/2006/relationships/image" Target="../media/image37.png"/><Relationship Id="rId10" Type="http://schemas.openxmlformats.org/officeDocument/2006/relationships/image" Target="../media/image250.png"/><Relationship Id="rId19" Type="http://schemas.openxmlformats.org/officeDocument/2006/relationships/image" Target="../media/image311.png"/><Relationship Id="rId4" Type="http://schemas.openxmlformats.org/officeDocument/2006/relationships/image" Target="../media/image190.png"/><Relationship Id="rId9" Type="http://schemas.openxmlformats.org/officeDocument/2006/relationships/image" Target="../media/image240.png"/><Relationship Id="rId14" Type="http://schemas.openxmlformats.org/officeDocument/2006/relationships/image" Target="../media/image290.png"/><Relationship Id="rId22" Type="http://schemas.openxmlformats.org/officeDocument/2006/relationships/image" Target="../media/image36.png"/></Relationships>
</file>

<file path=ppt/slides/_rels/slide9.xml.rels><?xml version="1.0" encoding="UTF-8" standalone="yes"?>
<Relationships xmlns="http://schemas.openxmlformats.org/package/2006/relationships"><Relationship Id="rId8" Type="http://schemas.openxmlformats.org/officeDocument/2006/relationships/image" Target="../media/image200.png"/><Relationship Id="rId13" Type="http://schemas.openxmlformats.org/officeDocument/2006/relationships/image" Target="../media/image46.png"/><Relationship Id="rId18" Type="http://schemas.openxmlformats.org/officeDocument/2006/relationships/image" Target="../media/image50.png"/><Relationship Id="rId3" Type="http://schemas.openxmlformats.org/officeDocument/2006/relationships/image" Target="../media/image39.png"/><Relationship Id="rId7" Type="http://schemas.openxmlformats.org/officeDocument/2006/relationships/image" Target="../media/image42.png"/><Relationship Id="rId12" Type="http://schemas.openxmlformats.org/officeDocument/2006/relationships/image" Target="../media/image45.png"/><Relationship Id="rId17" Type="http://schemas.openxmlformats.org/officeDocument/2006/relationships/image" Target="../media/image480.png"/><Relationship Id="rId2" Type="http://schemas.openxmlformats.org/officeDocument/2006/relationships/image" Target="../media/image38.png"/><Relationship Id="rId16" Type="http://schemas.openxmlformats.org/officeDocument/2006/relationships/image" Target="../media/image49.png"/><Relationship Id="rId1" Type="http://schemas.openxmlformats.org/officeDocument/2006/relationships/slideLayout" Target="../slideLayouts/slideLayout2.xml"/><Relationship Id="rId6" Type="http://schemas.openxmlformats.org/officeDocument/2006/relationships/image" Target="../media/image180.png"/><Relationship Id="rId11" Type="http://schemas.openxmlformats.org/officeDocument/2006/relationships/image" Target="../media/image44.png"/><Relationship Id="rId5" Type="http://schemas.openxmlformats.org/officeDocument/2006/relationships/image" Target="../media/image41.png"/><Relationship Id="rId15" Type="http://schemas.openxmlformats.org/officeDocument/2006/relationships/image" Target="../media/image48.png"/><Relationship Id="rId10" Type="http://schemas.openxmlformats.org/officeDocument/2006/relationships/image" Target="../media/image220.png"/><Relationship Id="rId4" Type="http://schemas.openxmlformats.org/officeDocument/2006/relationships/image" Target="../media/image40.png"/><Relationship Id="rId9" Type="http://schemas.openxmlformats.org/officeDocument/2006/relationships/image" Target="../media/image43.png"/><Relationship Id="rId14" Type="http://schemas.openxmlformats.org/officeDocument/2006/relationships/image" Target="../media/image47.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1"/>
          <p:cNvSpPr txBox="1">
            <a:spLocks/>
          </p:cNvSpPr>
          <p:nvPr/>
        </p:nvSpPr>
        <p:spPr>
          <a:xfrm>
            <a:off x="0" y="274638"/>
            <a:ext cx="12192000" cy="702107"/>
          </a:xfrm>
          <a:prstGeom prst="rect">
            <a:avLst/>
          </a:prstGeom>
        </p:spPr>
        <p:txBody>
          <a:bodyPr vert="horz" lIns="91440" tIns="45720" rIns="91440" bIns="45720" rtlCol="0" anchor="b">
            <a:normAutofit fontScale="975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nSpc>
                <a:spcPct val="100000"/>
              </a:lnSpc>
            </a:pPr>
            <a:r>
              <a:rPr lang="el-GR" sz="4000" b="1" dirty="0" smtClean="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ΔΥΝΑΜΙΚΗ ΤΩΝ ΙΔΑΝΙΚΩΝ ΡΕΥΣΤΩΝ</a:t>
            </a:r>
            <a:endParaRPr lang="el-GR" sz="4000" b="1" dirty="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
        <p:nvSpPr>
          <p:cNvPr id="5" name="Θέση περιεχομένου 2"/>
          <p:cNvSpPr txBox="1">
            <a:spLocks/>
          </p:cNvSpPr>
          <p:nvPr/>
        </p:nvSpPr>
        <p:spPr>
          <a:xfrm>
            <a:off x="2" y="4495656"/>
            <a:ext cx="12192000" cy="570919"/>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el-GR" b="1" dirty="0" smtClean="0">
                <a:solidFill>
                  <a:srgbClr val="002060"/>
                </a:solidFill>
                <a:latin typeface="Times New Roman" panose="02020603050405020304" pitchFamily="18" charset="0"/>
                <a:cs typeface="Times New Roman" panose="02020603050405020304" pitchFamily="18" charset="0"/>
              </a:rPr>
              <a:t>Νόμος του </a:t>
            </a:r>
            <a:r>
              <a:rPr lang="en-US" b="1" dirty="0" smtClean="0">
                <a:solidFill>
                  <a:srgbClr val="002060"/>
                </a:solidFill>
                <a:latin typeface="Times New Roman" panose="02020603050405020304" pitchFamily="18" charset="0"/>
                <a:cs typeface="Times New Roman" panose="02020603050405020304" pitchFamily="18" charset="0"/>
              </a:rPr>
              <a:t>Bernoulli</a:t>
            </a:r>
            <a:endParaRPr lang="el-GR" b="1" dirty="0">
              <a:solidFill>
                <a:srgbClr val="002060"/>
              </a:solidFill>
              <a:latin typeface="Times New Roman" panose="02020603050405020304" pitchFamily="18" charset="0"/>
              <a:cs typeface="Times New Roman" panose="02020603050405020304" pitchFamily="18" charset="0"/>
            </a:endParaRPr>
          </a:p>
        </p:txBody>
      </p:sp>
      <p:sp>
        <p:nvSpPr>
          <p:cNvPr id="6" name="Θέση περιεχομένου 2"/>
          <p:cNvSpPr txBox="1">
            <a:spLocks/>
          </p:cNvSpPr>
          <p:nvPr/>
        </p:nvSpPr>
        <p:spPr>
          <a:xfrm>
            <a:off x="0" y="5372891"/>
            <a:ext cx="12192000" cy="604664"/>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el-GR" b="1" dirty="0" smtClean="0">
                <a:solidFill>
                  <a:srgbClr val="002060"/>
                </a:solidFill>
                <a:latin typeface="Times New Roman" panose="02020603050405020304" pitchFamily="18" charset="0"/>
                <a:cs typeface="Times New Roman" panose="02020603050405020304" pitchFamily="18" charset="0"/>
              </a:rPr>
              <a:t>Εφαρμογές</a:t>
            </a:r>
            <a:endParaRPr lang="el-GR" b="1" dirty="0">
              <a:solidFill>
                <a:srgbClr val="002060"/>
              </a:solidFill>
              <a:latin typeface="Times New Roman" panose="02020603050405020304" pitchFamily="18" charset="0"/>
              <a:cs typeface="Times New Roman" panose="02020603050405020304" pitchFamily="18" charset="0"/>
            </a:endParaRPr>
          </a:p>
        </p:txBody>
      </p:sp>
      <p:sp>
        <p:nvSpPr>
          <p:cNvPr id="7" name="Θέση περιεχομένου 2"/>
          <p:cNvSpPr txBox="1">
            <a:spLocks/>
          </p:cNvSpPr>
          <p:nvPr/>
        </p:nvSpPr>
        <p:spPr>
          <a:xfrm>
            <a:off x="0" y="1745886"/>
            <a:ext cx="12192000" cy="604664"/>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el-GR" b="1" dirty="0" smtClean="0">
                <a:solidFill>
                  <a:srgbClr val="002060"/>
                </a:solidFill>
                <a:latin typeface="Times New Roman" panose="02020603050405020304" pitchFamily="18" charset="0"/>
                <a:cs typeface="Times New Roman" panose="02020603050405020304" pitchFamily="18" charset="0"/>
              </a:rPr>
              <a:t>Ορισμοί</a:t>
            </a:r>
            <a:endParaRPr lang="el-GR" b="1" dirty="0">
              <a:solidFill>
                <a:srgbClr val="002060"/>
              </a:solidFill>
              <a:latin typeface="Times New Roman" panose="02020603050405020304" pitchFamily="18" charset="0"/>
              <a:cs typeface="Times New Roman" panose="02020603050405020304" pitchFamily="18" charset="0"/>
            </a:endParaRPr>
          </a:p>
        </p:txBody>
      </p:sp>
      <p:sp>
        <p:nvSpPr>
          <p:cNvPr id="8" name="Θέση περιεχομένου 2"/>
          <p:cNvSpPr txBox="1">
            <a:spLocks/>
          </p:cNvSpPr>
          <p:nvPr/>
        </p:nvSpPr>
        <p:spPr>
          <a:xfrm>
            <a:off x="6926" y="3571223"/>
            <a:ext cx="12192000" cy="604664"/>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el-GR" b="1" dirty="0" smtClean="0">
                <a:solidFill>
                  <a:srgbClr val="002060"/>
                </a:solidFill>
                <a:latin typeface="Times New Roman" panose="02020603050405020304" pitchFamily="18" charset="0"/>
                <a:cs typeface="Times New Roman" panose="02020603050405020304" pitchFamily="18" charset="0"/>
              </a:rPr>
              <a:t>Εξίσωση Συνεχείας</a:t>
            </a:r>
            <a:endParaRPr lang="el-GR" b="1" dirty="0">
              <a:solidFill>
                <a:srgbClr val="002060"/>
              </a:solidFill>
              <a:latin typeface="Times New Roman" panose="02020603050405020304" pitchFamily="18" charset="0"/>
              <a:cs typeface="Times New Roman" panose="02020603050405020304" pitchFamily="18" charset="0"/>
            </a:endParaRPr>
          </a:p>
        </p:txBody>
      </p:sp>
      <p:sp>
        <p:nvSpPr>
          <p:cNvPr id="9" name="Θέση περιεχομένου 2"/>
          <p:cNvSpPr txBox="1">
            <a:spLocks/>
          </p:cNvSpPr>
          <p:nvPr/>
        </p:nvSpPr>
        <p:spPr>
          <a:xfrm>
            <a:off x="1" y="2695450"/>
            <a:ext cx="12192000" cy="604664"/>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el-GR" b="1" dirty="0" smtClean="0">
                <a:solidFill>
                  <a:srgbClr val="002060"/>
                </a:solidFill>
                <a:latin typeface="Times New Roman" panose="02020603050405020304" pitchFamily="18" charset="0"/>
                <a:cs typeface="Times New Roman" panose="02020603050405020304" pitchFamily="18" charset="0"/>
              </a:rPr>
              <a:t>Μοντέλο Ιδανικού Ρευστού</a:t>
            </a:r>
            <a:endParaRPr lang="el-GR" b="1" dirty="0">
              <a:solidFill>
                <a:srgbClr val="00206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1337859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wipe(left)">
                                      <p:cBhvr>
                                        <p:cTn id="7" dur="5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wipe(left)">
                                      <p:cBhvr>
                                        <p:cTn id="12" dur="500"/>
                                        <p:tgtEl>
                                          <p:spTgt spid="9"/>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8"/>
                                        </p:tgtEl>
                                        <p:attrNameLst>
                                          <p:attrName>style.visibility</p:attrName>
                                        </p:attrNameLst>
                                      </p:cBhvr>
                                      <p:to>
                                        <p:strVal val="visible"/>
                                      </p:to>
                                    </p:set>
                                    <p:animEffect transition="in" filter="wipe(left)">
                                      <p:cBhvr>
                                        <p:cTn id="17" dur="500"/>
                                        <p:tgtEl>
                                          <p:spTgt spid="8"/>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1" fill="hold" grpId="0" nodeType="clickEffect">
                                  <p:stCondLst>
                                    <p:cond delay="0"/>
                                  </p:stCondLst>
                                  <p:childTnLst>
                                    <p:set>
                                      <p:cBhvr>
                                        <p:cTn id="21" dur="1" fill="hold">
                                          <p:stCondLst>
                                            <p:cond delay="0"/>
                                          </p:stCondLst>
                                        </p:cTn>
                                        <p:tgtEl>
                                          <p:spTgt spid="5"/>
                                        </p:tgtEl>
                                        <p:attrNameLst>
                                          <p:attrName>style.visibility</p:attrName>
                                        </p:attrNameLst>
                                      </p:cBhvr>
                                      <p:to>
                                        <p:strVal val="visible"/>
                                      </p:to>
                                    </p:set>
                                    <p:animEffect transition="in" filter="wipe(up)">
                                      <p:cBhvr>
                                        <p:cTn id="22" dur="500"/>
                                        <p:tgtEl>
                                          <p:spTgt spid="5"/>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6"/>
                                        </p:tgtEl>
                                        <p:attrNameLst>
                                          <p:attrName>style.visibility</p:attrName>
                                        </p:attrNameLst>
                                      </p:cBhvr>
                                      <p:to>
                                        <p:strVal val="visible"/>
                                      </p:to>
                                    </p:set>
                                    <p:animEffect transition="in" filter="wipe(left)">
                                      <p:cBhvr>
                                        <p:cTn id="2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7" grpId="0"/>
      <p:bldP spid="8" grpId="0"/>
      <p:bldP spid="9"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5" name="Ομάδα 24"/>
          <p:cNvGrpSpPr/>
          <p:nvPr/>
        </p:nvGrpSpPr>
        <p:grpSpPr>
          <a:xfrm>
            <a:off x="164060" y="4453074"/>
            <a:ext cx="7420092" cy="2163936"/>
            <a:chOff x="164060" y="4453074"/>
            <a:chExt cx="7420092" cy="2163936"/>
          </a:xfrm>
        </p:grpSpPr>
        <p:grpSp>
          <p:nvGrpSpPr>
            <p:cNvPr id="158" name="Ομάδα 157"/>
            <p:cNvGrpSpPr/>
            <p:nvPr/>
          </p:nvGrpSpPr>
          <p:grpSpPr>
            <a:xfrm>
              <a:off x="164060" y="4453074"/>
              <a:ext cx="7420092" cy="1922585"/>
              <a:chOff x="164060" y="4453074"/>
              <a:chExt cx="7420092" cy="1922585"/>
            </a:xfrm>
          </p:grpSpPr>
          <p:grpSp>
            <p:nvGrpSpPr>
              <p:cNvPr id="48" name="Ομάδα 47"/>
              <p:cNvGrpSpPr/>
              <p:nvPr/>
            </p:nvGrpSpPr>
            <p:grpSpPr>
              <a:xfrm>
                <a:off x="164060" y="4515420"/>
                <a:ext cx="7296457" cy="1859973"/>
                <a:chOff x="2916238" y="1028700"/>
                <a:chExt cx="7423830" cy="1859973"/>
              </a:xfrm>
            </p:grpSpPr>
            <p:grpSp>
              <p:nvGrpSpPr>
                <p:cNvPr id="49" name="Ομάδα 48"/>
                <p:cNvGrpSpPr/>
                <p:nvPr/>
              </p:nvGrpSpPr>
              <p:grpSpPr>
                <a:xfrm>
                  <a:off x="2933544" y="1118752"/>
                  <a:ext cx="7406524" cy="1627911"/>
                  <a:chOff x="2933544" y="1118752"/>
                  <a:chExt cx="7406524" cy="1627911"/>
                </a:xfrm>
              </p:grpSpPr>
              <p:cxnSp>
                <p:nvCxnSpPr>
                  <p:cNvPr id="52" name="Ευθεία γραμμή σύνδεσης 51"/>
                  <p:cNvCxnSpPr/>
                  <p:nvPr/>
                </p:nvCxnSpPr>
                <p:spPr>
                  <a:xfrm flipV="1">
                    <a:off x="2963130" y="2441867"/>
                    <a:ext cx="7344000" cy="0"/>
                  </a:xfrm>
                  <a:prstGeom prst="line">
                    <a:avLst/>
                  </a:prstGeom>
                  <a:ln w="19050">
                    <a:solidFill>
                      <a:schemeClr val="bg2">
                        <a:lumMod val="90000"/>
                      </a:schemeClr>
                    </a:solidFill>
                    <a:tailEnd type="triangle" w="med" len="lg"/>
                  </a:ln>
                </p:spPr>
                <p:style>
                  <a:lnRef idx="1">
                    <a:schemeClr val="accent1"/>
                  </a:lnRef>
                  <a:fillRef idx="0">
                    <a:schemeClr val="accent1"/>
                  </a:fillRef>
                  <a:effectRef idx="0">
                    <a:schemeClr val="accent1"/>
                  </a:effectRef>
                  <a:fontRef idx="minor">
                    <a:schemeClr val="tx1"/>
                  </a:fontRef>
                </p:style>
              </p:cxnSp>
              <p:grpSp>
                <p:nvGrpSpPr>
                  <p:cNvPr id="53" name="Ομάδα 52"/>
                  <p:cNvGrpSpPr/>
                  <p:nvPr/>
                </p:nvGrpSpPr>
                <p:grpSpPr>
                  <a:xfrm>
                    <a:off x="2933544" y="1118752"/>
                    <a:ext cx="7406524" cy="1627911"/>
                    <a:chOff x="2933544" y="1118752"/>
                    <a:chExt cx="7406524" cy="1627911"/>
                  </a:xfrm>
                </p:grpSpPr>
                <p:cxnSp>
                  <p:nvCxnSpPr>
                    <p:cNvPr id="54" name="Ευθεία γραμμή σύνδεσης 53"/>
                    <p:cNvCxnSpPr/>
                    <p:nvPr/>
                  </p:nvCxnSpPr>
                  <p:spPr>
                    <a:xfrm flipV="1">
                      <a:off x="2992583" y="1267691"/>
                      <a:ext cx="7344000" cy="0"/>
                    </a:xfrm>
                    <a:prstGeom prst="line">
                      <a:avLst/>
                    </a:prstGeom>
                    <a:ln w="19050">
                      <a:solidFill>
                        <a:schemeClr val="accent3">
                          <a:lumMod val="75000"/>
                        </a:schemeClr>
                      </a:solidFill>
                      <a:tailEnd type="triangle" w="med" len="lg"/>
                    </a:ln>
                  </p:spPr>
                  <p:style>
                    <a:lnRef idx="1">
                      <a:schemeClr val="accent1"/>
                    </a:lnRef>
                    <a:fillRef idx="0">
                      <a:schemeClr val="accent1"/>
                    </a:fillRef>
                    <a:effectRef idx="0">
                      <a:schemeClr val="accent1"/>
                    </a:effectRef>
                    <a:fontRef idx="minor">
                      <a:schemeClr val="tx1"/>
                    </a:fontRef>
                  </p:style>
                </p:cxnSp>
                <p:cxnSp>
                  <p:nvCxnSpPr>
                    <p:cNvPr id="55" name="Ευθεία γραμμή σύνδεσης 54"/>
                    <p:cNvCxnSpPr/>
                    <p:nvPr/>
                  </p:nvCxnSpPr>
                  <p:spPr>
                    <a:xfrm flipV="1">
                      <a:off x="2967838" y="2592753"/>
                      <a:ext cx="7344000" cy="0"/>
                    </a:xfrm>
                    <a:prstGeom prst="line">
                      <a:avLst/>
                    </a:prstGeom>
                    <a:ln w="19050">
                      <a:solidFill>
                        <a:schemeClr val="bg2">
                          <a:lumMod val="90000"/>
                        </a:schemeClr>
                      </a:solidFill>
                      <a:tailEnd type="triangle" w="med" len="lg"/>
                    </a:ln>
                  </p:spPr>
                  <p:style>
                    <a:lnRef idx="1">
                      <a:schemeClr val="accent1"/>
                    </a:lnRef>
                    <a:fillRef idx="0">
                      <a:schemeClr val="accent1"/>
                    </a:fillRef>
                    <a:effectRef idx="0">
                      <a:schemeClr val="accent1"/>
                    </a:effectRef>
                    <a:fontRef idx="minor">
                      <a:schemeClr val="tx1"/>
                    </a:fontRef>
                  </p:style>
                </p:cxnSp>
                <p:grpSp>
                  <p:nvGrpSpPr>
                    <p:cNvPr id="56" name="Ομάδα 55"/>
                    <p:cNvGrpSpPr/>
                    <p:nvPr/>
                  </p:nvGrpSpPr>
                  <p:grpSpPr>
                    <a:xfrm>
                      <a:off x="2933544" y="1310434"/>
                      <a:ext cx="7406524" cy="881192"/>
                      <a:chOff x="2999505" y="1289164"/>
                      <a:chExt cx="7448859" cy="1013822"/>
                    </a:xfrm>
                  </p:grpSpPr>
                  <p:grpSp>
                    <p:nvGrpSpPr>
                      <p:cNvPr id="59" name="Ομάδα 58"/>
                      <p:cNvGrpSpPr/>
                      <p:nvPr/>
                    </p:nvGrpSpPr>
                    <p:grpSpPr>
                      <a:xfrm>
                        <a:off x="3022073" y="1289164"/>
                        <a:ext cx="7426291" cy="861422"/>
                        <a:chOff x="2812470" y="1289164"/>
                        <a:chExt cx="7674517" cy="861422"/>
                      </a:xfrm>
                    </p:grpSpPr>
                    <p:sp>
                      <p:nvSpPr>
                        <p:cNvPr id="61" name="Ελεύθερη σχεδίαση 60"/>
                        <p:cNvSpPr/>
                        <p:nvPr/>
                      </p:nvSpPr>
                      <p:spPr>
                        <a:xfrm>
                          <a:off x="2825285" y="1421929"/>
                          <a:ext cx="7632856" cy="533665"/>
                        </a:xfrm>
                        <a:custGeom>
                          <a:avLst/>
                          <a:gdLst>
                            <a:gd name="connsiteX0" fmla="*/ 0 w 6244936"/>
                            <a:gd name="connsiteY0" fmla="*/ 360767 h 391762"/>
                            <a:gd name="connsiteX1" fmla="*/ 1756063 w 6244936"/>
                            <a:gd name="connsiteY1" fmla="*/ 360767 h 391762"/>
                            <a:gd name="connsiteX2" fmla="*/ 2722418 w 6244936"/>
                            <a:gd name="connsiteY2" fmla="*/ 38649 h 391762"/>
                            <a:gd name="connsiteX3" fmla="*/ 6244936 w 6244936"/>
                            <a:gd name="connsiteY3" fmla="*/ 17867 h 391762"/>
                            <a:gd name="connsiteX0" fmla="*/ 0 w 7730836"/>
                            <a:gd name="connsiteY0" fmla="*/ 357471 h 1313435"/>
                            <a:gd name="connsiteX1" fmla="*/ 1756063 w 7730836"/>
                            <a:gd name="connsiteY1" fmla="*/ 357471 h 1313435"/>
                            <a:gd name="connsiteX2" fmla="*/ 2722418 w 7730836"/>
                            <a:gd name="connsiteY2" fmla="*/ 35353 h 1313435"/>
                            <a:gd name="connsiteX3" fmla="*/ 7730836 w 7730836"/>
                            <a:gd name="connsiteY3" fmla="*/ 1313435 h 1313435"/>
                            <a:gd name="connsiteX0" fmla="*/ 0 w 7730836"/>
                            <a:gd name="connsiteY0" fmla="*/ 355050 h 1311014"/>
                            <a:gd name="connsiteX1" fmla="*/ 1537854 w 7730836"/>
                            <a:gd name="connsiteY1" fmla="*/ 375832 h 1311014"/>
                            <a:gd name="connsiteX2" fmla="*/ 2722418 w 7730836"/>
                            <a:gd name="connsiteY2" fmla="*/ 32932 h 1311014"/>
                            <a:gd name="connsiteX3" fmla="*/ 7730836 w 7730836"/>
                            <a:gd name="connsiteY3" fmla="*/ 1311014 h 1311014"/>
                            <a:gd name="connsiteX0" fmla="*/ 0 w 7741227"/>
                            <a:gd name="connsiteY0" fmla="*/ 417983 h 1311602"/>
                            <a:gd name="connsiteX1" fmla="*/ 1548245 w 7741227"/>
                            <a:gd name="connsiteY1" fmla="*/ 376420 h 1311602"/>
                            <a:gd name="connsiteX2" fmla="*/ 2732809 w 7741227"/>
                            <a:gd name="connsiteY2" fmla="*/ 33520 h 1311602"/>
                            <a:gd name="connsiteX3" fmla="*/ 7741227 w 7741227"/>
                            <a:gd name="connsiteY3" fmla="*/ 1311602 h 1311602"/>
                            <a:gd name="connsiteX0" fmla="*/ 0 w 7855527"/>
                            <a:gd name="connsiteY0" fmla="*/ 459951 h 1312006"/>
                            <a:gd name="connsiteX1" fmla="*/ 1662545 w 7855527"/>
                            <a:gd name="connsiteY1" fmla="*/ 376824 h 1312006"/>
                            <a:gd name="connsiteX2" fmla="*/ 2847109 w 7855527"/>
                            <a:gd name="connsiteY2" fmla="*/ 33924 h 1312006"/>
                            <a:gd name="connsiteX3" fmla="*/ 7855527 w 7855527"/>
                            <a:gd name="connsiteY3" fmla="*/ 1312006 h 1312006"/>
                            <a:gd name="connsiteX0" fmla="*/ 0 w 7855527"/>
                            <a:gd name="connsiteY0" fmla="*/ 453337 h 1305392"/>
                            <a:gd name="connsiteX1" fmla="*/ 1485900 w 7855527"/>
                            <a:gd name="connsiteY1" fmla="*/ 432555 h 1305392"/>
                            <a:gd name="connsiteX2" fmla="*/ 2847109 w 7855527"/>
                            <a:gd name="connsiteY2" fmla="*/ 27310 h 1305392"/>
                            <a:gd name="connsiteX3" fmla="*/ 7855527 w 7855527"/>
                            <a:gd name="connsiteY3" fmla="*/ 1305392 h 1305392"/>
                            <a:gd name="connsiteX0" fmla="*/ 0 w 7855527"/>
                            <a:gd name="connsiteY0" fmla="*/ 455395 h 1307450"/>
                            <a:gd name="connsiteX1" fmla="*/ 1485900 w 7855527"/>
                            <a:gd name="connsiteY1" fmla="*/ 413831 h 1307450"/>
                            <a:gd name="connsiteX2" fmla="*/ 2847109 w 7855527"/>
                            <a:gd name="connsiteY2" fmla="*/ 29368 h 1307450"/>
                            <a:gd name="connsiteX3" fmla="*/ 7855527 w 7855527"/>
                            <a:gd name="connsiteY3" fmla="*/ 1307450 h 1307450"/>
                            <a:gd name="connsiteX0" fmla="*/ 0 w 7876309"/>
                            <a:gd name="connsiteY0" fmla="*/ 528734 h 1308053"/>
                            <a:gd name="connsiteX1" fmla="*/ 1506682 w 7876309"/>
                            <a:gd name="connsiteY1" fmla="*/ 414434 h 1308053"/>
                            <a:gd name="connsiteX2" fmla="*/ 2867891 w 7876309"/>
                            <a:gd name="connsiteY2" fmla="*/ 29971 h 1308053"/>
                            <a:gd name="connsiteX3" fmla="*/ 7876309 w 7876309"/>
                            <a:gd name="connsiteY3" fmla="*/ 1308053 h 1308053"/>
                            <a:gd name="connsiteX0" fmla="*/ 0 w 7876309"/>
                            <a:gd name="connsiteY0" fmla="*/ 521055 h 1300374"/>
                            <a:gd name="connsiteX1" fmla="*/ 1423555 w 7876309"/>
                            <a:gd name="connsiteY1" fmla="*/ 489883 h 1300374"/>
                            <a:gd name="connsiteX2" fmla="*/ 2867891 w 7876309"/>
                            <a:gd name="connsiteY2" fmla="*/ 22292 h 1300374"/>
                            <a:gd name="connsiteX3" fmla="*/ 7876309 w 7876309"/>
                            <a:gd name="connsiteY3" fmla="*/ 1300374 h 1300374"/>
                            <a:gd name="connsiteX0" fmla="*/ 0 w 7897091"/>
                            <a:gd name="connsiteY0" fmla="*/ 552408 h 1300554"/>
                            <a:gd name="connsiteX1" fmla="*/ 1444337 w 7897091"/>
                            <a:gd name="connsiteY1" fmla="*/ 490063 h 1300554"/>
                            <a:gd name="connsiteX2" fmla="*/ 2888673 w 7897091"/>
                            <a:gd name="connsiteY2" fmla="*/ 22472 h 1300554"/>
                            <a:gd name="connsiteX3" fmla="*/ 7897091 w 7897091"/>
                            <a:gd name="connsiteY3" fmla="*/ 1300554 h 1300554"/>
                            <a:gd name="connsiteX0" fmla="*/ 0 w 7917873"/>
                            <a:gd name="connsiteY0" fmla="*/ 573312 h 1300676"/>
                            <a:gd name="connsiteX1" fmla="*/ 1465119 w 7917873"/>
                            <a:gd name="connsiteY1" fmla="*/ 490185 h 1300676"/>
                            <a:gd name="connsiteX2" fmla="*/ 2909455 w 7917873"/>
                            <a:gd name="connsiteY2" fmla="*/ 22594 h 1300676"/>
                            <a:gd name="connsiteX3" fmla="*/ 7917873 w 7917873"/>
                            <a:gd name="connsiteY3" fmla="*/ 1300676 h 1300676"/>
                            <a:gd name="connsiteX0" fmla="*/ 0 w 7917873"/>
                            <a:gd name="connsiteY0" fmla="*/ 571660 h 1299024"/>
                            <a:gd name="connsiteX1" fmla="*/ 1548246 w 7917873"/>
                            <a:gd name="connsiteY1" fmla="*/ 509315 h 1299024"/>
                            <a:gd name="connsiteX2" fmla="*/ 2909455 w 7917873"/>
                            <a:gd name="connsiteY2" fmla="*/ 20942 h 1299024"/>
                            <a:gd name="connsiteX3" fmla="*/ 7917873 w 7917873"/>
                            <a:gd name="connsiteY3" fmla="*/ 1299024 h 1299024"/>
                            <a:gd name="connsiteX0" fmla="*/ 0 w 7917873"/>
                            <a:gd name="connsiteY0" fmla="*/ 575078 h 1302442"/>
                            <a:gd name="connsiteX1" fmla="*/ 1402773 w 7917873"/>
                            <a:gd name="connsiteY1" fmla="*/ 471169 h 1302442"/>
                            <a:gd name="connsiteX2" fmla="*/ 2909455 w 7917873"/>
                            <a:gd name="connsiteY2" fmla="*/ 24360 h 1302442"/>
                            <a:gd name="connsiteX3" fmla="*/ 7917873 w 7917873"/>
                            <a:gd name="connsiteY3" fmla="*/ 1302442 h 1302442"/>
                            <a:gd name="connsiteX0" fmla="*/ 0 w 7865918"/>
                            <a:gd name="connsiteY0" fmla="*/ 543705 h 1302242"/>
                            <a:gd name="connsiteX1" fmla="*/ 1350818 w 7865918"/>
                            <a:gd name="connsiteY1" fmla="*/ 470969 h 1302242"/>
                            <a:gd name="connsiteX2" fmla="*/ 2857500 w 7865918"/>
                            <a:gd name="connsiteY2" fmla="*/ 24160 h 1302242"/>
                            <a:gd name="connsiteX3" fmla="*/ 7865918 w 7865918"/>
                            <a:gd name="connsiteY3" fmla="*/ 1302242 h 1302242"/>
                            <a:gd name="connsiteX0" fmla="*/ 0 w 6431973"/>
                            <a:gd name="connsiteY0" fmla="*/ 520643 h 593380"/>
                            <a:gd name="connsiteX1" fmla="*/ 1350818 w 6431973"/>
                            <a:gd name="connsiteY1" fmla="*/ 447907 h 593380"/>
                            <a:gd name="connsiteX2" fmla="*/ 2857500 w 6431973"/>
                            <a:gd name="connsiteY2" fmla="*/ 1098 h 593380"/>
                            <a:gd name="connsiteX3" fmla="*/ 6431973 w 6431973"/>
                            <a:gd name="connsiteY3" fmla="*/ 593380 h 593380"/>
                            <a:gd name="connsiteX0" fmla="*/ 0 w 6442711"/>
                            <a:gd name="connsiteY0" fmla="*/ 520017 h 540800"/>
                            <a:gd name="connsiteX1" fmla="*/ 1350818 w 6442711"/>
                            <a:gd name="connsiteY1" fmla="*/ 447281 h 540800"/>
                            <a:gd name="connsiteX2" fmla="*/ 2857500 w 6442711"/>
                            <a:gd name="connsiteY2" fmla="*/ 472 h 540800"/>
                            <a:gd name="connsiteX3" fmla="*/ 6442711 w 6442711"/>
                            <a:gd name="connsiteY3" fmla="*/ 540800 h 540800"/>
                            <a:gd name="connsiteX0" fmla="*/ 0 w 7527272"/>
                            <a:gd name="connsiteY0" fmla="*/ 520017 h 624485"/>
                            <a:gd name="connsiteX1" fmla="*/ 1350818 w 7527272"/>
                            <a:gd name="connsiteY1" fmla="*/ 447281 h 624485"/>
                            <a:gd name="connsiteX2" fmla="*/ 2857500 w 7527272"/>
                            <a:gd name="connsiteY2" fmla="*/ 472 h 624485"/>
                            <a:gd name="connsiteX3" fmla="*/ 7527272 w 7527272"/>
                            <a:gd name="connsiteY3" fmla="*/ 624485 h 624485"/>
                            <a:gd name="connsiteX0" fmla="*/ 0 w 7559487"/>
                            <a:gd name="connsiteY0" fmla="*/ 520017 h 624485"/>
                            <a:gd name="connsiteX1" fmla="*/ 1383033 w 7559487"/>
                            <a:gd name="connsiteY1" fmla="*/ 447281 h 624485"/>
                            <a:gd name="connsiteX2" fmla="*/ 2889715 w 7559487"/>
                            <a:gd name="connsiteY2" fmla="*/ 472 h 624485"/>
                            <a:gd name="connsiteX3" fmla="*/ 7559487 w 7559487"/>
                            <a:gd name="connsiteY3" fmla="*/ 624485 h 624485"/>
                            <a:gd name="connsiteX0" fmla="*/ 0 w 7537888"/>
                            <a:gd name="connsiteY0" fmla="*/ 520017 h 564710"/>
                            <a:gd name="connsiteX1" fmla="*/ 1383033 w 7537888"/>
                            <a:gd name="connsiteY1" fmla="*/ 447281 h 564710"/>
                            <a:gd name="connsiteX2" fmla="*/ 2889715 w 7537888"/>
                            <a:gd name="connsiteY2" fmla="*/ 472 h 564710"/>
                            <a:gd name="connsiteX3" fmla="*/ 7537888 w 7537888"/>
                            <a:gd name="connsiteY3" fmla="*/ 564710 h 564710"/>
                            <a:gd name="connsiteX0" fmla="*/ 0 w 7505490"/>
                            <a:gd name="connsiteY0" fmla="*/ 520017 h 532510"/>
                            <a:gd name="connsiteX1" fmla="*/ 1383033 w 7505490"/>
                            <a:gd name="connsiteY1" fmla="*/ 447281 h 532510"/>
                            <a:gd name="connsiteX2" fmla="*/ 2889715 w 7505490"/>
                            <a:gd name="connsiteY2" fmla="*/ 472 h 532510"/>
                            <a:gd name="connsiteX3" fmla="*/ 7505490 w 7505490"/>
                            <a:gd name="connsiteY3" fmla="*/ 481027 h 532510"/>
                            <a:gd name="connsiteX0" fmla="*/ 0 w 7505490"/>
                            <a:gd name="connsiteY0" fmla="*/ 521432 h 533924"/>
                            <a:gd name="connsiteX1" fmla="*/ 1383033 w 7505490"/>
                            <a:gd name="connsiteY1" fmla="*/ 448696 h 533924"/>
                            <a:gd name="connsiteX2" fmla="*/ 2889715 w 7505490"/>
                            <a:gd name="connsiteY2" fmla="*/ 1887 h 533924"/>
                            <a:gd name="connsiteX3" fmla="*/ 5435828 w 7505490"/>
                            <a:gd name="connsiteY3" fmla="*/ 332378 h 533924"/>
                            <a:gd name="connsiteX4" fmla="*/ 7505490 w 7505490"/>
                            <a:gd name="connsiteY4" fmla="*/ 482442 h 533924"/>
                            <a:gd name="connsiteX0" fmla="*/ 0 w 7505490"/>
                            <a:gd name="connsiteY0" fmla="*/ 521172 h 533664"/>
                            <a:gd name="connsiteX1" fmla="*/ 1383033 w 7505490"/>
                            <a:gd name="connsiteY1" fmla="*/ 448436 h 533664"/>
                            <a:gd name="connsiteX2" fmla="*/ 2889715 w 7505490"/>
                            <a:gd name="connsiteY2" fmla="*/ 1627 h 533664"/>
                            <a:gd name="connsiteX3" fmla="*/ 5522226 w 7505490"/>
                            <a:gd name="connsiteY3" fmla="*/ 379937 h 533664"/>
                            <a:gd name="connsiteX4" fmla="*/ 7505490 w 7505490"/>
                            <a:gd name="connsiteY4" fmla="*/ 482182 h 53366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505490" h="533664">
                              <a:moveTo>
                                <a:pt x="0" y="521172"/>
                              </a:moveTo>
                              <a:cubicBezTo>
                                <a:pt x="651163" y="548015"/>
                                <a:pt x="901414" y="535027"/>
                                <a:pt x="1383033" y="448436"/>
                              </a:cubicBezTo>
                              <a:cubicBezTo>
                                <a:pt x="1864652" y="361845"/>
                                <a:pt x="2223249" y="28983"/>
                                <a:pt x="2889715" y="1627"/>
                              </a:cubicBezTo>
                              <a:cubicBezTo>
                                <a:pt x="3556181" y="-25729"/>
                                <a:pt x="4752930" y="299844"/>
                                <a:pt x="5522226" y="379937"/>
                              </a:cubicBezTo>
                              <a:cubicBezTo>
                                <a:pt x="6291522" y="460030"/>
                                <a:pt x="7151547" y="449201"/>
                                <a:pt x="7505490" y="482182"/>
                              </a:cubicBezTo>
                            </a:path>
                          </a:pathLst>
                        </a:custGeom>
                        <a:noFill/>
                        <a:ln w="19050">
                          <a:solidFill>
                            <a:schemeClr val="accent3">
                              <a:lumMod val="75000"/>
                            </a:schemeClr>
                          </a:solidFill>
                          <a:tailEnd type="triangle" w="med" len="lg"/>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62" name="Ελεύθερη σχεδίαση 61"/>
                        <p:cNvSpPr/>
                        <p:nvPr/>
                      </p:nvSpPr>
                      <p:spPr>
                        <a:xfrm>
                          <a:off x="2812470" y="1377064"/>
                          <a:ext cx="7651564" cy="409421"/>
                        </a:xfrm>
                        <a:custGeom>
                          <a:avLst/>
                          <a:gdLst>
                            <a:gd name="connsiteX0" fmla="*/ 0 w 6244936"/>
                            <a:gd name="connsiteY0" fmla="*/ 360767 h 391762"/>
                            <a:gd name="connsiteX1" fmla="*/ 1756063 w 6244936"/>
                            <a:gd name="connsiteY1" fmla="*/ 360767 h 391762"/>
                            <a:gd name="connsiteX2" fmla="*/ 2722418 w 6244936"/>
                            <a:gd name="connsiteY2" fmla="*/ 38649 h 391762"/>
                            <a:gd name="connsiteX3" fmla="*/ 6244936 w 6244936"/>
                            <a:gd name="connsiteY3" fmla="*/ 17867 h 391762"/>
                            <a:gd name="connsiteX0" fmla="*/ 0 w 7730836"/>
                            <a:gd name="connsiteY0" fmla="*/ 357471 h 1313435"/>
                            <a:gd name="connsiteX1" fmla="*/ 1756063 w 7730836"/>
                            <a:gd name="connsiteY1" fmla="*/ 357471 h 1313435"/>
                            <a:gd name="connsiteX2" fmla="*/ 2722418 w 7730836"/>
                            <a:gd name="connsiteY2" fmla="*/ 35353 h 1313435"/>
                            <a:gd name="connsiteX3" fmla="*/ 7730836 w 7730836"/>
                            <a:gd name="connsiteY3" fmla="*/ 1313435 h 1313435"/>
                            <a:gd name="connsiteX0" fmla="*/ 0 w 7730836"/>
                            <a:gd name="connsiteY0" fmla="*/ 355050 h 1311014"/>
                            <a:gd name="connsiteX1" fmla="*/ 1537854 w 7730836"/>
                            <a:gd name="connsiteY1" fmla="*/ 375832 h 1311014"/>
                            <a:gd name="connsiteX2" fmla="*/ 2722418 w 7730836"/>
                            <a:gd name="connsiteY2" fmla="*/ 32932 h 1311014"/>
                            <a:gd name="connsiteX3" fmla="*/ 7730836 w 7730836"/>
                            <a:gd name="connsiteY3" fmla="*/ 1311014 h 1311014"/>
                            <a:gd name="connsiteX0" fmla="*/ 0 w 7730836"/>
                            <a:gd name="connsiteY0" fmla="*/ 386514 h 1311305"/>
                            <a:gd name="connsiteX1" fmla="*/ 1537854 w 7730836"/>
                            <a:gd name="connsiteY1" fmla="*/ 376123 h 1311305"/>
                            <a:gd name="connsiteX2" fmla="*/ 2722418 w 7730836"/>
                            <a:gd name="connsiteY2" fmla="*/ 33223 h 1311305"/>
                            <a:gd name="connsiteX3" fmla="*/ 7730836 w 7730836"/>
                            <a:gd name="connsiteY3" fmla="*/ 1311305 h 1311305"/>
                            <a:gd name="connsiteX0" fmla="*/ 0 w 7699664"/>
                            <a:gd name="connsiteY0" fmla="*/ 373296 h 1038314"/>
                            <a:gd name="connsiteX1" fmla="*/ 1537854 w 7699664"/>
                            <a:gd name="connsiteY1" fmla="*/ 362905 h 1038314"/>
                            <a:gd name="connsiteX2" fmla="*/ 2722418 w 7699664"/>
                            <a:gd name="connsiteY2" fmla="*/ 20005 h 1038314"/>
                            <a:gd name="connsiteX3" fmla="*/ 7699664 w 7699664"/>
                            <a:gd name="connsiteY3" fmla="*/ 1038314 h 1038314"/>
                            <a:gd name="connsiteX0" fmla="*/ 0 w 7813964"/>
                            <a:gd name="connsiteY0" fmla="*/ 404677 h 1038522"/>
                            <a:gd name="connsiteX1" fmla="*/ 1652154 w 7813964"/>
                            <a:gd name="connsiteY1" fmla="*/ 363113 h 1038522"/>
                            <a:gd name="connsiteX2" fmla="*/ 2836718 w 7813964"/>
                            <a:gd name="connsiteY2" fmla="*/ 20213 h 1038522"/>
                            <a:gd name="connsiteX3" fmla="*/ 7813964 w 7813964"/>
                            <a:gd name="connsiteY3" fmla="*/ 1038522 h 1038522"/>
                            <a:gd name="connsiteX0" fmla="*/ 0 w 7813964"/>
                            <a:gd name="connsiteY0" fmla="*/ 402030 h 1035875"/>
                            <a:gd name="connsiteX1" fmla="*/ 1433945 w 7813964"/>
                            <a:gd name="connsiteY1" fmla="*/ 391639 h 1035875"/>
                            <a:gd name="connsiteX2" fmla="*/ 2836718 w 7813964"/>
                            <a:gd name="connsiteY2" fmla="*/ 17566 h 1035875"/>
                            <a:gd name="connsiteX3" fmla="*/ 7813964 w 7813964"/>
                            <a:gd name="connsiteY3" fmla="*/ 1035875 h 1035875"/>
                            <a:gd name="connsiteX0" fmla="*/ 0 w 7813964"/>
                            <a:gd name="connsiteY0" fmla="*/ 409893 h 1043738"/>
                            <a:gd name="connsiteX1" fmla="*/ 1569027 w 7813964"/>
                            <a:gd name="connsiteY1" fmla="*/ 316374 h 1043738"/>
                            <a:gd name="connsiteX2" fmla="*/ 2836718 w 7813964"/>
                            <a:gd name="connsiteY2" fmla="*/ 25429 h 1043738"/>
                            <a:gd name="connsiteX3" fmla="*/ 7813964 w 7813964"/>
                            <a:gd name="connsiteY3" fmla="*/ 1043738 h 1043738"/>
                            <a:gd name="connsiteX0" fmla="*/ 0 w 7855528"/>
                            <a:gd name="connsiteY0" fmla="*/ 367956 h 1043365"/>
                            <a:gd name="connsiteX1" fmla="*/ 1610591 w 7855528"/>
                            <a:gd name="connsiteY1" fmla="*/ 316001 h 1043365"/>
                            <a:gd name="connsiteX2" fmla="*/ 2878282 w 7855528"/>
                            <a:gd name="connsiteY2" fmla="*/ 25056 h 1043365"/>
                            <a:gd name="connsiteX3" fmla="*/ 7855528 w 7855528"/>
                            <a:gd name="connsiteY3" fmla="*/ 1043365 h 1043365"/>
                            <a:gd name="connsiteX0" fmla="*/ 0 w 7865919"/>
                            <a:gd name="connsiteY0" fmla="*/ 462331 h 1044222"/>
                            <a:gd name="connsiteX1" fmla="*/ 1620982 w 7865919"/>
                            <a:gd name="connsiteY1" fmla="*/ 316858 h 1044222"/>
                            <a:gd name="connsiteX2" fmla="*/ 2888673 w 7865919"/>
                            <a:gd name="connsiteY2" fmla="*/ 25913 h 1044222"/>
                            <a:gd name="connsiteX3" fmla="*/ 7865919 w 7865919"/>
                            <a:gd name="connsiteY3" fmla="*/ 1044222 h 1044222"/>
                            <a:gd name="connsiteX0" fmla="*/ 0 w 7865919"/>
                            <a:gd name="connsiteY0" fmla="*/ 451889 h 1033780"/>
                            <a:gd name="connsiteX1" fmla="*/ 1465119 w 7865919"/>
                            <a:gd name="connsiteY1" fmla="*/ 420716 h 1033780"/>
                            <a:gd name="connsiteX2" fmla="*/ 2888673 w 7865919"/>
                            <a:gd name="connsiteY2" fmla="*/ 15471 h 1033780"/>
                            <a:gd name="connsiteX3" fmla="*/ 7865919 w 7865919"/>
                            <a:gd name="connsiteY3" fmla="*/ 1033780 h 1033780"/>
                            <a:gd name="connsiteX0" fmla="*/ 0 w 7865919"/>
                            <a:gd name="connsiteY0" fmla="*/ 453451 h 1035342"/>
                            <a:gd name="connsiteX1" fmla="*/ 1423555 w 7865919"/>
                            <a:gd name="connsiteY1" fmla="*/ 401497 h 1035342"/>
                            <a:gd name="connsiteX2" fmla="*/ 2888673 w 7865919"/>
                            <a:gd name="connsiteY2" fmla="*/ 17033 h 1035342"/>
                            <a:gd name="connsiteX3" fmla="*/ 7865919 w 7865919"/>
                            <a:gd name="connsiteY3" fmla="*/ 1035342 h 1035342"/>
                            <a:gd name="connsiteX0" fmla="*/ 0 w 7865919"/>
                            <a:gd name="connsiteY0" fmla="*/ 453451 h 1035342"/>
                            <a:gd name="connsiteX1" fmla="*/ 1288474 w 7865919"/>
                            <a:gd name="connsiteY1" fmla="*/ 401497 h 1035342"/>
                            <a:gd name="connsiteX2" fmla="*/ 2888673 w 7865919"/>
                            <a:gd name="connsiteY2" fmla="*/ 17033 h 1035342"/>
                            <a:gd name="connsiteX3" fmla="*/ 7865919 w 7865919"/>
                            <a:gd name="connsiteY3" fmla="*/ 1035342 h 1035342"/>
                            <a:gd name="connsiteX0" fmla="*/ 0 w 7865919"/>
                            <a:gd name="connsiteY0" fmla="*/ 456990 h 1038881"/>
                            <a:gd name="connsiteX1" fmla="*/ 1298865 w 7865919"/>
                            <a:gd name="connsiteY1" fmla="*/ 363472 h 1038881"/>
                            <a:gd name="connsiteX2" fmla="*/ 2888673 w 7865919"/>
                            <a:gd name="connsiteY2" fmla="*/ 20572 h 1038881"/>
                            <a:gd name="connsiteX3" fmla="*/ 7865919 w 7865919"/>
                            <a:gd name="connsiteY3" fmla="*/ 1038881 h 1038881"/>
                            <a:gd name="connsiteX0" fmla="*/ 0 w 7855528"/>
                            <a:gd name="connsiteY0" fmla="*/ 415139 h 1038594"/>
                            <a:gd name="connsiteX1" fmla="*/ 1288474 w 7855528"/>
                            <a:gd name="connsiteY1" fmla="*/ 363185 h 1038594"/>
                            <a:gd name="connsiteX2" fmla="*/ 2878282 w 7855528"/>
                            <a:gd name="connsiteY2" fmla="*/ 20285 h 1038594"/>
                            <a:gd name="connsiteX3" fmla="*/ 7855528 w 7855528"/>
                            <a:gd name="connsiteY3" fmla="*/ 1038594 h 1038594"/>
                            <a:gd name="connsiteX0" fmla="*/ 0 w 6473537"/>
                            <a:gd name="connsiteY0" fmla="*/ 395454 h 437018"/>
                            <a:gd name="connsiteX1" fmla="*/ 1288474 w 6473537"/>
                            <a:gd name="connsiteY1" fmla="*/ 343500 h 437018"/>
                            <a:gd name="connsiteX2" fmla="*/ 2878282 w 6473537"/>
                            <a:gd name="connsiteY2" fmla="*/ 600 h 437018"/>
                            <a:gd name="connsiteX3" fmla="*/ 6473537 w 6473537"/>
                            <a:gd name="connsiteY3" fmla="*/ 437018 h 437018"/>
                            <a:gd name="connsiteX0" fmla="*/ 0 w 6473537"/>
                            <a:gd name="connsiteY0" fmla="*/ 395225 h 416007"/>
                            <a:gd name="connsiteX1" fmla="*/ 1288474 w 6473537"/>
                            <a:gd name="connsiteY1" fmla="*/ 343271 h 416007"/>
                            <a:gd name="connsiteX2" fmla="*/ 2878282 w 6473537"/>
                            <a:gd name="connsiteY2" fmla="*/ 371 h 416007"/>
                            <a:gd name="connsiteX3" fmla="*/ 6473537 w 6473537"/>
                            <a:gd name="connsiteY3" fmla="*/ 416007 h 416007"/>
                            <a:gd name="connsiteX0" fmla="*/ 0 w 7558098"/>
                            <a:gd name="connsiteY0" fmla="*/ 395225 h 499691"/>
                            <a:gd name="connsiteX1" fmla="*/ 1288474 w 7558098"/>
                            <a:gd name="connsiteY1" fmla="*/ 343271 h 499691"/>
                            <a:gd name="connsiteX2" fmla="*/ 2878282 w 7558098"/>
                            <a:gd name="connsiteY2" fmla="*/ 371 h 499691"/>
                            <a:gd name="connsiteX3" fmla="*/ 7558098 w 7558098"/>
                            <a:gd name="connsiteY3" fmla="*/ 499691 h 499691"/>
                            <a:gd name="connsiteX0" fmla="*/ 0 w 7558098"/>
                            <a:gd name="connsiteY0" fmla="*/ 395225 h 427962"/>
                            <a:gd name="connsiteX1" fmla="*/ 1288474 w 7558098"/>
                            <a:gd name="connsiteY1" fmla="*/ 343271 h 427962"/>
                            <a:gd name="connsiteX2" fmla="*/ 2878282 w 7558098"/>
                            <a:gd name="connsiteY2" fmla="*/ 371 h 427962"/>
                            <a:gd name="connsiteX3" fmla="*/ 7558098 w 7558098"/>
                            <a:gd name="connsiteY3" fmla="*/ 427962 h 427962"/>
                            <a:gd name="connsiteX0" fmla="*/ 0 w 7525700"/>
                            <a:gd name="connsiteY0" fmla="*/ 395225 h 408332"/>
                            <a:gd name="connsiteX1" fmla="*/ 1288474 w 7525700"/>
                            <a:gd name="connsiteY1" fmla="*/ 343271 h 408332"/>
                            <a:gd name="connsiteX2" fmla="*/ 2878282 w 7525700"/>
                            <a:gd name="connsiteY2" fmla="*/ 371 h 408332"/>
                            <a:gd name="connsiteX3" fmla="*/ 7525700 w 7525700"/>
                            <a:gd name="connsiteY3" fmla="*/ 356232 h 408332"/>
                            <a:gd name="connsiteX0" fmla="*/ 0 w 7525700"/>
                            <a:gd name="connsiteY0" fmla="*/ 396385 h 409492"/>
                            <a:gd name="connsiteX1" fmla="*/ 1288474 w 7525700"/>
                            <a:gd name="connsiteY1" fmla="*/ 344431 h 409492"/>
                            <a:gd name="connsiteX2" fmla="*/ 2878282 w 7525700"/>
                            <a:gd name="connsiteY2" fmla="*/ 1531 h 409492"/>
                            <a:gd name="connsiteX3" fmla="*/ 5545837 w 7525700"/>
                            <a:gd name="connsiteY3" fmla="*/ 269460 h 409492"/>
                            <a:gd name="connsiteX4" fmla="*/ 7525700 w 7525700"/>
                            <a:gd name="connsiteY4" fmla="*/ 357392 h 409492"/>
                            <a:gd name="connsiteX0" fmla="*/ 0 w 7525700"/>
                            <a:gd name="connsiteY0" fmla="*/ 396750 h 409857"/>
                            <a:gd name="connsiteX1" fmla="*/ 1288474 w 7525700"/>
                            <a:gd name="connsiteY1" fmla="*/ 344796 h 409857"/>
                            <a:gd name="connsiteX2" fmla="*/ 2878282 w 7525700"/>
                            <a:gd name="connsiteY2" fmla="*/ 1896 h 409857"/>
                            <a:gd name="connsiteX3" fmla="*/ 5524238 w 7525700"/>
                            <a:gd name="connsiteY3" fmla="*/ 222006 h 409857"/>
                            <a:gd name="connsiteX4" fmla="*/ 7525700 w 7525700"/>
                            <a:gd name="connsiteY4" fmla="*/ 357757 h 409857"/>
                            <a:gd name="connsiteX0" fmla="*/ 0 w 7525700"/>
                            <a:gd name="connsiteY0" fmla="*/ 396315 h 409422"/>
                            <a:gd name="connsiteX1" fmla="*/ 1288474 w 7525700"/>
                            <a:gd name="connsiteY1" fmla="*/ 344361 h 409422"/>
                            <a:gd name="connsiteX2" fmla="*/ 2878282 w 7525700"/>
                            <a:gd name="connsiteY2" fmla="*/ 1461 h 409422"/>
                            <a:gd name="connsiteX3" fmla="*/ 5632234 w 7525700"/>
                            <a:gd name="connsiteY3" fmla="*/ 281346 h 409422"/>
                            <a:gd name="connsiteX4" fmla="*/ 7525700 w 7525700"/>
                            <a:gd name="connsiteY4" fmla="*/ 357322 h 40942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525700" h="409422">
                              <a:moveTo>
                                <a:pt x="0" y="396315"/>
                              </a:moveTo>
                              <a:cubicBezTo>
                                <a:pt x="651163" y="423158"/>
                                <a:pt x="808760" y="410170"/>
                                <a:pt x="1288474" y="344361"/>
                              </a:cubicBezTo>
                              <a:cubicBezTo>
                                <a:pt x="1768188" y="278552"/>
                                <a:pt x="2188521" y="23919"/>
                                <a:pt x="2878282" y="1461"/>
                              </a:cubicBezTo>
                              <a:cubicBezTo>
                                <a:pt x="3568043" y="-20997"/>
                                <a:pt x="4857664" y="222036"/>
                                <a:pt x="5632234" y="281346"/>
                              </a:cubicBezTo>
                              <a:lnTo>
                                <a:pt x="7525700" y="357322"/>
                              </a:lnTo>
                            </a:path>
                          </a:pathLst>
                        </a:custGeom>
                        <a:noFill/>
                        <a:ln w="19050">
                          <a:solidFill>
                            <a:schemeClr val="accent3">
                              <a:lumMod val="75000"/>
                            </a:schemeClr>
                          </a:solidFill>
                          <a:tailEnd type="triangle" w="med" len="lg"/>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63" name="Ελεύθερη σχεδίαση 62"/>
                        <p:cNvSpPr/>
                        <p:nvPr/>
                      </p:nvSpPr>
                      <p:spPr>
                        <a:xfrm>
                          <a:off x="2861614" y="1331250"/>
                          <a:ext cx="7625373" cy="272237"/>
                        </a:xfrm>
                        <a:custGeom>
                          <a:avLst/>
                          <a:gdLst>
                            <a:gd name="connsiteX0" fmla="*/ 0 w 6244936"/>
                            <a:gd name="connsiteY0" fmla="*/ 360767 h 391762"/>
                            <a:gd name="connsiteX1" fmla="*/ 1756063 w 6244936"/>
                            <a:gd name="connsiteY1" fmla="*/ 360767 h 391762"/>
                            <a:gd name="connsiteX2" fmla="*/ 2722418 w 6244936"/>
                            <a:gd name="connsiteY2" fmla="*/ 38649 h 391762"/>
                            <a:gd name="connsiteX3" fmla="*/ 6244936 w 6244936"/>
                            <a:gd name="connsiteY3" fmla="*/ 17867 h 391762"/>
                            <a:gd name="connsiteX0" fmla="*/ 0 w 7730836"/>
                            <a:gd name="connsiteY0" fmla="*/ 357471 h 1313435"/>
                            <a:gd name="connsiteX1" fmla="*/ 1756063 w 7730836"/>
                            <a:gd name="connsiteY1" fmla="*/ 357471 h 1313435"/>
                            <a:gd name="connsiteX2" fmla="*/ 2722418 w 7730836"/>
                            <a:gd name="connsiteY2" fmla="*/ 35353 h 1313435"/>
                            <a:gd name="connsiteX3" fmla="*/ 7730836 w 7730836"/>
                            <a:gd name="connsiteY3" fmla="*/ 1313435 h 1313435"/>
                            <a:gd name="connsiteX0" fmla="*/ 0 w 7730836"/>
                            <a:gd name="connsiteY0" fmla="*/ 355050 h 1311014"/>
                            <a:gd name="connsiteX1" fmla="*/ 1537854 w 7730836"/>
                            <a:gd name="connsiteY1" fmla="*/ 375832 h 1311014"/>
                            <a:gd name="connsiteX2" fmla="*/ 2722418 w 7730836"/>
                            <a:gd name="connsiteY2" fmla="*/ 32932 h 1311014"/>
                            <a:gd name="connsiteX3" fmla="*/ 7730836 w 7730836"/>
                            <a:gd name="connsiteY3" fmla="*/ 1311014 h 1311014"/>
                            <a:gd name="connsiteX0" fmla="*/ 0 w 7730836"/>
                            <a:gd name="connsiteY0" fmla="*/ 386514 h 1311305"/>
                            <a:gd name="connsiteX1" fmla="*/ 1537854 w 7730836"/>
                            <a:gd name="connsiteY1" fmla="*/ 376123 h 1311305"/>
                            <a:gd name="connsiteX2" fmla="*/ 2722418 w 7730836"/>
                            <a:gd name="connsiteY2" fmla="*/ 33223 h 1311305"/>
                            <a:gd name="connsiteX3" fmla="*/ 7730836 w 7730836"/>
                            <a:gd name="connsiteY3" fmla="*/ 1311305 h 1311305"/>
                            <a:gd name="connsiteX0" fmla="*/ 0 w 7699664"/>
                            <a:gd name="connsiteY0" fmla="*/ 373296 h 1038314"/>
                            <a:gd name="connsiteX1" fmla="*/ 1537854 w 7699664"/>
                            <a:gd name="connsiteY1" fmla="*/ 362905 h 1038314"/>
                            <a:gd name="connsiteX2" fmla="*/ 2722418 w 7699664"/>
                            <a:gd name="connsiteY2" fmla="*/ 20005 h 1038314"/>
                            <a:gd name="connsiteX3" fmla="*/ 7699664 w 7699664"/>
                            <a:gd name="connsiteY3" fmla="*/ 1038314 h 1038314"/>
                            <a:gd name="connsiteX0" fmla="*/ 0 w 7699664"/>
                            <a:gd name="connsiteY0" fmla="*/ 347057 h 1012075"/>
                            <a:gd name="connsiteX1" fmla="*/ 1537854 w 7699664"/>
                            <a:gd name="connsiteY1" fmla="*/ 336666 h 1012075"/>
                            <a:gd name="connsiteX2" fmla="*/ 2836718 w 7699664"/>
                            <a:gd name="connsiteY2" fmla="*/ 21010 h 1012075"/>
                            <a:gd name="connsiteX3" fmla="*/ 7699664 w 7699664"/>
                            <a:gd name="connsiteY3" fmla="*/ 1012075 h 1012075"/>
                            <a:gd name="connsiteX0" fmla="*/ 0 w 7751618"/>
                            <a:gd name="connsiteY0" fmla="*/ 337204 h 784262"/>
                            <a:gd name="connsiteX1" fmla="*/ 1537854 w 7751618"/>
                            <a:gd name="connsiteY1" fmla="*/ 326813 h 784262"/>
                            <a:gd name="connsiteX2" fmla="*/ 2836718 w 7751618"/>
                            <a:gd name="connsiteY2" fmla="*/ 11157 h 784262"/>
                            <a:gd name="connsiteX3" fmla="*/ 7751618 w 7751618"/>
                            <a:gd name="connsiteY3" fmla="*/ 784262 h 784262"/>
                            <a:gd name="connsiteX0" fmla="*/ 0 w 7751618"/>
                            <a:gd name="connsiteY0" fmla="*/ 301815 h 748873"/>
                            <a:gd name="connsiteX1" fmla="*/ 1537854 w 7751618"/>
                            <a:gd name="connsiteY1" fmla="*/ 291424 h 748873"/>
                            <a:gd name="connsiteX2" fmla="*/ 2836718 w 7751618"/>
                            <a:gd name="connsiteY2" fmla="*/ 12094 h 748873"/>
                            <a:gd name="connsiteX3" fmla="*/ 7751618 w 7751618"/>
                            <a:gd name="connsiteY3" fmla="*/ 748873 h 748873"/>
                            <a:gd name="connsiteX0" fmla="*/ 0 w 7751618"/>
                            <a:gd name="connsiteY0" fmla="*/ 302528 h 749586"/>
                            <a:gd name="connsiteX1" fmla="*/ 1662545 w 7751618"/>
                            <a:gd name="connsiteY1" fmla="*/ 283055 h 749586"/>
                            <a:gd name="connsiteX2" fmla="*/ 2836718 w 7751618"/>
                            <a:gd name="connsiteY2" fmla="*/ 12807 h 749586"/>
                            <a:gd name="connsiteX3" fmla="*/ 7751618 w 7751618"/>
                            <a:gd name="connsiteY3" fmla="*/ 749586 h 749586"/>
                            <a:gd name="connsiteX0" fmla="*/ 0 w 7751618"/>
                            <a:gd name="connsiteY0" fmla="*/ 305766 h 752824"/>
                            <a:gd name="connsiteX1" fmla="*/ 1610590 w 7751618"/>
                            <a:gd name="connsiteY1" fmla="*/ 249966 h 752824"/>
                            <a:gd name="connsiteX2" fmla="*/ 2836718 w 7751618"/>
                            <a:gd name="connsiteY2" fmla="*/ 16045 h 752824"/>
                            <a:gd name="connsiteX3" fmla="*/ 7751618 w 7751618"/>
                            <a:gd name="connsiteY3" fmla="*/ 752824 h 752824"/>
                            <a:gd name="connsiteX0" fmla="*/ 0 w 7772400"/>
                            <a:gd name="connsiteY0" fmla="*/ 260018 h 752484"/>
                            <a:gd name="connsiteX1" fmla="*/ 1631372 w 7772400"/>
                            <a:gd name="connsiteY1" fmla="*/ 249626 h 752484"/>
                            <a:gd name="connsiteX2" fmla="*/ 2857500 w 7772400"/>
                            <a:gd name="connsiteY2" fmla="*/ 15705 h 752484"/>
                            <a:gd name="connsiteX3" fmla="*/ 7772400 w 7772400"/>
                            <a:gd name="connsiteY3" fmla="*/ 752484 h 752484"/>
                            <a:gd name="connsiteX0" fmla="*/ 0 w 7772400"/>
                            <a:gd name="connsiteY0" fmla="*/ 258364 h 750830"/>
                            <a:gd name="connsiteX1" fmla="*/ 1579417 w 7772400"/>
                            <a:gd name="connsiteY1" fmla="*/ 266136 h 750830"/>
                            <a:gd name="connsiteX2" fmla="*/ 2857500 w 7772400"/>
                            <a:gd name="connsiteY2" fmla="*/ 14051 h 750830"/>
                            <a:gd name="connsiteX3" fmla="*/ 7772400 w 7772400"/>
                            <a:gd name="connsiteY3" fmla="*/ 750830 h 750830"/>
                            <a:gd name="connsiteX0" fmla="*/ 0 w 7772400"/>
                            <a:gd name="connsiteY0" fmla="*/ 262829 h 755295"/>
                            <a:gd name="connsiteX1" fmla="*/ 1558635 w 7772400"/>
                            <a:gd name="connsiteY1" fmla="*/ 225192 h 755295"/>
                            <a:gd name="connsiteX2" fmla="*/ 2857500 w 7772400"/>
                            <a:gd name="connsiteY2" fmla="*/ 18516 h 755295"/>
                            <a:gd name="connsiteX3" fmla="*/ 7772400 w 7772400"/>
                            <a:gd name="connsiteY3" fmla="*/ 755295 h 755295"/>
                            <a:gd name="connsiteX0" fmla="*/ 0 w 7751618"/>
                            <a:gd name="connsiteY0" fmla="*/ 207853 h 754810"/>
                            <a:gd name="connsiteX1" fmla="*/ 1537853 w 7751618"/>
                            <a:gd name="connsiteY1" fmla="*/ 224707 h 754810"/>
                            <a:gd name="connsiteX2" fmla="*/ 2836718 w 7751618"/>
                            <a:gd name="connsiteY2" fmla="*/ 18031 h 754810"/>
                            <a:gd name="connsiteX3" fmla="*/ 7751618 w 7751618"/>
                            <a:gd name="connsiteY3" fmla="*/ 754810 h 754810"/>
                            <a:gd name="connsiteX0" fmla="*/ 0 w 7751618"/>
                            <a:gd name="connsiteY0" fmla="*/ 208853 h 755810"/>
                            <a:gd name="connsiteX1" fmla="*/ 1361207 w 7751618"/>
                            <a:gd name="connsiteY1" fmla="*/ 216626 h 755810"/>
                            <a:gd name="connsiteX2" fmla="*/ 2836718 w 7751618"/>
                            <a:gd name="connsiteY2" fmla="*/ 19031 h 755810"/>
                            <a:gd name="connsiteX3" fmla="*/ 7751618 w 7751618"/>
                            <a:gd name="connsiteY3" fmla="*/ 755810 h 755810"/>
                            <a:gd name="connsiteX0" fmla="*/ 0 w 7751618"/>
                            <a:gd name="connsiteY0" fmla="*/ 211013 h 757970"/>
                            <a:gd name="connsiteX1" fmla="*/ 1236516 w 7751618"/>
                            <a:gd name="connsiteY1" fmla="*/ 200624 h 757970"/>
                            <a:gd name="connsiteX2" fmla="*/ 2836718 w 7751618"/>
                            <a:gd name="connsiteY2" fmla="*/ 21191 h 757970"/>
                            <a:gd name="connsiteX3" fmla="*/ 7751618 w 7751618"/>
                            <a:gd name="connsiteY3" fmla="*/ 757970 h 757970"/>
                            <a:gd name="connsiteX0" fmla="*/ 0 w 7751618"/>
                            <a:gd name="connsiteY0" fmla="*/ 216068 h 763025"/>
                            <a:gd name="connsiteX1" fmla="*/ 1246907 w 7751618"/>
                            <a:gd name="connsiteY1" fmla="*/ 169353 h 763025"/>
                            <a:gd name="connsiteX2" fmla="*/ 2836718 w 7751618"/>
                            <a:gd name="connsiteY2" fmla="*/ 26246 h 763025"/>
                            <a:gd name="connsiteX3" fmla="*/ 7751618 w 7751618"/>
                            <a:gd name="connsiteY3" fmla="*/ 763025 h 763025"/>
                            <a:gd name="connsiteX0" fmla="*/ 0 w 7751618"/>
                            <a:gd name="connsiteY0" fmla="*/ 212180 h 759137"/>
                            <a:gd name="connsiteX1" fmla="*/ 1371598 w 7751618"/>
                            <a:gd name="connsiteY1" fmla="*/ 192709 h 759137"/>
                            <a:gd name="connsiteX2" fmla="*/ 2836718 w 7751618"/>
                            <a:gd name="connsiteY2" fmla="*/ 22358 h 759137"/>
                            <a:gd name="connsiteX3" fmla="*/ 7751618 w 7751618"/>
                            <a:gd name="connsiteY3" fmla="*/ 759137 h 759137"/>
                            <a:gd name="connsiteX0" fmla="*/ 0 w 7772400"/>
                            <a:gd name="connsiteY0" fmla="*/ 248933 h 759563"/>
                            <a:gd name="connsiteX1" fmla="*/ 1392380 w 7772400"/>
                            <a:gd name="connsiteY1" fmla="*/ 193135 h 759563"/>
                            <a:gd name="connsiteX2" fmla="*/ 2857500 w 7772400"/>
                            <a:gd name="connsiteY2" fmla="*/ 22784 h 759563"/>
                            <a:gd name="connsiteX3" fmla="*/ 7772400 w 7772400"/>
                            <a:gd name="connsiteY3" fmla="*/ 759563 h 759563"/>
                            <a:gd name="connsiteX0" fmla="*/ 0 w 7762009"/>
                            <a:gd name="connsiteY0" fmla="*/ 267317 h 759783"/>
                            <a:gd name="connsiteX1" fmla="*/ 1381989 w 7762009"/>
                            <a:gd name="connsiteY1" fmla="*/ 193355 h 759783"/>
                            <a:gd name="connsiteX2" fmla="*/ 2847109 w 7762009"/>
                            <a:gd name="connsiteY2" fmla="*/ 23004 h 759783"/>
                            <a:gd name="connsiteX3" fmla="*/ 7762009 w 7762009"/>
                            <a:gd name="connsiteY3" fmla="*/ 759783 h 759783"/>
                            <a:gd name="connsiteX0" fmla="*/ 0 w 7762009"/>
                            <a:gd name="connsiteY0" fmla="*/ 262830 h 755296"/>
                            <a:gd name="connsiteX1" fmla="*/ 1444335 w 7762009"/>
                            <a:gd name="connsiteY1" fmla="*/ 225194 h 755296"/>
                            <a:gd name="connsiteX2" fmla="*/ 2847109 w 7762009"/>
                            <a:gd name="connsiteY2" fmla="*/ 18517 h 755296"/>
                            <a:gd name="connsiteX3" fmla="*/ 7762009 w 7762009"/>
                            <a:gd name="connsiteY3" fmla="*/ 755296 h 755296"/>
                            <a:gd name="connsiteX0" fmla="*/ 0 w 7762009"/>
                            <a:gd name="connsiteY0" fmla="*/ 264957 h 757423"/>
                            <a:gd name="connsiteX1" fmla="*/ 1309254 w 7762009"/>
                            <a:gd name="connsiteY1" fmla="*/ 209157 h 757423"/>
                            <a:gd name="connsiteX2" fmla="*/ 2847109 w 7762009"/>
                            <a:gd name="connsiteY2" fmla="*/ 20644 h 757423"/>
                            <a:gd name="connsiteX3" fmla="*/ 7762009 w 7762009"/>
                            <a:gd name="connsiteY3" fmla="*/ 757423 h 757423"/>
                            <a:gd name="connsiteX0" fmla="*/ 0 w 7762009"/>
                            <a:gd name="connsiteY0" fmla="*/ 264957 h 757423"/>
                            <a:gd name="connsiteX1" fmla="*/ 1309254 w 7762009"/>
                            <a:gd name="connsiteY1" fmla="*/ 209157 h 757423"/>
                            <a:gd name="connsiteX2" fmla="*/ 2847109 w 7762009"/>
                            <a:gd name="connsiteY2" fmla="*/ 20644 h 757423"/>
                            <a:gd name="connsiteX3" fmla="*/ 7762009 w 7762009"/>
                            <a:gd name="connsiteY3" fmla="*/ 757423 h 757423"/>
                            <a:gd name="connsiteX0" fmla="*/ 0 w 7751618"/>
                            <a:gd name="connsiteY0" fmla="*/ 246605 h 757234"/>
                            <a:gd name="connsiteX1" fmla="*/ 1298863 w 7751618"/>
                            <a:gd name="connsiteY1" fmla="*/ 208968 h 757234"/>
                            <a:gd name="connsiteX2" fmla="*/ 2836718 w 7751618"/>
                            <a:gd name="connsiteY2" fmla="*/ 20455 h 757234"/>
                            <a:gd name="connsiteX3" fmla="*/ 7751618 w 7751618"/>
                            <a:gd name="connsiteY3" fmla="*/ 757234 h 757234"/>
                            <a:gd name="connsiteX0" fmla="*/ 0 w 6442363"/>
                            <a:gd name="connsiteY0" fmla="*/ 226849 h 265231"/>
                            <a:gd name="connsiteX1" fmla="*/ 1298863 w 6442363"/>
                            <a:gd name="connsiteY1" fmla="*/ 189212 h 265231"/>
                            <a:gd name="connsiteX2" fmla="*/ 2836718 w 6442363"/>
                            <a:gd name="connsiteY2" fmla="*/ 699 h 265231"/>
                            <a:gd name="connsiteX3" fmla="*/ 6442363 w 6442363"/>
                            <a:gd name="connsiteY3" fmla="*/ 265231 h 265231"/>
                            <a:gd name="connsiteX0" fmla="*/ 0 w 6442363"/>
                            <a:gd name="connsiteY0" fmla="*/ 226353 h 237225"/>
                            <a:gd name="connsiteX1" fmla="*/ 1298863 w 6442363"/>
                            <a:gd name="connsiteY1" fmla="*/ 188716 h 237225"/>
                            <a:gd name="connsiteX2" fmla="*/ 2836718 w 6442363"/>
                            <a:gd name="connsiteY2" fmla="*/ 203 h 237225"/>
                            <a:gd name="connsiteX3" fmla="*/ 6442363 w 6442363"/>
                            <a:gd name="connsiteY3" fmla="*/ 228409 h 237225"/>
                            <a:gd name="connsiteX0" fmla="*/ 0 w 7494709"/>
                            <a:gd name="connsiteY0" fmla="*/ 226353 h 280653"/>
                            <a:gd name="connsiteX1" fmla="*/ 1298863 w 7494709"/>
                            <a:gd name="connsiteY1" fmla="*/ 188716 h 280653"/>
                            <a:gd name="connsiteX2" fmla="*/ 2836718 w 7494709"/>
                            <a:gd name="connsiteY2" fmla="*/ 203 h 280653"/>
                            <a:gd name="connsiteX3" fmla="*/ 7494709 w 7494709"/>
                            <a:gd name="connsiteY3" fmla="*/ 280653 h 280653"/>
                            <a:gd name="connsiteX0" fmla="*/ 0 w 7537662"/>
                            <a:gd name="connsiteY0" fmla="*/ 226353 h 280653"/>
                            <a:gd name="connsiteX1" fmla="*/ 1341816 w 7537662"/>
                            <a:gd name="connsiteY1" fmla="*/ 188716 h 280653"/>
                            <a:gd name="connsiteX2" fmla="*/ 2879671 w 7537662"/>
                            <a:gd name="connsiteY2" fmla="*/ 203 h 280653"/>
                            <a:gd name="connsiteX3" fmla="*/ 7537662 w 7537662"/>
                            <a:gd name="connsiteY3" fmla="*/ 280653 h 280653"/>
                            <a:gd name="connsiteX0" fmla="*/ 0 w 7537662"/>
                            <a:gd name="connsiteY0" fmla="*/ 226353 h 237225"/>
                            <a:gd name="connsiteX1" fmla="*/ 1341816 w 7537662"/>
                            <a:gd name="connsiteY1" fmla="*/ 188716 h 237225"/>
                            <a:gd name="connsiteX2" fmla="*/ 2879671 w 7537662"/>
                            <a:gd name="connsiteY2" fmla="*/ 203 h 237225"/>
                            <a:gd name="connsiteX3" fmla="*/ 7537662 w 7537662"/>
                            <a:gd name="connsiteY3" fmla="*/ 228409 h 237225"/>
                            <a:gd name="connsiteX0" fmla="*/ 0 w 7526883"/>
                            <a:gd name="connsiteY0" fmla="*/ 226353 h 238858"/>
                            <a:gd name="connsiteX1" fmla="*/ 1341816 w 7526883"/>
                            <a:gd name="connsiteY1" fmla="*/ 188716 h 238858"/>
                            <a:gd name="connsiteX2" fmla="*/ 2879671 w 7526883"/>
                            <a:gd name="connsiteY2" fmla="*/ 203 h 238858"/>
                            <a:gd name="connsiteX3" fmla="*/ 7526883 w 7526883"/>
                            <a:gd name="connsiteY3" fmla="*/ 238858 h 238858"/>
                            <a:gd name="connsiteX0" fmla="*/ 0 w 7537662"/>
                            <a:gd name="connsiteY0" fmla="*/ 226353 h 237225"/>
                            <a:gd name="connsiteX1" fmla="*/ 1341816 w 7537662"/>
                            <a:gd name="connsiteY1" fmla="*/ 188716 h 237225"/>
                            <a:gd name="connsiteX2" fmla="*/ 2879671 w 7537662"/>
                            <a:gd name="connsiteY2" fmla="*/ 203 h 237225"/>
                            <a:gd name="connsiteX3" fmla="*/ 7537662 w 7537662"/>
                            <a:gd name="connsiteY3" fmla="*/ 197063 h 237225"/>
                            <a:gd name="connsiteX0" fmla="*/ 0 w 7537662"/>
                            <a:gd name="connsiteY0" fmla="*/ 227064 h 237936"/>
                            <a:gd name="connsiteX1" fmla="*/ 1341816 w 7537662"/>
                            <a:gd name="connsiteY1" fmla="*/ 189427 h 237936"/>
                            <a:gd name="connsiteX2" fmla="*/ 2879671 w 7537662"/>
                            <a:gd name="connsiteY2" fmla="*/ 914 h 237936"/>
                            <a:gd name="connsiteX3" fmla="*/ 5593847 w 7537662"/>
                            <a:gd name="connsiteY3" fmla="*/ 160555 h 237936"/>
                            <a:gd name="connsiteX4" fmla="*/ 7537662 w 7537662"/>
                            <a:gd name="connsiteY4" fmla="*/ 197774 h 237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537662" h="237936">
                              <a:moveTo>
                                <a:pt x="0" y="227064"/>
                              </a:moveTo>
                              <a:cubicBezTo>
                                <a:pt x="651163" y="253907"/>
                                <a:pt x="861871" y="227119"/>
                                <a:pt x="1341816" y="189427"/>
                              </a:cubicBezTo>
                              <a:cubicBezTo>
                                <a:pt x="1821761" y="151735"/>
                                <a:pt x="2183575" y="14433"/>
                                <a:pt x="2879671" y="914"/>
                              </a:cubicBezTo>
                              <a:cubicBezTo>
                                <a:pt x="3575767" y="-12605"/>
                                <a:pt x="4817515" y="127745"/>
                                <a:pt x="5593847" y="160555"/>
                              </a:cubicBezTo>
                              <a:cubicBezTo>
                                <a:pt x="6370179" y="193365"/>
                                <a:pt x="7201117" y="182863"/>
                                <a:pt x="7537662" y="197774"/>
                              </a:cubicBezTo>
                            </a:path>
                          </a:pathLst>
                        </a:custGeom>
                        <a:noFill/>
                        <a:ln w="19050">
                          <a:solidFill>
                            <a:schemeClr val="accent3">
                              <a:lumMod val="75000"/>
                            </a:schemeClr>
                          </a:solidFill>
                          <a:tailEnd type="triangle" w="med" len="lg"/>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64" name="Ελεύθερη σχεδίαση 63"/>
                        <p:cNvSpPr/>
                        <p:nvPr/>
                      </p:nvSpPr>
                      <p:spPr>
                        <a:xfrm>
                          <a:off x="2835683" y="1468742"/>
                          <a:ext cx="7632856" cy="681844"/>
                        </a:xfrm>
                        <a:custGeom>
                          <a:avLst/>
                          <a:gdLst>
                            <a:gd name="connsiteX0" fmla="*/ 0 w 6244936"/>
                            <a:gd name="connsiteY0" fmla="*/ 360767 h 391762"/>
                            <a:gd name="connsiteX1" fmla="*/ 1756063 w 6244936"/>
                            <a:gd name="connsiteY1" fmla="*/ 360767 h 391762"/>
                            <a:gd name="connsiteX2" fmla="*/ 2722418 w 6244936"/>
                            <a:gd name="connsiteY2" fmla="*/ 38649 h 391762"/>
                            <a:gd name="connsiteX3" fmla="*/ 6244936 w 6244936"/>
                            <a:gd name="connsiteY3" fmla="*/ 17867 h 391762"/>
                            <a:gd name="connsiteX0" fmla="*/ 0 w 7730836"/>
                            <a:gd name="connsiteY0" fmla="*/ 357471 h 1313435"/>
                            <a:gd name="connsiteX1" fmla="*/ 1756063 w 7730836"/>
                            <a:gd name="connsiteY1" fmla="*/ 357471 h 1313435"/>
                            <a:gd name="connsiteX2" fmla="*/ 2722418 w 7730836"/>
                            <a:gd name="connsiteY2" fmla="*/ 35353 h 1313435"/>
                            <a:gd name="connsiteX3" fmla="*/ 7730836 w 7730836"/>
                            <a:gd name="connsiteY3" fmla="*/ 1313435 h 1313435"/>
                            <a:gd name="connsiteX0" fmla="*/ 0 w 7730836"/>
                            <a:gd name="connsiteY0" fmla="*/ 355050 h 1311014"/>
                            <a:gd name="connsiteX1" fmla="*/ 1537854 w 7730836"/>
                            <a:gd name="connsiteY1" fmla="*/ 375832 h 1311014"/>
                            <a:gd name="connsiteX2" fmla="*/ 2722418 w 7730836"/>
                            <a:gd name="connsiteY2" fmla="*/ 32932 h 1311014"/>
                            <a:gd name="connsiteX3" fmla="*/ 7730836 w 7730836"/>
                            <a:gd name="connsiteY3" fmla="*/ 1311014 h 1311014"/>
                            <a:gd name="connsiteX0" fmla="*/ 0 w 7741227"/>
                            <a:gd name="connsiteY0" fmla="*/ 417983 h 1311602"/>
                            <a:gd name="connsiteX1" fmla="*/ 1548245 w 7741227"/>
                            <a:gd name="connsiteY1" fmla="*/ 376420 h 1311602"/>
                            <a:gd name="connsiteX2" fmla="*/ 2732809 w 7741227"/>
                            <a:gd name="connsiteY2" fmla="*/ 33520 h 1311602"/>
                            <a:gd name="connsiteX3" fmla="*/ 7741227 w 7741227"/>
                            <a:gd name="connsiteY3" fmla="*/ 1311602 h 1311602"/>
                            <a:gd name="connsiteX0" fmla="*/ 0 w 7762009"/>
                            <a:gd name="connsiteY0" fmla="*/ 449458 h 1311904"/>
                            <a:gd name="connsiteX1" fmla="*/ 1569027 w 7762009"/>
                            <a:gd name="connsiteY1" fmla="*/ 376722 h 1311904"/>
                            <a:gd name="connsiteX2" fmla="*/ 2753591 w 7762009"/>
                            <a:gd name="connsiteY2" fmla="*/ 33822 h 1311904"/>
                            <a:gd name="connsiteX3" fmla="*/ 7762009 w 7762009"/>
                            <a:gd name="connsiteY3" fmla="*/ 1311904 h 1311904"/>
                            <a:gd name="connsiteX0" fmla="*/ 0 w 7741227"/>
                            <a:gd name="connsiteY0" fmla="*/ 457004 h 1454532"/>
                            <a:gd name="connsiteX1" fmla="*/ 1569027 w 7741227"/>
                            <a:gd name="connsiteY1" fmla="*/ 384268 h 1454532"/>
                            <a:gd name="connsiteX2" fmla="*/ 2753591 w 7741227"/>
                            <a:gd name="connsiteY2" fmla="*/ 41368 h 1454532"/>
                            <a:gd name="connsiteX3" fmla="*/ 7741227 w 7741227"/>
                            <a:gd name="connsiteY3" fmla="*/ 1454532 h 1454532"/>
                            <a:gd name="connsiteX0" fmla="*/ 0 w 7741227"/>
                            <a:gd name="connsiteY0" fmla="*/ 454427 h 1451955"/>
                            <a:gd name="connsiteX1" fmla="*/ 1579418 w 7741227"/>
                            <a:gd name="connsiteY1" fmla="*/ 402473 h 1451955"/>
                            <a:gd name="connsiteX2" fmla="*/ 2753591 w 7741227"/>
                            <a:gd name="connsiteY2" fmla="*/ 38791 h 1451955"/>
                            <a:gd name="connsiteX3" fmla="*/ 7741227 w 7741227"/>
                            <a:gd name="connsiteY3" fmla="*/ 1451955 h 1451955"/>
                            <a:gd name="connsiteX0" fmla="*/ 0 w 7834745"/>
                            <a:gd name="connsiteY0" fmla="*/ 569923 h 1453151"/>
                            <a:gd name="connsiteX1" fmla="*/ 1672936 w 7834745"/>
                            <a:gd name="connsiteY1" fmla="*/ 403669 h 1453151"/>
                            <a:gd name="connsiteX2" fmla="*/ 2847109 w 7834745"/>
                            <a:gd name="connsiteY2" fmla="*/ 39987 h 1453151"/>
                            <a:gd name="connsiteX3" fmla="*/ 7834745 w 7834745"/>
                            <a:gd name="connsiteY3" fmla="*/ 1453151 h 1453151"/>
                            <a:gd name="connsiteX0" fmla="*/ 0 w 7834745"/>
                            <a:gd name="connsiteY0" fmla="*/ 557773 h 1441001"/>
                            <a:gd name="connsiteX1" fmla="*/ 1475508 w 7834745"/>
                            <a:gd name="connsiteY1" fmla="*/ 505819 h 1441001"/>
                            <a:gd name="connsiteX2" fmla="*/ 2847109 w 7834745"/>
                            <a:gd name="connsiteY2" fmla="*/ 27837 h 1441001"/>
                            <a:gd name="connsiteX3" fmla="*/ 7834745 w 7834745"/>
                            <a:gd name="connsiteY3" fmla="*/ 1441001 h 1441001"/>
                            <a:gd name="connsiteX0" fmla="*/ 0 w 7834745"/>
                            <a:gd name="connsiteY0" fmla="*/ 553442 h 1436670"/>
                            <a:gd name="connsiteX1" fmla="*/ 1454726 w 7834745"/>
                            <a:gd name="connsiteY1" fmla="*/ 553443 h 1436670"/>
                            <a:gd name="connsiteX2" fmla="*/ 2847109 w 7834745"/>
                            <a:gd name="connsiteY2" fmla="*/ 23506 h 1436670"/>
                            <a:gd name="connsiteX3" fmla="*/ 7834745 w 7834745"/>
                            <a:gd name="connsiteY3" fmla="*/ 1436670 h 1436670"/>
                            <a:gd name="connsiteX0" fmla="*/ 0 w 7876309"/>
                            <a:gd name="connsiteY0" fmla="*/ 689274 h 1437421"/>
                            <a:gd name="connsiteX1" fmla="*/ 1496290 w 7876309"/>
                            <a:gd name="connsiteY1" fmla="*/ 554194 h 1437421"/>
                            <a:gd name="connsiteX2" fmla="*/ 2888673 w 7876309"/>
                            <a:gd name="connsiteY2" fmla="*/ 24257 h 1437421"/>
                            <a:gd name="connsiteX3" fmla="*/ 7876309 w 7876309"/>
                            <a:gd name="connsiteY3" fmla="*/ 1437421 h 1437421"/>
                            <a:gd name="connsiteX0" fmla="*/ 0 w 7876309"/>
                            <a:gd name="connsiteY0" fmla="*/ 681417 h 1429564"/>
                            <a:gd name="connsiteX1" fmla="*/ 1413163 w 7876309"/>
                            <a:gd name="connsiteY1" fmla="*/ 660637 h 1429564"/>
                            <a:gd name="connsiteX2" fmla="*/ 2888673 w 7876309"/>
                            <a:gd name="connsiteY2" fmla="*/ 16400 h 1429564"/>
                            <a:gd name="connsiteX3" fmla="*/ 7876309 w 7876309"/>
                            <a:gd name="connsiteY3" fmla="*/ 1429564 h 1429564"/>
                            <a:gd name="connsiteX0" fmla="*/ 0 w 7876309"/>
                            <a:gd name="connsiteY0" fmla="*/ 686117 h 1434264"/>
                            <a:gd name="connsiteX1" fmla="*/ 1652154 w 7876309"/>
                            <a:gd name="connsiteY1" fmla="*/ 592600 h 1434264"/>
                            <a:gd name="connsiteX2" fmla="*/ 2888673 w 7876309"/>
                            <a:gd name="connsiteY2" fmla="*/ 21100 h 1434264"/>
                            <a:gd name="connsiteX3" fmla="*/ 7876309 w 7876309"/>
                            <a:gd name="connsiteY3" fmla="*/ 1434264 h 1434264"/>
                            <a:gd name="connsiteX0" fmla="*/ 0 w 7876309"/>
                            <a:gd name="connsiteY0" fmla="*/ 683984 h 1432131"/>
                            <a:gd name="connsiteX1" fmla="*/ 1600200 w 7876309"/>
                            <a:gd name="connsiteY1" fmla="*/ 621640 h 1432131"/>
                            <a:gd name="connsiteX2" fmla="*/ 2888673 w 7876309"/>
                            <a:gd name="connsiteY2" fmla="*/ 18967 h 1432131"/>
                            <a:gd name="connsiteX3" fmla="*/ 7876309 w 7876309"/>
                            <a:gd name="connsiteY3" fmla="*/ 1432131 h 1432131"/>
                            <a:gd name="connsiteX0" fmla="*/ 0 w 7876309"/>
                            <a:gd name="connsiteY0" fmla="*/ 683984 h 1432131"/>
                            <a:gd name="connsiteX1" fmla="*/ 1641763 w 7876309"/>
                            <a:gd name="connsiteY1" fmla="*/ 621640 h 1432131"/>
                            <a:gd name="connsiteX2" fmla="*/ 2888673 w 7876309"/>
                            <a:gd name="connsiteY2" fmla="*/ 18967 h 1432131"/>
                            <a:gd name="connsiteX3" fmla="*/ 7876309 w 7876309"/>
                            <a:gd name="connsiteY3" fmla="*/ 1432131 h 1432131"/>
                            <a:gd name="connsiteX0" fmla="*/ 0 w 7886700"/>
                            <a:gd name="connsiteY0" fmla="*/ 683984 h 1432131"/>
                            <a:gd name="connsiteX1" fmla="*/ 1652154 w 7886700"/>
                            <a:gd name="connsiteY1" fmla="*/ 621640 h 1432131"/>
                            <a:gd name="connsiteX2" fmla="*/ 2899064 w 7886700"/>
                            <a:gd name="connsiteY2" fmla="*/ 18967 h 1432131"/>
                            <a:gd name="connsiteX3" fmla="*/ 7886700 w 7886700"/>
                            <a:gd name="connsiteY3" fmla="*/ 1432131 h 1432131"/>
                            <a:gd name="connsiteX0" fmla="*/ 0 w 7886700"/>
                            <a:gd name="connsiteY0" fmla="*/ 684674 h 1432821"/>
                            <a:gd name="connsiteX1" fmla="*/ 1517072 w 7886700"/>
                            <a:gd name="connsiteY1" fmla="*/ 611939 h 1432821"/>
                            <a:gd name="connsiteX2" fmla="*/ 2899064 w 7886700"/>
                            <a:gd name="connsiteY2" fmla="*/ 19657 h 1432821"/>
                            <a:gd name="connsiteX3" fmla="*/ 7886700 w 7886700"/>
                            <a:gd name="connsiteY3" fmla="*/ 1432821 h 1432821"/>
                            <a:gd name="connsiteX0" fmla="*/ 0 w 7886700"/>
                            <a:gd name="connsiteY0" fmla="*/ 674238 h 1432776"/>
                            <a:gd name="connsiteX1" fmla="*/ 1517072 w 7886700"/>
                            <a:gd name="connsiteY1" fmla="*/ 611894 h 1432776"/>
                            <a:gd name="connsiteX2" fmla="*/ 2899064 w 7886700"/>
                            <a:gd name="connsiteY2" fmla="*/ 19612 h 1432776"/>
                            <a:gd name="connsiteX3" fmla="*/ 7886700 w 7886700"/>
                            <a:gd name="connsiteY3" fmla="*/ 1432776 h 1432776"/>
                            <a:gd name="connsiteX0" fmla="*/ 0 w 6504709"/>
                            <a:gd name="connsiteY0" fmla="*/ 655355 h 728093"/>
                            <a:gd name="connsiteX1" fmla="*/ 1517072 w 6504709"/>
                            <a:gd name="connsiteY1" fmla="*/ 593011 h 728093"/>
                            <a:gd name="connsiteX2" fmla="*/ 2899064 w 6504709"/>
                            <a:gd name="connsiteY2" fmla="*/ 729 h 728093"/>
                            <a:gd name="connsiteX3" fmla="*/ 6504709 w 6504709"/>
                            <a:gd name="connsiteY3" fmla="*/ 728093 h 728093"/>
                            <a:gd name="connsiteX0" fmla="*/ 0 w 6504709"/>
                            <a:gd name="connsiteY0" fmla="*/ 654788 h 654790"/>
                            <a:gd name="connsiteX1" fmla="*/ 1517072 w 6504709"/>
                            <a:gd name="connsiteY1" fmla="*/ 592444 h 654790"/>
                            <a:gd name="connsiteX2" fmla="*/ 2899064 w 6504709"/>
                            <a:gd name="connsiteY2" fmla="*/ 162 h 654790"/>
                            <a:gd name="connsiteX3" fmla="*/ 6504709 w 6504709"/>
                            <a:gd name="connsiteY3" fmla="*/ 654790 h 654790"/>
                            <a:gd name="connsiteX0" fmla="*/ 0 w 7600008"/>
                            <a:gd name="connsiteY0" fmla="*/ 654788 h 750429"/>
                            <a:gd name="connsiteX1" fmla="*/ 1517072 w 7600008"/>
                            <a:gd name="connsiteY1" fmla="*/ 592444 h 750429"/>
                            <a:gd name="connsiteX2" fmla="*/ 2899064 w 7600008"/>
                            <a:gd name="connsiteY2" fmla="*/ 162 h 750429"/>
                            <a:gd name="connsiteX3" fmla="*/ 7600008 w 7600008"/>
                            <a:gd name="connsiteY3" fmla="*/ 750429 h 750429"/>
                            <a:gd name="connsiteX0" fmla="*/ 0 w 7514102"/>
                            <a:gd name="connsiteY0" fmla="*/ 678698 h 750429"/>
                            <a:gd name="connsiteX1" fmla="*/ 1431166 w 7514102"/>
                            <a:gd name="connsiteY1" fmla="*/ 592444 h 750429"/>
                            <a:gd name="connsiteX2" fmla="*/ 2813158 w 7514102"/>
                            <a:gd name="connsiteY2" fmla="*/ 162 h 750429"/>
                            <a:gd name="connsiteX3" fmla="*/ 7514102 w 7514102"/>
                            <a:gd name="connsiteY3" fmla="*/ 750429 h 750429"/>
                            <a:gd name="connsiteX0" fmla="*/ 0 w 7514102"/>
                            <a:gd name="connsiteY0" fmla="*/ 678698 h 702610"/>
                            <a:gd name="connsiteX1" fmla="*/ 1431166 w 7514102"/>
                            <a:gd name="connsiteY1" fmla="*/ 592444 h 702610"/>
                            <a:gd name="connsiteX2" fmla="*/ 2813158 w 7514102"/>
                            <a:gd name="connsiteY2" fmla="*/ 162 h 702610"/>
                            <a:gd name="connsiteX3" fmla="*/ 7514102 w 7514102"/>
                            <a:gd name="connsiteY3" fmla="*/ 702610 h 702610"/>
                            <a:gd name="connsiteX0" fmla="*/ 0 w 7503366"/>
                            <a:gd name="connsiteY0" fmla="*/ 678698 h 678698"/>
                            <a:gd name="connsiteX1" fmla="*/ 1431166 w 7503366"/>
                            <a:gd name="connsiteY1" fmla="*/ 592444 h 678698"/>
                            <a:gd name="connsiteX2" fmla="*/ 2813158 w 7503366"/>
                            <a:gd name="connsiteY2" fmla="*/ 162 h 678698"/>
                            <a:gd name="connsiteX3" fmla="*/ 7503366 w 7503366"/>
                            <a:gd name="connsiteY3" fmla="*/ 606971 h 678698"/>
                            <a:gd name="connsiteX0" fmla="*/ 0 w 7503366"/>
                            <a:gd name="connsiteY0" fmla="*/ 682320 h 682320"/>
                            <a:gd name="connsiteX1" fmla="*/ 1431166 w 7503366"/>
                            <a:gd name="connsiteY1" fmla="*/ 596066 h 682320"/>
                            <a:gd name="connsiteX2" fmla="*/ 2813158 w 7503366"/>
                            <a:gd name="connsiteY2" fmla="*/ 3784 h 682320"/>
                            <a:gd name="connsiteX3" fmla="*/ 5511738 w 7503366"/>
                            <a:gd name="connsiteY3" fmla="*/ 441194 h 682320"/>
                            <a:gd name="connsiteX4" fmla="*/ 7503366 w 7503366"/>
                            <a:gd name="connsiteY4" fmla="*/ 610593 h 682320"/>
                            <a:gd name="connsiteX0" fmla="*/ 0 w 7503366"/>
                            <a:gd name="connsiteY0" fmla="*/ 681846 h 681846"/>
                            <a:gd name="connsiteX1" fmla="*/ 1431166 w 7503366"/>
                            <a:gd name="connsiteY1" fmla="*/ 595592 h 681846"/>
                            <a:gd name="connsiteX2" fmla="*/ 2813158 w 7503366"/>
                            <a:gd name="connsiteY2" fmla="*/ 3310 h 681846"/>
                            <a:gd name="connsiteX3" fmla="*/ 5726465 w 7503366"/>
                            <a:gd name="connsiteY3" fmla="*/ 500494 h 681846"/>
                            <a:gd name="connsiteX4" fmla="*/ 7503366 w 7503366"/>
                            <a:gd name="connsiteY4" fmla="*/ 610119 h 681846"/>
                            <a:gd name="connsiteX0" fmla="*/ 0 w 7503366"/>
                            <a:gd name="connsiteY0" fmla="*/ 681846 h 681846"/>
                            <a:gd name="connsiteX1" fmla="*/ 1431167 w 7503366"/>
                            <a:gd name="connsiteY1" fmla="*/ 541641 h 681846"/>
                            <a:gd name="connsiteX2" fmla="*/ 2813158 w 7503366"/>
                            <a:gd name="connsiteY2" fmla="*/ 3310 h 681846"/>
                            <a:gd name="connsiteX3" fmla="*/ 5726465 w 7503366"/>
                            <a:gd name="connsiteY3" fmla="*/ 500494 h 681846"/>
                            <a:gd name="connsiteX4" fmla="*/ 7503366 w 7503366"/>
                            <a:gd name="connsiteY4" fmla="*/ 610119 h 681846"/>
                            <a:gd name="connsiteX0" fmla="*/ 0 w 7503366"/>
                            <a:gd name="connsiteY0" fmla="*/ 681846 h 681846"/>
                            <a:gd name="connsiteX1" fmla="*/ 1443354 w 7503366"/>
                            <a:gd name="connsiteY1" fmla="*/ 595591 h 681846"/>
                            <a:gd name="connsiteX2" fmla="*/ 2813158 w 7503366"/>
                            <a:gd name="connsiteY2" fmla="*/ 3310 h 681846"/>
                            <a:gd name="connsiteX3" fmla="*/ 5726465 w 7503366"/>
                            <a:gd name="connsiteY3" fmla="*/ 500494 h 681846"/>
                            <a:gd name="connsiteX4" fmla="*/ 7503366 w 7503366"/>
                            <a:gd name="connsiteY4" fmla="*/ 610119 h 681846"/>
                            <a:gd name="connsiteX0" fmla="*/ 0 w 7503366"/>
                            <a:gd name="connsiteY0" fmla="*/ 681846 h 681846"/>
                            <a:gd name="connsiteX1" fmla="*/ 1455541 w 7503366"/>
                            <a:gd name="connsiteY1" fmla="*/ 555128 h 681846"/>
                            <a:gd name="connsiteX2" fmla="*/ 2813158 w 7503366"/>
                            <a:gd name="connsiteY2" fmla="*/ 3310 h 681846"/>
                            <a:gd name="connsiteX3" fmla="*/ 5726465 w 7503366"/>
                            <a:gd name="connsiteY3" fmla="*/ 500494 h 681846"/>
                            <a:gd name="connsiteX4" fmla="*/ 7503366 w 7503366"/>
                            <a:gd name="connsiteY4" fmla="*/ 610119 h 68184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503366" h="681846">
                              <a:moveTo>
                                <a:pt x="0" y="681846"/>
                              </a:moveTo>
                              <a:cubicBezTo>
                                <a:pt x="498763" y="636819"/>
                                <a:pt x="986681" y="668217"/>
                                <a:pt x="1455541" y="555128"/>
                              </a:cubicBezTo>
                              <a:cubicBezTo>
                                <a:pt x="1924401" y="442039"/>
                                <a:pt x="2181376" y="49047"/>
                                <a:pt x="2813158" y="3310"/>
                              </a:cubicBezTo>
                              <a:cubicBezTo>
                                <a:pt x="3444940" y="-42427"/>
                                <a:pt x="4944764" y="399359"/>
                                <a:pt x="5726465" y="500494"/>
                              </a:cubicBezTo>
                              <a:cubicBezTo>
                                <a:pt x="6508166" y="601629"/>
                                <a:pt x="7123115" y="561961"/>
                                <a:pt x="7503366" y="610119"/>
                              </a:cubicBezTo>
                            </a:path>
                          </a:pathLst>
                        </a:custGeom>
                        <a:noFill/>
                        <a:ln w="19050">
                          <a:solidFill>
                            <a:schemeClr val="accent3">
                              <a:lumMod val="75000"/>
                            </a:schemeClr>
                          </a:solidFill>
                          <a:tailEnd type="triangle" w="med" len="lg"/>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65" name="Ελεύθερη σχεδίαση 64"/>
                        <p:cNvSpPr/>
                        <p:nvPr/>
                      </p:nvSpPr>
                      <p:spPr>
                        <a:xfrm>
                          <a:off x="2847922" y="1289164"/>
                          <a:ext cx="7632856" cy="126747"/>
                        </a:xfrm>
                        <a:custGeom>
                          <a:avLst/>
                          <a:gdLst>
                            <a:gd name="connsiteX0" fmla="*/ 0 w 6244936"/>
                            <a:gd name="connsiteY0" fmla="*/ 360767 h 391762"/>
                            <a:gd name="connsiteX1" fmla="*/ 1756063 w 6244936"/>
                            <a:gd name="connsiteY1" fmla="*/ 360767 h 391762"/>
                            <a:gd name="connsiteX2" fmla="*/ 2722418 w 6244936"/>
                            <a:gd name="connsiteY2" fmla="*/ 38649 h 391762"/>
                            <a:gd name="connsiteX3" fmla="*/ 6244936 w 6244936"/>
                            <a:gd name="connsiteY3" fmla="*/ 17867 h 391762"/>
                            <a:gd name="connsiteX0" fmla="*/ 0 w 7730836"/>
                            <a:gd name="connsiteY0" fmla="*/ 357471 h 1313435"/>
                            <a:gd name="connsiteX1" fmla="*/ 1756063 w 7730836"/>
                            <a:gd name="connsiteY1" fmla="*/ 357471 h 1313435"/>
                            <a:gd name="connsiteX2" fmla="*/ 2722418 w 7730836"/>
                            <a:gd name="connsiteY2" fmla="*/ 35353 h 1313435"/>
                            <a:gd name="connsiteX3" fmla="*/ 7730836 w 7730836"/>
                            <a:gd name="connsiteY3" fmla="*/ 1313435 h 1313435"/>
                            <a:gd name="connsiteX0" fmla="*/ 0 w 7730836"/>
                            <a:gd name="connsiteY0" fmla="*/ 355050 h 1311014"/>
                            <a:gd name="connsiteX1" fmla="*/ 1537854 w 7730836"/>
                            <a:gd name="connsiteY1" fmla="*/ 375832 h 1311014"/>
                            <a:gd name="connsiteX2" fmla="*/ 2722418 w 7730836"/>
                            <a:gd name="connsiteY2" fmla="*/ 32932 h 1311014"/>
                            <a:gd name="connsiteX3" fmla="*/ 7730836 w 7730836"/>
                            <a:gd name="connsiteY3" fmla="*/ 1311014 h 1311014"/>
                            <a:gd name="connsiteX0" fmla="*/ 0 w 7730836"/>
                            <a:gd name="connsiteY0" fmla="*/ 386514 h 1311305"/>
                            <a:gd name="connsiteX1" fmla="*/ 1537854 w 7730836"/>
                            <a:gd name="connsiteY1" fmla="*/ 376123 h 1311305"/>
                            <a:gd name="connsiteX2" fmla="*/ 2722418 w 7730836"/>
                            <a:gd name="connsiteY2" fmla="*/ 33223 h 1311305"/>
                            <a:gd name="connsiteX3" fmla="*/ 7730836 w 7730836"/>
                            <a:gd name="connsiteY3" fmla="*/ 1311305 h 1311305"/>
                            <a:gd name="connsiteX0" fmla="*/ 0 w 7699664"/>
                            <a:gd name="connsiteY0" fmla="*/ 373296 h 1038314"/>
                            <a:gd name="connsiteX1" fmla="*/ 1537854 w 7699664"/>
                            <a:gd name="connsiteY1" fmla="*/ 362905 h 1038314"/>
                            <a:gd name="connsiteX2" fmla="*/ 2722418 w 7699664"/>
                            <a:gd name="connsiteY2" fmla="*/ 20005 h 1038314"/>
                            <a:gd name="connsiteX3" fmla="*/ 7699664 w 7699664"/>
                            <a:gd name="connsiteY3" fmla="*/ 1038314 h 1038314"/>
                            <a:gd name="connsiteX0" fmla="*/ 0 w 7699664"/>
                            <a:gd name="connsiteY0" fmla="*/ 347057 h 1012075"/>
                            <a:gd name="connsiteX1" fmla="*/ 1537854 w 7699664"/>
                            <a:gd name="connsiteY1" fmla="*/ 336666 h 1012075"/>
                            <a:gd name="connsiteX2" fmla="*/ 2836718 w 7699664"/>
                            <a:gd name="connsiteY2" fmla="*/ 21010 h 1012075"/>
                            <a:gd name="connsiteX3" fmla="*/ 7699664 w 7699664"/>
                            <a:gd name="connsiteY3" fmla="*/ 1012075 h 1012075"/>
                            <a:gd name="connsiteX0" fmla="*/ 0 w 7751618"/>
                            <a:gd name="connsiteY0" fmla="*/ 337204 h 784262"/>
                            <a:gd name="connsiteX1" fmla="*/ 1537854 w 7751618"/>
                            <a:gd name="connsiteY1" fmla="*/ 326813 h 784262"/>
                            <a:gd name="connsiteX2" fmla="*/ 2836718 w 7751618"/>
                            <a:gd name="connsiteY2" fmla="*/ 11157 h 784262"/>
                            <a:gd name="connsiteX3" fmla="*/ 7751618 w 7751618"/>
                            <a:gd name="connsiteY3" fmla="*/ 784262 h 784262"/>
                            <a:gd name="connsiteX0" fmla="*/ 0 w 7751618"/>
                            <a:gd name="connsiteY0" fmla="*/ 301815 h 748873"/>
                            <a:gd name="connsiteX1" fmla="*/ 1537854 w 7751618"/>
                            <a:gd name="connsiteY1" fmla="*/ 291424 h 748873"/>
                            <a:gd name="connsiteX2" fmla="*/ 2836718 w 7751618"/>
                            <a:gd name="connsiteY2" fmla="*/ 12094 h 748873"/>
                            <a:gd name="connsiteX3" fmla="*/ 7751618 w 7751618"/>
                            <a:gd name="connsiteY3" fmla="*/ 748873 h 748873"/>
                            <a:gd name="connsiteX0" fmla="*/ 0 w 7751618"/>
                            <a:gd name="connsiteY0" fmla="*/ 302528 h 749586"/>
                            <a:gd name="connsiteX1" fmla="*/ 1662545 w 7751618"/>
                            <a:gd name="connsiteY1" fmla="*/ 283055 h 749586"/>
                            <a:gd name="connsiteX2" fmla="*/ 2836718 w 7751618"/>
                            <a:gd name="connsiteY2" fmla="*/ 12807 h 749586"/>
                            <a:gd name="connsiteX3" fmla="*/ 7751618 w 7751618"/>
                            <a:gd name="connsiteY3" fmla="*/ 749586 h 749586"/>
                            <a:gd name="connsiteX0" fmla="*/ 0 w 7751618"/>
                            <a:gd name="connsiteY0" fmla="*/ 302528 h 749586"/>
                            <a:gd name="connsiteX1" fmla="*/ 1496290 w 7751618"/>
                            <a:gd name="connsiteY1" fmla="*/ 283055 h 749586"/>
                            <a:gd name="connsiteX2" fmla="*/ 2836718 w 7751618"/>
                            <a:gd name="connsiteY2" fmla="*/ 12807 h 749586"/>
                            <a:gd name="connsiteX3" fmla="*/ 7751618 w 7751618"/>
                            <a:gd name="connsiteY3" fmla="*/ 749586 h 749586"/>
                            <a:gd name="connsiteX0" fmla="*/ 0 w 7762009"/>
                            <a:gd name="connsiteY0" fmla="*/ 196413 h 749007"/>
                            <a:gd name="connsiteX1" fmla="*/ 1506681 w 7762009"/>
                            <a:gd name="connsiteY1" fmla="*/ 282476 h 749007"/>
                            <a:gd name="connsiteX2" fmla="*/ 2847109 w 7762009"/>
                            <a:gd name="connsiteY2" fmla="*/ 12228 h 749007"/>
                            <a:gd name="connsiteX3" fmla="*/ 7762009 w 7762009"/>
                            <a:gd name="connsiteY3" fmla="*/ 749007 h 749007"/>
                            <a:gd name="connsiteX0" fmla="*/ 0 w 7762009"/>
                            <a:gd name="connsiteY0" fmla="*/ 203630 h 756224"/>
                            <a:gd name="connsiteX1" fmla="*/ 1506681 w 7762009"/>
                            <a:gd name="connsiteY1" fmla="*/ 212940 h 756224"/>
                            <a:gd name="connsiteX2" fmla="*/ 2847109 w 7762009"/>
                            <a:gd name="connsiteY2" fmla="*/ 19445 h 756224"/>
                            <a:gd name="connsiteX3" fmla="*/ 7762009 w 7762009"/>
                            <a:gd name="connsiteY3" fmla="*/ 756224 h 756224"/>
                            <a:gd name="connsiteX0" fmla="*/ 0 w 7762009"/>
                            <a:gd name="connsiteY0" fmla="*/ 209982 h 762576"/>
                            <a:gd name="connsiteX1" fmla="*/ 1475509 w 7762009"/>
                            <a:gd name="connsiteY1" fmla="*/ 171321 h 762576"/>
                            <a:gd name="connsiteX2" fmla="*/ 2847109 w 7762009"/>
                            <a:gd name="connsiteY2" fmla="*/ 25797 h 762576"/>
                            <a:gd name="connsiteX3" fmla="*/ 7762009 w 7762009"/>
                            <a:gd name="connsiteY3" fmla="*/ 762576 h 762576"/>
                            <a:gd name="connsiteX0" fmla="*/ 0 w 7762009"/>
                            <a:gd name="connsiteY0" fmla="*/ 151635 h 761795"/>
                            <a:gd name="connsiteX1" fmla="*/ 1475509 w 7762009"/>
                            <a:gd name="connsiteY1" fmla="*/ 170540 h 761795"/>
                            <a:gd name="connsiteX2" fmla="*/ 2847109 w 7762009"/>
                            <a:gd name="connsiteY2" fmla="*/ 25016 h 761795"/>
                            <a:gd name="connsiteX3" fmla="*/ 7762009 w 7762009"/>
                            <a:gd name="connsiteY3" fmla="*/ 761795 h 761795"/>
                            <a:gd name="connsiteX0" fmla="*/ 0 w 7762009"/>
                            <a:gd name="connsiteY0" fmla="*/ 157898 h 768058"/>
                            <a:gd name="connsiteX1" fmla="*/ 1475509 w 7762009"/>
                            <a:gd name="connsiteY1" fmla="*/ 138427 h 768058"/>
                            <a:gd name="connsiteX2" fmla="*/ 2847109 w 7762009"/>
                            <a:gd name="connsiteY2" fmla="*/ 31279 h 768058"/>
                            <a:gd name="connsiteX3" fmla="*/ 7762009 w 7762009"/>
                            <a:gd name="connsiteY3" fmla="*/ 768058 h 768058"/>
                            <a:gd name="connsiteX0" fmla="*/ 0 w 7751618"/>
                            <a:gd name="connsiteY0" fmla="*/ 187203 h 768580"/>
                            <a:gd name="connsiteX1" fmla="*/ 1465118 w 7751618"/>
                            <a:gd name="connsiteY1" fmla="*/ 138949 h 768580"/>
                            <a:gd name="connsiteX2" fmla="*/ 2836718 w 7751618"/>
                            <a:gd name="connsiteY2" fmla="*/ 31801 h 768580"/>
                            <a:gd name="connsiteX3" fmla="*/ 7751618 w 7751618"/>
                            <a:gd name="connsiteY3" fmla="*/ 768580 h 768580"/>
                            <a:gd name="connsiteX0" fmla="*/ 0 w 7751618"/>
                            <a:gd name="connsiteY0" fmla="*/ 183819 h 765196"/>
                            <a:gd name="connsiteX1" fmla="*/ 1465118 w 7751618"/>
                            <a:gd name="connsiteY1" fmla="*/ 154753 h 765196"/>
                            <a:gd name="connsiteX2" fmla="*/ 2836718 w 7751618"/>
                            <a:gd name="connsiteY2" fmla="*/ 28417 h 765196"/>
                            <a:gd name="connsiteX3" fmla="*/ 7751618 w 7751618"/>
                            <a:gd name="connsiteY3" fmla="*/ 765196 h 765196"/>
                            <a:gd name="connsiteX0" fmla="*/ 0 w 7751618"/>
                            <a:gd name="connsiteY0" fmla="*/ 191012 h 772389"/>
                            <a:gd name="connsiteX1" fmla="*/ 1444336 w 7751618"/>
                            <a:gd name="connsiteY1" fmla="*/ 123570 h 772389"/>
                            <a:gd name="connsiteX2" fmla="*/ 2836718 w 7751618"/>
                            <a:gd name="connsiteY2" fmla="*/ 35610 h 772389"/>
                            <a:gd name="connsiteX3" fmla="*/ 7751618 w 7751618"/>
                            <a:gd name="connsiteY3" fmla="*/ 772389 h 772389"/>
                            <a:gd name="connsiteX0" fmla="*/ 0 w 7762009"/>
                            <a:gd name="connsiteY0" fmla="*/ 122464 h 771000"/>
                            <a:gd name="connsiteX1" fmla="*/ 1454727 w 7762009"/>
                            <a:gd name="connsiteY1" fmla="*/ 122181 h 771000"/>
                            <a:gd name="connsiteX2" fmla="*/ 2847109 w 7762009"/>
                            <a:gd name="connsiteY2" fmla="*/ 34221 h 771000"/>
                            <a:gd name="connsiteX3" fmla="*/ 7762009 w 7762009"/>
                            <a:gd name="connsiteY3" fmla="*/ 771000 h 771000"/>
                            <a:gd name="connsiteX0" fmla="*/ 0 w 7762009"/>
                            <a:gd name="connsiteY0" fmla="*/ 118851 h 767387"/>
                            <a:gd name="connsiteX1" fmla="*/ 1309254 w 7762009"/>
                            <a:gd name="connsiteY1" fmla="*/ 137757 h 767387"/>
                            <a:gd name="connsiteX2" fmla="*/ 2847109 w 7762009"/>
                            <a:gd name="connsiteY2" fmla="*/ 30608 h 767387"/>
                            <a:gd name="connsiteX3" fmla="*/ 7762009 w 7762009"/>
                            <a:gd name="connsiteY3" fmla="*/ 767387 h 767387"/>
                            <a:gd name="connsiteX0" fmla="*/ 0 w 7793181"/>
                            <a:gd name="connsiteY0" fmla="*/ 148134 h 767888"/>
                            <a:gd name="connsiteX1" fmla="*/ 1340426 w 7793181"/>
                            <a:gd name="connsiteY1" fmla="*/ 138258 h 767888"/>
                            <a:gd name="connsiteX2" fmla="*/ 2878281 w 7793181"/>
                            <a:gd name="connsiteY2" fmla="*/ 31109 h 767888"/>
                            <a:gd name="connsiteX3" fmla="*/ 7793181 w 7793181"/>
                            <a:gd name="connsiteY3" fmla="*/ 767888 h 767888"/>
                            <a:gd name="connsiteX0" fmla="*/ 0 w 7772399"/>
                            <a:gd name="connsiteY0" fmla="*/ 148134 h 767888"/>
                            <a:gd name="connsiteX1" fmla="*/ 1319644 w 7772399"/>
                            <a:gd name="connsiteY1" fmla="*/ 138258 h 767888"/>
                            <a:gd name="connsiteX2" fmla="*/ 2857499 w 7772399"/>
                            <a:gd name="connsiteY2" fmla="*/ 31109 h 767888"/>
                            <a:gd name="connsiteX3" fmla="*/ 7772399 w 7772399"/>
                            <a:gd name="connsiteY3" fmla="*/ 767888 h 767888"/>
                            <a:gd name="connsiteX0" fmla="*/ 0 w 6390408"/>
                            <a:gd name="connsiteY0" fmla="*/ 117284 h 142202"/>
                            <a:gd name="connsiteX1" fmla="*/ 1319644 w 6390408"/>
                            <a:gd name="connsiteY1" fmla="*/ 107408 h 142202"/>
                            <a:gd name="connsiteX2" fmla="*/ 2857499 w 6390408"/>
                            <a:gd name="connsiteY2" fmla="*/ 259 h 142202"/>
                            <a:gd name="connsiteX3" fmla="*/ 6390408 w 6390408"/>
                            <a:gd name="connsiteY3" fmla="*/ 142202 h 142202"/>
                            <a:gd name="connsiteX0" fmla="*/ 0 w 6497790"/>
                            <a:gd name="connsiteY0" fmla="*/ 117029 h 117029"/>
                            <a:gd name="connsiteX1" fmla="*/ 1319644 w 6497790"/>
                            <a:gd name="connsiteY1" fmla="*/ 107153 h 117029"/>
                            <a:gd name="connsiteX2" fmla="*/ 2857499 w 6497790"/>
                            <a:gd name="connsiteY2" fmla="*/ 4 h 117029"/>
                            <a:gd name="connsiteX3" fmla="*/ 6497790 w 6497790"/>
                            <a:gd name="connsiteY3" fmla="*/ 103571 h 117029"/>
                            <a:gd name="connsiteX0" fmla="*/ 0 w 7442754"/>
                            <a:gd name="connsiteY0" fmla="*/ 117028 h 125646"/>
                            <a:gd name="connsiteX1" fmla="*/ 1319644 w 7442754"/>
                            <a:gd name="connsiteY1" fmla="*/ 107152 h 125646"/>
                            <a:gd name="connsiteX2" fmla="*/ 2857499 w 7442754"/>
                            <a:gd name="connsiteY2" fmla="*/ 3 h 125646"/>
                            <a:gd name="connsiteX3" fmla="*/ 7442754 w 7442754"/>
                            <a:gd name="connsiteY3" fmla="*/ 125646 h 125646"/>
                            <a:gd name="connsiteX0" fmla="*/ 0 w 7442754"/>
                            <a:gd name="connsiteY0" fmla="*/ 117028 h 117028"/>
                            <a:gd name="connsiteX1" fmla="*/ 1319644 w 7442754"/>
                            <a:gd name="connsiteY1" fmla="*/ 107152 h 117028"/>
                            <a:gd name="connsiteX2" fmla="*/ 2857499 w 7442754"/>
                            <a:gd name="connsiteY2" fmla="*/ 3 h 117028"/>
                            <a:gd name="connsiteX3" fmla="*/ 7442754 w 7442754"/>
                            <a:gd name="connsiteY3" fmla="*/ 103570 h 117028"/>
                          </a:gdLst>
                          <a:ahLst/>
                          <a:cxnLst>
                            <a:cxn ang="0">
                              <a:pos x="connsiteX0" y="connsiteY0"/>
                            </a:cxn>
                            <a:cxn ang="0">
                              <a:pos x="connsiteX1" y="connsiteY1"/>
                            </a:cxn>
                            <a:cxn ang="0">
                              <a:pos x="connsiteX2" y="connsiteY2"/>
                            </a:cxn>
                            <a:cxn ang="0">
                              <a:pos x="connsiteX3" y="connsiteY3"/>
                            </a:cxn>
                          </a:cxnLst>
                          <a:rect l="l" t="t" r="r" b="b"/>
                          <a:pathLst>
                            <a:path w="7442754" h="117028">
                              <a:moveTo>
                                <a:pt x="0" y="117028"/>
                              </a:moveTo>
                              <a:lnTo>
                                <a:pt x="1319644" y="107152"/>
                              </a:lnTo>
                              <a:cubicBezTo>
                                <a:pt x="1795894" y="87648"/>
                                <a:pt x="1994475" y="600"/>
                                <a:pt x="2857499" y="3"/>
                              </a:cubicBezTo>
                              <a:cubicBezTo>
                                <a:pt x="3720523" y="-594"/>
                                <a:pt x="6055568" y="85386"/>
                                <a:pt x="7442754" y="103570"/>
                              </a:cubicBezTo>
                            </a:path>
                          </a:pathLst>
                        </a:custGeom>
                        <a:noFill/>
                        <a:ln w="19050">
                          <a:solidFill>
                            <a:schemeClr val="accent3">
                              <a:lumMod val="75000"/>
                            </a:schemeClr>
                          </a:solidFill>
                          <a:tailEnd type="triangle" w="med" len="lg"/>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grpSp>
                  <p:sp>
                    <p:nvSpPr>
                      <p:cNvPr id="60" name="Ελεύθερη σχεδίαση 59"/>
                      <p:cNvSpPr/>
                      <p:nvPr/>
                    </p:nvSpPr>
                    <p:spPr>
                      <a:xfrm>
                        <a:off x="2999505" y="1518910"/>
                        <a:ext cx="7422183" cy="784076"/>
                      </a:xfrm>
                      <a:custGeom>
                        <a:avLst/>
                        <a:gdLst>
                          <a:gd name="connsiteX0" fmla="*/ 0 w 6244936"/>
                          <a:gd name="connsiteY0" fmla="*/ 360767 h 391762"/>
                          <a:gd name="connsiteX1" fmla="*/ 1756063 w 6244936"/>
                          <a:gd name="connsiteY1" fmla="*/ 360767 h 391762"/>
                          <a:gd name="connsiteX2" fmla="*/ 2722418 w 6244936"/>
                          <a:gd name="connsiteY2" fmla="*/ 38649 h 391762"/>
                          <a:gd name="connsiteX3" fmla="*/ 6244936 w 6244936"/>
                          <a:gd name="connsiteY3" fmla="*/ 17867 h 391762"/>
                          <a:gd name="connsiteX0" fmla="*/ 0 w 7730836"/>
                          <a:gd name="connsiteY0" fmla="*/ 357471 h 1313435"/>
                          <a:gd name="connsiteX1" fmla="*/ 1756063 w 7730836"/>
                          <a:gd name="connsiteY1" fmla="*/ 357471 h 1313435"/>
                          <a:gd name="connsiteX2" fmla="*/ 2722418 w 7730836"/>
                          <a:gd name="connsiteY2" fmla="*/ 35353 h 1313435"/>
                          <a:gd name="connsiteX3" fmla="*/ 7730836 w 7730836"/>
                          <a:gd name="connsiteY3" fmla="*/ 1313435 h 1313435"/>
                          <a:gd name="connsiteX0" fmla="*/ 0 w 7730836"/>
                          <a:gd name="connsiteY0" fmla="*/ 355050 h 1311014"/>
                          <a:gd name="connsiteX1" fmla="*/ 1537854 w 7730836"/>
                          <a:gd name="connsiteY1" fmla="*/ 375832 h 1311014"/>
                          <a:gd name="connsiteX2" fmla="*/ 2722418 w 7730836"/>
                          <a:gd name="connsiteY2" fmla="*/ 32932 h 1311014"/>
                          <a:gd name="connsiteX3" fmla="*/ 7730836 w 7730836"/>
                          <a:gd name="connsiteY3" fmla="*/ 1311014 h 1311014"/>
                          <a:gd name="connsiteX0" fmla="*/ 0 w 7741227"/>
                          <a:gd name="connsiteY0" fmla="*/ 417983 h 1311602"/>
                          <a:gd name="connsiteX1" fmla="*/ 1548245 w 7741227"/>
                          <a:gd name="connsiteY1" fmla="*/ 376420 h 1311602"/>
                          <a:gd name="connsiteX2" fmla="*/ 2732809 w 7741227"/>
                          <a:gd name="connsiteY2" fmla="*/ 33520 h 1311602"/>
                          <a:gd name="connsiteX3" fmla="*/ 7741227 w 7741227"/>
                          <a:gd name="connsiteY3" fmla="*/ 1311602 h 1311602"/>
                          <a:gd name="connsiteX0" fmla="*/ 0 w 7762009"/>
                          <a:gd name="connsiteY0" fmla="*/ 449458 h 1311904"/>
                          <a:gd name="connsiteX1" fmla="*/ 1569027 w 7762009"/>
                          <a:gd name="connsiteY1" fmla="*/ 376722 h 1311904"/>
                          <a:gd name="connsiteX2" fmla="*/ 2753591 w 7762009"/>
                          <a:gd name="connsiteY2" fmla="*/ 33822 h 1311904"/>
                          <a:gd name="connsiteX3" fmla="*/ 7762009 w 7762009"/>
                          <a:gd name="connsiteY3" fmla="*/ 1311904 h 1311904"/>
                          <a:gd name="connsiteX0" fmla="*/ 0 w 7741227"/>
                          <a:gd name="connsiteY0" fmla="*/ 457004 h 1454532"/>
                          <a:gd name="connsiteX1" fmla="*/ 1569027 w 7741227"/>
                          <a:gd name="connsiteY1" fmla="*/ 384268 h 1454532"/>
                          <a:gd name="connsiteX2" fmla="*/ 2753591 w 7741227"/>
                          <a:gd name="connsiteY2" fmla="*/ 41368 h 1454532"/>
                          <a:gd name="connsiteX3" fmla="*/ 7741227 w 7741227"/>
                          <a:gd name="connsiteY3" fmla="*/ 1454532 h 1454532"/>
                          <a:gd name="connsiteX0" fmla="*/ 0 w 7741227"/>
                          <a:gd name="connsiteY0" fmla="*/ 454427 h 1451955"/>
                          <a:gd name="connsiteX1" fmla="*/ 1579418 w 7741227"/>
                          <a:gd name="connsiteY1" fmla="*/ 402473 h 1451955"/>
                          <a:gd name="connsiteX2" fmla="*/ 2753591 w 7741227"/>
                          <a:gd name="connsiteY2" fmla="*/ 38791 h 1451955"/>
                          <a:gd name="connsiteX3" fmla="*/ 7741227 w 7741227"/>
                          <a:gd name="connsiteY3" fmla="*/ 1451955 h 1451955"/>
                          <a:gd name="connsiteX0" fmla="*/ 0 w 7834745"/>
                          <a:gd name="connsiteY0" fmla="*/ 569923 h 1453151"/>
                          <a:gd name="connsiteX1" fmla="*/ 1672936 w 7834745"/>
                          <a:gd name="connsiteY1" fmla="*/ 403669 h 1453151"/>
                          <a:gd name="connsiteX2" fmla="*/ 2847109 w 7834745"/>
                          <a:gd name="connsiteY2" fmla="*/ 39987 h 1453151"/>
                          <a:gd name="connsiteX3" fmla="*/ 7834745 w 7834745"/>
                          <a:gd name="connsiteY3" fmla="*/ 1453151 h 1453151"/>
                          <a:gd name="connsiteX0" fmla="*/ 0 w 7834745"/>
                          <a:gd name="connsiteY0" fmla="*/ 557773 h 1441001"/>
                          <a:gd name="connsiteX1" fmla="*/ 1475508 w 7834745"/>
                          <a:gd name="connsiteY1" fmla="*/ 505819 h 1441001"/>
                          <a:gd name="connsiteX2" fmla="*/ 2847109 w 7834745"/>
                          <a:gd name="connsiteY2" fmla="*/ 27837 h 1441001"/>
                          <a:gd name="connsiteX3" fmla="*/ 7834745 w 7834745"/>
                          <a:gd name="connsiteY3" fmla="*/ 1441001 h 1441001"/>
                          <a:gd name="connsiteX0" fmla="*/ 0 w 7834745"/>
                          <a:gd name="connsiteY0" fmla="*/ 553442 h 1436670"/>
                          <a:gd name="connsiteX1" fmla="*/ 1454726 w 7834745"/>
                          <a:gd name="connsiteY1" fmla="*/ 553443 h 1436670"/>
                          <a:gd name="connsiteX2" fmla="*/ 2847109 w 7834745"/>
                          <a:gd name="connsiteY2" fmla="*/ 23506 h 1436670"/>
                          <a:gd name="connsiteX3" fmla="*/ 7834745 w 7834745"/>
                          <a:gd name="connsiteY3" fmla="*/ 1436670 h 1436670"/>
                          <a:gd name="connsiteX0" fmla="*/ 0 w 7876309"/>
                          <a:gd name="connsiteY0" fmla="*/ 689274 h 1437421"/>
                          <a:gd name="connsiteX1" fmla="*/ 1496290 w 7876309"/>
                          <a:gd name="connsiteY1" fmla="*/ 554194 h 1437421"/>
                          <a:gd name="connsiteX2" fmla="*/ 2888673 w 7876309"/>
                          <a:gd name="connsiteY2" fmla="*/ 24257 h 1437421"/>
                          <a:gd name="connsiteX3" fmla="*/ 7876309 w 7876309"/>
                          <a:gd name="connsiteY3" fmla="*/ 1437421 h 1437421"/>
                          <a:gd name="connsiteX0" fmla="*/ 0 w 7876309"/>
                          <a:gd name="connsiteY0" fmla="*/ 681417 h 1429564"/>
                          <a:gd name="connsiteX1" fmla="*/ 1413163 w 7876309"/>
                          <a:gd name="connsiteY1" fmla="*/ 660637 h 1429564"/>
                          <a:gd name="connsiteX2" fmla="*/ 2888673 w 7876309"/>
                          <a:gd name="connsiteY2" fmla="*/ 16400 h 1429564"/>
                          <a:gd name="connsiteX3" fmla="*/ 7876309 w 7876309"/>
                          <a:gd name="connsiteY3" fmla="*/ 1429564 h 1429564"/>
                          <a:gd name="connsiteX0" fmla="*/ 0 w 7876309"/>
                          <a:gd name="connsiteY0" fmla="*/ 686117 h 1434264"/>
                          <a:gd name="connsiteX1" fmla="*/ 1652154 w 7876309"/>
                          <a:gd name="connsiteY1" fmla="*/ 592600 h 1434264"/>
                          <a:gd name="connsiteX2" fmla="*/ 2888673 w 7876309"/>
                          <a:gd name="connsiteY2" fmla="*/ 21100 h 1434264"/>
                          <a:gd name="connsiteX3" fmla="*/ 7876309 w 7876309"/>
                          <a:gd name="connsiteY3" fmla="*/ 1434264 h 1434264"/>
                          <a:gd name="connsiteX0" fmla="*/ 0 w 7876309"/>
                          <a:gd name="connsiteY0" fmla="*/ 683984 h 1432131"/>
                          <a:gd name="connsiteX1" fmla="*/ 1600200 w 7876309"/>
                          <a:gd name="connsiteY1" fmla="*/ 621640 h 1432131"/>
                          <a:gd name="connsiteX2" fmla="*/ 2888673 w 7876309"/>
                          <a:gd name="connsiteY2" fmla="*/ 18967 h 1432131"/>
                          <a:gd name="connsiteX3" fmla="*/ 7876309 w 7876309"/>
                          <a:gd name="connsiteY3" fmla="*/ 1432131 h 1432131"/>
                          <a:gd name="connsiteX0" fmla="*/ 0 w 7876309"/>
                          <a:gd name="connsiteY0" fmla="*/ 683984 h 1432131"/>
                          <a:gd name="connsiteX1" fmla="*/ 1641763 w 7876309"/>
                          <a:gd name="connsiteY1" fmla="*/ 621640 h 1432131"/>
                          <a:gd name="connsiteX2" fmla="*/ 2888673 w 7876309"/>
                          <a:gd name="connsiteY2" fmla="*/ 18967 h 1432131"/>
                          <a:gd name="connsiteX3" fmla="*/ 7876309 w 7876309"/>
                          <a:gd name="connsiteY3" fmla="*/ 1432131 h 1432131"/>
                          <a:gd name="connsiteX0" fmla="*/ 0 w 7886700"/>
                          <a:gd name="connsiteY0" fmla="*/ 683984 h 1432131"/>
                          <a:gd name="connsiteX1" fmla="*/ 1652154 w 7886700"/>
                          <a:gd name="connsiteY1" fmla="*/ 621640 h 1432131"/>
                          <a:gd name="connsiteX2" fmla="*/ 2899064 w 7886700"/>
                          <a:gd name="connsiteY2" fmla="*/ 18967 h 1432131"/>
                          <a:gd name="connsiteX3" fmla="*/ 7886700 w 7886700"/>
                          <a:gd name="connsiteY3" fmla="*/ 1432131 h 1432131"/>
                          <a:gd name="connsiteX0" fmla="*/ 0 w 7886700"/>
                          <a:gd name="connsiteY0" fmla="*/ 684674 h 1432821"/>
                          <a:gd name="connsiteX1" fmla="*/ 1517072 w 7886700"/>
                          <a:gd name="connsiteY1" fmla="*/ 611939 h 1432821"/>
                          <a:gd name="connsiteX2" fmla="*/ 2899064 w 7886700"/>
                          <a:gd name="connsiteY2" fmla="*/ 19657 h 1432821"/>
                          <a:gd name="connsiteX3" fmla="*/ 7886700 w 7886700"/>
                          <a:gd name="connsiteY3" fmla="*/ 1432821 h 1432821"/>
                          <a:gd name="connsiteX0" fmla="*/ 0 w 7886700"/>
                          <a:gd name="connsiteY0" fmla="*/ 674238 h 1432776"/>
                          <a:gd name="connsiteX1" fmla="*/ 1517072 w 7886700"/>
                          <a:gd name="connsiteY1" fmla="*/ 611894 h 1432776"/>
                          <a:gd name="connsiteX2" fmla="*/ 2899064 w 7886700"/>
                          <a:gd name="connsiteY2" fmla="*/ 19612 h 1432776"/>
                          <a:gd name="connsiteX3" fmla="*/ 7886700 w 7886700"/>
                          <a:gd name="connsiteY3" fmla="*/ 1432776 h 1432776"/>
                          <a:gd name="connsiteX0" fmla="*/ 0 w 6504709"/>
                          <a:gd name="connsiteY0" fmla="*/ 655355 h 728093"/>
                          <a:gd name="connsiteX1" fmla="*/ 1517072 w 6504709"/>
                          <a:gd name="connsiteY1" fmla="*/ 593011 h 728093"/>
                          <a:gd name="connsiteX2" fmla="*/ 2899064 w 6504709"/>
                          <a:gd name="connsiteY2" fmla="*/ 729 h 728093"/>
                          <a:gd name="connsiteX3" fmla="*/ 6504709 w 6504709"/>
                          <a:gd name="connsiteY3" fmla="*/ 728093 h 728093"/>
                          <a:gd name="connsiteX0" fmla="*/ 0 w 6504709"/>
                          <a:gd name="connsiteY0" fmla="*/ 738396 h 811134"/>
                          <a:gd name="connsiteX1" fmla="*/ 1517072 w 6504709"/>
                          <a:gd name="connsiteY1" fmla="*/ 676052 h 811134"/>
                          <a:gd name="connsiteX2" fmla="*/ 2823896 w 6504709"/>
                          <a:gd name="connsiteY2" fmla="*/ 643 h 811134"/>
                          <a:gd name="connsiteX3" fmla="*/ 6504709 w 6504709"/>
                          <a:gd name="connsiteY3" fmla="*/ 811134 h 811134"/>
                          <a:gd name="connsiteX0" fmla="*/ 0 w 6504709"/>
                          <a:gd name="connsiteY0" fmla="*/ 738295 h 811033"/>
                          <a:gd name="connsiteX1" fmla="*/ 1602978 w 6504709"/>
                          <a:gd name="connsiteY1" fmla="*/ 686342 h 811033"/>
                          <a:gd name="connsiteX2" fmla="*/ 2823896 w 6504709"/>
                          <a:gd name="connsiteY2" fmla="*/ 542 h 811033"/>
                          <a:gd name="connsiteX3" fmla="*/ 6504709 w 6504709"/>
                          <a:gd name="connsiteY3" fmla="*/ 811033 h 811033"/>
                          <a:gd name="connsiteX0" fmla="*/ 0 w 6504709"/>
                          <a:gd name="connsiteY0" fmla="*/ 759061 h 831799"/>
                          <a:gd name="connsiteX1" fmla="*/ 1602978 w 6504709"/>
                          <a:gd name="connsiteY1" fmla="*/ 707108 h 831799"/>
                          <a:gd name="connsiteX2" fmla="*/ 2856111 w 6504709"/>
                          <a:gd name="connsiteY2" fmla="*/ 526 h 831799"/>
                          <a:gd name="connsiteX3" fmla="*/ 6504709 w 6504709"/>
                          <a:gd name="connsiteY3" fmla="*/ 831799 h 831799"/>
                          <a:gd name="connsiteX0" fmla="*/ 0 w 6504709"/>
                          <a:gd name="connsiteY0" fmla="*/ 759061 h 831799"/>
                          <a:gd name="connsiteX1" fmla="*/ 1550210 w 6504709"/>
                          <a:gd name="connsiteY1" fmla="*/ 707108 h 831799"/>
                          <a:gd name="connsiteX2" fmla="*/ 2856111 w 6504709"/>
                          <a:gd name="connsiteY2" fmla="*/ 526 h 831799"/>
                          <a:gd name="connsiteX3" fmla="*/ 6504709 w 6504709"/>
                          <a:gd name="connsiteY3" fmla="*/ 831799 h 831799"/>
                          <a:gd name="connsiteX0" fmla="*/ 0 w 6420278"/>
                          <a:gd name="connsiteY0" fmla="*/ 758596 h 766766"/>
                          <a:gd name="connsiteX1" fmla="*/ 1550210 w 6420278"/>
                          <a:gd name="connsiteY1" fmla="*/ 706643 h 766766"/>
                          <a:gd name="connsiteX2" fmla="*/ 2856111 w 6420278"/>
                          <a:gd name="connsiteY2" fmla="*/ 61 h 766766"/>
                          <a:gd name="connsiteX3" fmla="*/ 6420278 w 6420278"/>
                          <a:gd name="connsiteY3" fmla="*/ 748207 h 766766"/>
                          <a:gd name="connsiteX0" fmla="*/ 0 w 6441385"/>
                          <a:gd name="connsiteY0" fmla="*/ 758596 h 766766"/>
                          <a:gd name="connsiteX1" fmla="*/ 1550210 w 6441385"/>
                          <a:gd name="connsiteY1" fmla="*/ 706643 h 766766"/>
                          <a:gd name="connsiteX2" fmla="*/ 2856111 w 6441385"/>
                          <a:gd name="connsiteY2" fmla="*/ 61 h 766766"/>
                          <a:gd name="connsiteX3" fmla="*/ 6441385 w 6441385"/>
                          <a:gd name="connsiteY3" fmla="*/ 758598 h 766766"/>
                          <a:gd name="connsiteX0" fmla="*/ 0 w 6483601"/>
                          <a:gd name="connsiteY0" fmla="*/ 758596 h 789771"/>
                          <a:gd name="connsiteX1" fmla="*/ 1550210 w 6483601"/>
                          <a:gd name="connsiteY1" fmla="*/ 706643 h 789771"/>
                          <a:gd name="connsiteX2" fmla="*/ 2856111 w 6483601"/>
                          <a:gd name="connsiteY2" fmla="*/ 61 h 789771"/>
                          <a:gd name="connsiteX3" fmla="*/ 6483601 w 6483601"/>
                          <a:gd name="connsiteY3" fmla="*/ 789771 h 789771"/>
                          <a:gd name="connsiteX0" fmla="*/ 0 w 6652462"/>
                          <a:gd name="connsiteY0" fmla="*/ 758596 h 1064733"/>
                          <a:gd name="connsiteX1" fmla="*/ 1550210 w 6652462"/>
                          <a:gd name="connsiteY1" fmla="*/ 706643 h 1064733"/>
                          <a:gd name="connsiteX2" fmla="*/ 2856111 w 6652462"/>
                          <a:gd name="connsiteY2" fmla="*/ 61 h 1064733"/>
                          <a:gd name="connsiteX3" fmla="*/ 6652462 w 6652462"/>
                          <a:gd name="connsiteY3" fmla="*/ 1064733 h 1064733"/>
                          <a:gd name="connsiteX0" fmla="*/ 0 w 7190709"/>
                          <a:gd name="connsiteY0" fmla="*/ 758596 h 1052778"/>
                          <a:gd name="connsiteX1" fmla="*/ 1550210 w 7190709"/>
                          <a:gd name="connsiteY1" fmla="*/ 706643 h 1052778"/>
                          <a:gd name="connsiteX2" fmla="*/ 2856111 w 7190709"/>
                          <a:gd name="connsiteY2" fmla="*/ 61 h 1052778"/>
                          <a:gd name="connsiteX3" fmla="*/ 7190709 w 7190709"/>
                          <a:gd name="connsiteY3" fmla="*/ 1052778 h 1052778"/>
                          <a:gd name="connsiteX0" fmla="*/ 0 w 7359571"/>
                          <a:gd name="connsiteY0" fmla="*/ 758596 h 969093"/>
                          <a:gd name="connsiteX1" fmla="*/ 1550210 w 7359571"/>
                          <a:gd name="connsiteY1" fmla="*/ 706643 h 969093"/>
                          <a:gd name="connsiteX2" fmla="*/ 2856111 w 7359571"/>
                          <a:gd name="connsiteY2" fmla="*/ 61 h 969093"/>
                          <a:gd name="connsiteX3" fmla="*/ 7359571 w 7359571"/>
                          <a:gd name="connsiteY3" fmla="*/ 969093 h 969093"/>
                          <a:gd name="connsiteX0" fmla="*/ 0 w 7359571"/>
                          <a:gd name="connsiteY0" fmla="*/ 758596 h 921274"/>
                          <a:gd name="connsiteX1" fmla="*/ 1550210 w 7359571"/>
                          <a:gd name="connsiteY1" fmla="*/ 706643 h 921274"/>
                          <a:gd name="connsiteX2" fmla="*/ 2856111 w 7359571"/>
                          <a:gd name="connsiteY2" fmla="*/ 61 h 921274"/>
                          <a:gd name="connsiteX3" fmla="*/ 7359571 w 7359571"/>
                          <a:gd name="connsiteY3" fmla="*/ 921274 h 921274"/>
                          <a:gd name="connsiteX0" fmla="*/ 0 w 7465110"/>
                          <a:gd name="connsiteY0" fmla="*/ 758596 h 921274"/>
                          <a:gd name="connsiteX1" fmla="*/ 1550210 w 7465110"/>
                          <a:gd name="connsiteY1" fmla="*/ 706643 h 921274"/>
                          <a:gd name="connsiteX2" fmla="*/ 2856111 w 7465110"/>
                          <a:gd name="connsiteY2" fmla="*/ 61 h 921274"/>
                          <a:gd name="connsiteX3" fmla="*/ 7465110 w 7465110"/>
                          <a:gd name="connsiteY3" fmla="*/ 921274 h 921274"/>
                          <a:gd name="connsiteX0" fmla="*/ 0 w 7517880"/>
                          <a:gd name="connsiteY0" fmla="*/ 770551 h 921274"/>
                          <a:gd name="connsiteX1" fmla="*/ 1602980 w 7517880"/>
                          <a:gd name="connsiteY1" fmla="*/ 706643 h 921274"/>
                          <a:gd name="connsiteX2" fmla="*/ 2908881 w 7517880"/>
                          <a:gd name="connsiteY2" fmla="*/ 61 h 921274"/>
                          <a:gd name="connsiteX3" fmla="*/ 7517880 w 7517880"/>
                          <a:gd name="connsiteY3" fmla="*/ 921274 h 921274"/>
                          <a:gd name="connsiteX0" fmla="*/ 0 w 7401787"/>
                          <a:gd name="connsiteY0" fmla="*/ 770551 h 921274"/>
                          <a:gd name="connsiteX1" fmla="*/ 1486887 w 7401787"/>
                          <a:gd name="connsiteY1" fmla="*/ 706643 h 921274"/>
                          <a:gd name="connsiteX2" fmla="*/ 2792788 w 7401787"/>
                          <a:gd name="connsiteY2" fmla="*/ 61 h 921274"/>
                          <a:gd name="connsiteX3" fmla="*/ 7401787 w 7401787"/>
                          <a:gd name="connsiteY3" fmla="*/ 921274 h 921274"/>
                          <a:gd name="connsiteX0" fmla="*/ 0 w 7444003"/>
                          <a:gd name="connsiteY0" fmla="*/ 782506 h 921274"/>
                          <a:gd name="connsiteX1" fmla="*/ 1529103 w 7444003"/>
                          <a:gd name="connsiteY1" fmla="*/ 706643 h 921274"/>
                          <a:gd name="connsiteX2" fmla="*/ 2835004 w 7444003"/>
                          <a:gd name="connsiteY2" fmla="*/ 61 h 921274"/>
                          <a:gd name="connsiteX3" fmla="*/ 7444003 w 7444003"/>
                          <a:gd name="connsiteY3" fmla="*/ 921274 h 921274"/>
                          <a:gd name="connsiteX0" fmla="*/ 0 w 7422938"/>
                          <a:gd name="connsiteY0" fmla="*/ 782506 h 897364"/>
                          <a:gd name="connsiteX1" fmla="*/ 1529103 w 7422938"/>
                          <a:gd name="connsiteY1" fmla="*/ 706643 h 897364"/>
                          <a:gd name="connsiteX2" fmla="*/ 2835004 w 7422938"/>
                          <a:gd name="connsiteY2" fmla="*/ 61 h 897364"/>
                          <a:gd name="connsiteX3" fmla="*/ 7422938 w 7422938"/>
                          <a:gd name="connsiteY3" fmla="*/ 897364 h 897364"/>
                          <a:gd name="connsiteX0" fmla="*/ 0 w 7444002"/>
                          <a:gd name="connsiteY0" fmla="*/ 782506 h 837590"/>
                          <a:gd name="connsiteX1" fmla="*/ 1529103 w 7444002"/>
                          <a:gd name="connsiteY1" fmla="*/ 706643 h 837590"/>
                          <a:gd name="connsiteX2" fmla="*/ 2835004 w 7444002"/>
                          <a:gd name="connsiteY2" fmla="*/ 61 h 837590"/>
                          <a:gd name="connsiteX3" fmla="*/ 7444002 w 7444002"/>
                          <a:gd name="connsiteY3" fmla="*/ 837590 h 837590"/>
                          <a:gd name="connsiteX0" fmla="*/ 0 w 7465067"/>
                          <a:gd name="connsiteY0" fmla="*/ 782506 h 782506"/>
                          <a:gd name="connsiteX1" fmla="*/ 1529103 w 7465067"/>
                          <a:gd name="connsiteY1" fmla="*/ 706643 h 782506"/>
                          <a:gd name="connsiteX2" fmla="*/ 2835004 w 7465067"/>
                          <a:gd name="connsiteY2" fmla="*/ 61 h 782506"/>
                          <a:gd name="connsiteX3" fmla="*/ 7465067 w 7465067"/>
                          <a:gd name="connsiteY3" fmla="*/ 741950 h 782506"/>
                          <a:gd name="connsiteX0" fmla="*/ 0 w 7465067"/>
                          <a:gd name="connsiteY0" fmla="*/ 784225 h 784225"/>
                          <a:gd name="connsiteX1" fmla="*/ 1529103 w 7465067"/>
                          <a:gd name="connsiteY1" fmla="*/ 708362 h 784225"/>
                          <a:gd name="connsiteX2" fmla="*/ 2835004 w 7465067"/>
                          <a:gd name="connsiteY2" fmla="*/ 1780 h 784225"/>
                          <a:gd name="connsiteX3" fmla="*/ 5768404 w 7465067"/>
                          <a:gd name="connsiteY3" fmla="*/ 581977 h 784225"/>
                          <a:gd name="connsiteX4" fmla="*/ 7465067 w 7465067"/>
                          <a:gd name="connsiteY4" fmla="*/ 743669 h 784225"/>
                          <a:gd name="connsiteX0" fmla="*/ 0 w 7465067"/>
                          <a:gd name="connsiteY0" fmla="*/ 784075 h 784075"/>
                          <a:gd name="connsiteX1" fmla="*/ 1529103 w 7465067"/>
                          <a:gd name="connsiteY1" fmla="*/ 708212 h 784075"/>
                          <a:gd name="connsiteX2" fmla="*/ 2835004 w 7465067"/>
                          <a:gd name="connsiteY2" fmla="*/ 1630 h 784075"/>
                          <a:gd name="connsiteX3" fmla="*/ 5947454 w 7465067"/>
                          <a:gd name="connsiteY3" fmla="*/ 629647 h 784075"/>
                          <a:gd name="connsiteX4" fmla="*/ 7465067 w 7465067"/>
                          <a:gd name="connsiteY4" fmla="*/ 743519 h 7840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465067" h="784075">
                            <a:moveTo>
                              <a:pt x="0" y="784075"/>
                            </a:moveTo>
                            <a:cubicBezTo>
                              <a:pt x="498763" y="739048"/>
                              <a:pt x="1056602" y="838619"/>
                              <a:pt x="1529103" y="708212"/>
                            </a:cubicBezTo>
                            <a:cubicBezTo>
                              <a:pt x="2001604" y="577805"/>
                              <a:pt x="2147763" y="36641"/>
                              <a:pt x="2835004" y="1630"/>
                            </a:cubicBezTo>
                            <a:cubicBezTo>
                              <a:pt x="3522245" y="-33381"/>
                              <a:pt x="5175777" y="505999"/>
                              <a:pt x="5947454" y="629647"/>
                            </a:cubicBezTo>
                            <a:cubicBezTo>
                              <a:pt x="6719131" y="753295"/>
                              <a:pt x="7162981" y="702623"/>
                              <a:pt x="7465067" y="743519"/>
                            </a:cubicBezTo>
                          </a:path>
                        </a:pathLst>
                      </a:custGeom>
                      <a:noFill/>
                      <a:ln w="19050">
                        <a:solidFill>
                          <a:schemeClr val="accent3">
                            <a:lumMod val="75000"/>
                          </a:schemeClr>
                        </a:solidFill>
                        <a:tailEnd type="triangle" w="med" len="lg"/>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grpSp>
                <p:cxnSp>
                  <p:nvCxnSpPr>
                    <p:cNvPr id="57" name="Ευθεία γραμμή σύνδεσης 56"/>
                    <p:cNvCxnSpPr/>
                    <p:nvPr/>
                  </p:nvCxnSpPr>
                  <p:spPr>
                    <a:xfrm flipV="1">
                      <a:off x="2978727" y="1118752"/>
                      <a:ext cx="7344000" cy="0"/>
                    </a:xfrm>
                    <a:prstGeom prst="line">
                      <a:avLst/>
                    </a:prstGeom>
                    <a:ln w="19050">
                      <a:solidFill>
                        <a:schemeClr val="bg2">
                          <a:lumMod val="90000"/>
                        </a:schemeClr>
                      </a:solidFill>
                      <a:tailEnd type="triangle" w="med" len="lg"/>
                    </a:ln>
                  </p:spPr>
                  <p:style>
                    <a:lnRef idx="1">
                      <a:schemeClr val="accent1"/>
                    </a:lnRef>
                    <a:fillRef idx="0">
                      <a:schemeClr val="accent1"/>
                    </a:fillRef>
                    <a:effectRef idx="0">
                      <a:schemeClr val="accent1"/>
                    </a:effectRef>
                    <a:fontRef idx="minor">
                      <a:schemeClr val="tx1"/>
                    </a:fontRef>
                  </p:style>
                </p:cxnSp>
                <p:cxnSp>
                  <p:nvCxnSpPr>
                    <p:cNvPr id="58" name="Ευθεία γραμμή σύνδεσης 57"/>
                    <p:cNvCxnSpPr/>
                    <p:nvPr/>
                  </p:nvCxnSpPr>
                  <p:spPr>
                    <a:xfrm flipV="1">
                      <a:off x="2972598" y="2746663"/>
                      <a:ext cx="7344000" cy="0"/>
                    </a:xfrm>
                    <a:prstGeom prst="line">
                      <a:avLst/>
                    </a:prstGeom>
                    <a:ln w="19050">
                      <a:solidFill>
                        <a:schemeClr val="bg2">
                          <a:lumMod val="90000"/>
                        </a:schemeClr>
                      </a:solidFill>
                      <a:tailEnd type="triangle" w="med" len="lg"/>
                    </a:ln>
                  </p:spPr>
                  <p:style>
                    <a:lnRef idx="1">
                      <a:schemeClr val="accent1"/>
                    </a:lnRef>
                    <a:fillRef idx="0">
                      <a:schemeClr val="accent1"/>
                    </a:fillRef>
                    <a:effectRef idx="0">
                      <a:schemeClr val="accent1"/>
                    </a:effectRef>
                    <a:fontRef idx="minor">
                      <a:schemeClr val="tx1"/>
                    </a:fontRef>
                  </p:style>
                </p:cxnSp>
              </p:grpSp>
            </p:grpSp>
            <p:sp>
              <p:nvSpPr>
                <p:cNvPr id="50" name="Ελεύθερη σχεδίαση 49"/>
                <p:cNvSpPr/>
                <p:nvPr/>
              </p:nvSpPr>
              <p:spPr>
                <a:xfrm>
                  <a:off x="2940468" y="1558378"/>
                  <a:ext cx="7380000" cy="761037"/>
                </a:xfrm>
                <a:custGeom>
                  <a:avLst/>
                  <a:gdLst>
                    <a:gd name="connsiteX0" fmla="*/ 0 w 6244936"/>
                    <a:gd name="connsiteY0" fmla="*/ 360767 h 391762"/>
                    <a:gd name="connsiteX1" fmla="*/ 1756063 w 6244936"/>
                    <a:gd name="connsiteY1" fmla="*/ 360767 h 391762"/>
                    <a:gd name="connsiteX2" fmla="*/ 2722418 w 6244936"/>
                    <a:gd name="connsiteY2" fmla="*/ 38649 h 391762"/>
                    <a:gd name="connsiteX3" fmla="*/ 6244936 w 6244936"/>
                    <a:gd name="connsiteY3" fmla="*/ 17867 h 391762"/>
                    <a:gd name="connsiteX0" fmla="*/ 0 w 7730836"/>
                    <a:gd name="connsiteY0" fmla="*/ 357471 h 1313435"/>
                    <a:gd name="connsiteX1" fmla="*/ 1756063 w 7730836"/>
                    <a:gd name="connsiteY1" fmla="*/ 357471 h 1313435"/>
                    <a:gd name="connsiteX2" fmla="*/ 2722418 w 7730836"/>
                    <a:gd name="connsiteY2" fmla="*/ 35353 h 1313435"/>
                    <a:gd name="connsiteX3" fmla="*/ 7730836 w 7730836"/>
                    <a:gd name="connsiteY3" fmla="*/ 1313435 h 1313435"/>
                    <a:gd name="connsiteX0" fmla="*/ 0 w 7730836"/>
                    <a:gd name="connsiteY0" fmla="*/ 355050 h 1311014"/>
                    <a:gd name="connsiteX1" fmla="*/ 1537854 w 7730836"/>
                    <a:gd name="connsiteY1" fmla="*/ 375832 h 1311014"/>
                    <a:gd name="connsiteX2" fmla="*/ 2722418 w 7730836"/>
                    <a:gd name="connsiteY2" fmla="*/ 32932 h 1311014"/>
                    <a:gd name="connsiteX3" fmla="*/ 7730836 w 7730836"/>
                    <a:gd name="connsiteY3" fmla="*/ 1311014 h 1311014"/>
                    <a:gd name="connsiteX0" fmla="*/ 0 w 7741227"/>
                    <a:gd name="connsiteY0" fmla="*/ 417983 h 1311602"/>
                    <a:gd name="connsiteX1" fmla="*/ 1548245 w 7741227"/>
                    <a:gd name="connsiteY1" fmla="*/ 376420 h 1311602"/>
                    <a:gd name="connsiteX2" fmla="*/ 2732809 w 7741227"/>
                    <a:gd name="connsiteY2" fmla="*/ 33520 h 1311602"/>
                    <a:gd name="connsiteX3" fmla="*/ 7741227 w 7741227"/>
                    <a:gd name="connsiteY3" fmla="*/ 1311602 h 1311602"/>
                    <a:gd name="connsiteX0" fmla="*/ 0 w 7762009"/>
                    <a:gd name="connsiteY0" fmla="*/ 449458 h 1311904"/>
                    <a:gd name="connsiteX1" fmla="*/ 1569027 w 7762009"/>
                    <a:gd name="connsiteY1" fmla="*/ 376722 h 1311904"/>
                    <a:gd name="connsiteX2" fmla="*/ 2753591 w 7762009"/>
                    <a:gd name="connsiteY2" fmla="*/ 33822 h 1311904"/>
                    <a:gd name="connsiteX3" fmla="*/ 7762009 w 7762009"/>
                    <a:gd name="connsiteY3" fmla="*/ 1311904 h 1311904"/>
                    <a:gd name="connsiteX0" fmla="*/ 0 w 7741227"/>
                    <a:gd name="connsiteY0" fmla="*/ 457004 h 1454532"/>
                    <a:gd name="connsiteX1" fmla="*/ 1569027 w 7741227"/>
                    <a:gd name="connsiteY1" fmla="*/ 384268 h 1454532"/>
                    <a:gd name="connsiteX2" fmla="*/ 2753591 w 7741227"/>
                    <a:gd name="connsiteY2" fmla="*/ 41368 h 1454532"/>
                    <a:gd name="connsiteX3" fmla="*/ 7741227 w 7741227"/>
                    <a:gd name="connsiteY3" fmla="*/ 1454532 h 1454532"/>
                    <a:gd name="connsiteX0" fmla="*/ 0 w 7741227"/>
                    <a:gd name="connsiteY0" fmla="*/ 454427 h 1451955"/>
                    <a:gd name="connsiteX1" fmla="*/ 1579418 w 7741227"/>
                    <a:gd name="connsiteY1" fmla="*/ 402473 h 1451955"/>
                    <a:gd name="connsiteX2" fmla="*/ 2753591 w 7741227"/>
                    <a:gd name="connsiteY2" fmla="*/ 38791 h 1451955"/>
                    <a:gd name="connsiteX3" fmla="*/ 7741227 w 7741227"/>
                    <a:gd name="connsiteY3" fmla="*/ 1451955 h 1451955"/>
                    <a:gd name="connsiteX0" fmla="*/ 0 w 7834745"/>
                    <a:gd name="connsiteY0" fmla="*/ 569923 h 1453151"/>
                    <a:gd name="connsiteX1" fmla="*/ 1672936 w 7834745"/>
                    <a:gd name="connsiteY1" fmla="*/ 403669 h 1453151"/>
                    <a:gd name="connsiteX2" fmla="*/ 2847109 w 7834745"/>
                    <a:gd name="connsiteY2" fmla="*/ 39987 h 1453151"/>
                    <a:gd name="connsiteX3" fmla="*/ 7834745 w 7834745"/>
                    <a:gd name="connsiteY3" fmla="*/ 1453151 h 1453151"/>
                    <a:gd name="connsiteX0" fmla="*/ 0 w 7834745"/>
                    <a:gd name="connsiteY0" fmla="*/ 557773 h 1441001"/>
                    <a:gd name="connsiteX1" fmla="*/ 1475508 w 7834745"/>
                    <a:gd name="connsiteY1" fmla="*/ 505819 h 1441001"/>
                    <a:gd name="connsiteX2" fmla="*/ 2847109 w 7834745"/>
                    <a:gd name="connsiteY2" fmla="*/ 27837 h 1441001"/>
                    <a:gd name="connsiteX3" fmla="*/ 7834745 w 7834745"/>
                    <a:gd name="connsiteY3" fmla="*/ 1441001 h 1441001"/>
                    <a:gd name="connsiteX0" fmla="*/ 0 w 7834745"/>
                    <a:gd name="connsiteY0" fmla="*/ 553442 h 1436670"/>
                    <a:gd name="connsiteX1" fmla="*/ 1454726 w 7834745"/>
                    <a:gd name="connsiteY1" fmla="*/ 553443 h 1436670"/>
                    <a:gd name="connsiteX2" fmla="*/ 2847109 w 7834745"/>
                    <a:gd name="connsiteY2" fmla="*/ 23506 h 1436670"/>
                    <a:gd name="connsiteX3" fmla="*/ 7834745 w 7834745"/>
                    <a:gd name="connsiteY3" fmla="*/ 1436670 h 1436670"/>
                    <a:gd name="connsiteX0" fmla="*/ 0 w 7876309"/>
                    <a:gd name="connsiteY0" fmla="*/ 689274 h 1437421"/>
                    <a:gd name="connsiteX1" fmla="*/ 1496290 w 7876309"/>
                    <a:gd name="connsiteY1" fmla="*/ 554194 h 1437421"/>
                    <a:gd name="connsiteX2" fmla="*/ 2888673 w 7876309"/>
                    <a:gd name="connsiteY2" fmla="*/ 24257 h 1437421"/>
                    <a:gd name="connsiteX3" fmla="*/ 7876309 w 7876309"/>
                    <a:gd name="connsiteY3" fmla="*/ 1437421 h 1437421"/>
                    <a:gd name="connsiteX0" fmla="*/ 0 w 7876309"/>
                    <a:gd name="connsiteY0" fmla="*/ 681417 h 1429564"/>
                    <a:gd name="connsiteX1" fmla="*/ 1413163 w 7876309"/>
                    <a:gd name="connsiteY1" fmla="*/ 660637 h 1429564"/>
                    <a:gd name="connsiteX2" fmla="*/ 2888673 w 7876309"/>
                    <a:gd name="connsiteY2" fmla="*/ 16400 h 1429564"/>
                    <a:gd name="connsiteX3" fmla="*/ 7876309 w 7876309"/>
                    <a:gd name="connsiteY3" fmla="*/ 1429564 h 1429564"/>
                    <a:gd name="connsiteX0" fmla="*/ 0 w 7876309"/>
                    <a:gd name="connsiteY0" fmla="*/ 686117 h 1434264"/>
                    <a:gd name="connsiteX1" fmla="*/ 1652154 w 7876309"/>
                    <a:gd name="connsiteY1" fmla="*/ 592600 h 1434264"/>
                    <a:gd name="connsiteX2" fmla="*/ 2888673 w 7876309"/>
                    <a:gd name="connsiteY2" fmla="*/ 21100 h 1434264"/>
                    <a:gd name="connsiteX3" fmla="*/ 7876309 w 7876309"/>
                    <a:gd name="connsiteY3" fmla="*/ 1434264 h 1434264"/>
                    <a:gd name="connsiteX0" fmla="*/ 0 w 7876309"/>
                    <a:gd name="connsiteY0" fmla="*/ 683984 h 1432131"/>
                    <a:gd name="connsiteX1" fmla="*/ 1600200 w 7876309"/>
                    <a:gd name="connsiteY1" fmla="*/ 621640 h 1432131"/>
                    <a:gd name="connsiteX2" fmla="*/ 2888673 w 7876309"/>
                    <a:gd name="connsiteY2" fmla="*/ 18967 h 1432131"/>
                    <a:gd name="connsiteX3" fmla="*/ 7876309 w 7876309"/>
                    <a:gd name="connsiteY3" fmla="*/ 1432131 h 1432131"/>
                    <a:gd name="connsiteX0" fmla="*/ 0 w 7876309"/>
                    <a:gd name="connsiteY0" fmla="*/ 683984 h 1432131"/>
                    <a:gd name="connsiteX1" fmla="*/ 1641763 w 7876309"/>
                    <a:gd name="connsiteY1" fmla="*/ 621640 h 1432131"/>
                    <a:gd name="connsiteX2" fmla="*/ 2888673 w 7876309"/>
                    <a:gd name="connsiteY2" fmla="*/ 18967 h 1432131"/>
                    <a:gd name="connsiteX3" fmla="*/ 7876309 w 7876309"/>
                    <a:gd name="connsiteY3" fmla="*/ 1432131 h 1432131"/>
                    <a:gd name="connsiteX0" fmla="*/ 0 w 7886700"/>
                    <a:gd name="connsiteY0" fmla="*/ 683984 h 1432131"/>
                    <a:gd name="connsiteX1" fmla="*/ 1652154 w 7886700"/>
                    <a:gd name="connsiteY1" fmla="*/ 621640 h 1432131"/>
                    <a:gd name="connsiteX2" fmla="*/ 2899064 w 7886700"/>
                    <a:gd name="connsiteY2" fmla="*/ 18967 h 1432131"/>
                    <a:gd name="connsiteX3" fmla="*/ 7886700 w 7886700"/>
                    <a:gd name="connsiteY3" fmla="*/ 1432131 h 1432131"/>
                    <a:gd name="connsiteX0" fmla="*/ 0 w 7886700"/>
                    <a:gd name="connsiteY0" fmla="*/ 684674 h 1432821"/>
                    <a:gd name="connsiteX1" fmla="*/ 1517072 w 7886700"/>
                    <a:gd name="connsiteY1" fmla="*/ 611939 h 1432821"/>
                    <a:gd name="connsiteX2" fmla="*/ 2899064 w 7886700"/>
                    <a:gd name="connsiteY2" fmla="*/ 19657 h 1432821"/>
                    <a:gd name="connsiteX3" fmla="*/ 7886700 w 7886700"/>
                    <a:gd name="connsiteY3" fmla="*/ 1432821 h 1432821"/>
                    <a:gd name="connsiteX0" fmla="*/ 0 w 7886700"/>
                    <a:gd name="connsiteY0" fmla="*/ 674238 h 1432776"/>
                    <a:gd name="connsiteX1" fmla="*/ 1517072 w 7886700"/>
                    <a:gd name="connsiteY1" fmla="*/ 611894 h 1432776"/>
                    <a:gd name="connsiteX2" fmla="*/ 2899064 w 7886700"/>
                    <a:gd name="connsiteY2" fmla="*/ 19612 h 1432776"/>
                    <a:gd name="connsiteX3" fmla="*/ 7886700 w 7886700"/>
                    <a:gd name="connsiteY3" fmla="*/ 1432776 h 1432776"/>
                    <a:gd name="connsiteX0" fmla="*/ 0 w 6504709"/>
                    <a:gd name="connsiteY0" fmla="*/ 655355 h 728093"/>
                    <a:gd name="connsiteX1" fmla="*/ 1517072 w 6504709"/>
                    <a:gd name="connsiteY1" fmla="*/ 593011 h 728093"/>
                    <a:gd name="connsiteX2" fmla="*/ 2899064 w 6504709"/>
                    <a:gd name="connsiteY2" fmla="*/ 729 h 728093"/>
                    <a:gd name="connsiteX3" fmla="*/ 6504709 w 6504709"/>
                    <a:gd name="connsiteY3" fmla="*/ 728093 h 728093"/>
                    <a:gd name="connsiteX0" fmla="*/ 0 w 6504709"/>
                    <a:gd name="connsiteY0" fmla="*/ 738396 h 811134"/>
                    <a:gd name="connsiteX1" fmla="*/ 1517072 w 6504709"/>
                    <a:gd name="connsiteY1" fmla="*/ 676052 h 811134"/>
                    <a:gd name="connsiteX2" fmla="*/ 2823896 w 6504709"/>
                    <a:gd name="connsiteY2" fmla="*/ 643 h 811134"/>
                    <a:gd name="connsiteX3" fmla="*/ 6504709 w 6504709"/>
                    <a:gd name="connsiteY3" fmla="*/ 811134 h 811134"/>
                    <a:gd name="connsiteX0" fmla="*/ 0 w 6504709"/>
                    <a:gd name="connsiteY0" fmla="*/ 738295 h 811033"/>
                    <a:gd name="connsiteX1" fmla="*/ 1602978 w 6504709"/>
                    <a:gd name="connsiteY1" fmla="*/ 686342 h 811033"/>
                    <a:gd name="connsiteX2" fmla="*/ 2823896 w 6504709"/>
                    <a:gd name="connsiteY2" fmla="*/ 542 h 811033"/>
                    <a:gd name="connsiteX3" fmla="*/ 6504709 w 6504709"/>
                    <a:gd name="connsiteY3" fmla="*/ 811033 h 811033"/>
                    <a:gd name="connsiteX0" fmla="*/ 0 w 6504709"/>
                    <a:gd name="connsiteY0" fmla="*/ 759061 h 831799"/>
                    <a:gd name="connsiteX1" fmla="*/ 1602978 w 6504709"/>
                    <a:gd name="connsiteY1" fmla="*/ 707108 h 831799"/>
                    <a:gd name="connsiteX2" fmla="*/ 2856111 w 6504709"/>
                    <a:gd name="connsiteY2" fmla="*/ 526 h 831799"/>
                    <a:gd name="connsiteX3" fmla="*/ 6504709 w 6504709"/>
                    <a:gd name="connsiteY3" fmla="*/ 831799 h 831799"/>
                    <a:gd name="connsiteX0" fmla="*/ 0 w 6504709"/>
                    <a:gd name="connsiteY0" fmla="*/ 759061 h 831799"/>
                    <a:gd name="connsiteX1" fmla="*/ 1550210 w 6504709"/>
                    <a:gd name="connsiteY1" fmla="*/ 707108 h 831799"/>
                    <a:gd name="connsiteX2" fmla="*/ 2856111 w 6504709"/>
                    <a:gd name="connsiteY2" fmla="*/ 526 h 831799"/>
                    <a:gd name="connsiteX3" fmla="*/ 6504709 w 6504709"/>
                    <a:gd name="connsiteY3" fmla="*/ 831799 h 831799"/>
                    <a:gd name="connsiteX0" fmla="*/ 0 w 6420278"/>
                    <a:gd name="connsiteY0" fmla="*/ 758596 h 766766"/>
                    <a:gd name="connsiteX1" fmla="*/ 1550210 w 6420278"/>
                    <a:gd name="connsiteY1" fmla="*/ 706643 h 766766"/>
                    <a:gd name="connsiteX2" fmla="*/ 2856111 w 6420278"/>
                    <a:gd name="connsiteY2" fmla="*/ 61 h 766766"/>
                    <a:gd name="connsiteX3" fmla="*/ 6420278 w 6420278"/>
                    <a:gd name="connsiteY3" fmla="*/ 748207 h 766766"/>
                    <a:gd name="connsiteX0" fmla="*/ 0 w 6441385"/>
                    <a:gd name="connsiteY0" fmla="*/ 758596 h 766766"/>
                    <a:gd name="connsiteX1" fmla="*/ 1550210 w 6441385"/>
                    <a:gd name="connsiteY1" fmla="*/ 706643 h 766766"/>
                    <a:gd name="connsiteX2" fmla="*/ 2856111 w 6441385"/>
                    <a:gd name="connsiteY2" fmla="*/ 61 h 766766"/>
                    <a:gd name="connsiteX3" fmla="*/ 6441385 w 6441385"/>
                    <a:gd name="connsiteY3" fmla="*/ 758598 h 766766"/>
                    <a:gd name="connsiteX0" fmla="*/ 0 w 6483601"/>
                    <a:gd name="connsiteY0" fmla="*/ 758596 h 789771"/>
                    <a:gd name="connsiteX1" fmla="*/ 1550210 w 6483601"/>
                    <a:gd name="connsiteY1" fmla="*/ 706643 h 789771"/>
                    <a:gd name="connsiteX2" fmla="*/ 2856111 w 6483601"/>
                    <a:gd name="connsiteY2" fmla="*/ 61 h 789771"/>
                    <a:gd name="connsiteX3" fmla="*/ 6483601 w 6483601"/>
                    <a:gd name="connsiteY3" fmla="*/ 789771 h 789771"/>
                    <a:gd name="connsiteX0" fmla="*/ 0 w 6652462"/>
                    <a:gd name="connsiteY0" fmla="*/ 758596 h 1064733"/>
                    <a:gd name="connsiteX1" fmla="*/ 1550210 w 6652462"/>
                    <a:gd name="connsiteY1" fmla="*/ 706643 h 1064733"/>
                    <a:gd name="connsiteX2" fmla="*/ 2856111 w 6652462"/>
                    <a:gd name="connsiteY2" fmla="*/ 61 h 1064733"/>
                    <a:gd name="connsiteX3" fmla="*/ 6652462 w 6652462"/>
                    <a:gd name="connsiteY3" fmla="*/ 1064733 h 1064733"/>
                    <a:gd name="connsiteX0" fmla="*/ 0 w 7190709"/>
                    <a:gd name="connsiteY0" fmla="*/ 758596 h 1052778"/>
                    <a:gd name="connsiteX1" fmla="*/ 1550210 w 7190709"/>
                    <a:gd name="connsiteY1" fmla="*/ 706643 h 1052778"/>
                    <a:gd name="connsiteX2" fmla="*/ 2856111 w 7190709"/>
                    <a:gd name="connsiteY2" fmla="*/ 61 h 1052778"/>
                    <a:gd name="connsiteX3" fmla="*/ 7190709 w 7190709"/>
                    <a:gd name="connsiteY3" fmla="*/ 1052778 h 1052778"/>
                    <a:gd name="connsiteX0" fmla="*/ 0 w 7359571"/>
                    <a:gd name="connsiteY0" fmla="*/ 758596 h 969093"/>
                    <a:gd name="connsiteX1" fmla="*/ 1550210 w 7359571"/>
                    <a:gd name="connsiteY1" fmla="*/ 706643 h 969093"/>
                    <a:gd name="connsiteX2" fmla="*/ 2856111 w 7359571"/>
                    <a:gd name="connsiteY2" fmla="*/ 61 h 969093"/>
                    <a:gd name="connsiteX3" fmla="*/ 7359571 w 7359571"/>
                    <a:gd name="connsiteY3" fmla="*/ 969093 h 969093"/>
                    <a:gd name="connsiteX0" fmla="*/ 0 w 7359571"/>
                    <a:gd name="connsiteY0" fmla="*/ 758596 h 921274"/>
                    <a:gd name="connsiteX1" fmla="*/ 1550210 w 7359571"/>
                    <a:gd name="connsiteY1" fmla="*/ 706643 h 921274"/>
                    <a:gd name="connsiteX2" fmla="*/ 2856111 w 7359571"/>
                    <a:gd name="connsiteY2" fmla="*/ 61 h 921274"/>
                    <a:gd name="connsiteX3" fmla="*/ 7359571 w 7359571"/>
                    <a:gd name="connsiteY3" fmla="*/ 921274 h 921274"/>
                    <a:gd name="connsiteX0" fmla="*/ 0 w 7465110"/>
                    <a:gd name="connsiteY0" fmla="*/ 758596 h 921274"/>
                    <a:gd name="connsiteX1" fmla="*/ 1550210 w 7465110"/>
                    <a:gd name="connsiteY1" fmla="*/ 706643 h 921274"/>
                    <a:gd name="connsiteX2" fmla="*/ 2856111 w 7465110"/>
                    <a:gd name="connsiteY2" fmla="*/ 61 h 921274"/>
                    <a:gd name="connsiteX3" fmla="*/ 7465110 w 7465110"/>
                    <a:gd name="connsiteY3" fmla="*/ 921274 h 921274"/>
                    <a:gd name="connsiteX0" fmla="*/ 0 w 7517880"/>
                    <a:gd name="connsiteY0" fmla="*/ 770551 h 921274"/>
                    <a:gd name="connsiteX1" fmla="*/ 1602980 w 7517880"/>
                    <a:gd name="connsiteY1" fmla="*/ 706643 h 921274"/>
                    <a:gd name="connsiteX2" fmla="*/ 2908881 w 7517880"/>
                    <a:gd name="connsiteY2" fmla="*/ 61 h 921274"/>
                    <a:gd name="connsiteX3" fmla="*/ 7517880 w 7517880"/>
                    <a:gd name="connsiteY3" fmla="*/ 921274 h 921274"/>
                    <a:gd name="connsiteX0" fmla="*/ 0 w 7401787"/>
                    <a:gd name="connsiteY0" fmla="*/ 770551 h 921274"/>
                    <a:gd name="connsiteX1" fmla="*/ 1486887 w 7401787"/>
                    <a:gd name="connsiteY1" fmla="*/ 706643 h 921274"/>
                    <a:gd name="connsiteX2" fmla="*/ 2792788 w 7401787"/>
                    <a:gd name="connsiteY2" fmla="*/ 61 h 921274"/>
                    <a:gd name="connsiteX3" fmla="*/ 7401787 w 7401787"/>
                    <a:gd name="connsiteY3" fmla="*/ 921274 h 921274"/>
                    <a:gd name="connsiteX0" fmla="*/ 0 w 7444003"/>
                    <a:gd name="connsiteY0" fmla="*/ 782506 h 921274"/>
                    <a:gd name="connsiteX1" fmla="*/ 1529103 w 7444003"/>
                    <a:gd name="connsiteY1" fmla="*/ 706643 h 921274"/>
                    <a:gd name="connsiteX2" fmla="*/ 2835004 w 7444003"/>
                    <a:gd name="connsiteY2" fmla="*/ 61 h 921274"/>
                    <a:gd name="connsiteX3" fmla="*/ 7444003 w 7444003"/>
                    <a:gd name="connsiteY3" fmla="*/ 921274 h 921274"/>
                    <a:gd name="connsiteX0" fmla="*/ 0 w 7444003"/>
                    <a:gd name="connsiteY0" fmla="*/ 782512 h 921280"/>
                    <a:gd name="connsiteX1" fmla="*/ 1792413 w 7444003"/>
                    <a:gd name="connsiteY1" fmla="*/ 653178 h 921280"/>
                    <a:gd name="connsiteX2" fmla="*/ 2835004 w 7444003"/>
                    <a:gd name="connsiteY2" fmla="*/ 67 h 921280"/>
                    <a:gd name="connsiteX3" fmla="*/ 7444003 w 7444003"/>
                    <a:gd name="connsiteY3" fmla="*/ 921280 h 921280"/>
                    <a:gd name="connsiteX0" fmla="*/ 0 w 7444003"/>
                    <a:gd name="connsiteY0" fmla="*/ 782507 h 921275"/>
                    <a:gd name="connsiteX1" fmla="*/ 1739751 w 7444003"/>
                    <a:gd name="connsiteY1" fmla="*/ 706644 h 921275"/>
                    <a:gd name="connsiteX2" fmla="*/ 2835004 w 7444003"/>
                    <a:gd name="connsiteY2" fmla="*/ 62 h 921275"/>
                    <a:gd name="connsiteX3" fmla="*/ 7444003 w 7444003"/>
                    <a:gd name="connsiteY3" fmla="*/ 921275 h 921275"/>
                    <a:gd name="connsiteX0" fmla="*/ 0 w 7412406"/>
                    <a:gd name="connsiteY0" fmla="*/ 782507 h 867804"/>
                    <a:gd name="connsiteX1" fmla="*/ 1739751 w 7412406"/>
                    <a:gd name="connsiteY1" fmla="*/ 706644 h 867804"/>
                    <a:gd name="connsiteX2" fmla="*/ 2835004 w 7412406"/>
                    <a:gd name="connsiteY2" fmla="*/ 62 h 867804"/>
                    <a:gd name="connsiteX3" fmla="*/ 7412406 w 7412406"/>
                    <a:gd name="connsiteY3" fmla="*/ 867804 h 867804"/>
                    <a:gd name="connsiteX0" fmla="*/ 0 w 7433471"/>
                    <a:gd name="connsiteY0" fmla="*/ 782507 h 782507"/>
                    <a:gd name="connsiteX1" fmla="*/ 1739751 w 7433471"/>
                    <a:gd name="connsiteY1" fmla="*/ 706644 h 782507"/>
                    <a:gd name="connsiteX2" fmla="*/ 2835004 w 7433471"/>
                    <a:gd name="connsiteY2" fmla="*/ 62 h 782507"/>
                    <a:gd name="connsiteX3" fmla="*/ 7433471 w 7433471"/>
                    <a:gd name="connsiteY3" fmla="*/ 760862 h 782507"/>
                    <a:gd name="connsiteX0" fmla="*/ 0 w 7433471"/>
                    <a:gd name="connsiteY0" fmla="*/ 783251 h 783251"/>
                    <a:gd name="connsiteX1" fmla="*/ 1739751 w 7433471"/>
                    <a:gd name="connsiteY1" fmla="*/ 707388 h 783251"/>
                    <a:gd name="connsiteX2" fmla="*/ 2835004 w 7433471"/>
                    <a:gd name="connsiteY2" fmla="*/ 806 h 783251"/>
                    <a:gd name="connsiteX3" fmla="*/ 6098422 w 7433471"/>
                    <a:gd name="connsiteY3" fmla="*/ 674001 h 783251"/>
                    <a:gd name="connsiteX4" fmla="*/ 7433471 w 7433471"/>
                    <a:gd name="connsiteY4" fmla="*/ 761606 h 78325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433471" h="783251">
                      <a:moveTo>
                        <a:pt x="0" y="783251"/>
                      </a:moveTo>
                      <a:cubicBezTo>
                        <a:pt x="498763" y="738224"/>
                        <a:pt x="1267250" y="837795"/>
                        <a:pt x="1739751" y="707388"/>
                      </a:cubicBezTo>
                      <a:cubicBezTo>
                        <a:pt x="2212252" y="576981"/>
                        <a:pt x="2145422" y="25977"/>
                        <a:pt x="2835004" y="806"/>
                      </a:cubicBezTo>
                      <a:cubicBezTo>
                        <a:pt x="3524586" y="-24365"/>
                        <a:pt x="5332011" y="547201"/>
                        <a:pt x="6098422" y="674001"/>
                      </a:cubicBezTo>
                      <a:cubicBezTo>
                        <a:pt x="6864833" y="800801"/>
                        <a:pt x="7174099" y="727399"/>
                        <a:pt x="7433471" y="761606"/>
                      </a:cubicBezTo>
                    </a:path>
                  </a:pathLst>
                </a:custGeom>
                <a:noFill/>
                <a:ln w="19050">
                  <a:solidFill>
                    <a:schemeClr val="accent3">
                      <a:lumMod val="75000"/>
                    </a:schemeClr>
                  </a:solidFill>
                  <a:tailEnd type="triangle" w="med" len="lg"/>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51" name="Ορθογώνιο 50"/>
                <p:cNvSpPr/>
                <p:nvPr/>
              </p:nvSpPr>
              <p:spPr>
                <a:xfrm>
                  <a:off x="2916238" y="1028700"/>
                  <a:ext cx="211426" cy="185997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grpSp>
          <p:cxnSp>
            <p:nvCxnSpPr>
              <p:cNvPr id="141" name="Ευθεία γραμμή σύνδεσης 140"/>
              <p:cNvCxnSpPr/>
              <p:nvPr/>
            </p:nvCxnSpPr>
            <p:spPr>
              <a:xfrm flipV="1">
                <a:off x="366154" y="4453074"/>
                <a:ext cx="7217997" cy="0"/>
              </a:xfrm>
              <a:prstGeom prst="line">
                <a:avLst/>
              </a:prstGeom>
              <a:ln w="19050">
                <a:solidFill>
                  <a:schemeClr val="bg2">
                    <a:lumMod val="90000"/>
                  </a:schemeClr>
                </a:solidFill>
                <a:tailEnd type="triangle" w="med" len="lg"/>
              </a:ln>
            </p:spPr>
            <p:style>
              <a:lnRef idx="1">
                <a:schemeClr val="accent1"/>
              </a:lnRef>
              <a:fillRef idx="0">
                <a:schemeClr val="accent1"/>
              </a:fillRef>
              <a:effectRef idx="0">
                <a:schemeClr val="accent1"/>
              </a:effectRef>
              <a:fontRef idx="minor">
                <a:schemeClr val="tx1"/>
              </a:fontRef>
            </p:style>
          </p:cxnSp>
          <p:cxnSp>
            <p:nvCxnSpPr>
              <p:cNvPr id="157" name="Ευθεία γραμμή σύνδεσης 156"/>
              <p:cNvCxnSpPr/>
              <p:nvPr/>
            </p:nvCxnSpPr>
            <p:spPr>
              <a:xfrm flipV="1">
                <a:off x="366155" y="6375659"/>
                <a:ext cx="7217997" cy="0"/>
              </a:xfrm>
              <a:prstGeom prst="line">
                <a:avLst/>
              </a:prstGeom>
              <a:ln w="19050">
                <a:solidFill>
                  <a:schemeClr val="bg2">
                    <a:lumMod val="90000"/>
                  </a:schemeClr>
                </a:solidFill>
                <a:tailEnd type="triangle" w="med" len="lg"/>
              </a:ln>
            </p:spPr>
            <p:style>
              <a:lnRef idx="1">
                <a:schemeClr val="accent1"/>
              </a:lnRef>
              <a:fillRef idx="0">
                <a:schemeClr val="accent1"/>
              </a:fillRef>
              <a:effectRef idx="0">
                <a:schemeClr val="accent1"/>
              </a:effectRef>
              <a:fontRef idx="minor">
                <a:schemeClr val="tx1"/>
              </a:fontRef>
            </p:style>
          </p:cxnSp>
        </p:grpSp>
        <p:cxnSp>
          <p:nvCxnSpPr>
            <p:cNvPr id="107" name="Ευθύγραμμο βέλος σύνδεσης 106"/>
            <p:cNvCxnSpPr/>
            <p:nvPr/>
          </p:nvCxnSpPr>
          <p:spPr>
            <a:xfrm>
              <a:off x="366529" y="5303719"/>
              <a:ext cx="504000" cy="0"/>
            </a:xfrm>
            <a:prstGeom prst="straightConnector1">
              <a:avLst/>
            </a:prstGeom>
            <a:ln w="38100">
              <a:solidFill>
                <a:srgbClr val="FF0000"/>
              </a:solidFill>
              <a:tailEnd type="triangle" w="med" len="lg"/>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109" name="TextBox 108"/>
                <p:cNvSpPr txBox="1"/>
                <p:nvPr/>
              </p:nvSpPr>
              <p:spPr>
                <a:xfrm>
                  <a:off x="489128" y="5313242"/>
                  <a:ext cx="339260" cy="307777"/>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sSub>
                          <m:sSubPr>
                            <m:ctrlPr>
                              <a:rPr lang="el-GR" sz="2000" b="1" i="1" smtClean="0">
                                <a:solidFill>
                                  <a:srgbClr val="FF0000"/>
                                </a:solidFill>
                                <a:latin typeface="Cambria Math" panose="02040503050406030204" pitchFamily="18" charset="0"/>
                              </a:rPr>
                            </m:ctrlPr>
                          </m:sSubPr>
                          <m:e>
                            <m:r>
                              <a:rPr lang="el-GR" sz="2000" b="1" i="1" smtClean="0">
                                <a:solidFill>
                                  <a:srgbClr val="FF0000"/>
                                </a:solidFill>
                                <a:latin typeface="Cambria Math" panose="02040503050406030204" pitchFamily="18" charset="0"/>
                              </a:rPr>
                              <m:t>𝝊</m:t>
                            </m:r>
                          </m:e>
                          <m:sub>
                            <m:r>
                              <a:rPr lang="en-US" sz="2000" b="1" i="1" smtClean="0">
                                <a:solidFill>
                                  <a:srgbClr val="FF0000"/>
                                </a:solidFill>
                                <a:latin typeface="Cambria Math" panose="02040503050406030204" pitchFamily="18" charset="0"/>
                              </a:rPr>
                              <m:t>𝟎</m:t>
                            </m:r>
                          </m:sub>
                        </m:sSub>
                      </m:oMath>
                    </m:oMathPara>
                  </a14:m>
                  <a:endParaRPr lang="el-GR" sz="2000" b="1" dirty="0">
                    <a:solidFill>
                      <a:srgbClr val="FF0000"/>
                    </a:solidFill>
                  </a:endParaRPr>
                </a:p>
              </p:txBody>
            </p:sp>
          </mc:Choice>
          <mc:Fallback xmlns="">
            <p:sp>
              <p:nvSpPr>
                <p:cNvPr id="109" name="TextBox 108"/>
                <p:cNvSpPr txBox="1">
                  <a:spLocks noRot="1" noChangeAspect="1" noMove="1" noResize="1" noEditPoints="1" noAdjustHandles="1" noChangeArrowheads="1" noChangeShapeType="1" noTextEdit="1"/>
                </p:cNvSpPr>
                <p:nvPr/>
              </p:nvSpPr>
              <p:spPr>
                <a:xfrm>
                  <a:off x="489128" y="5313242"/>
                  <a:ext cx="339260" cy="307777"/>
                </a:xfrm>
                <a:prstGeom prst="rect">
                  <a:avLst/>
                </a:prstGeom>
                <a:blipFill>
                  <a:blip r:embed="rId12"/>
                  <a:stretch>
                    <a:fillRect l="-8929" r="-7143" b="-18000"/>
                  </a:stretch>
                </a:blipFill>
              </p:spPr>
              <p:txBody>
                <a:bodyPr/>
                <a:lstStyle/>
                <a:p>
                  <a:r>
                    <a:rPr lang="el-GR">
                      <a:noFill/>
                    </a:rPr>
                    <a:t> </a:t>
                  </a:r>
                </a:p>
              </p:txBody>
            </p:sp>
          </mc:Fallback>
        </mc:AlternateContent>
        <p:cxnSp>
          <p:nvCxnSpPr>
            <p:cNvPr id="132" name="Ευθύγραμμο βέλος σύνδεσης 131"/>
            <p:cNvCxnSpPr/>
            <p:nvPr/>
          </p:nvCxnSpPr>
          <p:spPr>
            <a:xfrm>
              <a:off x="2820221" y="6299710"/>
              <a:ext cx="504000" cy="0"/>
            </a:xfrm>
            <a:prstGeom prst="straightConnector1">
              <a:avLst/>
            </a:prstGeom>
            <a:ln w="38100">
              <a:solidFill>
                <a:srgbClr val="FF0000"/>
              </a:solidFill>
              <a:tailEnd type="triangle" w="med" len="lg"/>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133" name="TextBox 132"/>
                <p:cNvSpPr txBox="1"/>
                <p:nvPr/>
              </p:nvSpPr>
              <p:spPr>
                <a:xfrm>
                  <a:off x="2942820" y="6309233"/>
                  <a:ext cx="339260" cy="307777"/>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sSub>
                          <m:sSubPr>
                            <m:ctrlPr>
                              <a:rPr lang="el-GR" sz="2000" b="1" i="1" smtClean="0">
                                <a:solidFill>
                                  <a:srgbClr val="FF0000"/>
                                </a:solidFill>
                                <a:latin typeface="Cambria Math" panose="02040503050406030204" pitchFamily="18" charset="0"/>
                              </a:rPr>
                            </m:ctrlPr>
                          </m:sSubPr>
                          <m:e>
                            <m:r>
                              <a:rPr lang="el-GR" sz="2000" b="1" i="1" smtClean="0">
                                <a:solidFill>
                                  <a:srgbClr val="FF0000"/>
                                </a:solidFill>
                                <a:latin typeface="Cambria Math" panose="02040503050406030204" pitchFamily="18" charset="0"/>
                              </a:rPr>
                              <m:t>𝝊</m:t>
                            </m:r>
                          </m:e>
                          <m:sub>
                            <m:r>
                              <a:rPr lang="en-US" sz="2000" b="1" i="1" smtClean="0">
                                <a:solidFill>
                                  <a:srgbClr val="FF0000"/>
                                </a:solidFill>
                                <a:latin typeface="Cambria Math" panose="02040503050406030204" pitchFamily="18" charset="0"/>
                              </a:rPr>
                              <m:t>𝟎</m:t>
                            </m:r>
                          </m:sub>
                        </m:sSub>
                      </m:oMath>
                    </m:oMathPara>
                  </a14:m>
                  <a:endParaRPr lang="el-GR" sz="2000" b="1" dirty="0">
                    <a:solidFill>
                      <a:srgbClr val="FF0000"/>
                    </a:solidFill>
                  </a:endParaRPr>
                </a:p>
              </p:txBody>
            </p:sp>
          </mc:Choice>
          <mc:Fallback xmlns="">
            <p:sp>
              <p:nvSpPr>
                <p:cNvPr id="133" name="TextBox 132"/>
                <p:cNvSpPr txBox="1">
                  <a:spLocks noRot="1" noChangeAspect="1" noMove="1" noResize="1" noEditPoints="1" noAdjustHandles="1" noChangeArrowheads="1" noChangeShapeType="1" noTextEdit="1"/>
                </p:cNvSpPr>
                <p:nvPr/>
              </p:nvSpPr>
              <p:spPr>
                <a:xfrm>
                  <a:off x="2942820" y="6309233"/>
                  <a:ext cx="339260" cy="307777"/>
                </a:xfrm>
                <a:prstGeom prst="rect">
                  <a:avLst/>
                </a:prstGeom>
                <a:blipFill>
                  <a:blip r:embed="rId13"/>
                  <a:stretch>
                    <a:fillRect l="-9091" r="-9091" b="-18000"/>
                  </a:stretch>
                </a:blipFill>
              </p:spPr>
              <p:txBody>
                <a:bodyPr/>
                <a:lstStyle/>
                <a:p>
                  <a:r>
                    <a:rPr lang="el-GR">
                      <a:noFill/>
                    </a:rPr>
                    <a:t> </a:t>
                  </a:r>
                </a:p>
              </p:txBody>
            </p:sp>
          </mc:Fallback>
        </mc:AlternateContent>
        <p:cxnSp>
          <p:nvCxnSpPr>
            <p:cNvPr id="159" name="Ευθύγραμμο βέλος σύνδεσης 158"/>
            <p:cNvCxnSpPr/>
            <p:nvPr/>
          </p:nvCxnSpPr>
          <p:spPr>
            <a:xfrm>
              <a:off x="6889309" y="5256504"/>
              <a:ext cx="504000" cy="0"/>
            </a:xfrm>
            <a:prstGeom prst="straightConnector1">
              <a:avLst/>
            </a:prstGeom>
            <a:ln w="38100">
              <a:solidFill>
                <a:srgbClr val="FF0000"/>
              </a:solidFill>
              <a:tailEnd type="triangle" w="med" len="lg"/>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160" name="TextBox 159"/>
                <p:cNvSpPr txBox="1"/>
                <p:nvPr/>
              </p:nvSpPr>
              <p:spPr>
                <a:xfrm>
                  <a:off x="7011908" y="5266027"/>
                  <a:ext cx="339260" cy="307777"/>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sSub>
                          <m:sSubPr>
                            <m:ctrlPr>
                              <a:rPr lang="el-GR" sz="2000" b="1" i="1" smtClean="0">
                                <a:solidFill>
                                  <a:srgbClr val="FF0000"/>
                                </a:solidFill>
                                <a:latin typeface="Cambria Math" panose="02040503050406030204" pitchFamily="18" charset="0"/>
                              </a:rPr>
                            </m:ctrlPr>
                          </m:sSubPr>
                          <m:e>
                            <m:r>
                              <a:rPr lang="el-GR" sz="2000" b="1" i="1" smtClean="0">
                                <a:solidFill>
                                  <a:srgbClr val="FF0000"/>
                                </a:solidFill>
                                <a:latin typeface="Cambria Math" panose="02040503050406030204" pitchFamily="18" charset="0"/>
                              </a:rPr>
                              <m:t>𝝊</m:t>
                            </m:r>
                          </m:e>
                          <m:sub>
                            <m:r>
                              <a:rPr lang="en-US" sz="2000" b="1" i="1" smtClean="0">
                                <a:solidFill>
                                  <a:srgbClr val="FF0000"/>
                                </a:solidFill>
                                <a:latin typeface="Cambria Math" panose="02040503050406030204" pitchFamily="18" charset="0"/>
                              </a:rPr>
                              <m:t>𝟎</m:t>
                            </m:r>
                          </m:sub>
                        </m:sSub>
                      </m:oMath>
                    </m:oMathPara>
                  </a14:m>
                  <a:endParaRPr lang="el-GR" sz="2000" b="1" dirty="0">
                    <a:solidFill>
                      <a:srgbClr val="FF0000"/>
                    </a:solidFill>
                  </a:endParaRPr>
                </a:p>
              </p:txBody>
            </p:sp>
          </mc:Choice>
          <mc:Fallback xmlns="">
            <p:sp>
              <p:nvSpPr>
                <p:cNvPr id="160" name="TextBox 159"/>
                <p:cNvSpPr txBox="1">
                  <a:spLocks noRot="1" noChangeAspect="1" noMove="1" noResize="1" noEditPoints="1" noAdjustHandles="1" noChangeArrowheads="1" noChangeShapeType="1" noTextEdit="1"/>
                </p:cNvSpPr>
                <p:nvPr/>
              </p:nvSpPr>
              <p:spPr>
                <a:xfrm>
                  <a:off x="7011908" y="5266027"/>
                  <a:ext cx="339260" cy="307777"/>
                </a:xfrm>
                <a:prstGeom prst="rect">
                  <a:avLst/>
                </a:prstGeom>
                <a:blipFill>
                  <a:blip r:embed="rId14"/>
                  <a:stretch>
                    <a:fillRect l="-8929" r="-7143" b="-18000"/>
                  </a:stretch>
                </a:blipFill>
              </p:spPr>
              <p:txBody>
                <a:bodyPr/>
                <a:lstStyle/>
                <a:p>
                  <a:r>
                    <a:rPr lang="el-GR">
                      <a:noFill/>
                    </a:rPr>
                    <a:t> </a:t>
                  </a:r>
                </a:p>
              </p:txBody>
            </p:sp>
          </mc:Fallback>
        </mc:AlternateContent>
      </p:grpSp>
      <p:sp>
        <p:nvSpPr>
          <p:cNvPr id="148" name="Ελεύθερη σχεδίαση 147"/>
          <p:cNvSpPr/>
          <p:nvPr/>
        </p:nvSpPr>
        <p:spPr>
          <a:xfrm>
            <a:off x="2305428" y="5078326"/>
            <a:ext cx="4206500" cy="941179"/>
          </a:xfrm>
          <a:custGeom>
            <a:avLst/>
            <a:gdLst>
              <a:gd name="connsiteX0" fmla="*/ 324479 w 4440539"/>
              <a:gd name="connsiteY0" fmla="*/ 845363 h 1243644"/>
              <a:gd name="connsiteX1" fmla="*/ 729725 w 4440539"/>
              <a:gd name="connsiteY1" fmla="*/ 3699 h 1243644"/>
              <a:gd name="connsiteX2" fmla="*/ 4439279 w 4440539"/>
              <a:gd name="connsiteY2" fmla="*/ 1209045 h 1243644"/>
              <a:gd name="connsiteX3" fmla="*/ 324479 w 4440539"/>
              <a:gd name="connsiteY3" fmla="*/ 845363 h 1243644"/>
              <a:gd name="connsiteX0" fmla="*/ 267654 w 4603192"/>
              <a:gd name="connsiteY0" fmla="*/ 866046 h 1247894"/>
              <a:gd name="connsiteX1" fmla="*/ 891109 w 4603192"/>
              <a:gd name="connsiteY1" fmla="*/ 3600 h 1247894"/>
              <a:gd name="connsiteX2" fmla="*/ 4600663 w 4603192"/>
              <a:gd name="connsiteY2" fmla="*/ 1208946 h 1247894"/>
              <a:gd name="connsiteX3" fmla="*/ 267654 w 4603192"/>
              <a:gd name="connsiteY3" fmla="*/ 866046 h 1247894"/>
              <a:gd name="connsiteX0" fmla="*/ 44325 w 4380755"/>
              <a:gd name="connsiteY0" fmla="*/ 865900 h 1258359"/>
              <a:gd name="connsiteX1" fmla="*/ 667780 w 4380755"/>
              <a:gd name="connsiteY1" fmla="*/ 3454 h 1258359"/>
              <a:gd name="connsiteX2" fmla="*/ 4377334 w 4380755"/>
              <a:gd name="connsiteY2" fmla="*/ 1208800 h 1258359"/>
              <a:gd name="connsiteX3" fmla="*/ 1312015 w 4380755"/>
              <a:gd name="connsiteY3" fmla="*/ 1011371 h 1258359"/>
              <a:gd name="connsiteX4" fmla="*/ 44325 w 4380755"/>
              <a:gd name="connsiteY4" fmla="*/ 865900 h 1258359"/>
              <a:gd name="connsiteX0" fmla="*/ 107729 w 4466287"/>
              <a:gd name="connsiteY0" fmla="*/ 865886 h 1254757"/>
              <a:gd name="connsiteX1" fmla="*/ 731184 w 4466287"/>
              <a:gd name="connsiteY1" fmla="*/ 3440 h 1254757"/>
              <a:gd name="connsiteX2" fmla="*/ 4440738 w 4466287"/>
              <a:gd name="connsiteY2" fmla="*/ 1208786 h 1254757"/>
              <a:gd name="connsiteX3" fmla="*/ 2258647 w 4466287"/>
              <a:gd name="connsiteY3" fmla="*/ 990575 h 1254757"/>
              <a:gd name="connsiteX4" fmla="*/ 107729 w 4466287"/>
              <a:gd name="connsiteY4" fmla="*/ 865886 h 1254757"/>
              <a:gd name="connsiteX0" fmla="*/ 37764 w 4373208"/>
              <a:gd name="connsiteY0" fmla="*/ 865814 h 1240283"/>
              <a:gd name="connsiteX1" fmla="*/ 661219 w 4373208"/>
              <a:gd name="connsiteY1" fmla="*/ 3368 h 1240283"/>
              <a:gd name="connsiteX2" fmla="*/ 4370773 w 4373208"/>
              <a:gd name="connsiteY2" fmla="*/ 1208714 h 1240283"/>
              <a:gd name="connsiteX3" fmla="*/ 1211937 w 4373208"/>
              <a:gd name="connsiteY3" fmla="*/ 886594 h 1240283"/>
              <a:gd name="connsiteX4" fmla="*/ 37764 w 4373208"/>
              <a:gd name="connsiteY4" fmla="*/ 865814 h 1240283"/>
              <a:gd name="connsiteX0" fmla="*/ 28684 w 4436864"/>
              <a:gd name="connsiteY0" fmla="*/ 803745 h 1240559"/>
              <a:gd name="connsiteX1" fmla="*/ 724875 w 4436864"/>
              <a:gd name="connsiteY1" fmla="*/ 3644 h 1240559"/>
              <a:gd name="connsiteX2" fmla="*/ 4434429 w 4436864"/>
              <a:gd name="connsiteY2" fmla="*/ 1208990 h 1240559"/>
              <a:gd name="connsiteX3" fmla="*/ 1275593 w 4436864"/>
              <a:gd name="connsiteY3" fmla="*/ 886870 h 1240559"/>
              <a:gd name="connsiteX4" fmla="*/ 28684 w 4436864"/>
              <a:gd name="connsiteY4" fmla="*/ 803745 h 1240559"/>
              <a:gd name="connsiteX0" fmla="*/ 36236 w 4382071"/>
              <a:gd name="connsiteY0" fmla="*/ 710739 h 1241071"/>
              <a:gd name="connsiteX1" fmla="*/ 670082 w 4382071"/>
              <a:gd name="connsiteY1" fmla="*/ 4156 h 1241071"/>
              <a:gd name="connsiteX2" fmla="*/ 4379636 w 4382071"/>
              <a:gd name="connsiteY2" fmla="*/ 1209502 h 1241071"/>
              <a:gd name="connsiteX3" fmla="*/ 1220800 w 4382071"/>
              <a:gd name="connsiteY3" fmla="*/ 887382 h 1241071"/>
              <a:gd name="connsiteX4" fmla="*/ 36236 w 4382071"/>
              <a:gd name="connsiteY4" fmla="*/ 710739 h 1241071"/>
              <a:gd name="connsiteX0" fmla="*/ 92254 w 4454057"/>
              <a:gd name="connsiteY0" fmla="*/ 710698 h 1236577"/>
              <a:gd name="connsiteX1" fmla="*/ 726100 w 4454057"/>
              <a:gd name="connsiteY1" fmla="*/ 4115 h 1236577"/>
              <a:gd name="connsiteX2" fmla="*/ 4435654 w 4454057"/>
              <a:gd name="connsiteY2" fmla="*/ 1209461 h 1236577"/>
              <a:gd name="connsiteX3" fmla="*/ 2066527 w 4454057"/>
              <a:gd name="connsiteY3" fmla="*/ 845778 h 1236577"/>
              <a:gd name="connsiteX4" fmla="*/ 92254 w 4454057"/>
              <a:gd name="connsiteY4" fmla="*/ 710698 h 1236577"/>
              <a:gd name="connsiteX0" fmla="*/ 92254 w 4392288"/>
              <a:gd name="connsiteY0" fmla="*/ 710698 h 1082040"/>
              <a:gd name="connsiteX1" fmla="*/ 726100 w 4392288"/>
              <a:gd name="connsiteY1" fmla="*/ 4115 h 1082040"/>
              <a:gd name="connsiteX2" fmla="*/ 4373308 w 4392288"/>
              <a:gd name="connsiteY2" fmla="*/ 1043207 h 1082040"/>
              <a:gd name="connsiteX3" fmla="*/ 2066527 w 4392288"/>
              <a:gd name="connsiteY3" fmla="*/ 845778 h 1082040"/>
              <a:gd name="connsiteX4" fmla="*/ 92254 w 4392288"/>
              <a:gd name="connsiteY4" fmla="*/ 710698 h 1082040"/>
              <a:gd name="connsiteX0" fmla="*/ 75377 w 4373589"/>
              <a:gd name="connsiteY0" fmla="*/ 710698 h 1082040"/>
              <a:gd name="connsiteX1" fmla="*/ 781959 w 4373589"/>
              <a:gd name="connsiteY1" fmla="*/ 4115 h 1082040"/>
              <a:gd name="connsiteX2" fmla="*/ 4356431 w 4373589"/>
              <a:gd name="connsiteY2" fmla="*/ 1043207 h 1082040"/>
              <a:gd name="connsiteX3" fmla="*/ 2049650 w 4373589"/>
              <a:gd name="connsiteY3" fmla="*/ 845778 h 1082040"/>
              <a:gd name="connsiteX4" fmla="*/ 75377 w 4373589"/>
              <a:gd name="connsiteY4" fmla="*/ 710698 h 1082040"/>
              <a:gd name="connsiteX0" fmla="*/ 80327 w 4431813"/>
              <a:gd name="connsiteY0" fmla="*/ 707465 h 930016"/>
              <a:gd name="connsiteX1" fmla="*/ 786909 w 4431813"/>
              <a:gd name="connsiteY1" fmla="*/ 882 h 930016"/>
              <a:gd name="connsiteX2" fmla="*/ 4415109 w 4431813"/>
              <a:gd name="connsiteY2" fmla="*/ 868376 h 930016"/>
              <a:gd name="connsiteX3" fmla="*/ 2054600 w 4431813"/>
              <a:gd name="connsiteY3" fmla="*/ 842545 h 930016"/>
              <a:gd name="connsiteX4" fmla="*/ 80327 w 4431813"/>
              <a:gd name="connsiteY4" fmla="*/ 707465 h 930016"/>
              <a:gd name="connsiteX0" fmla="*/ 81090 w 4464593"/>
              <a:gd name="connsiteY0" fmla="*/ 706652 h 853028"/>
              <a:gd name="connsiteX1" fmla="*/ 787672 w 4464593"/>
              <a:gd name="connsiteY1" fmla="*/ 69 h 853028"/>
              <a:gd name="connsiteX2" fmla="*/ 4448108 w 4464593"/>
              <a:gd name="connsiteY2" fmla="*/ 750154 h 853028"/>
              <a:gd name="connsiteX3" fmla="*/ 2055363 w 4464593"/>
              <a:gd name="connsiteY3" fmla="*/ 841732 h 853028"/>
              <a:gd name="connsiteX4" fmla="*/ 81090 w 4464593"/>
              <a:gd name="connsiteY4" fmla="*/ 706652 h 853028"/>
              <a:gd name="connsiteX0" fmla="*/ 84884 w 4468831"/>
              <a:gd name="connsiteY0" fmla="*/ 706651 h 833498"/>
              <a:gd name="connsiteX1" fmla="*/ 791466 w 4468831"/>
              <a:gd name="connsiteY1" fmla="*/ 68 h 833498"/>
              <a:gd name="connsiteX2" fmla="*/ 4451902 w 4468831"/>
              <a:gd name="connsiteY2" fmla="*/ 750153 h 833498"/>
              <a:gd name="connsiteX3" fmla="*/ 2112885 w 4468831"/>
              <a:gd name="connsiteY3" fmla="*/ 805605 h 833498"/>
              <a:gd name="connsiteX4" fmla="*/ 84884 w 4468831"/>
              <a:gd name="connsiteY4" fmla="*/ 706651 h 833498"/>
              <a:gd name="connsiteX0" fmla="*/ 98609 w 4484374"/>
              <a:gd name="connsiteY0" fmla="*/ 706650 h 819825"/>
              <a:gd name="connsiteX1" fmla="*/ 805191 w 4484374"/>
              <a:gd name="connsiteY1" fmla="*/ 67 h 819825"/>
              <a:gd name="connsiteX2" fmla="*/ 4465627 w 4484374"/>
              <a:gd name="connsiteY2" fmla="*/ 750152 h 819825"/>
              <a:gd name="connsiteX3" fmla="*/ 2320028 w 4484374"/>
              <a:gd name="connsiteY3" fmla="*/ 769479 h 819825"/>
              <a:gd name="connsiteX4" fmla="*/ 98609 w 4484374"/>
              <a:gd name="connsiteY4" fmla="*/ 706650 h 819825"/>
              <a:gd name="connsiteX0" fmla="*/ 158871 w 4560662"/>
              <a:gd name="connsiteY0" fmla="*/ 706650 h 819825"/>
              <a:gd name="connsiteX1" fmla="*/ 865453 w 4560662"/>
              <a:gd name="connsiteY1" fmla="*/ 67 h 819825"/>
              <a:gd name="connsiteX2" fmla="*/ 4525889 w 4560662"/>
              <a:gd name="connsiteY2" fmla="*/ 750152 h 819825"/>
              <a:gd name="connsiteX3" fmla="*/ 3218436 w 4560662"/>
              <a:gd name="connsiteY3" fmla="*/ 769479 h 819825"/>
              <a:gd name="connsiteX4" fmla="*/ 158871 w 4560662"/>
              <a:gd name="connsiteY4" fmla="*/ 706650 h 819825"/>
              <a:gd name="connsiteX0" fmla="*/ 27710 w 4423845"/>
              <a:gd name="connsiteY0" fmla="*/ 706649 h 819543"/>
              <a:gd name="connsiteX1" fmla="*/ 734292 w 4423845"/>
              <a:gd name="connsiteY1" fmla="*/ 66 h 819543"/>
              <a:gd name="connsiteX2" fmla="*/ 4394728 w 4423845"/>
              <a:gd name="connsiteY2" fmla="*/ 750151 h 819543"/>
              <a:gd name="connsiteX3" fmla="*/ 3087275 w 4423845"/>
              <a:gd name="connsiteY3" fmla="*/ 769478 h 819543"/>
              <a:gd name="connsiteX4" fmla="*/ 1223024 w 4423845"/>
              <a:gd name="connsiteY4" fmla="*/ 713013 h 819543"/>
              <a:gd name="connsiteX5" fmla="*/ 27710 w 4423845"/>
              <a:gd name="connsiteY5" fmla="*/ 706649 h 819543"/>
              <a:gd name="connsiteX0" fmla="*/ 31008 w 4394906"/>
              <a:gd name="connsiteY0" fmla="*/ 688654 h 819611"/>
              <a:gd name="connsiteX1" fmla="*/ 705354 w 4394906"/>
              <a:gd name="connsiteY1" fmla="*/ 134 h 819611"/>
              <a:gd name="connsiteX2" fmla="*/ 4365790 w 4394906"/>
              <a:gd name="connsiteY2" fmla="*/ 750219 h 819611"/>
              <a:gd name="connsiteX3" fmla="*/ 3058337 w 4394906"/>
              <a:gd name="connsiteY3" fmla="*/ 769546 h 819611"/>
              <a:gd name="connsiteX4" fmla="*/ 1194086 w 4394906"/>
              <a:gd name="connsiteY4" fmla="*/ 713081 h 819611"/>
              <a:gd name="connsiteX5" fmla="*/ 31008 w 4394906"/>
              <a:gd name="connsiteY5" fmla="*/ 688654 h 819611"/>
              <a:gd name="connsiteX0" fmla="*/ 63855 w 4425968"/>
              <a:gd name="connsiteY0" fmla="*/ 688655 h 818046"/>
              <a:gd name="connsiteX1" fmla="*/ 738201 w 4425968"/>
              <a:gd name="connsiteY1" fmla="*/ 135 h 818046"/>
              <a:gd name="connsiteX2" fmla="*/ 4398637 w 4425968"/>
              <a:gd name="connsiteY2" fmla="*/ 750220 h 818046"/>
              <a:gd name="connsiteX3" fmla="*/ 3091184 w 4425968"/>
              <a:gd name="connsiteY3" fmla="*/ 769547 h 818046"/>
              <a:gd name="connsiteX4" fmla="*/ 1699733 w 4425968"/>
              <a:gd name="connsiteY4" fmla="*/ 749208 h 818046"/>
              <a:gd name="connsiteX5" fmla="*/ 63855 w 4425968"/>
              <a:gd name="connsiteY5" fmla="*/ 688655 h 8180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425968" h="818046">
                <a:moveTo>
                  <a:pt x="63855" y="688655"/>
                </a:moveTo>
                <a:cubicBezTo>
                  <a:pt x="-96400" y="563810"/>
                  <a:pt x="15737" y="-10126"/>
                  <a:pt x="738201" y="135"/>
                </a:cubicBezTo>
                <a:cubicBezTo>
                  <a:pt x="1460665" y="10396"/>
                  <a:pt x="4187355" y="609943"/>
                  <a:pt x="4398637" y="750220"/>
                </a:cubicBezTo>
                <a:cubicBezTo>
                  <a:pt x="4609919" y="890497"/>
                  <a:pt x="3541001" y="769716"/>
                  <a:pt x="3091184" y="769547"/>
                </a:cubicBezTo>
                <a:cubicBezTo>
                  <a:pt x="2641367" y="769378"/>
                  <a:pt x="2209660" y="759679"/>
                  <a:pt x="1699733" y="749208"/>
                </a:cubicBezTo>
                <a:cubicBezTo>
                  <a:pt x="1189806" y="738737"/>
                  <a:pt x="224110" y="813500"/>
                  <a:pt x="63855" y="688655"/>
                </a:cubicBezTo>
                <a:close/>
              </a:path>
            </a:pathLst>
          </a:custGeom>
          <a:solidFill>
            <a:schemeClr val="tx1">
              <a:lumMod val="65000"/>
              <a:lumOff val="35000"/>
            </a:schemeClr>
          </a:solidFill>
          <a:ln w="19050">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4" name="TextBox 3"/>
          <p:cNvSpPr txBox="1"/>
          <p:nvPr/>
        </p:nvSpPr>
        <p:spPr>
          <a:xfrm>
            <a:off x="1581" y="32884"/>
            <a:ext cx="12198927" cy="830997"/>
          </a:xfrm>
          <a:prstGeom prst="rect">
            <a:avLst/>
          </a:prstGeom>
          <a:noFill/>
        </p:spPr>
        <p:txBody>
          <a:bodyPr wrap="square" rtlCol="0">
            <a:spAutoFit/>
          </a:bodyPr>
          <a:lstStyle/>
          <a:p>
            <a:pPr algn="ctr"/>
            <a:r>
              <a:rPr lang="el-GR" sz="2400" b="1" dirty="0" smtClean="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ΝΟΜΟΣ </a:t>
            </a:r>
            <a:r>
              <a:rPr lang="en-US" sz="2400" b="1" dirty="0" smtClean="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BERNOULLI</a:t>
            </a:r>
          </a:p>
          <a:p>
            <a:pPr algn="ctr"/>
            <a:r>
              <a:rPr lang="en-US" sz="2400" b="1" dirty="0" smtClean="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a:t>
            </a:r>
            <a:r>
              <a:rPr lang="el-GR" sz="2400" b="1" dirty="0" smtClean="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Εφαρμογές:  </a:t>
            </a:r>
            <a:r>
              <a:rPr lang="el-GR" sz="2400" b="1" dirty="0" err="1" smtClean="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Αντωση</a:t>
            </a:r>
            <a:r>
              <a:rPr lang="el-GR" sz="2400" b="1" dirty="0" smtClean="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a:t>
            </a:r>
            <a:endParaRPr lang="el-GR" sz="2400" b="1" dirty="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grpSp>
        <p:nvGrpSpPr>
          <p:cNvPr id="19" name="Ομάδα 18"/>
          <p:cNvGrpSpPr/>
          <p:nvPr/>
        </p:nvGrpSpPr>
        <p:grpSpPr>
          <a:xfrm>
            <a:off x="307776" y="2534238"/>
            <a:ext cx="7231937" cy="3716723"/>
            <a:chOff x="307776" y="2534238"/>
            <a:chExt cx="7231937" cy="3716723"/>
          </a:xfrm>
        </p:grpSpPr>
        <mc:AlternateContent xmlns:mc="http://schemas.openxmlformats.org/markup-compatibility/2006" xmlns:a14="http://schemas.microsoft.com/office/drawing/2010/main">
          <mc:Choice Requires="a14">
            <p:sp>
              <p:nvSpPr>
                <p:cNvPr id="71" name="TextBox 70"/>
                <p:cNvSpPr txBox="1"/>
                <p:nvPr/>
              </p:nvSpPr>
              <p:spPr>
                <a:xfrm>
                  <a:off x="2954195" y="3129553"/>
                  <a:ext cx="339260" cy="307777"/>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sSub>
                          <m:sSubPr>
                            <m:ctrlPr>
                              <a:rPr lang="el-GR" sz="2000" b="1" i="1" smtClean="0">
                                <a:solidFill>
                                  <a:srgbClr val="0070C0"/>
                                </a:solidFill>
                                <a:latin typeface="Cambria Math" panose="02040503050406030204" pitchFamily="18" charset="0"/>
                              </a:rPr>
                            </m:ctrlPr>
                          </m:sSubPr>
                          <m:e>
                            <m:r>
                              <a:rPr lang="en-US" sz="2000" b="1" i="1" smtClean="0">
                                <a:solidFill>
                                  <a:srgbClr val="0070C0"/>
                                </a:solidFill>
                                <a:latin typeface="Cambria Math" panose="02040503050406030204" pitchFamily="18" charset="0"/>
                              </a:rPr>
                              <m:t>𝒑</m:t>
                            </m:r>
                          </m:e>
                          <m:sub>
                            <m:r>
                              <a:rPr lang="en-US" sz="2000" b="1" i="1" smtClean="0">
                                <a:solidFill>
                                  <a:srgbClr val="0070C0"/>
                                </a:solidFill>
                                <a:latin typeface="Cambria Math" panose="02040503050406030204" pitchFamily="18" charset="0"/>
                              </a:rPr>
                              <m:t>𝟎</m:t>
                            </m:r>
                          </m:sub>
                        </m:sSub>
                      </m:oMath>
                    </m:oMathPara>
                  </a14:m>
                  <a:endParaRPr lang="el-GR" sz="2000" b="1" dirty="0"/>
                </a:p>
              </p:txBody>
            </p:sp>
          </mc:Choice>
          <mc:Fallback xmlns="">
            <p:sp>
              <p:nvSpPr>
                <p:cNvPr id="71" name="TextBox 70"/>
                <p:cNvSpPr txBox="1">
                  <a:spLocks noRot="1" noChangeAspect="1" noMove="1" noResize="1" noEditPoints="1" noAdjustHandles="1" noChangeArrowheads="1" noChangeShapeType="1" noTextEdit="1"/>
                </p:cNvSpPr>
                <p:nvPr/>
              </p:nvSpPr>
              <p:spPr>
                <a:xfrm>
                  <a:off x="2954195" y="3129553"/>
                  <a:ext cx="339260" cy="307777"/>
                </a:xfrm>
                <a:prstGeom prst="rect">
                  <a:avLst/>
                </a:prstGeom>
                <a:blipFill>
                  <a:blip r:embed="rId2"/>
                  <a:stretch>
                    <a:fillRect l="-20000" r="-10909" b="-25490"/>
                  </a:stretch>
                </a:blipFill>
              </p:spPr>
              <p:txBody>
                <a:bodyPr/>
                <a:lstStyle/>
                <a:p>
                  <a:r>
                    <a:rPr lang="el-GR">
                      <a:noFill/>
                    </a:rPr>
                    <a:t> </a:t>
                  </a:r>
                </a:p>
              </p:txBody>
            </p:sp>
          </mc:Fallback>
        </mc:AlternateContent>
        <mc:AlternateContent xmlns:mc="http://schemas.openxmlformats.org/markup-compatibility/2006" xmlns:a14="http://schemas.microsoft.com/office/drawing/2010/main">
          <mc:Choice Requires="a14">
            <p:sp>
              <p:nvSpPr>
                <p:cNvPr id="73" name="TextBox 72"/>
                <p:cNvSpPr txBox="1"/>
                <p:nvPr/>
              </p:nvSpPr>
              <p:spPr>
                <a:xfrm>
                  <a:off x="319498" y="3211713"/>
                  <a:ext cx="339260" cy="307777"/>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sSub>
                          <m:sSubPr>
                            <m:ctrlPr>
                              <a:rPr lang="el-GR" sz="2000" b="1" i="1" smtClean="0">
                                <a:solidFill>
                                  <a:srgbClr val="0070C0"/>
                                </a:solidFill>
                                <a:latin typeface="Cambria Math" panose="02040503050406030204" pitchFamily="18" charset="0"/>
                              </a:rPr>
                            </m:ctrlPr>
                          </m:sSubPr>
                          <m:e>
                            <m:r>
                              <a:rPr lang="en-US" sz="2000" b="1" i="1" smtClean="0">
                                <a:solidFill>
                                  <a:srgbClr val="0070C0"/>
                                </a:solidFill>
                                <a:latin typeface="Cambria Math" panose="02040503050406030204" pitchFamily="18" charset="0"/>
                              </a:rPr>
                              <m:t>𝒑</m:t>
                            </m:r>
                          </m:e>
                          <m:sub>
                            <m:r>
                              <a:rPr lang="en-US" sz="2000" b="1" i="1" smtClean="0">
                                <a:solidFill>
                                  <a:srgbClr val="0070C0"/>
                                </a:solidFill>
                                <a:latin typeface="Cambria Math" panose="02040503050406030204" pitchFamily="18" charset="0"/>
                              </a:rPr>
                              <m:t>𝟎</m:t>
                            </m:r>
                          </m:sub>
                        </m:sSub>
                      </m:oMath>
                    </m:oMathPara>
                  </a14:m>
                  <a:endParaRPr lang="el-GR" sz="2000" b="1" dirty="0"/>
                </a:p>
              </p:txBody>
            </p:sp>
          </mc:Choice>
          <mc:Fallback xmlns="">
            <p:sp>
              <p:nvSpPr>
                <p:cNvPr id="73" name="TextBox 72"/>
                <p:cNvSpPr txBox="1">
                  <a:spLocks noRot="1" noChangeAspect="1" noMove="1" noResize="1" noEditPoints="1" noAdjustHandles="1" noChangeArrowheads="1" noChangeShapeType="1" noTextEdit="1"/>
                </p:cNvSpPr>
                <p:nvPr/>
              </p:nvSpPr>
              <p:spPr>
                <a:xfrm>
                  <a:off x="319498" y="3211713"/>
                  <a:ext cx="339260" cy="307777"/>
                </a:xfrm>
                <a:prstGeom prst="rect">
                  <a:avLst/>
                </a:prstGeom>
                <a:blipFill>
                  <a:blip r:embed="rId3"/>
                  <a:stretch>
                    <a:fillRect l="-17857" r="-8929" b="-26000"/>
                  </a:stretch>
                </a:blipFill>
              </p:spPr>
              <p:txBody>
                <a:bodyPr/>
                <a:lstStyle/>
                <a:p>
                  <a:r>
                    <a:rPr lang="el-GR">
                      <a:noFill/>
                    </a:rPr>
                    <a:t> </a:t>
                  </a:r>
                </a:p>
              </p:txBody>
            </p:sp>
          </mc:Fallback>
        </mc:AlternateContent>
        <mc:AlternateContent xmlns:mc="http://schemas.openxmlformats.org/markup-compatibility/2006" xmlns:a14="http://schemas.microsoft.com/office/drawing/2010/main">
          <mc:Choice Requires="a14">
            <p:sp>
              <p:nvSpPr>
                <p:cNvPr id="74" name="TextBox 73"/>
                <p:cNvSpPr txBox="1"/>
                <p:nvPr/>
              </p:nvSpPr>
              <p:spPr>
                <a:xfrm>
                  <a:off x="7200453" y="2534238"/>
                  <a:ext cx="339260" cy="307777"/>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sSub>
                          <m:sSubPr>
                            <m:ctrlPr>
                              <a:rPr lang="el-GR" sz="2000" b="1" i="1" smtClean="0">
                                <a:solidFill>
                                  <a:srgbClr val="0070C0"/>
                                </a:solidFill>
                                <a:latin typeface="Cambria Math" panose="02040503050406030204" pitchFamily="18" charset="0"/>
                              </a:rPr>
                            </m:ctrlPr>
                          </m:sSubPr>
                          <m:e>
                            <m:r>
                              <a:rPr lang="en-US" sz="2000" b="1" i="1" smtClean="0">
                                <a:solidFill>
                                  <a:srgbClr val="0070C0"/>
                                </a:solidFill>
                                <a:latin typeface="Cambria Math" panose="02040503050406030204" pitchFamily="18" charset="0"/>
                              </a:rPr>
                              <m:t>𝒑</m:t>
                            </m:r>
                          </m:e>
                          <m:sub>
                            <m:r>
                              <a:rPr lang="en-US" sz="2000" b="1" i="1" smtClean="0">
                                <a:solidFill>
                                  <a:srgbClr val="0070C0"/>
                                </a:solidFill>
                                <a:latin typeface="Cambria Math" panose="02040503050406030204" pitchFamily="18" charset="0"/>
                              </a:rPr>
                              <m:t>𝟎</m:t>
                            </m:r>
                          </m:sub>
                        </m:sSub>
                      </m:oMath>
                    </m:oMathPara>
                  </a14:m>
                  <a:endParaRPr lang="el-GR" sz="2000" b="1" dirty="0"/>
                </a:p>
              </p:txBody>
            </p:sp>
          </mc:Choice>
          <mc:Fallback xmlns="">
            <p:sp>
              <p:nvSpPr>
                <p:cNvPr id="74" name="TextBox 73"/>
                <p:cNvSpPr txBox="1">
                  <a:spLocks noRot="1" noChangeAspect="1" noMove="1" noResize="1" noEditPoints="1" noAdjustHandles="1" noChangeArrowheads="1" noChangeShapeType="1" noTextEdit="1"/>
                </p:cNvSpPr>
                <p:nvPr/>
              </p:nvSpPr>
              <p:spPr>
                <a:xfrm>
                  <a:off x="7200453" y="2534238"/>
                  <a:ext cx="339260" cy="307777"/>
                </a:xfrm>
                <a:prstGeom prst="rect">
                  <a:avLst/>
                </a:prstGeom>
                <a:blipFill>
                  <a:blip r:embed="rId4"/>
                  <a:stretch>
                    <a:fillRect l="-17857" r="-8929" b="-26000"/>
                  </a:stretch>
                </a:blipFill>
              </p:spPr>
              <p:txBody>
                <a:bodyPr/>
                <a:lstStyle/>
                <a:p>
                  <a:r>
                    <a:rPr lang="el-GR">
                      <a:noFill/>
                    </a:rPr>
                    <a:t> </a:t>
                  </a:r>
                </a:p>
              </p:txBody>
            </p:sp>
          </mc:Fallback>
        </mc:AlternateContent>
        <mc:AlternateContent xmlns:mc="http://schemas.openxmlformats.org/markup-compatibility/2006" xmlns:a14="http://schemas.microsoft.com/office/drawing/2010/main">
          <mc:Choice Requires="a14">
            <p:sp>
              <p:nvSpPr>
                <p:cNvPr id="75" name="TextBox 74"/>
                <p:cNvSpPr txBox="1"/>
                <p:nvPr/>
              </p:nvSpPr>
              <p:spPr>
                <a:xfrm>
                  <a:off x="2790092" y="5896193"/>
                  <a:ext cx="397857" cy="307777"/>
                </a:xfrm>
                <a:prstGeom prst="rect">
                  <a:avLst/>
                </a:prstGeom>
                <a:noFill/>
              </p:spPr>
              <p:txBody>
                <a:bodyPr wrap="square" lIns="0" tIns="0" rIns="0" bIns="0" rtlCol="0">
                  <a:spAutoFit/>
                </a:bodyPr>
                <a:lstStyle/>
                <a:p>
                  <a:pPr/>
                  <a14:m>
                    <m:oMathPara xmlns:m="http://schemas.openxmlformats.org/officeDocument/2006/math">
                      <m:oMathParaPr>
                        <m:jc m:val="centerGroup"/>
                      </m:oMathParaPr>
                      <m:oMath xmlns:m="http://schemas.openxmlformats.org/officeDocument/2006/math">
                        <m:sSub>
                          <m:sSubPr>
                            <m:ctrlPr>
                              <a:rPr lang="el-GR" sz="2000" b="1" i="1" smtClean="0">
                                <a:solidFill>
                                  <a:srgbClr val="0070C0"/>
                                </a:solidFill>
                                <a:latin typeface="Cambria Math" panose="02040503050406030204" pitchFamily="18" charset="0"/>
                              </a:rPr>
                            </m:ctrlPr>
                          </m:sSubPr>
                          <m:e>
                            <m:r>
                              <a:rPr lang="en-US" sz="2000" b="1" i="1" smtClean="0">
                                <a:solidFill>
                                  <a:srgbClr val="0070C0"/>
                                </a:solidFill>
                                <a:latin typeface="Cambria Math" panose="02040503050406030204" pitchFamily="18" charset="0"/>
                              </a:rPr>
                              <m:t>𝒑</m:t>
                            </m:r>
                          </m:e>
                          <m:sub>
                            <m:r>
                              <a:rPr lang="en-US" sz="2000" b="1" i="1" smtClean="0">
                                <a:solidFill>
                                  <a:srgbClr val="0070C0"/>
                                </a:solidFill>
                                <a:latin typeface="Cambria Math" panose="02040503050406030204" pitchFamily="18" charset="0"/>
                              </a:rPr>
                              <m:t>𝟎</m:t>
                            </m:r>
                          </m:sub>
                        </m:sSub>
                      </m:oMath>
                    </m:oMathPara>
                  </a14:m>
                  <a:endParaRPr lang="el-GR" sz="2000" b="1" dirty="0"/>
                </a:p>
              </p:txBody>
            </p:sp>
          </mc:Choice>
          <mc:Fallback xmlns="">
            <p:sp>
              <p:nvSpPr>
                <p:cNvPr id="75" name="TextBox 74"/>
                <p:cNvSpPr txBox="1">
                  <a:spLocks noRot="1" noChangeAspect="1" noMove="1" noResize="1" noEditPoints="1" noAdjustHandles="1" noChangeArrowheads="1" noChangeShapeType="1" noTextEdit="1"/>
                </p:cNvSpPr>
                <p:nvPr/>
              </p:nvSpPr>
              <p:spPr>
                <a:xfrm>
                  <a:off x="2790092" y="5896193"/>
                  <a:ext cx="397857" cy="307777"/>
                </a:xfrm>
                <a:prstGeom prst="rect">
                  <a:avLst/>
                </a:prstGeom>
                <a:blipFill>
                  <a:blip r:embed="rId16"/>
                  <a:stretch>
                    <a:fillRect l="-9231" r="-1538" b="-25490"/>
                  </a:stretch>
                </a:blipFill>
              </p:spPr>
              <p:txBody>
                <a:bodyPr/>
                <a:lstStyle/>
                <a:p>
                  <a:r>
                    <a:rPr lang="el-GR">
                      <a:noFill/>
                    </a:rPr>
                    <a:t> </a:t>
                  </a:r>
                </a:p>
              </p:txBody>
            </p:sp>
          </mc:Fallback>
        </mc:AlternateContent>
        <mc:AlternateContent xmlns:mc="http://schemas.openxmlformats.org/markup-compatibility/2006" xmlns:a14="http://schemas.microsoft.com/office/drawing/2010/main">
          <mc:Choice Requires="a14">
            <p:sp>
              <p:nvSpPr>
                <p:cNvPr id="77" name="TextBox 76"/>
                <p:cNvSpPr txBox="1"/>
                <p:nvPr/>
              </p:nvSpPr>
              <p:spPr>
                <a:xfrm>
                  <a:off x="307776" y="5943184"/>
                  <a:ext cx="339260" cy="307777"/>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sSub>
                          <m:sSubPr>
                            <m:ctrlPr>
                              <a:rPr lang="el-GR" sz="2000" b="1" i="1" smtClean="0">
                                <a:solidFill>
                                  <a:srgbClr val="0070C0"/>
                                </a:solidFill>
                                <a:latin typeface="Cambria Math" panose="02040503050406030204" pitchFamily="18" charset="0"/>
                              </a:rPr>
                            </m:ctrlPr>
                          </m:sSubPr>
                          <m:e>
                            <m:r>
                              <a:rPr lang="en-US" sz="2000" b="1" i="1" smtClean="0">
                                <a:solidFill>
                                  <a:srgbClr val="0070C0"/>
                                </a:solidFill>
                                <a:latin typeface="Cambria Math" panose="02040503050406030204" pitchFamily="18" charset="0"/>
                              </a:rPr>
                              <m:t>𝒑</m:t>
                            </m:r>
                          </m:e>
                          <m:sub>
                            <m:r>
                              <a:rPr lang="en-US" sz="2000" b="1" i="1" smtClean="0">
                                <a:solidFill>
                                  <a:srgbClr val="0070C0"/>
                                </a:solidFill>
                                <a:latin typeface="Cambria Math" panose="02040503050406030204" pitchFamily="18" charset="0"/>
                              </a:rPr>
                              <m:t>𝟎</m:t>
                            </m:r>
                          </m:sub>
                        </m:sSub>
                      </m:oMath>
                    </m:oMathPara>
                  </a14:m>
                  <a:endParaRPr lang="el-GR" sz="2000" b="1" dirty="0"/>
                </a:p>
              </p:txBody>
            </p:sp>
          </mc:Choice>
          <mc:Fallback xmlns="">
            <p:sp>
              <p:nvSpPr>
                <p:cNvPr id="77" name="TextBox 76"/>
                <p:cNvSpPr txBox="1">
                  <a:spLocks noRot="1" noChangeAspect="1" noMove="1" noResize="1" noEditPoints="1" noAdjustHandles="1" noChangeArrowheads="1" noChangeShapeType="1" noTextEdit="1"/>
                </p:cNvSpPr>
                <p:nvPr/>
              </p:nvSpPr>
              <p:spPr>
                <a:xfrm>
                  <a:off x="307776" y="5943184"/>
                  <a:ext cx="339260" cy="307777"/>
                </a:xfrm>
                <a:prstGeom prst="rect">
                  <a:avLst/>
                </a:prstGeom>
                <a:blipFill>
                  <a:blip r:embed="rId17"/>
                  <a:stretch>
                    <a:fillRect l="-17857" r="-8929" b="-26000"/>
                  </a:stretch>
                </a:blipFill>
              </p:spPr>
              <p:txBody>
                <a:bodyPr/>
                <a:lstStyle/>
                <a:p>
                  <a:r>
                    <a:rPr lang="el-GR">
                      <a:noFill/>
                    </a:rPr>
                    <a:t> </a:t>
                  </a:r>
                </a:p>
              </p:txBody>
            </p:sp>
          </mc:Fallback>
        </mc:AlternateContent>
        <mc:AlternateContent xmlns:mc="http://schemas.openxmlformats.org/markup-compatibility/2006" xmlns:a14="http://schemas.microsoft.com/office/drawing/2010/main">
          <mc:Choice Requires="a14">
            <p:sp>
              <p:nvSpPr>
                <p:cNvPr id="78" name="TextBox 77"/>
                <p:cNvSpPr txBox="1"/>
                <p:nvPr/>
              </p:nvSpPr>
              <p:spPr>
                <a:xfrm>
                  <a:off x="7141839" y="5640845"/>
                  <a:ext cx="339260" cy="307777"/>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sSub>
                          <m:sSubPr>
                            <m:ctrlPr>
                              <a:rPr lang="el-GR" sz="2000" b="1" i="1" smtClean="0">
                                <a:solidFill>
                                  <a:srgbClr val="0070C0"/>
                                </a:solidFill>
                                <a:latin typeface="Cambria Math" panose="02040503050406030204" pitchFamily="18" charset="0"/>
                              </a:rPr>
                            </m:ctrlPr>
                          </m:sSubPr>
                          <m:e>
                            <m:r>
                              <a:rPr lang="en-US" sz="2000" b="1" i="1" smtClean="0">
                                <a:solidFill>
                                  <a:srgbClr val="0070C0"/>
                                </a:solidFill>
                                <a:latin typeface="Cambria Math" panose="02040503050406030204" pitchFamily="18" charset="0"/>
                              </a:rPr>
                              <m:t>𝒑</m:t>
                            </m:r>
                          </m:e>
                          <m:sub>
                            <m:r>
                              <a:rPr lang="en-US" sz="2000" b="1" i="1" smtClean="0">
                                <a:solidFill>
                                  <a:srgbClr val="0070C0"/>
                                </a:solidFill>
                                <a:latin typeface="Cambria Math" panose="02040503050406030204" pitchFamily="18" charset="0"/>
                              </a:rPr>
                              <m:t>𝟎</m:t>
                            </m:r>
                          </m:sub>
                        </m:sSub>
                      </m:oMath>
                    </m:oMathPara>
                  </a14:m>
                  <a:endParaRPr lang="el-GR" sz="2000" b="1" dirty="0"/>
                </a:p>
              </p:txBody>
            </p:sp>
          </mc:Choice>
          <mc:Fallback xmlns="">
            <p:sp>
              <p:nvSpPr>
                <p:cNvPr id="78" name="TextBox 77"/>
                <p:cNvSpPr txBox="1">
                  <a:spLocks noRot="1" noChangeAspect="1" noMove="1" noResize="1" noEditPoints="1" noAdjustHandles="1" noChangeArrowheads="1" noChangeShapeType="1" noTextEdit="1"/>
                </p:cNvSpPr>
                <p:nvPr/>
              </p:nvSpPr>
              <p:spPr>
                <a:xfrm>
                  <a:off x="7141839" y="5640845"/>
                  <a:ext cx="339260" cy="307777"/>
                </a:xfrm>
                <a:prstGeom prst="rect">
                  <a:avLst/>
                </a:prstGeom>
                <a:blipFill>
                  <a:blip r:embed="rId7"/>
                  <a:stretch>
                    <a:fillRect l="-20000" r="-10909" b="-25490"/>
                  </a:stretch>
                </a:blipFill>
              </p:spPr>
              <p:txBody>
                <a:bodyPr/>
                <a:lstStyle/>
                <a:p>
                  <a:r>
                    <a:rPr lang="el-GR">
                      <a:noFill/>
                    </a:rPr>
                    <a:t> </a:t>
                  </a:r>
                </a:p>
              </p:txBody>
            </p:sp>
          </mc:Fallback>
        </mc:AlternateContent>
      </p:grpSp>
      <p:grpSp>
        <p:nvGrpSpPr>
          <p:cNvPr id="79" name="Ομάδα 78"/>
          <p:cNvGrpSpPr/>
          <p:nvPr/>
        </p:nvGrpSpPr>
        <p:grpSpPr>
          <a:xfrm>
            <a:off x="164060" y="1715941"/>
            <a:ext cx="7515301" cy="1942921"/>
            <a:chOff x="164060" y="1715941"/>
            <a:chExt cx="7515301" cy="1942921"/>
          </a:xfrm>
        </p:grpSpPr>
        <p:grpSp>
          <p:nvGrpSpPr>
            <p:cNvPr id="156" name="Ομάδα 155"/>
            <p:cNvGrpSpPr/>
            <p:nvPr/>
          </p:nvGrpSpPr>
          <p:grpSpPr>
            <a:xfrm>
              <a:off x="164060" y="1715941"/>
              <a:ext cx="7515301" cy="1942921"/>
              <a:chOff x="164060" y="1715941"/>
              <a:chExt cx="7515301" cy="1942921"/>
            </a:xfrm>
          </p:grpSpPr>
          <p:grpSp>
            <p:nvGrpSpPr>
              <p:cNvPr id="47" name="Ομάδα 46"/>
              <p:cNvGrpSpPr/>
              <p:nvPr/>
            </p:nvGrpSpPr>
            <p:grpSpPr>
              <a:xfrm>
                <a:off x="164060" y="1778287"/>
                <a:ext cx="7367470" cy="1859973"/>
                <a:chOff x="2916238" y="1028700"/>
                <a:chExt cx="7423830" cy="1859973"/>
              </a:xfrm>
            </p:grpSpPr>
            <p:grpSp>
              <p:nvGrpSpPr>
                <p:cNvPr id="23" name="Ομάδα 22"/>
                <p:cNvGrpSpPr/>
                <p:nvPr/>
              </p:nvGrpSpPr>
              <p:grpSpPr>
                <a:xfrm>
                  <a:off x="2933544" y="1118752"/>
                  <a:ext cx="7406524" cy="1627911"/>
                  <a:chOff x="2933544" y="1118752"/>
                  <a:chExt cx="7406524" cy="1627911"/>
                </a:xfrm>
              </p:grpSpPr>
              <p:cxnSp>
                <p:nvCxnSpPr>
                  <p:cNvPr id="10" name="Ευθεία γραμμή σύνδεσης 9"/>
                  <p:cNvCxnSpPr/>
                  <p:nvPr/>
                </p:nvCxnSpPr>
                <p:spPr>
                  <a:xfrm flipV="1">
                    <a:off x="2963130" y="2441867"/>
                    <a:ext cx="7344000" cy="0"/>
                  </a:xfrm>
                  <a:prstGeom prst="line">
                    <a:avLst/>
                  </a:prstGeom>
                  <a:ln w="19050">
                    <a:solidFill>
                      <a:schemeClr val="bg2">
                        <a:lumMod val="90000"/>
                      </a:schemeClr>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grpSp>
                <p:nvGrpSpPr>
                  <p:cNvPr id="7" name="Ομάδα 6"/>
                  <p:cNvGrpSpPr/>
                  <p:nvPr/>
                </p:nvGrpSpPr>
                <p:grpSpPr>
                  <a:xfrm>
                    <a:off x="2933544" y="1118752"/>
                    <a:ext cx="7406524" cy="1627911"/>
                    <a:chOff x="2933544" y="1118752"/>
                    <a:chExt cx="7406524" cy="1627911"/>
                  </a:xfrm>
                </p:grpSpPr>
                <p:cxnSp>
                  <p:nvCxnSpPr>
                    <p:cNvPr id="8" name="Ευθεία γραμμή σύνδεσης 7"/>
                    <p:cNvCxnSpPr/>
                    <p:nvPr/>
                  </p:nvCxnSpPr>
                  <p:spPr>
                    <a:xfrm flipV="1">
                      <a:off x="2992583" y="1267691"/>
                      <a:ext cx="7344000" cy="0"/>
                    </a:xfrm>
                    <a:prstGeom prst="line">
                      <a:avLst/>
                    </a:prstGeom>
                    <a:ln w="19050">
                      <a:solidFill>
                        <a:schemeClr val="accent3">
                          <a:lumMod val="75000"/>
                        </a:schemeClr>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16" name="Ευθεία γραμμή σύνδεσης 15"/>
                    <p:cNvCxnSpPr/>
                    <p:nvPr/>
                  </p:nvCxnSpPr>
                  <p:spPr>
                    <a:xfrm flipV="1">
                      <a:off x="2967838" y="2592753"/>
                      <a:ext cx="7344000" cy="0"/>
                    </a:xfrm>
                    <a:prstGeom prst="line">
                      <a:avLst/>
                    </a:prstGeom>
                    <a:ln w="19050">
                      <a:solidFill>
                        <a:schemeClr val="bg2">
                          <a:lumMod val="90000"/>
                        </a:schemeClr>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grpSp>
                  <p:nvGrpSpPr>
                    <p:cNvPr id="2" name="Ομάδα 1"/>
                    <p:cNvGrpSpPr/>
                    <p:nvPr/>
                  </p:nvGrpSpPr>
                  <p:grpSpPr>
                    <a:xfrm>
                      <a:off x="2933544" y="1310434"/>
                      <a:ext cx="7406524" cy="881192"/>
                      <a:chOff x="2999505" y="1289164"/>
                      <a:chExt cx="7448859" cy="1013822"/>
                    </a:xfrm>
                  </p:grpSpPr>
                  <p:grpSp>
                    <p:nvGrpSpPr>
                      <p:cNvPr id="17" name="Ομάδα 16"/>
                      <p:cNvGrpSpPr/>
                      <p:nvPr/>
                    </p:nvGrpSpPr>
                    <p:grpSpPr>
                      <a:xfrm>
                        <a:off x="3022073" y="1289164"/>
                        <a:ext cx="7426291" cy="861422"/>
                        <a:chOff x="2812470" y="1289164"/>
                        <a:chExt cx="7674517" cy="861422"/>
                      </a:xfrm>
                    </p:grpSpPr>
                    <p:sp>
                      <p:nvSpPr>
                        <p:cNvPr id="11" name="Ελεύθερη σχεδίαση 10"/>
                        <p:cNvSpPr/>
                        <p:nvPr/>
                      </p:nvSpPr>
                      <p:spPr>
                        <a:xfrm>
                          <a:off x="2825285" y="1421929"/>
                          <a:ext cx="7632856" cy="533665"/>
                        </a:xfrm>
                        <a:custGeom>
                          <a:avLst/>
                          <a:gdLst>
                            <a:gd name="connsiteX0" fmla="*/ 0 w 6244936"/>
                            <a:gd name="connsiteY0" fmla="*/ 360767 h 391762"/>
                            <a:gd name="connsiteX1" fmla="*/ 1756063 w 6244936"/>
                            <a:gd name="connsiteY1" fmla="*/ 360767 h 391762"/>
                            <a:gd name="connsiteX2" fmla="*/ 2722418 w 6244936"/>
                            <a:gd name="connsiteY2" fmla="*/ 38649 h 391762"/>
                            <a:gd name="connsiteX3" fmla="*/ 6244936 w 6244936"/>
                            <a:gd name="connsiteY3" fmla="*/ 17867 h 391762"/>
                            <a:gd name="connsiteX0" fmla="*/ 0 w 7730836"/>
                            <a:gd name="connsiteY0" fmla="*/ 357471 h 1313435"/>
                            <a:gd name="connsiteX1" fmla="*/ 1756063 w 7730836"/>
                            <a:gd name="connsiteY1" fmla="*/ 357471 h 1313435"/>
                            <a:gd name="connsiteX2" fmla="*/ 2722418 w 7730836"/>
                            <a:gd name="connsiteY2" fmla="*/ 35353 h 1313435"/>
                            <a:gd name="connsiteX3" fmla="*/ 7730836 w 7730836"/>
                            <a:gd name="connsiteY3" fmla="*/ 1313435 h 1313435"/>
                            <a:gd name="connsiteX0" fmla="*/ 0 w 7730836"/>
                            <a:gd name="connsiteY0" fmla="*/ 355050 h 1311014"/>
                            <a:gd name="connsiteX1" fmla="*/ 1537854 w 7730836"/>
                            <a:gd name="connsiteY1" fmla="*/ 375832 h 1311014"/>
                            <a:gd name="connsiteX2" fmla="*/ 2722418 w 7730836"/>
                            <a:gd name="connsiteY2" fmla="*/ 32932 h 1311014"/>
                            <a:gd name="connsiteX3" fmla="*/ 7730836 w 7730836"/>
                            <a:gd name="connsiteY3" fmla="*/ 1311014 h 1311014"/>
                            <a:gd name="connsiteX0" fmla="*/ 0 w 7741227"/>
                            <a:gd name="connsiteY0" fmla="*/ 417983 h 1311602"/>
                            <a:gd name="connsiteX1" fmla="*/ 1548245 w 7741227"/>
                            <a:gd name="connsiteY1" fmla="*/ 376420 h 1311602"/>
                            <a:gd name="connsiteX2" fmla="*/ 2732809 w 7741227"/>
                            <a:gd name="connsiteY2" fmla="*/ 33520 h 1311602"/>
                            <a:gd name="connsiteX3" fmla="*/ 7741227 w 7741227"/>
                            <a:gd name="connsiteY3" fmla="*/ 1311602 h 1311602"/>
                            <a:gd name="connsiteX0" fmla="*/ 0 w 7855527"/>
                            <a:gd name="connsiteY0" fmla="*/ 459951 h 1312006"/>
                            <a:gd name="connsiteX1" fmla="*/ 1662545 w 7855527"/>
                            <a:gd name="connsiteY1" fmla="*/ 376824 h 1312006"/>
                            <a:gd name="connsiteX2" fmla="*/ 2847109 w 7855527"/>
                            <a:gd name="connsiteY2" fmla="*/ 33924 h 1312006"/>
                            <a:gd name="connsiteX3" fmla="*/ 7855527 w 7855527"/>
                            <a:gd name="connsiteY3" fmla="*/ 1312006 h 1312006"/>
                            <a:gd name="connsiteX0" fmla="*/ 0 w 7855527"/>
                            <a:gd name="connsiteY0" fmla="*/ 453337 h 1305392"/>
                            <a:gd name="connsiteX1" fmla="*/ 1485900 w 7855527"/>
                            <a:gd name="connsiteY1" fmla="*/ 432555 h 1305392"/>
                            <a:gd name="connsiteX2" fmla="*/ 2847109 w 7855527"/>
                            <a:gd name="connsiteY2" fmla="*/ 27310 h 1305392"/>
                            <a:gd name="connsiteX3" fmla="*/ 7855527 w 7855527"/>
                            <a:gd name="connsiteY3" fmla="*/ 1305392 h 1305392"/>
                            <a:gd name="connsiteX0" fmla="*/ 0 w 7855527"/>
                            <a:gd name="connsiteY0" fmla="*/ 455395 h 1307450"/>
                            <a:gd name="connsiteX1" fmla="*/ 1485900 w 7855527"/>
                            <a:gd name="connsiteY1" fmla="*/ 413831 h 1307450"/>
                            <a:gd name="connsiteX2" fmla="*/ 2847109 w 7855527"/>
                            <a:gd name="connsiteY2" fmla="*/ 29368 h 1307450"/>
                            <a:gd name="connsiteX3" fmla="*/ 7855527 w 7855527"/>
                            <a:gd name="connsiteY3" fmla="*/ 1307450 h 1307450"/>
                            <a:gd name="connsiteX0" fmla="*/ 0 w 7876309"/>
                            <a:gd name="connsiteY0" fmla="*/ 528734 h 1308053"/>
                            <a:gd name="connsiteX1" fmla="*/ 1506682 w 7876309"/>
                            <a:gd name="connsiteY1" fmla="*/ 414434 h 1308053"/>
                            <a:gd name="connsiteX2" fmla="*/ 2867891 w 7876309"/>
                            <a:gd name="connsiteY2" fmla="*/ 29971 h 1308053"/>
                            <a:gd name="connsiteX3" fmla="*/ 7876309 w 7876309"/>
                            <a:gd name="connsiteY3" fmla="*/ 1308053 h 1308053"/>
                            <a:gd name="connsiteX0" fmla="*/ 0 w 7876309"/>
                            <a:gd name="connsiteY0" fmla="*/ 521055 h 1300374"/>
                            <a:gd name="connsiteX1" fmla="*/ 1423555 w 7876309"/>
                            <a:gd name="connsiteY1" fmla="*/ 489883 h 1300374"/>
                            <a:gd name="connsiteX2" fmla="*/ 2867891 w 7876309"/>
                            <a:gd name="connsiteY2" fmla="*/ 22292 h 1300374"/>
                            <a:gd name="connsiteX3" fmla="*/ 7876309 w 7876309"/>
                            <a:gd name="connsiteY3" fmla="*/ 1300374 h 1300374"/>
                            <a:gd name="connsiteX0" fmla="*/ 0 w 7897091"/>
                            <a:gd name="connsiteY0" fmla="*/ 552408 h 1300554"/>
                            <a:gd name="connsiteX1" fmla="*/ 1444337 w 7897091"/>
                            <a:gd name="connsiteY1" fmla="*/ 490063 h 1300554"/>
                            <a:gd name="connsiteX2" fmla="*/ 2888673 w 7897091"/>
                            <a:gd name="connsiteY2" fmla="*/ 22472 h 1300554"/>
                            <a:gd name="connsiteX3" fmla="*/ 7897091 w 7897091"/>
                            <a:gd name="connsiteY3" fmla="*/ 1300554 h 1300554"/>
                            <a:gd name="connsiteX0" fmla="*/ 0 w 7917873"/>
                            <a:gd name="connsiteY0" fmla="*/ 573312 h 1300676"/>
                            <a:gd name="connsiteX1" fmla="*/ 1465119 w 7917873"/>
                            <a:gd name="connsiteY1" fmla="*/ 490185 h 1300676"/>
                            <a:gd name="connsiteX2" fmla="*/ 2909455 w 7917873"/>
                            <a:gd name="connsiteY2" fmla="*/ 22594 h 1300676"/>
                            <a:gd name="connsiteX3" fmla="*/ 7917873 w 7917873"/>
                            <a:gd name="connsiteY3" fmla="*/ 1300676 h 1300676"/>
                            <a:gd name="connsiteX0" fmla="*/ 0 w 7917873"/>
                            <a:gd name="connsiteY0" fmla="*/ 571660 h 1299024"/>
                            <a:gd name="connsiteX1" fmla="*/ 1548246 w 7917873"/>
                            <a:gd name="connsiteY1" fmla="*/ 509315 h 1299024"/>
                            <a:gd name="connsiteX2" fmla="*/ 2909455 w 7917873"/>
                            <a:gd name="connsiteY2" fmla="*/ 20942 h 1299024"/>
                            <a:gd name="connsiteX3" fmla="*/ 7917873 w 7917873"/>
                            <a:gd name="connsiteY3" fmla="*/ 1299024 h 1299024"/>
                            <a:gd name="connsiteX0" fmla="*/ 0 w 7917873"/>
                            <a:gd name="connsiteY0" fmla="*/ 575078 h 1302442"/>
                            <a:gd name="connsiteX1" fmla="*/ 1402773 w 7917873"/>
                            <a:gd name="connsiteY1" fmla="*/ 471169 h 1302442"/>
                            <a:gd name="connsiteX2" fmla="*/ 2909455 w 7917873"/>
                            <a:gd name="connsiteY2" fmla="*/ 24360 h 1302442"/>
                            <a:gd name="connsiteX3" fmla="*/ 7917873 w 7917873"/>
                            <a:gd name="connsiteY3" fmla="*/ 1302442 h 1302442"/>
                            <a:gd name="connsiteX0" fmla="*/ 0 w 7865918"/>
                            <a:gd name="connsiteY0" fmla="*/ 543705 h 1302242"/>
                            <a:gd name="connsiteX1" fmla="*/ 1350818 w 7865918"/>
                            <a:gd name="connsiteY1" fmla="*/ 470969 h 1302242"/>
                            <a:gd name="connsiteX2" fmla="*/ 2857500 w 7865918"/>
                            <a:gd name="connsiteY2" fmla="*/ 24160 h 1302242"/>
                            <a:gd name="connsiteX3" fmla="*/ 7865918 w 7865918"/>
                            <a:gd name="connsiteY3" fmla="*/ 1302242 h 1302242"/>
                            <a:gd name="connsiteX0" fmla="*/ 0 w 6431973"/>
                            <a:gd name="connsiteY0" fmla="*/ 520643 h 593380"/>
                            <a:gd name="connsiteX1" fmla="*/ 1350818 w 6431973"/>
                            <a:gd name="connsiteY1" fmla="*/ 447907 h 593380"/>
                            <a:gd name="connsiteX2" fmla="*/ 2857500 w 6431973"/>
                            <a:gd name="connsiteY2" fmla="*/ 1098 h 593380"/>
                            <a:gd name="connsiteX3" fmla="*/ 6431973 w 6431973"/>
                            <a:gd name="connsiteY3" fmla="*/ 593380 h 593380"/>
                            <a:gd name="connsiteX0" fmla="*/ 0 w 6442711"/>
                            <a:gd name="connsiteY0" fmla="*/ 520017 h 540800"/>
                            <a:gd name="connsiteX1" fmla="*/ 1350818 w 6442711"/>
                            <a:gd name="connsiteY1" fmla="*/ 447281 h 540800"/>
                            <a:gd name="connsiteX2" fmla="*/ 2857500 w 6442711"/>
                            <a:gd name="connsiteY2" fmla="*/ 472 h 540800"/>
                            <a:gd name="connsiteX3" fmla="*/ 6442711 w 6442711"/>
                            <a:gd name="connsiteY3" fmla="*/ 540800 h 540800"/>
                            <a:gd name="connsiteX0" fmla="*/ 0 w 7527272"/>
                            <a:gd name="connsiteY0" fmla="*/ 520017 h 624485"/>
                            <a:gd name="connsiteX1" fmla="*/ 1350818 w 7527272"/>
                            <a:gd name="connsiteY1" fmla="*/ 447281 h 624485"/>
                            <a:gd name="connsiteX2" fmla="*/ 2857500 w 7527272"/>
                            <a:gd name="connsiteY2" fmla="*/ 472 h 624485"/>
                            <a:gd name="connsiteX3" fmla="*/ 7527272 w 7527272"/>
                            <a:gd name="connsiteY3" fmla="*/ 624485 h 624485"/>
                            <a:gd name="connsiteX0" fmla="*/ 0 w 7559487"/>
                            <a:gd name="connsiteY0" fmla="*/ 520017 h 624485"/>
                            <a:gd name="connsiteX1" fmla="*/ 1383033 w 7559487"/>
                            <a:gd name="connsiteY1" fmla="*/ 447281 h 624485"/>
                            <a:gd name="connsiteX2" fmla="*/ 2889715 w 7559487"/>
                            <a:gd name="connsiteY2" fmla="*/ 472 h 624485"/>
                            <a:gd name="connsiteX3" fmla="*/ 7559487 w 7559487"/>
                            <a:gd name="connsiteY3" fmla="*/ 624485 h 624485"/>
                            <a:gd name="connsiteX0" fmla="*/ 0 w 7537888"/>
                            <a:gd name="connsiteY0" fmla="*/ 520017 h 564710"/>
                            <a:gd name="connsiteX1" fmla="*/ 1383033 w 7537888"/>
                            <a:gd name="connsiteY1" fmla="*/ 447281 h 564710"/>
                            <a:gd name="connsiteX2" fmla="*/ 2889715 w 7537888"/>
                            <a:gd name="connsiteY2" fmla="*/ 472 h 564710"/>
                            <a:gd name="connsiteX3" fmla="*/ 7537888 w 7537888"/>
                            <a:gd name="connsiteY3" fmla="*/ 564710 h 564710"/>
                            <a:gd name="connsiteX0" fmla="*/ 0 w 7505490"/>
                            <a:gd name="connsiteY0" fmla="*/ 520017 h 532510"/>
                            <a:gd name="connsiteX1" fmla="*/ 1383033 w 7505490"/>
                            <a:gd name="connsiteY1" fmla="*/ 447281 h 532510"/>
                            <a:gd name="connsiteX2" fmla="*/ 2889715 w 7505490"/>
                            <a:gd name="connsiteY2" fmla="*/ 472 h 532510"/>
                            <a:gd name="connsiteX3" fmla="*/ 7505490 w 7505490"/>
                            <a:gd name="connsiteY3" fmla="*/ 481027 h 532510"/>
                            <a:gd name="connsiteX0" fmla="*/ 0 w 7505490"/>
                            <a:gd name="connsiteY0" fmla="*/ 521432 h 533924"/>
                            <a:gd name="connsiteX1" fmla="*/ 1383033 w 7505490"/>
                            <a:gd name="connsiteY1" fmla="*/ 448696 h 533924"/>
                            <a:gd name="connsiteX2" fmla="*/ 2889715 w 7505490"/>
                            <a:gd name="connsiteY2" fmla="*/ 1887 h 533924"/>
                            <a:gd name="connsiteX3" fmla="*/ 5435828 w 7505490"/>
                            <a:gd name="connsiteY3" fmla="*/ 332378 h 533924"/>
                            <a:gd name="connsiteX4" fmla="*/ 7505490 w 7505490"/>
                            <a:gd name="connsiteY4" fmla="*/ 482442 h 533924"/>
                            <a:gd name="connsiteX0" fmla="*/ 0 w 7505490"/>
                            <a:gd name="connsiteY0" fmla="*/ 521172 h 533664"/>
                            <a:gd name="connsiteX1" fmla="*/ 1383033 w 7505490"/>
                            <a:gd name="connsiteY1" fmla="*/ 448436 h 533664"/>
                            <a:gd name="connsiteX2" fmla="*/ 2889715 w 7505490"/>
                            <a:gd name="connsiteY2" fmla="*/ 1627 h 533664"/>
                            <a:gd name="connsiteX3" fmla="*/ 5522226 w 7505490"/>
                            <a:gd name="connsiteY3" fmla="*/ 379937 h 533664"/>
                            <a:gd name="connsiteX4" fmla="*/ 7505490 w 7505490"/>
                            <a:gd name="connsiteY4" fmla="*/ 482182 h 53366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505490" h="533664">
                              <a:moveTo>
                                <a:pt x="0" y="521172"/>
                              </a:moveTo>
                              <a:cubicBezTo>
                                <a:pt x="651163" y="548015"/>
                                <a:pt x="901414" y="535027"/>
                                <a:pt x="1383033" y="448436"/>
                              </a:cubicBezTo>
                              <a:cubicBezTo>
                                <a:pt x="1864652" y="361845"/>
                                <a:pt x="2223249" y="28983"/>
                                <a:pt x="2889715" y="1627"/>
                              </a:cubicBezTo>
                              <a:cubicBezTo>
                                <a:pt x="3556181" y="-25729"/>
                                <a:pt x="4752930" y="299844"/>
                                <a:pt x="5522226" y="379937"/>
                              </a:cubicBezTo>
                              <a:cubicBezTo>
                                <a:pt x="6291522" y="460030"/>
                                <a:pt x="7151547" y="449201"/>
                                <a:pt x="7505490" y="482182"/>
                              </a:cubicBezTo>
                            </a:path>
                          </a:pathLst>
                        </a:custGeom>
                        <a:noFill/>
                        <a:ln w="19050">
                          <a:solidFill>
                            <a:schemeClr val="accent3">
                              <a:lumMod val="75000"/>
                            </a:schemeClr>
                          </a:solidFill>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12" name="Ελεύθερη σχεδίαση 11"/>
                        <p:cNvSpPr/>
                        <p:nvPr/>
                      </p:nvSpPr>
                      <p:spPr>
                        <a:xfrm>
                          <a:off x="2812470" y="1377064"/>
                          <a:ext cx="7651564" cy="409421"/>
                        </a:xfrm>
                        <a:custGeom>
                          <a:avLst/>
                          <a:gdLst>
                            <a:gd name="connsiteX0" fmla="*/ 0 w 6244936"/>
                            <a:gd name="connsiteY0" fmla="*/ 360767 h 391762"/>
                            <a:gd name="connsiteX1" fmla="*/ 1756063 w 6244936"/>
                            <a:gd name="connsiteY1" fmla="*/ 360767 h 391762"/>
                            <a:gd name="connsiteX2" fmla="*/ 2722418 w 6244936"/>
                            <a:gd name="connsiteY2" fmla="*/ 38649 h 391762"/>
                            <a:gd name="connsiteX3" fmla="*/ 6244936 w 6244936"/>
                            <a:gd name="connsiteY3" fmla="*/ 17867 h 391762"/>
                            <a:gd name="connsiteX0" fmla="*/ 0 w 7730836"/>
                            <a:gd name="connsiteY0" fmla="*/ 357471 h 1313435"/>
                            <a:gd name="connsiteX1" fmla="*/ 1756063 w 7730836"/>
                            <a:gd name="connsiteY1" fmla="*/ 357471 h 1313435"/>
                            <a:gd name="connsiteX2" fmla="*/ 2722418 w 7730836"/>
                            <a:gd name="connsiteY2" fmla="*/ 35353 h 1313435"/>
                            <a:gd name="connsiteX3" fmla="*/ 7730836 w 7730836"/>
                            <a:gd name="connsiteY3" fmla="*/ 1313435 h 1313435"/>
                            <a:gd name="connsiteX0" fmla="*/ 0 w 7730836"/>
                            <a:gd name="connsiteY0" fmla="*/ 355050 h 1311014"/>
                            <a:gd name="connsiteX1" fmla="*/ 1537854 w 7730836"/>
                            <a:gd name="connsiteY1" fmla="*/ 375832 h 1311014"/>
                            <a:gd name="connsiteX2" fmla="*/ 2722418 w 7730836"/>
                            <a:gd name="connsiteY2" fmla="*/ 32932 h 1311014"/>
                            <a:gd name="connsiteX3" fmla="*/ 7730836 w 7730836"/>
                            <a:gd name="connsiteY3" fmla="*/ 1311014 h 1311014"/>
                            <a:gd name="connsiteX0" fmla="*/ 0 w 7730836"/>
                            <a:gd name="connsiteY0" fmla="*/ 386514 h 1311305"/>
                            <a:gd name="connsiteX1" fmla="*/ 1537854 w 7730836"/>
                            <a:gd name="connsiteY1" fmla="*/ 376123 h 1311305"/>
                            <a:gd name="connsiteX2" fmla="*/ 2722418 w 7730836"/>
                            <a:gd name="connsiteY2" fmla="*/ 33223 h 1311305"/>
                            <a:gd name="connsiteX3" fmla="*/ 7730836 w 7730836"/>
                            <a:gd name="connsiteY3" fmla="*/ 1311305 h 1311305"/>
                            <a:gd name="connsiteX0" fmla="*/ 0 w 7699664"/>
                            <a:gd name="connsiteY0" fmla="*/ 373296 h 1038314"/>
                            <a:gd name="connsiteX1" fmla="*/ 1537854 w 7699664"/>
                            <a:gd name="connsiteY1" fmla="*/ 362905 h 1038314"/>
                            <a:gd name="connsiteX2" fmla="*/ 2722418 w 7699664"/>
                            <a:gd name="connsiteY2" fmla="*/ 20005 h 1038314"/>
                            <a:gd name="connsiteX3" fmla="*/ 7699664 w 7699664"/>
                            <a:gd name="connsiteY3" fmla="*/ 1038314 h 1038314"/>
                            <a:gd name="connsiteX0" fmla="*/ 0 w 7813964"/>
                            <a:gd name="connsiteY0" fmla="*/ 404677 h 1038522"/>
                            <a:gd name="connsiteX1" fmla="*/ 1652154 w 7813964"/>
                            <a:gd name="connsiteY1" fmla="*/ 363113 h 1038522"/>
                            <a:gd name="connsiteX2" fmla="*/ 2836718 w 7813964"/>
                            <a:gd name="connsiteY2" fmla="*/ 20213 h 1038522"/>
                            <a:gd name="connsiteX3" fmla="*/ 7813964 w 7813964"/>
                            <a:gd name="connsiteY3" fmla="*/ 1038522 h 1038522"/>
                            <a:gd name="connsiteX0" fmla="*/ 0 w 7813964"/>
                            <a:gd name="connsiteY0" fmla="*/ 402030 h 1035875"/>
                            <a:gd name="connsiteX1" fmla="*/ 1433945 w 7813964"/>
                            <a:gd name="connsiteY1" fmla="*/ 391639 h 1035875"/>
                            <a:gd name="connsiteX2" fmla="*/ 2836718 w 7813964"/>
                            <a:gd name="connsiteY2" fmla="*/ 17566 h 1035875"/>
                            <a:gd name="connsiteX3" fmla="*/ 7813964 w 7813964"/>
                            <a:gd name="connsiteY3" fmla="*/ 1035875 h 1035875"/>
                            <a:gd name="connsiteX0" fmla="*/ 0 w 7813964"/>
                            <a:gd name="connsiteY0" fmla="*/ 409893 h 1043738"/>
                            <a:gd name="connsiteX1" fmla="*/ 1569027 w 7813964"/>
                            <a:gd name="connsiteY1" fmla="*/ 316374 h 1043738"/>
                            <a:gd name="connsiteX2" fmla="*/ 2836718 w 7813964"/>
                            <a:gd name="connsiteY2" fmla="*/ 25429 h 1043738"/>
                            <a:gd name="connsiteX3" fmla="*/ 7813964 w 7813964"/>
                            <a:gd name="connsiteY3" fmla="*/ 1043738 h 1043738"/>
                            <a:gd name="connsiteX0" fmla="*/ 0 w 7855528"/>
                            <a:gd name="connsiteY0" fmla="*/ 367956 h 1043365"/>
                            <a:gd name="connsiteX1" fmla="*/ 1610591 w 7855528"/>
                            <a:gd name="connsiteY1" fmla="*/ 316001 h 1043365"/>
                            <a:gd name="connsiteX2" fmla="*/ 2878282 w 7855528"/>
                            <a:gd name="connsiteY2" fmla="*/ 25056 h 1043365"/>
                            <a:gd name="connsiteX3" fmla="*/ 7855528 w 7855528"/>
                            <a:gd name="connsiteY3" fmla="*/ 1043365 h 1043365"/>
                            <a:gd name="connsiteX0" fmla="*/ 0 w 7865919"/>
                            <a:gd name="connsiteY0" fmla="*/ 462331 h 1044222"/>
                            <a:gd name="connsiteX1" fmla="*/ 1620982 w 7865919"/>
                            <a:gd name="connsiteY1" fmla="*/ 316858 h 1044222"/>
                            <a:gd name="connsiteX2" fmla="*/ 2888673 w 7865919"/>
                            <a:gd name="connsiteY2" fmla="*/ 25913 h 1044222"/>
                            <a:gd name="connsiteX3" fmla="*/ 7865919 w 7865919"/>
                            <a:gd name="connsiteY3" fmla="*/ 1044222 h 1044222"/>
                            <a:gd name="connsiteX0" fmla="*/ 0 w 7865919"/>
                            <a:gd name="connsiteY0" fmla="*/ 451889 h 1033780"/>
                            <a:gd name="connsiteX1" fmla="*/ 1465119 w 7865919"/>
                            <a:gd name="connsiteY1" fmla="*/ 420716 h 1033780"/>
                            <a:gd name="connsiteX2" fmla="*/ 2888673 w 7865919"/>
                            <a:gd name="connsiteY2" fmla="*/ 15471 h 1033780"/>
                            <a:gd name="connsiteX3" fmla="*/ 7865919 w 7865919"/>
                            <a:gd name="connsiteY3" fmla="*/ 1033780 h 1033780"/>
                            <a:gd name="connsiteX0" fmla="*/ 0 w 7865919"/>
                            <a:gd name="connsiteY0" fmla="*/ 453451 h 1035342"/>
                            <a:gd name="connsiteX1" fmla="*/ 1423555 w 7865919"/>
                            <a:gd name="connsiteY1" fmla="*/ 401497 h 1035342"/>
                            <a:gd name="connsiteX2" fmla="*/ 2888673 w 7865919"/>
                            <a:gd name="connsiteY2" fmla="*/ 17033 h 1035342"/>
                            <a:gd name="connsiteX3" fmla="*/ 7865919 w 7865919"/>
                            <a:gd name="connsiteY3" fmla="*/ 1035342 h 1035342"/>
                            <a:gd name="connsiteX0" fmla="*/ 0 w 7865919"/>
                            <a:gd name="connsiteY0" fmla="*/ 453451 h 1035342"/>
                            <a:gd name="connsiteX1" fmla="*/ 1288474 w 7865919"/>
                            <a:gd name="connsiteY1" fmla="*/ 401497 h 1035342"/>
                            <a:gd name="connsiteX2" fmla="*/ 2888673 w 7865919"/>
                            <a:gd name="connsiteY2" fmla="*/ 17033 h 1035342"/>
                            <a:gd name="connsiteX3" fmla="*/ 7865919 w 7865919"/>
                            <a:gd name="connsiteY3" fmla="*/ 1035342 h 1035342"/>
                            <a:gd name="connsiteX0" fmla="*/ 0 w 7865919"/>
                            <a:gd name="connsiteY0" fmla="*/ 456990 h 1038881"/>
                            <a:gd name="connsiteX1" fmla="*/ 1298865 w 7865919"/>
                            <a:gd name="connsiteY1" fmla="*/ 363472 h 1038881"/>
                            <a:gd name="connsiteX2" fmla="*/ 2888673 w 7865919"/>
                            <a:gd name="connsiteY2" fmla="*/ 20572 h 1038881"/>
                            <a:gd name="connsiteX3" fmla="*/ 7865919 w 7865919"/>
                            <a:gd name="connsiteY3" fmla="*/ 1038881 h 1038881"/>
                            <a:gd name="connsiteX0" fmla="*/ 0 w 7855528"/>
                            <a:gd name="connsiteY0" fmla="*/ 415139 h 1038594"/>
                            <a:gd name="connsiteX1" fmla="*/ 1288474 w 7855528"/>
                            <a:gd name="connsiteY1" fmla="*/ 363185 h 1038594"/>
                            <a:gd name="connsiteX2" fmla="*/ 2878282 w 7855528"/>
                            <a:gd name="connsiteY2" fmla="*/ 20285 h 1038594"/>
                            <a:gd name="connsiteX3" fmla="*/ 7855528 w 7855528"/>
                            <a:gd name="connsiteY3" fmla="*/ 1038594 h 1038594"/>
                            <a:gd name="connsiteX0" fmla="*/ 0 w 6473537"/>
                            <a:gd name="connsiteY0" fmla="*/ 395454 h 437018"/>
                            <a:gd name="connsiteX1" fmla="*/ 1288474 w 6473537"/>
                            <a:gd name="connsiteY1" fmla="*/ 343500 h 437018"/>
                            <a:gd name="connsiteX2" fmla="*/ 2878282 w 6473537"/>
                            <a:gd name="connsiteY2" fmla="*/ 600 h 437018"/>
                            <a:gd name="connsiteX3" fmla="*/ 6473537 w 6473537"/>
                            <a:gd name="connsiteY3" fmla="*/ 437018 h 437018"/>
                            <a:gd name="connsiteX0" fmla="*/ 0 w 6473537"/>
                            <a:gd name="connsiteY0" fmla="*/ 395225 h 416007"/>
                            <a:gd name="connsiteX1" fmla="*/ 1288474 w 6473537"/>
                            <a:gd name="connsiteY1" fmla="*/ 343271 h 416007"/>
                            <a:gd name="connsiteX2" fmla="*/ 2878282 w 6473537"/>
                            <a:gd name="connsiteY2" fmla="*/ 371 h 416007"/>
                            <a:gd name="connsiteX3" fmla="*/ 6473537 w 6473537"/>
                            <a:gd name="connsiteY3" fmla="*/ 416007 h 416007"/>
                            <a:gd name="connsiteX0" fmla="*/ 0 w 7558098"/>
                            <a:gd name="connsiteY0" fmla="*/ 395225 h 499691"/>
                            <a:gd name="connsiteX1" fmla="*/ 1288474 w 7558098"/>
                            <a:gd name="connsiteY1" fmla="*/ 343271 h 499691"/>
                            <a:gd name="connsiteX2" fmla="*/ 2878282 w 7558098"/>
                            <a:gd name="connsiteY2" fmla="*/ 371 h 499691"/>
                            <a:gd name="connsiteX3" fmla="*/ 7558098 w 7558098"/>
                            <a:gd name="connsiteY3" fmla="*/ 499691 h 499691"/>
                            <a:gd name="connsiteX0" fmla="*/ 0 w 7558098"/>
                            <a:gd name="connsiteY0" fmla="*/ 395225 h 427962"/>
                            <a:gd name="connsiteX1" fmla="*/ 1288474 w 7558098"/>
                            <a:gd name="connsiteY1" fmla="*/ 343271 h 427962"/>
                            <a:gd name="connsiteX2" fmla="*/ 2878282 w 7558098"/>
                            <a:gd name="connsiteY2" fmla="*/ 371 h 427962"/>
                            <a:gd name="connsiteX3" fmla="*/ 7558098 w 7558098"/>
                            <a:gd name="connsiteY3" fmla="*/ 427962 h 427962"/>
                            <a:gd name="connsiteX0" fmla="*/ 0 w 7525700"/>
                            <a:gd name="connsiteY0" fmla="*/ 395225 h 408332"/>
                            <a:gd name="connsiteX1" fmla="*/ 1288474 w 7525700"/>
                            <a:gd name="connsiteY1" fmla="*/ 343271 h 408332"/>
                            <a:gd name="connsiteX2" fmla="*/ 2878282 w 7525700"/>
                            <a:gd name="connsiteY2" fmla="*/ 371 h 408332"/>
                            <a:gd name="connsiteX3" fmla="*/ 7525700 w 7525700"/>
                            <a:gd name="connsiteY3" fmla="*/ 356232 h 408332"/>
                            <a:gd name="connsiteX0" fmla="*/ 0 w 7525700"/>
                            <a:gd name="connsiteY0" fmla="*/ 396385 h 409492"/>
                            <a:gd name="connsiteX1" fmla="*/ 1288474 w 7525700"/>
                            <a:gd name="connsiteY1" fmla="*/ 344431 h 409492"/>
                            <a:gd name="connsiteX2" fmla="*/ 2878282 w 7525700"/>
                            <a:gd name="connsiteY2" fmla="*/ 1531 h 409492"/>
                            <a:gd name="connsiteX3" fmla="*/ 5545837 w 7525700"/>
                            <a:gd name="connsiteY3" fmla="*/ 269460 h 409492"/>
                            <a:gd name="connsiteX4" fmla="*/ 7525700 w 7525700"/>
                            <a:gd name="connsiteY4" fmla="*/ 357392 h 409492"/>
                            <a:gd name="connsiteX0" fmla="*/ 0 w 7525700"/>
                            <a:gd name="connsiteY0" fmla="*/ 396750 h 409857"/>
                            <a:gd name="connsiteX1" fmla="*/ 1288474 w 7525700"/>
                            <a:gd name="connsiteY1" fmla="*/ 344796 h 409857"/>
                            <a:gd name="connsiteX2" fmla="*/ 2878282 w 7525700"/>
                            <a:gd name="connsiteY2" fmla="*/ 1896 h 409857"/>
                            <a:gd name="connsiteX3" fmla="*/ 5524238 w 7525700"/>
                            <a:gd name="connsiteY3" fmla="*/ 222006 h 409857"/>
                            <a:gd name="connsiteX4" fmla="*/ 7525700 w 7525700"/>
                            <a:gd name="connsiteY4" fmla="*/ 357757 h 409857"/>
                            <a:gd name="connsiteX0" fmla="*/ 0 w 7525700"/>
                            <a:gd name="connsiteY0" fmla="*/ 396315 h 409422"/>
                            <a:gd name="connsiteX1" fmla="*/ 1288474 w 7525700"/>
                            <a:gd name="connsiteY1" fmla="*/ 344361 h 409422"/>
                            <a:gd name="connsiteX2" fmla="*/ 2878282 w 7525700"/>
                            <a:gd name="connsiteY2" fmla="*/ 1461 h 409422"/>
                            <a:gd name="connsiteX3" fmla="*/ 5632234 w 7525700"/>
                            <a:gd name="connsiteY3" fmla="*/ 281346 h 409422"/>
                            <a:gd name="connsiteX4" fmla="*/ 7525700 w 7525700"/>
                            <a:gd name="connsiteY4" fmla="*/ 357322 h 40942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525700" h="409422">
                              <a:moveTo>
                                <a:pt x="0" y="396315"/>
                              </a:moveTo>
                              <a:cubicBezTo>
                                <a:pt x="651163" y="423158"/>
                                <a:pt x="808760" y="410170"/>
                                <a:pt x="1288474" y="344361"/>
                              </a:cubicBezTo>
                              <a:cubicBezTo>
                                <a:pt x="1768188" y="278552"/>
                                <a:pt x="2188521" y="23919"/>
                                <a:pt x="2878282" y="1461"/>
                              </a:cubicBezTo>
                              <a:cubicBezTo>
                                <a:pt x="3568043" y="-20997"/>
                                <a:pt x="4857664" y="222036"/>
                                <a:pt x="5632234" y="281346"/>
                              </a:cubicBezTo>
                              <a:lnTo>
                                <a:pt x="7525700" y="357322"/>
                              </a:lnTo>
                            </a:path>
                          </a:pathLst>
                        </a:custGeom>
                        <a:noFill/>
                        <a:ln w="19050">
                          <a:solidFill>
                            <a:schemeClr val="accent3">
                              <a:lumMod val="75000"/>
                            </a:schemeClr>
                          </a:solidFill>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13" name="Ελεύθερη σχεδίαση 12"/>
                        <p:cNvSpPr/>
                        <p:nvPr/>
                      </p:nvSpPr>
                      <p:spPr>
                        <a:xfrm>
                          <a:off x="2861614" y="1331250"/>
                          <a:ext cx="7625373" cy="272237"/>
                        </a:xfrm>
                        <a:custGeom>
                          <a:avLst/>
                          <a:gdLst>
                            <a:gd name="connsiteX0" fmla="*/ 0 w 6244936"/>
                            <a:gd name="connsiteY0" fmla="*/ 360767 h 391762"/>
                            <a:gd name="connsiteX1" fmla="*/ 1756063 w 6244936"/>
                            <a:gd name="connsiteY1" fmla="*/ 360767 h 391762"/>
                            <a:gd name="connsiteX2" fmla="*/ 2722418 w 6244936"/>
                            <a:gd name="connsiteY2" fmla="*/ 38649 h 391762"/>
                            <a:gd name="connsiteX3" fmla="*/ 6244936 w 6244936"/>
                            <a:gd name="connsiteY3" fmla="*/ 17867 h 391762"/>
                            <a:gd name="connsiteX0" fmla="*/ 0 w 7730836"/>
                            <a:gd name="connsiteY0" fmla="*/ 357471 h 1313435"/>
                            <a:gd name="connsiteX1" fmla="*/ 1756063 w 7730836"/>
                            <a:gd name="connsiteY1" fmla="*/ 357471 h 1313435"/>
                            <a:gd name="connsiteX2" fmla="*/ 2722418 w 7730836"/>
                            <a:gd name="connsiteY2" fmla="*/ 35353 h 1313435"/>
                            <a:gd name="connsiteX3" fmla="*/ 7730836 w 7730836"/>
                            <a:gd name="connsiteY3" fmla="*/ 1313435 h 1313435"/>
                            <a:gd name="connsiteX0" fmla="*/ 0 w 7730836"/>
                            <a:gd name="connsiteY0" fmla="*/ 355050 h 1311014"/>
                            <a:gd name="connsiteX1" fmla="*/ 1537854 w 7730836"/>
                            <a:gd name="connsiteY1" fmla="*/ 375832 h 1311014"/>
                            <a:gd name="connsiteX2" fmla="*/ 2722418 w 7730836"/>
                            <a:gd name="connsiteY2" fmla="*/ 32932 h 1311014"/>
                            <a:gd name="connsiteX3" fmla="*/ 7730836 w 7730836"/>
                            <a:gd name="connsiteY3" fmla="*/ 1311014 h 1311014"/>
                            <a:gd name="connsiteX0" fmla="*/ 0 w 7730836"/>
                            <a:gd name="connsiteY0" fmla="*/ 386514 h 1311305"/>
                            <a:gd name="connsiteX1" fmla="*/ 1537854 w 7730836"/>
                            <a:gd name="connsiteY1" fmla="*/ 376123 h 1311305"/>
                            <a:gd name="connsiteX2" fmla="*/ 2722418 w 7730836"/>
                            <a:gd name="connsiteY2" fmla="*/ 33223 h 1311305"/>
                            <a:gd name="connsiteX3" fmla="*/ 7730836 w 7730836"/>
                            <a:gd name="connsiteY3" fmla="*/ 1311305 h 1311305"/>
                            <a:gd name="connsiteX0" fmla="*/ 0 w 7699664"/>
                            <a:gd name="connsiteY0" fmla="*/ 373296 h 1038314"/>
                            <a:gd name="connsiteX1" fmla="*/ 1537854 w 7699664"/>
                            <a:gd name="connsiteY1" fmla="*/ 362905 h 1038314"/>
                            <a:gd name="connsiteX2" fmla="*/ 2722418 w 7699664"/>
                            <a:gd name="connsiteY2" fmla="*/ 20005 h 1038314"/>
                            <a:gd name="connsiteX3" fmla="*/ 7699664 w 7699664"/>
                            <a:gd name="connsiteY3" fmla="*/ 1038314 h 1038314"/>
                            <a:gd name="connsiteX0" fmla="*/ 0 w 7699664"/>
                            <a:gd name="connsiteY0" fmla="*/ 347057 h 1012075"/>
                            <a:gd name="connsiteX1" fmla="*/ 1537854 w 7699664"/>
                            <a:gd name="connsiteY1" fmla="*/ 336666 h 1012075"/>
                            <a:gd name="connsiteX2" fmla="*/ 2836718 w 7699664"/>
                            <a:gd name="connsiteY2" fmla="*/ 21010 h 1012075"/>
                            <a:gd name="connsiteX3" fmla="*/ 7699664 w 7699664"/>
                            <a:gd name="connsiteY3" fmla="*/ 1012075 h 1012075"/>
                            <a:gd name="connsiteX0" fmla="*/ 0 w 7751618"/>
                            <a:gd name="connsiteY0" fmla="*/ 337204 h 784262"/>
                            <a:gd name="connsiteX1" fmla="*/ 1537854 w 7751618"/>
                            <a:gd name="connsiteY1" fmla="*/ 326813 h 784262"/>
                            <a:gd name="connsiteX2" fmla="*/ 2836718 w 7751618"/>
                            <a:gd name="connsiteY2" fmla="*/ 11157 h 784262"/>
                            <a:gd name="connsiteX3" fmla="*/ 7751618 w 7751618"/>
                            <a:gd name="connsiteY3" fmla="*/ 784262 h 784262"/>
                            <a:gd name="connsiteX0" fmla="*/ 0 w 7751618"/>
                            <a:gd name="connsiteY0" fmla="*/ 301815 h 748873"/>
                            <a:gd name="connsiteX1" fmla="*/ 1537854 w 7751618"/>
                            <a:gd name="connsiteY1" fmla="*/ 291424 h 748873"/>
                            <a:gd name="connsiteX2" fmla="*/ 2836718 w 7751618"/>
                            <a:gd name="connsiteY2" fmla="*/ 12094 h 748873"/>
                            <a:gd name="connsiteX3" fmla="*/ 7751618 w 7751618"/>
                            <a:gd name="connsiteY3" fmla="*/ 748873 h 748873"/>
                            <a:gd name="connsiteX0" fmla="*/ 0 w 7751618"/>
                            <a:gd name="connsiteY0" fmla="*/ 302528 h 749586"/>
                            <a:gd name="connsiteX1" fmla="*/ 1662545 w 7751618"/>
                            <a:gd name="connsiteY1" fmla="*/ 283055 h 749586"/>
                            <a:gd name="connsiteX2" fmla="*/ 2836718 w 7751618"/>
                            <a:gd name="connsiteY2" fmla="*/ 12807 h 749586"/>
                            <a:gd name="connsiteX3" fmla="*/ 7751618 w 7751618"/>
                            <a:gd name="connsiteY3" fmla="*/ 749586 h 749586"/>
                            <a:gd name="connsiteX0" fmla="*/ 0 w 7751618"/>
                            <a:gd name="connsiteY0" fmla="*/ 305766 h 752824"/>
                            <a:gd name="connsiteX1" fmla="*/ 1610590 w 7751618"/>
                            <a:gd name="connsiteY1" fmla="*/ 249966 h 752824"/>
                            <a:gd name="connsiteX2" fmla="*/ 2836718 w 7751618"/>
                            <a:gd name="connsiteY2" fmla="*/ 16045 h 752824"/>
                            <a:gd name="connsiteX3" fmla="*/ 7751618 w 7751618"/>
                            <a:gd name="connsiteY3" fmla="*/ 752824 h 752824"/>
                            <a:gd name="connsiteX0" fmla="*/ 0 w 7772400"/>
                            <a:gd name="connsiteY0" fmla="*/ 260018 h 752484"/>
                            <a:gd name="connsiteX1" fmla="*/ 1631372 w 7772400"/>
                            <a:gd name="connsiteY1" fmla="*/ 249626 h 752484"/>
                            <a:gd name="connsiteX2" fmla="*/ 2857500 w 7772400"/>
                            <a:gd name="connsiteY2" fmla="*/ 15705 h 752484"/>
                            <a:gd name="connsiteX3" fmla="*/ 7772400 w 7772400"/>
                            <a:gd name="connsiteY3" fmla="*/ 752484 h 752484"/>
                            <a:gd name="connsiteX0" fmla="*/ 0 w 7772400"/>
                            <a:gd name="connsiteY0" fmla="*/ 258364 h 750830"/>
                            <a:gd name="connsiteX1" fmla="*/ 1579417 w 7772400"/>
                            <a:gd name="connsiteY1" fmla="*/ 266136 h 750830"/>
                            <a:gd name="connsiteX2" fmla="*/ 2857500 w 7772400"/>
                            <a:gd name="connsiteY2" fmla="*/ 14051 h 750830"/>
                            <a:gd name="connsiteX3" fmla="*/ 7772400 w 7772400"/>
                            <a:gd name="connsiteY3" fmla="*/ 750830 h 750830"/>
                            <a:gd name="connsiteX0" fmla="*/ 0 w 7772400"/>
                            <a:gd name="connsiteY0" fmla="*/ 262829 h 755295"/>
                            <a:gd name="connsiteX1" fmla="*/ 1558635 w 7772400"/>
                            <a:gd name="connsiteY1" fmla="*/ 225192 h 755295"/>
                            <a:gd name="connsiteX2" fmla="*/ 2857500 w 7772400"/>
                            <a:gd name="connsiteY2" fmla="*/ 18516 h 755295"/>
                            <a:gd name="connsiteX3" fmla="*/ 7772400 w 7772400"/>
                            <a:gd name="connsiteY3" fmla="*/ 755295 h 755295"/>
                            <a:gd name="connsiteX0" fmla="*/ 0 w 7751618"/>
                            <a:gd name="connsiteY0" fmla="*/ 207853 h 754810"/>
                            <a:gd name="connsiteX1" fmla="*/ 1537853 w 7751618"/>
                            <a:gd name="connsiteY1" fmla="*/ 224707 h 754810"/>
                            <a:gd name="connsiteX2" fmla="*/ 2836718 w 7751618"/>
                            <a:gd name="connsiteY2" fmla="*/ 18031 h 754810"/>
                            <a:gd name="connsiteX3" fmla="*/ 7751618 w 7751618"/>
                            <a:gd name="connsiteY3" fmla="*/ 754810 h 754810"/>
                            <a:gd name="connsiteX0" fmla="*/ 0 w 7751618"/>
                            <a:gd name="connsiteY0" fmla="*/ 208853 h 755810"/>
                            <a:gd name="connsiteX1" fmla="*/ 1361207 w 7751618"/>
                            <a:gd name="connsiteY1" fmla="*/ 216626 h 755810"/>
                            <a:gd name="connsiteX2" fmla="*/ 2836718 w 7751618"/>
                            <a:gd name="connsiteY2" fmla="*/ 19031 h 755810"/>
                            <a:gd name="connsiteX3" fmla="*/ 7751618 w 7751618"/>
                            <a:gd name="connsiteY3" fmla="*/ 755810 h 755810"/>
                            <a:gd name="connsiteX0" fmla="*/ 0 w 7751618"/>
                            <a:gd name="connsiteY0" fmla="*/ 211013 h 757970"/>
                            <a:gd name="connsiteX1" fmla="*/ 1236516 w 7751618"/>
                            <a:gd name="connsiteY1" fmla="*/ 200624 h 757970"/>
                            <a:gd name="connsiteX2" fmla="*/ 2836718 w 7751618"/>
                            <a:gd name="connsiteY2" fmla="*/ 21191 h 757970"/>
                            <a:gd name="connsiteX3" fmla="*/ 7751618 w 7751618"/>
                            <a:gd name="connsiteY3" fmla="*/ 757970 h 757970"/>
                            <a:gd name="connsiteX0" fmla="*/ 0 w 7751618"/>
                            <a:gd name="connsiteY0" fmla="*/ 216068 h 763025"/>
                            <a:gd name="connsiteX1" fmla="*/ 1246907 w 7751618"/>
                            <a:gd name="connsiteY1" fmla="*/ 169353 h 763025"/>
                            <a:gd name="connsiteX2" fmla="*/ 2836718 w 7751618"/>
                            <a:gd name="connsiteY2" fmla="*/ 26246 h 763025"/>
                            <a:gd name="connsiteX3" fmla="*/ 7751618 w 7751618"/>
                            <a:gd name="connsiteY3" fmla="*/ 763025 h 763025"/>
                            <a:gd name="connsiteX0" fmla="*/ 0 w 7751618"/>
                            <a:gd name="connsiteY0" fmla="*/ 212180 h 759137"/>
                            <a:gd name="connsiteX1" fmla="*/ 1371598 w 7751618"/>
                            <a:gd name="connsiteY1" fmla="*/ 192709 h 759137"/>
                            <a:gd name="connsiteX2" fmla="*/ 2836718 w 7751618"/>
                            <a:gd name="connsiteY2" fmla="*/ 22358 h 759137"/>
                            <a:gd name="connsiteX3" fmla="*/ 7751618 w 7751618"/>
                            <a:gd name="connsiteY3" fmla="*/ 759137 h 759137"/>
                            <a:gd name="connsiteX0" fmla="*/ 0 w 7772400"/>
                            <a:gd name="connsiteY0" fmla="*/ 248933 h 759563"/>
                            <a:gd name="connsiteX1" fmla="*/ 1392380 w 7772400"/>
                            <a:gd name="connsiteY1" fmla="*/ 193135 h 759563"/>
                            <a:gd name="connsiteX2" fmla="*/ 2857500 w 7772400"/>
                            <a:gd name="connsiteY2" fmla="*/ 22784 h 759563"/>
                            <a:gd name="connsiteX3" fmla="*/ 7772400 w 7772400"/>
                            <a:gd name="connsiteY3" fmla="*/ 759563 h 759563"/>
                            <a:gd name="connsiteX0" fmla="*/ 0 w 7762009"/>
                            <a:gd name="connsiteY0" fmla="*/ 267317 h 759783"/>
                            <a:gd name="connsiteX1" fmla="*/ 1381989 w 7762009"/>
                            <a:gd name="connsiteY1" fmla="*/ 193355 h 759783"/>
                            <a:gd name="connsiteX2" fmla="*/ 2847109 w 7762009"/>
                            <a:gd name="connsiteY2" fmla="*/ 23004 h 759783"/>
                            <a:gd name="connsiteX3" fmla="*/ 7762009 w 7762009"/>
                            <a:gd name="connsiteY3" fmla="*/ 759783 h 759783"/>
                            <a:gd name="connsiteX0" fmla="*/ 0 w 7762009"/>
                            <a:gd name="connsiteY0" fmla="*/ 262830 h 755296"/>
                            <a:gd name="connsiteX1" fmla="*/ 1444335 w 7762009"/>
                            <a:gd name="connsiteY1" fmla="*/ 225194 h 755296"/>
                            <a:gd name="connsiteX2" fmla="*/ 2847109 w 7762009"/>
                            <a:gd name="connsiteY2" fmla="*/ 18517 h 755296"/>
                            <a:gd name="connsiteX3" fmla="*/ 7762009 w 7762009"/>
                            <a:gd name="connsiteY3" fmla="*/ 755296 h 755296"/>
                            <a:gd name="connsiteX0" fmla="*/ 0 w 7762009"/>
                            <a:gd name="connsiteY0" fmla="*/ 264957 h 757423"/>
                            <a:gd name="connsiteX1" fmla="*/ 1309254 w 7762009"/>
                            <a:gd name="connsiteY1" fmla="*/ 209157 h 757423"/>
                            <a:gd name="connsiteX2" fmla="*/ 2847109 w 7762009"/>
                            <a:gd name="connsiteY2" fmla="*/ 20644 h 757423"/>
                            <a:gd name="connsiteX3" fmla="*/ 7762009 w 7762009"/>
                            <a:gd name="connsiteY3" fmla="*/ 757423 h 757423"/>
                            <a:gd name="connsiteX0" fmla="*/ 0 w 7762009"/>
                            <a:gd name="connsiteY0" fmla="*/ 264957 h 757423"/>
                            <a:gd name="connsiteX1" fmla="*/ 1309254 w 7762009"/>
                            <a:gd name="connsiteY1" fmla="*/ 209157 h 757423"/>
                            <a:gd name="connsiteX2" fmla="*/ 2847109 w 7762009"/>
                            <a:gd name="connsiteY2" fmla="*/ 20644 h 757423"/>
                            <a:gd name="connsiteX3" fmla="*/ 7762009 w 7762009"/>
                            <a:gd name="connsiteY3" fmla="*/ 757423 h 757423"/>
                            <a:gd name="connsiteX0" fmla="*/ 0 w 7751618"/>
                            <a:gd name="connsiteY0" fmla="*/ 246605 h 757234"/>
                            <a:gd name="connsiteX1" fmla="*/ 1298863 w 7751618"/>
                            <a:gd name="connsiteY1" fmla="*/ 208968 h 757234"/>
                            <a:gd name="connsiteX2" fmla="*/ 2836718 w 7751618"/>
                            <a:gd name="connsiteY2" fmla="*/ 20455 h 757234"/>
                            <a:gd name="connsiteX3" fmla="*/ 7751618 w 7751618"/>
                            <a:gd name="connsiteY3" fmla="*/ 757234 h 757234"/>
                            <a:gd name="connsiteX0" fmla="*/ 0 w 6442363"/>
                            <a:gd name="connsiteY0" fmla="*/ 226849 h 265231"/>
                            <a:gd name="connsiteX1" fmla="*/ 1298863 w 6442363"/>
                            <a:gd name="connsiteY1" fmla="*/ 189212 h 265231"/>
                            <a:gd name="connsiteX2" fmla="*/ 2836718 w 6442363"/>
                            <a:gd name="connsiteY2" fmla="*/ 699 h 265231"/>
                            <a:gd name="connsiteX3" fmla="*/ 6442363 w 6442363"/>
                            <a:gd name="connsiteY3" fmla="*/ 265231 h 265231"/>
                            <a:gd name="connsiteX0" fmla="*/ 0 w 6442363"/>
                            <a:gd name="connsiteY0" fmla="*/ 226353 h 237225"/>
                            <a:gd name="connsiteX1" fmla="*/ 1298863 w 6442363"/>
                            <a:gd name="connsiteY1" fmla="*/ 188716 h 237225"/>
                            <a:gd name="connsiteX2" fmla="*/ 2836718 w 6442363"/>
                            <a:gd name="connsiteY2" fmla="*/ 203 h 237225"/>
                            <a:gd name="connsiteX3" fmla="*/ 6442363 w 6442363"/>
                            <a:gd name="connsiteY3" fmla="*/ 228409 h 237225"/>
                            <a:gd name="connsiteX0" fmla="*/ 0 w 7494709"/>
                            <a:gd name="connsiteY0" fmla="*/ 226353 h 280653"/>
                            <a:gd name="connsiteX1" fmla="*/ 1298863 w 7494709"/>
                            <a:gd name="connsiteY1" fmla="*/ 188716 h 280653"/>
                            <a:gd name="connsiteX2" fmla="*/ 2836718 w 7494709"/>
                            <a:gd name="connsiteY2" fmla="*/ 203 h 280653"/>
                            <a:gd name="connsiteX3" fmla="*/ 7494709 w 7494709"/>
                            <a:gd name="connsiteY3" fmla="*/ 280653 h 280653"/>
                            <a:gd name="connsiteX0" fmla="*/ 0 w 7537662"/>
                            <a:gd name="connsiteY0" fmla="*/ 226353 h 280653"/>
                            <a:gd name="connsiteX1" fmla="*/ 1341816 w 7537662"/>
                            <a:gd name="connsiteY1" fmla="*/ 188716 h 280653"/>
                            <a:gd name="connsiteX2" fmla="*/ 2879671 w 7537662"/>
                            <a:gd name="connsiteY2" fmla="*/ 203 h 280653"/>
                            <a:gd name="connsiteX3" fmla="*/ 7537662 w 7537662"/>
                            <a:gd name="connsiteY3" fmla="*/ 280653 h 280653"/>
                            <a:gd name="connsiteX0" fmla="*/ 0 w 7537662"/>
                            <a:gd name="connsiteY0" fmla="*/ 226353 h 237225"/>
                            <a:gd name="connsiteX1" fmla="*/ 1341816 w 7537662"/>
                            <a:gd name="connsiteY1" fmla="*/ 188716 h 237225"/>
                            <a:gd name="connsiteX2" fmla="*/ 2879671 w 7537662"/>
                            <a:gd name="connsiteY2" fmla="*/ 203 h 237225"/>
                            <a:gd name="connsiteX3" fmla="*/ 7537662 w 7537662"/>
                            <a:gd name="connsiteY3" fmla="*/ 228409 h 237225"/>
                            <a:gd name="connsiteX0" fmla="*/ 0 w 7526883"/>
                            <a:gd name="connsiteY0" fmla="*/ 226353 h 238858"/>
                            <a:gd name="connsiteX1" fmla="*/ 1341816 w 7526883"/>
                            <a:gd name="connsiteY1" fmla="*/ 188716 h 238858"/>
                            <a:gd name="connsiteX2" fmla="*/ 2879671 w 7526883"/>
                            <a:gd name="connsiteY2" fmla="*/ 203 h 238858"/>
                            <a:gd name="connsiteX3" fmla="*/ 7526883 w 7526883"/>
                            <a:gd name="connsiteY3" fmla="*/ 238858 h 238858"/>
                            <a:gd name="connsiteX0" fmla="*/ 0 w 7537662"/>
                            <a:gd name="connsiteY0" fmla="*/ 226353 h 237225"/>
                            <a:gd name="connsiteX1" fmla="*/ 1341816 w 7537662"/>
                            <a:gd name="connsiteY1" fmla="*/ 188716 h 237225"/>
                            <a:gd name="connsiteX2" fmla="*/ 2879671 w 7537662"/>
                            <a:gd name="connsiteY2" fmla="*/ 203 h 237225"/>
                            <a:gd name="connsiteX3" fmla="*/ 7537662 w 7537662"/>
                            <a:gd name="connsiteY3" fmla="*/ 197063 h 237225"/>
                            <a:gd name="connsiteX0" fmla="*/ 0 w 7537662"/>
                            <a:gd name="connsiteY0" fmla="*/ 227064 h 237936"/>
                            <a:gd name="connsiteX1" fmla="*/ 1341816 w 7537662"/>
                            <a:gd name="connsiteY1" fmla="*/ 189427 h 237936"/>
                            <a:gd name="connsiteX2" fmla="*/ 2879671 w 7537662"/>
                            <a:gd name="connsiteY2" fmla="*/ 914 h 237936"/>
                            <a:gd name="connsiteX3" fmla="*/ 5593847 w 7537662"/>
                            <a:gd name="connsiteY3" fmla="*/ 160555 h 237936"/>
                            <a:gd name="connsiteX4" fmla="*/ 7537662 w 7537662"/>
                            <a:gd name="connsiteY4" fmla="*/ 197774 h 237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537662" h="237936">
                              <a:moveTo>
                                <a:pt x="0" y="227064"/>
                              </a:moveTo>
                              <a:cubicBezTo>
                                <a:pt x="651163" y="253907"/>
                                <a:pt x="861871" y="227119"/>
                                <a:pt x="1341816" y="189427"/>
                              </a:cubicBezTo>
                              <a:cubicBezTo>
                                <a:pt x="1821761" y="151735"/>
                                <a:pt x="2183575" y="14433"/>
                                <a:pt x="2879671" y="914"/>
                              </a:cubicBezTo>
                              <a:cubicBezTo>
                                <a:pt x="3575767" y="-12605"/>
                                <a:pt x="4817515" y="127745"/>
                                <a:pt x="5593847" y="160555"/>
                              </a:cubicBezTo>
                              <a:cubicBezTo>
                                <a:pt x="6370179" y="193365"/>
                                <a:pt x="7201117" y="182863"/>
                                <a:pt x="7537662" y="197774"/>
                              </a:cubicBezTo>
                            </a:path>
                          </a:pathLst>
                        </a:custGeom>
                        <a:noFill/>
                        <a:ln w="19050">
                          <a:solidFill>
                            <a:schemeClr val="accent3">
                              <a:lumMod val="75000"/>
                            </a:schemeClr>
                          </a:solidFill>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14" name="Ελεύθερη σχεδίαση 13"/>
                        <p:cNvSpPr/>
                        <p:nvPr/>
                      </p:nvSpPr>
                      <p:spPr>
                        <a:xfrm>
                          <a:off x="2835683" y="1468742"/>
                          <a:ext cx="7632856" cy="681844"/>
                        </a:xfrm>
                        <a:custGeom>
                          <a:avLst/>
                          <a:gdLst>
                            <a:gd name="connsiteX0" fmla="*/ 0 w 6244936"/>
                            <a:gd name="connsiteY0" fmla="*/ 360767 h 391762"/>
                            <a:gd name="connsiteX1" fmla="*/ 1756063 w 6244936"/>
                            <a:gd name="connsiteY1" fmla="*/ 360767 h 391762"/>
                            <a:gd name="connsiteX2" fmla="*/ 2722418 w 6244936"/>
                            <a:gd name="connsiteY2" fmla="*/ 38649 h 391762"/>
                            <a:gd name="connsiteX3" fmla="*/ 6244936 w 6244936"/>
                            <a:gd name="connsiteY3" fmla="*/ 17867 h 391762"/>
                            <a:gd name="connsiteX0" fmla="*/ 0 w 7730836"/>
                            <a:gd name="connsiteY0" fmla="*/ 357471 h 1313435"/>
                            <a:gd name="connsiteX1" fmla="*/ 1756063 w 7730836"/>
                            <a:gd name="connsiteY1" fmla="*/ 357471 h 1313435"/>
                            <a:gd name="connsiteX2" fmla="*/ 2722418 w 7730836"/>
                            <a:gd name="connsiteY2" fmla="*/ 35353 h 1313435"/>
                            <a:gd name="connsiteX3" fmla="*/ 7730836 w 7730836"/>
                            <a:gd name="connsiteY3" fmla="*/ 1313435 h 1313435"/>
                            <a:gd name="connsiteX0" fmla="*/ 0 w 7730836"/>
                            <a:gd name="connsiteY0" fmla="*/ 355050 h 1311014"/>
                            <a:gd name="connsiteX1" fmla="*/ 1537854 w 7730836"/>
                            <a:gd name="connsiteY1" fmla="*/ 375832 h 1311014"/>
                            <a:gd name="connsiteX2" fmla="*/ 2722418 w 7730836"/>
                            <a:gd name="connsiteY2" fmla="*/ 32932 h 1311014"/>
                            <a:gd name="connsiteX3" fmla="*/ 7730836 w 7730836"/>
                            <a:gd name="connsiteY3" fmla="*/ 1311014 h 1311014"/>
                            <a:gd name="connsiteX0" fmla="*/ 0 w 7741227"/>
                            <a:gd name="connsiteY0" fmla="*/ 417983 h 1311602"/>
                            <a:gd name="connsiteX1" fmla="*/ 1548245 w 7741227"/>
                            <a:gd name="connsiteY1" fmla="*/ 376420 h 1311602"/>
                            <a:gd name="connsiteX2" fmla="*/ 2732809 w 7741227"/>
                            <a:gd name="connsiteY2" fmla="*/ 33520 h 1311602"/>
                            <a:gd name="connsiteX3" fmla="*/ 7741227 w 7741227"/>
                            <a:gd name="connsiteY3" fmla="*/ 1311602 h 1311602"/>
                            <a:gd name="connsiteX0" fmla="*/ 0 w 7762009"/>
                            <a:gd name="connsiteY0" fmla="*/ 449458 h 1311904"/>
                            <a:gd name="connsiteX1" fmla="*/ 1569027 w 7762009"/>
                            <a:gd name="connsiteY1" fmla="*/ 376722 h 1311904"/>
                            <a:gd name="connsiteX2" fmla="*/ 2753591 w 7762009"/>
                            <a:gd name="connsiteY2" fmla="*/ 33822 h 1311904"/>
                            <a:gd name="connsiteX3" fmla="*/ 7762009 w 7762009"/>
                            <a:gd name="connsiteY3" fmla="*/ 1311904 h 1311904"/>
                            <a:gd name="connsiteX0" fmla="*/ 0 w 7741227"/>
                            <a:gd name="connsiteY0" fmla="*/ 457004 h 1454532"/>
                            <a:gd name="connsiteX1" fmla="*/ 1569027 w 7741227"/>
                            <a:gd name="connsiteY1" fmla="*/ 384268 h 1454532"/>
                            <a:gd name="connsiteX2" fmla="*/ 2753591 w 7741227"/>
                            <a:gd name="connsiteY2" fmla="*/ 41368 h 1454532"/>
                            <a:gd name="connsiteX3" fmla="*/ 7741227 w 7741227"/>
                            <a:gd name="connsiteY3" fmla="*/ 1454532 h 1454532"/>
                            <a:gd name="connsiteX0" fmla="*/ 0 w 7741227"/>
                            <a:gd name="connsiteY0" fmla="*/ 454427 h 1451955"/>
                            <a:gd name="connsiteX1" fmla="*/ 1579418 w 7741227"/>
                            <a:gd name="connsiteY1" fmla="*/ 402473 h 1451955"/>
                            <a:gd name="connsiteX2" fmla="*/ 2753591 w 7741227"/>
                            <a:gd name="connsiteY2" fmla="*/ 38791 h 1451955"/>
                            <a:gd name="connsiteX3" fmla="*/ 7741227 w 7741227"/>
                            <a:gd name="connsiteY3" fmla="*/ 1451955 h 1451955"/>
                            <a:gd name="connsiteX0" fmla="*/ 0 w 7834745"/>
                            <a:gd name="connsiteY0" fmla="*/ 569923 h 1453151"/>
                            <a:gd name="connsiteX1" fmla="*/ 1672936 w 7834745"/>
                            <a:gd name="connsiteY1" fmla="*/ 403669 h 1453151"/>
                            <a:gd name="connsiteX2" fmla="*/ 2847109 w 7834745"/>
                            <a:gd name="connsiteY2" fmla="*/ 39987 h 1453151"/>
                            <a:gd name="connsiteX3" fmla="*/ 7834745 w 7834745"/>
                            <a:gd name="connsiteY3" fmla="*/ 1453151 h 1453151"/>
                            <a:gd name="connsiteX0" fmla="*/ 0 w 7834745"/>
                            <a:gd name="connsiteY0" fmla="*/ 557773 h 1441001"/>
                            <a:gd name="connsiteX1" fmla="*/ 1475508 w 7834745"/>
                            <a:gd name="connsiteY1" fmla="*/ 505819 h 1441001"/>
                            <a:gd name="connsiteX2" fmla="*/ 2847109 w 7834745"/>
                            <a:gd name="connsiteY2" fmla="*/ 27837 h 1441001"/>
                            <a:gd name="connsiteX3" fmla="*/ 7834745 w 7834745"/>
                            <a:gd name="connsiteY3" fmla="*/ 1441001 h 1441001"/>
                            <a:gd name="connsiteX0" fmla="*/ 0 w 7834745"/>
                            <a:gd name="connsiteY0" fmla="*/ 553442 h 1436670"/>
                            <a:gd name="connsiteX1" fmla="*/ 1454726 w 7834745"/>
                            <a:gd name="connsiteY1" fmla="*/ 553443 h 1436670"/>
                            <a:gd name="connsiteX2" fmla="*/ 2847109 w 7834745"/>
                            <a:gd name="connsiteY2" fmla="*/ 23506 h 1436670"/>
                            <a:gd name="connsiteX3" fmla="*/ 7834745 w 7834745"/>
                            <a:gd name="connsiteY3" fmla="*/ 1436670 h 1436670"/>
                            <a:gd name="connsiteX0" fmla="*/ 0 w 7876309"/>
                            <a:gd name="connsiteY0" fmla="*/ 689274 h 1437421"/>
                            <a:gd name="connsiteX1" fmla="*/ 1496290 w 7876309"/>
                            <a:gd name="connsiteY1" fmla="*/ 554194 h 1437421"/>
                            <a:gd name="connsiteX2" fmla="*/ 2888673 w 7876309"/>
                            <a:gd name="connsiteY2" fmla="*/ 24257 h 1437421"/>
                            <a:gd name="connsiteX3" fmla="*/ 7876309 w 7876309"/>
                            <a:gd name="connsiteY3" fmla="*/ 1437421 h 1437421"/>
                            <a:gd name="connsiteX0" fmla="*/ 0 w 7876309"/>
                            <a:gd name="connsiteY0" fmla="*/ 681417 h 1429564"/>
                            <a:gd name="connsiteX1" fmla="*/ 1413163 w 7876309"/>
                            <a:gd name="connsiteY1" fmla="*/ 660637 h 1429564"/>
                            <a:gd name="connsiteX2" fmla="*/ 2888673 w 7876309"/>
                            <a:gd name="connsiteY2" fmla="*/ 16400 h 1429564"/>
                            <a:gd name="connsiteX3" fmla="*/ 7876309 w 7876309"/>
                            <a:gd name="connsiteY3" fmla="*/ 1429564 h 1429564"/>
                            <a:gd name="connsiteX0" fmla="*/ 0 w 7876309"/>
                            <a:gd name="connsiteY0" fmla="*/ 686117 h 1434264"/>
                            <a:gd name="connsiteX1" fmla="*/ 1652154 w 7876309"/>
                            <a:gd name="connsiteY1" fmla="*/ 592600 h 1434264"/>
                            <a:gd name="connsiteX2" fmla="*/ 2888673 w 7876309"/>
                            <a:gd name="connsiteY2" fmla="*/ 21100 h 1434264"/>
                            <a:gd name="connsiteX3" fmla="*/ 7876309 w 7876309"/>
                            <a:gd name="connsiteY3" fmla="*/ 1434264 h 1434264"/>
                            <a:gd name="connsiteX0" fmla="*/ 0 w 7876309"/>
                            <a:gd name="connsiteY0" fmla="*/ 683984 h 1432131"/>
                            <a:gd name="connsiteX1" fmla="*/ 1600200 w 7876309"/>
                            <a:gd name="connsiteY1" fmla="*/ 621640 h 1432131"/>
                            <a:gd name="connsiteX2" fmla="*/ 2888673 w 7876309"/>
                            <a:gd name="connsiteY2" fmla="*/ 18967 h 1432131"/>
                            <a:gd name="connsiteX3" fmla="*/ 7876309 w 7876309"/>
                            <a:gd name="connsiteY3" fmla="*/ 1432131 h 1432131"/>
                            <a:gd name="connsiteX0" fmla="*/ 0 w 7876309"/>
                            <a:gd name="connsiteY0" fmla="*/ 683984 h 1432131"/>
                            <a:gd name="connsiteX1" fmla="*/ 1641763 w 7876309"/>
                            <a:gd name="connsiteY1" fmla="*/ 621640 h 1432131"/>
                            <a:gd name="connsiteX2" fmla="*/ 2888673 w 7876309"/>
                            <a:gd name="connsiteY2" fmla="*/ 18967 h 1432131"/>
                            <a:gd name="connsiteX3" fmla="*/ 7876309 w 7876309"/>
                            <a:gd name="connsiteY3" fmla="*/ 1432131 h 1432131"/>
                            <a:gd name="connsiteX0" fmla="*/ 0 w 7886700"/>
                            <a:gd name="connsiteY0" fmla="*/ 683984 h 1432131"/>
                            <a:gd name="connsiteX1" fmla="*/ 1652154 w 7886700"/>
                            <a:gd name="connsiteY1" fmla="*/ 621640 h 1432131"/>
                            <a:gd name="connsiteX2" fmla="*/ 2899064 w 7886700"/>
                            <a:gd name="connsiteY2" fmla="*/ 18967 h 1432131"/>
                            <a:gd name="connsiteX3" fmla="*/ 7886700 w 7886700"/>
                            <a:gd name="connsiteY3" fmla="*/ 1432131 h 1432131"/>
                            <a:gd name="connsiteX0" fmla="*/ 0 w 7886700"/>
                            <a:gd name="connsiteY0" fmla="*/ 684674 h 1432821"/>
                            <a:gd name="connsiteX1" fmla="*/ 1517072 w 7886700"/>
                            <a:gd name="connsiteY1" fmla="*/ 611939 h 1432821"/>
                            <a:gd name="connsiteX2" fmla="*/ 2899064 w 7886700"/>
                            <a:gd name="connsiteY2" fmla="*/ 19657 h 1432821"/>
                            <a:gd name="connsiteX3" fmla="*/ 7886700 w 7886700"/>
                            <a:gd name="connsiteY3" fmla="*/ 1432821 h 1432821"/>
                            <a:gd name="connsiteX0" fmla="*/ 0 w 7886700"/>
                            <a:gd name="connsiteY0" fmla="*/ 674238 h 1432776"/>
                            <a:gd name="connsiteX1" fmla="*/ 1517072 w 7886700"/>
                            <a:gd name="connsiteY1" fmla="*/ 611894 h 1432776"/>
                            <a:gd name="connsiteX2" fmla="*/ 2899064 w 7886700"/>
                            <a:gd name="connsiteY2" fmla="*/ 19612 h 1432776"/>
                            <a:gd name="connsiteX3" fmla="*/ 7886700 w 7886700"/>
                            <a:gd name="connsiteY3" fmla="*/ 1432776 h 1432776"/>
                            <a:gd name="connsiteX0" fmla="*/ 0 w 6504709"/>
                            <a:gd name="connsiteY0" fmla="*/ 655355 h 728093"/>
                            <a:gd name="connsiteX1" fmla="*/ 1517072 w 6504709"/>
                            <a:gd name="connsiteY1" fmla="*/ 593011 h 728093"/>
                            <a:gd name="connsiteX2" fmla="*/ 2899064 w 6504709"/>
                            <a:gd name="connsiteY2" fmla="*/ 729 h 728093"/>
                            <a:gd name="connsiteX3" fmla="*/ 6504709 w 6504709"/>
                            <a:gd name="connsiteY3" fmla="*/ 728093 h 728093"/>
                            <a:gd name="connsiteX0" fmla="*/ 0 w 6504709"/>
                            <a:gd name="connsiteY0" fmla="*/ 654788 h 654790"/>
                            <a:gd name="connsiteX1" fmla="*/ 1517072 w 6504709"/>
                            <a:gd name="connsiteY1" fmla="*/ 592444 h 654790"/>
                            <a:gd name="connsiteX2" fmla="*/ 2899064 w 6504709"/>
                            <a:gd name="connsiteY2" fmla="*/ 162 h 654790"/>
                            <a:gd name="connsiteX3" fmla="*/ 6504709 w 6504709"/>
                            <a:gd name="connsiteY3" fmla="*/ 654790 h 654790"/>
                            <a:gd name="connsiteX0" fmla="*/ 0 w 7600008"/>
                            <a:gd name="connsiteY0" fmla="*/ 654788 h 750429"/>
                            <a:gd name="connsiteX1" fmla="*/ 1517072 w 7600008"/>
                            <a:gd name="connsiteY1" fmla="*/ 592444 h 750429"/>
                            <a:gd name="connsiteX2" fmla="*/ 2899064 w 7600008"/>
                            <a:gd name="connsiteY2" fmla="*/ 162 h 750429"/>
                            <a:gd name="connsiteX3" fmla="*/ 7600008 w 7600008"/>
                            <a:gd name="connsiteY3" fmla="*/ 750429 h 750429"/>
                            <a:gd name="connsiteX0" fmla="*/ 0 w 7514102"/>
                            <a:gd name="connsiteY0" fmla="*/ 678698 h 750429"/>
                            <a:gd name="connsiteX1" fmla="*/ 1431166 w 7514102"/>
                            <a:gd name="connsiteY1" fmla="*/ 592444 h 750429"/>
                            <a:gd name="connsiteX2" fmla="*/ 2813158 w 7514102"/>
                            <a:gd name="connsiteY2" fmla="*/ 162 h 750429"/>
                            <a:gd name="connsiteX3" fmla="*/ 7514102 w 7514102"/>
                            <a:gd name="connsiteY3" fmla="*/ 750429 h 750429"/>
                            <a:gd name="connsiteX0" fmla="*/ 0 w 7514102"/>
                            <a:gd name="connsiteY0" fmla="*/ 678698 h 702610"/>
                            <a:gd name="connsiteX1" fmla="*/ 1431166 w 7514102"/>
                            <a:gd name="connsiteY1" fmla="*/ 592444 h 702610"/>
                            <a:gd name="connsiteX2" fmla="*/ 2813158 w 7514102"/>
                            <a:gd name="connsiteY2" fmla="*/ 162 h 702610"/>
                            <a:gd name="connsiteX3" fmla="*/ 7514102 w 7514102"/>
                            <a:gd name="connsiteY3" fmla="*/ 702610 h 702610"/>
                            <a:gd name="connsiteX0" fmla="*/ 0 w 7503366"/>
                            <a:gd name="connsiteY0" fmla="*/ 678698 h 678698"/>
                            <a:gd name="connsiteX1" fmla="*/ 1431166 w 7503366"/>
                            <a:gd name="connsiteY1" fmla="*/ 592444 h 678698"/>
                            <a:gd name="connsiteX2" fmla="*/ 2813158 w 7503366"/>
                            <a:gd name="connsiteY2" fmla="*/ 162 h 678698"/>
                            <a:gd name="connsiteX3" fmla="*/ 7503366 w 7503366"/>
                            <a:gd name="connsiteY3" fmla="*/ 606971 h 678698"/>
                            <a:gd name="connsiteX0" fmla="*/ 0 w 7503366"/>
                            <a:gd name="connsiteY0" fmla="*/ 682320 h 682320"/>
                            <a:gd name="connsiteX1" fmla="*/ 1431166 w 7503366"/>
                            <a:gd name="connsiteY1" fmla="*/ 596066 h 682320"/>
                            <a:gd name="connsiteX2" fmla="*/ 2813158 w 7503366"/>
                            <a:gd name="connsiteY2" fmla="*/ 3784 h 682320"/>
                            <a:gd name="connsiteX3" fmla="*/ 5511738 w 7503366"/>
                            <a:gd name="connsiteY3" fmla="*/ 441194 h 682320"/>
                            <a:gd name="connsiteX4" fmla="*/ 7503366 w 7503366"/>
                            <a:gd name="connsiteY4" fmla="*/ 610593 h 682320"/>
                            <a:gd name="connsiteX0" fmla="*/ 0 w 7503366"/>
                            <a:gd name="connsiteY0" fmla="*/ 681846 h 681846"/>
                            <a:gd name="connsiteX1" fmla="*/ 1431166 w 7503366"/>
                            <a:gd name="connsiteY1" fmla="*/ 595592 h 681846"/>
                            <a:gd name="connsiteX2" fmla="*/ 2813158 w 7503366"/>
                            <a:gd name="connsiteY2" fmla="*/ 3310 h 681846"/>
                            <a:gd name="connsiteX3" fmla="*/ 5726465 w 7503366"/>
                            <a:gd name="connsiteY3" fmla="*/ 500494 h 681846"/>
                            <a:gd name="connsiteX4" fmla="*/ 7503366 w 7503366"/>
                            <a:gd name="connsiteY4" fmla="*/ 610119 h 681846"/>
                            <a:gd name="connsiteX0" fmla="*/ 0 w 7503366"/>
                            <a:gd name="connsiteY0" fmla="*/ 681846 h 681846"/>
                            <a:gd name="connsiteX1" fmla="*/ 1370820 w 7503366"/>
                            <a:gd name="connsiteY1" fmla="*/ 582104 h 681846"/>
                            <a:gd name="connsiteX2" fmla="*/ 2813158 w 7503366"/>
                            <a:gd name="connsiteY2" fmla="*/ 3310 h 681846"/>
                            <a:gd name="connsiteX3" fmla="*/ 5726465 w 7503366"/>
                            <a:gd name="connsiteY3" fmla="*/ 500494 h 681846"/>
                            <a:gd name="connsiteX4" fmla="*/ 7503366 w 7503366"/>
                            <a:gd name="connsiteY4" fmla="*/ 610119 h 68184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503366" h="681846">
                              <a:moveTo>
                                <a:pt x="0" y="681846"/>
                              </a:moveTo>
                              <a:cubicBezTo>
                                <a:pt x="498763" y="636819"/>
                                <a:pt x="901960" y="695193"/>
                                <a:pt x="1370820" y="582104"/>
                              </a:cubicBezTo>
                              <a:cubicBezTo>
                                <a:pt x="1839680" y="469015"/>
                                <a:pt x="2181376" y="49047"/>
                                <a:pt x="2813158" y="3310"/>
                              </a:cubicBezTo>
                              <a:cubicBezTo>
                                <a:pt x="3444940" y="-42427"/>
                                <a:pt x="4944764" y="399359"/>
                                <a:pt x="5726465" y="500494"/>
                              </a:cubicBezTo>
                              <a:cubicBezTo>
                                <a:pt x="6508166" y="601629"/>
                                <a:pt x="7123115" y="561961"/>
                                <a:pt x="7503366" y="610119"/>
                              </a:cubicBezTo>
                            </a:path>
                          </a:pathLst>
                        </a:custGeom>
                        <a:noFill/>
                        <a:ln w="19050">
                          <a:solidFill>
                            <a:schemeClr val="accent3">
                              <a:lumMod val="75000"/>
                            </a:schemeClr>
                          </a:solidFill>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15" name="Ελεύθερη σχεδίαση 14"/>
                        <p:cNvSpPr/>
                        <p:nvPr/>
                      </p:nvSpPr>
                      <p:spPr>
                        <a:xfrm>
                          <a:off x="2847922" y="1289164"/>
                          <a:ext cx="7632856" cy="126747"/>
                        </a:xfrm>
                        <a:custGeom>
                          <a:avLst/>
                          <a:gdLst>
                            <a:gd name="connsiteX0" fmla="*/ 0 w 6244936"/>
                            <a:gd name="connsiteY0" fmla="*/ 360767 h 391762"/>
                            <a:gd name="connsiteX1" fmla="*/ 1756063 w 6244936"/>
                            <a:gd name="connsiteY1" fmla="*/ 360767 h 391762"/>
                            <a:gd name="connsiteX2" fmla="*/ 2722418 w 6244936"/>
                            <a:gd name="connsiteY2" fmla="*/ 38649 h 391762"/>
                            <a:gd name="connsiteX3" fmla="*/ 6244936 w 6244936"/>
                            <a:gd name="connsiteY3" fmla="*/ 17867 h 391762"/>
                            <a:gd name="connsiteX0" fmla="*/ 0 w 7730836"/>
                            <a:gd name="connsiteY0" fmla="*/ 357471 h 1313435"/>
                            <a:gd name="connsiteX1" fmla="*/ 1756063 w 7730836"/>
                            <a:gd name="connsiteY1" fmla="*/ 357471 h 1313435"/>
                            <a:gd name="connsiteX2" fmla="*/ 2722418 w 7730836"/>
                            <a:gd name="connsiteY2" fmla="*/ 35353 h 1313435"/>
                            <a:gd name="connsiteX3" fmla="*/ 7730836 w 7730836"/>
                            <a:gd name="connsiteY3" fmla="*/ 1313435 h 1313435"/>
                            <a:gd name="connsiteX0" fmla="*/ 0 w 7730836"/>
                            <a:gd name="connsiteY0" fmla="*/ 355050 h 1311014"/>
                            <a:gd name="connsiteX1" fmla="*/ 1537854 w 7730836"/>
                            <a:gd name="connsiteY1" fmla="*/ 375832 h 1311014"/>
                            <a:gd name="connsiteX2" fmla="*/ 2722418 w 7730836"/>
                            <a:gd name="connsiteY2" fmla="*/ 32932 h 1311014"/>
                            <a:gd name="connsiteX3" fmla="*/ 7730836 w 7730836"/>
                            <a:gd name="connsiteY3" fmla="*/ 1311014 h 1311014"/>
                            <a:gd name="connsiteX0" fmla="*/ 0 w 7730836"/>
                            <a:gd name="connsiteY0" fmla="*/ 386514 h 1311305"/>
                            <a:gd name="connsiteX1" fmla="*/ 1537854 w 7730836"/>
                            <a:gd name="connsiteY1" fmla="*/ 376123 h 1311305"/>
                            <a:gd name="connsiteX2" fmla="*/ 2722418 w 7730836"/>
                            <a:gd name="connsiteY2" fmla="*/ 33223 h 1311305"/>
                            <a:gd name="connsiteX3" fmla="*/ 7730836 w 7730836"/>
                            <a:gd name="connsiteY3" fmla="*/ 1311305 h 1311305"/>
                            <a:gd name="connsiteX0" fmla="*/ 0 w 7699664"/>
                            <a:gd name="connsiteY0" fmla="*/ 373296 h 1038314"/>
                            <a:gd name="connsiteX1" fmla="*/ 1537854 w 7699664"/>
                            <a:gd name="connsiteY1" fmla="*/ 362905 h 1038314"/>
                            <a:gd name="connsiteX2" fmla="*/ 2722418 w 7699664"/>
                            <a:gd name="connsiteY2" fmla="*/ 20005 h 1038314"/>
                            <a:gd name="connsiteX3" fmla="*/ 7699664 w 7699664"/>
                            <a:gd name="connsiteY3" fmla="*/ 1038314 h 1038314"/>
                            <a:gd name="connsiteX0" fmla="*/ 0 w 7699664"/>
                            <a:gd name="connsiteY0" fmla="*/ 347057 h 1012075"/>
                            <a:gd name="connsiteX1" fmla="*/ 1537854 w 7699664"/>
                            <a:gd name="connsiteY1" fmla="*/ 336666 h 1012075"/>
                            <a:gd name="connsiteX2" fmla="*/ 2836718 w 7699664"/>
                            <a:gd name="connsiteY2" fmla="*/ 21010 h 1012075"/>
                            <a:gd name="connsiteX3" fmla="*/ 7699664 w 7699664"/>
                            <a:gd name="connsiteY3" fmla="*/ 1012075 h 1012075"/>
                            <a:gd name="connsiteX0" fmla="*/ 0 w 7751618"/>
                            <a:gd name="connsiteY0" fmla="*/ 337204 h 784262"/>
                            <a:gd name="connsiteX1" fmla="*/ 1537854 w 7751618"/>
                            <a:gd name="connsiteY1" fmla="*/ 326813 h 784262"/>
                            <a:gd name="connsiteX2" fmla="*/ 2836718 w 7751618"/>
                            <a:gd name="connsiteY2" fmla="*/ 11157 h 784262"/>
                            <a:gd name="connsiteX3" fmla="*/ 7751618 w 7751618"/>
                            <a:gd name="connsiteY3" fmla="*/ 784262 h 784262"/>
                            <a:gd name="connsiteX0" fmla="*/ 0 w 7751618"/>
                            <a:gd name="connsiteY0" fmla="*/ 301815 h 748873"/>
                            <a:gd name="connsiteX1" fmla="*/ 1537854 w 7751618"/>
                            <a:gd name="connsiteY1" fmla="*/ 291424 h 748873"/>
                            <a:gd name="connsiteX2" fmla="*/ 2836718 w 7751618"/>
                            <a:gd name="connsiteY2" fmla="*/ 12094 h 748873"/>
                            <a:gd name="connsiteX3" fmla="*/ 7751618 w 7751618"/>
                            <a:gd name="connsiteY3" fmla="*/ 748873 h 748873"/>
                            <a:gd name="connsiteX0" fmla="*/ 0 w 7751618"/>
                            <a:gd name="connsiteY0" fmla="*/ 302528 h 749586"/>
                            <a:gd name="connsiteX1" fmla="*/ 1662545 w 7751618"/>
                            <a:gd name="connsiteY1" fmla="*/ 283055 h 749586"/>
                            <a:gd name="connsiteX2" fmla="*/ 2836718 w 7751618"/>
                            <a:gd name="connsiteY2" fmla="*/ 12807 h 749586"/>
                            <a:gd name="connsiteX3" fmla="*/ 7751618 w 7751618"/>
                            <a:gd name="connsiteY3" fmla="*/ 749586 h 749586"/>
                            <a:gd name="connsiteX0" fmla="*/ 0 w 7751618"/>
                            <a:gd name="connsiteY0" fmla="*/ 302528 h 749586"/>
                            <a:gd name="connsiteX1" fmla="*/ 1496290 w 7751618"/>
                            <a:gd name="connsiteY1" fmla="*/ 283055 h 749586"/>
                            <a:gd name="connsiteX2" fmla="*/ 2836718 w 7751618"/>
                            <a:gd name="connsiteY2" fmla="*/ 12807 h 749586"/>
                            <a:gd name="connsiteX3" fmla="*/ 7751618 w 7751618"/>
                            <a:gd name="connsiteY3" fmla="*/ 749586 h 749586"/>
                            <a:gd name="connsiteX0" fmla="*/ 0 w 7762009"/>
                            <a:gd name="connsiteY0" fmla="*/ 196413 h 749007"/>
                            <a:gd name="connsiteX1" fmla="*/ 1506681 w 7762009"/>
                            <a:gd name="connsiteY1" fmla="*/ 282476 h 749007"/>
                            <a:gd name="connsiteX2" fmla="*/ 2847109 w 7762009"/>
                            <a:gd name="connsiteY2" fmla="*/ 12228 h 749007"/>
                            <a:gd name="connsiteX3" fmla="*/ 7762009 w 7762009"/>
                            <a:gd name="connsiteY3" fmla="*/ 749007 h 749007"/>
                            <a:gd name="connsiteX0" fmla="*/ 0 w 7762009"/>
                            <a:gd name="connsiteY0" fmla="*/ 203630 h 756224"/>
                            <a:gd name="connsiteX1" fmla="*/ 1506681 w 7762009"/>
                            <a:gd name="connsiteY1" fmla="*/ 212940 h 756224"/>
                            <a:gd name="connsiteX2" fmla="*/ 2847109 w 7762009"/>
                            <a:gd name="connsiteY2" fmla="*/ 19445 h 756224"/>
                            <a:gd name="connsiteX3" fmla="*/ 7762009 w 7762009"/>
                            <a:gd name="connsiteY3" fmla="*/ 756224 h 756224"/>
                            <a:gd name="connsiteX0" fmla="*/ 0 w 7762009"/>
                            <a:gd name="connsiteY0" fmla="*/ 209982 h 762576"/>
                            <a:gd name="connsiteX1" fmla="*/ 1475509 w 7762009"/>
                            <a:gd name="connsiteY1" fmla="*/ 171321 h 762576"/>
                            <a:gd name="connsiteX2" fmla="*/ 2847109 w 7762009"/>
                            <a:gd name="connsiteY2" fmla="*/ 25797 h 762576"/>
                            <a:gd name="connsiteX3" fmla="*/ 7762009 w 7762009"/>
                            <a:gd name="connsiteY3" fmla="*/ 762576 h 762576"/>
                            <a:gd name="connsiteX0" fmla="*/ 0 w 7762009"/>
                            <a:gd name="connsiteY0" fmla="*/ 151635 h 761795"/>
                            <a:gd name="connsiteX1" fmla="*/ 1475509 w 7762009"/>
                            <a:gd name="connsiteY1" fmla="*/ 170540 h 761795"/>
                            <a:gd name="connsiteX2" fmla="*/ 2847109 w 7762009"/>
                            <a:gd name="connsiteY2" fmla="*/ 25016 h 761795"/>
                            <a:gd name="connsiteX3" fmla="*/ 7762009 w 7762009"/>
                            <a:gd name="connsiteY3" fmla="*/ 761795 h 761795"/>
                            <a:gd name="connsiteX0" fmla="*/ 0 w 7762009"/>
                            <a:gd name="connsiteY0" fmla="*/ 157898 h 768058"/>
                            <a:gd name="connsiteX1" fmla="*/ 1475509 w 7762009"/>
                            <a:gd name="connsiteY1" fmla="*/ 138427 h 768058"/>
                            <a:gd name="connsiteX2" fmla="*/ 2847109 w 7762009"/>
                            <a:gd name="connsiteY2" fmla="*/ 31279 h 768058"/>
                            <a:gd name="connsiteX3" fmla="*/ 7762009 w 7762009"/>
                            <a:gd name="connsiteY3" fmla="*/ 768058 h 768058"/>
                            <a:gd name="connsiteX0" fmla="*/ 0 w 7751618"/>
                            <a:gd name="connsiteY0" fmla="*/ 187203 h 768580"/>
                            <a:gd name="connsiteX1" fmla="*/ 1465118 w 7751618"/>
                            <a:gd name="connsiteY1" fmla="*/ 138949 h 768580"/>
                            <a:gd name="connsiteX2" fmla="*/ 2836718 w 7751618"/>
                            <a:gd name="connsiteY2" fmla="*/ 31801 h 768580"/>
                            <a:gd name="connsiteX3" fmla="*/ 7751618 w 7751618"/>
                            <a:gd name="connsiteY3" fmla="*/ 768580 h 768580"/>
                            <a:gd name="connsiteX0" fmla="*/ 0 w 7751618"/>
                            <a:gd name="connsiteY0" fmla="*/ 183819 h 765196"/>
                            <a:gd name="connsiteX1" fmla="*/ 1465118 w 7751618"/>
                            <a:gd name="connsiteY1" fmla="*/ 154753 h 765196"/>
                            <a:gd name="connsiteX2" fmla="*/ 2836718 w 7751618"/>
                            <a:gd name="connsiteY2" fmla="*/ 28417 h 765196"/>
                            <a:gd name="connsiteX3" fmla="*/ 7751618 w 7751618"/>
                            <a:gd name="connsiteY3" fmla="*/ 765196 h 765196"/>
                            <a:gd name="connsiteX0" fmla="*/ 0 w 7751618"/>
                            <a:gd name="connsiteY0" fmla="*/ 191012 h 772389"/>
                            <a:gd name="connsiteX1" fmla="*/ 1444336 w 7751618"/>
                            <a:gd name="connsiteY1" fmla="*/ 123570 h 772389"/>
                            <a:gd name="connsiteX2" fmla="*/ 2836718 w 7751618"/>
                            <a:gd name="connsiteY2" fmla="*/ 35610 h 772389"/>
                            <a:gd name="connsiteX3" fmla="*/ 7751618 w 7751618"/>
                            <a:gd name="connsiteY3" fmla="*/ 772389 h 772389"/>
                            <a:gd name="connsiteX0" fmla="*/ 0 w 7762009"/>
                            <a:gd name="connsiteY0" fmla="*/ 122464 h 771000"/>
                            <a:gd name="connsiteX1" fmla="*/ 1454727 w 7762009"/>
                            <a:gd name="connsiteY1" fmla="*/ 122181 h 771000"/>
                            <a:gd name="connsiteX2" fmla="*/ 2847109 w 7762009"/>
                            <a:gd name="connsiteY2" fmla="*/ 34221 h 771000"/>
                            <a:gd name="connsiteX3" fmla="*/ 7762009 w 7762009"/>
                            <a:gd name="connsiteY3" fmla="*/ 771000 h 771000"/>
                            <a:gd name="connsiteX0" fmla="*/ 0 w 7762009"/>
                            <a:gd name="connsiteY0" fmla="*/ 118851 h 767387"/>
                            <a:gd name="connsiteX1" fmla="*/ 1309254 w 7762009"/>
                            <a:gd name="connsiteY1" fmla="*/ 137757 h 767387"/>
                            <a:gd name="connsiteX2" fmla="*/ 2847109 w 7762009"/>
                            <a:gd name="connsiteY2" fmla="*/ 30608 h 767387"/>
                            <a:gd name="connsiteX3" fmla="*/ 7762009 w 7762009"/>
                            <a:gd name="connsiteY3" fmla="*/ 767387 h 767387"/>
                            <a:gd name="connsiteX0" fmla="*/ 0 w 7793181"/>
                            <a:gd name="connsiteY0" fmla="*/ 148134 h 767888"/>
                            <a:gd name="connsiteX1" fmla="*/ 1340426 w 7793181"/>
                            <a:gd name="connsiteY1" fmla="*/ 138258 h 767888"/>
                            <a:gd name="connsiteX2" fmla="*/ 2878281 w 7793181"/>
                            <a:gd name="connsiteY2" fmla="*/ 31109 h 767888"/>
                            <a:gd name="connsiteX3" fmla="*/ 7793181 w 7793181"/>
                            <a:gd name="connsiteY3" fmla="*/ 767888 h 767888"/>
                            <a:gd name="connsiteX0" fmla="*/ 0 w 7772399"/>
                            <a:gd name="connsiteY0" fmla="*/ 148134 h 767888"/>
                            <a:gd name="connsiteX1" fmla="*/ 1319644 w 7772399"/>
                            <a:gd name="connsiteY1" fmla="*/ 138258 h 767888"/>
                            <a:gd name="connsiteX2" fmla="*/ 2857499 w 7772399"/>
                            <a:gd name="connsiteY2" fmla="*/ 31109 h 767888"/>
                            <a:gd name="connsiteX3" fmla="*/ 7772399 w 7772399"/>
                            <a:gd name="connsiteY3" fmla="*/ 767888 h 767888"/>
                            <a:gd name="connsiteX0" fmla="*/ 0 w 6390408"/>
                            <a:gd name="connsiteY0" fmla="*/ 117284 h 142202"/>
                            <a:gd name="connsiteX1" fmla="*/ 1319644 w 6390408"/>
                            <a:gd name="connsiteY1" fmla="*/ 107408 h 142202"/>
                            <a:gd name="connsiteX2" fmla="*/ 2857499 w 6390408"/>
                            <a:gd name="connsiteY2" fmla="*/ 259 h 142202"/>
                            <a:gd name="connsiteX3" fmla="*/ 6390408 w 6390408"/>
                            <a:gd name="connsiteY3" fmla="*/ 142202 h 142202"/>
                            <a:gd name="connsiteX0" fmla="*/ 0 w 6497790"/>
                            <a:gd name="connsiteY0" fmla="*/ 117029 h 117029"/>
                            <a:gd name="connsiteX1" fmla="*/ 1319644 w 6497790"/>
                            <a:gd name="connsiteY1" fmla="*/ 107153 h 117029"/>
                            <a:gd name="connsiteX2" fmla="*/ 2857499 w 6497790"/>
                            <a:gd name="connsiteY2" fmla="*/ 4 h 117029"/>
                            <a:gd name="connsiteX3" fmla="*/ 6497790 w 6497790"/>
                            <a:gd name="connsiteY3" fmla="*/ 103571 h 117029"/>
                            <a:gd name="connsiteX0" fmla="*/ 0 w 7442754"/>
                            <a:gd name="connsiteY0" fmla="*/ 117028 h 125646"/>
                            <a:gd name="connsiteX1" fmla="*/ 1319644 w 7442754"/>
                            <a:gd name="connsiteY1" fmla="*/ 107152 h 125646"/>
                            <a:gd name="connsiteX2" fmla="*/ 2857499 w 7442754"/>
                            <a:gd name="connsiteY2" fmla="*/ 3 h 125646"/>
                            <a:gd name="connsiteX3" fmla="*/ 7442754 w 7442754"/>
                            <a:gd name="connsiteY3" fmla="*/ 125646 h 125646"/>
                            <a:gd name="connsiteX0" fmla="*/ 0 w 7442754"/>
                            <a:gd name="connsiteY0" fmla="*/ 117028 h 117028"/>
                            <a:gd name="connsiteX1" fmla="*/ 1319644 w 7442754"/>
                            <a:gd name="connsiteY1" fmla="*/ 107152 h 117028"/>
                            <a:gd name="connsiteX2" fmla="*/ 2857499 w 7442754"/>
                            <a:gd name="connsiteY2" fmla="*/ 3 h 117028"/>
                            <a:gd name="connsiteX3" fmla="*/ 7442754 w 7442754"/>
                            <a:gd name="connsiteY3" fmla="*/ 103570 h 117028"/>
                          </a:gdLst>
                          <a:ahLst/>
                          <a:cxnLst>
                            <a:cxn ang="0">
                              <a:pos x="connsiteX0" y="connsiteY0"/>
                            </a:cxn>
                            <a:cxn ang="0">
                              <a:pos x="connsiteX1" y="connsiteY1"/>
                            </a:cxn>
                            <a:cxn ang="0">
                              <a:pos x="connsiteX2" y="connsiteY2"/>
                            </a:cxn>
                            <a:cxn ang="0">
                              <a:pos x="connsiteX3" y="connsiteY3"/>
                            </a:cxn>
                          </a:cxnLst>
                          <a:rect l="l" t="t" r="r" b="b"/>
                          <a:pathLst>
                            <a:path w="7442754" h="117028">
                              <a:moveTo>
                                <a:pt x="0" y="117028"/>
                              </a:moveTo>
                              <a:lnTo>
                                <a:pt x="1319644" y="107152"/>
                              </a:lnTo>
                              <a:cubicBezTo>
                                <a:pt x="1795894" y="87648"/>
                                <a:pt x="1994475" y="600"/>
                                <a:pt x="2857499" y="3"/>
                              </a:cubicBezTo>
                              <a:cubicBezTo>
                                <a:pt x="3720523" y="-594"/>
                                <a:pt x="6055568" y="85386"/>
                                <a:pt x="7442754" y="103570"/>
                              </a:cubicBezTo>
                            </a:path>
                          </a:pathLst>
                        </a:custGeom>
                        <a:noFill/>
                        <a:ln w="19050">
                          <a:solidFill>
                            <a:schemeClr val="accent3">
                              <a:lumMod val="75000"/>
                            </a:schemeClr>
                          </a:solidFill>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grpSp>
                  <p:sp>
                    <p:nvSpPr>
                      <p:cNvPr id="18" name="Ελεύθερη σχεδίαση 17"/>
                      <p:cNvSpPr/>
                      <p:nvPr/>
                    </p:nvSpPr>
                    <p:spPr>
                      <a:xfrm>
                        <a:off x="2999505" y="1518910"/>
                        <a:ext cx="7422183" cy="784076"/>
                      </a:xfrm>
                      <a:custGeom>
                        <a:avLst/>
                        <a:gdLst>
                          <a:gd name="connsiteX0" fmla="*/ 0 w 6244936"/>
                          <a:gd name="connsiteY0" fmla="*/ 360767 h 391762"/>
                          <a:gd name="connsiteX1" fmla="*/ 1756063 w 6244936"/>
                          <a:gd name="connsiteY1" fmla="*/ 360767 h 391762"/>
                          <a:gd name="connsiteX2" fmla="*/ 2722418 w 6244936"/>
                          <a:gd name="connsiteY2" fmla="*/ 38649 h 391762"/>
                          <a:gd name="connsiteX3" fmla="*/ 6244936 w 6244936"/>
                          <a:gd name="connsiteY3" fmla="*/ 17867 h 391762"/>
                          <a:gd name="connsiteX0" fmla="*/ 0 w 7730836"/>
                          <a:gd name="connsiteY0" fmla="*/ 357471 h 1313435"/>
                          <a:gd name="connsiteX1" fmla="*/ 1756063 w 7730836"/>
                          <a:gd name="connsiteY1" fmla="*/ 357471 h 1313435"/>
                          <a:gd name="connsiteX2" fmla="*/ 2722418 w 7730836"/>
                          <a:gd name="connsiteY2" fmla="*/ 35353 h 1313435"/>
                          <a:gd name="connsiteX3" fmla="*/ 7730836 w 7730836"/>
                          <a:gd name="connsiteY3" fmla="*/ 1313435 h 1313435"/>
                          <a:gd name="connsiteX0" fmla="*/ 0 w 7730836"/>
                          <a:gd name="connsiteY0" fmla="*/ 355050 h 1311014"/>
                          <a:gd name="connsiteX1" fmla="*/ 1537854 w 7730836"/>
                          <a:gd name="connsiteY1" fmla="*/ 375832 h 1311014"/>
                          <a:gd name="connsiteX2" fmla="*/ 2722418 w 7730836"/>
                          <a:gd name="connsiteY2" fmla="*/ 32932 h 1311014"/>
                          <a:gd name="connsiteX3" fmla="*/ 7730836 w 7730836"/>
                          <a:gd name="connsiteY3" fmla="*/ 1311014 h 1311014"/>
                          <a:gd name="connsiteX0" fmla="*/ 0 w 7741227"/>
                          <a:gd name="connsiteY0" fmla="*/ 417983 h 1311602"/>
                          <a:gd name="connsiteX1" fmla="*/ 1548245 w 7741227"/>
                          <a:gd name="connsiteY1" fmla="*/ 376420 h 1311602"/>
                          <a:gd name="connsiteX2" fmla="*/ 2732809 w 7741227"/>
                          <a:gd name="connsiteY2" fmla="*/ 33520 h 1311602"/>
                          <a:gd name="connsiteX3" fmla="*/ 7741227 w 7741227"/>
                          <a:gd name="connsiteY3" fmla="*/ 1311602 h 1311602"/>
                          <a:gd name="connsiteX0" fmla="*/ 0 w 7762009"/>
                          <a:gd name="connsiteY0" fmla="*/ 449458 h 1311904"/>
                          <a:gd name="connsiteX1" fmla="*/ 1569027 w 7762009"/>
                          <a:gd name="connsiteY1" fmla="*/ 376722 h 1311904"/>
                          <a:gd name="connsiteX2" fmla="*/ 2753591 w 7762009"/>
                          <a:gd name="connsiteY2" fmla="*/ 33822 h 1311904"/>
                          <a:gd name="connsiteX3" fmla="*/ 7762009 w 7762009"/>
                          <a:gd name="connsiteY3" fmla="*/ 1311904 h 1311904"/>
                          <a:gd name="connsiteX0" fmla="*/ 0 w 7741227"/>
                          <a:gd name="connsiteY0" fmla="*/ 457004 h 1454532"/>
                          <a:gd name="connsiteX1" fmla="*/ 1569027 w 7741227"/>
                          <a:gd name="connsiteY1" fmla="*/ 384268 h 1454532"/>
                          <a:gd name="connsiteX2" fmla="*/ 2753591 w 7741227"/>
                          <a:gd name="connsiteY2" fmla="*/ 41368 h 1454532"/>
                          <a:gd name="connsiteX3" fmla="*/ 7741227 w 7741227"/>
                          <a:gd name="connsiteY3" fmla="*/ 1454532 h 1454532"/>
                          <a:gd name="connsiteX0" fmla="*/ 0 w 7741227"/>
                          <a:gd name="connsiteY0" fmla="*/ 454427 h 1451955"/>
                          <a:gd name="connsiteX1" fmla="*/ 1579418 w 7741227"/>
                          <a:gd name="connsiteY1" fmla="*/ 402473 h 1451955"/>
                          <a:gd name="connsiteX2" fmla="*/ 2753591 w 7741227"/>
                          <a:gd name="connsiteY2" fmla="*/ 38791 h 1451955"/>
                          <a:gd name="connsiteX3" fmla="*/ 7741227 w 7741227"/>
                          <a:gd name="connsiteY3" fmla="*/ 1451955 h 1451955"/>
                          <a:gd name="connsiteX0" fmla="*/ 0 w 7834745"/>
                          <a:gd name="connsiteY0" fmla="*/ 569923 h 1453151"/>
                          <a:gd name="connsiteX1" fmla="*/ 1672936 w 7834745"/>
                          <a:gd name="connsiteY1" fmla="*/ 403669 h 1453151"/>
                          <a:gd name="connsiteX2" fmla="*/ 2847109 w 7834745"/>
                          <a:gd name="connsiteY2" fmla="*/ 39987 h 1453151"/>
                          <a:gd name="connsiteX3" fmla="*/ 7834745 w 7834745"/>
                          <a:gd name="connsiteY3" fmla="*/ 1453151 h 1453151"/>
                          <a:gd name="connsiteX0" fmla="*/ 0 w 7834745"/>
                          <a:gd name="connsiteY0" fmla="*/ 557773 h 1441001"/>
                          <a:gd name="connsiteX1" fmla="*/ 1475508 w 7834745"/>
                          <a:gd name="connsiteY1" fmla="*/ 505819 h 1441001"/>
                          <a:gd name="connsiteX2" fmla="*/ 2847109 w 7834745"/>
                          <a:gd name="connsiteY2" fmla="*/ 27837 h 1441001"/>
                          <a:gd name="connsiteX3" fmla="*/ 7834745 w 7834745"/>
                          <a:gd name="connsiteY3" fmla="*/ 1441001 h 1441001"/>
                          <a:gd name="connsiteX0" fmla="*/ 0 w 7834745"/>
                          <a:gd name="connsiteY0" fmla="*/ 553442 h 1436670"/>
                          <a:gd name="connsiteX1" fmla="*/ 1454726 w 7834745"/>
                          <a:gd name="connsiteY1" fmla="*/ 553443 h 1436670"/>
                          <a:gd name="connsiteX2" fmla="*/ 2847109 w 7834745"/>
                          <a:gd name="connsiteY2" fmla="*/ 23506 h 1436670"/>
                          <a:gd name="connsiteX3" fmla="*/ 7834745 w 7834745"/>
                          <a:gd name="connsiteY3" fmla="*/ 1436670 h 1436670"/>
                          <a:gd name="connsiteX0" fmla="*/ 0 w 7876309"/>
                          <a:gd name="connsiteY0" fmla="*/ 689274 h 1437421"/>
                          <a:gd name="connsiteX1" fmla="*/ 1496290 w 7876309"/>
                          <a:gd name="connsiteY1" fmla="*/ 554194 h 1437421"/>
                          <a:gd name="connsiteX2" fmla="*/ 2888673 w 7876309"/>
                          <a:gd name="connsiteY2" fmla="*/ 24257 h 1437421"/>
                          <a:gd name="connsiteX3" fmla="*/ 7876309 w 7876309"/>
                          <a:gd name="connsiteY3" fmla="*/ 1437421 h 1437421"/>
                          <a:gd name="connsiteX0" fmla="*/ 0 w 7876309"/>
                          <a:gd name="connsiteY0" fmla="*/ 681417 h 1429564"/>
                          <a:gd name="connsiteX1" fmla="*/ 1413163 w 7876309"/>
                          <a:gd name="connsiteY1" fmla="*/ 660637 h 1429564"/>
                          <a:gd name="connsiteX2" fmla="*/ 2888673 w 7876309"/>
                          <a:gd name="connsiteY2" fmla="*/ 16400 h 1429564"/>
                          <a:gd name="connsiteX3" fmla="*/ 7876309 w 7876309"/>
                          <a:gd name="connsiteY3" fmla="*/ 1429564 h 1429564"/>
                          <a:gd name="connsiteX0" fmla="*/ 0 w 7876309"/>
                          <a:gd name="connsiteY0" fmla="*/ 686117 h 1434264"/>
                          <a:gd name="connsiteX1" fmla="*/ 1652154 w 7876309"/>
                          <a:gd name="connsiteY1" fmla="*/ 592600 h 1434264"/>
                          <a:gd name="connsiteX2" fmla="*/ 2888673 w 7876309"/>
                          <a:gd name="connsiteY2" fmla="*/ 21100 h 1434264"/>
                          <a:gd name="connsiteX3" fmla="*/ 7876309 w 7876309"/>
                          <a:gd name="connsiteY3" fmla="*/ 1434264 h 1434264"/>
                          <a:gd name="connsiteX0" fmla="*/ 0 w 7876309"/>
                          <a:gd name="connsiteY0" fmla="*/ 683984 h 1432131"/>
                          <a:gd name="connsiteX1" fmla="*/ 1600200 w 7876309"/>
                          <a:gd name="connsiteY1" fmla="*/ 621640 h 1432131"/>
                          <a:gd name="connsiteX2" fmla="*/ 2888673 w 7876309"/>
                          <a:gd name="connsiteY2" fmla="*/ 18967 h 1432131"/>
                          <a:gd name="connsiteX3" fmla="*/ 7876309 w 7876309"/>
                          <a:gd name="connsiteY3" fmla="*/ 1432131 h 1432131"/>
                          <a:gd name="connsiteX0" fmla="*/ 0 w 7876309"/>
                          <a:gd name="connsiteY0" fmla="*/ 683984 h 1432131"/>
                          <a:gd name="connsiteX1" fmla="*/ 1641763 w 7876309"/>
                          <a:gd name="connsiteY1" fmla="*/ 621640 h 1432131"/>
                          <a:gd name="connsiteX2" fmla="*/ 2888673 w 7876309"/>
                          <a:gd name="connsiteY2" fmla="*/ 18967 h 1432131"/>
                          <a:gd name="connsiteX3" fmla="*/ 7876309 w 7876309"/>
                          <a:gd name="connsiteY3" fmla="*/ 1432131 h 1432131"/>
                          <a:gd name="connsiteX0" fmla="*/ 0 w 7886700"/>
                          <a:gd name="connsiteY0" fmla="*/ 683984 h 1432131"/>
                          <a:gd name="connsiteX1" fmla="*/ 1652154 w 7886700"/>
                          <a:gd name="connsiteY1" fmla="*/ 621640 h 1432131"/>
                          <a:gd name="connsiteX2" fmla="*/ 2899064 w 7886700"/>
                          <a:gd name="connsiteY2" fmla="*/ 18967 h 1432131"/>
                          <a:gd name="connsiteX3" fmla="*/ 7886700 w 7886700"/>
                          <a:gd name="connsiteY3" fmla="*/ 1432131 h 1432131"/>
                          <a:gd name="connsiteX0" fmla="*/ 0 w 7886700"/>
                          <a:gd name="connsiteY0" fmla="*/ 684674 h 1432821"/>
                          <a:gd name="connsiteX1" fmla="*/ 1517072 w 7886700"/>
                          <a:gd name="connsiteY1" fmla="*/ 611939 h 1432821"/>
                          <a:gd name="connsiteX2" fmla="*/ 2899064 w 7886700"/>
                          <a:gd name="connsiteY2" fmla="*/ 19657 h 1432821"/>
                          <a:gd name="connsiteX3" fmla="*/ 7886700 w 7886700"/>
                          <a:gd name="connsiteY3" fmla="*/ 1432821 h 1432821"/>
                          <a:gd name="connsiteX0" fmla="*/ 0 w 7886700"/>
                          <a:gd name="connsiteY0" fmla="*/ 674238 h 1432776"/>
                          <a:gd name="connsiteX1" fmla="*/ 1517072 w 7886700"/>
                          <a:gd name="connsiteY1" fmla="*/ 611894 h 1432776"/>
                          <a:gd name="connsiteX2" fmla="*/ 2899064 w 7886700"/>
                          <a:gd name="connsiteY2" fmla="*/ 19612 h 1432776"/>
                          <a:gd name="connsiteX3" fmla="*/ 7886700 w 7886700"/>
                          <a:gd name="connsiteY3" fmla="*/ 1432776 h 1432776"/>
                          <a:gd name="connsiteX0" fmla="*/ 0 w 6504709"/>
                          <a:gd name="connsiteY0" fmla="*/ 655355 h 728093"/>
                          <a:gd name="connsiteX1" fmla="*/ 1517072 w 6504709"/>
                          <a:gd name="connsiteY1" fmla="*/ 593011 h 728093"/>
                          <a:gd name="connsiteX2" fmla="*/ 2899064 w 6504709"/>
                          <a:gd name="connsiteY2" fmla="*/ 729 h 728093"/>
                          <a:gd name="connsiteX3" fmla="*/ 6504709 w 6504709"/>
                          <a:gd name="connsiteY3" fmla="*/ 728093 h 728093"/>
                          <a:gd name="connsiteX0" fmla="*/ 0 w 6504709"/>
                          <a:gd name="connsiteY0" fmla="*/ 738396 h 811134"/>
                          <a:gd name="connsiteX1" fmla="*/ 1517072 w 6504709"/>
                          <a:gd name="connsiteY1" fmla="*/ 676052 h 811134"/>
                          <a:gd name="connsiteX2" fmla="*/ 2823896 w 6504709"/>
                          <a:gd name="connsiteY2" fmla="*/ 643 h 811134"/>
                          <a:gd name="connsiteX3" fmla="*/ 6504709 w 6504709"/>
                          <a:gd name="connsiteY3" fmla="*/ 811134 h 811134"/>
                          <a:gd name="connsiteX0" fmla="*/ 0 w 6504709"/>
                          <a:gd name="connsiteY0" fmla="*/ 738295 h 811033"/>
                          <a:gd name="connsiteX1" fmla="*/ 1602978 w 6504709"/>
                          <a:gd name="connsiteY1" fmla="*/ 686342 h 811033"/>
                          <a:gd name="connsiteX2" fmla="*/ 2823896 w 6504709"/>
                          <a:gd name="connsiteY2" fmla="*/ 542 h 811033"/>
                          <a:gd name="connsiteX3" fmla="*/ 6504709 w 6504709"/>
                          <a:gd name="connsiteY3" fmla="*/ 811033 h 811033"/>
                          <a:gd name="connsiteX0" fmla="*/ 0 w 6504709"/>
                          <a:gd name="connsiteY0" fmla="*/ 759061 h 831799"/>
                          <a:gd name="connsiteX1" fmla="*/ 1602978 w 6504709"/>
                          <a:gd name="connsiteY1" fmla="*/ 707108 h 831799"/>
                          <a:gd name="connsiteX2" fmla="*/ 2856111 w 6504709"/>
                          <a:gd name="connsiteY2" fmla="*/ 526 h 831799"/>
                          <a:gd name="connsiteX3" fmla="*/ 6504709 w 6504709"/>
                          <a:gd name="connsiteY3" fmla="*/ 831799 h 831799"/>
                          <a:gd name="connsiteX0" fmla="*/ 0 w 6504709"/>
                          <a:gd name="connsiteY0" fmla="*/ 759061 h 831799"/>
                          <a:gd name="connsiteX1" fmla="*/ 1550210 w 6504709"/>
                          <a:gd name="connsiteY1" fmla="*/ 707108 h 831799"/>
                          <a:gd name="connsiteX2" fmla="*/ 2856111 w 6504709"/>
                          <a:gd name="connsiteY2" fmla="*/ 526 h 831799"/>
                          <a:gd name="connsiteX3" fmla="*/ 6504709 w 6504709"/>
                          <a:gd name="connsiteY3" fmla="*/ 831799 h 831799"/>
                          <a:gd name="connsiteX0" fmla="*/ 0 w 6420278"/>
                          <a:gd name="connsiteY0" fmla="*/ 758596 h 766766"/>
                          <a:gd name="connsiteX1" fmla="*/ 1550210 w 6420278"/>
                          <a:gd name="connsiteY1" fmla="*/ 706643 h 766766"/>
                          <a:gd name="connsiteX2" fmla="*/ 2856111 w 6420278"/>
                          <a:gd name="connsiteY2" fmla="*/ 61 h 766766"/>
                          <a:gd name="connsiteX3" fmla="*/ 6420278 w 6420278"/>
                          <a:gd name="connsiteY3" fmla="*/ 748207 h 766766"/>
                          <a:gd name="connsiteX0" fmla="*/ 0 w 6441385"/>
                          <a:gd name="connsiteY0" fmla="*/ 758596 h 766766"/>
                          <a:gd name="connsiteX1" fmla="*/ 1550210 w 6441385"/>
                          <a:gd name="connsiteY1" fmla="*/ 706643 h 766766"/>
                          <a:gd name="connsiteX2" fmla="*/ 2856111 w 6441385"/>
                          <a:gd name="connsiteY2" fmla="*/ 61 h 766766"/>
                          <a:gd name="connsiteX3" fmla="*/ 6441385 w 6441385"/>
                          <a:gd name="connsiteY3" fmla="*/ 758598 h 766766"/>
                          <a:gd name="connsiteX0" fmla="*/ 0 w 6483601"/>
                          <a:gd name="connsiteY0" fmla="*/ 758596 h 789771"/>
                          <a:gd name="connsiteX1" fmla="*/ 1550210 w 6483601"/>
                          <a:gd name="connsiteY1" fmla="*/ 706643 h 789771"/>
                          <a:gd name="connsiteX2" fmla="*/ 2856111 w 6483601"/>
                          <a:gd name="connsiteY2" fmla="*/ 61 h 789771"/>
                          <a:gd name="connsiteX3" fmla="*/ 6483601 w 6483601"/>
                          <a:gd name="connsiteY3" fmla="*/ 789771 h 789771"/>
                          <a:gd name="connsiteX0" fmla="*/ 0 w 6652462"/>
                          <a:gd name="connsiteY0" fmla="*/ 758596 h 1064733"/>
                          <a:gd name="connsiteX1" fmla="*/ 1550210 w 6652462"/>
                          <a:gd name="connsiteY1" fmla="*/ 706643 h 1064733"/>
                          <a:gd name="connsiteX2" fmla="*/ 2856111 w 6652462"/>
                          <a:gd name="connsiteY2" fmla="*/ 61 h 1064733"/>
                          <a:gd name="connsiteX3" fmla="*/ 6652462 w 6652462"/>
                          <a:gd name="connsiteY3" fmla="*/ 1064733 h 1064733"/>
                          <a:gd name="connsiteX0" fmla="*/ 0 w 7190709"/>
                          <a:gd name="connsiteY0" fmla="*/ 758596 h 1052778"/>
                          <a:gd name="connsiteX1" fmla="*/ 1550210 w 7190709"/>
                          <a:gd name="connsiteY1" fmla="*/ 706643 h 1052778"/>
                          <a:gd name="connsiteX2" fmla="*/ 2856111 w 7190709"/>
                          <a:gd name="connsiteY2" fmla="*/ 61 h 1052778"/>
                          <a:gd name="connsiteX3" fmla="*/ 7190709 w 7190709"/>
                          <a:gd name="connsiteY3" fmla="*/ 1052778 h 1052778"/>
                          <a:gd name="connsiteX0" fmla="*/ 0 w 7359571"/>
                          <a:gd name="connsiteY0" fmla="*/ 758596 h 969093"/>
                          <a:gd name="connsiteX1" fmla="*/ 1550210 w 7359571"/>
                          <a:gd name="connsiteY1" fmla="*/ 706643 h 969093"/>
                          <a:gd name="connsiteX2" fmla="*/ 2856111 w 7359571"/>
                          <a:gd name="connsiteY2" fmla="*/ 61 h 969093"/>
                          <a:gd name="connsiteX3" fmla="*/ 7359571 w 7359571"/>
                          <a:gd name="connsiteY3" fmla="*/ 969093 h 969093"/>
                          <a:gd name="connsiteX0" fmla="*/ 0 w 7359571"/>
                          <a:gd name="connsiteY0" fmla="*/ 758596 h 921274"/>
                          <a:gd name="connsiteX1" fmla="*/ 1550210 w 7359571"/>
                          <a:gd name="connsiteY1" fmla="*/ 706643 h 921274"/>
                          <a:gd name="connsiteX2" fmla="*/ 2856111 w 7359571"/>
                          <a:gd name="connsiteY2" fmla="*/ 61 h 921274"/>
                          <a:gd name="connsiteX3" fmla="*/ 7359571 w 7359571"/>
                          <a:gd name="connsiteY3" fmla="*/ 921274 h 921274"/>
                          <a:gd name="connsiteX0" fmla="*/ 0 w 7465110"/>
                          <a:gd name="connsiteY0" fmla="*/ 758596 h 921274"/>
                          <a:gd name="connsiteX1" fmla="*/ 1550210 w 7465110"/>
                          <a:gd name="connsiteY1" fmla="*/ 706643 h 921274"/>
                          <a:gd name="connsiteX2" fmla="*/ 2856111 w 7465110"/>
                          <a:gd name="connsiteY2" fmla="*/ 61 h 921274"/>
                          <a:gd name="connsiteX3" fmla="*/ 7465110 w 7465110"/>
                          <a:gd name="connsiteY3" fmla="*/ 921274 h 921274"/>
                          <a:gd name="connsiteX0" fmla="*/ 0 w 7517880"/>
                          <a:gd name="connsiteY0" fmla="*/ 770551 h 921274"/>
                          <a:gd name="connsiteX1" fmla="*/ 1602980 w 7517880"/>
                          <a:gd name="connsiteY1" fmla="*/ 706643 h 921274"/>
                          <a:gd name="connsiteX2" fmla="*/ 2908881 w 7517880"/>
                          <a:gd name="connsiteY2" fmla="*/ 61 h 921274"/>
                          <a:gd name="connsiteX3" fmla="*/ 7517880 w 7517880"/>
                          <a:gd name="connsiteY3" fmla="*/ 921274 h 921274"/>
                          <a:gd name="connsiteX0" fmla="*/ 0 w 7401787"/>
                          <a:gd name="connsiteY0" fmla="*/ 770551 h 921274"/>
                          <a:gd name="connsiteX1" fmla="*/ 1486887 w 7401787"/>
                          <a:gd name="connsiteY1" fmla="*/ 706643 h 921274"/>
                          <a:gd name="connsiteX2" fmla="*/ 2792788 w 7401787"/>
                          <a:gd name="connsiteY2" fmla="*/ 61 h 921274"/>
                          <a:gd name="connsiteX3" fmla="*/ 7401787 w 7401787"/>
                          <a:gd name="connsiteY3" fmla="*/ 921274 h 921274"/>
                          <a:gd name="connsiteX0" fmla="*/ 0 w 7444003"/>
                          <a:gd name="connsiteY0" fmla="*/ 782506 h 921274"/>
                          <a:gd name="connsiteX1" fmla="*/ 1529103 w 7444003"/>
                          <a:gd name="connsiteY1" fmla="*/ 706643 h 921274"/>
                          <a:gd name="connsiteX2" fmla="*/ 2835004 w 7444003"/>
                          <a:gd name="connsiteY2" fmla="*/ 61 h 921274"/>
                          <a:gd name="connsiteX3" fmla="*/ 7444003 w 7444003"/>
                          <a:gd name="connsiteY3" fmla="*/ 921274 h 921274"/>
                          <a:gd name="connsiteX0" fmla="*/ 0 w 7422938"/>
                          <a:gd name="connsiteY0" fmla="*/ 782506 h 897364"/>
                          <a:gd name="connsiteX1" fmla="*/ 1529103 w 7422938"/>
                          <a:gd name="connsiteY1" fmla="*/ 706643 h 897364"/>
                          <a:gd name="connsiteX2" fmla="*/ 2835004 w 7422938"/>
                          <a:gd name="connsiteY2" fmla="*/ 61 h 897364"/>
                          <a:gd name="connsiteX3" fmla="*/ 7422938 w 7422938"/>
                          <a:gd name="connsiteY3" fmla="*/ 897364 h 897364"/>
                          <a:gd name="connsiteX0" fmla="*/ 0 w 7444002"/>
                          <a:gd name="connsiteY0" fmla="*/ 782506 h 837590"/>
                          <a:gd name="connsiteX1" fmla="*/ 1529103 w 7444002"/>
                          <a:gd name="connsiteY1" fmla="*/ 706643 h 837590"/>
                          <a:gd name="connsiteX2" fmla="*/ 2835004 w 7444002"/>
                          <a:gd name="connsiteY2" fmla="*/ 61 h 837590"/>
                          <a:gd name="connsiteX3" fmla="*/ 7444002 w 7444002"/>
                          <a:gd name="connsiteY3" fmla="*/ 837590 h 837590"/>
                          <a:gd name="connsiteX0" fmla="*/ 0 w 7465067"/>
                          <a:gd name="connsiteY0" fmla="*/ 782506 h 782506"/>
                          <a:gd name="connsiteX1" fmla="*/ 1529103 w 7465067"/>
                          <a:gd name="connsiteY1" fmla="*/ 706643 h 782506"/>
                          <a:gd name="connsiteX2" fmla="*/ 2835004 w 7465067"/>
                          <a:gd name="connsiteY2" fmla="*/ 61 h 782506"/>
                          <a:gd name="connsiteX3" fmla="*/ 7465067 w 7465067"/>
                          <a:gd name="connsiteY3" fmla="*/ 741950 h 782506"/>
                          <a:gd name="connsiteX0" fmla="*/ 0 w 7465067"/>
                          <a:gd name="connsiteY0" fmla="*/ 784225 h 784225"/>
                          <a:gd name="connsiteX1" fmla="*/ 1529103 w 7465067"/>
                          <a:gd name="connsiteY1" fmla="*/ 708362 h 784225"/>
                          <a:gd name="connsiteX2" fmla="*/ 2835004 w 7465067"/>
                          <a:gd name="connsiteY2" fmla="*/ 1780 h 784225"/>
                          <a:gd name="connsiteX3" fmla="*/ 5768404 w 7465067"/>
                          <a:gd name="connsiteY3" fmla="*/ 581977 h 784225"/>
                          <a:gd name="connsiteX4" fmla="*/ 7465067 w 7465067"/>
                          <a:gd name="connsiteY4" fmla="*/ 743669 h 784225"/>
                          <a:gd name="connsiteX0" fmla="*/ 0 w 7465067"/>
                          <a:gd name="connsiteY0" fmla="*/ 784075 h 784075"/>
                          <a:gd name="connsiteX1" fmla="*/ 1529103 w 7465067"/>
                          <a:gd name="connsiteY1" fmla="*/ 708212 h 784075"/>
                          <a:gd name="connsiteX2" fmla="*/ 2835004 w 7465067"/>
                          <a:gd name="connsiteY2" fmla="*/ 1630 h 784075"/>
                          <a:gd name="connsiteX3" fmla="*/ 5947454 w 7465067"/>
                          <a:gd name="connsiteY3" fmla="*/ 629647 h 784075"/>
                          <a:gd name="connsiteX4" fmla="*/ 7465067 w 7465067"/>
                          <a:gd name="connsiteY4" fmla="*/ 743519 h 7840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465067" h="784075">
                            <a:moveTo>
                              <a:pt x="0" y="784075"/>
                            </a:moveTo>
                            <a:cubicBezTo>
                              <a:pt x="498763" y="739048"/>
                              <a:pt x="1056602" y="838619"/>
                              <a:pt x="1529103" y="708212"/>
                            </a:cubicBezTo>
                            <a:cubicBezTo>
                              <a:pt x="2001604" y="577805"/>
                              <a:pt x="2147763" y="36641"/>
                              <a:pt x="2835004" y="1630"/>
                            </a:cubicBezTo>
                            <a:cubicBezTo>
                              <a:pt x="3522245" y="-33381"/>
                              <a:pt x="5175777" y="505999"/>
                              <a:pt x="5947454" y="629647"/>
                            </a:cubicBezTo>
                            <a:cubicBezTo>
                              <a:pt x="6719131" y="753295"/>
                              <a:pt x="7162981" y="702623"/>
                              <a:pt x="7465067" y="743519"/>
                            </a:cubicBezTo>
                          </a:path>
                        </a:pathLst>
                      </a:custGeom>
                      <a:noFill/>
                      <a:ln w="19050">
                        <a:solidFill>
                          <a:schemeClr val="accent3">
                            <a:lumMod val="75000"/>
                          </a:schemeClr>
                        </a:solidFill>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grpSp>
                <p:cxnSp>
                  <p:nvCxnSpPr>
                    <p:cNvPr id="21" name="Ευθεία γραμμή σύνδεσης 20"/>
                    <p:cNvCxnSpPr/>
                    <p:nvPr/>
                  </p:nvCxnSpPr>
                  <p:spPr>
                    <a:xfrm flipV="1">
                      <a:off x="2978727" y="1118752"/>
                      <a:ext cx="7344000" cy="0"/>
                    </a:xfrm>
                    <a:prstGeom prst="line">
                      <a:avLst/>
                    </a:prstGeom>
                    <a:ln w="19050">
                      <a:solidFill>
                        <a:schemeClr val="bg2">
                          <a:lumMod val="90000"/>
                        </a:schemeClr>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22" name="Ευθεία γραμμή σύνδεσης 21"/>
                    <p:cNvCxnSpPr/>
                    <p:nvPr/>
                  </p:nvCxnSpPr>
                  <p:spPr>
                    <a:xfrm flipV="1">
                      <a:off x="2972598" y="2746663"/>
                      <a:ext cx="7344000" cy="0"/>
                    </a:xfrm>
                    <a:prstGeom prst="line">
                      <a:avLst/>
                    </a:prstGeom>
                    <a:ln w="19050">
                      <a:solidFill>
                        <a:schemeClr val="bg2">
                          <a:lumMod val="90000"/>
                        </a:schemeClr>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grpSp>
            </p:grpSp>
            <p:sp>
              <p:nvSpPr>
                <p:cNvPr id="24" name="Ελεύθερη σχεδίαση 23"/>
                <p:cNvSpPr/>
                <p:nvPr/>
              </p:nvSpPr>
              <p:spPr>
                <a:xfrm>
                  <a:off x="2940468" y="1558378"/>
                  <a:ext cx="7380000" cy="761037"/>
                </a:xfrm>
                <a:custGeom>
                  <a:avLst/>
                  <a:gdLst>
                    <a:gd name="connsiteX0" fmla="*/ 0 w 6244936"/>
                    <a:gd name="connsiteY0" fmla="*/ 360767 h 391762"/>
                    <a:gd name="connsiteX1" fmla="*/ 1756063 w 6244936"/>
                    <a:gd name="connsiteY1" fmla="*/ 360767 h 391762"/>
                    <a:gd name="connsiteX2" fmla="*/ 2722418 w 6244936"/>
                    <a:gd name="connsiteY2" fmla="*/ 38649 h 391762"/>
                    <a:gd name="connsiteX3" fmla="*/ 6244936 w 6244936"/>
                    <a:gd name="connsiteY3" fmla="*/ 17867 h 391762"/>
                    <a:gd name="connsiteX0" fmla="*/ 0 w 7730836"/>
                    <a:gd name="connsiteY0" fmla="*/ 357471 h 1313435"/>
                    <a:gd name="connsiteX1" fmla="*/ 1756063 w 7730836"/>
                    <a:gd name="connsiteY1" fmla="*/ 357471 h 1313435"/>
                    <a:gd name="connsiteX2" fmla="*/ 2722418 w 7730836"/>
                    <a:gd name="connsiteY2" fmla="*/ 35353 h 1313435"/>
                    <a:gd name="connsiteX3" fmla="*/ 7730836 w 7730836"/>
                    <a:gd name="connsiteY3" fmla="*/ 1313435 h 1313435"/>
                    <a:gd name="connsiteX0" fmla="*/ 0 w 7730836"/>
                    <a:gd name="connsiteY0" fmla="*/ 355050 h 1311014"/>
                    <a:gd name="connsiteX1" fmla="*/ 1537854 w 7730836"/>
                    <a:gd name="connsiteY1" fmla="*/ 375832 h 1311014"/>
                    <a:gd name="connsiteX2" fmla="*/ 2722418 w 7730836"/>
                    <a:gd name="connsiteY2" fmla="*/ 32932 h 1311014"/>
                    <a:gd name="connsiteX3" fmla="*/ 7730836 w 7730836"/>
                    <a:gd name="connsiteY3" fmla="*/ 1311014 h 1311014"/>
                    <a:gd name="connsiteX0" fmla="*/ 0 w 7741227"/>
                    <a:gd name="connsiteY0" fmla="*/ 417983 h 1311602"/>
                    <a:gd name="connsiteX1" fmla="*/ 1548245 w 7741227"/>
                    <a:gd name="connsiteY1" fmla="*/ 376420 h 1311602"/>
                    <a:gd name="connsiteX2" fmla="*/ 2732809 w 7741227"/>
                    <a:gd name="connsiteY2" fmla="*/ 33520 h 1311602"/>
                    <a:gd name="connsiteX3" fmla="*/ 7741227 w 7741227"/>
                    <a:gd name="connsiteY3" fmla="*/ 1311602 h 1311602"/>
                    <a:gd name="connsiteX0" fmla="*/ 0 w 7762009"/>
                    <a:gd name="connsiteY0" fmla="*/ 449458 h 1311904"/>
                    <a:gd name="connsiteX1" fmla="*/ 1569027 w 7762009"/>
                    <a:gd name="connsiteY1" fmla="*/ 376722 h 1311904"/>
                    <a:gd name="connsiteX2" fmla="*/ 2753591 w 7762009"/>
                    <a:gd name="connsiteY2" fmla="*/ 33822 h 1311904"/>
                    <a:gd name="connsiteX3" fmla="*/ 7762009 w 7762009"/>
                    <a:gd name="connsiteY3" fmla="*/ 1311904 h 1311904"/>
                    <a:gd name="connsiteX0" fmla="*/ 0 w 7741227"/>
                    <a:gd name="connsiteY0" fmla="*/ 457004 h 1454532"/>
                    <a:gd name="connsiteX1" fmla="*/ 1569027 w 7741227"/>
                    <a:gd name="connsiteY1" fmla="*/ 384268 h 1454532"/>
                    <a:gd name="connsiteX2" fmla="*/ 2753591 w 7741227"/>
                    <a:gd name="connsiteY2" fmla="*/ 41368 h 1454532"/>
                    <a:gd name="connsiteX3" fmla="*/ 7741227 w 7741227"/>
                    <a:gd name="connsiteY3" fmla="*/ 1454532 h 1454532"/>
                    <a:gd name="connsiteX0" fmla="*/ 0 w 7741227"/>
                    <a:gd name="connsiteY0" fmla="*/ 454427 h 1451955"/>
                    <a:gd name="connsiteX1" fmla="*/ 1579418 w 7741227"/>
                    <a:gd name="connsiteY1" fmla="*/ 402473 h 1451955"/>
                    <a:gd name="connsiteX2" fmla="*/ 2753591 w 7741227"/>
                    <a:gd name="connsiteY2" fmla="*/ 38791 h 1451955"/>
                    <a:gd name="connsiteX3" fmla="*/ 7741227 w 7741227"/>
                    <a:gd name="connsiteY3" fmla="*/ 1451955 h 1451955"/>
                    <a:gd name="connsiteX0" fmla="*/ 0 w 7834745"/>
                    <a:gd name="connsiteY0" fmla="*/ 569923 h 1453151"/>
                    <a:gd name="connsiteX1" fmla="*/ 1672936 w 7834745"/>
                    <a:gd name="connsiteY1" fmla="*/ 403669 h 1453151"/>
                    <a:gd name="connsiteX2" fmla="*/ 2847109 w 7834745"/>
                    <a:gd name="connsiteY2" fmla="*/ 39987 h 1453151"/>
                    <a:gd name="connsiteX3" fmla="*/ 7834745 w 7834745"/>
                    <a:gd name="connsiteY3" fmla="*/ 1453151 h 1453151"/>
                    <a:gd name="connsiteX0" fmla="*/ 0 w 7834745"/>
                    <a:gd name="connsiteY0" fmla="*/ 557773 h 1441001"/>
                    <a:gd name="connsiteX1" fmla="*/ 1475508 w 7834745"/>
                    <a:gd name="connsiteY1" fmla="*/ 505819 h 1441001"/>
                    <a:gd name="connsiteX2" fmla="*/ 2847109 w 7834745"/>
                    <a:gd name="connsiteY2" fmla="*/ 27837 h 1441001"/>
                    <a:gd name="connsiteX3" fmla="*/ 7834745 w 7834745"/>
                    <a:gd name="connsiteY3" fmla="*/ 1441001 h 1441001"/>
                    <a:gd name="connsiteX0" fmla="*/ 0 w 7834745"/>
                    <a:gd name="connsiteY0" fmla="*/ 553442 h 1436670"/>
                    <a:gd name="connsiteX1" fmla="*/ 1454726 w 7834745"/>
                    <a:gd name="connsiteY1" fmla="*/ 553443 h 1436670"/>
                    <a:gd name="connsiteX2" fmla="*/ 2847109 w 7834745"/>
                    <a:gd name="connsiteY2" fmla="*/ 23506 h 1436670"/>
                    <a:gd name="connsiteX3" fmla="*/ 7834745 w 7834745"/>
                    <a:gd name="connsiteY3" fmla="*/ 1436670 h 1436670"/>
                    <a:gd name="connsiteX0" fmla="*/ 0 w 7876309"/>
                    <a:gd name="connsiteY0" fmla="*/ 689274 h 1437421"/>
                    <a:gd name="connsiteX1" fmla="*/ 1496290 w 7876309"/>
                    <a:gd name="connsiteY1" fmla="*/ 554194 h 1437421"/>
                    <a:gd name="connsiteX2" fmla="*/ 2888673 w 7876309"/>
                    <a:gd name="connsiteY2" fmla="*/ 24257 h 1437421"/>
                    <a:gd name="connsiteX3" fmla="*/ 7876309 w 7876309"/>
                    <a:gd name="connsiteY3" fmla="*/ 1437421 h 1437421"/>
                    <a:gd name="connsiteX0" fmla="*/ 0 w 7876309"/>
                    <a:gd name="connsiteY0" fmla="*/ 681417 h 1429564"/>
                    <a:gd name="connsiteX1" fmla="*/ 1413163 w 7876309"/>
                    <a:gd name="connsiteY1" fmla="*/ 660637 h 1429564"/>
                    <a:gd name="connsiteX2" fmla="*/ 2888673 w 7876309"/>
                    <a:gd name="connsiteY2" fmla="*/ 16400 h 1429564"/>
                    <a:gd name="connsiteX3" fmla="*/ 7876309 w 7876309"/>
                    <a:gd name="connsiteY3" fmla="*/ 1429564 h 1429564"/>
                    <a:gd name="connsiteX0" fmla="*/ 0 w 7876309"/>
                    <a:gd name="connsiteY0" fmla="*/ 686117 h 1434264"/>
                    <a:gd name="connsiteX1" fmla="*/ 1652154 w 7876309"/>
                    <a:gd name="connsiteY1" fmla="*/ 592600 h 1434264"/>
                    <a:gd name="connsiteX2" fmla="*/ 2888673 w 7876309"/>
                    <a:gd name="connsiteY2" fmla="*/ 21100 h 1434264"/>
                    <a:gd name="connsiteX3" fmla="*/ 7876309 w 7876309"/>
                    <a:gd name="connsiteY3" fmla="*/ 1434264 h 1434264"/>
                    <a:gd name="connsiteX0" fmla="*/ 0 w 7876309"/>
                    <a:gd name="connsiteY0" fmla="*/ 683984 h 1432131"/>
                    <a:gd name="connsiteX1" fmla="*/ 1600200 w 7876309"/>
                    <a:gd name="connsiteY1" fmla="*/ 621640 h 1432131"/>
                    <a:gd name="connsiteX2" fmla="*/ 2888673 w 7876309"/>
                    <a:gd name="connsiteY2" fmla="*/ 18967 h 1432131"/>
                    <a:gd name="connsiteX3" fmla="*/ 7876309 w 7876309"/>
                    <a:gd name="connsiteY3" fmla="*/ 1432131 h 1432131"/>
                    <a:gd name="connsiteX0" fmla="*/ 0 w 7876309"/>
                    <a:gd name="connsiteY0" fmla="*/ 683984 h 1432131"/>
                    <a:gd name="connsiteX1" fmla="*/ 1641763 w 7876309"/>
                    <a:gd name="connsiteY1" fmla="*/ 621640 h 1432131"/>
                    <a:gd name="connsiteX2" fmla="*/ 2888673 w 7876309"/>
                    <a:gd name="connsiteY2" fmla="*/ 18967 h 1432131"/>
                    <a:gd name="connsiteX3" fmla="*/ 7876309 w 7876309"/>
                    <a:gd name="connsiteY3" fmla="*/ 1432131 h 1432131"/>
                    <a:gd name="connsiteX0" fmla="*/ 0 w 7886700"/>
                    <a:gd name="connsiteY0" fmla="*/ 683984 h 1432131"/>
                    <a:gd name="connsiteX1" fmla="*/ 1652154 w 7886700"/>
                    <a:gd name="connsiteY1" fmla="*/ 621640 h 1432131"/>
                    <a:gd name="connsiteX2" fmla="*/ 2899064 w 7886700"/>
                    <a:gd name="connsiteY2" fmla="*/ 18967 h 1432131"/>
                    <a:gd name="connsiteX3" fmla="*/ 7886700 w 7886700"/>
                    <a:gd name="connsiteY3" fmla="*/ 1432131 h 1432131"/>
                    <a:gd name="connsiteX0" fmla="*/ 0 w 7886700"/>
                    <a:gd name="connsiteY0" fmla="*/ 684674 h 1432821"/>
                    <a:gd name="connsiteX1" fmla="*/ 1517072 w 7886700"/>
                    <a:gd name="connsiteY1" fmla="*/ 611939 h 1432821"/>
                    <a:gd name="connsiteX2" fmla="*/ 2899064 w 7886700"/>
                    <a:gd name="connsiteY2" fmla="*/ 19657 h 1432821"/>
                    <a:gd name="connsiteX3" fmla="*/ 7886700 w 7886700"/>
                    <a:gd name="connsiteY3" fmla="*/ 1432821 h 1432821"/>
                    <a:gd name="connsiteX0" fmla="*/ 0 w 7886700"/>
                    <a:gd name="connsiteY0" fmla="*/ 674238 h 1432776"/>
                    <a:gd name="connsiteX1" fmla="*/ 1517072 w 7886700"/>
                    <a:gd name="connsiteY1" fmla="*/ 611894 h 1432776"/>
                    <a:gd name="connsiteX2" fmla="*/ 2899064 w 7886700"/>
                    <a:gd name="connsiteY2" fmla="*/ 19612 h 1432776"/>
                    <a:gd name="connsiteX3" fmla="*/ 7886700 w 7886700"/>
                    <a:gd name="connsiteY3" fmla="*/ 1432776 h 1432776"/>
                    <a:gd name="connsiteX0" fmla="*/ 0 w 6504709"/>
                    <a:gd name="connsiteY0" fmla="*/ 655355 h 728093"/>
                    <a:gd name="connsiteX1" fmla="*/ 1517072 w 6504709"/>
                    <a:gd name="connsiteY1" fmla="*/ 593011 h 728093"/>
                    <a:gd name="connsiteX2" fmla="*/ 2899064 w 6504709"/>
                    <a:gd name="connsiteY2" fmla="*/ 729 h 728093"/>
                    <a:gd name="connsiteX3" fmla="*/ 6504709 w 6504709"/>
                    <a:gd name="connsiteY3" fmla="*/ 728093 h 728093"/>
                    <a:gd name="connsiteX0" fmla="*/ 0 w 6504709"/>
                    <a:gd name="connsiteY0" fmla="*/ 738396 h 811134"/>
                    <a:gd name="connsiteX1" fmla="*/ 1517072 w 6504709"/>
                    <a:gd name="connsiteY1" fmla="*/ 676052 h 811134"/>
                    <a:gd name="connsiteX2" fmla="*/ 2823896 w 6504709"/>
                    <a:gd name="connsiteY2" fmla="*/ 643 h 811134"/>
                    <a:gd name="connsiteX3" fmla="*/ 6504709 w 6504709"/>
                    <a:gd name="connsiteY3" fmla="*/ 811134 h 811134"/>
                    <a:gd name="connsiteX0" fmla="*/ 0 w 6504709"/>
                    <a:gd name="connsiteY0" fmla="*/ 738295 h 811033"/>
                    <a:gd name="connsiteX1" fmla="*/ 1602978 w 6504709"/>
                    <a:gd name="connsiteY1" fmla="*/ 686342 h 811033"/>
                    <a:gd name="connsiteX2" fmla="*/ 2823896 w 6504709"/>
                    <a:gd name="connsiteY2" fmla="*/ 542 h 811033"/>
                    <a:gd name="connsiteX3" fmla="*/ 6504709 w 6504709"/>
                    <a:gd name="connsiteY3" fmla="*/ 811033 h 811033"/>
                    <a:gd name="connsiteX0" fmla="*/ 0 w 6504709"/>
                    <a:gd name="connsiteY0" fmla="*/ 759061 h 831799"/>
                    <a:gd name="connsiteX1" fmla="*/ 1602978 w 6504709"/>
                    <a:gd name="connsiteY1" fmla="*/ 707108 h 831799"/>
                    <a:gd name="connsiteX2" fmla="*/ 2856111 w 6504709"/>
                    <a:gd name="connsiteY2" fmla="*/ 526 h 831799"/>
                    <a:gd name="connsiteX3" fmla="*/ 6504709 w 6504709"/>
                    <a:gd name="connsiteY3" fmla="*/ 831799 h 831799"/>
                    <a:gd name="connsiteX0" fmla="*/ 0 w 6504709"/>
                    <a:gd name="connsiteY0" fmla="*/ 759061 h 831799"/>
                    <a:gd name="connsiteX1" fmla="*/ 1550210 w 6504709"/>
                    <a:gd name="connsiteY1" fmla="*/ 707108 h 831799"/>
                    <a:gd name="connsiteX2" fmla="*/ 2856111 w 6504709"/>
                    <a:gd name="connsiteY2" fmla="*/ 526 h 831799"/>
                    <a:gd name="connsiteX3" fmla="*/ 6504709 w 6504709"/>
                    <a:gd name="connsiteY3" fmla="*/ 831799 h 831799"/>
                    <a:gd name="connsiteX0" fmla="*/ 0 w 6420278"/>
                    <a:gd name="connsiteY0" fmla="*/ 758596 h 766766"/>
                    <a:gd name="connsiteX1" fmla="*/ 1550210 w 6420278"/>
                    <a:gd name="connsiteY1" fmla="*/ 706643 h 766766"/>
                    <a:gd name="connsiteX2" fmla="*/ 2856111 w 6420278"/>
                    <a:gd name="connsiteY2" fmla="*/ 61 h 766766"/>
                    <a:gd name="connsiteX3" fmla="*/ 6420278 w 6420278"/>
                    <a:gd name="connsiteY3" fmla="*/ 748207 h 766766"/>
                    <a:gd name="connsiteX0" fmla="*/ 0 w 6441385"/>
                    <a:gd name="connsiteY0" fmla="*/ 758596 h 766766"/>
                    <a:gd name="connsiteX1" fmla="*/ 1550210 w 6441385"/>
                    <a:gd name="connsiteY1" fmla="*/ 706643 h 766766"/>
                    <a:gd name="connsiteX2" fmla="*/ 2856111 w 6441385"/>
                    <a:gd name="connsiteY2" fmla="*/ 61 h 766766"/>
                    <a:gd name="connsiteX3" fmla="*/ 6441385 w 6441385"/>
                    <a:gd name="connsiteY3" fmla="*/ 758598 h 766766"/>
                    <a:gd name="connsiteX0" fmla="*/ 0 w 6483601"/>
                    <a:gd name="connsiteY0" fmla="*/ 758596 h 789771"/>
                    <a:gd name="connsiteX1" fmla="*/ 1550210 w 6483601"/>
                    <a:gd name="connsiteY1" fmla="*/ 706643 h 789771"/>
                    <a:gd name="connsiteX2" fmla="*/ 2856111 w 6483601"/>
                    <a:gd name="connsiteY2" fmla="*/ 61 h 789771"/>
                    <a:gd name="connsiteX3" fmla="*/ 6483601 w 6483601"/>
                    <a:gd name="connsiteY3" fmla="*/ 789771 h 789771"/>
                    <a:gd name="connsiteX0" fmla="*/ 0 w 6652462"/>
                    <a:gd name="connsiteY0" fmla="*/ 758596 h 1064733"/>
                    <a:gd name="connsiteX1" fmla="*/ 1550210 w 6652462"/>
                    <a:gd name="connsiteY1" fmla="*/ 706643 h 1064733"/>
                    <a:gd name="connsiteX2" fmla="*/ 2856111 w 6652462"/>
                    <a:gd name="connsiteY2" fmla="*/ 61 h 1064733"/>
                    <a:gd name="connsiteX3" fmla="*/ 6652462 w 6652462"/>
                    <a:gd name="connsiteY3" fmla="*/ 1064733 h 1064733"/>
                    <a:gd name="connsiteX0" fmla="*/ 0 w 7190709"/>
                    <a:gd name="connsiteY0" fmla="*/ 758596 h 1052778"/>
                    <a:gd name="connsiteX1" fmla="*/ 1550210 w 7190709"/>
                    <a:gd name="connsiteY1" fmla="*/ 706643 h 1052778"/>
                    <a:gd name="connsiteX2" fmla="*/ 2856111 w 7190709"/>
                    <a:gd name="connsiteY2" fmla="*/ 61 h 1052778"/>
                    <a:gd name="connsiteX3" fmla="*/ 7190709 w 7190709"/>
                    <a:gd name="connsiteY3" fmla="*/ 1052778 h 1052778"/>
                    <a:gd name="connsiteX0" fmla="*/ 0 w 7359571"/>
                    <a:gd name="connsiteY0" fmla="*/ 758596 h 969093"/>
                    <a:gd name="connsiteX1" fmla="*/ 1550210 w 7359571"/>
                    <a:gd name="connsiteY1" fmla="*/ 706643 h 969093"/>
                    <a:gd name="connsiteX2" fmla="*/ 2856111 w 7359571"/>
                    <a:gd name="connsiteY2" fmla="*/ 61 h 969093"/>
                    <a:gd name="connsiteX3" fmla="*/ 7359571 w 7359571"/>
                    <a:gd name="connsiteY3" fmla="*/ 969093 h 969093"/>
                    <a:gd name="connsiteX0" fmla="*/ 0 w 7359571"/>
                    <a:gd name="connsiteY0" fmla="*/ 758596 h 921274"/>
                    <a:gd name="connsiteX1" fmla="*/ 1550210 w 7359571"/>
                    <a:gd name="connsiteY1" fmla="*/ 706643 h 921274"/>
                    <a:gd name="connsiteX2" fmla="*/ 2856111 w 7359571"/>
                    <a:gd name="connsiteY2" fmla="*/ 61 h 921274"/>
                    <a:gd name="connsiteX3" fmla="*/ 7359571 w 7359571"/>
                    <a:gd name="connsiteY3" fmla="*/ 921274 h 921274"/>
                    <a:gd name="connsiteX0" fmla="*/ 0 w 7465110"/>
                    <a:gd name="connsiteY0" fmla="*/ 758596 h 921274"/>
                    <a:gd name="connsiteX1" fmla="*/ 1550210 w 7465110"/>
                    <a:gd name="connsiteY1" fmla="*/ 706643 h 921274"/>
                    <a:gd name="connsiteX2" fmla="*/ 2856111 w 7465110"/>
                    <a:gd name="connsiteY2" fmla="*/ 61 h 921274"/>
                    <a:gd name="connsiteX3" fmla="*/ 7465110 w 7465110"/>
                    <a:gd name="connsiteY3" fmla="*/ 921274 h 921274"/>
                    <a:gd name="connsiteX0" fmla="*/ 0 w 7517880"/>
                    <a:gd name="connsiteY0" fmla="*/ 770551 h 921274"/>
                    <a:gd name="connsiteX1" fmla="*/ 1602980 w 7517880"/>
                    <a:gd name="connsiteY1" fmla="*/ 706643 h 921274"/>
                    <a:gd name="connsiteX2" fmla="*/ 2908881 w 7517880"/>
                    <a:gd name="connsiteY2" fmla="*/ 61 h 921274"/>
                    <a:gd name="connsiteX3" fmla="*/ 7517880 w 7517880"/>
                    <a:gd name="connsiteY3" fmla="*/ 921274 h 921274"/>
                    <a:gd name="connsiteX0" fmla="*/ 0 w 7401787"/>
                    <a:gd name="connsiteY0" fmla="*/ 770551 h 921274"/>
                    <a:gd name="connsiteX1" fmla="*/ 1486887 w 7401787"/>
                    <a:gd name="connsiteY1" fmla="*/ 706643 h 921274"/>
                    <a:gd name="connsiteX2" fmla="*/ 2792788 w 7401787"/>
                    <a:gd name="connsiteY2" fmla="*/ 61 h 921274"/>
                    <a:gd name="connsiteX3" fmla="*/ 7401787 w 7401787"/>
                    <a:gd name="connsiteY3" fmla="*/ 921274 h 921274"/>
                    <a:gd name="connsiteX0" fmla="*/ 0 w 7444003"/>
                    <a:gd name="connsiteY0" fmla="*/ 782506 h 921274"/>
                    <a:gd name="connsiteX1" fmla="*/ 1529103 w 7444003"/>
                    <a:gd name="connsiteY1" fmla="*/ 706643 h 921274"/>
                    <a:gd name="connsiteX2" fmla="*/ 2835004 w 7444003"/>
                    <a:gd name="connsiteY2" fmla="*/ 61 h 921274"/>
                    <a:gd name="connsiteX3" fmla="*/ 7444003 w 7444003"/>
                    <a:gd name="connsiteY3" fmla="*/ 921274 h 921274"/>
                    <a:gd name="connsiteX0" fmla="*/ 0 w 7444003"/>
                    <a:gd name="connsiteY0" fmla="*/ 782512 h 921280"/>
                    <a:gd name="connsiteX1" fmla="*/ 1792413 w 7444003"/>
                    <a:gd name="connsiteY1" fmla="*/ 653178 h 921280"/>
                    <a:gd name="connsiteX2" fmla="*/ 2835004 w 7444003"/>
                    <a:gd name="connsiteY2" fmla="*/ 67 h 921280"/>
                    <a:gd name="connsiteX3" fmla="*/ 7444003 w 7444003"/>
                    <a:gd name="connsiteY3" fmla="*/ 921280 h 921280"/>
                    <a:gd name="connsiteX0" fmla="*/ 0 w 7444003"/>
                    <a:gd name="connsiteY0" fmla="*/ 782507 h 921275"/>
                    <a:gd name="connsiteX1" fmla="*/ 1739751 w 7444003"/>
                    <a:gd name="connsiteY1" fmla="*/ 706644 h 921275"/>
                    <a:gd name="connsiteX2" fmla="*/ 2835004 w 7444003"/>
                    <a:gd name="connsiteY2" fmla="*/ 62 h 921275"/>
                    <a:gd name="connsiteX3" fmla="*/ 7444003 w 7444003"/>
                    <a:gd name="connsiteY3" fmla="*/ 921275 h 921275"/>
                    <a:gd name="connsiteX0" fmla="*/ 0 w 7412406"/>
                    <a:gd name="connsiteY0" fmla="*/ 782507 h 867804"/>
                    <a:gd name="connsiteX1" fmla="*/ 1739751 w 7412406"/>
                    <a:gd name="connsiteY1" fmla="*/ 706644 h 867804"/>
                    <a:gd name="connsiteX2" fmla="*/ 2835004 w 7412406"/>
                    <a:gd name="connsiteY2" fmla="*/ 62 h 867804"/>
                    <a:gd name="connsiteX3" fmla="*/ 7412406 w 7412406"/>
                    <a:gd name="connsiteY3" fmla="*/ 867804 h 867804"/>
                    <a:gd name="connsiteX0" fmla="*/ 0 w 7433471"/>
                    <a:gd name="connsiteY0" fmla="*/ 782507 h 782507"/>
                    <a:gd name="connsiteX1" fmla="*/ 1739751 w 7433471"/>
                    <a:gd name="connsiteY1" fmla="*/ 706644 h 782507"/>
                    <a:gd name="connsiteX2" fmla="*/ 2835004 w 7433471"/>
                    <a:gd name="connsiteY2" fmla="*/ 62 h 782507"/>
                    <a:gd name="connsiteX3" fmla="*/ 7433471 w 7433471"/>
                    <a:gd name="connsiteY3" fmla="*/ 760862 h 782507"/>
                    <a:gd name="connsiteX0" fmla="*/ 0 w 7433471"/>
                    <a:gd name="connsiteY0" fmla="*/ 783251 h 783251"/>
                    <a:gd name="connsiteX1" fmla="*/ 1739751 w 7433471"/>
                    <a:gd name="connsiteY1" fmla="*/ 707388 h 783251"/>
                    <a:gd name="connsiteX2" fmla="*/ 2835004 w 7433471"/>
                    <a:gd name="connsiteY2" fmla="*/ 806 h 783251"/>
                    <a:gd name="connsiteX3" fmla="*/ 6098422 w 7433471"/>
                    <a:gd name="connsiteY3" fmla="*/ 674001 h 783251"/>
                    <a:gd name="connsiteX4" fmla="*/ 7433471 w 7433471"/>
                    <a:gd name="connsiteY4" fmla="*/ 761606 h 78325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433471" h="783251">
                      <a:moveTo>
                        <a:pt x="0" y="783251"/>
                      </a:moveTo>
                      <a:cubicBezTo>
                        <a:pt x="498763" y="738224"/>
                        <a:pt x="1267250" y="837795"/>
                        <a:pt x="1739751" y="707388"/>
                      </a:cubicBezTo>
                      <a:cubicBezTo>
                        <a:pt x="2212252" y="576981"/>
                        <a:pt x="2145422" y="25977"/>
                        <a:pt x="2835004" y="806"/>
                      </a:cubicBezTo>
                      <a:cubicBezTo>
                        <a:pt x="3524586" y="-24365"/>
                        <a:pt x="5332011" y="547201"/>
                        <a:pt x="6098422" y="674001"/>
                      </a:cubicBezTo>
                      <a:cubicBezTo>
                        <a:pt x="6864833" y="800801"/>
                        <a:pt x="7174099" y="727399"/>
                        <a:pt x="7433471" y="761606"/>
                      </a:cubicBezTo>
                    </a:path>
                  </a:pathLst>
                </a:custGeom>
                <a:noFill/>
                <a:ln w="19050">
                  <a:solidFill>
                    <a:schemeClr val="accent3">
                      <a:lumMod val="75000"/>
                    </a:schemeClr>
                  </a:solidFill>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29" name="Ορθογώνιο 28"/>
                <p:cNvSpPr/>
                <p:nvPr/>
              </p:nvSpPr>
              <p:spPr>
                <a:xfrm>
                  <a:off x="2916238" y="1028700"/>
                  <a:ext cx="211426" cy="185997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grpSp>
          <p:cxnSp>
            <p:nvCxnSpPr>
              <p:cNvPr id="138" name="Ευθεία γραμμή σύνδεσης 137"/>
              <p:cNvCxnSpPr/>
              <p:nvPr/>
            </p:nvCxnSpPr>
            <p:spPr>
              <a:xfrm flipV="1">
                <a:off x="391115" y="3658862"/>
                <a:ext cx="7288246" cy="0"/>
              </a:xfrm>
              <a:prstGeom prst="line">
                <a:avLst/>
              </a:prstGeom>
              <a:ln w="19050">
                <a:solidFill>
                  <a:schemeClr val="bg2">
                    <a:lumMod val="90000"/>
                  </a:schemeClr>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140" name="Ευθεία γραμμή σύνδεσης 139"/>
              <p:cNvCxnSpPr/>
              <p:nvPr/>
            </p:nvCxnSpPr>
            <p:spPr>
              <a:xfrm flipV="1">
                <a:off x="366752" y="1715941"/>
                <a:ext cx="7288246" cy="0"/>
              </a:xfrm>
              <a:prstGeom prst="line">
                <a:avLst/>
              </a:prstGeom>
              <a:ln w="19050">
                <a:solidFill>
                  <a:schemeClr val="bg2">
                    <a:lumMod val="90000"/>
                  </a:schemeClr>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grpSp>
        <p:grpSp>
          <p:nvGrpSpPr>
            <p:cNvPr id="20" name="Ομάδα 19"/>
            <p:cNvGrpSpPr/>
            <p:nvPr/>
          </p:nvGrpSpPr>
          <p:grpSpPr>
            <a:xfrm>
              <a:off x="1807547" y="2329470"/>
              <a:ext cx="4782281" cy="941179"/>
              <a:chOff x="1807547" y="2329470"/>
              <a:chExt cx="4782281" cy="941179"/>
            </a:xfrm>
          </p:grpSpPr>
          <p:sp>
            <p:nvSpPr>
              <p:cNvPr id="6" name="Ελεύθερη σχεδίαση 5"/>
              <p:cNvSpPr/>
              <p:nvPr/>
            </p:nvSpPr>
            <p:spPr>
              <a:xfrm>
                <a:off x="2309896" y="2329470"/>
                <a:ext cx="4279932" cy="941179"/>
              </a:xfrm>
              <a:custGeom>
                <a:avLst/>
                <a:gdLst>
                  <a:gd name="connsiteX0" fmla="*/ 324479 w 4440539"/>
                  <a:gd name="connsiteY0" fmla="*/ 845363 h 1243644"/>
                  <a:gd name="connsiteX1" fmla="*/ 729725 w 4440539"/>
                  <a:gd name="connsiteY1" fmla="*/ 3699 h 1243644"/>
                  <a:gd name="connsiteX2" fmla="*/ 4439279 w 4440539"/>
                  <a:gd name="connsiteY2" fmla="*/ 1209045 h 1243644"/>
                  <a:gd name="connsiteX3" fmla="*/ 324479 w 4440539"/>
                  <a:gd name="connsiteY3" fmla="*/ 845363 h 1243644"/>
                  <a:gd name="connsiteX0" fmla="*/ 267654 w 4603192"/>
                  <a:gd name="connsiteY0" fmla="*/ 866046 h 1247894"/>
                  <a:gd name="connsiteX1" fmla="*/ 891109 w 4603192"/>
                  <a:gd name="connsiteY1" fmla="*/ 3600 h 1247894"/>
                  <a:gd name="connsiteX2" fmla="*/ 4600663 w 4603192"/>
                  <a:gd name="connsiteY2" fmla="*/ 1208946 h 1247894"/>
                  <a:gd name="connsiteX3" fmla="*/ 267654 w 4603192"/>
                  <a:gd name="connsiteY3" fmla="*/ 866046 h 1247894"/>
                  <a:gd name="connsiteX0" fmla="*/ 44325 w 4380755"/>
                  <a:gd name="connsiteY0" fmla="*/ 865900 h 1258359"/>
                  <a:gd name="connsiteX1" fmla="*/ 667780 w 4380755"/>
                  <a:gd name="connsiteY1" fmla="*/ 3454 h 1258359"/>
                  <a:gd name="connsiteX2" fmla="*/ 4377334 w 4380755"/>
                  <a:gd name="connsiteY2" fmla="*/ 1208800 h 1258359"/>
                  <a:gd name="connsiteX3" fmla="*/ 1312015 w 4380755"/>
                  <a:gd name="connsiteY3" fmla="*/ 1011371 h 1258359"/>
                  <a:gd name="connsiteX4" fmla="*/ 44325 w 4380755"/>
                  <a:gd name="connsiteY4" fmla="*/ 865900 h 1258359"/>
                  <a:gd name="connsiteX0" fmla="*/ 107729 w 4466287"/>
                  <a:gd name="connsiteY0" fmla="*/ 865886 h 1254757"/>
                  <a:gd name="connsiteX1" fmla="*/ 731184 w 4466287"/>
                  <a:gd name="connsiteY1" fmla="*/ 3440 h 1254757"/>
                  <a:gd name="connsiteX2" fmla="*/ 4440738 w 4466287"/>
                  <a:gd name="connsiteY2" fmla="*/ 1208786 h 1254757"/>
                  <a:gd name="connsiteX3" fmla="*/ 2258647 w 4466287"/>
                  <a:gd name="connsiteY3" fmla="*/ 990575 h 1254757"/>
                  <a:gd name="connsiteX4" fmla="*/ 107729 w 4466287"/>
                  <a:gd name="connsiteY4" fmla="*/ 865886 h 1254757"/>
                  <a:gd name="connsiteX0" fmla="*/ 37764 w 4373208"/>
                  <a:gd name="connsiteY0" fmla="*/ 865814 h 1240283"/>
                  <a:gd name="connsiteX1" fmla="*/ 661219 w 4373208"/>
                  <a:gd name="connsiteY1" fmla="*/ 3368 h 1240283"/>
                  <a:gd name="connsiteX2" fmla="*/ 4370773 w 4373208"/>
                  <a:gd name="connsiteY2" fmla="*/ 1208714 h 1240283"/>
                  <a:gd name="connsiteX3" fmla="*/ 1211937 w 4373208"/>
                  <a:gd name="connsiteY3" fmla="*/ 886594 h 1240283"/>
                  <a:gd name="connsiteX4" fmla="*/ 37764 w 4373208"/>
                  <a:gd name="connsiteY4" fmla="*/ 865814 h 1240283"/>
                  <a:gd name="connsiteX0" fmla="*/ 28684 w 4436864"/>
                  <a:gd name="connsiteY0" fmla="*/ 803745 h 1240559"/>
                  <a:gd name="connsiteX1" fmla="*/ 724875 w 4436864"/>
                  <a:gd name="connsiteY1" fmla="*/ 3644 h 1240559"/>
                  <a:gd name="connsiteX2" fmla="*/ 4434429 w 4436864"/>
                  <a:gd name="connsiteY2" fmla="*/ 1208990 h 1240559"/>
                  <a:gd name="connsiteX3" fmla="*/ 1275593 w 4436864"/>
                  <a:gd name="connsiteY3" fmla="*/ 886870 h 1240559"/>
                  <a:gd name="connsiteX4" fmla="*/ 28684 w 4436864"/>
                  <a:gd name="connsiteY4" fmla="*/ 803745 h 1240559"/>
                  <a:gd name="connsiteX0" fmla="*/ 36236 w 4382071"/>
                  <a:gd name="connsiteY0" fmla="*/ 710739 h 1241071"/>
                  <a:gd name="connsiteX1" fmla="*/ 670082 w 4382071"/>
                  <a:gd name="connsiteY1" fmla="*/ 4156 h 1241071"/>
                  <a:gd name="connsiteX2" fmla="*/ 4379636 w 4382071"/>
                  <a:gd name="connsiteY2" fmla="*/ 1209502 h 1241071"/>
                  <a:gd name="connsiteX3" fmla="*/ 1220800 w 4382071"/>
                  <a:gd name="connsiteY3" fmla="*/ 887382 h 1241071"/>
                  <a:gd name="connsiteX4" fmla="*/ 36236 w 4382071"/>
                  <a:gd name="connsiteY4" fmla="*/ 710739 h 1241071"/>
                  <a:gd name="connsiteX0" fmla="*/ 92254 w 4454057"/>
                  <a:gd name="connsiteY0" fmla="*/ 710698 h 1236577"/>
                  <a:gd name="connsiteX1" fmla="*/ 726100 w 4454057"/>
                  <a:gd name="connsiteY1" fmla="*/ 4115 h 1236577"/>
                  <a:gd name="connsiteX2" fmla="*/ 4435654 w 4454057"/>
                  <a:gd name="connsiteY2" fmla="*/ 1209461 h 1236577"/>
                  <a:gd name="connsiteX3" fmla="*/ 2066527 w 4454057"/>
                  <a:gd name="connsiteY3" fmla="*/ 845778 h 1236577"/>
                  <a:gd name="connsiteX4" fmla="*/ 92254 w 4454057"/>
                  <a:gd name="connsiteY4" fmla="*/ 710698 h 1236577"/>
                  <a:gd name="connsiteX0" fmla="*/ 92254 w 4392288"/>
                  <a:gd name="connsiteY0" fmla="*/ 710698 h 1082040"/>
                  <a:gd name="connsiteX1" fmla="*/ 726100 w 4392288"/>
                  <a:gd name="connsiteY1" fmla="*/ 4115 h 1082040"/>
                  <a:gd name="connsiteX2" fmla="*/ 4373308 w 4392288"/>
                  <a:gd name="connsiteY2" fmla="*/ 1043207 h 1082040"/>
                  <a:gd name="connsiteX3" fmla="*/ 2066527 w 4392288"/>
                  <a:gd name="connsiteY3" fmla="*/ 845778 h 1082040"/>
                  <a:gd name="connsiteX4" fmla="*/ 92254 w 4392288"/>
                  <a:gd name="connsiteY4" fmla="*/ 710698 h 1082040"/>
                  <a:gd name="connsiteX0" fmla="*/ 75377 w 4373589"/>
                  <a:gd name="connsiteY0" fmla="*/ 710698 h 1082040"/>
                  <a:gd name="connsiteX1" fmla="*/ 781959 w 4373589"/>
                  <a:gd name="connsiteY1" fmla="*/ 4115 h 1082040"/>
                  <a:gd name="connsiteX2" fmla="*/ 4356431 w 4373589"/>
                  <a:gd name="connsiteY2" fmla="*/ 1043207 h 1082040"/>
                  <a:gd name="connsiteX3" fmla="*/ 2049650 w 4373589"/>
                  <a:gd name="connsiteY3" fmla="*/ 845778 h 1082040"/>
                  <a:gd name="connsiteX4" fmla="*/ 75377 w 4373589"/>
                  <a:gd name="connsiteY4" fmla="*/ 710698 h 1082040"/>
                  <a:gd name="connsiteX0" fmla="*/ 80327 w 4431813"/>
                  <a:gd name="connsiteY0" fmla="*/ 707465 h 930016"/>
                  <a:gd name="connsiteX1" fmla="*/ 786909 w 4431813"/>
                  <a:gd name="connsiteY1" fmla="*/ 882 h 930016"/>
                  <a:gd name="connsiteX2" fmla="*/ 4415109 w 4431813"/>
                  <a:gd name="connsiteY2" fmla="*/ 868376 h 930016"/>
                  <a:gd name="connsiteX3" fmla="*/ 2054600 w 4431813"/>
                  <a:gd name="connsiteY3" fmla="*/ 842545 h 930016"/>
                  <a:gd name="connsiteX4" fmla="*/ 80327 w 4431813"/>
                  <a:gd name="connsiteY4" fmla="*/ 707465 h 930016"/>
                  <a:gd name="connsiteX0" fmla="*/ 81090 w 4464593"/>
                  <a:gd name="connsiteY0" fmla="*/ 706652 h 853028"/>
                  <a:gd name="connsiteX1" fmla="*/ 787672 w 4464593"/>
                  <a:gd name="connsiteY1" fmla="*/ 69 h 853028"/>
                  <a:gd name="connsiteX2" fmla="*/ 4448108 w 4464593"/>
                  <a:gd name="connsiteY2" fmla="*/ 750154 h 853028"/>
                  <a:gd name="connsiteX3" fmla="*/ 2055363 w 4464593"/>
                  <a:gd name="connsiteY3" fmla="*/ 841732 h 853028"/>
                  <a:gd name="connsiteX4" fmla="*/ 81090 w 4464593"/>
                  <a:gd name="connsiteY4" fmla="*/ 706652 h 853028"/>
                  <a:gd name="connsiteX0" fmla="*/ 84884 w 4468831"/>
                  <a:gd name="connsiteY0" fmla="*/ 706651 h 833498"/>
                  <a:gd name="connsiteX1" fmla="*/ 791466 w 4468831"/>
                  <a:gd name="connsiteY1" fmla="*/ 68 h 833498"/>
                  <a:gd name="connsiteX2" fmla="*/ 4451902 w 4468831"/>
                  <a:gd name="connsiteY2" fmla="*/ 750153 h 833498"/>
                  <a:gd name="connsiteX3" fmla="*/ 2112885 w 4468831"/>
                  <a:gd name="connsiteY3" fmla="*/ 805605 h 833498"/>
                  <a:gd name="connsiteX4" fmla="*/ 84884 w 4468831"/>
                  <a:gd name="connsiteY4" fmla="*/ 706651 h 833498"/>
                  <a:gd name="connsiteX0" fmla="*/ 98609 w 4484374"/>
                  <a:gd name="connsiteY0" fmla="*/ 706650 h 819825"/>
                  <a:gd name="connsiteX1" fmla="*/ 805191 w 4484374"/>
                  <a:gd name="connsiteY1" fmla="*/ 67 h 819825"/>
                  <a:gd name="connsiteX2" fmla="*/ 4465627 w 4484374"/>
                  <a:gd name="connsiteY2" fmla="*/ 750152 h 819825"/>
                  <a:gd name="connsiteX3" fmla="*/ 2320028 w 4484374"/>
                  <a:gd name="connsiteY3" fmla="*/ 769479 h 819825"/>
                  <a:gd name="connsiteX4" fmla="*/ 98609 w 4484374"/>
                  <a:gd name="connsiteY4" fmla="*/ 706650 h 819825"/>
                  <a:gd name="connsiteX0" fmla="*/ 158871 w 4560662"/>
                  <a:gd name="connsiteY0" fmla="*/ 706650 h 819825"/>
                  <a:gd name="connsiteX1" fmla="*/ 865453 w 4560662"/>
                  <a:gd name="connsiteY1" fmla="*/ 67 h 819825"/>
                  <a:gd name="connsiteX2" fmla="*/ 4525889 w 4560662"/>
                  <a:gd name="connsiteY2" fmla="*/ 750152 h 819825"/>
                  <a:gd name="connsiteX3" fmla="*/ 3218436 w 4560662"/>
                  <a:gd name="connsiteY3" fmla="*/ 769479 h 819825"/>
                  <a:gd name="connsiteX4" fmla="*/ 158871 w 4560662"/>
                  <a:gd name="connsiteY4" fmla="*/ 706650 h 819825"/>
                  <a:gd name="connsiteX0" fmla="*/ 27710 w 4423845"/>
                  <a:gd name="connsiteY0" fmla="*/ 706649 h 819543"/>
                  <a:gd name="connsiteX1" fmla="*/ 734292 w 4423845"/>
                  <a:gd name="connsiteY1" fmla="*/ 66 h 819543"/>
                  <a:gd name="connsiteX2" fmla="*/ 4394728 w 4423845"/>
                  <a:gd name="connsiteY2" fmla="*/ 750151 h 819543"/>
                  <a:gd name="connsiteX3" fmla="*/ 3087275 w 4423845"/>
                  <a:gd name="connsiteY3" fmla="*/ 769478 h 819543"/>
                  <a:gd name="connsiteX4" fmla="*/ 1223024 w 4423845"/>
                  <a:gd name="connsiteY4" fmla="*/ 713013 h 819543"/>
                  <a:gd name="connsiteX5" fmla="*/ 27710 w 4423845"/>
                  <a:gd name="connsiteY5" fmla="*/ 706649 h 819543"/>
                  <a:gd name="connsiteX0" fmla="*/ 31008 w 4394906"/>
                  <a:gd name="connsiteY0" fmla="*/ 688654 h 819611"/>
                  <a:gd name="connsiteX1" fmla="*/ 705354 w 4394906"/>
                  <a:gd name="connsiteY1" fmla="*/ 134 h 819611"/>
                  <a:gd name="connsiteX2" fmla="*/ 4365790 w 4394906"/>
                  <a:gd name="connsiteY2" fmla="*/ 750219 h 819611"/>
                  <a:gd name="connsiteX3" fmla="*/ 3058337 w 4394906"/>
                  <a:gd name="connsiteY3" fmla="*/ 769546 h 819611"/>
                  <a:gd name="connsiteX4" fmla="*/ 1194086 w 4394906"/>
                  <a:gd name="connsiteY4" fmla="*/ 713081 h 819611"/>
                  <a:gd name="connsiteX5" fmla="*/ 31008 w 4394906"/>
                  <a:gd name="connsiteY5" fmla="*/ 688654 h 819611"/>
                  <a:gd name="connsiteX0" fmla="*/ 63855 w 4425968"/>
                  <a:gd name="connsiteY0" fmla="*/ 688655 h 818046"/>
                  <a:gd name="connsiteX1" fmla="*/ 738201 w 4425968"/>
                  <a:gd name="connsiteY1" fmla="*/ 135 h 818046"/>
                  <a:gd name="connsiteX2" fmla="*/ 4398637 w 4425968"/>
                  <a:gd name="connsiteY2" fmla="*/ 750220 h 818046"/>
                  <a:gd name="connsiteX3" fmla="*/ 3091184 w 4425968"/>
                  <a:gd name="connsiteY3" fmla="*/ 769547 h 818046"/>
                  <a:gd name="connsiteX4" fmla="*/ 1699733 w 4425968"/>
                  <a:gd name="connsiteY4" fmla="*/ 749208 h 818046"/>
                  <a:gd name="connsiteX5" fmla="*/ 63855 w 4425968"/>
                  <a:gd name="connsiteY5" fmla="*/ 688655 h 8180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425968" h="818046">
                    <a:moveTo>
                      <a:pt x="63855" y="688655"/>
                    </a:moveTo>
                    <a:cubicBezTo>
                      <a:pt x="-96400" y="563810"/>
                      <a:pt x="15737" y="-10126"/>
                      <a:pt x="738201" y="135"/>
                    </a:cubicBezTo>
                    <a:cubicBezTo>
                      <a:pt x="1460665" y="10396"/>
                      <a:pt x="4187355" y="609943"/>
                      <a:pt x="4398637" y="750220"/>
                    </a:cubicBezTo>
                    <a:cubicBezTo>
                      <a:pt x="4609919" y="890497"/>
                      <a:pt x="3541001" y="769716"/>
                      <a:pt x="3091184" y="769547"/>
                    </a:cubicBezTo>
                    <a:cubicBezTo>
                      <a:pt x="2641367" y="769378"/>
                      <a:pt x="2209660" y="759679"/>
                      <a:pt x="1699733" y="749208"/>
                    </a:cubicBezTo>
                    <a:cubicBezTo>
                      <a:pt x="1189806" y="738737"/>
                      <a:pt x="224110" y="813500"/>
                      <a:pt x="63855" y="688655"/>
                    </a:cubicBezTo>
                    <a:close/>
                  </a:path>
                </a:pathLst>
              </a:custGeom>
              <a:solidFill>
                <a:schemeClr val="tx1">
                  <a:lumMod val="65000"/>
                  <a:lumOff val="35000"/>
                </a:schemeClr>
              </a:solidFill>
              <a:ln w="19050">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cxnSp>
            <p:nvCxnSpPr>
              <p:cNvPr id="69" name="Ευθύγραμμο βέλος σύνδεσης 68"/>
              <p:cNvCxnSpPr/>
              <p:nvPr/>
            </p:nvCxnSpPr>
            <p:spPr>
              <a:xfrm flipH="1">
                <a:off x="1807547" y="2808750"/>
                <a:ext cx="504000" cy="0"/>
              </a:xfrm>
              <a:prstGeom prst="straightConnector1">
                <a:avLst/>
              </a:prstGeom>
              <a:ln w="38100">
                <a:solidFill>
                  <a:srgbClr val="FF0000"/>
                </a:solidFill>
                <a:tailEnd type="triangle" w="med" len="lg"/>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137" name="TextBox 136"/>
                  <p:cNvSpPr txBox="1"/>
                  <p:nvPr/>
                </p:nvSpPr>
                <p:spPr>
                  <a:xfrm>
                    <a:off x="1896239" y="2474682"/>
                    <a:ext cx="339260" cy="307777"/>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sSub>
                            <m:sSubPr>
                              <m:ctrlPr>
                                <a:rPr lang="el-GR" sz="2000" b="1" i="1" smtClean="0">
                                  <a:solidFill>
                                    <a:srgbClr val="FF0000"/>
                                  </a:solidFill>
                                  <a:latin typeface="Cambria Math" panose="02040503050406030204" pitchFamily="18" charset="0"/>
                                </a:rPr>
                              </m:ctrlPr>
                            </m:sSubPr>
                            <m:e>
                              <m:r>
                                <a:rPr lang="el-GR" sz="2000" b="1" i="1" smtClean="0">
                                  <a:solidFill>
                                    <a:srgbClr val="FF0000"/>
                                  </a:solidFill>
                                  <a:latin typeface="Cambria Math" panose="02040503050406030204" pitchFamily="18" charset="0"/>
                                </a:rPr>
                                <m:t>𝝊</m:t>
                              </m:r>
                            </m:e>
                            <m:sub>
                              <m:r>
                                <a:rPr lang="en-US" sz="2000" b="1" i="1" smtClean="0">
                                  <a:solidFill>
                                    <a:srgbClr val="FF0000"/>
                                  </a:solidFill>
                                  <a:latin typeface="Cambria Math" panose="02040503050406030204" pitchFamily="18" charset="0"/>
                                </a:rPr>
                                <m:t>𝟎</m:t>
                              </m:r>
                            </m:sub>
                          </m:sSub>
                        </m:oMath>
                      </m:oMathPara>
                    </a14:m>
                    <a:endParaRPr lang="el-GR" sz="2000" b="1" dirty="0">
                      <a:solidFill>
                        <a:srgbClr val="FF0000"/>
                      </a:solidFill>
                    </a:endParaRPr>
                  </a:p>
                </p:txBody>
              </p:sp>
            </mc:Choice>
            <mc:Fallback xmlns="">
              <p:sp>
                <p:nvSpPr>
                  <p:cNvPr id="137" name="TextBox 136"/>
                  <p:cNvSpPr txBox="1">
                    <a:spLocks noRot="1" noChangeAspect="1" noMove="1" noResize="1" noEditPoints="1" noAdjustHandles="1" noChangeArrowheads="1" noChangeShapeType="1" noTextEdit="1"/>
                  </p:cNvSpPr>
                  <p:nvPr/>
                </p:nvSpPr>
                <p:spPr>
                  <a:xfrm>
                    <a:off x="1896239" y="2474682"/>
                    <a:ext cx="339260" cy="307777"/>
                  </a:xfrm>
                  <a:prstGeom prst="rect">
                    <a:avLst/>
                  </a:prstGeom>
                  <a:blipFill>
                    <a:blip r:embed="rId18"/>
                    <a:stretch>
                      <a:fillRect l="-8929" r="-7143" b="-18000"/>
                    </a:stretch>
                  </a:blipFill>
                </p:spPr>
                <p:txBody>
                  <a:bodyPr/>
                  <a:lstStyle/>
                  <a:p>
                    <a:r>
                      <a:rPr lang="el-GR">
                        <a:noFill/>
                      </a:rPr>
                      <a:t> </a:t>
                    </a:r>
                  </a:p>
                </p:txBody>
              </p:sp>
            </mc:Fallback>
          </mc:AlternateContent>
        </p:grpSp>
      </p:grpSp>
      <p:grpSp>
        <p:nvGrpSpPr>
          <p:cNvPr id="42" name="Ομάδα 41"/>
          <p:cNvGrpSpPr/>
          <p:nvPr/>
        </p:nvGrpSpPr>
        <p:grpSpPr>
          <a:xfrm>
            <a:off x="335972" y="176367"/>
            <a:ext cx="1013226" cy="6389641"/>
            <a:chOff x="335972" y="176367"/>
            <a:chExt cx="1013226" cy="6389641"/>
          </a:xfrm>
        </p:grpSpPr>
        <p:cxnSp>
          <p:nvCxnSpPr>
            <p:cNvPr id="143" name="Ευθεία γραμμή σύνδεσης 142"/>
            <p:cNvCxnSpPr/>
            <p:nvPr/>
          </p:nvCxnSpPr>
          <p:spPr>
            <a:xfrm flipH="1">
              <a:off x="1324708" y="266008"/>
              <a:ext cx="0" cy="6300000"/>
            </a:xfrm>
            <a:prstGeom prst="line">
              <a:avLst/>
            </a:prstGeom>
            <a:ln w="12700">
              <a:solidFill>
                <a:schemeClr val="tx1"/>
              </a:solidFill>
              <a:prstDash val="dash"/>
            </a:ln>
          </p:spPr>
          <p:style>
            <a:lnRef idx="1">
              <a:schemeClr val="accent1"/>
            </a:lnRef>
            <a:fillRef idx="0">
              <a:schemeClr val="accent1"/>
            </a:fillRef>
            <a:effectRef idx="0">
              <a:schemeClr val="accent1"/>
            </a:effectRef>
            <a:fontRef idx="minor">
              <a:schemeClr val="tx1"/>
            </a:fontRef>
          </p:style>
        </p:cxnSp>
        <p:grpSp>
          <p:nvGrpSpPr>
            <p:cNvPr id="3" name="Ομάδα 2"/>
            <p:cNvGrpSpPr/>
            <p:nvPr/>
          </p:nvGrpSpPr>
          <p:grpSpPr>
            <a:xfrm>
              <a:off x="335972" y="176367"/>
              <a:ext cx="1013226" cy="585743"/>
              <a:chOff x="335972" y="176367"/>
              <a:chExt cx="1013226" cy="585743"/>
            </a:xfrm>
          </p:grpSpPr>
          <p:sp>
            <p:nvSpPr>
              <p:cNvPr id="144" name="TextBox 143"/>
              <p:cNvSpPr txBox="1"/>
              <p:nvPr/>
            </p:nvSpPr>
            <p:spPr>
              <a:xfrm>
                <a:off x="389048" y="176367"/>
                <a:ext cx="881074" cy="338554"/>
              </a:xfrm>
              <a:prstGeom prst="rect">
                <a:avLst/>
              </a:prstGeom>
              <a:noFill/>
            </p:spPr>
            <p:txBody>
              <a:bodyPr wrap="none" rtlCol="0">
                <a:spAutoFit/>
              </a:bodyPr>
              <a:lstStyle/>
              <a:p>
                <a:pPr algn="ctr"/>
                <a:r>
                  <a:rPr lang="el-GR" sz="1600" b="1" dirty="0" smtClean="0">
                    <a:latin typeface="Times New Roman" panose="02020603050405020304" pitchFamily="18" charset="0"/>
                    <a:cs typeface="Times New Roman" panose="02020603050405020304" pitchFamily="18" charset="0"/>
                  </a:rPr>
                  <a:t>Παροχή</a:t>
                </a:r>
                <a:endParaRPr lang="el-GR" sz="1600" b="1" dirty="0">
                  <a:latin typeface="Times New Roman" panose="02020603050405020304" pitchFamily="18" charset="0"/>
                  <a:cs typeface="Times New Roman" panose="02020603050405020304" pitchFamily="18" charset="0"/>
                </a:endParaRPr>
              </a:p>
            </p:txBody>
          </p:sp>
          <mc:AlternateContent xmlns:mc="http://schemas.openxmlformats.org/markup-compatibility/2006" xmlns:a14="http://schemas.microsoft.com/office/drawing/2010/main">
            <mc:Choice Requires="a14">
              <p:sp>
                <p:nvSpPr>
                  <p:cNvPr id="145" name="TextBox 144"/>
                  <p:cNvSpPr txBox="1"/>
                  <p:nvPr/>
                </p:nvSpPr>
                <p:spPr>
                  <a:xfrm>
                    <a:off x="335972" y="515889"/>
                    <a:ext cx="1013226" cy="246221"/>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sSub>
                            <m:sSubPr>
                              <m:ctrlPr>
                                <a:rPr lang="el-GR" sz="1600" b="1" i="1" smtClean="0">
                                  <a:solidFill>
                                    <a:srgbClr val="0070C0"/>
                                  </a:solidFill>
                                  <a:latin typeface="Cambria Math" panose="02040503050406030204" pitchFamily="18" charset="0"/>
                                </a:rPr>
                              </m:ctrlPr>
                            </m:sSubPr>
                            <m:e>
                              <m:r>
                                <a:rPr lang="en-US" sz="1600" b="1" i="1" smtClean="0">
                                  <a:solidFill>
                                    <a:srgbClr val="0070C0"/>
                                  </a:solidFill>
                                  <a:latin typeface="Cambria Math" panose="02040503050406030204" pitchFamily="18" charset="0"/>
                                </a:rPr>
                                <m:t>𝑸</m:t>
                              </m:r>
                            </m:e>
                            <m:sub>
                              <m:r>
                                <a:rPr lang="en-US" sz="1600" b="1" i="1" smtClean="0">
                                  <a:solidFill>
                                    <a:srgbClr val="0070C0"/>
                                  </a:solidFill>
                                  <a:latin typeface="Cambria Math" panose="02040503050406030204" pitchFamily="18" charset="0"/>
                                </a:rPr>
                                <m:t>𝟎</m:t>
                              </m:r>
                            </m:sub>
                          </m:sSub>
                          <m:r>
                            <a:rPr lang="en-US" sz="1600" b="1" i="1" smtClean="0">
                              <a:solidFill>
                                <a:srgbClr val="0070C0"/>
                              </a:solidFill>
                              <a:latin typeface="Cambria Math" panose="02040503050406030204" pitchFamily="18" charset="0"/>
                            </a:rPr>
                            <m:t>=</m:t>
                          </m:r>
                          <m:sSub>
                            <m:sSubPr>
                              <m:ctrlPr>
                                <a:rPr lang="el-GR" sz="1600" b="1" i="1" smtClean="0">
                                  <a:solidFill>
                                    <a:srgbClr val="0070C0"/>
                                  </a:solidFill>
                                  <a:latin typeface="Cambria Math" panose="02040503050406030204" pitchFamily="18" charset="0"/>
                                </a:rPr>
                              </m:ctrlPr>
                            </m:sSubPr>
                            <m:e>
                              <m:r>
                                <a:rPr lang="en-US" sz="1600" b="1" i="1" smtClean="0">
                                  <a:solidFill>
                                    <a:srgbClr val="0070C0"/>
                                  </a:solidFill>
                                  <a:latin typeface="Cambria Math" panose="02040503050406030204" pitchFamily="18" charset="0"/>
                                </a:rPr>
                                <m:t>𝑨</m:t>
                              </m:r>
                            </m:e>
                            <m:sub>
                              <m:r>
                                <a:rPr lang="en-US" sz="1600" b="1" i="1" smtClean="0">
                                  <a:solidFill>
                                    <a:srgbClr val="0070C0"/>
                                  </a:solidFill>
                                  <a:latin typeface="Cambria Math" panose="02040503050406030204" pitchFamily="18" charset="0"/>
                                </a:rPr>
                                <m:t>𝟎</m:t>
                              </m:r>
                            </m:sub>
                          </m:sSub>
                          <m:sSub>
                            <m:sSubPr>
                              <m:ctrlPr>
                                <a:rPr lang="el-GR" sz="1600" b="1" i="1" smtClean="0">
                                  <a:solidFill>
                                    <a:srgbClr val="0070C0"/>
                                  </a:solidFill>
                                  <a:latin typeface="Cambria Math" panose="02040503050406030204" pitchFamily="18" charset="0"/>
                                </a:rPr>
                              </m:ctrlPr>
                            </m:sSubPr>
                            <m:e>
                              <m:r>
                                <a:rPr lang="el-GR" sz="1600" b="1" i="1" smtClean="0">
                                  <a:solidFill>
                                    <a:srgbClr val="0070C0"/>
                                  </a:solidFill>
                                  <a:latin typeface="Cambria Math" panose="02040503050406030204" pitchFamily="18" charset="0"/>
                                </a:rPr>
                                <m:t>𝝊</m:t>
                              </m:r>
                            </m:e>
                            <m:sub>
                              <m:r>
                                <a:rPr lang="el-GR" sz="1600" b="1" i="1" smtClean="0">
                                  <a:solidFill>
                                    <a:srgbClr val="0070C0"/>
                                  </a:solidFill>
                                  <a:latin typeface="Cambria Math" panose="02040503050406030204" pitchFamily="18" charset="0"/>
                                </a:rPr>
                                <m:t>𝟎</m:t>
                              </m:r>
                            </m:sub>
                          </m:sSub>
                        </m:oMath>
                      </m:oMathPara>
                    </a14:m>
                    <a:endParaRPr lang="el-GR" sz="1600" b="1" dirty="0">
                      <a:solidFill>
                        <a:srgbClr val="0070C0"/>
                      </a:solidFill>
                    </a:endParaRPr>
                  </a:p>
                </p:txBody>
              </p:sp>
            </mc:Choice>
            <mc:Fallback xmlns="">
              <p:sp>
                <p:nvSpPr>
                  <p:cNvPr id="145" name="TextBox 144"/>
                  <p:cNvSpPr txBox="1">
                    <a:spLocks noRot="1" noChangeAspect="1" noMove="1" noResize="1" noEditPoints="1" noAdjustHandles="1" noChangeArrowheads="1" noChangeShapeType="1" noTextEdit="1"/>
                  </p:cNvSpPr>
                  <p:nvPr/>
                </p:nvSpPr>
                <p:spPr>
                  <a:xfrm>
                    <a:off x="335972" y="515889"/>
                    <a:ext cx="1013226" cy="246221"/>
                  </a:xfrm>
                  <a:prstGeom prst="rect">
                    <a:avLst/>
                  </a:prstGeom>
                  <a:blipFill>
                    <a:blip r:embed="rId19"/>
                    <a:stretch>
                      <a:fillRect l="-5422" r="-1807" b="-27500"/>
                    </a:stretch>
                  </a:blipFill>
                </p:spPr>
                <p:txBody>
                  <a:bodyPr/>
                  <a:lstStyle/>
                  <a:p>
                    <a:r>
                      <a:rPr lang="el-GR">
                        <a:noFill/>
                      </a:rPr>
                      <a:t> </a:t>
                    </a:r>
                  </a:p>
                </p:txBody>
              </p:sp>
            </mc:Fallback>
          </mc:AlternateContent>
        </p:grpSp>
      </p:grpSp>
      <p:grpSp>
        <p:nvGrpSpPr>
          <p:cNvPr id="184" name="Ομάδα 183"/>
          <p:cNvGrpSpPr/>
          <p:nvPr/>
        </p:nvGrpSpPr>
        <p:grpSpPr>
          <a:xfrm>
            <a:off x="8349022" y="504612"/>
            <a:ext cx="3129383" cy="338554"/>
            <a:chOff x="8349022" y="821133"/>
            <a:chExt cx="3129383" cy="338554"/>
          </a:xfrm>
        </p:grpSpPr>
        <p:sp>
          <p:nvSpPr>
            <p:cNvPr id="150" name="TextBox 149"/>
            <p:cNvSpPr txBox="1"/>
            <p:nvPr/>
          </p:nvSpPr>
          <p:spPr>
            <a:xfrm>
              <a:off x="8349022" y="821133"/>
              <a:ext cx="1955985" cy="338554"/>
            </a:xfrm>
            <a:prstGeom prst="rect">
              <a:avLst/>
            </a:prstGeom>
            <a:noFill/>
          </p:spPr>
          <p:txBody>
            <a:bodyPr wrap="none" rtlCol="0">
              <a:spAutoFit/>
            </a:bodyPr>
            <a:lstStyle/>
            <a:p>
              <a:r>
                <a:rPr lang="el-GR" sz="1600" b="1" dirty="0" smtClean="0">
                  <a:latin typeface="Times New Roman" panose="02020603050405020304" pitchFamily="18" charset="0"/>
                  <a:cs typeface="Times New Roman" panose="02020603050405020304" pitchFamily="18" charset="0"/>
                </a:rPr>
                <a:t>Εξίσωση Συνεχείας:</a:t>
              </a:r>
              <a:endParaRPr lang="el-GR" sz="1600" b="1" dirty="0">
                <a:latin typeface="Times New Roman" panose="02020603050405020304" pitchFamily="18" charset="0"/>
                <a:cs typeface="Times New Roman" panose="02020603050405020304" pitchFamily="18" charset="0"/>
              </a:endParaRPr>
            </a:p>
          </p:txBody>
        </p:sp>
        <mc:AlternateContent xmlns:mc="http://schemas.openxmlformats.org/markup-compatibility/2006" xmlns:a14="http://schemas.microsoft.com/office/drawing/2010/main">
          <mc:Choice Requires="a14">
            <p:sp>
              <p:nvSpPr>
                <p:cNvPr id="151" name="TextBox 150"/>
                <p:cNvSpPr txBox="1"/>
                <p:nvPr/>
              </p:nvSpPr>
              <p:spPr>
                <a:xfrm>
                  <a:off x="10305007" y="871913"/>
                  <a:ext cx="1173398" cy="246221"/>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sSub>
                          <m:sSubPr>
                            <m:ctrlPr>
                              <a:rPr lang="el-GR" sz="1600" b="1" i="1" smtClean="0">
                                <a:solidFill>
                                  <a:srgbClr val="0070C0"/>
                                </a:solidFill>
                                <a:latin typeface="Cambria Math" panose="02040503050406030204" pitchFamily="18" charset="0"/>
                              </a:rPr>
                            </m:ctrlPr>
                          </m:sSubPr>
                          <m:e>
                            <m:r>
                              <a:rPr lang="en-US" sz="1600" b="1" i="1" smtClean="0">
                                <a:solidFill>
                                  <a:srgbClr val="0070C0"/>
                                </a:solidFill>
                                <a:latin typeface="Cambria Math" panose="02040503050406030204" pitchFamily="18" charset="0"/>
                              </a:rPr>
                              <m:t>𝑸</m:t>
                            </m:r>
                          </m:e>
                          <m:sub>
                            <m:r>
                              <a:rPr lang="en-US" sz="1600" b="1" i="1" smtClean="0">
                                <a:solidFill>
                                  <a:srgbClr val="0070C0"/>
                                </a:solidFill>
                                <a:latin typeface="Cambria Math" panose="02040503050406030204" pitchFamily="18" charset="0"/>
                              </a:rPr>
                              <m:t>𝟎</m:t>
                            </m:r>
                          </m:sub>
                        </m:sSub>
                        <m:r>
                          <a:rPr lang="en-US" sz="1600" b="1" i="1" smtClean="0">
                            <a:solidFill>
                              <a:srgbClr val="0070C0"/>
                            </a:solidFill>
                            <a:latin typeface="Cambria Math" panose="02040503050406030204" pitchFamily="18" charset="0"/>
                          </a:rPr>
                          <m:t>=</m:t>
                        </m:r>
                        <m:r>
                          <a:rPr lang="en-US" sz="1600" b="1" i="1" smtClean="0">
                            <a:solidFill>
                              <a:srgbClr val="0070C0"/>
                            </a:solidFill>
                            <a:latin typeface="Cambria Math" panose="02040503050406030204" pitchFamily="18" charset="0"/>
                          </a:rPr>
                          <m:t>𝑸</m:t>
                        </m:r>
                        <m:r>
                          <a:rPr lang="en-US" sz="1600" b="1" i="1" smtClean="0">
                            <a:solidFill>
                              <a:srgbClr val="0070C0"/>
                            </a:solidFill>
                            <a:latin typeface="Cambria Math" panose="02040503050406030204" pitchFamily="18" charset="0"/>
                          </a:rPr>
                          <m:t>     ⇒</m:t>
                        </m:r>
                      </m:oMath>
                    </m:oMathPara>
                  </a14:m>
                  <a:endParaRPr lang="el-GR" sz="1600" b="1" dirty="0">
                    <a:solidFill>
                      <a:srgbClr val="0070C0"/>
                    </a:solidFill>
                  </a:endParaRPr>
                </a:p>
              </p:txBody>
            </p:sp>
          </mc:Choice>
          <mc:Fallback xmlns="">
            <p:sp>
              <p:nvSpPr>
                <p:cNvPr id="151" name="TextBox 150"/>
                <p:cNvSpPr txBox="1">
                  <a:spLocks noRot="1" noChangeAspect="1" noMove="1" noResize="1" noEditPoints="1" noAdjustHandles="1" noChangeArrowheads="1" noChangeShapeType="1" noTextEdit="1"/>
                </p:cNvSpPr>
                <p:nvPr/>
              </p:nvSpPr>
              <p:spPr>
                <a:xfrm>
                  <a:off x="10305007" y="871913"/>
                  <a:ext cx="1173398" cy="246221"/>
                </a:xfrm>
                <a:prstGeom prst="rect">
                  <a:avLst/>
                </a:prstGeom>
                <a:blipFill>
                  <a:blip r:embed="rId20"/>
                  <a:stretch>
                    <a:fillRect l="-4663" r="-2073" b="-30000"/>
                  </a:stretch>
                </a:blipFill>
              </p:spPr>
              <p:txBody>
                <a:bodyPr/>
                <a:lstStyle/>
                <a:p>
                  <a:r>
                    <a:rPr lang="el-GR">
                      <a:noFill/>
                    </a:rPr>
                    <a:t> </a:t>
                  </a:r>
                </a:p>
              </p:txBody>
            </p:sp>
          </mc:Fallback>
        </mc:AlternateContent>
      </p:grpSp>
      <mc:AlternateContent xmlns:mc="http://schemas.openxmlformats.org/markup-compatibility/2006" xmlns:a14="http://schemas.microsoft.com/office/drawing/2010/main">
        <mc:Choice Requires="a14">
          <p:sp>
            <p:nvSpPr>
              <p:cNvPr id="152" name="TextBox 151"/>
              <p:cNvSpPr txBox="1"/>
              <p:nvPr/>
            </p:nvSpPr>
            <p:spPr>
              <a:xfrm>
                <a:off x="8148421" y="1105544"/>
                <a:ext cx="1431994" cy="246221"/>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sSub>
                        <m:sSubPr>
                          <m:ctrlPr>
                            <a:rPr lang="el-GR" sz="1600" b="1" i="1" smtClean="0">
                              <a:solidFill>
                                <a:srgbClr val="0070C0"/>
                              </a:solidFill>
                              <a:latin typeface="Cambria Math" panose="02040503050406030204" pitchFamily="18" charset="0"/>
                            </a:rPr>
                          </m:ctrlPr>
                        </m:sSubPr>
                        <m:e>
                          <m:r>
                            <a:rPr lang="en-US" sz="1600" b="1" i="1" smtClean="0">
                              <a:solidFill>
                                <a:srgbClr val="0070C0"/>
                              </a:solidFill>
                              <a:latin typeface="Cambria Math" panose="02040503050406030204" pitchFamily="18" charset="0"/>
                            </a:rPr>
                            <m:t>𝑨</m:t>
                          </m:r>
                        </m:e>
                        <m:sub>
                          <m:r>
                            <a:rPr lang="en-US" sz="1600" b="1" i="1" smtClean="0">
                              <a:solidFill>
                                <a:srgbClr val="0070C0"/>
                              </a:solidFill>
                              <a:latin typeface="Cambria Math" panose="02040503050406030204" pitchFamily="18" charset="0"/>
                            </a:rPr>
                            <m:t>𝟎</m:t>
                          </m:r>
                        </m:sub>
                      </m:sSub>
                      <m:sSub>
                        <m:sSubPr>
                          <m:ctrlPr>
                            <a:rPr lang="el-GR" sz="1600" b="1" i="1" smtClean="0">
                              <a:solidFill>
                                <a:srgbClr val="0070C0"/>
                              </a:solidFill>
                              <a:latin typeface="Cambria Math" panose="02040503050406030204" pitchFamily="18" charset="0"/>
                            </a:rPr>
                          </m:ctrlPr>
                        </m:sSubPr>
                        <m:e>
                          <m:r>
                            <a:rPr lang="el-GR" sz="1600" b="1" i="1" smtClean="0">
                              <a:solidFill>
                                <a:srgbClr val="0070C0"/>
                              </a:solidFill>
                              <a:latin typeface="Cambria Math" panose="02040503050406030204" pitchFamily="18" charset="0"/>
                            </a:rPr>
                            <m:t>𝝊</m:t>
                          </m:r>
                        </m:e>
                        <m:sub>
                          <m:r>
                            <a:rPr lang="el-GR" sz="1600" b="1" i="1" smtClean="0">
                              <a:solidFill>
                                <a:srgbClr val="0070C0"/>
                              </a:solidFill>
                              <a:latin typeface="Cambria Math" panose="02040503050406030204" pitchFamily="18" charset="0"/>
                            </a:rPr>
                            <m:t>𝟎</m:t>
                          </m:r>
                        </m:sub>
                      </m:sSub>
                      <m:r>
                        <a:rPr lang="en-US" sz="1600" b="1" i="1" smtClean="0">
                          <a:solidFill>
                            <a:srgbClr val="0070C0"/>
                          </a:solidFill>
                          <a:latin typeface="Cambria Math" panose="02040503050406030204" pitchFamily="18" charset="0"/>
                        </a:rPr>
                        <m:t>=</m:t>
                      </m:r>
                      <m:r>
                        <a:rPr lang="en-US" sz="1600" b="1" i="1" smtClean="0">
                          <a:solidFill>
                            <a:srgbClr val="0070C0"/>
                          </a:solidFill>
                          <a:latin typeface="Cambria Math" panose="02040503050406030204" pitchFamily="18" charset="0"/>
                        </a:rPr>
                        <m:t>𝑨</m:t>
                      </m:r>
                      <m:r>
                        <a:rPr lang="el-GR" sz="1600" b="1" i="1" smtClean="0">
                          <a:solidFill>
                            <a:srgbClr val="0070C0"/>
                          </a:solidFill>
                          <a:latin typeface="Cambria Math" panose="02040503050406030204" pitchFamily="18" charset="0"/>
                        </a:rPr>
                        <m:t>𝝊</m:t>
                      </m:r>
                      <m:r>
                        <a:rPr lang="el-GR" sz="1600" b="1" i="1" smtClean="0">
                          <a:solidFill>
                            <a:srgbClr val="0070C0"/>
                          </a:solidFill>
                          <a:latin typeface="Cambria Math" panose="02040503050406030204" pitchFamily="18" charset="0"/>
                        </a:rPr>
                        <m:t>    ⇒</m:t>
                      </m:r>
                    </m:oMath>
                  </m:oMathPara>
                </a14:m>
                <a:endParaRPr lang="el-GR" sz="1600" b="1" dirty="0">
                  <a:solidFill>
                    <a:srgbClr val="0070C0"/>
                  </a:solidFill>
                </a:endParaRPr>
              </a:p>
            </p:txBody>
          </p:sp>
        </mc:Choice>
        <mc:Fallback xmlns="">
          <p:sp>
            <p:nvSpPr>
              <p:cNvPr id="152" name="TextBox 151"/>
              <p:cNvSpPr txBox="1">
                <a:spLocks noRot="1" noChangeAspect="1" noMove="1" noResize="1" noEditPoints="1" noAdjustHandles="1" noChangeArrowheads="1" noChangeShapeType="1" noTextEdit="1"/>
              </p:cNvSpPr>
              <p:nvPr/>
            </p:nvSpPr>
            <p:spPr>
              <a:xfrm>
                <a:off x="8148421" y="1105544"/>
                <a:ext cx="1431994" cy="246221"/>
              </a:xfrm>
              <a:prstGeom prst="rect">
                <a:avLst/>
              </a:prstGeom>
              <a:blipFill>
                <a:blip r:embed="rId21"/>
                <a:stretch>
                  <a:fillRect l="-2979" r="-1702" b="-14634"/>
                </a:stretch>
              </a:blipFill>
            </p:spPr>
            <p:txBody>
              <a:bodyPr/>
              <a:lstStyle/>
              <a:p>
                <a:r>
                  <a:rPr lang="el-GR">
                    <a:noFill/>
                  </a:rPr>
                  <a:t> </a:t>
                </a:r>
              </a:p>
            </p:txBody>
          </p:sp>
        </mc:Fallback>
      </mc:AlternateContent>
      <mc:AlternateContent xmlns:mc="http://schemas.openxmlformats.org/markup-compatibility/2006" xmlns:a14="http://schemas.microsoft.com/office/drawing/2010/main">
        <mc:Choice Requires="a14">
          <p:sp>
            <p:nvSpPr>
              <p:cNvPr id="153" name="TextBox 152"/>
              <p:cNvSpPr txBox="1"/>
              <p:nvPr/>
            </p:nvSpPr>
            <p:spPr>
              <a:xfrm>
                <a:off x="9937174" y="1584037"/>
                <a:ext cx="685188" cy="246221"/>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sSub>
                        <m:sSubPr>
                          <m:ctrlPr>
                            <a:rPr lang="el-GR" sz="1600" b="1" i="1" smtClean="0">
                              <a:solidFill>
                                <a:srgbClr val="0070C0"/>
                              </a:solidFill>
                              <a:latin typeface="Cambria Math" panose="02040503050406030204" pitchFamily="18" charset="0"/>
                            </a:rPr>
                          </m:ctrlPr>
                        </m:sSubPr>
                        <m:e>
                          <m:r>
                            <a:rPr lang="en-US" sz="1600" b="1" i="1" smtClean="0">
                              <a:solidFill>
                                <a:srgbClr val="0070C0"/>
                              </a:solidFill>
                              <a:latin typeface="Cambria Math" panose="02040503050406030204" pitchFamily="18" charset="0"/>
                            </a:rPr>
                            <m:t>𝑨</m:t>
                          </m:r>
                        </m:e>
                        <m:sub>
                          <m:r>
                            <a:rPr lang="en-US" sz="1600" b="1" i="1" smtClean="0">
                              <a:solidFill>
                                <a:srgbClr val="0070C0"/>
                              </a:solidFill>
                              <a:latin typeface="Cambria Math" panose="02040503050406030204" pitchFamily="18" charset="0"/>
                            </a:rPr>
                            <m:t>𝟎</m:t>
                          </m:r>
                        </m:sub>
                      </m:sSub>
                      <m:r>
                        <a:rPr lang="en-US" sz="1600" b="1" i="1" smtClean="0">
                          <a:solidFill>
                            <a:srgbClr val="0070C0"/>
                          </a:solidFill>
                          <a:latin typeface="Cambria Math" panose="02040503050406030204" pitchFamily="18" charset="0"/>
                        </a:rPr>
                        <m:t>&gt;</m:t>
                      </m:r>
                      <m:r>
                        <a:rPr lang="en-US" sz="1600" b="1" i="1" smtClean="0">
                          <a:solidFill>
                            <a:srgbClr val="0070C0"/>
                          </a:solidFill>
                          <a:latin typeface="Cambria Math" panose="02040503050406030204" pitchFamily="18" charset="0"/>
                        </a:rPr>
                        <m:t>𝑨</m:t>
                      </m:r>
                    </m:oMath>
                  </m:oMathPara>
                </a14:m>
                <a:endParaRPr lang="el-GR" sz="1600" b="1" dirty="0">
                  <a:solidFill>
                    <a:srgbClr val="0070C0"/>
                  </a:solidFill>
                </a:endParaRPr>
              </a:p>
            </p:txBody>
          </p:sp>
        </mc:Choice>
        <mc:Fallback xmlns="">
          <p:sp>
            <p:nvSpPr>
              <p:cNvPr id="153" name="TextBox 152"/>
              <p:cNvSpPr txBox="1">
                <a:spLocks noRot="1" noChangeAspect="1" noMove="1" noResize="1" noEditPoints="1" noAdjustHandles="1" noChangeArrowheads="1" noChangeShapeType="1" noTextEdit="1"/>
              </p:cNvSpPr>
              <p:nvPr/>
            </p:nvSpPr>
            <p:spPr>
              <a:xfrm>
                <a:off x="9937174" y="1584037"/>
                <a:ext cx="685188" cy="246221"/>
              </a:xfrm>
              <a:prstGeom prst="rect">
                <a:avLst/>
              </a:prstGeom>
              <a:blipFill>
                <a:blip r:embed="rId22"/>
                <a:stretch>
                  <a:fillRect l="-6195" r="-6195" b="-15000"/>
                </a:stretch>
              </a:blipFill>
            </p:spPr>
            <p:txBody>
              <a:bodyPr/>
              <a:lstStyle/>
              <a:p>
                <a:r>
                  <a:rPr lang="el-GR">
                    <a:noFill/>
                  </a:rPr>
                  <a:t> </a:t>
                </a:r>
              </a:p>
            </p:txBody>
          </p:sp>
        </mc:Fallback>
      </mc:AlternateContent>
      <p:grpSp>
        <p:nvGrpSpPr>
          <p:cNvPr id="31" name="Ομάδα 30"/>
          <p:cNvGrpSpPr/>
          <p:nvPr/>
        </p:nvGrpSpPr>
        <p:grpSpPr>
          <a:xfrm>
            <a:off x="300804" y="774241"/>
            <a:ext cx="1017651" cy="777100"/>
            <a:chOff x="300804" y="774241"/>
            <a:chExt cx="1017651" cy="777100"/>
          </a:xfrm>
        </p:grpSpPr>
        <p:sp>
          <p:nvSpPr>
            <p:cNvPr id="161" name="TextBox 160"/>
            <p:cNvSpPr txBox="1"/>
            <p:nvPr/>
          </p:nvSpPr>
          <p:spPr>
            <a:xfrm>
              <a:off x="501515" y="774241"/>
              <a:ext cx="726482" cy="338554"/>
            </a:xfrm>
            <a:prstGeom prst="rect">
              <a:avLst/>
            </a:prstGeom>
            <a:noFill/>
          </p:spPr>
          <p:txBody>
            <a:bodyPr wrap="none" rtlCol="0">
              <a:spAutoFit/>
            </a:bodyPr>
            <a:lstStyle/>
            <a:p>
              <a:pPr algn="ctr"/>
              <a:r>
                <a:rPr lang="el-GR" sz="1600" b="1" dirty="0" smtClean="0">
                  <a:latin typeface="Times New Roman" panose="02020603050405020304" pitchFamily="18" charset="0"/>
                  <a:cs typeface="Times New Roman" panose="02020603050405020304" pitchFamily="18" charset="0"/>
                </a:rPr>
                <a:t>Πίεση</a:t>
              </a:r>
              <a:endParaRPr lang="el-GR" sz="1600" b="1" dirty="0">
                <a:latin typeface="Times New Roman" panose="02020603050405020304" pitchFamily="18" charset="0"/>
                <a:cs typeface="Times New Roman" panose="02020603050405020304" pitchFamily="18" charset="0"/>
              </a:endParaRPr>
            </a:p>
          </p:txBody>
        </p:sp>
        <mc:AlternateContent xmlns:mc="http://schemas.openxmlformats.org/markup-compatibility/2006" xmlns:a14="http://schemas.microsoft.com/office/drawing/2010/main">
          <mc:Choice Requires="a14">
            <p:sp>
              <p:nvSpPr>
                <p:cNvPr id="162" name="TextBox 161"/>
                <p:cNvSpPr txBox="1"/>
                <p:nvPr/>
              </p:nvSpPr>
              <p:spPr>
                <a:xfrm>
                  <a:off x="300804" y="1090317"/>
                  <a:ext cx="1017651" cy="461024"/>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sSub>
                          <m:sSubPr>
                            <m:ctrlPr>
                              <a:rPr lang="el-GR" sz="1600" b="1" i="1" smtClean="0">
                                <a:solidFill>
                                  <a:srgbClr val="0070C0"/>
                                </a:solidFill>
                                <a:latin typeface="Cambria Math" panose="02040503050406030204" pitchFamily="18" charset="0"/>
                              </a:rPr>
                            </m:ctrlPr>
                          </m:sSubPr>
                          <m:e>
                            <m:r>
                              <a:rPr lang="en-US" sz="1600" b="1" i="1" smtClean="0">
                                <a:solidFill>
                                  <a:srgbClr val="0070C0"/>
                                </a:solidFill>
                                <a:latin typeface="Cambria Math" panose="02040503050406030204" pitchFamily="18" charset="0"/>
                              </a:rPr>
                              <m:t>𝒑</m:t>
                            </m:r>
                          </m:e>
                          <m:sub>
                            <m:r>
                              <a:rPr lang="en-US" sz="1600" b="1" i="1" smtClean="0">
                                <a:solidFill>
                                  <a:srgbClr val="0070C0"/>
                                </a:solidFill>
                                <a:latin typeface="Cambria Math" panose="02040503050406030204" pitchFamily="18" charset="0"/>
                              </a:rPr>
                              <m:t>𝟎</m:t>
                            </m:r>
                          </m:sub>
                        </m:sSub>
                        <m:r>
                          <a:rPr lang="en-US" sz="1600" b="1" i="1" smtClean="0">
                            <a:solidFill>
                              <a:srgbClr val="0070C0"/>
                            </a:solidFill>
                            <a:latin typeface="Cambria Math" panose="02040503050406030204" pitchFamily="18" charset="0"/>
                          </a:rPr>
                          <m:t>+</m:t>
                        </m:r>
                        <m:f>
                          <m:fPr>
                            <m:ctrlPr>
                              <a:rPr lang="en-US" sz="1600" b="1" i="1" smtClean="0">
                                <a:solidFill>
                                  <a:srgbClr val="0070C0"/>
                                </a:solidFill>
                                <a:latin typeface="Cambria Math" panose="02040503050406030204" pitchFamily="18" charset="0"/>
                              </a:rPr>
                            </m:ctrlPr>
                          </m:fPr>
                          <m:num>
                            <m:r>
                              <a:rPr lang="en-US" sz="1600" b="1" i="1" smtClean="0">
                                <a:solidFill>
                                  <a:srgbClr val="0070C0"/>
                                </a:solidFill>
                                <a:latin typeface="Cambria Math" panose="02040503050406030204" pitchFamily="18" charset="0"/>
                              </a:rPr>
                              <m:t>𝟏</m:t>
                            </m:r>
                          </m:num>
                          <m:den>
                            <m:r>
                              <a:rPr lang="en-US" sz="1600" b="1" i="1" smtClean="0">
                                <a:solidFill>
                                  <a:srgbClr val="0070C0"/>
                                </a:solidFill>
                                <a:latin typeface="Cambria Math" panose="02040503050406030204" pitchFamily="18" charset="0"/>
                              </a:rPr>
                              <m:t>𝟐</m:t>
                            </m:r>
                          </m:den>
                        </m:f>
                        <m:r>
                          <a:rPr lang="el-GR" sz="1600" b="1" i="1" smtClean="0">
                            <a:solidFill>
                              <a:srgbClr val="0070C0"/>
                            </a:solidFill>
                            <a:latin typeface="Cambria Math" panose="02040503050406030204" pitchFamily="18" charset="0"/>
                          </a:rPr>
                          <m:t>𝝆</m:t>
                        </m:r>
                        <m:sSubSup>
                          <m:sSubSupPr>
                            <m:ctrlPr>
                              <a:rPr lang="el-GR" sz="1600" b="1" i="1" smtClean="0">
                                <a:solidFill>
                                  <a:srgbClr val="0070C0"/>
                                </a:solidFill>
                                <a:latin typeface="Cambria Math" panose="02040503050406030204" pitchFamily="18" charset="0"/>
                              </a:rPr>
                            </m:ctrlPr>
                          </m:sSubSupPr>
                          <m:e>
                            <m:r>
                              <a:rPr lang="el-GR" sz="1600" b="1" i="1" smtClean="0">
                                <a:solidFill>
                                  <a:srgbClr val="0070C0"/>
                                </a:solidFill>
                                <a:latin typeface="Cambria Math" panose="02040503050406030204" pitchFamily="18" charset="0"/>
                              </a:rPr>
                              <m:t>𝝊</m:t>
                            </m:r>
                          </m:e>
                          <m:sub>
                            <m:r>
                              <a:rPr lang="el-GR" sz="1600" b="1" i="1" smtClean="0">
                                <a:solidFill>
                                  <a:srgbClr val="0070C0"/>
                                </a:solidFill>
                                <a:latin typeface="Cambria Math" panose="02040503050406030204" pitchFamily="18" charset="0"/>
                              </a:rPr>
                              <m:t>𝟎</m:t>
                            </m:r>
                          </m:sub>
                          <m:sup>
                            <m:r>
                              <a:rPr lang="el-GR" sz="1600" b="1" i="1" smtClean="0">
                                <a:solidFill>
                                  <a:srgbClr val="0070C0"/>
                                </a:solidFill>
                                <a:latin typeface="Cambria Math" panose="02040503050406030204" pitchFamily="18" charset="0"/>
                              </a:rPr>
                              <m:t>𝟐</m:t>
                            </m:r>
                          </m:sup>
                        </m:sSubSup>
                      </m:oMath>
                    </m:oMathPara>
                  </a14:m>
                  <a:endParaRPr lang="el-GR" sz="1600" b="1" dirty="0">
                    <a:solidFill>
                      <a:srgbClr val="0070C0"/>
                    </a:solidFill>
                  </a:endParaRPr>
                </a:p>
              </p:txBody>
            </p:sp>
          </mc:Choice>
          <mc:Fallback xmlns="">
            <p:sp>
              <p:nvSpPr>
                <p:cNvPr id="162" name="TextBox 161"/>
                <p:cNvSpPr txBox="1">
                  <a:spLocks noRot="1" noChangeAspect="1" noMove="1" noResize="1" noEditPoints="1" noAdjustHandles="1" noChangeArrowheads="1" noChangeShapeType="1" noTextEdit="1"/>
                </p:cNvSpPr>
                <p:nvPr/>
              </p:nvSpPr>
              <p:spPr>
                <a:xfrm>
                  <a:off x="300804" y="1090317"/>
                  <a:ext cx="1017651" cy="461024"/>
                </a:xfrm>
                <a:prstGeom prst="rect">
                  <a:avLst/>
                </a:prstGeom>
                <a:blipFill>
                  <a:blip r:embed="rId24"/>
                  <a:stretch>
                    <a:fillRect/>
                  </a:stretch>
                </a:blipFill>
              </p:spPr>
              <p:txBody>
                <a:bodyPr/>
                <a:lstStyle/>
                <a:p>
                  <a:r>
                    <a:rPr lang="el-GR">
                      <a:noFill/>
                    </a:rPr>
                    <a:t> </a:t>
                  </a:r>
                </a:p>
              </p:txBody>
            </p:sp>
          </mc:Fallback>
        </mc:AlternateContent>
      </p:grpSp>
      <p:grpSp>
        <p:nvGrpSpPr>
          <p:cNvPr id="32" name="Ομάδα 31"/>
          <p:cNvGrpSpPr/>
          <p:nvPr/>
        </p:nvGrpSpPr>
        <p:grpSpPr>
          <a:xfrm>
            <a:off x="2563352" y="785965"/>
            <a:ext cx="933781" cy="777100"/>
            <a:chOff x="2563352" y="785965"/>
            <a:chExt cx="933781" cy="777100"/>
          </a:xfrm>
        </p:grpSpPr>
        <p:sp>
          <p:nvSpPr>
            <p:cNvPr id="165" name="TextBox 164"/>
            <p:cNvSpPr txBox="1"/>
            <p:nvPr/>
          </p:nvSpPr>
          <p:spPr>
            <a:xfrm>
              <a:off x="2728894" y="785965"/>
              <a:ext cx="726482" cy="338554"/>
            </a:xfrm>
            <a:prstGeom prst="rect">
              <a:avLst/>
            </a:prstGeom>
            <a:noFill/>
          </p:spPr>
          <p:txBody>
            <a:bodyPr wrap="none" rtlCol="0">
              <a:spAutoFit/>
            </a:bodyPr>
            <a:lstStyle/>
            <a:p>
              <a:pPr algn="ctr"/>
              <a:r>
                <a:rPr lang="el-GR" sz="1600" b="1" dirty="0" smtClean="0">
                  <a:latin typeface="Times New Roman" panose="02020603050405020304" pitchFamily="18" charset="0"/>
                  <a:cs typeface="Times New Roman" panose="02020603050405020304" pitchFamily="18" charset="0"/>
                </a:rPr>
                <a:t>Πίεση</a:t>
              </a:r>
              <a:endParaRPr lang="el-GR" sz="1600" b="1" dirty="0">
                <a:latin typeface="Times New Roman" panose="02020603050405020304" pitchFamily="18" charset="0"/>
                <a:cs typeface="Times New Roman" panose="02020603050405020304" pitchFamily="18" charset="0"/>
              </a:endParaRPr>
            </a:p>
          </p:txBody>
        </p:sp>
        <mc:AlternateContent xmlns:mc="http://schemas.openxmlformats.org/markup-compatibility/2006" xmlns:a14="http://schemas.microsoft.com/office/drawing/2010/main">
          <mc:Choice Requires="a14">
            <p:sp>
              <p:nvSpPr>
                <p:cNvPr id="166" name="TextBox 165"/>
                <p:cNvSpPr txBox="1"/>
                <p:nvPr/>
              </p:nvSpPr>
              <p:spPr>
                <a:xfrm>
                  <a:off x="2563352" y="1102041"/>
                  <a:ext cx="933781" cy="461024"/>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n-US" sz="1600" b="1" i="1" smtClean="0">
                            <a:solidFill>
                              <a:srgbClr val="0070C0"/>
                            </a:solidFill>
                            <a:latin typeface="Cambria Math" panose="02040503050406030204" pitchFamily="18" charset="0"/>
                          </a:rPr>
                          <m:t>𝒑</m:t>
                        </m:r>
                        <m:r>
                          <a:rPr lang="en-US" sz="1600" b="1" i="1" smtClean="0">
                            <a:solidFill>
                              <a:srgbClr val="0070C0"/>
                            </a:solidFill>
                            <a:latin typeface="Cambria Math" panose="02040503050406030204" pitchFamily="18" charset="0"/>
                          </a:rPr>
                          <m:t>+</m:t>
                        </m:r>
                        <m:f>
                          <m:fPr>
                            <m:ctrlPr>
                              <a:rPr lang="en-US" sz="1600" b="1" i="1" smtClean="0">
                                <a:solidFill>
                                  <a:srgbClr val="0070C0"/>
                                </a:solidFill>
                                <a:latin typeface="Cambria Math" panose="02040503050406030204" pitchFamily="18" charset="0"/>
                              </a:rPr>
                            </m:ctrlPr>
                          </m:fPr>
                          <m:num>
                            <m:r>
                              <a:rPr lang="en-US" sz="1600" b="1" i="1" smtClean="0">
                                <a:solidFill>
                                  <a:srgbClr val="0070C0"/>
                                </a:solidFill>
                                <a:latin typeface="Cambria Math" panose="02040503050406030204" pitchFamily="18" charset="0"/>
                              </a:rPr>
                              <m:t>𝟏</m:t>
                            </m:r>
                          </m:num>
                          <m:den>
                            <m:r>
                              <a:rPr lang="en-US" sz="1600" b="1" i="1" smtClean="0">
                                <a:solidFill>
                                  <a:srgbClr val="0070C0"/>
                                </a:solidFill>
                                <a:latin typeface="Cambria Math" panose="02040503050406030204" pitchFamily="18" charset="0"/>
                              </a:rPr>
                              <m:t>𝟐</m:t>
                            </m:r>
                          </m:den>
                        </m:f>
                        <m:r>
                          <a:rPr lang="el-GR" sz="1600" b="1" i="1" smtClean="0">
                            <a:solidFill>
                              <a:srgbClr val="0070C0"/>
                            </a:solidFill>
                            <a:latin typeface="Cambria Math" panose="02040503050406030204" pitchFamily="18" charset="0"/>
                          </a:rPr>
                          <m:t>𝝆</m:t>
                        </m:r>
                        <m:sSup>
                          <m:sSupPr>
                            <m:ctrlPr>
                              <a:rPr lang="el-GR" sz="1600" b="1" i="1" smtClean="0">
                                <a:solidFill>
                                  <a:srgbClr val="0070C0"/>
                                </a:solidFill>
                                <a:latin typeface="Cambria Math" panose="02040503050406030204" pitchFamily="18" charset="0"/>
                              </a:rPr>
                            </m:ctrlPr>
                          </m:sSupPr>
                          <m:e>
                            <m:r>
                              <a:rPr lang="el-GR" sz="1600" b="1" i="1" smtClean="0">
                                <a:solidFill>
                                  <a:srgbClr val="0070C0"/>
                                </a:solidFill>
                                <a:latin typeface="Cambria Math" panose="02040503050406030204" pitchFamily="18" charset="0"/>
                              </a:rPr>
                              <m:t>𝝊</m:t>
                            </m:r>
                          </m:e>
                          <m:sup>
                            <m:r>
                              <a:rPr lang="en-US" sz="1600" b="1" i="1" smtClean="0">
                                <a:solidFill>
                                  <a:srgbClr val="0070C0"/>
                                </a:solidFill>
                                <a:latin typeface="Cambria Math" panose="02040503050406030204" pitchFamily="18" charset="0"/>
                              </a:rPr>
                              <m:t>𝟐</m:t>
                            </m:r>
                          </m:sup>
                        </m:sSup>
                      </m:oMath>
                    </m:oMathPara>
                  </a14:m>
                  <a:endParaRPr lang="el-GR" sz="1600" b="1" dirty="0">
                    <a:solidFill>
                      <a:srgbClr val="0070C0"/>
                    </a:solidFill>
                  </a:endParaRPr>
                </a:p>
              </p:txBody>
            </p:sp>
          </mc:Choice>
          <mc:Fallback xmlns="">
            <p:sp>
              <p:nvSpPr>
                <p:cNvPr id="166" name="TextBox 165"/>
                <p:cNvSpPr txBox="1">
                  <a:spLocks noRot="1" noChangeAspect="1" noMove="1" noResize="1" noEditPoints="1" noAdjustHandles="1" noChangeArrowheads="1" noChangeShapeType="1" noTextEdit="1"/>
                </p:cNvSpPr>
                <p:nvPr/>
              </p:nvSpPr>
              <p:spPr>
                <a:xfrm>
                  <a:off x="2563352" y="1102041"/>
                  <a:ext cx="933781" cy="461024"/>
                </a:xfrm>
                <a:prstGeom prst="rect">
                  <a:avLst/>
                </a:prstGeom>
                <a:blipFill>
                  <a:blip r:embed="rId25"/>
                  <a:stretch>
                    <a:fillRect/>
                  </a:stretch>
                </a:blipFill>
              </p:spPr>
              <p:txBody>
                <a:bodyPr/>
                <a:lstStyle/>
                <a:p>
                  <a:r>
                    <a:rPr lang="el-GR">
                      <a:noFill/>
                    </a:rPr>
                    <a:t> </a:t>
                  </a:r>
                </a:p>
              </p:txBody>
            </p:sp>
          </mc:Fallback>
        </mc:AlternateContent>
      </p:grpSp>
      <p:grpSp>
        <p:nvGrpSpPr>
          <p:cNvPr id="33" name="Ομάδα 32"/>
          <p:cNvGrpSpPr/>
          <p:nvPr/>
        </p:nvGrpSpPr>
        <p:grpSpPr>
          <a:xfrm>
            <a:off x="8037293" y="2033024"/>
            <a:ext cx="3841885" cy="461024"/>
            <a:chOff x="8349023" y="2033024"/>
            <a:chExt cx="3841885" cy="461024"/>
          </a:xfrm>
        </p:grpSpPr>
        <p:sp>
          <p:nvSpPr>
            <p:cNvPr id="167" name="TextBox 166"/>
            <p:cNvSpPr txBox="1"/>
            <p:nvPr/>
          </p:nvSpPr>
          <p:spPr>
            <a:xfrm>
              <a:off x="8349023" y="2134116"/>
              <a:ext cx="1683474" cy="338554"/>
            </a:xfrm>
            <a:prstGeom prst="rect">
              <a:avLst/>
            </a:prstGeom>
            <a:noFill/>
          </p:spPr>
          <p:txBody>
            <a:bodyPr wrap="none" rtlCol="0">
              <a:spAutoFit/>
            </a:bodyPr>
            <a:lstStyle/>
            <a:p>
              <a:r>
                <a:rPr lang="el-GR" sz="1600" b="1" dirty="0" smtClean="0">
                  <a:latin typeface="Times New Roman" panose="02020603050405020304" pitchFamily="18" charset="0"/>
                  <a:cs typeface="Times New Roman" panose="02020603050405020304" pitchFamily="18" charset="0"/>
                </a:rPr>
                <a:t>Νόμος </a:t>
              </a:r>
              <a:r>
                <a:rPr lang="en-US" sz="1600" b="1" dirty="0" smtClean="0">
                  <a:latin typeface="Times New Roman" panose="02020603050405020304" pitchFamily="18" charset="0"/>
                  <a:cs typeface="Times New Roman" panose="02020603050405020304" pitchFamily="18" charset="0"/>
                </a:rPr>
                <a:t>Bernoulli</a:t>
              </a:r>
              <a:r>
                <a:rPr lang="el-GR" sz="1600" b="1" dirty="0" smtClean="0">
                  <a:latin typeface="Times New Roman" panose="02020603050405020304" pitchFamily="18" charset="0"/>
                  <a:cs typeface="Times New Roman" panose="02020603050405020304" pitchFamily="18" charset="0"/>
                </a:rPr>
                <a:t>:</a:t>
              </a:r>
              <a:endParaRPr lang="el-GR" sz="1600" b="1" dirty="0">
                <a:latin typeface="Times New Roman" panose="02020603050405020304" pitchFamily="18" charset="0"/>
                <a:cs typeface="Times New Roman" panose="02020603050405020304" pitchFamily="18" charset="0"/>
              </a:endParaRPr>
            </a:p>
          </p:txBody>
        </p:sp>
        <mc:AlternateContent xmlns:mc="http://schemas.openxmlformats.org/markup-compatibility/2006" xmlns:a14="http://schemas.microsoft.com/office/drawing/2010/main">
          <mc:Choice Requires="a14">
            <p:sp>
              <p:nvSpPr>
                <p:cNvPr id="168" name="TextBox 167"/>
                <p:cNvSpPr txBox="1"/>
                <p:nvPr/>
              </p:nvSpPr>
              <p:spPr>
                <a:xfrm>
                  <a:off x="10032497" y="2033024"/>
                  <a:ext cx="2158411" cy="461024"/>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sSub>
                          <m:sSubPr>
                            <m:ctrlPr>
                              <a:rPr lang="el-GR" sz="1600" b="1" i="1" smtClean="0">
                                <a:solidFill>
                                  <a:srgbClr val="0070C0"/>
                                </a:solidFill>
                                <a:latin typeface="Cambria Math" panose="02040503050406030204" pitchFamily="18" charset="0"/>
                              </a:rPr>
                            </m:ctrlPr>
                          </m:sSubPr>
                          <m:e>
                            <m:r>
                              <a:rPr lang="en-US" sz="1600" b="1" i="1" smtClean="0">
                                <a:solidFill>
                                  <a:srgbClr val="0070C0"/>
                                </a:solidFill>
                                <a:latin typeface="Cambria Math" panose="02040503050406030204" pitchFamily="18" charset="0"/>
                              </a:rPr>
                              <m:t>𝒑</m:t>
                            </m:r>
                          </m:e>
                          <m:sub>
                            <m:r>
                              <a:rPr lang="en-US" sz="1600" b="1" i="1" smtClean="0">
                                <a:solidFill>
                                  <a:srgbClr val="0070C0"/>
                                </a:solidFill>
                                <a:latin typeface="Cambria Math" panose="02040503050406030204" pitchFamily="18" charset="0"/>
                              </a:rPr>
                              <m:t>𝟎</m:t>
                            </m:r>
                          </m:sub>
                        </m:sSub>
                        <m:r>
                          <a:rPr lang="en-US" sz="1600" b="1" i="1" smtClean="0">
                            <a:solidFill>
                              <a:srgbClr val="0070C0"/>
                            </a:solidFill>
                            <a:latin typeface="Cambria Math" panose="02040503050406030204" pitchFamily="18" charset="0"/>
                          </a:rPr>
                          <m:t>+</m:t>
                        </m:r>
                        <m:f>
                          <m:fPr>
                            <m:ctrlPr>
                              <a:rPr lang="en-US" sz="1600" b="1" i="1" smtClean="0">
                                <a:solidFill>
                                  <a:srgbClr val="0070C0"/>
                                </a:solidFill>
                                <a:latin typeface="Cambria Math" panose="02040503050406030204" pitchFamily="18" charset="0"/>
                              </a:rPr>
                            </m:ctrlPr>
                          </m:fPr>
                          <m:num>
                            <m:r>
                              <a:rPr lang="en-US" sz="1600" b="1" i="1" smtClean="0">
                                <a:solidFill>
                                  <a:srgbClr val="0070C0"/>
                                </a:solidFill>
                                <a:latin typeface="Cambria Math" panose="02040503050406030204" pitchFamily="18" charset="0"/>
                              </a:rPr>
                              <m:t>𝟏</m:t>
                            </m:r>
                          </m:num>
                          <m:den>
                            <m:r>
                              <a:rPr lang="en-US" sz="1600" b="1" i="1" smtClean="0">
                                <a:solidFill>
                                  <a:srgbClr val="0070C0"/>
                                </a:solidFill>
                                <a:latin typeface="Cambria Math" panose="02040503050406030204" pitchFamily="18" charset="0"/>
                              </a:rPr>
                              <m:t>𝟐</m:t>
                            </m:r>
                          </m:den>
                        </m:f>
                        <m:r>
                          <a:rPr lang="el-GR" sz="1600" b="1" i="1" smtClean="0">
                            <a:solidFill>
                              <a:srgbClr val="0070C0"/>
                            </a:solidFill>
                            <a:latin typeface="Cambria Math" panose="02040503050406030204" pitchFamily="18" charset="0"/>
                          </a:rPr>
                          <m:t>𝝆</m:t>
                        </m:r>
                        <m:sSubSup>
                          <m:sSubSupPr>
                            <m:ctrlPr>
                              <a:rPr lang="el-GR" sz="1600" b="1" i="1" smtClean="0">
                                <a:solidFill>
                                  <a:srgbClr val="0070C0"/>
                                </a:solidFill>
                                <a:latin typeface="Cambria Math" panose="02040503050406030204" pitchFamily="18" charset="0"/>
                              </a:rPr>
                            </m:ctrlPr>
                          </m:sSubSupPr>
                          <m:e>
                            <m:r>
                              <a:rPr lang="el-GR" sz="1600" b="1" i="1" smtClean="0">
                                <a:solidFill>
                                  <a:srgbClr val="0070C0"/>
                                </a:solidFill>
                                <a:latin typeface="Cambria Math" panose="02040503050406030204" pitchFamily="18" charset="0"/>
                              </a:rPr>
                              <m:t>𝝊</m:t>
                            </m:r>
                          </m:e>
                          <m:sub>
                            <m:r>
                              <a:rPr lang="el-GR" sz="1600" b="1" i="1" smtClean="0">
                                <a:solidFill>
                                  <a:srgbClr val="0070C0"/>
                                </a:solidFill>
                                <a:latin typeface="Cambria Math" panose="02040503050406030204" pitchFamily="18" charset="0"/>
                              </a:rPr>
                              <m:t>𝟎</m:t>
                            </m:r>
                          </m:sub>
                          <m:sup>
                            <m:r>
                              <a:rPr lang="el-GR" sz="1600" b="1" i="1" smtClean="0">
                                <a:solidFill>
                                  <a:srgbClr val="0070C0"/>
                                </a:solidFill>
                                <a:latin typeface="Cambria Math" panose="02040503050406030204" pitchFamily="18" charset="0"/>
                              </a:rPr>
                              <m:t>𝟐</m:t>
                            </m:r>
                          </m:sup>
                        </m:sSubSup>
                        <m:r>
                          <a:rPr lang="en-US" sz="1600" b="1" i="1" smtClean="0">
                            <a:solidFill>
                              <a:srgbClr val="0070C0"/>
                            </a:solidFill>
                            <a:latin typeface="Cambria Math" panose="02040503050406030204" pitchFamily="18" charset="0"/>
                          </a:rPr>
                          <m:t>=</m:t>
                        </m:r>
                        <m:r>
                          <a:rPr lang="en-US" sz="1600" b="1" i="1">
                            <a:solidFill>
                              <a:srgbClr val="0070C0"/>
                            </a:solidFill>
                            <a:latin typeface="Cambria Math" panose="02040503050406030204" pitchFamily="18" charset="0"/>
                          </a:rPr>
                          <m:t>𝒑</m:t>
                        </m:r>
                        <m:r>
                          <a:rPr lang="en-US" sz="1600" b="1" i="1">
                            <a:solidFill>
                              <a:srgbClr val="0070C0"/>
                            </a:solidFill>
                            <a:latin typeface="Cambria Math" panose="02040503050406030204" pitchFamily="18" charset="0"/>
                          </a:rPr>
                          <m:t>+</m:t>
                        </m:r>
                        <m:f>
                          <m:fPr>
                            <m:ctrlPr>
                              <a:rPr lang="en-US" sz="1600" b="1" i="1">
                                <a:solidFill>
                                  <a:srgbClr val="0070C0"/>
                                </a:solidFill>
                                <a:latin typeface="Cambria Math" panose="02040503050406030204" pitchFamily="18" charset="0"/>
                              </a:rPr>
                            </m:ctrlPr>
                          </m:fPr>
                          <m:num>
                            <m:r>
                              <a:rPr lang="en-US" sz="1600" b="1" i="1">
                                <a:solidFill>
                                  <a:srgbClr val="0070C0"/>
                                </a:solidFill>
                                <a:latin typeface="Cambria Math" panose="02040503050406030204" pitchFamily="18" charset="0"/>
                              </a:rPr>
                              <m:t>𝟏</m:t>
                            </m:r>
                          </m:num>
                          <m:den>
                            <m:r>
                              <a:rPr lang="en-US" sz="1600" b="1" i="1">
                                <a:solidFill>
                                  <a:srgbClr val="0070C0"/>
                                </a:solidFill>
                                <a:latin typeface="Cambria Math" panose="02040503050406030204" pitchFamily="18" charset="0"/>
                              </a:rPr>
                              <m:t>𝟐</m:t>
                            </m:r>
                          </m:den>
                        </m:f>
                        <m:r>
                          <a:rPr lang="el-GR" sz="1600" b="1" i="1">
                            <a:solidFill>
                              <a:srgbClr val="0070C0"/>
                            </a:solidFill>
                            <a:latin typeface="Cambria Math" panose="02040503050406030204" pitchFamily="18" charset="0"/>
                          </a:rPr>
                          <m:t>𝝆</m:t>
                        </m:r>
                        <m:sSup>
                          <m:sSupPr>
                            <m:ctrlPr>
                              <a:rPr lang="el-GR" sz="1600" b="1" i="1">
                                <a:solidFill>
                                  <a:srgbClr val="0070C0"/>
                                </a:solidFill>
                                <a:latin typeface="Cambria Math" panose="02040503050406030204" pitchFamily="18" charset="0"/>
                              </a:rPr>
                            </m:ctrlPr>
                          </m:sSupPr>
                          <m:e>
                            <m:r>
                              <a:rPr lang="el-GR" sz="1600" b="1" i="1">
                                <a:solidFill>
                                  <a:srgbClr val="0070C0"/>
                                </a:solidFill>
                                <a:latin typeface="Cambria Math" panose="02040503050406030204" pitchFamily="18" charset="0"/>
                              </a:rPr>
                              <m:t>𝝊</m:t>
                            </m:r>
                          </m:e>
                          <m:sup>
                            <m:r>
                              <a:rPr lang="en-US" sz="1600" b="1" i="1">
                                <a:solidFill>
                                  <a:srgbClr val="0070C0"/>
                                </a:solidFill>
                                <a:latin typeface="Cambria Math" panose="02040503050406030204" pitchFamily="18" charset="0"/>
                              </a:rPr>
                              <m:t>𝟐</m:t>
                            </m:r>
                          </m:sup>
                        </m:sSup>
                      </m:oMath>
                    </m:oMathPara>
                  </a14:m>
                  <a:endParaRPr lang="el-GR" sz="1600" b="1" dirty="0">
                    <a:solidFill>
                      <a:srgbClr val="0070C0"/>
                    </a:solidFill>
                  </a:endParaRPr>
                </a:p>
              </p:txBody>
            </p:sp>
          </mc:Choice>
          <mc:Fallback xmlns="">
            <p:sp>
              <p:nvSpPr>
                <p:cNvPr id="168" name="TextBox 167"/>
                <p:cNvSpPr txBox="1">
                  <a:spLocks noRot="1" noChangeAspect="1" noMove="1" noResize="1" noEditPoints="1" noAdjustHandles="1" noChangeArrowheads="1" noChangeShapeType="1" noTextEdit="1"/>
                </p:cNvSpPr>
                <p:nvPr/>
              </p:nvSpPr>
              <p:spPr>
                <a:xfrm>
                  <a:off x="10032497" y="2033024"/>
                  <a:ext cx="2158411" cy="461024"/>
                </a:xfrm>
                <a:prstGeom prst="rect">
                  <a:avLst/>
                </a:prstGeom>
                <a:blipFill>
                  <a:blip r:embed="rId26"/>
                  <a:stretch>
                    <a:fillRect/>
                  </a:stretch>
                </a:blipFill>
              </p:spPr>
              <p:txBody>
                <a:bodyPr/>
                <a:lstStyle/>
                <a:p>
                  <a:r>
                    <a:rPr lang="el-GR">
                      <a:noFill/>
                    </a:rPr>
                    <a:t> </a:t>
                  </a:r>
                </a:p>
              </p:txBody>
            </p:sp>
          </mc:Fallback>
        </mc:AlternateContent>
      </p:grpSp>
      <mc:AlternateContent xmlns:mc="http://schemas.openxmlformats.org/markup-compatibility/2006" xmlns:a14="http://schemas.microsoft.com/office/drawing/2010/main">
        <mc:Choice Requires="a14">
          <p:sp>
            <p:nvSpPr>
              <p:cNvPr id="169" name="Ορθογώνιο 168"/>
              <p:cNvSpPr/>
              <p:nvPr/>
            </p:nvSpPr>
            <p:spPr>
              <a:xfrm>
                <a:off x="8371314" y="2609960"/>
                <a:ext cx="2343077" cy="553357"/>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r>
                        <a:rPr lang="en-US" sz="1600" b="1" i="1" smtClean="0">
                          <a:solidFill>
                            <a:srgbClr val="0070C0"/>
                          </a:solidFill>
                          <a:latin typeface="Cambria Math" panose="02040503050406030204" pitchFamily="18" charset="0"/>
                        </a:rPr>
                        <m:t>𝒑</m:t>
                      </m:r>
                      <m:r>
                        <a:rPr lang="en-US" sz="1600" b="1" i="1" smtClean="0">
                          <a:solidFill>
                            <a:srgbClr val="0070C0"/>
                          </a:solidFill>
                          <a:latin typeface="Cambria Math" panose="02040503050406030204" pitchFamily="18" charset="0"/>
                        </a:rPr>
                        <m:t>=</m:t>
                      </m:r>
                      <m:sSub>
                        <m:sSubPr>
                          <m:ctrlPr>
                            <a:rPr lang="el-GR" sz="1600" b="1" i="1">
                              <a:solidFill>
                                <a:srgbClr val="0070C0"/>
                              </a:solidFill>
                              <a:latin typeface="Cambria Math" panose="02040503050406030204" pitchFamily="18" charset="0"/>
                            </a:rPr>
                          </m:ctrlPr>
                        </m:sSubPr>
                        <m:e>
                          <m:r>
                            <a:rPr lang="en-US" sz="1600" b="1" i="1">
                              <a:solidFill>
                                <a:srgbClr val="0070C0"/>
                              </a:solidFill>
                              <a:latin typeface="Cambria Math" panose="02040503050406030204" pitchFamily="18" charset="0"/>
                            </a:rPr>
                            <m:t>𝒑</m:t>
                          </m:r>
                        </m:e>
                        <m:sub>
                          <m:r>
                            <a:rPr lang="en-US" sz="1600" b="1" i="1">
                              <a:solidFill>
                                <a:srgbClr val="0070C0"/>
                              </a:solidFill>
                              <a:latin typeface="Cambria Math" panose="02040503050406030204" pitchFamily="18" charset="0"/>
                            </a:rPr>
                            <m:t>𝟎</m:t>
                          </m:r>
                        </m:sub>
                      </m:sSub>
                      <m:r>
                        <a:rPr lang="en-US" sz="1600" b="1" i="1">
                          <a:solidFill>
                            <a:srgbClr val="0070C0"/>
                          </a:solidFill>
                          <a:latin typeface="Cambria Math" panose="02040503050406030204" pitchFamily="18" charset="0"/>
                        </a:rPr>
                        <m:t>+</m:t>
                      </m:r>
                      <m:f>
                        <m:fPr>
                          <m:ctrlPr>
                            <a:rPr lang="en-US" sz="1600" b="1" i="1">
                              <a:solidFill>
                                <a:srgbClr val="0070C0"/>
                              </a:solidFill>
                              <a:latin typeface="Cambria Math" panose="02040503050406030204" pitchFamily="18" charset="0"/>
                            </a:rPr>
                          </m:ctrlPr>
                        </m:fPr>
                        <m:num>
                          <m:r>
                            <a:rPr lang="en-US" sz="1600" b="1" i="1">
                              <a:solidFill>
                                <a:srgbClr val="0070C0"/>
                              </a:solidFill>
                              <a:latin typeface="Cambria Math" panose="02040503050406030204" pitchFamily="18" charset="0"/>
                            </a:rPr>
                            <m:t>𝟏</m:t>
                          </m:r>
                        </m:num>
                        <m:den>
                          <m:r>
                            <a:rPr lang="en-US" sz="1600" b="1" i="1">
                              <a:solidFill>
                                <a:srgbClr val="0070C0"/>
                              </a:solidFill>
                              <a:latin typeface="Cambria Math" panose="02040503050406030204" pitchFamily="18" charset="0"/>
                            </a:rPr>
                            <m:t>𝟐</m:t>
                          </m:r>
                        </m:den>
                      </m:f>
                      <m:r>
                        <a:rPr lang="el-GR" sz="1600" b="1" i="1">
                          <a:solidFill>
                            <a:srgbClr val="0070C0"/>
                          </a:solidFill>
                          <a:latin typeface="Cambria Math" panose="02040503050406030204" pitchFamily="18" charset="0"/>
                        </a:rPr>
                        <m:t>𝝆</m:t>
                      </m:r>
                      <m:sSubSup>
                        <m:sSubSupPr>
                          <m:ctrlPr>
                            <a:rPr lang="el-GR" sz="1600" b="1" i="1">
                              <a:solidFill>
                                <a:srgbClr val="0070C0"/>
                              </a:solidFill>
                              <a:latin typeface="Cambria Math" panose="02040503050406030204" pitchFamily="18" charset="0"/>
                            </a:rPr>
                          </m:ctrlPr>
                        </m:sSubSupPr>
                        <m:e>
                          <m:r>
                            <a:rPr lang="el-GR" sz="1600" b="1" i="1">
                              <a:solidFill>
                                <a:srgbClr val="0070C0"/>
                              </a:solidFill>
                              <a:latin typeface="Cambria Math" panose="02040503050406030204" pitchFamily="18" charset="0"/>
                            </a:rPr>
                            <m:t>𝝊</m:t>
                          </m:r>
                        </m:e>
                        <m:sub>
                          <m:r>
                            <a:rPr lang="el-GR" sz="1600" b="1" i="1">
                              <a:solidFill>
                                <a:srgbClr val="0070C0"/>
                              </a:solidFill>
                              <a:latin typeface="Cambria Math" panose="02040503050406030204" pitchFamily="18" charset="0"/>
                            </a:rPr>
                            <m:t>𝟎</m:t>
                          </m:r>
                        </m:sub>
                        <m:sup>
                          <m:r>
                            <a:rPr lang="el-GR" sz="1600" b="1" i="1">
                              <a:solidFill>
                                <a:srgbClr val="0070C0"/>
                              </a:solidFill>
                              <a:latin typeface="Cambria Math" panose="02040503050406030204" pitchFamily="18" charset="0"/>
                            </a:rPr>
                            <m:t>𝟐</m:t>
                          </m:r>
                        </m:sup>
                      </m:sSubSup>
                      <m:r>
                        <a:rPr lang="en-US" sz="1600" b="1" i="1" smtClean="0">
                          <a:solidFill>
                            <a:srgbClr val="0070C0"/>
                          </a:solidFill>
                          <a:latin typeface="Cambria Math" panose="02040503050406030204" pitchFamily="18" charset="0"/>
                        </a:rPr>
                        <m:t>−</m:t>
                      </m:r>
                      <m:f>
                        <m:fPr>
                          <m:ctrlPr>
                            <a:rPr lang="en-US" sz="1600" b="1" i="1">
                              <a:solidFill>
                                <a:srgbClr val="0070C0"/>
                              </a:solidFill>
                              <a:latin typeface="Cambria Math" panose="02040503050406030204" pitchFamily="18" charset="0"/>
                            </a:rPr>
                          </m:ctrlPr>
                        </m:fPr>
                        <m:num>
                          <m:r>
                            <a:rPr lang="en-US" sz="1600" b="1" i="1">
                              <a:solidFill>
                                <a:srgbClr val="0070C0"/>
                              </a:solidFill>
                              <a:latin typeface="Cambria Math" panose="02040503050406030204" pitchFamily="18" charset="0"/>
                            </a:rPr>
                            <m:t>𝟏</m:t>
                          </m:r>
                        </m:num>
                        <m:den>
                          <m:r>
                            <a:rPr lang="en-US" sz="1600" b="1" i="1">
                              <a:solidFill>
                                <a:srgbClr val="0070C0"/>
                              </a:solidFill>
                              <a:latin typeface="Cambria Math" panose="02040503050406030204" pitchFamily="18" charset="0"/>
                            </a:rPr>
                            <m:t>𝟐</m:t>
                          </m:r>
                        </m:den>
                      </m:f>
                      <m:r>
                        <a:rPr lang="el-GR" sz="1600" b="1" i="1">
                          <a:solidFill>
                            <a:srgbClr val="0070C0"/>
                          </a:solidFill>
                          <a:latin typeface="Cambria Math" panose="02040503050406030204" pitchFamily="18" charset="0"/>
                        </a:rPr>
                        <m:t>𝝆</m:t>
                      </m:r>
                      <m:sSup>
                        <m:sSupPr>
                          <m:ctrlPr>
                            <a:rPr lang="el-GR" sz="1600" b="1" i="1">
                              <a:solidFill>
                                <a:srgbClr val="0070C0"/>
                              </a:solidFill>
                              <a:latin typeface="Cambria Math" panose="02040503050406030204" pitchFamily="18" charset="0"/>
                            </a:rPr>
                          </m:ctrlPr>
                        </m:sSupPr>
                        <m:e>
                          <m:r>
                            <a:rPr lang="el-GR" sz="1600" b="1" i="1">
                              <a:solidFill>
                                <a:srgbClr val="0070C0"/>
                              </a:solidFill>
                              <a:latin typeface="Cambria Math" panose="02040503050406030204" pitchFamily="18" charset="0"/>
                            </a:rPr>
                            <m:t>𝝊</m:t>
                          </m:r>
                        </m:e>
                        <m:sup>
                          <m:r>
                            <a:rPr lang="en-US" sz="1600" b="1" i="1">
                              <a:solidFill>
                                <a:srgbClr val="0070C0"/>
                              </a:solidFill>
                              <a:latin typeface="Cambria Math" panose="02040503050406030204" pitchFamily="18" charset="0"/>
                            </a:rPr>
                            <m:t>𝟐</m:t>
                          </m:r>
                        </m:sup>
                      </m:sSup>
                    </m:oMath>
                  </m:oMathPara>
                </a14:m>
                <a:endParaRPr lang="el-GR" sz="1600" dirty="0"/>
              </a:p>
            </p:txBody>
          </p:sp>
        </mc:Choice>
        <mc:Fallback xmlns="">
          <p:sp>
            <p:nvSpPr>
              <p:cNvPr id="169" name="Ορθογώνιο 168"/>
              <p:cNvSpPr>
                <a:spLocks noRot="1" noChangeAspect="1" noMove="1" noResize="1" noEditPoints="1" noAdjustHandles="1" noChangeArrowheads="1" noChangeShapeType="1" noTextEdit="1"/>
              </p:cNvSpPr>
              <p:nvPr/>
            </p:nvSpPr>
            <p:spPr>
              <a:xfrm>
                <a:off x="8371314" y="2609960"/>
                <a:ext cx="2343077" cy="553357"/>
              </a:xfrm>
              <a:prstGeom prst="rect">
                <a:avLst/>
              </a:prstGeom>
              <a:blipFill>
                <a:blip r:embed="rId27"/>
                <a:stretch>
                  <a:fillRect/>
                </a:stretch>
              </a:blipFill>
            </p:spPr>
            <p:txBody>
              <a:bodyPr/>
              <a:lstStyle/>
              <a:p>
                <a:r>
                  <a:rPr lang="el-GR">
                    <a:noFill/>
                  </a:rPr>
                  <a:t> </a:t>
                </a:r>
              </a:p>
            </p:txBody>
          </p:sp>
        </mc:Fallback>
      </mc:AlternateContent>
      <mc:AlternateContent xmlns:mc="http://schemas.openxmlformats.org/markup-compatibility/2006" xmlns:a14="http://schemas.microsoft.com/office/drawing/2010/main">
        <mc:Choice Requires="a14">
          <p:sp>
            <p:nvSpPr>
              <p:cNvPr id="170" name="Ορθογώνιο 169"/>
              <p:cNvSpPr/>
              <p:nvPr/>
            </p:nvSpPr>
            <p:spPr>
              <a:xfrm>
                <a:off x="8407221" y="3268360"/>
                <a:ext cx="2241639" cy="553357"/>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sSub>
                        <m:sSubPr>
                          <m:ctrlPr>
                            <a:rPr lang="en-US" sz="1600" b="1" i="1" smtClean="0">
                              <a:solidFill>
                                <a:srgbClr val="0070C0"/>
                              </a:solidFill>
                              <a:latin typeface="Cambria Math" panose="02040503050406030204" pitchFamily="18" charset="0"/>
                            </a:rPr>
                          </m:ctrlPr>
                        </m:sSubPr>
                        <m:e>
                          <m:r>
                            <a:rPr lang="en-US" sz="1600" b="1" i="1" smtClean="0">
                              <a:solidFill>
                                <a:srgbClr val="0070C0"/>
                              </a:solidFill>
                              <a:latin typeface="Cambria Math" panose="02040503050406030204" pitchFamily="18" charset="0"/>
                            </a:rPr>
                            <m:t>𝒑</m:t>
                          </m:r>
                        </m:e>
                        <m:sub>
                          <m:r>
                            <a:rPr lang="en-US" sz="1600" b="1" i="1" smtClean="0">
                              <a:solidFill>
                                <a:srgbClr val="0070C0"/>
                              </a:solidFill>
                              <a:latin typeface="Cambria Math" panose="02040503050406030204" pitchFamily="18" charset="0"/>
                            </a:rPr>
                            <m:t>𝟎</m:t>
                          </m:r>
                        </m:sub>
                      </m:sSub>
                      <m:r>
                        <a:rPr lang="en-US" sz="1600" b="1" i="1" smtClean="0">
                          <a:solidFill>
                            <a:srgbClr val="0070C0"/>
                          </a:solidFill>
                          <a:latin typeface="Cambria Math" panose="02040503050406030204" pitchFamily="18" charset="0"/>
                        </a:rPr>
                        <m:t>−</m:t>
                      </m:r>
                      <m:r>
                        <a:rPr lang="en-US" sz="1600" b="1" i="1" smtClean="0">
                          <a:solidFill>
                            <a:srgbClr val="0070C0"/>
                          </a:solidFill>
                          <a:latin typeface="Cambria Math" panose="02040503050406030204" pitchFamily="18" charset="0"/>
                        </a:rPr>
                        <m:t>𝒑</m:t>
                      </m:r>
                      <m:r>
                        <a:rPr lang="en-US" sz="1600" b="1" i="1" smtClean="0">
                          <a:solidFill>
                            <a:srgbClr val="0070C0"/>
                          </a:solidFill>
                          <a:latin typeface="Cambria Math" panose="02040503050406030204" pitchFamily="18" charset="0"/>
                        </a:rPr>
                        <m:t>=</m:t>
                      </m:r>
                      <m:f>
                        <m:fPr>
                          <m:ctrlPr>
                            <a:rPr lang="en-US" sz="1600" b="1" i="1">
                              <a:solidFill>
                                <a:srgbClr val="0070C0"/>
                              </a:solidFill>
                              <a:latin typeface="Cambria Math" panose="02040503050406030204" pitchFamily="18" charset="0"/>
                            </a:rPr>
                          </m:ctrlPr>
                        </m:fPr>
                        <m:num>
                          <m:r>
                            <a:rPr lang="en-US" sz="1600" b="1" i="1">
                              <a:solidFill>
                                <a:srgbClr val="0070C0"/>
                              </a:solidFill>
                              <a:latin typeface="Cambria Math" panose="02040503050406030204" pitchFamily="18" charset="0"/>
                            </a:rPr>
                            <m:t>𝟏</m:t>
                          </m:r>
                        </m:num>
                        <m:den>
                          <m:r>
                            <a:rPr lang="en-US" sz="1600" b="1" i="1">
                              <a:solidFill>
                                <a:srgbClr val="0070C0"/>
                              </a:solidFill>
                              <a:latin typeface="Cambria Math" panose="02040503050406030204" pitchFamily="18" charset="0"/>
                            </a:rPr>
                            <m:t>𝟐</m:t>
                          </m:r>
                        </m:den>
                      </m:f>
                      <m:r>
                        <a:rPr lang="el-GR" sz="1600" b="1" i="1">
                          <a:solidFill>
                            <a:srgbClr val="0070C0"/>
                          </a:solidFill>
                          <a:latin typeface="Cambria Math" panose="02040503050406030204" pitchFamily="18" charset="0"/>
                        </a:rPr>
                        <m:t>𝝆</m:t>
                      </m:r>
                      <m:d>
                        <m:dPr>
                          <m:ctrlPr>
                            <a:rPr lang="el-GR" sz="1600" b="1" i="1" smtClean="0">
                              <a:solidFill>
                                <a:srgbClr val="0070C0"/>
                              </a:solidFill>
                              <a:latin typeface="Cambria Math" panose="02040503050406030204" pitchFamily="18" charset="0"/>
                            </a:rPr>
                          </m:ctrlPr>
                        </m:dPr>
                        <m:e>
                          <m:sSup>
                            <m:sSupPr>
                              <m:ctrlPr>
                                <a:rPr lang="el-GR" sz="1600" b="1" i="1">
                                  <a:solidFill>
                                    <a:srgbClr val="0070C0"/>
                                  </a:solidFill>
                                  <a:latin typeface="Cambria Math" panose="02040503050406030204" pitchFamily="18" charset="0"/>
                                </a:rPr>
                              </m:ctrlPr>
                            </m:sSupPr>
                            <m:e>
                              <m:r>
                                <a:rPr lang="el-GR" sz="1600" b="1" i="1">
                                  <a:solidFill>
                                    <a:srgbClr val="0070C0"/>
                                  </a:solidFill>
                                  <a:latin typeface="Cambria Math" panose="02040503050406030204" pitchFamily="18" charset="0"/>
                                </a:rPr>
                                <m:t>𝝊</m:t>
                              </m:r>
                            </m:e>
                            <m:sup>
                              <m:r>
                                <a:rPr lang="en-US" sz="1600" b="1" i="1">
                                  <a:solidFill>
                                    <a:srgbClr val="0070C0"/>
                                  </a:solidFill>
                                  <a:latin typeface="Cambria Math" panose="02040503050406030204" pitchFamily="18" charset="0"/>
                                </a:rPr>
                                <m:t>𝟐</m:t>
                              </m:r>
                            </m:sup>
                          </m:sSup>
                          <m:r>
                            <a:rPr lang="en-US" sz="1600" b="1" i="1">
                              <a:solidFill>
                                <a:srgbClr val="0070C0"/>
                              </a:solidFill>
                              <a:latin typeface="Cambria Math" panose="02040503050406030204" pitchFamily="18" charset="0"/>
                            </a:rPr>
                            <m:t>−</m:t>
                          </m:r>
                          <m:sSubSup>
                            <m:sSubSupPr>
                              <m:ctrlPr>
                                <a:rPr lang="en-US" sz="1600" b="1" i="1">
                                  <a:solidFill>
                                    <a:srgbClr val="0070C0"/>
                                  </a:solidFill>
                                  <a:latin typeface="Cambria Math" panose="02040503050406030204" pitchFamily="18" charset="0"/>
                                </a:rPr>
                              </m:ctrlPr>
                            </m:sSubSupPr>
                            <m:e>
                              <m:r>
                                <a:rPr lang="el-GR" sz="1600" b="1" i="1">
                                  <a:solidFill>
                                    <a:srgbClr val="0070C0"/>
                                  </a:solidFill>
                                  <a:latin typeface="Cambria Math" panose="02040503050406030204" pitchFamily="18" charset="0"/>
                                </a:rPr>
                                <m:t>𝝊</m:t>
                              </m:r>
                            </m:e>
                            <m:sub>
                              <m:r>
                                <a:rPr lang="el-GR" sz="1600" b="1" i="1">
                                  <a:solidFill>
                                    <a:srgbClr val="0070C0"/>
                                  </a:solidFill>
                                  <a:latin typeface="Cambria Math" panose="02040503050406030204" pitchFamily="18" charset="0"/>
                                </a:rPr>
                                <m:t>𝟎</m:t>
                              </m:r>
                            </m:sub>
                            <m:sup>
                              <m:r>
                                <a:rPr lang="el-GR" sz="1600" b="1" i="1">
                                  <a:solidFill>
                                    <a:srgbClr val="0070C0"/>
                                  </a:solidFill>
                                  <a:latin typeface="Cambria Math" panose="02040503050406030204" pitchFamily="18" charset="0"/>
                                </a:rPr>
                                <m:t>𝟐</m:t>
                              </m:r>
                            </m:sup>
                          </m:sSubSup>
                        </m:e>
                      </m:d>
                    </m:oMath>
                  </m:oMathPara>
                </a14:m>
                <a:endParaRPr lang="el-GR" sz="1600" dirty="0"/>
              </a:p>
            </p:txBody>
          </p:sp>
        </mc:Choice>
        <mc:Fallback xmlns="">
          <p:sp>
            <p:nvSpPr>
              <p:cNvPr id="170" name="Ορθογώνιο 169"/>
              <p:cNvSpPr>
                <a:spLocks noRot="1" noChangeAspect="1" noMove="1" noResize="1" noEditPoints="1" noAdjustHandles="1" noChangeArrowheads="1" noChangeShapeType="1" noTextEdit="1"/>
              </p:cNvSpPr>
              <p:nvPr/>
            </p:nvSpPr>
            <p:spPr>
              <a:xfrm>
                <a:off x="8407221" y="3268360"/>
                <a:ext cx="2241639" cy="553357"/>
              </a:xfrm>
              <a:prstGeom prst="rect">
                <a:avLst/>
              </a:prstGeom>
              <a:blipFill>
                <a:blip r:embed="rId28"/>
                <a:stretch>
                  <a:fillRect/>
                </a:stretch>
              </a:blipFill>
            </p:spPr>
            <p:txBody>
              <a:bodyPr/>
              <a:lstStyle/>
              <a:p>
                <a:r>
                  <a:rPr lang="el-GR">
                    <a:noFill/>
                  </a:rPr>
                  <a:t> </a:t>
                </a:r>
              </a:p>
            </p:txBody>
          </p:sp>
        </mc:Fallback>
      </mc:AlternateContent>
      <mc:AlternateContent xmlns:mc="http://schemas.openxmlformats.org/markup-compatibility/2006" xmlns:a14="http://schemas.microsoft.com/office/drawing/2010/main">
        <mc:Choice Requires="a14">
          <p:sp>
            <p:nvSpPr>
              <p:cNvPr id="172" name="Ορθογώνιο 171"/>
              <p:cNvSpPr/>
              <p:nvPr/>
            </p:nvSpPr>
            <p:spPr>
              <a:xfrm>
                <a:off x="8250075" y="3910479"/>
                <a:ext cx="2414764" cy="355610"/>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r>
                        <a:rPr lang="el-GR" sz="1600" b="1" i="1" smtClean="0">
                          <a:solidFill>
                            <a:srgbClr val="0070C0"/>
                          </a:solidFill>
                          <a:latin typeface="Cambria Math" panose="02040503050406030204" pitchFamily="18" charset="0"/>
                          <a:ea typeface="Cambria Math" panose="02040503050406030204" pitchFamily="18" charset="0"/>
                        </a:rPr>
                        <m:t>𝝊</m:t>
                      </m:r>
                      <m:r>
                        <a:rPr lang="en-US" sz="1600" b="1" i="1" smtClean="0">
                          <a:solidFill>
                            <a:srgbClr val="0070C0"/>
                          </a:solidFill>
                          <a:latin typeface="Cambria Math" panose="02040503050406030204" pitchFamily="18" charset="0"/>
                          <a:ea typeface="Cambria Math" panose="02040503050406030204" pitchFamily="18" charset="0"/>
                        </a:rPr>
                        <m:t>&gt;</m:t>
                      </m:r>
                      <m:sSub>
                        <m:sSubPr>
                          <m:ctrlPr>
                            <a:rPr lang="en-US" sz="1600" b="1" i="1" smtClean="0">
                              <a:solidFill>
                                <a:srgbClr val="0070C0"/>
                              </a:solidFill>
                              <a:latin typeface="Cambria Math" panose="02040503050406030204" pitchFamily="18" charset="0"/>
                              <a:ea typeface="Cambria Math" panose="02040503050406030204" pitchFamily="18" charset="0"/>
                            </a:rPr>
                          </m:ctrlPr>
                        </m:sSubPr>
                        <m:e>
                          <m:r>
                            <a:rPr lang="el-GR" sz="1600" b="1" i="1" smtClean="0">
                              <a:solidFill>
                                <a:srgbClr val="0070C0"/>
                              </a:solidFill>
                              <a:latin typeface="Cambria Math" panose="02040503050406030204" pitchFamily="18" charset="0"/>
                              <a:ea typeface="Cambria Math" panose="02040503050406030204" pitchFamily="18" charset="0"/>
                            </a:rPr>
                            <m:t>𝝊</m:t>
                          </m:r>
                        </m:e>
                        <m:sub>
                          <m:r>
                            <a:rPr lang="el-GR" sz="1600" b="1" i="1" smtClean="0">
                              <a:solidFill>
                                <a:srgbClr val="0070C0"/>
                              </a:solidFill>
                              <a:latin typeface="Cambria Math" panose="02040503050406030204" pitchFamily="18" charset="0"/>
                              <a:ea typeface="Cambria Math" panose="02040503050406030204" pitchFamily="18" charset="0"/>
                            </a:rPr>
                            <m:t>𝟎</m:t>
                          </m:r>
                        </m:sub>
                      </m:sSub>
                      <m:r>
                        <a:rPr lang="el-GR" sz="1600" b="1" i="1" smtClean="0">
                          <a:solidFill>
                            <a:srgbClr val="0070C0"/>
                          </a:solidFill>
                          <a:latin typeface="Cambria Math" panose="02040503050406030204" pitchFamily="18" charset="0"/>
                          <a:ea typeface="Cambria Math" panose="02040503050406030204" pitchFamily="18" charset="0"/>
                        </a:rPr>
                        <m:t>   ⇒  </m:t>
                      </m:r>
                      <m:sSup>
                        <m:sSupPr>
                          <m:ctrlPr>
                            <a:rPr lang="el-GR" sz="1600" b="1" i="1">
                              <a:solidFill>
                                <a:srgbClr val="0070C0"/>
                              </a:solidFill>
                              <a:latin typeface="Cambria Math" panose="02040503050406030204" pitchFamily="18" charset="0"/>
                            </a:rPr>
                          </m:ctrlPr>
                        </m:sSupPr>
                        <m:e>
                          <m:r>
                            <a:rPr lang="el-GR" sz="1600" b="1" i="1">
                              <a:solidFill>
                                <a:srgbClr val="0070C0"/>
                              </a:solidFill>
                              <a:latin typeface="Cambria Math" panose="02040503050406030204" pitchFamily="18" charset="0"/>
                            </a:rPr>
                            <m:t>𝝊</m:t>
                          </m:r>
                        </m:e>
                        <m:sup>
                          <m:r>
                            <a:rPr lang="en-US" sz="1600" b="1" i="1">
                              <a:solidFill>
                                <a:srgbClr val="0070C0"/>
                              </a:solidFill>
                              <a:latin typeface="Cambria Math" panose="02040503050406030204" pitchFamily="18" charset="0"/>
                            </a:rPr>
                            <m:t>𝟐</m:t>
                          </m:r>
                        </m:sup>
                      </m:sSup>
                      <m:r>
                        <a:rPr lang="en-US" sz="1600" b="1" i="1">
                          <a:solidFill>
                            <a:srgbClr val="0070C0"/>
                          </a:solidFill>
                          <a:latin typeface="Cambria Math" panose="02040503050406030204" pitchFamily="18" charset="0"/>
                        </a:rPr>
                        <m:t>−</m:t>
                      </m:r>
                      <m:sSubSup>
                        <m:sSubSupPr>
                          <m:ctrlPr>
                            <a:rPr lang="en-US" sz="1600" b="1" i="1">
                              <a:solidFill>
                                <a:srgbClr val="0070C0"/>
                              </a:solidFill>
                              <a:latin typeface="Cambria Math" panose="02040503050406030204" pitchFamily="18" charset="0"/>
                            </a:rPr>
                          </m:ctrlPr>
                        </m:sSubSupPr>
                        <m:e>
                          <m:r>
                            <a:rPr lang="el-GR" sz="1600" b="1" i="1">
                              <a:solidFill>
                                <a:srgbClr val="0070C0"/>
                              </a:solidFill>
                              <a:latin typeface="Cambria Math" panose="02040503050406030204" pitchFamily="18" charset="0"/>
                            </a:rPr>
                            <m:t>𝝊</m:t>
                          </m:r>
                        </m:e>
                        <m:sub>
                          <m:r>
                            <a:rPr lang="el-GR" sz="1600" b="1" i="1">
                              <a:solidFill>
                                <a:srgbClr val="0070C0"/>
                              </a:solidFill>
                              <a:latin typeface="Cambria Math" panose="02040503050406030204" pitchFamily="18" charset="0"/>
                            </a:rPr>
                            <m:t>𝟎</m:t>
                          </m:r>
                        </m:sub>
                        <m:sup>
                          <m:r>
                            <a:rPr lang="el-GR" sz="1600" b="1" i="1">
                              <a:solidFill>
                                <a:srgbClr val="0070C0"/>
                              </a:solidFill>
                              <a:latin typeface="Cambria Math" panose="02040503050406030204" pitchFamily="18" charset="0"/>
                            </a:rPr>
                            <m:t>𝟐</m:t>
                          </m:r>
                        </m:sup>
                      </m:sSubSup>
                      <m:r>
                        <a:rPr lang="el-GR" sz="1600" b="1" i="1" smtClean="0">
                          <a:solidFill>
                            <a:srgbClr val="0070C0"/>
                          </a:solidFill>
                          <a:latin typeface="Cambria Math" panose="02040503050406030204" pitchFamily="18" charset="0"/>
                        </a:rPr>
                        <m:t>&gt;</m:t>
                      </m:r>
                      <m:r>
                        <a:rPr lang="el-GR" sz="1600" b="1" i="1" smtClean="0">
                          <a:solidFill>
                            <a:srgbClr val="0070C0"/>
                          </a:solidFill>
                          <a:latin typeface="Cambria Math" panose="02040503050406030204" pitchFamily="18" charset="0"/>
                        </a:rPr>
                        <m:t>𝟎</m:t>
                      </m:r>
                    </m:oMath>
                  </m:oMathPara>
                </a14:m>
                <a:endParaRPr lang="el-GR" sz="1600" dirty="0"/>
              </a:p>
            </p:txBody>
          </p:sp>
        </mc:Choice>
        <mc:Fallback xmlns="">
          <p:sp>
            <p:nvSpPr>
              <p:cNvPr id="172" name="Ορθογώνιο 171"/>
              <p:cNvSpPr>
                <a:spLocks noRot="1" noChangeAspect="1" noMove="1" noResize="1" noEditPoints="1" noAdjustHandles="1" noChangeArrowheads="1" noChangeShapeType="1" noTextEdit="1"/>
              </p:cNvSpPr>
              <p:nvPr/>
            </p:nvSpPr>
            <p:spPr>
              <a:xfrm>
                <a:off x="8250075" y="3910479"/>
                <a:ext cx="2414764" cy="355610"/>
              </a:xfrm>
              <a:prstGeom prst="rect">
                <a:avLst/>
              </a:prstGeom>
              <a:blipFill>
                <a:blip r:embed="rId30"/>
                <a:stretch>
                  <a:fillRect/>
                </a:stretch>
              </a:blipFill>
            </p:spPr>
            <p:txBody>
              <a:bodyPr/>
              <a:lstStyle/>
              <a:p>
                <a:r>
                  <a:rPr lang="el-GR">
                    <a:noFill/>
                  </a:rPr>
                  <a:t> </a:t>
                </a:r>
              </a:p>
            </p:txBody>
          </p:sp>
        </mc:Fallback>
      </mc:AlternateContent>
      <p:grpSp>
        <p:nvGrpSpPr>
          <p:cNvPr id="34" name="Ομάδα 33"/>
          <p:cNvGrpSpPr/>
          <p:nvPr/>
        </p:nvGrpSpPr>
        <p:grpSpPr>
          <a:xfrm>
            <a:off x="10478119" y="3402657"/>
            <a:ext cx="1358225" cy="914400"/>
            <a:chOff x="10478119" y="3402657"/>
            <a:chExt cx="1358225" cy="914400"/>
          </a:xfrm>
        </p:grpSpPr>
        <p:sp>
          <p:nvSpPr>
            <p:cNvPr id="171" name="Αριστερό άγκιστρο 170"/>
            <p:cNvSpPr/>
            <p:nvPr/>
          </p:nvSpPr>
          <p:spPr>
            <a:xfrm flipH="1">
              <a:off x="10478119" y="3402657"/>
              <a:ext cx="341482" cy="914400"/>
            </a:xfrm>
            <a:prstGeom prst="leftBrace">
              <a:avLst/>
            </a:prstGeom>
            <a:ln w="1905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l-GR"/>
            </a:p>
          </p:txBody>
        </p:sp>
        <mc:AlternateContent xmlns:mc="http://schemas.openxmlformats.org/markup-compatibility/2006" xmlns:a14="http://schemas.microsoft.com/office/drawing/2010/main">
          <mc:Choice Requires="a14">
            <p:sp>
              <p:nvSpPr>
                <p:cNvPr id="173" name="Ορθογώνιο 172"/>
                <p:cNvSpPr/>
                <p:nvPr/>
              </p:nvSpPr>
              <p:spPr>
                <a:xfrm>
                  <a:off x="10901536" y="3637051"/>
                  <a:ext cx="934808" cy="369332"/>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r>
                          <a:rPr lang="en-US" b="1" i="1" smtClean="0">
                            <a:solidFill>
                              <a:srgbClr val="0070C0"/>
                            </a:solidFill>
                            <a:latin typeface="Cambria Math" panose="02040503050406030204" pitchFamily="18" charset="0"/>
                          </a:rPr>
                          <m:t>𝒑</m:t>
                        </m:r>
                        <m:r>
                          <a:rPr lang="el-GR" b="1" i="1" smtClean="0">
                            <a:solidFill>
                              <a:srgbClr val="0070C0"/>
                            </a:solidFill>
                            <a:latin typeface="Cambria Math" panose="02040503050406030204" pitchFamily="18" charset="0"/>
                          </a:rPr>
                          <m:t>&lt;</m:t>
                        </m:r>
                        <m:sSub>
                          <m:sSubPr>
                            <m:ctrlPr>
                              <a:rPr lang="el-GR" b="1" i="1" smtClean="0">
                                <a:solidFill>
                                  <a:srgbClr val="0070C0"/>
                                </a:solidFill>
                                <a:latin typeface="Cambria Math" panose="02040503050406030204" pitchFamily="18" charset="0"/>
                              </a:rPr>
                            </m:ctrlPr>
                          </m:sSubPr>
                          <m:e>
                            <m:r>
                              <a:rPr lang="en-US" b="1" i="1" smtClean="0">
                                <a:solidFill>
                                  <a:srgbClr val="0070C0"/>
                                </a:solidFill>
                                <a:latin typeface="Cambria Math" panose="02040503050406030204" pitchFamily="18" charset="0"/>
                              </a:rPr>
                              <m:t>𝒑</m:t>
                            </m:r>
                          </m:e>
                          <m:sub>
                            <m:r>
                              <a:rPr lang="en-US" b="1" i="1" smtClean="0">
                                <a:solidFill>
                                  <a:srgbClr val="0070C0"/>
                                </a:solidFill>
                                <a:latin typeface="Cambria Math" panose="02040503050406030204" pitchFamily="18" charset="0"/>
                              </a:rPr>
                              <m:t>𝟎</m:t>
                            </m:r>
                          </m:sub>
                        </m:sSub>
                      </m:oMath>
                    </m:oMathPara>
                  </a14:m>
                  <a:endParaRPr lang="el-GR" dirty="0"/>
                </a:p>
              </p:txBody>
            </p:sp>
          </mc:Choice>
          <mc:Fallback xmlns="">
            <p:sp>
              <p:nvSpPr>
                <p:cNvPr id="173" name="Ορθογώνιο 172"/>
                <p:cNvSpPr>
                  <a:spLocks noRot="1" noChangeAspect="1" noMove="1" noResize="1" noEditPoints="1" noAdjustHandles="1" noChangeArrowheads="1" noChangeShapeType="1" noTextEdit="1"/>
                </p:cNvSpPr>
                <p:nvPr/>
              </p:nvSpPr>
              <p:spPr>
                <a:xfrm>
                  <a:off x="10901536" y="3637051"/>
                  <a:ext cx="934808" cy="369332"/>
                </a:xfrm>
                <a:prstGeom prst="rect">
                  <a:avLst/>
                </a:prstGeom>
                <a:blipFill>
                  <a:blip r:embed="rId31"/>
                  <a:stretch>
                    <a:fillRect b="-6667"/>
                  </a:stretch>
                </a:blipFill>
              </p:spPr>
              <p:txBody>
                <a:bodyPr/>
                <a:lstStyle/>
                <a:p>
                  <a:r>
                    <a:rPr lang="el-GR">
                      <a:noFill/>
                    </a:rPr>
                    <a:t> </a:t>
                  </a:r>
                </a:p>
              </p:txBody>
            </p:sp>
          </mc:Fallback>
        </mc:AlternateContent>
      </p:grpSp>
      <mc:AlternateContent xmlns:mc="http://schemas.openxmlformats.org/markup-compatibility/2006" xmlns:a14="http://schemas.microsoft.com/office/drawing/2010/main">
        <mc:Choice Requires="a14">
          <p:sp>
            <p:nvSpPr>
              <p:cNvPr id="185" name="TextBox 184"/>
              <p:cNvSpPr txBox="1"/>
              <p:nvPr/>
            </p:nvSpPr>
            <p:spPr>
              <a:xfrm>
                <a:off x="7727761" y="5938407"/>
                <a:ext cx="2791790" cy="246221"/>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sSub>
                        <m:sSubPr>
                          <m:ctrlPr>
                            <a:rPr lang="el-GR" sz="1600" b="1" i="1" smtClean="0">
                              <a:solidFill>
                                <a:srgbClr val="0070C0"/>
                              </a:solidFill>
                              <a:latin typeface="Cambria Math" panose="02040503050406030204" pitchFamily="18" charset="0"/>
                            </a:rPr>
                          </m:ctrlPr>
                        </m:sSubPr>
                        <m:e>
                          <m:r>
                            <a:rPr lang="en-US" sz="1600" b="1" i="1" smtClean="0">
                              <a:solidFill>
                                <a:srgbClr val="0070C0"/>
                              </a:solidFill>
                              <a:latin typeface="Cambria Math" panose="02040503050406030204" pitchFamily="18" charset="0"/>
                            </a:rPr>
                            <m:t>𝑭</m:t>
                          </m:r>
                        </m:e>
                        <m:sub>
                          <m:r>
                            <a:rPr lang="en-US" sz="1600" b="1" i="0" smtClean="0">
                              <a:solidFill>
                                <a:srgbClr val="0070C0"/>
                              </a:solidFill>
                              <a:latin typeface="Cambria Math" panose="02040503050406030204" pitchFamily="18" charset="0"/>
                            </a:rPr>
                            <m:t>𝐧𝐞𝐭</m:t>
                          </m:r>
                        </m:sub>
                      </m:sSub>
                      <m:r>
                        <a:rPr lang="en-US" sz="1600" b="1" i="1" smtClean="0">
                          <a:solidFill>
                            <a:srgbClr val="0070C0"/>
                          </a:solidFill>
                          <a:latin typeface="Cambria Math" panose="02040503050406030204" pitchFamily="18" charset="0"/>
                        </a:rPr>
                        <m:t>=</m:t>
                      </m:r>
                      <m:sSub>
                        <m:sSubPr>
                          <m:ctrlPr>
                            <a:rPr lang="en-US" sz="1600" b="1" i="1" smtClean="0">
                              <a:solidFill>
                                <a:srgbClr val="0070C0"/>
                              </a:solidFill>
                              <a:latin typeface="Cambria Math" panose="02040503050406030204" pitchFamily="18" charset="0"/>
                            </a:rPr>
                          </m:ctrlPr>
                        </m:sSubPr>
                        <m:e>
                          <m:r>
                            <a:rPr lang="en-US" sz="1600" b="1" i="1" smtClean="0">
                              <a:solidFill>
                                <a:srgbClr val="0070C0"/>
                              </a:solidFill>
                              <a:latin typeface="Cambria Math" panose="02040503050406030204" pitchFamily="18" charset="0"/>
                            </a:rPr>
                            <m:t>𝑭</m:t>
                          </m:r>
                        </m:e>
                        <m:sub>
                          <m:r>
                            <a:rPr lang="en-US" sz="1600" b="1" i="1" smtClean="0">
                              <a:solidFill>
                                <a:srgbClr val="0070C0"/>
                              </a:solidFill>
                              <a:latin typeface="Cambria Math" panose="02040503050406030204" pitchFamily="18" charset="0"/>
                            </a:rPr>
                            <m:t>𝟎</m:t>
                          </m:r>
                        </m:sub>
                      </m:sSub>
                      <m:r>
                        <a:rPr lang="en-US" sz="1600" b="1" i="1" smtClean="0">
                          <a:solidFill>
                            <a:srgbClr val="0070C0"/>
                          </a:solidFill>
                          <a:latin typeface="Cambria Math" panose="02040503050406030204" pitchFamily="18" charset="0"/>
                        </a:rPr>
                        <m:t>−</m:t>
                      </m:r>
                      <m:r>
                        <a:rPr lang="en-US" sz="1600" b="1" i="1" smtClean="0">
                          <a:solidFill>
                            <a:srgbClr val="0070C0"/>
                          </a:solidFill>
                          <a:latin typeface="Cambria Math" panose="02040503050406030204" pitchFamily="18" charset="0"/>
                        </a:rPr>
                        <m:t>𝑭</m:t>
                      </m:r>
                      <m:r>
                        <a:rPr lang="en-US" sz="1600" b="1" i="1" smtClean="0">
                          <a:solidFill>
                            <a:srgbClr val="0070C0"/>
                          </a:solidFill>
                          <a:latin typeface="Cambria Math" panose="02040503050406030204" pitchFamily="18" charset="0"/>
                        </a:rPr>
                        <m:t>=</m:t>
                      </m:r>
                      <m:sSub>
                        <m:sSubPr>
                          <m:ctrlPr>
                            <a:rPr lang="en-US" sz="1600" b="1" i="1">
                              <a:solidFill>
                                <a:srgbClr val="0070C0"/>
                              </a:solidFill>
                              <a:latin typeface="Cambria Math" panose="02040503050406030204" pitchFamily="18" charset="0"/>
                            </a:rPr>
                          </m:ctrlPr>
                        </m:sSubPr>
                        <m:e>
                          <m:r>
                            <a:rPr lang="en-US" sz="1600" b="1" i="1">
                              <a:solidFill>
                                <a:srgbClr val="0070C0"/>
                              </a:solidFill>
                              <a:latin typeface="Cambria Math" panose="02040503050406030204" pitchFamily="18" charset="0"/>
                            </a:rPr>
                            <m:t>𝒑</m:t>
                          </m:r>
                        </m:e>
                        <m:sub>
                          <m:r>
                            <a:rPr lang="en-US" sz="1600" b="1" i="1">
                              <a:solidFill>
                                <a:srgbClr val="0070C0"/>
                              </a:solidFill>
                              <a:latin typeface="Cambria Math" panose="02040503050406030204" pitchFamily="18" charset="0"/>
                            </a:rPr>
                            <m:t>𝟎</m:t>
                          </m:r>
                        </m:sub>
                      </m:sSub>
                      <m:sSub>
                        <m:sSubPr>
                          <m:ctrlPr>
                            <a:rPr lang="en-US" sz="1600" b="1" i="1">
                              <a:solidFill>
                                <a:srgbClr val="0070C0"/>
                              </a:solidFill>
                              <a:latin typeface="Cambria Math" panose="02040503050406030204" pitchFamily="18" charset="0"/>
                            </a:rPr>
                          </m:ctrlPr>
                        </m:sSubPr>
                        <m:e>
                          <m:r>
                            <a:rPr lang="en-US" sz="1600" b="1" i="1">
                              <a:solidFill>
                                <a:srgbClr val="0070C0"/>
                              </a:solidFill>
                              <a:latin typeface="Cambria Math" panose="02040503050406030204" pitchFamily="18" charset="0"/>
                            </a:rPr>
                            <m:t>𝑨</m:t>
                          </m:r>
                        </m:e>
                        <m:sub>
                          <m:r>
                            <a:rPr lang="el-GR" sz="1600" b="1">
                              <a:solidFill>
                                <a:srgbClr val="0070C0"/>
                              </a:solidFill>
                              <a:latin typeface="Cambria Math" panose="02040503050406030204" pitchFamily="18" charset="0"/>
                            </a:rPr>
                            <m:t>𝛑𝛕</m:t>
                          </m:r>
                        </m:sub>
                      </m:sSub>
                      <m:r>
                        <a:rPr lang="en-US" sz="1600" b="1" i="1" smtClean="0">
                          <a:solidFill>
                            <a:srgbClr val="0070C0"/>
                          </a:solidFill>
                          <a:latin typeface="Cambria Math" panose="02040503050406030204" pitchFamily="18" charset="0"/>
                        </a:rPr>
                        <m:t>−</m:t>
                      </m:r>
                      <m:r>
                        <a:rPr lang="en-US" sz="1600" b="1" i="1">
                          <a:solidFill>
                            <a:srgbClr val="0070C0"/>
                          </a:solidFill>
                          <a:latin typeface="Cambria Math" panose="02040503050406030204" pitchFamily="18" charset="0"/>
                        </a:rPr>
                        <m:t>𝒑</m:t>
                      </m:r>
                      <m:sSub>
                        <m:sSubPr>
                          <m:ctrlPr>
                            <a:rPr lang="en-US" sz="1600" b="1" i="1">
                              <a:solidFill>
                                <a:srgbClr val="0070C0"/>
                              </a:solidFill>
                              <a:latin typeface="Cambria Math" panose="02040503050406030204" pitchFamily="18" charset="0"/>
                            </a:rPr>
                          </m:ctrlPr>
                        </m:sSubPr>
                        <m:e>
                          <m:r>
                            <a:rPr lang="en-US" sz="1600" b="1" i="1">
                              <a:solidFill>
                                <a:srgbClr val="0070C0"/>
                              </a:solidFill>
                              <a:latin typeface="Cambria Math" panose="02040503050406030204" pitchFamily="18" charset="0"/>
                            </a:rPr>
                            <m:t>𝑨</m:t>
                          </m:r>
                        </m:e>
                        <m:sub>
                          <m:r>
                            <a:rPr lang="el-GR" sz="1600" b="1">
                              <a:solidFill>
                                <a:srgbClr val="0070C0"/>
                              </a:solidFill>
                              <a:latin typeface="Cambria Math" panose="02040503050406030204" pitchFamily="18" charset="0"/>
                            </a:rPr>
                            <m:t>𝛑𝛕</m:t>
                          </m:r>
                        </m:sub>
                      </m:sSub>
                    </m:oMath>
                  </m:oMathPara>
                </a14:m>
                <a:endParaRPr lang="el-GR" sz="1600" b="1" dirty="0">
                  <a:solidFill>
                    <a:srgbClr val="0070C0"/>
                  </a:solidFill>
                </a:endParaRPr>
              </a:p>
            </p:txBody>
          </p:sp>
        </mc:Choice>
        <mc:Fallback xmlns="">
          <p:sp>
            <p:nvSpPr>
              <p:cNvPr id="185" name="TextBox 184"/>
              <p:cNvSpPr txBox="1">
                <a:spLocks noRot="1" noChangeAspect="1" noMove="1" noResize="1" noEditPoints="1" noAdjustHandles="1" noChangeArrowheads="1" noChangeShapeType="1" noTextEdit="1"/>
              </p:cNvSpPr>
              <p:nvPr/>
            </p:nvSpPr>
            <p:spPr>
              <a:xfrm>
                <a:off x="7727761" y="5938407"/>
                <a:ext cx="2791790" cy="246221"/>
              </a:xfrm>
              <a:prstGeom prst="rect">
                <a:avLst/>
              </a:prstGeom>
              <a:blipFill>
                <a:blip r:embed="rId34"/>
                <a:stretch>
                  <a:fillRect l="-1310" b="-21951"/>
                </a:stretch>
              </a:blipFill>
            </p:spPr>
            <p:txBody>
              <a:bodyPr/>
              <a:lstStyle/>
              <a:p>
                <a:r>
                  <a:rPr lang="el-GR">
                    <a:noFill/>
                  </a:rPr>
                  <a:t> </a:t>
                </a:r>
              </a:p>
            </p:txBody>
          </p:sp>
        </mc:Fallback>
      </mc:AlternateContent>
      <mc:AlternateContent xmlns:mc="http://schemas.openxmlformats.org/markup-compatibility/2006" xmlns:a14="http://schemas.microsoft.com/office/drawing/2010/main">
        <mc:Choice Requires="a14">
          <p:sp>
            <p:nvSpPr>
              <p:cNvPr id="186" name="TextBox 185"/>
              <p:cNvSpPr txBox="1"/>
              <p:nvPr/>
            </p:nvSpPr>
            <p:spPr>
              <a:xfrm>
                <a:off x="7692593" y="6278375"/>
                <a:ext cx="3501792" cy="461024"/>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sSub>
                        <m:sSubPr>
                          <m:ctrlPr>
                            <a:rPr lang="el-GR" sz="1600" b="1" i="1" smtClean="0">
                              <a:solidFill>
                                <a:srgbClr val="0070C0"/>
                              </a:solidFill>
                              <a:latin typeface="Cambria Math" panose="02040503050406030204" pitchFamily="18" charset="0"/>
                            </a:rPr>
                          </m:ctrlPr>
                        </m:sSubPr>
                        <m:e>
                          <m:r>
                            <a:rPr lang="en-US" sz="1600" b="1" i="1" smtClean="0">
                              <a:solidFill>
                                <a:srgbClr val="0070C0"/>
                              </a:solidFill>
                              <a:latin typeface="Cambria Math" panose="02040503050406030204" pitchFamily="18" charset="0"/>
                            </a:rPr>
                            <m:t>𝑭</m:t>
                          </m:r>
                        </m:e>
                        <m:sub>
                          <m:r>
                            <a:rPr lang="en-US" sz="1600" b="1" i="0" smtClean="0">
                              <a:solidFill>
                                <a:srgbClr val="0070C0"/>
                              </a:solidFill>
                              <a:latin typeface="Cambria Math" panose="02040503050406030204" pitchFamily="18" charset="0"/>
                            </a:rPr>
                            <m:t>𝐧𝐞𝐭</m:t>
                          </m:r>
                        </m:sub>
                      </m:sSub>
                      <m:r>
                        <a:rPr lang="en-US" sz="1600" b="1" i="1" smtClean="0">
                          <a:solidFill>
                            <a:srgbClr val="0070C0"/>
                          </a:solidFill>
                          <a:latin typeface="Cambria Math" panose="02040503050406030204" pitchFamily="18" charset="0"/>
                        </a:rPr>
                        <m:t>=</m:t>
                      </m:r>
                      <m:d>
                        <m:dPr>
                          <m:ctrlPr>
                            <a:rPr lang="en-US" sz="1600" b="1" i="1" smtClean="0">
                              <a:solidFill>
                                <a:srgbClr val="0070C0"/>
                              </a:solidFill>
                              <a:latin typeface="Cambria Math" panose="02040503050406030204" pitchFamily="18" charset="0"/>
                            </a:rPr>
                          </m:ctrlPr>
                        </m:dPr>
                        <m:e>
                          <m:sSub>
                            <m:sSubPr>
                              <m:ctrlPr>
                                <a:rPr lang="en-US" sz="1600" b="1" i="1">
                                  <a:solidFill>
                                    <a:srgbClr val="0070C0"/>
                                  </a:solidFill>
                                  <a:latin typeface="Cambria Math" panose="02040503050406030204" pitchFamily="18" charset="0"/>
                                </a:rPr>
                              </m:ctrlPr>
                            </m:sSubPr>
                            <m:e>
                              <m:r>
                                <a:rPr lang="en-US" sz="1600" b="1" i="1">
                                  <a:solidFill>
                                    <a:srgbClr val="0070C0"/>
                                  </a:solidFill>
                                  <a:latin typeface="Cambria Math" panose="02040503050406030204" pitchFamily="18" charset="0"/>
                                </a:rPr>
                                <m:t>𝒑</m:t>
                              </m:r>
                            </m:e>
                            <m:sub>
                              <m:r>
                                <a:rPr lang="en-US" sz="1600" b="1" i="1">
                                  <a:solidFill>
                                    <a:srgbClr val="0070C0"/>
                                  </a:solidFill>
                                  <a:latin typeface="Cambria Math" panose="02040503050406030204" pitchFamily="18" charset="0"/>
                                </a:rPr>
                                <m:t>𝟎</m:t>
                              </m:r>
                            </m:sub>
                          </m:sSub>
                          <m:r>
                            <a:rPr lang="en-US" sz="1600" b="1" i="1" smtClean="0">
                              <a:solidFill>
                                <a:srgbClr val="0070C0"/>
                              </a:solidFill>
                              <a:latin typeface="Cambria Math" panose="02040503050406030204" pitchFamily="18" charset="0"/>
                            </a:rPr>
                            <m:t>−</m:t>
                          </m:r>
                          <m:r>
                            <a:rPr lang="en-US" sz="1600" b="1" i="1">
                              <a:solidFill>
                                <a:srgbClr val="0070C0"/>
                              </a:solidFill>
                              <a:latin typeface="Cambria Math" panose="02040503050406030204" pitchFamily="18" charset="0"/>
                            </a:rPr>
                            <m:t>𝒑</m:t>
                          </m:r>
                        </m:e>
                      </m:d>
                      <m:sSub>
                        <m:sSubPr>
                          <m:ctrlPr>
                            <a:rPr lang="en-US" sz="1600" b="1" i="1">
                              <a:solidFill>
                                <a:srgbClr val="0070C0"/>
                              </a:solidFill>
                              <a:latin typeface="Cambria Math" panose="02040503050406030204" pitchFamily="18" charset="0"/>
                            </a:rPr>
                          </m:ctrlPr>
                        </m:sSubPr>
                        <m:e>
                          <m:r>
                            <a:rPr lang="en-US" sz="1600" b="1" i="1">
                              <a:solidFill>
                                <a:srgbClr val="0070C0"/>
                              </a:solidFill>
                              <a:latin typeface="Cambria Math" panose="02040503050406030204" pitchFamily="18" charset="0"/>
                            </a:rPr>
                            <m:t>𝑨</m:t>
                          </m:r>
                        </m:e>
                        <m:sub>
                          <m:r>
                            <a:rPr lang="el-GR" sz="1600" b="1">
                              <a:solidFill>
                                <a:srgbClr val="0070C0"/>
                              </a:solidFill>
                              <a:latin typeface="Cambria Math" panose="02040503050406030204" pitchFamily="18" charset="0"/>
                            </a:rPr>
                            <m:t>𝛑𝛕</m:t>
                          </m:r>
                        </m:sub>
                      </m:sSub>
                      <m:r>
                        <a:rPr lang="el-GR" sz="1600" b="1" i="1" smtClean="0">
                          <a:solidFill>
                            <a:srgbClr val="0070C0"/>
                          </a:solidFill>
                          <a:latin typeface="Cambria Math" panose="02040503050406030204" pitchFamily="18" charset="0"/>
                        </a:rPr>
                        <m:t>=</m:t>
                      </m:r>
                      <m:f>
                        <m:fPr>
                          <m:ctrlPr>
                            <a:rPr lang="en-US" sz="1600" b="1" i="1">
                              <a:solidFill>
                                <a:srgbClr val="0070C0"/>
                              </a:solidFill>
                              <a:latin typeface="Cambria Math" panose="02040503050406030204" pitchFamily="18" charset="0"/>
                            </a:rPr>
                          </m:ctrlPr>
                        </m:fPr>
                        <m:num>
                          <m:r>
                            <a:rPr lang="en-US" sz="1600" b="1" i="1">
                              <a:solidFill>
                                <a:srgbClr val="0070C0"/>
                              </a:solidFill>
                              <a:latin typeface="Cambria Math" panose="02040503050406030204" pitchFamily="18" charset="0"/>
                            </a:rPr>
                            <m:t>𝟏</m:t>
                          </m:r>
                        </m:num>
                        <m:den>
                          <m:r>
                            <a:rPr lang="en-US" sz="1600" b="1" i="1">
                              <a:solidFill>
                                <a:srgbClr val="0070C0"/>
                              </a:solidFill>
                              <a:latin typeface="Cambria Math" panose="02040503050406030204" pitchFamily="18" charset="0"/>
                            </a:rPr>
                            <m:t>𝟐</m:t>
                          </m:r>
                        </m:den>
                      </m:f>
                      <m:r>
                        <a:rPr lang="el-GR" sz="1600" b="1" i="1">
                          <a:solidFill>
                            <a:srgbClr val="0070C0"/>
                          </a:solidFill>
                          <a:latin typeface="Cambria Math" panose="02040503050406030204" pitchFamily="18" charset="0"/>
                        </a:rPr>
                        <m:t>𝝆</m:t>
                      </m:r>
                      <m:d>
                        <m:dPr>
                          <m:ctrlPr>
                            <a:rPr lang="el-GR" sz="1600" b="1" i="1">
                              <a:solidFill>
                                <a:srgbClr val="0070C0"/>
                              </a:solidFill>
                              <a:latin typeface="Cambria Math" panose="02040503050406030204" pitchFamily="18" charset="0"/>
                            </a:rPr>
                          </m:ctrlPr>
                        </m:dPr>
                        <m:e>
                          <m:sSup>
                            <m:sSupPr>
                              <m:ctrlPr>
                                <a:rPr lang="el-GR" sz="1600" b="1" i="1">
                                  <a:solidFill>
                                    <a:srgbClr val="0070C0"/>
                                  </a:solidFill>
                                  <a:latin typeface="Cambria Math" panose="02040503050406030204" pitchFamily="18" charset="0"/>
                                </a:rPr>
                              </m:ctrlPr>
                            </m:sSupPr>
                            <m:e>
                              <m:r>
                                <a:rPr lang="el-GR" sz="1600" b="1" i="1">
                                  <a:solidFill>
                                    <a:srgbClr val="0070C0"/>
                                  </a:solidFill>
                                  <a:latin typeface="Cambria Math" panose="02040503050406030204" pitchFamily="18" charset="0"/>
                                </a:rPr>
                                <m:t>𝝊</m:t>
                              </m:r>
                            </m:e>
                            <m:sup>
                              <m:r>
                                <a:rPr lang="en-US" sz="1600" b="1" i="1">
                                  <a:solidFill>
                                    <a:srgbClr val="0070C0"/>
                                  </a:solidFill>
                                  <a:latin typeface="Cambria Math" panose="02040503050406030204" pitchFamily="18" charset="0"/>
                                </a:rPr>
                                <m:t>𝟐</m:t>
                              </m:r>
                            </m:sup>
                          </m:sSup>
                          <m:r>
                            <a:rPr lang="en-US" sz="1600" b="1" i="1">
                              <a:solidFill>
                                <a:srgbClr val="0070C0"/>
                              </a:solidFill>
                              <a:latin typeface="Cambria Math" panose="02040503050406030204" pitchFamily="18" charset="0"/>
                            </a:rPr>
                            <m:t>−</m:t>
                          </m:r>
                          <m:sSubSup>
                            <m:sSubSupPr>
                              <m:ctrlPr>
                                <a:rPr lang="en-US" sz="1600" b="1" i="1">
                                  <a:solidFill>
                                    <a:srgbClr val="0070C0"/>
                                  </a:solidFill>
                                  <a:latin typeface="Cambria Math" panose="02040503050406030204" pitchFamily="18" charset="0"/>
                                </a:rPr>
                              </m:ctrlPr>
                            </m:sSubSupPr>
                            <m:e>
                              <m:r>
                                <a:rPr lang="el-GR" sz="1600" b="1" i="1">
                                  <a:solidFill>
                                    <a:srgbClr val="0070C0"/>
                                  </a:solidFill>
                                  <a:latin typeface="Cambria Math" panose="02040503050406030204" pitchFamily="18" charset="0"/>
                                </a:rPr>
                                <m:t>𝝊</m:t>
                              </m:r>
                            </m:e>
                            <m:sub>
                              <m:r>
                                <a:rPr lang="el-GR" sz="1600" b="1" i="1">
                                  <a:solidFill>
                                    <a:srgbClr val="0070C0"/>
                                  </a:solidFill>
                                  <a:latin typeface="Cambria Math" panose="02040503050406030204" pitchFamily="18" charset="0"/>
                                </a:rPr>
                                <m:t>𝟎</m:t>
                              </m:r>
                            </m:sub>
                            <m:sup>
                              <m:r>
                                <a:rPr lang="el-GR" sz="1600" b="1" i="1">
                                  <a:solidFill>
                                    <a:srgbClr val="0070C0"/>
                                  </a:solidFill>
                                  <a:latin typeface="Cambria Math" panose="02040503050406030204" pitchFamily="18" charset="0"/>
                                </a:rPr>
                                <m:t>𝟐</m:t>
                              </m:r>
                            </m:sup>
                          </m:sSubSup>
                        </m:e>
                      </m:d>
                      <m:sSub>
                        <m:sSubPr>
                          <m:ctrlPr>
                            <a:rPr lang="en-US" sz="1600" b="1" i="1">
                              <a:solidFill>
                                <a:srgbClr val="0070C0"/>
                              </a:solidFill>
                              <a:latin typeface="Cambria Math" panose="02040503050406030204" pitchFamily="18" charset="0"/>
                            </a:rPr>
                          </m:ctrlPr>
                        </m:sSubPr>
                        <m:e>
                          <m:r>
                            <a:rPr lang="en-US" sz="1600" b="1" i="1">
                              <a:solidFill>
                                <a:srgbClr val="0070C0"/>
                              </a:solidFill>
                              <a:latin typeface="Cambria Math" panose="02040503050406030204" pitchFamily="18" charset="0"/>
                            </a:rPr>
                            <m:t>𝑨</m:t>
                          </m:r>
                        </m:e>
                        <m:sub>
                          <m:r>
                            <a:rPr lang="el-GR" sz="1600" b="1">
                              <a:solidFill>
                                <a:srgbClr val="0070C0"/>
                              </a:solidFill>
                              <a:latin typeface="Cambria Math" panose="02040503050406030204" pitchFamily="18" charset="0"/>
                            </a:rPr>
                            <m:t>𝛑𝛕</m:t>
                          </m:r>
                        </m:sub>
                      </m:sSub>
                    </m:oMath>
                  </m:oMathPara>
                </a14:m>
                <a:endParaRPr lang="el-GR" sz="1600" b="1" dirty="0">
                  <a:solidFill>
                    <a:srgbClr val="0070C0"/>
                  </a:solidFill>
                </a:endParaRPr>
              </a:p>
            </p:txBody>
          </p:sp>
        </mc:Choice>
        <mc:Fallback xmlns="">
          <p:sp>
            <p:nvSpPr>
              <p:cNvPr id="186" name="TextBox 185"/>
              <p:cNvSpPr txBox="1">
                <a:spLocks noRot="1" noChangeAspect="1" noMove="1" noResize="1" noEditPoints="1" noAdjustHandles="1" noChangeArrowheads="1" noChangeShapeType="1" noTextEdit="1"/>
              </p:cNvSpPr>
              <p:nvPr/>
            </p:nvSpPr>
            <p:spPr>
              <a:xfrm>
                <a:off x="7692593" y="6278375"/>
                <a:ext cx="3501792" cy="461024"/>
              </a:xfrm>
              <a:prstGeom prst="rect">
                <a:avLst/>
              </a:prstGeom>
              <a:blipFill>
                <a:blip r:embed="rId35"/>
                <a:stretch>
                  <a:fillRect/>
                </a:stretch>
              </a:blipFill>
            </p:spPr>
            <p:txBody>
              <a:bodyPr/>
              <a:lstStyle/>
              <a:p>
                <a:r>
                  <a:rPr lang="el-GR">
                    <a:noFill/>
                  </a:rPr>
                  <a:t> </a:t>
                </a:r>
              </a:p>
            </p:txBody>
          </p:sp>
        </mc:Fallback>
      </mc:AlternateContent>
      <p:grpSp>
        <p:nvGrpSpPr>
          <p:cNvPr id="43" name="Ομάδα 42"/>
          <p:cNvGrpSpPr/>
          <p:nvPr/>
        </p:nvGrpSpPr>
        <p:grpSpPr>
          <a:xfrm>
            <a:off x="2543906" y="188091"/>
            <a:ext cx="1008183" cy="6389642"/>
            <a:chOff x="2543906" y="188091"/>
            <a:chExt cx="1008183" cy="6389642"/>
          </a:xfrm>
        </p:grpSpPr>
        <p:grpSp>
          <p:nvGrpSpPr>
            <p:cNvPr id="27" name="Ομάδα 26"/>
            <p:cNvGrpSpPr/>
            <p:nvPr/>
          </p:nvGrpSpPr>
          <p:grpSpPr>
            <a:xfrm>
              <a:off x="2616427" y="188091"/>
              <a:ext cx="881074" cy="585743"/>
              <a:chOff x="2616427" y="188091"/>
              <a:chExt cx="881074" cy="585743"/>
            </a:xfrm>
          </p:grpSpPr>
          <p:sp>
            <p:nvSpPr>
              <p:cNvPr id="163" name="TextBox 162"/>
              <p:cNvSpPr txBox="1"/>
              <p:nvPr/>
            </p:nvSpPr>
            <p:spPr>
              <a:xfrm>
                <a:off x="2616427" y="188091"/>
                <a:ext cx="881074" cy="338554"/>
              </a:xfrm>
              <a:prstGeom prst="rect">
                <a:avLst/>
              </a:prstGeom>
              <a:noFill/>
            </p:spPr>
            <p:txBody>
              <a:bodyPr wrap="none" rtlCol="0">
                <a:spAutoFit/>
              </a:bodyPr>
              <a:lstStyle/>
              <a:p>
                <a:pPr algn="ctr"/>
                <a:r>
                  <a:rPr lang="el-GR" sz="1600" b="1" dirty="0" smtClean="0">
                    <a:latin typeface="Times New Roman" panose="02020603050405020304" pitchFamily="18" charset="0"/>
                    <a:cs typeface="Times New Roman" panose="02020603050405020304" pitchFamily="18" charset="0"/>
                  </a:rPr>
                  <a:t>Παροχή</a:t>
                </a:r>
                <a:endParaRPr lang="el-GR" sz="1600" b="1" dirty="0">
                  <a:latin typeface="Times New Roman" panose="02020603050405020304" pitchFamily="18" charset="0"/>
                  <a:cs typeface="Times New Roman" panose="02020603050405020304" pitchFamily="18" charset="0"/>
                </a:endParaRPr>
              </a:p>
            </p:txBody>
          </p:sp>
          <mc:AlternateContent xmlns:mc="http://schemas.openxmlformats.org/markup-compatibility/2006" xmlns:a14="http://schemas.microsoft.com/office/drawing/2010/main">
            <mc:Choice Requires="a14">
              <p:sp>
                <p:nvSpPr>
                  <p:cNvPr id="164" name="TextBox 163"/>
                  <p:cNvSpPr txBox="1"/>
                  <p:nvPr/>
                </p:nvSpPr>
                <p:spPr>
                  <a:xfrm>
                    <a:off x="2677652" y="527613"/>
                    <a:ext cx="718338" cy="246221"/>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n-US" sz="1600" b="1" i="1" smtClean="0">
                              <a:solidFill>
                                <a:srgbClr val="0070C0"/>
                              </a:solidFill>
                              <a:latin typeface="Cambria Math" panose="02040503050406030204" pitchFamily="18" charset="0"/>
                            </a:rPr>
                            <m:t>𝑸</m:t>
                          </m:r>
                          <m:r>
                            <a:rPr lang="en-US" sz="1600" b="1" i="1" smtClean="0">
                              <a:solidFill>
                                <a:srgbClr val="0070C0"/>
                              </a:solidFill>
                              <a:latin typeface="Cambria Math" panose="02040503050406030204" pitchFamily="18" charset="0"/>
                            </a:rPr>
                            <m:t>=</m:t>
                          </m:r>
                          <m:r>
                            <a:rPr lang="en-US" sz="1600" b="1" i="1" smtClean="0">
                              <a:solidFill>
                                <a:srgbClr val="0070C0"/>
                              </a:solidFill>
                              <a:latin typeface="Cambria Math" panose="02040503050406030204" pitchFamily="18" charset="0"/>
                            </a:rPr>
                            <m:t>𝑨</m:t>
                          </m:r>
                          <m:r>
                            <a:rPr lang="el-GR" sz="1600" b="1" i="1" smtClean="0">
                              <a:solidFill>
                                <a:srgbClr val="0070C0"/>
                              </a:solidFill>
                              <a:latin typeface="Cambria Math" panose="02040503050406030204" pitchFamily="18" charset="0"/>
                            </a:rPr>
                            <m:t>𝝊</m:t>
                          </m:r>
                        </m:oMath>
                      </m:oMathPara>
                    </a14:m>
                    <a:endParaRPr lang="el-GR" sz="1600" b="1" dirty="0">
                      <a:solidFill>
                        <a:srgbClr val="0070C0"/>
                      </a:solidFill>
                    </a:endParaRPr>
                  </a:p>
                </p:txBody>
              </p:sp>
            </mc:Choice>
            <mc:Fallback xmlns="">
              <p:sp>
                <p:nvSpPr>
                  <p:cNvPr id="164" name="TextBox 163"/>
                  <p:cNvSpPr txBox="1">
                    <a:spLocks noRot="1" noChangeAspect="1" noMove="1" noResize="1" noEditPoints="1" noAdjustHandles="1" noChangeArrowheads="1" noChangeShapeType="1" noTextEdit="1"/>
                  </p:cNvSpPr>
                  <p:nvPr/>
                </p:nvSpPr>
                <p:spPr>
                  <a:xfrm>
                    <a:off x="2677652" y="527613"/>
                    <a:ext cx="718338" cy="246221"/>
                  </a:xfrm>
                  <a:prstGeom prst="rect">
                    <a:avLst/>
                  </a:prstGeom>
                  <a:blipFill>
                    <a:blip r:embed="rId36"/>
                    <a:stretch>
                      <a:fillRect l="-8475" r="-3390" b="-27500"/>
                    </a:stretch>
                  </a:blipFill>
                </p:spPr>
                <p:txBody>
                  <a:bodyPr/>
                  <a:lstStyle/>
                  <a:p>
                    <a:r>
                      <a:rPr lang="el-GR">
                        <a:noFill/>
                      </a:rPr>
                      <a:t> </a:t>
                    </a:r>
                  </a:p>
                </p:txBody>
              </p:sp>
            </mc:Fallback>
          </mc:AlternateContent>
        </p:grpSp>
        <p:cxnSp>
          <p:nvCxnSpPr>
            <p:cNvPr id="189" name="Ευθεία γραμμή σύνδεσης 188"/>
            <p:cNvCxnSpPr/>
            <p:nvPr/>
          </p:nvCxnSpPr>
          <p:spPr>
            <a:xfrm flipH="1">
              <a:off x="2543906" y="266009"/>
              <a:ext cx="0" cy="6300000"/>
            </a:xfrm>
            <a:prstGeom prst="line">
              <a:avLst/>
            </a:prstGeom>
            <a:ln w="12700">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190" name="Ευθεία γραμμή σύνδεσης 189"/>
            <p:cNvCxnSpPr/>
            <p:nvPr/>
          </p:nvCxnSpPr>
          <p:spPr>
            <a:xfrm flipH="1">
              <a:off x="3552089" y="277733"/>
              <a:ext cx="0" cy="6300000"/>
            </a:xfrm>
            <a:prstGeom prst="line">
              <a:avLst/>
            </a:prstGeom>
            <a:ln w="12700">
              <a:solidFill>
                <a:schemeClr val="tx1"/>
              </a:solidFill>
              <a:prstDash val="dash"/>
            </a:ln>
          </p:spPr>
          <p:style>
            <a:lnRef idx="1">
              <a:schemeClr val="accent1"/>
            </a:lnRef>
            <a:fillRef idx="0">
              <a:schemeClr val="accent1"/>
            </a:fillRef>
            <a:effectRef idx="0">
              <a:schemeClr val="accent1"/>
            </a:effectRef>
            <a:fontRef idx="minor">
              <a:schemeClr val="tx1"/>
            </a:fontRef>
          </p:style>
        </p:cxnSp>
      </p:grpSp>
      <mc:AlternateContent xmlns:mc="http://schemas.openxmlformats.org/markup-compatibility/2006" xmlns:a14="http://schemas.microsoft.com/office/drawing/2010/main">
        <mc:Choice Requires="a14">
          <p:sp>
            <p:nvSpPr>
              <p:cNvPr id="28" name="Ορθογώνιο 27"/>
              <p:cNvSpPr/>
              <p:nvPr/>
            </p:nvSpPr>
            <p:spPr>
              <a:xfrm>
                <a:off x="9676446" y="877082"/>
                <a:ext cx="1213666" cy="609911"/>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r>
                        <a:rPr lang="el-GR" b="1" i="1">
                          <a:solidFill>
                            <a:srgbClr val="0070C0"/>
                          </a:solidFill>
                          <a:latin typeface="Cambria Math" panose="02040503050406030204" pitchFamily="18" charset="0"/>
                          <a:ea typeface="Cambria Math" panose="02040503050406030204" pitchFamily="18" charset="0"/>
                        </a:rPr>
                        <m:t>𝝊</m:t>
                      </m:r>
                      <m:r>
                        <a:rPr lang="en-US" b="1" i="1">
                          <a:solidFill>
                            <a:srgbClr val="0070C0"/>
                          </a:solidFill>
                          <a:latin typeface="Cambria Math" panose="02040503050406030204" pitchFamily="18" charset="0"/>
                          <a:ea typeface="Cambria Math" panose="02040503050406030204" pitchFamily="18" charset="0"/>
                        </a:rPr>
                        <m:t>=</m:t>
                      </m:r>
                      <m:f>
                        <m:fPr>
                          <m:ctrlPr>
                            <a:rPr lang="en-US" b="1" i="1">
                              <a:solidFill>
                                <a:srgbClr val="0070C0"/>
                              </a:solidFill>
                              <a:latin typeface="Cambria Math" panose="02040503050406030204" pitchFamily="18" charset="0"/>
                              <a:ea typeface="Cambria Math" panose="02040503050406030204" pitchFamily="18" charset="0"/>
                            </a:rPr>
                          </m:ctrlPr>
                        </m:fPr>
                        <m:num>
                          <m:sSub>
                            <m:sSubPr>
                              <m:ctrlPr>
                                <a:rPr lang="en-US" b="1" i="1">
                                  <a:solidFill>
                                    <a:srgbClr val="0070C0"/>
                                  </a:solidFill>
                                  <a:latin typeface="Cambria Math" panose="02040503050406030204" pitchFamily="18" charset="0"/>
                                  <a:ea typeface="Cambria Math" panose="02040503050406030204" pitchFamily="18" charset="0"/>
                                </a:rPr>
                              </m:ctrlPr>
                            </m:sSubPr>
                            <m:e>
                              <m:r>
                                <a:rPr lang="en-US" b="1" i="1">
                                  <a:solidFill>
                                    <a:srgbClr val="0070C0"/>
                                  </a:solidFill>
                                  <a:latin typeface="Cambria Math" panose="02040503050406030204" pitchFamily="18" charset="0"/>
                                  <a:ea typeface="Cambria Math" panose="02040503050406030204" pitchFamily="18" charset="0"/>
                                </a:rPr>
                                <m:t>𝑨</m:t>
                              </m:r>
                            </m:e>
                            <m:sub>
                              <m:r>
                                <a:rPr lang="en-US" b="1" i="1">
                                  <a:solidFill>
                                    <a:srgbClr val="0070C0"/>
                                  </a:solidFill>
                                  <a:latin typeface="Cambria Math" panose="02040503050406030204" pitchFamily="18" charset="0"/>
                                  <a:ea typeface="Cambria Math" panose="02040503050406030204" pitchFamily="18" charset="0"/>
                                </a:rPr>
                                <m:t>𝟎</m:t>
                              </m:r>
                            </m:sub>
                          </m:sSub>
                        </m:num>
                        <m:den>
                          <m:r>
                            <a:rPr lang="en-US" b="1" i="1">
                              <a:solidFill>
                                <a:srgbClr val="0070C0"/>
                              </a:solidFill>
                              <a:latin typeface="Cambria Math" panose="02040503050406030204" pitchFamily="18" charset="0"/>
                              <a:ea typeface="Cambria Math" panose="02040503050406030204" pitchFamily="18" charset="0"/>
                            </a:rPr>
                            <m:t>𝑨</m:t>
                          </m:r>
                        </m:den>
                      </m:f>
                      <m:sSub>
                        <m:sSubPr>
                          <m:ctrlPr>
                            <a:rPr lang="en-US" b="1" i="1">
                              <a:solidFill>
                                <a:srgbClr val="0070C0"/>
                              </a:solidFill>
                              <a:latin typeface="Cambria Math" panose="02040503050406030204" pitchFamily="18" charset="0"/>
                              <a:ea typeface="Cambria Math" panose="02040503050406030204" pitchFamily="18" charset="0"/>
                            </a:rPr>
                          </m:ctrlPr>
                        </m:sSubPr>
                        <m:e>
                          <m:r>
                            <a:rPr lang="el-GR" b="1" i="1">
                              <a:solidFill>
                                <a:srgbClr val="0070C0"/>
                              </a:solidFill>
                              <a:latin typeface="Cambria Math" panose="02040503050406030204" pitchFamily="18" charset="0"/>
                              <a:ea typeface="Cambria Math" panose="02040503050406030204" pitchFamily="18" charset="0"/>
                            </a:rPr>
                            <m:t>𝝊</m:t>
                          </m:r>
                        </m:e>
                        <m:sub>
                          <m:r>
                            <a:rPr lang="el-GR" b="1" i="1">
                              <a:solidFill>
                                <a:srgbClr val="0070C0"/>
                              </a:solidFill>
                              <a:latin typeface="Cambria Math" panose="02040503050406030204" pitchFamily="18" charset="0"/>
                              <a:ea typeface="Cambria Math" panose="02040503050406030204" pitchFamily="18" charset="0"/>
                            </a:rPr>
                            <m:t>𝟎</m:t>
                          </m:r>
                        </m:sub>
                      </m:sSub>
                    </m:oMath>
                  </m:oMathPara>
                </a14:m>
                <a:endParaRPr lang="el-GR" dirty="0"/>
              </a:p>
            </p:txBody>
          </p:sp>
        </mc:Choice>
        <mc:Fallback xmlns="">
          <p:sp>
            <p:nvSpPr>
              <p:cNvPr id="28" name="Ορθογώνιο 27"/>
              <p:cNvSpPr>
                <a:spLocks noRot="1" noChangeAspect="1" noMove="1" noResize="1" noEditPoints="1" noAdjustHandles="1" noChangeArrowheads="1" noChangeShapeType="1" noTextEdit="1"/>
              </p:cNvSpPr>
              <p:nvPr/>
            </p:nvSpPr>
            <p:spPr>
              <a:xfrm>
                <a:off x="9676446" y="877082"/>
                <a:ext cx="1213666" cy="609911"/>
              </a:xfrm>
              <a:prstGeom prst="rect">
                <a:avLst/>
              </a:prstGeom>
              <a:blipFill>
                <a:blip r:embed="rId37"/>
                <a:stretch>
                  <a:fillRect/>
                </a:stretch>
              </a:blipFill>
            </p:spPr>
            <p:txBody>
              <a:bodyPr/>
              <a:lstStyle/>
              <a:p>
                <a:r>
                  <a:rPr lang="el-GR">
                    <a:noFill/>
                  </a:rPr>
                  <a:t> </a:t>
                </a:r>
              </a:p>
            </p:txBody>
          </p:sp>
        </mc:Fallback>
      </mc:AlternateContent>
      <p:grpSp>
        <p:nvGrpSpPr>
          <p:cNvPr id="45" name="Ομάδα 44"/>
          <p:cNvGrpSpPr/>
          <p:nvPr/>
        </p:nvGrpSpPr>
        <p:grpSpPr>
          <a:xfrm>
            <a:off x="2909594" y="1609699"/>
            <a:ext cx="9248018" cy="3888872"/>
            <a:chOff x="2909594" y="1609699"/>
            <a:chExt cx="9248018" cy="3888872"/>
          </a:xfrm>
        </p:grpSpPr>
        <p:sp>
          <p:nvSpPr>
            <p:cNvPr id="183" name="Οβάλ 182"/>
            <p:cNvSpPr/>
            <p:nvPr/>
          </p:nvSpPr>
          <p:spPr>
            <a:xfrm>
              <a:off x="2909595" y="5426571"/>
              <a:ext cx="72000" cy="72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grpSp>
          <p:nvGrpSpPr>
            <p:cNvPr id="41" name="Ομάδα 40"/>
            <p:cNvGrpSpPr/>
            <p:nvPr/>
          </p:nvGrpSpPr>
          <p:grpSpPr>
            <a:xfrm>
              <a:off x="2909594" y="1609699"/>
              <a:ext cx="9248018" cy="3818816"/>
              <a:chOff x="2909594" y="1609699"/>
              <a:chExt cx="9248018" cy="3818816"/>
            </a:xfrm>
          </p:grpSpPr>
          <p:cxnSp>
            <p:nvCxnSpPr>
              <p:cNvPr id="178" name="Ευθύγραμμο βέλος σύνδεσης 177"/>
              <p:cNvCxnSpPr/>
              <p:nvPr/>
            </p:nvCxnSpPr>
            <p:spPr>
              <a:xfrm rot="16200000">
                <a:off x="2421353" y="4906515"/>
                <a:ext cx="1044000" cy="0"/>
              </a:xfrm>
              <a:prstGeom prst="straightConnector1">
                <a:avLst/>
              </a:prstGeom>
              <a:ln w="38100">
                <a:solidFill>
                  <a:srgbClr val="FF0000"/>
                </a:solidFill>
                <a:tailEnd type="triangle" w="med" len="lg"/>
              </a:ln>
            </p:spPr>
            <p:style>
              <a:lnRef idx="1">
                <a:schemeClr val="accent1"/>
              </a:lnRef>
              <a:fillRef idx="0">
                <a:schemeClr val="accent1"/>
              </a:fillRef>
              <a:effectRef idx="0">
                <a:schemeClr val="accent1"/>
              </a:effectRef>
              <a:fontRef idx="minor">
                <a:schemeClr val="tx1"/>
              </a:fontRef>
            </p:style>
          </p:cxnSp>
          <p:grpSp>
            <p:nvGrpSpPr>
              <p:cNvPr id="39" name="Ομάδα 38"/>
              <p:cNvGrpSpPr/>
              <p:nvPr/>
            </p:nvGrpSpPr>
            <p:grpSpPr>
              <a:xfrm>
                <a:off x="2909594" y="1609699"/>
                <a:ext cx="9248018" cy="3346808"/>
                <a:chOff x="2909594" y="1609699"/>
                <a:chExt cx="9248018" cy="3346808"/>
              </a:xfrm>
            </p:grpSpPr>
            <p:sp>
              <p:nvSpPr>
                <p:cNvPr id="182" name="Οβάλ 181"/>
                <p:cNvSpPr/>
                <p:nvPr/>
              </p:nvSpPr>
              <p:spPr>
                <a:xfrm>
                  <a:off x="2909594" y="2671649"/>
                  <a:ext cx="72000" cy="72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grpSp>
              <p:nvGrpSpPr>
                <p:cNvPr id="38" name="Ομάδα 37"/>
                <p:cNvGrpSpPr/>
                <p:nvPr/>
              </p:nvGrpSpPr>
              <p:grpSpPr>
                <a:xfrm>
                  <a:off x="2942820" y="1609699"/>
                  <a:ext cx="9214792" cy="3346808"/>
                  <a:chOff x="2942820" y="1609699"/>
                  <a:chExt cx="9214792" cy="3346808"/>
                </a:xfrm>
              </p:grpSpPr>
              <p:grpSp>
                <p:nvGrpSpPr>
                  <p:cNvPr id="35" name="Ομάδα 34"/>
                  <p:cNvGrpSpPr/>
                  <p:nvPr/>
                </p:nvGrpSpPr>
                <p:grpSpPr>
                  <a:xfrm>
                    <a:off x="7657380" y="4371732"/>
                    <a:ext cx="4500232" cy="584775"/>
                    <a:chOff x="7657380" y="4371732"/>
                    <a:chExt cx="4500232" cy="584775"/>
                  </a:xfrm>
                </p:grpSpPr>
                <p:sp>
                  <p:nvSpPr>
                    <p:cNvPr id="174" name="TextBox 173"/>
                    <p:cNvSpPr txBox="1"/>
                    <p:nvPr/>
                  </p:nvSpPr>
                  <p:spPr>
                    <a:xfrm>
                      <a:off x="7657380" y="4371732"/>
                      <a:ext cx="3471818" cy="584775"/>
                    </a:xfrm>
                    <a:prstGeom prst="rect">
                      <a:avLst/>
                    </a:prstGeom>
                    <a:noFill/>
                  </p:spPr>
                  <p:txBody>
                    <a:bodyPr wrap="square" rtlCol="0">
                      <a:spAutoFit/>
                    </a:bodyPr>
                    <a:lstStyle/>
                    <a:p>
                      <a:r>
                        <a:rPr lang="el-GR" sz="1400" b="1" dirty="0" smtClean="0">
                          <a:latin typeface="Times New Roman" panose="02020603050405020304" pitchFamily="18" charset="0"/>
                          <a:cs typeface="Times New Roman" panose="02020603050405020304" pitchFamily="18" charset="0"/>
                        </a:rPr>
                        <a:t>Η πίεση</a:t>
                      </a:r>
                      <a:r>
                        <a:rPr lang="en-US" sz="1400" b="1" dirty="0" smtClean="0">
                          <a:latin typeface="Times New Roman" panose="02020603050405020304" pitchFamily="18" charset="0"/>
                          <a:cs typeface="Times New Roman" panose="02020603050405020304" pitchFamily="18" charset="0"/>
                        </a:rPr>
                        <a:t> </a:t>
                      </a:r>
                      <a:r>
                        <a:rPr lang="en-US" b="1" i="1" dirty="0" smtClean="0">
                          <a:solidFill>
                            <a:srgbClr val="00B0F0"/>
                          </a:solidFill>
                          <a:latin typeface="Times New Roman" panose="02020603050405020304" pitchFamily="18" charset="0"/>
                          <a:cs typeface="Times New Roman" panose="02020603050405020304" pitchFamily="18" charset="0"/>
                        </a:rPr>
                        <a:t>p</a:t>
                      </a:r>
                      <a:r>
                        <a:rPr lang="en-US" b="1" baseline="-25000" dirty="0" smtClean="0">
                          <a:solidFill>
                            <a:srgbClr val="00B0F0"/>
                          </a:solidFill>
                          <a:latin typeface="Times New Roman" panose="02020603050405020304" pitchFamily="18" charset="0"/>
                          <a:cs typeface="Times New Roman" panose="02020603050405020304" pitchFamily="18" charset="0"/>
                        </a:rPr>
                        <a:t>0</a:t>
                      </a:r>
                      <a:r>
                        <a:rPr lang="el-GR" sz="1400" b="1" dirty="0" smtClean="0">
                          <a:latin typeface="Times New Roman" panose="02020603050405020304" pitchFamily="18" charset="0"/>
                          <a:cs typeface="Times New Roman" panose="02020603050405020304" pitchFamily="18" charset="0"/>
                        </a:rPr>
                        <a:t> στο κάτω μέρος του πτερυγίου ωθεί το πτερύγιο προς τα πάνω με δύναμη:</a:t>
                      </a:r>
                      <a:endParaRPr lang="el-GR" sz="1400" b="1" dirty="0">
                        <a:latin typeface="Times New Roman" panose="02020603050405020304" pitchFamily="18" charset="0"/>
                        <a:cs typeface="Times New Roman" panose="02020603050405020304" pitchFamily="18" charset="0"/>
                      </a:endParaRPr>
                    </a:p>
                  </p:txBody>
                </p:sp>
                <mc:AlternateContent xmlns:mc="http://schemas.openxmlformats.org/markup-compatibility/2006" xmlns:a14="http://schemas.microsoft.com/office/drawing/2010/main">
                  <mc:Choice Requires="a14">
                    <p:sp>
                      <p:nvSpPr>
                        <p:cNvPr id="175" name="TextBox 174"/>
                        <p:cNvSpPr txBox="1"/>
                        <p:nvPr/>
                      </p:nvSpPr>
                      <p:spPr>
                        <a:xfrm>
                          <a:off x="11070648" y="4617855"/>
                          <a:ext cx="1086964" cy="246221"/>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sSub>
                                  <m:sSubPr>
                                    <m:ctrlPr>
                                      <a:rPr lang="el-GR" sz="1600" b="1" i="1" smtClean="0">
                                        <a:solidFill>
                                          <a:srgbClr val="0070C0"/>
                                        </a:solidFill>
                                        <a:latin typeface="Cambria Math" panose="02040503050406030204" pitchFamily="18" charset="0"/>
                                      </a:rPr>
                                    </m:ctrlPr>
                                  </m:sSubPr>
                                  <m:e>
                                    <m:r>
                                      <a:rPr lang="en-US" sz="1600" b="1" i="1" smtClean="0">
                                        <a:solidFill>
                                          <a:srgbClr val="0070C0"/>
                                        </a:solidFill>
                                        <a:latin typeface="Cambria Math" panose="02040503050406030204" pitchFamily="18" charset="0"/>
                                      </a:rPr>
                                      <m:t>𝑭</m:t>
                                    </m:r>
                                  </m:e>
                                  <m:sub>
                                    <m:r>
                                      <a:rPr lang="en-US" sz="1600" b="1" i="1" smtClean="0">
                                        <a:solidFill>
                                          <a:srgbClr val="0070C0"/>
                                        </a:solidFill>
                                        <a:latin typeface="Cambria Math" panose="02040503050406030204" pitchFamily="18" charset="0"/>
                                      </a:rPr>
                                      <m:t>𝟎</m:t>
                                    </m:r>
                                  </m:sub>
                                </m:sSub>
                                <m:r>
                                  <a:rPr lang="en-US" sz="1600" b="1" i="1" smtClean="0">
                                    <a:solidFill>
                                      <a:srgbClr val="0070C0"/>
                                    </a:solidFill>
                                    <a:latin typeface="Cambria Math" panose="02040503050406030204" pitchFamily="18" charset="0"/>
                                  </a:rPr>
                                  <m:t>=</m:t>
                                </m:r>
                                <m:sSub>
                                  <m:sSubPr>
                                    <m:ctrlPr>
                                      <a:rPr lang="en-US" sz="1600" b="1" i="1" smtClean="0">
                                        <a:solidFill>
                                          <a:srgbClr val="0070C0"/>
                                        </a:solidFill>
                                        <a:latin typeface="Cambria Math" panose="02040503050406030204" pitchFamily="18" charset="0"/>
                                      </a:rPr>
                                    </m:ctrlPr>
                                  </m:sSubPr>
                                  <m:e>
                                    <m:r>
                                      <a:rPr lang="en-US" sz="1600" b="1" i="1" smtClean="0">
                                        <a:solidFill>
                                          <a:srgbClr val="0070C0"/>
                                        </a:solidFill>
                                        <a:latin typeface="Cambria Math" panose="02040503050406030204" pitchFamily="18" charset="0"/>
                                      </a:rPr>
                                      <m:t>𝒑</m:t>
                                    </m:r>
                                  </m:e>
                                  <m:sub>
                                    <m:r>
                                      <a:rPr lang="en-US" sz="1600" b="1" i="1" smtClean="0">
                                        <a:solidFill>
                                          <a:srgbClr val="0070C0"/>
                                        </a:solidFill>
                                        <a:latin typeface="Cambria Math" panose="02040503050406030204" pitchFamily="18" charset="0"/>
                                      </a:rPr>
                                      <m:t>𝟎</m:t>
                                    </m:r>
                                  </m:sub>
                                </m:sSub>
                                <m:sSub>
                                  <m:sSubPr>
                                    <m:ctrlPr>
                                      <a:rPr lang="en-US" sz="1600" b="1" i="1" smtClean="0">
                                        <a:solidFill>
                                          <a:srgbClr val="0070C0"/>
                                        </a:solidFill>
                                        <a:latin typeface="Cambria Math" panose="02040503050406030204" pitchFamily="18" charset="0"/>
                                      </a:rPr>
                                    </m:ctrlPr>
                                  </m:sSubPr>
                                  <m:e>
                                    <m:r>
                                      <a:rPr lang="en-US" sz="1600" b="1" i="1" smtClean="0">
                                        <a:solidFill>
                                          <a:srgbClr val="0070C0"/>
                                        </a:solidFill>
                                        <a:latin typeface="Cambria Math" panose="02040503050406030204" pitchFamily="18" charset="0"/>
                                      </a:rPr>
                                      <m:t>𝑨</m:t>
                                    </m:r>
                                  </m:e>
                                  <m:sub>
                                    <m:r>
                                      <a:rPr lang="el-GR" sz="1600" b="1" i="0" smtClean="0">
                                        <a:solidFill>
                                          <a:srgbClr val="0070C0"/>
                                        </a:solidFill>
                                        <a:latin typeface="Cambria Math" panose="02040503050406030204" pitchFamily="18" charset="0"/>
                                      </a:rPr>
                                      <m:t>𝛑𝛕</m:t>
                                    </m:r>
                                  </m:sub>
                                </m:sSub>
                              </m:oMath>
                            </m:oMathPara>
                          </a14:m>
                          <a:endParaRPr lang="el-GR" sz="1600" b="1" dirty="0">
                            <a:solidFill>
                              <a:srgbClr val="0070C0"/>
                            </a:solidFill>
                          </a:endParaRPr>
                        </a:p>
                      </p:txBody>
                    </p:sp>
                  </mc:Choice>
                  <mc:Fallback xmlns="">
                    <p:sp>
                      <p:nvSpPr>
                        <p:cNvPr id="175" name="TextBox 174"/>
                        <p:cNvSpPr txBox="1">
                          <a:spLocks noRot="1" noChangeAspect="1" noMove="1" noResize="1" noEditPoints="1" noAdjustHandles="1" noChangeArrowheads="1" noChangeShapeType="1" noTextEdit="1"/>
                        </p:cNvSpPr>
                        <p:nvPr/>
                      </p:nvSpPr>
                      <p:spPr>
                        <a:xfrm>
                          <a:off x="11070648" y="4617855"/>
                          <a:ext cx="1086964" cy="246221"/>
                        </a:xfrm>
                        <a:prstGeom prst="rect">
                          <a:avLst/>
                        </a:prstGeom>
                        <a:blipFill>
                          <a:blip r:embed="rId38"/>
                          <a:stretch>
                            <a:fillRect l="-3371" r="-562" b="-25000"/>
                          </a:stretch>
                        </a:blipFill>
                      </p:spPr>
                      <p:txBody>
                        <a:bodyPr/>
                        <a:lstStyle/>
                        <a:p>
                          <a:r>
                            <a:rPr lang="el-GR">
                              <a:noFill/>
                            </a:rPr>
                            <a:t> </a:t>
                          </a:r>
                        </a:p>
                      </p:txBody>
                    </p:sp>
                  </mc:Fallback>
                </mc:AlternateContent>
              </p:grpSp>
              <p:cxnSp>
                <p:nvCxnSpPr>
                  <p:cNvPr id="179" name="Ευθύγραμμο βέλος σύνδεσης 178"/>
                  <p:cNvCxnSpPr/>
                  <p:nvPr/>
                </p:nvCxnSpPr>
                <p:spPr>
                  <a:xfrm rot="16200000">
                    <a:off x="2420820" y="2163772"/>
                    <a:ext cx="1044000" cy="0"/>
                  </a:xfrm>
                  <a:prstGeom prst="straightConnector1">
                    <a:avLst/>
                  </a:prstGeom>
                  <a:ln w="38100">
                    <a:solidFill>
                      <a:srgbClr val="FF0000"/>
                    </a:solidFill>
                    <a:tailEnd type="triangle" w="med" len="lg"/>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131" name="TextBox 130"/>
                      <p:cNvSpPr txBox="1"/>
                      <p:nvPr/>
                    </p:nvSpPr>
                    <p:spPr>
                      <a:xfrm>
                        <a:off x="3012192" y="1609699"/>
                        <a:ext cx="310919" cy="276999"/>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sSub>
                                <m:sSubPr>
                                  <m:ctrlPr>
                                    <a:rPr lang="el-GR" b="1" i="1" smtClean="0">
                                      <a:solidFill>
                                        <a:srgbClr val="FF0000"/>
                                      </a:solidFill>
                                      <a:latin typeface="Cambria Math" panose="02040503050406030204" pitchFamily="18" charset="0"/>
                                    </a:rPr>
                                  </m:ctrlPr>
                                </m:sSubPr>
                                <m:e>
                                  <m:r>
                                    <a:rPr lang="en-US" b="1" i="1" smtClean="0">
                                      <a:solidFill>
                                        <a:srgbClr val="FF0000"/>
                                      </a:solidFill>
                                      <a:latin typeface="Cambria Math" panose="02040503050406030204" pitchFamily="18" charset="0"/>
                                    </a:rPr>
                                    <m:t>𝑭</m:t>
                                  </m:r>
                                </m:e>
                                <m:sub>
                                  <m:r>
                                    <a:rPr lang="en-US" b="1" i="1" smtClean="0">
                                      <a:solidFill>
                                        <a:srgbClr val="FF0000"/>
                                      </a:solidFill>
                                      <a:latin typeface="Cambria Math" panose="02040503050406030204" pitchFamily="18" charset="0"/>
                                    </a:rPr>
                                    <m:t>𝟎</m:t>
                                  </m:r>
                                </m:sub>
                              </m:sSub>
                            </m:oMath>
                          </m:oMathPara>
                        </a14:m>
                        <a:endParaRPr lang="el-GR" b="1" dirty="0">
                          <a:solidFill>
                            <a:srgbClr val="FF0000"/>
                          </a:solidFill>
                        </a:endParaRPr>
                      </a:p>
                    </p:txBody>
                  </p:sp>
                </mc:Choice>
                <mc:Fallback xmlns="">
                  <p:sp>
                    <p:nvSpPr>
                      <p:cNvPr id="131" name="TextBox 130"/>
                      <p:cNvSpPr txBox="1">
                        <a:spLocks noRot="1" noChangeAspect="1" noMove="1" noResize="1" noEditPoints="1" noAdjustHandles="1" noChangeArrowheads="1" noChangeShapeType="1" noTextEdit="1"/>
                      </p:cNvSpPr>
                      <p:nvPr/>
                    </p:nvSpPr>
                    <p:spPr>
                      <a:xfrm>
                        <a:off x="3012192" y="1609699"/>
                        <a:ext cx="310919" cy="276999"/>
                      </a:xfrm>
                      <a:prstGeom prst="rect">
                        <a:avLst/>
                      </a:prstGeom>
                      <a:blipFill>
                        <a:blip r:embed="rId39"/>
                        <a:stretch>
                          <a:fillRect l="-17647" r="-7843" b="-17778"/>
                        </a:stretch>
                      </a:blipFill>
                    </p:spPr>
                    <p:txBody>
                      <a:bodyPr/>
                      <a:lstStyle/>
                      <a:p>
                        <a:r>
                          <a:rPr lang="el-GR">
                            <a:noFill/>
                          </a:rPr>
                          <a:t> </a:t>
                        </a:r>
                      </a:p>
                    </p:txBody>
                  </p:sp>
                </mc:Fallback>
              </mc:AlternateContent>
            </p:grpSp>
          </p:grpSp>
          <mc:AlternateContent xmlns:mc="http://schemas.openxmlformats.org/markup-compatibility/2006" xmlns:a14="http://schemas.microsoft.com/office/drawing/2010/main">
            <mc:Choice Requires="a14">
              <p:sp>
                <p:nvSpPr>
                  <p:cNvPr id="135" name="TextBox 134"/>
                  <p:cNvSpPr txBox="1"/>
                  <p:nvPr/>
                </p:nvSpPr>
                <p:spPr>
                  <a:xfrm>
                    <a:off x="3019118" y="4370218"/>
                    <a:ext cx="310919" cy="276999"/>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sSub>
                            <m:sSubPr>
                              <m:ctrlPr>
                                <a:rPr lang="el-GR" b="1" i="1" smtClean="0">
                                  <a:solidFill>
                                    <a:srgbClr val="FF0000"/>
                                  </a:solidFill>
                                  <a:latin typeface="Cambria Math" panose="02040503050406030204" pitchFamily="18" charset="0"/>
                                </a:rPr>
                              </m:ctrlPr>
                            </m:sSubPr>
                            <m:e>
                              <m:r>
                                <a:rPr lang="en-US" b="1" i="1" smtClean="0">
                                  <a:solidFill>
                                    <a:srgbClr val="FF0000"/>
                                  </a:solidFill>
                                  <a:latin typeface="Cambria Math" panose="02040503050406030204" pitchFamily="18" charset="0"/>
                                </a:rPr>
                                <m:t>𝑭</m:t>
                              </m:r>
                            </m:e>
                            <m:sub>
                              <m:r>
                                <a:rPr lang="en-US" b="1" i="1" smtClean="0">
                                  <a:solidFill>
                                    <a:srgbClr val="FF0000"/>
                                  </a:solidFill>
                                  <a:latin typeface="Cambria Math" panose="02040503050406030204" pitchFamily="18" charset="0"/>
                                </a:rPr>
                                <m:t>𝟎</m:t>
                              </m:r>
                            </m:sub>
                          </m:sSub>
                        </m:oMath>
                      </m:oMathPara>
                    </a14:m>
                    <a:endParaRPr lang="el-GR" b="1" dirty="0">
                      <a:solidFill>
                        <a:srgbClr val="FF0000"/>
                      </a:solidFill>
                    </a:endParaRPr>
                  </a:p>
                </p:txBody>
              </p:sp>
            </mc:Choice>
            <mc:Fallback xmlns="">
              <p:sp>
                <p:nvSpPr>
                  <p:cNvPr id="135" name="TextBox 134"/>
                  <p:cNvSpPr txBox="1">
                    <a:spLocks noRot="1" noChangeAspect="1" noMove="1" noResize="1" noEditPoints="1" noAdjustHandles="1" noChangeArrowheads="1" noChangeShapeType="1" noTextEdit="1"/>
                  </p:cNvSpPr>
                  <p:nvPr/>
                </p:nvSpPr>
                <p:spPr>
                  <a:xfrm>
                    <a:off x="3019118" y="4370218"/>
                    <a:ext cx="310919" cy="276999"/>
                  </a:xfrm>
                  <a:prstGeom prst="rect">
                    <a:avLst/>
                  </a:prstGeom>
                  <a:blipFill>
                    <a:blip r:embed="rId40"/>
                    <a:stretch>
                      <a:fillRect l="-17647" r="-7843" b="-17778"/>
                    </a:stretch>
                  </a:blipFill>
                </p:spPr>
                <p:txBody>
                  <a:bodyPr/>
                  <a:lstStyle/>
                  <a:p>
                    <a:r>
                      <a:rPr lang="el-GR">
                        <a:noFill/>
                      </a:rPr>
                      <a:t> </a:t>
                    </a:r>
                  </a:p>
                </p:txBody>
              </p:sp>
            </mc:Fallback>
          </mc:AlternateContent>
        </p:grpSp>
      </p:grpSp>
      <p:grpSp>
        <p:nvGrpSpPr>
          <p:cNvPr id="40" name="Ομάδα 39"/>
          <p:cNvGrpSpPr/>
          <p:nvPr/>
        </p:nvGrpSpPr>
        <p:grpSpPr>
          <a:xfrm>
            <a:off x="2920281" y="2719129"/>
            <a:ext cx="9242786" cy="3201753"/>
            <a:chOff x="2920281" y="2719129"/>
            <a:chExt cx="9242786" cy="3201753"/>
          </a:xfrm>
        </p:grpSpPr>
        <p:grpSp>
          <p:nvGrpSpPr>
            <p:cNvPr id="36" name="Ομάδα 35"/>
            <p:cNvGrpSpPr/>
            <p:nvPr/>
          </p:nvGrpSpPr>
          <p:grpSpPr>
            <a:xfrm>
              <a:off x="7705604" y="4955484"/>
              <a:ext cx="4457463" cy="584775"/>
              <a:chOff x="7705604" y="5028221"/>
              <a:chExt cx="4457463" cy="584775"/>
            </a:xfrm>
          </p:grpSpPr>
          <p:sp>
            <p:nvSpPr>
              <p:cNvPr id="176" name="TextBox 175"/>
              <p:cNvSpPr txBox="1"/>
              <p:nvPr/>
            </p:nvSpPr>
            <p:spPr>
              <a:xfrm>
                <a:off x="7705604" y="5028221"/>
                <a:ext cx="3495263" cy="584775"/>
              </a:xfrm>
              <a:prstGeom prst="rect">
                <a:avLst/>
              </a:prstGeom>
              <a:noFill/>
            </p:spPr>
            <p:txBody>
              <a:bodyPr wrap="square" rtlCol="0">
                <a:spAutoFit/>
              </a:bodyPr>
              <a:lstStyle/>
              <a:p>
                <a:r>
                  <a:rPr lang="el-GR" sz="1400" b="1" dirty="0" smtClean="0">
                    <a:latin typeface="Times New Roman" panose="02020603050405020304" pitchFamily="18" charset="0"/>
                    <a:cs typeface="Times New Roman" panose="02020603050405020304" pitchFamily="18" charset="0"/>
                  </a:rPr>
                  <a:t>Η πίεση </a:t>
                </a:r>
                <a:r>
                  <a:rPr lang="en-US" b="1" i="1" dirty="0" smtClean="0">
                    <a:solidFill>
                      <a:srgbClr val="00B0F0"/>
                    </a:solidFill>
                    <a:latin typeface="Times New Roman" panose="02020603050405020304" pitchFamily="18" charset="0"/>
                    <a:cs typeface="Times New Roman" panose="02020603050405020304" pitchFamily="18" charset="0"/>
                  </a:rPr>
                  <a:t>p</a:t>
                </a:r>
                <a:r>
                  <a:rPr lang="en-US" sz="1400" b="1" i="1" dirty="0" smtClean="0">
                    <a:latin typeface="Times New Roman" panose="02020603050405020304" pitchFamily="18" charset="0"/>
                    <a:cs typeface="Times New Roman" panose="02020603050405020304" pitchFamily="18" charset="0"/>
                  </a:rPr>
                  <a:t> </a:t>
                </a:r>
                <a:r>
                  <a:rPr lang="el-GR" sz="1400" b="1" dirty="0" smtClean="0">
                    <a:latin typeface="Times New Roman" panose="02020603050405020304" pitchFamily="18" charset="0"/>
                    <a:cs typeface="Times New Roman" panose="02020603050405020304" pitchFamily="18" charset="0"/>
                  </a:rPr>
                  <a:t>στο πάνω μέρος του πτερυγίου ωθεί το πτερύγιο προς τα κάτω με δύναμη:</a:t>
                </a:r>
                <a:endParaRPr lang="el-GR" sz="1400" b="1" dirty="0">
                  <a:latin typeface="Times New Roman" panose="02020603050405020304" pitchFamily="18" charset="0"/>
                  <a:cs typeface="Times New Roman" panose="02020603050405020304" pitchFamily="18" charset="0"/>
                </a:endParaRPr>
              </a:p>
            </p:txBody>
          </p:sp>
          <mc:AlternateContent xmlns:mc="http://schemas.openxmlformats.org/markup-compatibility/2006" xmlns:a14="http://schemas.microsoft.com/office/drawing/2010/main">
            <mc:Choice Requires="a14">
              <p:sp>
                <p:nvSpPr>
                  <p:cNvPr id="177" name="TextBox 176"/>
                  <p:cNvSpPr txBox="1"/>
                  <p:nvPr/>
                </p:nvSpPr>
                <p:spPr>
                  <a:xfrm>
                    <a:off x="11118807" y="5225300"/>
                    <a:ext cx="1044260" cy="246221"/>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n-US" sz="1600" b="1" i="1" smtClean="0">
                              <a:solidFill>
                                <a:srgbClr val="0070C0"/>
                              </a:solidFill>
                              <a:latin typeface="Cambria Math" panose="02040503050406030204" pitchFamily="18" charset="0"/>
                            </a:rPr>
                            <m:t>𝑭</m:t>
                          </m:r>
                          <m:r>
                            <a:rPr lang="en-US" sz="1600" b="1" i="1" smtClean="0">
                              <a:solidFill>
                                <a:srgbClr val="0070C0"/>
                              </a:solidFill>
                              <a:latin typeface="Cambria Math" panose="02040503050406030204" pitchFamily="18" charset="0"/>
                            </a:rPr>
                            <m:t>=−</m:t>
                          </m:r>
                          <m:r>
                            <a:rPr lang="en-US" sz="1600" b="1" i="1" smtClean="0">
                              <a:solidFill>
                                <a:srgbClr val="0070C0"/>
                              </a:solidFill>
                              <a:latin typeface="Cambria Math" panose="02040503050406030204" pitchFamily="18" charset="0"/>
                            </a:rPr>
                            <m:t>𝒑</m:t>
                          </m:r>
                          <m:sSub>
                            <m:sSubPr>
                              <m:ctrlPr>
                                <a:rPr lang="en-US" sz="1600" b="1" i="1" smtClean="0">
                                  <a:solidFill>
                                    <a:srgbClr val="0070C0"/>
                                  </a:solidFill>
                                  <a:latin typeface="Cambria Math" panose="02040503050406030204" pitchFamily="18" charset="0"/>
                                </a:rPr>
                              </m:ctrlPr>
                            </m:sSubPr>
                            <m:e>
                              <m:r>
                                <a:rPr lang="en-US" sz="1600" b="1" i="1" smtClean="0">
                                  <a:solidFill>
                                    <a:srgbClr val="0070C0"/>
                                  </a:solidFill>
                                  <a:latin typeface="Cambria Math" panose="02040503050406030204" pitchFamily="18" charset="0"/>
                                </a:rPr>
                                <m:t>𝑨</m:t>
                              </m:r>
                            </m:e>
                            <m:sub>
                              <m:r>
                                <a:rPr lang="el-GR" sz="1600" b="1" i="0" smtClean="0">
                                  <a:solidFill>
                                    <a:srgbClr val="0070C0"/>
                                  </a:solidFill>
                                  <a:latin typeface="Cambria Math" panose="02040503050406030204" pitchFamily="18" charset="0"/>
                                </a:rPr>
                                <m:t>𝛑𝛕</m:t>
                              </m:r>
                            </m:sub>
                          </m:sSub>
                        </m:oMath>
                      </m:oMathPara>
                    </a14:m>
                    <a:endParaRPr lang="el-GR" sz="1600" b="1" dirty="0">
                      <a:solidFill>
                        <a:srgbClr val="0070C0"/>
                      </a:solidFill>
                    </a:endParaRPr>
                  </a:p>
                </p:txBody>
              </p:sp>
            </mc:Choice>
            <mc:Fallback xmlns="">
              <p:sp>
                <p:nvSpPr>
                  <p:cNvPr id="177" name="TextBox 176"/>
                  <p:cNvSpPr txBox="1">
                    <a:spLocks noRot="1" noChangeAspect="1" noMove="1" noResize="1" noEditPoints="1" noAdjustHandles="1" noChangeArrowheads="1" noChangeShapeType="1" noTextEdit="1"/>
                  </p:cNvSpPr>
                  <p:nvPr/>
                </p:nvSpPr>
                <p:spPr>
                  <a:xfrm>
                    <a:off x="11118807" y="5225300"/>
                    <a:ext cx="1044260" cy="246221"/>
                  </a:xfrm>
                  <a:prstGeom prst="rect">
                    <a:avLst/>
                  </a:prstGeom>
                  <a:blipFill>
                    <a:blip r:embed="rId41"/>
                    <a:stretch>
                      <a:fillRect l="-4094" b="-21951"/>
                    </a:stretch>
                  </a:blipFill>
                </p:spPr>
                <p:txBody>
                  <a:bodyPr/>
                  <a:lstStyle/>
                  <a:p>
                    <a:r>
                      <a:rPr lang="el-GR">
                        <a:noFill/>
                      </a:rPr>
                      <a:t> </a:t>
                    </a:r>
                  </a:p>
                </p:txBody>
              </p:sp>
            </mc:Fallback>
          </mc:AlternateContent>
        </p:grpSp>
        <p:cxnSp>
          <p:nvCxnSpPr>
            <p:cNvPr id="180" name="Ευθύγραμμο βέλος σύνδεσης 179"/>
            <p:cNvCxnSpPr/>
            <p:nvPr/>
          </p:nvCxnSpPr>
          <p:spPr>
            <a:xfrm rot="5400000" flipV="1">
              <a:off x="2727354" y="5704882"/>
              <a:ext cx="432000" cy="0"/>
            </a:xfrm>
            <a:prstGeom prst="straightConnector1">
              <a:avLst/>
            </a:prstGeom>
            <a:ln w="38100">
              <a:solidFill>
                <a:srgbClr val="FF0000"/>
              </a:solidFill>
              <a:tailEnd type="triangle" w="med" len="lg"/>
            </a:ln>
          </p:spPr>
          <p:style>
            <a:lnRef idx="1">
              <a:schemeClr val="accent1"/>
            </a:lnRef>
            <a:fillRef idx="0">
              <a:schemeClr val="accent1"/>
            </a:fillRef>
            <a:effectRef idx="0">
              <a:schemeClr val="accent1"/>
            </a:effectRef>
            <a:fontRef idx="minor">
              <a:schemeClr val="tx1"/>
            </a:fontRef>
          </p:style>
        </p:cxnSp>
        <p:cxnSp>
          <p:nvCxnSpPr>
            <p:cNvPr id="181" name="Ευθύγραμμο βέλος σύνδεσης 180"/>
            <p:cNvCxnSpPr/>
            <p:nvPr/>
          </p:nvCxnSpPr>
          <p:spPr>
            <a:xfrm rot="5400000" flipV="1">
              <a:off x="2726820" y="2964659"/>
              <a:ext cx="432000" cy="0"/>
            </a:xfrm>
            <a:prstGeom prst="straightConnector1">
              <a:avLst/>
            </a:prstGeom>
            <a:ln w="38100">
              <a:solidFill>
                <a:srgbClr val="FF0000"/>
              </a:solidFill>
              <a:tailEnd type="triangle" w="med" len="lg"/>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134" name="TextBox 133"/>
                <p:cNvSpPr txBox="1"/>
                <p:nvPr/>
              </p:nvSpPr>
              <p:spPr>
                <a:xfrm>
                  <a:off x="2920281" y="2719129"/>
                  <a:ext cx="339260" cy="276999"/>
                </a:xfrm>
                <a:prstGeom prst="rect">
                  <a:avLst/>
                </a:prstGeom>
                <a:noFill/>
              </p:spPr>
              <p:txBody>
                <a:bodyPr wrap="square" lIns="0" tIns="0" rIns="0" bIns="0" rtlCol="0">
                  <a:spAutoFit/>
                </a:bodyPr>
                <a:lstStyle/>
                <a:p>
                  <a:pPr/>
                  <a14:m>
                    <m:oMathPara xmlns:m="http://schemas.openxmlformats.org/officeDocument/2006/math">
                      <m:oMathParaPr>
                        <m:jc m:val="centerGroup"/>
                      </m:oMathParaPr>
                      <m:oMath xmlns:m="http://schemas.openxmlformats.org/officeDocument/2006/math">
                        <m:r>
                          <a:rPr lang="en-US" b="1" i="1" smtClean="0">
                            <a:solidFill>
                              <a:srgbClr val="FF0000"/>
                            </a:solidFill>
                            <a:latin typeface="Cambria Math" panose="02040503050406030204" pitchFamily="18" charset="0"/>
                          </a:rPr>
                          <m:t>𝑭</m:t>
                        </m:r>
                      </m:oMath>
                    </m:oMathPara>
                  </a14:m>
                  <a:endParaRPr lang="el-GR" b="1" dirty="0">
                    <a:solidFill>
                      <a:srgbClr val="FF0000"/>
                    </a:solidFill>
                  </a:endParaRPr>
                </a:p>
              </p:txBody>
            </p:sp>
          </mc:Choice>
          <mc:Fallback xmlns="">
            <p:sp>
              <p:nvSpPr>
                <p:cNvPr id="134" name="TextBox 133"/>
                <p:cNvSpPr txBox="1">
                  <a:spLocks noRot="1" noChangeAspect="1" noMove="1" noResize="1" noEditPoints="1" noAdjustHandles="1" noChangeArrowheads="1" noChangeShapeType="1" noTextEdit="1"/>
                </p:cNvSpPr>
                <p:nvPr/>
              </p:nvSpPr>
              <p:spPr>
                <a:xfrm>
                  <a:off x="2920281" y="2719129"/>
                  <a:ext cx="339260" cy="276999"/>
                </a:xfrm>
                <a:prstGeom prst="rect">
                  <a:avLst/>
                </a:prstGeom>
                <a:blipFill>
                  <a:blip r:embed="rId42"/>
                  <a:stretch>
                    <a:fillRect b="-8889"/>
                  </a:stretch>
                </a:blipFill>
              </p:spPr>
              <p:txBody>
                <a:bodyPr/>
                <a:lstStyle/>
                <a:p>
                  <a:r>
                    <a:rPr lang="el-GR">
                      <a:noFill/>
                    </a:rPr>
                    <a:t> </a:t>
                  </a:r>
                </a:p>
              </p:txBody>
            </p:sp>
          </mc:Fallback>
        </mc:AlternateContent>
        <mc:AlternateContent xmlns:mc="http://schemas.openxmlformats.org/markup-compatibility/2006" xmlns:a14="http://schemas.microsoft.com/office/drawing/2010/main">
          <mc:Choice Requires="a14">
            <p:sp>
              <p:nvSpPr>
                <p:cNvPr id="139" name="TextBox 138"/>
                <p:cNvSpPr txBox="1"/>
                <p:nvPr/>
              </p:nvSpPr>
              <p:spPr>
                <a:xfrm>
                  <a:off x="2927207" y="5479648"/>
                  <a:ext cx="339260" cy="276999"/>
                </a:xfrm>
                <a:prstGeom prst="rect">
                  <a:avLst/>
                </a:prstGeom>
                <a:noFill/>
              </p:spPr>
              <p:txBody>
                <a:bodyPr wrap="square" lIns="0" tIns="0" rIns="0" bIns="0" rtlCol="0">
                  <a:spAutoFit/>
                </a:bodyPr>
                <a:lstStyle/>
                <a:p>
                  <a:pPr/>
                  <a14:m>
                    <m:oMathPara xmlns:m="http://schemas.openxmlformats.org/officeDocument/2006/math">
                      <m:oMathParaPr>
                        <m:jc m:val="centerGroup"/>
                      </m:oMathParaPr>
                      <m:oMath xmlns:m="http://schemas.openxmlformats.org/officeDocument/2006/math">
                        <m:r>
                          <a:rPr lang="en-US" b="1" i="1" smtClean="0">
                            <a:solidFill>
                              <a:srgbClr val="FF0000"/>
                            </a:solidFill>
                            <a:latin typeface="Cambria Math" panose="02040503050406030204" pitchFamily="18" charset="0"/>
                          </a:rPr>
                          <m:t>𝑭</m:t>
                        </m:r>
                      </m:oMath>
                    </m:oMathPara>
                  </a14:m>
                  <a:endParaRPr lang="el-GR" b="1" dirty="0">
                    <a:solidFill>
                      <a:srgbClr val="FF0000"/>
                    </a:solidFill>
                  </a:endParaRPr>
                </a:p>
              </p:txBody>
            </p:sp>
          </mc:Choice>
          <mc:Fallback xmlns="">
            <p:sp>
              <p:nvSpPr>
                <p:cNvPr id="139" name="TextBox 138"/>
                <p:cNvSpPr txBox="1">
                  <a:spLocks noRot="1" noChangeAspect="1" noMove="1" noResize="1" noEditPoints="1" noAdjustHandles="1" noChangeArrowheads="1" noChangeShapeType="1" noTextEdit="1"/>
                </p:cNvSpPr>
                <p:nvPr/>
              </p:nvSpPr>
              <p:spPr>
                <a:xfrm>
                  <a:off x="2927207" y="5479648"/>
                  <a:ext cx="339260" cy="276999"/>
                </a:xfrm>
                <a:prstGeom prst="rect">
                  <a:avLst/>
                </a:prstGeom>
                <a:blipFill>
                  <a:blip r:embed="rId43"/>
                  <a:stretch>
                    <a:fillRect b="-6667"/>
                  </a:stretch>
                </a:blipFill>
              </p:spPr>
              <p:txBody>
                <a:bodyPr/>
                <a:lstStyle/>
                <a:p>
                  <a:r>
                    <a:rPr lang="el-GR">
                      <a:noFill/>
                    </a:rPr>
                    <a:t> </a:t>
                  </a:r>
                </a:p>
              </p:txBody>
            </p:sp>
          </mc:Fallback>
        </mc:AlternateContent>
      </p:grpSp>
      <p:grpSp>
        <p:nvGrpSpPr>
          <p:cNvPr id="44" name="Ομάδα 43"/>
          <p:cNvGrpSpPr/>
          <p:nvPr/>
        </p:nvGrpSpPr>
        <p:grpSpPr>
          <a:xfrm>
            <a:off x="7639261" y="5485346"/>
            <a:ext cx="4225546" cy="295227"/>
            <a:chOff x="7639261" y="5485346"/>
            <a:chExt cx="4225546" cy="295227"/>
          </a:xfrm>
        </p:grpSpPr>
        <p:grpSp>
          <p:nvGrpSpPr>
            <p:cNvPr id="37" name="Ομάδα 36"/>
            <p:cNvGrpSpPr/>
            <p:nvPr/>
          </p:nvGrpSpPr>
          <p:grpSpPr>
            <a:xfrm>
              <a:off x="7639261" y="5485346"/>
              <a:ext cx="3555123" cy="252000"/>
              <a:chOff x="7639261" y="5485346"/>
              <a:chExt cx="3555123" cy="369332"/>
            </a:xfrm>
          </p:grpSpPr>
          <mc:AlternateContent xmlns:mc="http://schemas.openxmlformats.org/markup-compatibility/2006" xmlns:a14="http://schemas.microsoft.com/office/drawing/2010/main">
            <mc:Choice Requires="a14">
              <p:sp>
                <p:nvSpPr>
                  <p:cNvPr id="187" name="Ορθογώνιο 186"/>
                  <p:cNvSpPr/>
                  <p:nvPr/>
                </p:nvSpPr>
                <p:spPr>
                  <a:xfrm>
                    <a:off x="7639261" y="5485346"/>
                    <a:ext cx="832216" cy="369332"/>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sSub>
                            <m:sSubPr>
                              <m:ctrlPr>
                                <a:rPr lang="en-US" b="1" i="1" smtClean="0">
                                  <a:solidFill>
                                    <a:srgbClr val="0070C0"/>
                                  </a:solidFill>
                                  <a:latin typeface="Cambria Math" panose="02040503050406030204" pitchFamily="18" charset="0"/>
                                </a:rPr>
                              </m:ctrlPr>
                            </m:sSubPr>
                            <m:e>
                              <m:r>
                                <a:rPr lang="en-US" b="1" i="1">
                                  <a:solidFill>
                                    <a:srgbClr val="0070C0"/>
                                  </a:solidFill>
                                  <a:latin typeface="Cambria Math" panose="02040503050406030204" pitchFamily="18" charset="0"/>
                                </a:rPr>
                                <m:t>𝑨</m:t>
                              </m:r>
                            </m:e>
                            <m:sub>
                              <m:r>
                                <a:rPr lang="el-GR" b="1">
                                  <a:solidFill>
                                    <a:srgbClr val="0070C0"/>
                                  </a:solidFill>
                                  <a:latin typeface="Cambria Math" panose="02040503050406030204" pitchFamily="18" charset="0"/>
                                </a:rPr>
                                <m:t>𝛑𝛕</m:t>
                              </m:r>
                            </m:sub>
                          </m:sSub>
                          <m:r>
                            <a:rPr lang="en-US" b="1" i="1" smtClean="0">
                              <a:solidFill>
                                <a:srgbClr val="0070C0"/>
                              </a:solidFill>
                              <a:latin typeface="Cambria Math" panose="02040503050406030204" pitchFamily="18" charset="0"/>
                            </a:rPr>
                            <m:t>=</m:t>
                          </m:r>
                        </m:oMath>
                      </m:oMathPara>
                    </a14:m>
                    <a:endParaRPr lang="el-GR" dirty="0"/>
                  </a:p>
                </p:txBody>
              </p:sp>
            </mc:Choice>
            <mc:Fallback xmlns="">
              <p:sp>
                <p:nvSpPr>
                  <p:cNvPr id="187" name="Ορθογώνιο 186"/>
                  <p:cNvSpPr>
                    <a:spLocks noRot="1" noChangeAspect="1" noMove="1" noResize="1" noEditPoints="1" noAdjustHandles="1" noChangeArrowheads="1" noChangeShapeType="1" noTextEdit="1"/>
                  </p:cNvSpPr>
                  <p:nvPr/>
                </p:nvSpPr>
                <p:spPr>
                  <a:xfrm>
                    <a:off x="7639261" y="5485346"/>
                    <a:ext cx="832216" cy="369332"/>
                  </a:xfrm>
                  <a:prstGeom prst="rect">
                    <a:avLst/>
                  </a:prstGeom>
                  <a:blipFill>
                    <a:blip r:embed="rId44"/>
                    <a:stretch>
                      <a:fillRect b="-41463"/>
                    </a:stretch>
                  </a:blipFill>
                </p:spPr>
                <p:txBody>
                  <a:bodyPr/>
                  <a:lstStyle/>
                  <a:p>
                    <a:r>
                      <a:rPr lang="el-GR">
                        <a:noFill/>
                      </a:rPr>
                      <a:t> </a:t>
                    </a:r>
                  </a:p>
                </p:txBody>
              </p:sp>
            </mc:Fallback>
          </mc:AlternateContent>
          <p:sp>
            <p:nvSpPr>
              <p:cNvPr id="188" name="TextBox 187"/>
              <p:cNvSpPr txBox="1"/>
              <p:nvPr/>
            </p:nvSpPr>
            <p:spPr>
              <a:xfrm>
                <a:off x="8321595" y="5508865"/>
                <a:ext cx="2872789" cy="307777"/>
              </a:xfrm>
              <a:prstGeom prst="rect">
                <a:avLst/>
              </a:prstGeom>
              <a:noFill/>
            </p:spPr>
            <p:txBody>
              <a:bodyPr wrap="square" rtlCol="0">
                <a:spAutoFit/>
              </a:bodyPr>
              <a:lstStyle/>
              <a:p>
                <a:r>
                  <a:rPr lang="el-GR" sz="1400" b="1" dirty="0" smtClean="0">
                    <a:latin typeface="Times New Roman" panose="02020603050405020304" pitchFamily="18" charset="0"/>
                    <a:cs typeface="Times New Roman" panose="02020603050405020304" pitchFamily="18" charset="0"/>
                  </a:rPr>
                  <a:t>Οριζόντια επιφάνεια πτερυγίου</a:t>
                </a:r>
                <a:r>
                  <a:rPr lang="en-US" sz="1400" b="1" dirty="0" smtClean="0">
                    <a:latin typeface="Times New Roman" panose="02020603050405020304" pitchFamily="18" charset="0"/>
                    <a:cs typeface="Times New Roman" panose="02020603050405020304" pitchFamily="18" charset="0"/>
                  </a:rPr>
                  <a:t> </a:t>
                </a:r>
                <a:r>
                  <a:rPr lang="el-GR" sz="1400" b="1" dirty="0" smtClean="0">
                    <a:latin typeface="Times New Roman" panose="02020603050405020304" pitchFamily="18" charset="0"/>
                    <a:cs typeface="Times New Roman" panose="02020603050405020304" pitchFamily="18" charset="0"/>
                  </a:rPr>
                  <a:t>και</a:t>
                </a:r>
                <a:endParaRPr lang="el-GR" sz="1400" b="1" dirty="0">
                  <a:latin typeface="Times New Roman" panose="02020603050405020304" pitchFamily="18" charset="0"/>
                  <a:cs typeface="Times New Roman" panose="02020603050405020304" pitchFamily="18" charset="0"/>
                </a:endParaRPr>
              </a:p>
            </p:txBody>
          </p:sp>
        </p:grpSp>
        <mc:AlternateContent xmlns:mc="http://schemas.openxmlformats.org/markup-compatibility/2006" xmlns:a14="http://schemas.microsoft.com/office/drawing/2010/main">
          <mc:Choice Requires="a14">
            <p:sp>
              <p:nvSpPr>
                <p:cNvPr id="142" name="TextBox 141"/>
                <p:cNvSpPr txBox="1"/>
                <p:nvPr/>
              </p:nvSpPr>
              <p:spPr>
                <a:xfrm>
                  <a:off x="11189237" y="5534352"/>
                  <a:ext cx="675570" cy="246221"/>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sSub>
                          <m:sSubPr>
                            <m:ctrlPr>
                              <a:rPr lang="el-GR" sz="1600" b="1" i="1" smtClean="0">
                                <a:solidFill>
                                  <a:srgbClr val="0070C0"/>
                                </a:solidFill>
                                <a:latin typeface="Cambria Math" panose="02040503050406030204" pitchFamily="18" charset="0"/>
                              </a:rPr>
                            </m:ctrlPr>
                          </m:sSubPr>
                          <m:e>
                            <m:r>
                              <a:rPr lang="en-US" sz="1600" b="1" i="1" smtClean="0">
                                <a:solidFill>
                                  <a:srgbClr val="0070C0"/>
                                </a:solidFill>
                                <a:latin typeface="Cambria Math" panose="02040503050406030204" pitchFamily="18" charset="0"/>
                              </a:rPr>
                              <m:t>𝑭</m:t>
                            </m:r>
                          </m:e>
                          <m:sub>
                            <m:r>
                              <a:rPr lang="en-US" sz="1600" b="1" i="1" smtClean="0">
                                <a:solidFill>
                                  <a:srgbClr val="0070C0"/>
                                </a:solidFill>
                                <a:latin typeface="Cambria Math" panose="02040503050406030204" pitchFamily="18" charset="0"/>
                              </a:rPr>
                              <m:t>𝟎</m:t>
                            </m:r>
                          </m:sub>
                        </m:sSub>
                        <m:r>
                          <a:rPr lang="el-GR" sz="1600" b="1" i="1" smtClean="0">
                            <a:solidFill>
                              <a:srgbClr val="0070C0"/>
                            </a:solidFill>
                            <a:latin typeface="Cambria Math" panose="02040503050406030204" pitchFamily="18" charset="0"/>
                          </a:rPr>
                          <m:t>&gt;</m:t>
                        </m:r>
                        <m:r>
                          <a:rPr lang="en-US" sz="1600" b="1" i="1" smtClean="0">
                            <a:solidFill>
                              <a:srgbClr val="0070C0"/>
                            </a:solidFill>
                            <a:latin typeface="Cambria Math" panose="02040503050406030204" pitchFamily="18" charset="0"/>
                          </a:rPr>
                          <m:t>𝑭</m:t>
                        </m:r>
                      </m:oMath>
                    </m:oMathPara>
                  </a14:m>
                  <a:endParaRPr lang="el-GR" sz="1600" b="1" dirty="0">
                    <a:solidFill>
                      <a:srgbClr val="0070C0"/>
                    </a:solidFill>
                  </a:endParaRPr>
                </a:p>
              </p:txBody>
            </p:sp>
          </mc:Choice>
          <mc:Fallback xmlns="">
            <p:sp>
              <p:nvSpPr>
                <p:cNvPr id="142" name="TextBox 141"/>
                <p:cNvSpPr txBox="1">
                  <a:spLocks noRot="1" noChangeAspect="1" noMove="1" noResize="1" noEditPoints="1" noAdjustHandles="1" noChangeArrowheads="1" noChangeShapeType="1" noTextEdit="1"/>
                </p:cNvSpPr>
                <p:nvPr/>
              </p:nvSpPr>
              <p:spPr>
                <a:xfrm>
                  <a:off x="11189237" y="5534352"/>
                  <a:ext cx="675570" cy="246221"/>
                </a:xfrm>
                <a:prstGeom prst="rect">
                  <a:avLst/>
                </a:prstGeom>
                <a:blipFill>
                  <a:blip r:embed="rId45"/>
                  <a:stretch>
                    <a:fillRect l="-7273" r="-6364" b="-15000"/>
                  </a:stretch>
                </a:blipFill>
              </p:spPr>
              <p:txBody>
                <a:bodyPr/>
                <a:lstStyle/>
                <a:p>
                  <a:r>
                    <a:rPr lang="el-GR">
                      <a:noFill/>
                    </a:rPr>
                    <a:t> </a:t>
                  </a:r>
                </a:p>
              </p:txBody>
            </p:sp>
          </mc:Fallback>
        </mc:AlternateContent>
      </p:grpSp>
      <p:sp>
        <p:nvSpPr>
          <p:cNvPr id="70" name="Βέλος επάνω-κάτω 69"/>
          <p:cNvSpPr/>
          <p:nvPr/>
        </p:nvSpPr>
        <p:spPr>
          <a:xfrm>
            <a:off x="3610708" y="3575503"/>
            <a:ext cx="175846" cy="934852"/>
          </a:xfrm>
          <a:prstGeom prst="upDownArrow">
            <a:avLst>
              <a:gd name="adj1" fmla="val 42308"/>
              <a:gd name="adj2" fmla="val 130866"/>
            </a:avLst>
          </a:prstGeom>
          <a:solidFill>
            <a:srgbClr val="C00000"/>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grpSp>
        <p:nvGrpSpPr>
          <p:cNvPr id="26" name="Ομάδα 25"/>
          <p:cNvGrpSpPr/>
          <p:nvPr/>
        </p:nvGrpSpPr>
        <p:grpSpPr>
          <a:xfrm>
            <a:off x="3024535" y="1933801"/>
            <a:ext cx="386151" cy="2945464"/>
            <a:chOff x="3024535" y="1933801"/>
            <a:chExt cx="386151" cy="2945464"/>
          </a:xfrm>
        </p:grpSpPr>
        <mc:AlternateContent xmlns:mc="http://schemas.openxmlformats.org/markup-compatibility/2006" xmlns:a14="http://schemas.microsoft.com/office/drawing/2010/main">
          <mc:Choice Requires="a14">
            <p:sp>
              <p:nvSpPr>
                <p:cNvPr id="76" name="TextBox 75"/>
                <p:cNvSpPr txBox="1"/>
                <p:nvPr/>
              </p:nvSpPr>
              <p:spPr>
                <a:xfrm>
                  <a:off x="3024535" y="4571488"/>
                  <a:ext cx="339260" cy="307777"/>
                </a:xfrm>
                <a:prstGeom prst="rect">
                  <a:avLst/>
                </a:prstGeom>
                <a:noFill/>
              </p:spPr>
              <p:txBody>
                <a:bodyPr wrap="square" lIns="0" tIns="0" rIns="0" bIns="0" rtlCol="0">
                  <a:spAutoFit/>
                </a:bodyPr>
                <a:lstStyle/>
                <a:p>
                  <a:pPr/>
                  <a14:m>
                    <m:oMathPara xmlns:m="http://schemas.openxmlformats.org/officeDocument/2006/math">
                      <m:oMathParaPr>
                        <m:jc m:val="centerGroup"/>
                      </m:oMathParaPr>
                      <m:oMath xmlns:m="http://schemas.openxmlformats.org/officeDocument/2006/math">
                        <m:r>
                          <a:rPr lang="en-US" sz="2000" b="1" i="1" smtClean="0">
                            <a:solidFill>
                              <a:srgbClr val="0070C0"/>
                            </a:solidFill>
                            <a:latin typeface="Cambria Math" panose="02040503050406030204" pitchFamily="18" charset="0"/>
                          </a:rPr>
                          <m:t>𝒑</m:t>
                        </m:r>
                      </m:oMath>
                    </m:oMathPara>
                  </a14:m>
                  <a:endParaRPr lang="el-GR" sz="2000" b="1" dirty="0"/>
                </a:p>
              </p:txBody>
            </p:sp>
          </mc:Choice>
          <mc:Fallback xmlns="">
            <p:sp>
              <p:nvSpPr>
                <p:cNvPr id="76" name="TextBox 75"/>
                <p:cNvSpPr txBox="1">
                  <a:spLocks noRot="1" noChangeAspect="1" noMove="1" noResize="1" noEditPoints="1" noAdjustHandles="1" noChangeArrowheads="1" noChangeShapeType="1" noTextEdit="1"/>
                </p:cNvSpPr>
                <p:nvPr/>
              </p:nvSpPr>
              <p:spPr>
                <a:xfrm>
                  <a:off x="3024535" y="4571488"/>
                  <a:ext cx="339260" cy="307777"/>
                </a:xfrm>
                <a:prstGeom prst="rect">
                  <a:avLst/>
                </a:prstGeom>
                <a:blipFill>
                  <a:blip r:embed="rId46"/>
                  <a:stretch>
                    <a:fillRect r="-1786" b="-26000"/>
                  </a:stretch>
                </a:blipFill>
              </p:spPr>
              <p:txBody>
                <a:bodyPr/>
                <a:lstStyle/>
                <a:p>
                  <a:r>
                    <a:rPr lang="el-GR">
                      <a:noFill/>
                    </a:rPr>
                    <a:t> </a:t>
                  </a:r>
                </a:p>
              </p:txBody>
            </p:sp>
          </mc:Fallback>
        </mc:AlternateContent>
        <mc:AlternateContent xmlns:mc="http://schemas.openxmlformats.org/markup-compatibility/2006" xmlns:a14="http://schemas.microsoft.com/office/drawing/2010/main">
          <mc:Choice Requires="a14">
            <p:sp>
              <p:nvSpPr>
                <p:cNvPr id="72" name="TextBox 71"/>
                <p:cNvSpPr txBox="1"/>
                <p:nvPr/>
              </p:nvSpPr>
              <p:spPr>
                <a:xfrm>
                  <a:off x="3071426" y="1933801"/>
                  <a:ext cx="339260" cy="307777"/>
                </a:xfrm>
                <a:prstGeom prst="rect">
                  <a:avLst/>
                </a:prstGeom>
                <a:noFill/>
              </p:spPr>
              <p:txBody>
                <a:bodyPr wrap="square" lIns="0" tIns="0" rIns="0" bIns="0" rtlCol="0">
                  <a:spAutoFit/>
                </a:bodyPr>
                <a:lstStyle/>
                <a:p>
                  <a:pPr/>
                  <a14:m>
                    <m:oMathPara xmlns:m="http://schemas.openxmlformats.org/officeDocument/2006/math">
                      <m:oMathParaPr>
                        <m:jc m:val="centerGroup"/>
                      </m:oMathParaPr>
                      <m:oMath xmlns:m="http://schemas.openxmlformats.org/officeDocument/2006/math">
                        <m:r>
                          <a:rPr lang="en-US" sz="2000" b="1" i="1" smtClean="0">
                            <a:solidFill>
                              <a:srgbClr val="0070C0"/>
                            </a:solidFill>
                            <a:latin typeface="Cambria Math" panose="02040503050406030204" pitchFamily="18" charset="0"/>
                          </a:rPr>
                          <m:t>𝒑</m:t>
                        </m:r>
                      </m:oMath>
                    </m:oMathPara>
                  </a14:m>
                  <a:endParaRPr lang="el-GR" sz="2000" b="1" dirty="0"/>
                </a:p>
              </p:txBody>
            </p:sp>
          </mc:Choice>
          <mc:Fallback xmlns="">
            <p:sp>
              <p:nvSpPr>
                <p:cNvPr id="72" name="TextBox 71"/>
                <p:cNvSpPr txBox="1">
                  <a:spLocks noRot="1" noChangeAspect="1" noMove="1" noResize="1" noEditPoints="1" noAdjustHandles="1" noChangeArrowheads="1" noChangeShapeType="1" noTextEdit="1"/>
                </p:cNvSpPr>
                <p:nvPr/>
              </p:nvSpPr>
              <p:spPr>
                <a:xfrm>
                  <a:off x="3071426" y="1933801"/>
                  <a:ext cx="339260" cy="307777"/>
                </a:xfrm>
                <a:prstGeom prst="rect">
                  <a:avLst/>
                </a:prstGeom>
                <a:blipFill>
                  <a:blip r:embed="rId47"/>
                  <a:stretch>
                    <a:fillRect l="-1818" r="-1818" b="-25490"/>
                  </a:stretch>
                </a:blipFill>
              </p:spPr>
              <p:txBody>
                <a:bodyPr/>
                <a:lstStyle/>
                <a:p>
                  <a:r>
                    <a:rPr lang="el-GR">
                      <a:noFill/>
                    </a:rPr>
                    <a:t> </a:t>
                  </a:r>
                </a:p>
              </p:txBody>
            </p:sp>
          </mc:Fallback>
        </mc:AlternateContent>
      </p:grpSp>
      <p:grpSp>
        <p:nvGrpSpPr>
          <p:cNvPr id="89" name="Ομάδα 88"/>
          <p:cNvGrpSpPr/>
          <p:nvPr/>
        </p:nvGrpSpPr>
        <p:grpSpPr>
          <a:xfrm>
            <a:off x="27772" y="1956840"/>
            <a:ext cx="2971665" cy="3849295"/>
            <a:chOff x="27772" y="1956840"/>
            <a:chExt cx="2971665" cy="3849295"/>
          </a:xfrm>
        </p:grpSpPr>
        <p:grpSp>
          <p:nvGrpSpPr>
            <p:cNvPr id="5" name="Ομάδα 4"/>
            <p:cNvGrpSpPr/>
            <p:nvPr/>
          </p:nvGrpSpPr>
          <p:grpSpPr>
            <a:xfrm>
              <a:off x="27772" y="2022932"/>
              <a:ext cx="354476" cy="3783203"/>
              <a:chOff x="27772" y="2022932"/>
              <a:chExt cx="354476" cy="3783203"/>
            </a:xfrm>
          </p:grpSpPr>
          <p:cxnSp>
            <p:nvCxnSpPr>
              <p:cNvPr id="80" name="Ευθύγραμμο βέλος σύνδεσης 79"/>
              <p:cNvCxnSpPr/>
              <p:nvPr/>
            </p:nvCxnSpPr>
            <p:spPr>
              <a:xfrm>
                <a:off x="267959" y="4754411"/>
                <a:ext cx="0" cy="1051724"/>
              </a:xfrm>
              <a:prstGeom prst="straightConnector1">
                <a:avLst/>
              </a:prstGeom>
              <a:ln w="19050">
                <a:solidFill>
                  <a:schemeClr val="tx1"/>
                </a:solidFill>
                <a:headEnd type="triangle" w="med" len="lg"/>
                <a:tailEnd type="triangle" w="med" len="lg"/>
              </a:ln>
            </p:spPr>
            <p:style>
              <a:lnRef idx="1">
                <a:schemeClr val="accent1"/>
              </a:lnRef>
              <a:fillRef idx="0">
                <a:schemeClr val="accent1"/>
              </a:fillRef>
              <a:effectRef idx="0">
                <a:schemeClr val="accent1"/>
              </a:effectRef>
              <a:fontRef idx="minor">
                <a:schemeClr val="tx1"/>
              </a:fontRef>
            </p:style>
          </p:cxnSp>
          <p:cxnSp>
            <p:nvCxnSpPr>
              <p:cNvPr id="82" name="Ευθύγραμμο βέλος σύνδεσης 81"/>
              <p:cNvCxnSpPr/>
              <p:nvPr/>
            </p:nvCxnSpPr>
            <p:spPr>
              <a:xfrm>
                <a:off x="279683" y="2022932"/>
                <a:ext cx="0" cy="1051724"/>
              </a:xfrm>
              <a:prstGeom prst="straightConnector1">
                <a:avLst/>
              </a:prstGeom>
              <a:ln w="19050">
                <a:solidFill>
                  <a:schemeClr val="tx1"/>
                </a:solidFill>
                <a:headEnd type="triangle" w="med" len="lg"/>
                <a:tailEnd type="triangle" w="med" len="lg"/>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81" name="TextBox 80"/>
                  <p:cNvSpPr txBox="1"/>
                  <p:nvPr/>
                </p:nvSpPr>
                <p:spPr>
                  <a:xfrm>
                    <a:off x="31767" y="5134792"/>
                    <a:ext cx="350481" cy="307777"/>
                  </a:xfrm>
                  <a:prstGeom prst="rect">
                    <a:avLst/>
                  </a:prstGeom>
                  <a:solidFill>
                    <a:schemeClr val="bg1"/>
                  </a:solid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sSub>
                            <m:sSubPr>
                              <m:ctrlPr>
                                <a:rPr lang="el-GR" sz="2000" b="1" i="1" smtClean="0">
                                  <a:solidFill>
                                    <a:srgbClr val="0070C0"/>
                                  </a:solidFill>
                                  <a:latin typeface="Cambria Math" panose="02040503050406030204" pitchFamily="18" charset="0"/>
                                </a:rPr>
                              </m:ctrlPr>
                            </m:sSubPr>
                            <m:e>
                              <m:r>
                                <a:rPr lang="en-US" sz="2000" b="1" i="1" smtClean="0">
                                  <a:solidFill>
                                    <a:srgbClr val="0070C0"/>
                                  </a:solidFill>
                                  <a:latin typeface="Cambria Math" panose="02040503050406030204" pitchFamily="18" charset="0"/>
                                </a:rPr>
                                <m:t>𝑨</m:t>
                              </m:r>
                            </m:e>
                            <m:sub>
                              <m:r>
                                <a:rPr lang="en-US" sz="2000" b="1" i="1" smtClean="0">
                                  <a:solidFill>
                                    <a:srgbClr val="0070C0"/>
                                  </a:solidFill>
                                  <a:latin typeface="Cambria Math" panose="02040503050406030204" pitchFamily="18" charset="0"/>
                                </a:rPr>
                                <m:t>𝟎</m:t>
                              </m:r>
                            </m:sub>
                          </m:sSub>
                        </m:oMath>
                      </m:oMathPara>
                    </a14:m>
                    <a:endParaRPr lang="el-GR" sz="2000" b="1" dirty="0"/>
                  </a:p>
                </p:txBody>
              </p:sp>
            </mc:Choice>
            <mc:Fallback xmlns="">
              <p:sp>
                <p:nvSpPr>
                  <p:cNvPr id="81" name="TextBox 80"/>
                  <p:cNvSpPr txBox="1">
                    <a:spLocks noRot="1" noChangeAspect="1" noMove="1" noResize="1" noEditPoints="1" noAdjustHandles="1" noChangeArrowheads="1" noChangeShapeType="1" noTextEdit="1"/>
                  </p:cNvSpPr>
                  <p:nvPr/>
                </p:nvSpPr>
                <p:spPr>
                  <a:xfrm>
                    <a:off x="31767" y="5134792"/>
                    <a:ext cx="350481" cy="307777"/>
                  </a:xfrm>
                  <a:prstGeom prst="rect">
                    <a:avLst/>
                  </a:prstGeom>
                  <a:blipFill>
                    <a:blip r:embed="rId48"/>
                    <a:stretch>
                      <a:fillRect l="-15517" r="-8621" b="-15686"/>
                    </a:stretch>
                  </a:blipFill>
                </p:spPr>
                <p:txBody>
                  <a:bodyPr/>
                  <a:lstStyle/>
                  <a:p>
                    <a:r>
                      <a:rPr lang="el-GR">
                        <a:noFill/>
                      </a:rPr>
                      <a:t> </a:t>
                    </a:r>
                  </a:p>
                </p:txBody>
              </p:sp>
            </mc:Fallback>
          </mc:AlternateContent>
          <mc:AlternateContent xmlns:mc="http://schemas.openxmlformats.org/markup-compatibility/2006" xmlns:a14="http://schemas.microsoft.com/office/drawing/2010/main">
            <mc:Choice Requires="a14">
              <p:sp>
                <p:nvSpPr>
                  <p:cNvPr id="83" name="TextBox 82"/>
                  <p:cNvSpPr txBox="1"/>
                  <p:nvPr/>
                </p:nvSpPr>
                <p:spPr>
                  <a:xfrm>
                    <a:off x="27772" y="2403313"/>
                    <a:ext cx="350481" cy="307777"/>
                  </a:xfrm>
                  <a:prstGeom prst="rect">
                    <a:avLst/>
                  </a:prstGeom>
                  <a:solidFill>
                    <a:schemeClr val="bg1"/>
                  </a:solid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sSub>
                            <m:sSubPr>
                              <m:ctrlPr>
                                <a:rPr lang="el-GR" sz="2000" b="1" i="1" smtClean="0">
                                  <a:solidFill>
                                    <a:srgbClr val="0070C0"/>
                                  </a:solidFill>
                                  <a:latin typeface="Cambria Math" panose="02040503050406030204" pitchFamily="18" charset="0"/>
                                </a:rPr>
                              </m:ctrlPr>
                            </m:sSubPr>
                            <m:e>
                              <m:r>
                                <a:rPr lang="en-US" sz="2000" b="1" i="1" smtClean="0">
                                  <a:solidFill>
                                    <a:srgbClr val="0070C0"/>
                                  </a:solidFill>
                                  <a:latin typeface="Cambria Math" panose="02040503050406030204" pitchFamily="18" charset="0"/>
                                </a:rPr>
                                <m:t>𝑨</m:t>
                              </m:r>
                            </m:e>
                            <m:sub>
                              <m:r>
                                <a:rPr lang="en-US" sz="2000" b="1" i="1" smtClean="0">
                                  <a:solidFill>
                                    <a:srgbClr val="0070C0"/>
                                  </a:solidFill>
                                  <a:latin typeface="Cambria Math" panose="02040503050406030204" pitchFamily="18" charset="0"/>
                                </a:rPr>
                                <m:t>𝟎</m:t>
                              </m:r>
                            </m:sub>
                          </m:sSub>
                        </m:oMath>
                      </m:oMathPara>
                    </a14:m>
                    <a:endParaRPr lang="el-GR" sz="2000" b="1" dirty="0"/>
                  </a:p>
                </p:txBody>
              </p:sp>
            </mc:Choice>
            <mc:Fallback xmlns="">
              <p:sp>
                <p:nvSpPr>
                  <p:cNvPr id="83" name="TextBox 82"/>
                  <p:cNvSpPr txBox="1">
                    <a:spLocks noRot="1" noChangeAspect="1" noMove="1" noResize="1" noEditPoints="1" noAdjustHandles="1" noChangeArrowheads="1" noChangeShapeType="1" noTextEdit="1"/>
                  </p:cNvSpPr>
                  <p:nvPr/>
                </p:nvSpPr>
                <p:spPr>
                  <a:xfrm>
                    <a:off x="27772" y="2403313"/>
                    <a:ext cx="350481" cy="307777"/>
                  </a:xfrm>
                  <a:prstGeom prst="rect">
                    <a:avLst/>
                  </a:prstGeom>
                  <a:blipFill>
                    <a:blip r:embed="rId49"/>
                    <a:stretch>
                      <a:fillRect l="-17544" r="-10526" b="-15686"/>
                    </a:stretch>
                  </a:blipFill>
                </p:spPr>
                <p:txBody>
                  <a:bodyPr/>
                  <a:lstStyle/>
                  <a:p>
                    <a:r>
                      <a:rPr lang="el-GR">
                        <a:noFill/>
                      </a:rPr>
                      <a:t> </a:t>
                    </a:r>
                  </a:p>
                </p:txBody>
              </p:sp>
            </mc:Fallback>
          </mc:AlternateContent>
        </p:grpSp>
        <p:grpSp>
          <p:nvGrpSpPr>
            <p:cNvPr id="9" name="Ομάδα 8"/>
            <p:cNvGrpSpPr/>
            <p:nvPr/>
          </p:nvGrpSpPr>
          <p:grpSpPr>
            <a:xfrm>
              <a:off x="2684585" y="1956840"/>
              <a:ext cx="314852" cy="3142999"/>
              <a:chOff x="2684585" y="1992009"/>
              <a:chExt cx="314852" cy="2937807"/>
            </a:xfrm>
          </p:grpSpPr>
          <p:cxnSp>
            <p:nvCxnSpPr>
              <p:cNvPr id="84" name="Ευθύγραμμο βέλος σύνδεσης 83"/>
              <p:cNvCxnSpPr/>
              <p:nvPr/>
            </p:nvCxnSpPr>
            <p:spPr>
              <a:xfrm>
                <a:off x="2999436" y="2017278"/>
                <a:ext cx="0" cy="324000"/>
              </a:xfrm>
              <a:prstGeom prst="straightConnector1">
                <a:avLst/>
              </a:prstGeom>
              <a:ln w="19050">
                <a:solidFill>
                  <a:schemeClr val="tx1"/>
                </a:solidFill>
                <a:headEnd type="triangle" w="med" len="lg"/>
                <a:tailEnd type="triangle" w="med" len="lg"/>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85" name="TextBox 84"/>
                  <p:cNvSpPr txBox="1"/>
                  <p:nvPr/>
                </p:nvSpPr>
                <p:spPr>
                  <a:xfrm>
                    <a:off x="2733927" y="1992009"/>
                    <a:ext cx="227626" cy="307777"/>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n-US" sz="2000" b="1" i="1" smtClean="0">
                              <a:solidFill>
                                <a:srgbClr val="0070C0"/>
                              </a:solidFill>
                              <a:latin typeface="Cambria Math" panose="02040503050406030204" pitchFamily="18" charset="0"/>
                            </a:rPr>
                            <m:t>𝑨</m:t>
                          </m:r>
                        </m:oMath>
                      </m:oMathPara>
                    </a14:m>
                    <a:endParaRPr lang="el-GR" sz="2000" b="1" dirty="0"/>
                  </a:p>
                </p:txBody>
              </p:sp>
            </mc:Choice>
            <mc:Fallback xmlns="">
              <p:sp>
                <p:nvSpPr>
                  <p:cNvPr id="85" name="TextBox 84"/>
                  <p:cNvSpPr txBox="1">
                    <a:spLocks noRot="1" noChangeAspect="1" noMove="1" noResize="1" noEditPoints="1" noAdjustHandles="1" noChangeArrowheads="1" noChangeShapeType="1" noTextEdit="1"/>
                  </p:cNvSpPr>
                  <p:nvPr/>
                </p:nvSpPr>
                <p:spPr>
                  <a:xfrm>
                    <a:off x="2733927" y="1992009"/>
                    <a:ext cx="227626" cy="307777"/>
                  </a:xfrm>
                  <a:prstGeom prst="rect">
                    <a:avLst/>
                  </a:prstGeom>
                  <a:blipFill>
                    <a:blip r:embed="rId50"/>
                    <a:stretch>
                      <a:fillRect l="-23684" r="-26316"/>
                    </a:stretch>
                  </a:blipFill>
                </p:spPr>
                <p:txBody>
                  <a:bodyPr/>
                  <a:lstStyle/>
                  <a:p>
                    <a:r>
                      <a:rPr lang="el-GR">
                        <a:noFill/>
                      </a:rPr>
                      <a:t> </a:t>
                    </a:r>
                  </a:p>
                </p:txBody>
              </p:sp>
            </mc:Fallback>
          </mc:AlternateContent>
          <mc:AlternateContent xmlns:mc="http://schemas.openxmlformats.org/markup-compatibility/2006" xmlns:a14="http://schemas.microsoft.com/office/drawing/2010/main">
            <mc:Choice Requires="a14">
              <p:sp>
                <p:nvSpPr>
                  <p:cNvPr id="87" name="TextBox 86"/>
                  <p:cNvSpPr txBox="1"/>
                  <p:nvPr/>
                </p:nvSpPr>
                <p:spPr>
                  <a:xfrm>
                    <a:off x="2684585" y="4624101"/>
                    <a:ext cx="276969" cy="305715"/>
                  </a:xfrm>
                  <a:prstGeom prst="rect">
                    <a:avLst/>
                  </a:prstGeom>
                  <a:noFill/>
                </p:spPr>
                <p:txBody>
                  <a:bodyPr wrap="square" lIns="0" tIns="0" rIns="0" bIns="0" rtlCol="0">
                    <a:spAutoFit/>
                  </a:bodyPr>
                  <a:lstStyle/>
                  <a:p>
                    <a:pPr/>
                    <a14:m>
                      <m:oMathPara xmlns:m="http://schemas.openxmlformats.org/officeDocument/2006/math">
                        <m:oMathParaPr>
                          <m:jc m:val="centerGroup"/>
                        </m:oMathParaPr>
                        <m:oMath xmlns:m="http://schemas.openxmlformats.org/officeDocument/2006/math">
                          <m:r>
                            <a:rPr lang="en-US" sz="2000" b="1" i="1" smtClean="0">
                              <a:solidFill>
                                <a:srgbClr val="0070C0"/>
                              </a:solidFill>
                              <a:latin typeface="Cambria Math" panose="02040503050406030204" pitchFamily="18" charset="0"/>
                            </a:rPr>
                            <m:t>𝑨</m:t>
                          </m:r>
                        </m:oMath>
                      </m:oMathPara>
                    </a14:m>
                    <a:endParaRPr lang="el-GR" sz="2000" b="1" dirty="0"/>
                  </a:p>
                </p:txBody>
              </p:sp>
            </mc:Choice>
            <mc:Fallback xmlns="">
              <p:sp>
                <p:nvSpPr>
                  <p:cNvPr id="87" name="TextBox 86"/>
                  <p:cNvSpPr txBox="1">
                    <a:spLocks noRot="1" noChangeAspect="1" noMove="1" noResize="1" noEditPoints="1" noAdjustHandles="1" noChangeArrowheads="1" noChangeShapeType="1" noTextEdit="1"/>
                  </p:cNvSpPr>
                  <p:nvPr/>
                </p:nvSpPr>
                <p:spPr>
                  <a:xfrm>
                    <a:off x="2684585" y="4624101"/>
                    <a:ext cx="276969" cy="305715"/>
                  </a:xfrm>
                  <a:prstGeom prst="rect">
                    <a:avLst/>
                  </a:prstGeom>
                  <a:blipFill>
                    <a:blip r:embed="rId51"/>
                    <a:stretch>
                      <a:fillRect l="-10870" r="-13043"/>
                    </a:stretch>
                  </a:blipFill>
                </p:spPr>
                <p:txBody>
                  <a:bodyPr/>
                  <a:lstStyle/>
                  <a:p>
                    <a:r>
                      <a:rPr lang="el-GR">
                        <a:noFill/>
                      </a:rPr>
                      <a:t> </a:t>
                    </a:r>
                  </a:p>
                </p:txBody>
              </p:sp>
            </mc:Fallback>
          </mc:AlternateContent>
          <p:cxnSp>
            <p:nvCxnSpPr>
              <p:cNvPr id="86" name="Ευθύγραμμο βέλος σύνδεσης 85"/>
              <p:cNvCxnSpPr/>
              <p:nvPr/>
            </p:nvCxnSpPr>
            <p:spPr>
              <a:xfrm>
                <a:off x="2999437" y="4594577"/>
                <a:ext cx="0" cy="324000"/>
              </a:xfrm>
              <a:prstGeom prst="straightConnector1">
                <a:avLst/>
              </a:prstGeom>
              <a:ln w="19050">
                <a:solidFill>
                  <a:schemeClr val="tx1"/>
                </a:solidFill>
                <a:headEnd type="triangle" w="med" len="lg"/>
                <a:tailEnd type="triangle" w="med" len="lg"/>
              </a:ln>
            </p:spPr>
            <p:style>
              <a:lnRef idx="1">
                <a:schemeClr val="accent1"/>
              </a:lnRef>
              <a:fillRef idx="0">
                <a:schemeClr val="accent1"/>
              </a:fillRef>
              <a:effectRef idx="0">
                <a:schemeClr val="accent1"/>
              </a:effectRef>
              <a:fontRef idx="minor">
                <a:schemeClr val="tx1"/>
              </a:fontRef>
            </p:style>
          </p:cxnSp>
        </p:grpSp>
      </p:grpSp>
      <p:grpSp>
        <p:nvGrpSpPr>
          <p:cNvPr id="67" name="Ομάδα 66"/>
          <p:cNvGrpSpPr/>
          <p:nvPr/>
        </p:nvGrpSpPr>
        <p:grpSpPr>
          <a:xfrm>
            <a:off x="3021431" y="991732"/>
            <a:ext cx="8975316" cy="3913381"/>
            <a:chOff x="3021431" y="991732"/>
            <a:chExt cx="8975316" cy="3913381"/>
          </a:xfrm>
        </p:grpSpPr>
        <p:grpSp>
          <p:nvGrpSpPr>
            <p:cNvPr id="30" name="Ομάδα 29"/>
            <p:cNvGrpSpPr/>
            <p:nvPr/>
          </p:nvGrpSpPr>
          <p:grpSpPr>
            <a:xfrm>
              <a:off x="10730795" y="991732"/>
              <a:ext cx="1265952" cy="861934"/>
              <a:chOff x="10730795" y="991732"/>
              <a:chExt cx="1265952" cy="861934"/>
            </a:xfrm>
          </p:grpSpPr>
          <p:sp>
            <p:nvSpPr>
              <p:cNvPr id="154" name="Αριστερό άγκιστρο 153"/>
              <p:cNvSpPr/>
              <p:nvPr/>
            </p:nvSpPr>
            <p:spPr>
              <a:xfrm flipH="1">
                <a:off x="10730795" y="991732"/>
                <a:ext cx="341482" cy="861934"/>
              </a:xfrm>
              <a:prstGeom prst="leftBrace">
                <a:avLst/>
              </a:prstGeom>
              <a:ln w="1905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l-GR"/>
              </a:p>
            </p:txBody>
          </p:sp>
          <mc:AlternateContent xmlns:mc="http://schemas.openxmlformats.org/markup-compatibility/2006" xmlns:a14="http://schemas.microsoft.com/office/drawing/2010/main">
            <mc:Choice Requires="a14">
              <p:sp>
                <p:nvSpPr>
                  <p:cNvPr id="155" name="Ορθογώνιο 154"/>
                  <p:cNvSpPr/>
                  <p:nvPr/>
                </p:nvSpPr>
                <p:spPr>
                  <a:xfrm>
                    <a:off x="11084381" y="1238151"/>
                    <a:ext cx="912366" cy="369332"/>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r>
                            <a:rPr lang="el-GR" b="1" i="1" smtClean="0">
                              <a:solidFill>
                                <a:srgbClr val="0070C0"/>
                              </a:solidFill>
                              <a:latin typeface="Cambria Math" panose="02040503050406030204" pitchFamily="18" charset="0"/>
                              <a:ea typeface="Cambria Math" panose="02040503050406030204" pitchFamily="18" charset="0"/>
                            </a:rPr>
                            <m:t>𝝊</m:t>
                          </m:r>
                          <m:r>
                            <a:rPr lang="en-US" b="1" i="1" smtClean="0">
                              <a:solidFill>
                                <a:srgbClr val="0070C0"/>
                              </a:solidFill>
                              <a:latin typeface="Cambria Math" panose="02040503050406030204" pitchFamily="18" charset="0"/>
                              <a:ea typeface="Cambria Math" panose="02040503050406030204" pitchFamily="18" charset="0"/>
                            </a:rPr>
                            <m:t>&gt;</m:t>
                          </m:r>
                          <m:sSub>
                            <m:sSubPr>
                              <m:ctrlPr>
                                <a:rPr lang="en-US" b="1" i="1" smtClean="0">
                                  <a:solidFill>
                                    <a:srgbClr val="0070C0"/>
                                  </a:solidFill>
                                  <a:latin typeface="Cambria Math" panose="02040503050406030204" pitchFamily="18" charset="0"/>
                                  <a:ea typeface="Cambria Math" panose="02040503050406030204" pitchFamily="18" charset="0"/>
                                </a:rPr>
                              </m:ctrlPr>
                            </m:sSubPr>
                            <m:e>
                              <m:r>
                                <a:rPr lang="el-GR" b="1" i="1" smtClean="0">
                                  <a:solidFill>
                                    <a:srgbClr val="0070C0"/>
                                  </a:solidFill>
                                  <a:latin typeface="Cambria Math" panose="02040503050406030204" pitchFamily="18" charset="0"/>
                                  <a:ea typeface="Cambria Math" panose="02040503050406030204" pitchFamily="18" charset="0"/>
                                </a:rPr>
                                <m:t>𝝊</m:t>
                              </m:r>
                            </m:e>
                            <m:sub>
                              <m:r>
                                <a:rPr lang="el-GR" b="1" i="1" smtClean="0">
                                  <a:solidFill>
                                    <a:srgbClr val="0070C0"/>
                                  </a:solidFill>
                                  <a:latin typeface="Cambria Math" panose="02040503050406030204" pitchFamily="18" charset="0"/>
                                  <a:ea typeface="Cambria Math" panose="02040503050406030204" pitchFamily="18" charset="0"/>
                                </a:rPr>
                                <m:t>𝟎</m:t>
                              </m:r>
                            </m:sub>
                          </m:sSub>
                        </m:oMath>
                      </m:oMathPara>
                    </a14:m>
                    <a:endParaRPr lang="el-GR" dirty="0"/>
                  </a:p>
                </p:txBody>
              </p:sp>
            </mc:Choice>
            <mc:Fallback xmlns="">
              <p:sp>
                <p:nvSpPr>
                  <p:cNvPr id="155" name="Ορθογώνιο 154"/>
                  <p:cNvSpPr>
                    <a:spLocks noRot="1" noChangeAspect="1" noMove="1" noResize="1" noEditPoints="1" noAdjustHandles="1" noChangeArrowheads="1" noChangeShapeType="1" noTextEdit="1"/>
                  </p:cNvSpPr>
                  <p:nvPr/>
                </p:nvSpPr>
                <p:spPr>
                  <a:xfrm>
                    <a:off x="11084381" y="1238151"/>
                    <a:ext cx="912366" cy="369332"/>
                  </a:xfrm>
                  <a:prstGeom prst="rect">
                    <a:avLst/>
                  </a:prstGeom>
                  <a:blipFill>
                    <a:blip r:embed="rId23"/>
                    <a:stretch>
                      <a:fillRect/>
                    </a:stretch>
                  </a:blipFill>
                </p:spPr>
                <p:txBody>
                  <a:bodyPr/>
                  <a:lstStyle/>
                  <a:p>
                    <a:r>
                      <a:rPr lang="el-GR">
                        <a:noFill/>
                      </a:rPr>
                      <a:t> </a:t>
                    </a:r>
                  </a:p>
                </p:txBody>
              </p:sp>
            </mc:Fallback>
          </mc:AlternateContent>
        </p:grpSp>
        <p:cxnSp>
          <p:nvCxnSpPr>
            <p:cNvPr id="147" name="Ευθύγραμμο βέλος σύνδεσης 146"/>
            <p:cNvCxnSpPr/>
            <p:nvPr/>
          </p:nvCxnSpPr>
          <p:spPr>
            <a:xfrm>
              <a:off x="3021431" y="4890166"/>
              <a:ext cx="1368000" cy="0"/>
            </a:xfrm>
            <a:prstGeom prst="straightConnector1">
              <a:avLst/>
            </a:prstGeom>
            <a:ln w="38100">
              <a:solidFill>
                <a:srgbClr val="FF0000"/>
              </a:solidFill>
              <a:tailEnd type="triangle" w="med" len="lg"/>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149" name="TextBox 148"/>
                <p:cNvSpPr txBox="1"/>
                <p:nvPr/>
              </p:nvSpPr>
              <p:spPr>
                <a:xfrm>
                  <a:off x="3850467" y="4597336"/>
                  <a:ext cx="339260" cy="307777"/>
                </a:xfrm>
                <a:prstGeom prst="rect">
                  <a:avLst/>
                </a:prstGeom>
                <a:noFill/>
              </p:spPr>
              <p:txBody>
                <a:bodyPr wrap="square" lIns="0" tIns="0" rIns="0" bIns="0" rtlCol="0">
                  <a:spAutoFit/>
                </a:bodyPr>
                <a:lstStyle/>
                <a:p>
                  <a:pPr/>
                  <a14:m>
                    <m:oMathPara xmlns:m="http://schemas.openxmlformats.org/officeDocument/2006/math">
                      <m:oMathParaPr>
                        <m:jc m:val="centerGroup"/>
                      </m:oMathParaPr>
                      <m:oMath xmlns:m="http://schemas.openxmlformats.org/officeDocument/2006/math">
                        <m:r>
                          <a:rPr lang="el-GR" sz="2000" b="1" i="1" smtClean="0">
                            <a:solidFill>
                              <a:srgbClr val="FF0000"/>
                            </a:solidFill>
                            <a:latin typeface="Cambria Math" panose="02040503050406030204" pitchFamily="18" charset="0"/>
                          </a:rPr>
                          <m:t>𝝊</m:t>
                        </m:r>
                      </m:oMath>
                    </m:oMathPara>
                  </a14:m>
                  <a:endParaRPr lang="el-GR" sz="2000" b="1" dirty="0">
                    <a:solidFill>
                      <a:srgbClr val="FF0000"/>
                    </a:solidFill>
                  </a:endParaRPr>
                </a:p>
              </p:txBody>
            </p:sp>
          </mc:Choice>
          <mc:Fallback xmlns="">
            <p:sp>
              <p:nvSpPr>
                <p:cNvPr id="149" name="TextBox 148"/>
                <p:cNvSpPr txBox="1">
                  <a:spLocks noRot="1" noChangeAspect="1" noMove="1" noResize="1" noEditPoints="1" noAdjustHandles="1" noChangeArrowheads="1" noChangeShapeType="1" noTextEdit="1"/>
                </p:cNvSpPr>
                <p:nvPr/>
              </p:nvSpPr>
              <p:spPr>
                <a:xfrm>
                  <a:off x="3850467" y="4597336"/>
                  <a:ext cx="339260" cy="307777"/>
                </a:xfrm>
                <a:prstGeom prst="rect">
                  <a:avLst/>
                </a:prstGeom>
                <a:blipFill>
                  <a:blip r:embed="rId52"/>
                  <a:stretch>
                    <a:fillRect/>
                  </a:stretch>
                </a:blipFill>
              </p:spPr>
              <p:txBody>
                <a:bodyPr/>
                <a:lstStyle/>
                <a:p>
                  <a:r>
                    <a:rPr lang="el-GR">
                      <a:noFill/>
                    </a:rPr>
                    <a:t> </a:t>
                  </a:r>
                </a:p>
              </p:txBody>
            </p:sp>
          </mc:Fallback>
        </mc:AlternateContent>
      </p:grpSp>
    </p:spTree>
    <p:extLst>
      <p:ext uri="{BB962C8B-B14F-4D97-AF65-F5344CB8AC3E}">
        <p14:creationId xmlns:p14="http://schemas.microsoft.com/office/powerpoint/2010/main" val="35486058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nodeType="clickEffect">
                                  <p:stCondLst>
                                    <p:cond delay="0"/>
                                  </p:stCondLst>
                                  <p:childTnLst>
                                    <p:set>
                                      <p:cBhvr>
                                        <p:cTn id="6" dur="1" fill="hold">
                                          <p:stCondLst>
                                            <p:cond delay="0"/>
                                          </p:stCondLst>
                                        </p:cTn>
                                        <p:tgtEl>
                                          <p:spTgt spid="79"/>
                                        </p:tgtEl>
                                        <p:attrNameLst>
                                          <p:attrName>style.visibility</p:attrName>
                                        </p:attrNameLst>
                                      </p:cBhvr>
                                      <p:to>
                                        <p:strVal val="visible"/>
                                      </p:to>
                                    </p:set>
                                    <p:anim calcmode="lin" valueType="num">
                                      <p:cBhvr additive="base">
                                        <p:cTn id="7" dur="3250" fill="hold"/>
                                        <p:tgtEl>
                                          <p:spTgt spid="79"/>
                                        </p:tgtEl>
                                        <p:attrNameLst>
                                          <p:attrName>ppt_x</p:attrName>
                                        </p:attrNameLst>
                                      </p:cBhvr>
                                      <p:tavLst>
                                        <p:tav tm="0">
                                          <p:val>
                                            <p:strVal val="1+#ppt_w/2"/>
                                          </p:val>
                                        </p:tav>
                                        <p:tav tm="100000">
                                          <p:val>
                                            <p:strVal val="#ppt_x"/>
                                          </p:val>
                                        </p:tav>
                                      </p:tavLst>
                                    </p:anim>
                                    <p:anim calcmode="lin" valueType="num">
                                      <p:cBhvr additive="base">
                                        <p:cTn id="8" dur="3250" fill="hold"/>
                                        <p:tgtEl>
                                          <p:spTgt spid="79"/>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2" presetClass="entr" presetSubtype="8" fill="hold" grpId="0" nodeType="clickEffect">
                                  <p:stCondLst>
                                    <p:cond delay="0"/>
                                  </p:stCondLst>
                                  <p:childTnLst>
                                    <p:set>
                                      <p:cBhvr>
                                        <p:cTn id="12" dur="1" fill="hold">
                                          <p:stCondLst>
                                            <p:cond delay="0"/>
                                          </p:stCondLst>
                                        </p:cTn>
                                        <p:tgtEl>
                                          <p:spTgt spid="70"/>
                                        </p:tgtEl>
                                        <p:attrNameLst>
                                          <p:attrName>style.visibility</p:attrName>
                                        </p:attrNameLst>
                                      </p:cBhvr>
                                      <p:to>
                                        <p:strVal val="visible"/>
                                      </p:to>
                                    </p:set>
                                    <p:animEffect transition="in" filter="wipe(left)">
                                      <p:cBhvr>
                                        <p:cTn id="13" dur="500"/>
                                        <p:tgtEl>
                                          <p:spTgt spid="70"/>
                                        </p:tgtEl>
                                      </p:cBhvr>
                                    </p:animEffect>
                                  </p:childTnLst>
                                </p:cTn>
                              </p:par>
                            </p:childTnLst>
                          </p:cTn>
                        </p:par>
                      </p:childTnLst>
                    </p:cTn>
                  </p:par>
                  <p:par>
                    <p:cTn id="14" fill="hold">
                      <p:stCondLst>
                        <p:cond delay="indefinite"/>
                      </p:stCondLst>
                      <p:childTnLst>
                        <p:par>
                          <p:cTn id="15" fill="hold">
                            <p:stCondLst>
                              <p:cond delay="0"/>
                            </p:stCondLst>
                            <p:childTnLst>
                              <p:par>
                                <p:cTn id="16" presetID="10" presetClass="entr" presetSubtype="0" fill="hold" grpId="0" nodeType="clickEffect">
                                  <p:stCondLst>
                                    <p:cond delay="0"/>
                                  </p:stCondLst>
                                  <p:childTnLst>
                                    <p:set>
                                      <p:cBhvr>
                                        <p:cTn id="17" dur="1" fill="hold">
                                          <p:stCondLst>
                                            <p:cond delay="0"/>
                                          </p:stCondLst>
                                        </p:cTn>
                                        <p:tgtEl>
                                          <p:spTgt spid="148"/>
                                        </p:tgtEl>
                                        <p:attrNameLst>
                                          <p:attrName>style.visibility</p:attrName>
                                        </p:attrNameLst>
                                      </p:cBhvr>
                                      <p:to>
                                        <p:strVal val="visible"/>
                                      </p:to>
                                    </p:set>
                                    <p:animEffect transition="in" filter="fade">
                                      <p:cBhvr>
                                        <p:cTn id="18" dur="500"/>
                                        <p:tgtEl>
                                          <p:spTgt spid="148"/>
                                        </p:tgtEl>
                                      </p:cBhvr>
                                    </p:animEffect>
                                  </p:childTnLst>
                                </p:cTn>
                              </p:par>
                            </p:childTnLst>
                          </p:cTn>
                        </p:par>
                      </p:childTnLst>
                    </p:cTn>
                  </p:par>
                  <p:par>
                    <p:cTn id="19" fill="hold">
                      <p:stCondLst>
                        <p:cond delay="indefinite"/>
                      </p:stCondLst>
                      <p:childTnLst>
                        <p:par>
                          <p:cTn id="20" fill="hold">
                            <p:stCondLst>
                              <p:cond delay="0"/>
                            </p:stCondLst>
                            <p:childTnLst>
                              <p:par>
                                <p:cTn id="21" presetID="22" presetClass="entr" presetSubtype="8" fill="hold" nodeType="clickEffect">
                                  <p:stCondLst>
                                    <p:cond delay="0"/>
                                  </p:stCondLst>
                                  <p:childTnLst>
                                    <p:set>
                                      <p:cBhvr>
                                        <p:cTn id="22" dur="1" fill="hold">
                                          <p:stCondLst>
                                            <p:cond delay="0"/>
                                          </p:stCondLst>
                                        </p:cTn>
                                        <p:tgtEl>
                                          <p:spTgt spid="25"/>
                                        </p:tgtEl>
                                        <p:attrNameLst>
                                          <p:attrName>style.visibility</p:attrName>
                                        </p:attrNameLst>
                                      </p:cBhvr>
                                      <p:to>
                                        <p:strVal val="visible"/>
                                      </p:to>
                                    </p:set>
                                    <p:animEffect transition="in" filter="wipe(left)">
                                      <p:cBhvr>
                                        <p:cTn id="23" dur="2250"/>
                                        <p:tgtEl>
                                          <p:spTgt spid="25"/>
                                        </p:tgtEl>
                                      </p:cBhvr>
                                    </p:animEffect>
                                  </p:childTnLst>
                                </p:cTn>
                              </p:par>
                            </p:childTnLst>
                          </p:cTn>
                        </p:par>
                      </p:childTnLst>
                    </p:cTn>
                  </p:par>
                  <p:par>
                    <p:cTn id="24" fill="hold">
                      <p:stCondLst>
                        <p:cond delay="indefinite"/>
                      </p:stCondLst>
                      <p:childTnLst>
                        <p:par>
                          <p:cTn id="25" fill="hold">
                            <p:stCondLst>
                              <p:cond delay="0"/>
                            </p:stCondLst>
                            <p:childTnLst>
                              <p:par>
                                <p:cTn id="26" presetID="22" presetClass="entr" presetSubtype="8" fill="hold" nodeType="clickEffect">
                                  <p:stCondLst>
                                    <p:cond delay="0"/>
                                  </p:stCondLst>
                                  <p:childTnLst>
                                    <p:set>
                                      <p:cBhvr>
                                        <p:cTn id="27" dur="1" fill="hold">
                                          <p:stCondLst>
                                            <p:cond delay="0"/>
                                          </p:stCondLst>
                                        </p:cTn>
                                        <p:tgtEl>
                                          <p:spTgt spid="89"/>
                                        </p:tgtEl>
                                        <p:attrNameLst>
                                          <p:attrName>style.visibility</p:attrName>
                                        </p:attrNameLst>
                                      </p:cBhvr>
                                      <p:to>
                                        <p:strVal val="visible"/>
                                      </p:to>
                                    </p:set>
                                    <p:animEffect transition="in" filter="wipe(left)">
                                      <p:cBhvr>
                                        <p:cTn id="28" dur="500"/>
                                        <p:tgtEl>
                                          <p:spTgt spid="89"/>
                                        </p:tgtEl>
                                      </p:cBhvr>
                                    </p:animEffect>
                                  </p:childTnLst>
                                </p:cTn>
                              </p:par>
                            </p:childTnLst>
                          </p:cTn>
                        </p:par>
                      </p:childTnLst>
                    </p:cTn>
                  </p:par>
                  <p:par>
                    <p:cTn id="29" fill="hold">
                      <p:stCondLst>
                        <p:cond delay="indefinite"/>
                      </p:stCondLst>
                      <p:childTnLst>
                        <p:par>
                          <p:cTn id="30" fill="hold">
                            <p:stCondLst>
                              <p:cond delay="0"/>
                            </p:stCondLst>
                            <p:childTnLst>
                              <p:par>
                                <p:cTn id="31" presetID="22" presetClass="entr" presetSubtype="8" fill="hold" nodeType="clickEffect">
                                  <p:stCondLst>
                                    <p:cond delay="0"/>
                                  </p:stCondLst>
                                  <p:childTnLst>
                                    <p:set>
                                      <p:cBhvr>
                                        <p:cTn id="32" dur="1" fill="hold">
                                          <p:stCondLst>
                                            <p:cond delay="0"/>
                                          </p:stCondLst>
                                        </p:cTn>
                                        <p:tgtEl>
                                          <p:spTgt spid="19"/>
                                        </p:tgtEl>
                                        <p:attrNameLst>
                                          <p:attrName>style.visibility</p:attrName>
                                        </p:attrNameLst>
                                      </p:cBhvr>
                                      <p:to>
                                        <p:strVal val="visible"/>
                                      </p:to>
                                    </p:set>
                                    <p:animEffect transition="in" filter="wipe(left)">
                                      <p:cBhvr>
                                        <p:cTn id="33" dur="1750"/>
                                        <p:tgtEl>
                                          <p:spTgt spid="19"/>
                                        </p:tgtEl>
                                      </p:cBhvr>
                                    </p:animEffect>
                                  </p:childTnLst>
                                </p:cTn>
                              </p:par>
                            </p:childTnLst>
                          </p:cTn>
                        </p:par>
                      </p:childTnLst>
                    </p:cTn>
                  </p:par>
                  <p:par>
                    <p:cTn id="34" fill="hold">
                      <p:stCondLst>
                        <p:cond delay="indefinite"/>
                      </p:stCondLst>
                      <p:childTnLst>
                        <p:par>
                          <p:cTn id="35" fill="hold">
                            <p:stCondLst>
                              <p:cond delay="0"/>
                            </p:stCondLst>
                            <p:childTnLst>
                              <p:par>
                                <p:cTn id="36" presetID="22" presetClass="entr" presetSubtype="8" fill="hold" nodeType="clickEffect">
                                  <p:stCondLst>
                                    <p:cond delay="0"/>
                                  </p:stCondLst>
                                  <p:childTnLst>
                                    <p:set>
                                      <p:cBhvr>
                                        <p:cTn id="37" dur="1" fill="hold">
                                          <p:stCondLst>
                                            <p:cond delay="0"/>
                                          </p:stCondLst>
                                        </p:cTn>
                                        <p:tgtEl>
                                          <p:spTgt spid="26"/>
                                        </p:tgtEl>
                                        <p:attrNameLst>
                                          <p:attrName>style.visibility</p:attrName>
                                        </p:attrNameLst>
                                      </p:cBhvr>
                                      <p:to>
                                        <p:strVal val="visible"/>
                                      </p:to>
                                    </p:set>
                                    <p:animEffect transition="in" filter="wipe(left)">
                                      <p:cBhvr>
                                        <p:cTn id="38" dur="500"/>
                                        <p:tgtEl>
                                          <p:spTgt spid="26"/>
                                        </p:tgtEl>
                                      </p:cBhvr>
                                    </p:animEffect>
                                  </p:childTnLst>
                                </p:cTn>
                              </p:par>
                            </p:childTnLst>
                          </p:cTn>
                        </p:par>
                      </p:childTnLst>
                    </p:cTn>
                  </p:par>
                  <p:par>
                    <p:cTn id="39" fill="hold">
                      <p:stCondLst>
                        <p:cond delay="indefinite"/>
                      </p:stCondLst>
                      <p:childTnLst>
                        <p:par>
                          <p:cTn id="40" fill="hold">
                            <p:stCondLst>
                              <p:cond delay="0"/>
                            </p:stCondLst>
                            <p:childTnLst>
                              <p:par>
                                <p:cTn id="41" presetID="22" presetClass="entr" presetSubtype="1" fill="hold" nodeType="clickEffect">
                                  <p:stCondLst>
                                    <p:cond delay="0"/>
                                  </p:stCondLst>
                                  <p:childTnLst>
                                    <p:set>
                                      <p:cBhvr>
                                        <p:cTn id="42" dur="1" fill="hold">
                                          <p:stCondLst>
                                            <p:cond delay="0"/>
                                          </p:stCondLst>
                                        </p:cTn>
                                        <p:tgtEl>
                                          <p:spTgt spid="42"/>
                                        </p:tgtEl>
                                        <p:attrNameLst>
                                          <p:attrName>style.visibility</p:attrName>
                                        </p:attrNameLst>
                                      </p:cBhvr>
                                      <p:to>
                                        <p:strVal val="visible"/>
                                      </p:to>
                                    </p:set>
                                    <p:animEffect transition="in" filter="wipe(up)">
                                      <p:cBhvr>
                                        <p:cTn id="43" dur="500"/>
                                        <p:tgtEl>
                                          <p:spTgt spid="42"/>
                                        </p:tgtEl>
                                      </p:cBhvr>
                                    </p:animEffect>
                                  </p:childTnLst>
                                </p:cTn>
                              </p:par>
                            </p:childTnLst>
                          </p:cTn>
                        </p:par>
                      </p:childTnLst>
                    </p:cTn>
                  </p:par>
                  <p:par>
                    <p:cTn id="44" fill="hold">
                      <p:stCondLst>
                        <p:cond delay="indefinite"/>
                      </p:stCondLst>
                      <p:childTnLst>
                        <p:par>
                          <p:cTn id="45" fill="hold">
                            <p:stCondLst>
                              <p:cond delay="0"/>
                            </p:stCondLst>
                            <p:childTnLst>
                              <p:par>
                                <p:cTn id="46" presetID="22" presetClass="entr" presetSubtype="1" fill="hold" nodeType="clickEffect">
                                  <p:stCondLst>
                                    <p:cond delay="0"/>
                                  </p:stCondLst>
                                  <p:childTnLst>
                                    <p:set>
                                      <p:cBhvr>
                                        <p:cTn id="47" dur="1" fill="hold">
                                          <p:stCondLst>
                                            <p:cond delay="0"/>
                                          </p:stCondLst>
                                        </p:cTn>
                                        <p:tgtEl>
                                          <p:spTgt spid="43"/>
                                        </p:tgtEl>
                                        <p:attrNameLst>
                                          <p:attrName>style.visibility</p:attrName>
                                        </p:attrNameLst>
                                      </p:cBhvr>
                                      <p:to>
                                        <p:strVal val="visible"/>
                                      </p:to>
                                    </p:set>
                                    <p:animEffect transition="in" filter="wipe(up)">
                                      <p:cBhvr>
                                        <p:cTn id="48" dur="500"/>
                                        <p:tgtEl>
                                          <p:spTgt spid="43"/>
                                        </p:tgtEl>
                                      </p:cBhvr>
                                    </p:animEffect>
                                  </p:childTnLst>
                                </p:cTn>
                              </p:par>
                            </p:childTnLst>
                          </p:cTn>
                        </p:par>
                      </p:childTnLst>
                    </p:cTn>
                  </p:par>
                  <p:par>
                    <p:cTn id="49" fill="hold">
                      <p:stCondLst>
                        <p:cond delay="indefinite"/>
                      </p:stCondLst>
                      <p:childTnLst>
                        <p:par>
                          <p:cTn id="50" fill="hold">
                            <p:stCondLst>
                              <p:cond delay="0"/>
                            </p:stCondLst>
                            <p:childTnLst>
                              <p:par>
                                <p:cTn id="51" presetID="22" presetClass="entr" presetSubtype="8" fill="hold" nodeType="clickEffect">
                                  <p:stCondLst>
                                    <p:cond delay="0"/>
                                  </p:stCondLst>
                                  <p:childTnLst>
                                    <p:set>
                                      <p:cBhvr>
                                        <p:cTn id="52" dur="1" fill="hold">
                                          <p:stCondLst>
                                            <p:cond delay="0"/>
                                          </p:stCondLst>
                                        </p:cTn>
                                        <p:tgtEl>
                                          <p:spTgt spid="184"/>
                                        </p:tgtEl>
                                        <p:attrNameLst>
                                          <p:attrName>style.visibility</p:attrName>
                                        </p:attrNameLst>
                                      </p:cBhvr>
                                      <p:to>
                                        <p:strVal val="visible"/>
                                      </p:to>
                                    </p:set>
                                    <p:animEffect transition="in" filter="wipe(left)">
                                      <p:cBhvr>
                                        <p:cTn id="53" dur="500"/>
                                        <p:tgtEl>
                                          <p:spTgt spid="184"/>
                                        </p:tgtEl>
                                      </p:cBhvr>
                                    </p:animEffect>
                                  </p:childTnLst>
                                </p:cTn>
                              </p:par>
                            </p:childTnLst>
                          </p:cTn>
                        </p:par>
                      </p:childTnLst>
                    </p:cTn>
                  </p:par>
                  <p:par>
                    <p:cTn id="54" fill="hold">
                      <p:stCondLst>
                        <p:cond delay="indefinite"/>
                      </p:stCondLst>
                      <p:childTnLst>
                        <p:par>
                          <p:cTn id="55" fill="hold">
                            <p:stCondLst>
                              <p:cond delay="0"/>
                            </p:stCondLst>
                            <p:childTnLst>
                              <p:par>
                                <p:cTn id="56" presetID="22" presetClass="entr" presetSubtype="8" fill="hold" grpId="0" nodeType="clickEffect">
                                  <p:stCondLst>
                                    <p:cond delay="0"/>
                                  </p:stCondLst>
                                  <p:childTnLst>
                                    <p:set>
                                      <p:cBhvr>
                                        <p:cTn id="57" dur="1" fill="hold">
                                          <p:stCondLst>
                                            <p:cond delay="0"/>
                                          </p:stCondLst>
                                        </p:cTn>
                                        <p:tgtEl>
                                          <p:spTgt spid="152"/>
                                        </p:tgtEl>
                                        <p:attrNameLst>
                                          <p:attrName>style.visibility</p:attrName>
                                        </p:attrNameLst>
                                      </p:cBhvr>
                                      <p:to>
                                        <p:strVal val="visible"/>
                                      </p:to>
                                    </p:set>
                                    <p:animEffect transition="in" filter="wipe(left)">
                                      <p:cBhvr>
                                        <p:cTn id="58" dur="500"/>
                                        <p:tgtEl>
                                          <p:spTgt spid="152"/>
                                        </p:tgtEl>
                                      </p:cBhvr>
                                    </p:animEffect>
                                  </p:childTnLst>
                                </p:cTn>
                              </p:par>
                            </p:childTnLst>
                          </p:cTn>
                        </p:par>
                      </p:childTnLst>
                    </p:cTn>
                  </p:par>
                  <p:par>
                    <p:cTn id="59" fill="hold">
                      <p:stCondLst>
                        <p:cond delay="indefinite"/>
                      </p:stCondLst>
                      <p:childTnLst>
                        <p:par>
                          <p:cTn id="60" fill="hold">
                            <p:stCondLst>
                              <p:cond delay="0"/>
                            </p:stCondLst>
                            <p:childTnLst>
                              <p:par>
                                <p:cTn id="61" presetID="22" presetClass="entr" presetSubtype="8" fill="hold" grpId="0" nodeType="clickEffect">
                                  <p:stCondLst>
                                    <p:cond delay="0"/>
                                  </p:stCondLst>
                                  <p:childTnLst>
                                    <p:set>
                                      <p:cBhvr>
                                        <p:cTn id="62" dur="1" fill="hold">
                                          <p:stCondLst>
                                            <p:cond delay="0"/>
                                          </p:stCondLst>
                                        </p:cTn>
                                        <p:tgtEl>
                                          <p:spTgt spid="28"/>
                                        </p:tgtEl>
                                        <p:attrNameLst>
                                          <p:attrName>style.visibility</p:attrName>
                                        </p:attrNameLst>
                                      </p:cBhvr>
                                      <p:to>
                                        <p:strVal val="visible"/>
                                      </p:to>
                                    </p:set>
                                    <p:animEffect transition="in" filter="wipe(left)">
                                      <p:cBhvr>
                                        <p:cTn id="63" dur="500"/>
                                        <p:tgtEl>
                                          <p:spTgt spid="28"/>
                                        </p:tgtEl>
                                      </p:cBhvr>
                                    </p:animEffect>
                                  </p:childTnLst>
                                </p:cTn>
                              </p:par>
                            </p:childTnLst>
                          </p:cTn>
                        </p:par>
                      </p:childTnLst>
                    </p:cTn>
                  </p:par>
                  <p:par>
                    <p:cTn id="64" fill="hold">
                      <p:stCondLst>
                        <p:cond delay="indefinite"/>
                      </p:stCondLst>
                      <p:childTnLst>
                        <p:par>
                          <p:cTn id="65" fill="hold">
                            <p:stCondLst>
                              <p:cond delay="0"/>
                            </p:stCondLst>
                            <p:childTnLst>
                              <p:par>
                                <p:cTn id="66" presetID="22" presetClass="entr" presetSubtype="8" fill="hold" grpId="0" nodeType="clickEffect">
                                  <p:stCondLst>
                                    <p:cond delay="0"/>
                                  </p:stCondLst>
                                  <p:childTnLst>
                                    <p:set>
                                      <p:cBhvr>
                                        <p:cTn id="67" dur="1" fill="hold">
                                          <p:stCondLst>
                                            <p:cond delay="0"/>
                                          </p:stCondLst>
                                        </p:cTn>
                                        <p:tgtEl>
                                          <p:spTgt spid="153"/>
                                        </p:tgtEl>
                                        <p:attrNameLst>
                                          <p:attrName>style.visibility</p:attrName>
                                        </p:attrNameLst>
                                      </p:cBhvr>
                                      <p:to>
                                        <p:strVal val="visible"/>
                                      </p:to>
                                    </p:set>
                                    <p:animEffect transition="in" filter="wipe(left)">
                                      <p:cBhvr>
                                        <p:cTn id="68" dur="500"/>
                                        <p:tgtEl>
                                          <p:spTgt spid="153"/>
                                        </p:tgtEl>
                                      </p:cBhvr>
                                    </p:animEffect>
                                  </p:childTnLst>
                                </p:cTn>
                              </p:par>
                            </p:childTnLst>
                          </p:cTn>
                        </p:par>
                      </p:childTnLst>
                    </p:cTn>
                  </p:par>
                  <p:par>
                    <p:cTn id="69" fill="hold">
                      <p:stCondLst>
                        <p:cond delay="indefinite"/>
                      </p:stCondLst>
                      <p:childTnLst>
                        <p:par>
                          <p:cTn id="70" fill="hold">
                            <p:stCondLst>
                              <p:cond delay="0"/>
                            </p:stCondLst>
                            <p:childTnLst>
                              <p:par>
                                <p:cTn id="71" presetID="22" presetClass="entr" presetSubtype="1" fill="hold" nodeType="clickEffect">
                                  <p:stCondLst>
                                    <p:cond delay="0"/>
                                  </p:stCondLst>
                                  <p:childTnLst>
                                    <p:set>
                                      <p:cBhvr>
                                        <p:cTn id="72" dur="1" fill="hold">
                                          <p:stCondLst>
                                            <p:cond delay="0"/>
                                          </p:stCondLst>
                                        </p:cTn>
                                        <p:tgtEl>
                                          <p:spTgt spid="67"/>
                                        </p:tgtEl>
                                        <p:attrNameLst>
                                          <p:attrName>style.visibility</p:attrName>
                                        </p:attrNameLst>
                                      </p:cBhvr>
                                      <p:to>
                                        <p:strVal val="visible"/>
                                      </p:to>
                                    </p:set>
                                    <p:animEffect transition="in" filter="wipe(up)">
                                      <p:cBhvr>
                                        <p:cTn id="73" dur="500"/>
                                        <p:tgtEl>
                                          <p:spTgt spid="67"/>
                                        </p:tgtEl>
                                      </p:cBhvr>
                                    </p:animEffect>
                                  </p:childTnLst>
                                </p:cTn>
                              </p:par>
                            </p:childTnLst>
                          </p:cTn>
                        </p:par>
                      </p:childTnLst>
                    </p:cTn>
                  </p:par>
                  <p:par>
                    <p:cTn id="74" fill="hold">
                      <p:stCondLst>
                        <p:cond delay="indefinite"/>
                      </p:stCondLst>
                      <p:childTnLst>
                        <p:par>
                          <p:cTn id="75" fill="hold">
                            <p:stCondLst>
                              <p:cond delay="0"/>
                            </p:stCondLst>
                            <p:childTnLst>
                              <p:par>
                                <p:cTn id="76" presetID="22" presetClass="entr" presetSubtype="1" fill="hold" nodeType="clickEffect">
                                  <p:stCondLst>
                                    <p:cond delay="0"/>
                                  </p:stCondLst>
                                  <p:childTnLst>
                                    <p:set>
                                      <p:cBhvr>
                                        <p:cTn id="77" dur="1" fill="hold">
                                          <p:stCondLst>
                                            <p:cond delay="0"/>
                                          </p:stCondLst>
                                        </p:cTn>
                                        <p:tgtEl>
                                          <p:spTgt spid="31"/>
                                        </p:tgtEl>
                                        <p:attrNameLst>
                                          <p:attrName>style.visibility</p:attrName>
                                        </p:attrNameLst>
                                      </p:cBhvr>
                                      <p:to>
                                        <p:strVal val="visible"/>
                                      </p:to>
                                    </p:set>
                                    <p:animEffect transition="in" filter="wipe(up)">
                                      <p:cBhvr>
                                        <p:cTn id="78" dur="500"/>
                                        <p:tgtEl>
                                          <p:spTgt spid="31"/>
                                        </p:tgtEl>
                                      </p:cBhvr>
                                    </p:animEffect>
                                  </p:childTnLst>
                                </p:cTn>
                              </p:par>
                            </p:childTnLst>
                          </p:cTn>
                        </p:par>
                      </p:childTnLst>
                    </p:cTn>
                  </p:par>
                  <p:par>
                    <p:cTn id="79" fill="hold">
                      <p:stCondLst>
                        <p:cond delay="indefinite"/>
                      </p:stCondLst>
                      <p:childTnLst>
                        <p:par>
                          <p:cTn id="80" fill="hold">
                            <p:stCondLst>
                              <p:cond delay="0"/>
                            </p:stCondLst>
                            <p:childTnLst>
                              <p:par>
                                <p:cTn id="81" presetID="22" presetClass="entr" presetSubtype="1" fill="hold" nodeType="clickEffect">
                                  <p:stCondLst>
                                    <p:cond delay="0"/>
                                  </p:stCondLst>
                                  <p:childTnLst>
                                    <p:set>
                                      <p:cBhvr>
                                        <p:cTn id="82" dur="1" fill="hold">
                                          <p:stCondLst>
                                            <p:cond delay="0"/>
                                          </p:stCondLst>
                                        </p:cTn>
                                        <p:tgtEl>
                                          <p:spTgt spid="32"/>
                                        </p:tgtEl>
                                        <p:attrNameLst>
                                          <p:attrName>style.visibility</p:attrName>
                                        </p:attrNameLst>
                                      </p:cBhvr>
                                      <p:to>
                                        <p:strVal val="visible"/>
                                      </p:to>
                                    </p:set>
                                    <p:animEffect transition="in" filter="wipe(up)">
                                      <p:cBhvr>
                                        <p:cTn id="83" dur="500"/>
                                        <p:tgtEl>
                                          <p:spTgt spid="32"/>
                                        </p:tgtEl>
                                      </p:cBhvr>
                                    </p:animEffect>
                                  </p:childTnLst>
                                </p:cTn>
                              </p:par>
                            </p:childTnLst>
                          </p:cTn>
                        </p:par>
                      </p:childTnLst>
                    </p:cTn>
                  </p:par>
                  <p:par>
                    <p:cTn id="84" fill="hold">
                      <p:stCondLst>
                        <p:cond delay="indefinite"/>
                      </p:stCondLst>
                      <p:childTnLst>
                        <p:par>
                          <p:cTn id="85" fill="hold">
                            <p:stCondLst>
                              <p:cond delay="0"/>
                            </p:stCondLst>
                            <p:childTnLst>
                              <p:par>
                                <p:cTn id="86" presetID="22" presetClass="entr" presetSubtype="8" fill="hold" nodeType="clickEffect">
                                  <p:stCondLst>
                                    <p:cond delay="0"/>
                                  </p:stCondLst>
                                  <p:childTnLst>
                                    <p:set>
                                      <p:cBhvr>
                                        <p:cTn id="87" dur="1" fill="hold">
                                          <p:stCondLst>
                                            <p:cond delay="0"/>
                                          </p:stCondLst>
                                        </p:cTn>
                                        <p:tgtEl>
                                          <p:spTgt spid="33"/>
                                        </p:tgtEl>
                                        <p:attrNameLst>
                                          <p:attrName>style.visibility</p:attrName>
                                        </p:attrNameLst>
                                      </p:cBhvr>
                                      <p:to>
                                        <p:strVal val="visible"/>
                                      </p:to>
                                    </p:set>
                                    <p:animEffect transition="in" filter="wipe(left)">
                                      <p:cBhvr>
                                        <p:cTn id="88" dur="500"/>
                                        <p:tgtEl>
                                          <p:spTgt spid="33"/>
                                        </p:tgtEl>
                                      </p:cBhvr>
                                    </p:animEffect>
                                  </p:childTnLst>
                                </p:cTn>
                              </p:par>
                            </p:childTnLst>
                          </p:cTn>
                        </p:par>
                      </p:childTnLst>
                    </p:cTn>
                  </p:par>
                  <p:par>
                    <p:cTn id="89" fill="hold">
                      <p:stCondLst>
                        <p:cond delay="indefinite"/>
                      </p:stCondLst>
                      <p:childTnLst>
                        <p:par>
                          <p:cTn id="90" fill="hold">
                            <p:stCondLst>
                              <p:cond delay="0"/>
                            </p:stCondLst>
                            <p:childTnLst>
                              <p:par>
                                <p:cTn id="91" presetID="22" presetClass="entr" presetSubtype="8" fill="hold" grpId="0" nodeType="clickEffect">
                                  <p:stCondLst>
                                    <p:cond delay="0"/>
                                  </p:stCondLst>
                                  <p:childTnLst>
                                    <p:set>
                                      <p:cBhvr>
                                        <p:cTn id="92" dur="1" fill="hold">
                                          <p:stCondLst>
                                            <p:cond delay="0"/>
                                          </p:stCondLst>
                                        </p:cTn>
                                        <p:tgtEl>
                                          <p:spTgt spid="169"/>
                                        </p:tgtEl>
                                        <p:attrNameLst>
                                          <p:attrName>style.visibility</p:attrName>
                                        </p:attrNameLst>
                                      </p:cBhvr>
                                      <p:to>
                                        <p:strVal val="visible"/>
                                      </p:to>
                                    </p:set>
                                    <p:animEffect transition="in" filter="wipe(left)">
                                      <p:cBhvr>
                                        <p:cTn id="93" dur="500"/>
                                        <p:tgtEl>
                                          <p:spTgt spid="169"/>
                                        </p:tgtEl>
                                      </p:cBhvr>
                                    </p:animEffect>
                                  </p:childTnLst>
                                </p:cTn>
                              </p:par>
                            </p:childTnLst>
                          </p:cTn>
                        </p:par>
                      </p:childTnLst>
                    </p:cTn>
                  </p:par>
                  <p:par>
                    <p:cTn id="94" fill="hold">
                      <p:stCondLst>
                        <p:cond delay="indefinite"/>
                      </p:stCondLst>
                      <p:childTnLst>
                        <p:par>
                          <p:cTn id="95" fill="hold">
                            <p:stCondLst>
                              <p:cond delay="0"/>
                            </p:stCondLst>
                            <p:childTnLst>
                              <p:par>
                                <p:cTn id="96" presetID="22" presetClass="entr" presetSubtype="8" fill="hold" grpId="0" nodeType="clickEffect">
                                  <p:stCondLst>
                                    <p:cond delay="0"/>
                                  </p:stCondLst>
                                  <p:childTnLst>
                                    <p:set>
                                      <p:cBhvr>
                                        <p:cTn id="97" dur="1" fill="hold">
                                          <p:stCondLst>
                                            <p:cond delay="0"/>
                                          </p:stCondLst>
                                        </p:cTn>
                                        <p:tgtEl>
                                          <p:spTgt spid="170"/>
                                        </p:tgtEl>
                                        <p:attrNameLst>
                                          <p:attrName>style.visibility</p:attrName>
                                        </p:attrNameLst>
                                      </p:cBhvr>
                                      <p:to>
                                        <p:strVal val="visible"/>
                                      </p:to>
                                    </p:set>
                                    <p:animEffect transition="in" filter="wipe(left)">
                                      <p:cBhvr>
                                        <p:cTn id="98" dur="500"/>
                                        <p:tgtEl>
                                          <p:spTgt spid="170"/>
                                        </p:tgtEl>
                                      </p:cBhvr>
                                    </p:animEffect>
                                  </p:childTnLst>
                                </p:cTn>
                              </p:par>
                            </p:childTnLst>
                          </p:cTn>
                        </p:par>
                      </p:childTnLst>
                    </p:cTn>
                  </p:par>
                  <p:par>
                    <p:cTn id="99" fill="hold">
                      <p:stCondLst>
                        <p:cond delay="indefinite"/>
                      </p:stCondLst>
                      <p:childTnLst>
                        <p:par>
                          <p:cTn id="100" fill="hold">
                            <p:stCondLst>
                              <p:cond delay="0"/>
                            </p:stCondLst>
                            <p:childTnLst>
                              <p:par>
                                <p:cTn id="101" presetID="22" presetClass="entr" presetSubtype="8" fill="hold" grpId="0" nodeType="clickEffect">
                                  <p:stCondLst>
                                    <p:cond delay="0"/>
                                  </p:stCondLst>
                                  <p:childTnLst>
                                    <p:set>
                                      <p:cBhvr>
                                        <p:cTn id="102" dur="1" fill="hold">
                                          <p:stCondLst>
                                            <p:cond delay="0"/>
                                          </p:stCondLst>
                                        </p:cTn>
                                        <p:tgtEl>
                                          <p:spTgt spid="172"/>
                                        </p:tgtEl>
                                        <p:attrNameLst>
                                          <p:attrName>style.visibility</p:attrName>
                                        </p:attrNameLst>
                                      </p:cBhvr>
                                      <p:to>
                                        <p:strVal val="visible"/>
                                      </p:to>
                                    </p:set>
                                    <p:animEffect transition="in" filter="wipe(left)">
                                      <p:cBhvr>
                                        <p:cTn id="103" dur="500"/>
                                        <p:tgtEl>
                                          <p:spTgt spid="172"/>
                                        </p:tgtEl>
                                      </p:cBhvr>
                                    </p:animEffect>
                                  </p:childTnLst>
                                </p:cTn>
                              </p:par>
                            </p:childTnLst>
                          </p:cTn>
                        </p:par>
                      </p:childTnLst>
                    </p:cTn>
                  </p:par>
                  <p:par>
                    <p:cTn id="104" fill="hold">
                      <p:stCondLst>
                        <p:cond delay="indefinite"/>
                      </p:stCondLst>
                      <p:childTnLst>
                        <p:par>
                          <p:cTn id="105" fill="hold">
                            <p:stCondLst>
                              <p:cond delay="0"/>
                            </p:stCondLst>
                            <p:childTnLst>
                              <p:par>
                                <p:cTn id="106" presetID="22" presetClass="entr" presetSubtype="8" fill="hold" nodeType="clickEffect">
                                  <p:stCondLst>
                                    <p:cond delay="0"/>
                                  </p:stCondLst>
                                  <p:childTnLst>
                                    <p:set>
                                      <p:cBhvr>
                                        <p:cTn id="107" dur="1" fill="hold">
                                          <p:stCondLst>
                                            <p:cond delay="0"/>
                                          </p:stCondLst>
                                        </p:cTn>
                                        <p:tgtEl>
                                          <p:spTgt spid="34"/>
                                        </p:tgtEl>
                                        <p:attrNameLst>
                                          <p:attrName>style.visibility</p:attrName>
                                        </p:attrNameLst>
                                      </p:cBhvr>
                                      <p:to>
                                        <p:strVal val="visible"/>
                                      </p:to>
                                    </p:set>
                                    <p:animEffect transition="in" filter="wipe(left)">
                                      <p:cBhvr>
                                        <p:cTn id="108" dur="500"/>
                                        <p:tgtEl>
                                          <p:spTgt spid="34"/>
                                        </p:tgtEl>
                                      </p:cBhvr>
                                    </p:animEffect>
                                  </p:childTnLst>
                                </p:cTn>
                              </p:par>
                            </p:childTnLst>
                          </p:cTn>
                        </p:par>
                      </p:childTnLst>
                    </p:cTn>
                  </p:par>
                  <p:par>
                    <p:cTn id="109" fill="hold">
                      <p:stCondLst>
                        <p:cond delay="indefinite"/>
                      </p:stCondLst>
                      <p:childTnLst>
                        <p:par>
                          <p:cTn id="110" fill="hold">
                            <p:stCondLst>
                              <p:cond delay="0"/>
                            </p:stCondLst>
                            <p:childTnLst>
                              <p:par>
                                <p:cTn id="111" presetID="22" presetClass="entr" presetSubtype="8" fill="hold" nodeType="clickEffect">
                                  <p:stCondLst>
                                    <p:cond delay="0"/>
                                  </p:stCondLst>
                                  <p:childTnLst>
                                    <p:set>
                                      <p:cBhvr>
                                        <p:cTn id="112" dur="1" fill="hold">
                                          <p:stCondLst>
                                            <p:cond delay="0"/>
                                          </p:stCondLst>
                                        </p:cTn>
                                        <p:tgtEl>
                                          <p:spTgt spid="45"/>
                                        </p:tgtEl>
                                        <p:attrNameLst>
                                          <p:attrName>style.visibility</p:attrName>
                                        </p:attrNameLst>
                                      </p:cBhvr>
                                      <p:to>
                                        <p:strVal val="visible"/>
                                      </p:to>
                                    </p:set>
                                    <p:animEffect transition="in" filter="wipe(left)">
                                      <p:cBhvr>
                                        <p:cTn id="113" dur="500"/>
                                        <p:tgtEl>
                                          <p:spTgt spid="45"/>
                                        </p:tgtEl>
                                      </p:cBhvr>
                                    </p:animEffect>
                                  </p:childTnLst>
                                </p:cTn>
                              </p:par>
                            </p:childTnLst>
                          </p:cTn>
                        </p:par>
                      </p:childTnLst>
                    </p:cTn>
                  </p:par>
                  <p:par>
                    <p:cTn id="114" fill="hold">
                      <p:stCondLst>
                        <p:cond delay="indefinite"/>
                      </p:stCondLst>
                      <p:childTnLst>
                        <p:par>
                          <p:cTn id="115" fill="hold">
                            <p:stCondLst>
                              <p:cond delay="0"/>
                            </p:stCondLst>
                            <p:childTnLst>
                              <p:par>
                                <p:cTn id="116" presetID="22" presetClass="entr" presetSubtype="8" fill="hold" nodeType="clickEffect">
                                  <p:stCondLst>
                                    <p:cond delay="0"/>
                                  </p:stCondLst>
                                  <p:childTnLst>
                                    <p:set>
                                      <p:cBhvr>
                                        <p:cTn id="117" dur="1" fill="hold">
                                          <p:stCondLst>
                                            <p:cond delay="0"/>
                                          </p:stCondLst>
                                        </p:cTn>
                                        <p:tgtEl>
                                          <p:spTgt spid="40"/>
                                        </p:tgtEl>
                                        <p:attrNameLst>
                                          <p:attrName>style.visibility</p:attrName>
                                        </p:attrNameLst>
                                      </p:cBhvr>
                                      <p:to>
                                        <p:strVal val="visible"/>
                                      </p:to>
                                    </p:set>
                                    <p:animEffect transition="in" filter="wipe(left)">
                                      <p:cBhvr>
                                        <p:cTn id="118" dur="500"/>
                                        <p:tgtEl>
                                          <p:spTgt spid="40"/>
                                        </p:tgtEl>
                                      </p:cBhvr>
                                    </p:animEffect>
                                  </p:childTnLst>
                                </p:cTn>
                              </p:par>
                            </p:childTnLst>
                          </p:cTn>
                        </p:par>
                      </p:childTnLst>
                    </p:cTn>
                  </p:par>
                  <p:par>
                    <p:cTn id="119" fill="hold">
                      <p:stCondLst>
                        <p:cond delay="indefinite"/>
                      </p:stCondLst>
                      <p:childTnLst>
                        <p:par>
                          <p:cTn id="120" fill="hold">
                            <p:stCondLst>
                              <p:cond delay="0"/>
                            </p:stCondLst>
                            <p:childTnLst>
                              <p:par>
                                <p:cTn id="121" presetID="22" presetClass="entr" presetSubtype="8" fill="hold" nodeType="clickEffect">
                                  <p:stCondLst>
                                    <p:cond delay="0"/>
                                  </p:stCondLst>
                                  <p:childTnLst>
                                    <p:set>
                                      <p:cBhvr>
                                        <p:cTn id="122" dur="1" fill="hold">
                                          <p:stCondLst>
                                            <p:cond delay="0"/>
                                          </p:stCondLst>
                                        </p:cTn>
                                        <p:tgtEl>
                                          <p:spTgt spid="44"/>
                                        </p:tgtEl>
                                        <p:attrNameLst>
                                          <p:attrName>style.visibility</p:attrName>
                                        </p:attrNameLst>
                                      </p:cBhvr>
                                      <p:to>
                                        <p:strVal val="visible"/>
                                      </p:to>
                                    </p:set>
                                    <p:animEffect transition="in" filter="wipe(left)">
                                      <p:cBhvr>
                                        <p:cTn id="123" dur="500"/>
                                        <p:tgtEl>
                                          <p:spTgt spid="44"/>
                                        </p:tgtEl>
                                      </p:cBhvr>
                                    </p:animEffect>
                                  </p:childTnLst>
                                </p:cTn>
                              </p:par>
                            </p:childTnLst>
                          </p:cTn>
                        </p:par>
                      </p:childTnLst>
                    </p:cTn>
                  </p:par>
                  <p:par>
                    <p:cTn id="124" fill="hold">
                      <p:stCondLst>
                        <p:cond delay="indefinite"/>
                      </p:stCondLst>
                      <p:childTnLst>
                        <p:par>
                          <p:cTn id="125" fill="hold">
                            <p:stCondLst>
                              <p:cond delay="0"/>
                            </p:stCondLst>
                            <p:childTnLst>
                              <p:par>
                                <p:cTn id="126" presetID="22" presetClass="entr" presetSubtype="8" fill="hold" grpId="0" nodeType="clickEffect">
                                  <p:stCondLst>
                                    <p:cond delay="0"/>
                                  </p:stCondLst>
                                  <p:childTnLst>
                                    <p:set>
                                      <p:cBhvr>
                                        <p:cTn id="127" dur="1" fill="hold">
                                          <p:stCondLst>
                                            <p:cond delay="0"/>
                                          </p:stCondLst>
                                        </p:cTn>
                                        <p:tgtEl>
                                          <p:spTgt spid="185"/>
                                        </p:tgtEl>
                                        <p:attrNameLst>
                                          <p:attrName>style.visibility</p:attrName>
                                        </p:attrNameLst>
                                      </p:cBhvr>
                                      <p:to>
                                        <p:strVal val="visible"/>
                                      </p:to>
                                    </p:set>
                                    <p:animEffect transition="in" filter="wipe(left)">
                                      <p:cBhvr>
                                        <p:cTn id="128" dur="500"/>
                                        <p:tgtEl>
                                          <p:spTgt spid="185"/>
                                        </p:tgtEl>
                                      </p:cBhvr>
                                    </p:animEffect>
                                  </p:childTnLst>
                                </p:cTn>
                              </p:par>
                            </p:childTnLst>
                          </p:cTn>
                        </p:par>
                      </p:childTnLst>
                    </p:cTn>
                  </p:par>
                  <p:par>
                    <p:cTn id="129" fill="hold">
                      <p:stCondLst>
                        <p:cond delay="indefinite"/>
                      </p:stCondLst>
                      <p:childTnLst>
                        <p:par>
                          <p:cTn id="130" fill="hold">
                            <p:stCondLst>
                              <p:cond delay="0"/>
                            </p:stCondLst>
                            <p:childTnLst>
                              <p:par>
                                <p:cTn id="131" presetID="22" presetClass="entr" presetSubtype="8" fill="hold" grpId="0" nodeType="clickEffect">
                                  <p:stCondLst>
                                    <p:cond delay="0"/>
                                  </p:stCondLst>
                                  <p:childTnLst>
                                    <p:set>
                                      <p:cBhvr>
                                        <p:cTn id="132" dur="1" fill="hold">
                                          <p:stCondLst>
                                            <p:cond delay="0"/>
                                          </p:stCondLst>
                                        </p:cTn>
                                        <p:tgtEl>
                                          <p:spTgt spid="186"/>
                                        </p:tgtEl>
                                        <p:attrNameLst>
                                          <p:attrName>style.visibility</p:attrName>
                                        </p:attrNameLst>
                                      </p:cBhvr>
                                      <p:to>
                                        <p:strVal val="visible"/>
                                      </p:to>
                                    </p:set>
                                    <p:animEffect transition="in" filter="wipe(left)">
                                      <p:cBhvr>
                                        <p:cTn id="133" dur="500"/>
                                        <p:tgtEl>
                                          <p:spTgt spid="1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8" grpId="0" animBg="1"/>
      <p:bldP spid="152" grpId="0"/>
      <p:bldP spid="153" grpId="0"/>
      <p:bldP spid="169" grpId="0"/>
      <p:bldP spid="170" grpId="0"/>
      <p:bldP spid="172" grpId="0"/>
      <p:bldP spid="185" grpId="0"/>
      <p:bldP spid="186" grpId="0"/>
      <p:bldP spid="28" grpId="0"/>
      <p:bldP spid="70"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 name="Ομάδα 5"/>
          <p:cNvGrpSpPr/>
          <p:nvPr/>
        </p:nvGrpSpPr>
        <p:grpSpPr>
          <a:xfrm>
            <a:off x="248385" y="1028277"/>
            <a:ext cx="6762020" cy="2306844"/>
            <a:chOff x="248385" y="1028277"/>
            <a:chExt cx="6762020" cy="2306844"/>
          </a:xfrm>
        </p:grpSpPr>
        <p:grpSp>
          <p:nvGrpSpPr>
            <p:cNvPr id="47" name="Ομάδα 46"/>
            <p:cNvGrpSpPr/>
            <p:nvPr/>
          </p:nvGrpSpPr>
          <p:grpSpPr>
            <a:xfrm>
              <a:off x="750281" y="1028277"/>
              <a:ext cx="6260124" cy="2306844"/>
              <a:chOff x="1465384" y="700033"/>
              <a:chExt cx="6260124" cy="2306844"/>
            </a:xfrm>
          </p:grpSpPr>
          <p:cxnSp>
            <p:nvCxnSpPr>
              <p:cNvPr id="48" name="Ευθεία γραμμή σύνδεσης 47"/>
              <p:cNvCxnSpPr/>
              <p:nvPr/>
            </p:nvCxnSpPr>
            <p:spPr>
              <a:xfrm flipV="1">
                <a:off x="1465384" y="746230"/>
                <a:ext cx="5893224" cy="2052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9" name="Ευθεία γραμμή σύνδεσης 48"/>
              <p:cNvCxnSpPr>
                <a:endCxn id="54" idx="0"/>
              </p:cNvCxnSpPr>
              <p:nvPr/>
            </p:nvCxnSpPr>
            <p:spPr>
              <a:xfrm flipV="1">
                <a:off x="1770185" y="808533"/>
                <a:ext cx="5521332" cy="217984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0" name="Ευθεία γραμμή σύνδεσης 49"/>
              <p:cNvCxnSpPr/>
              <p:nvPr/>
            </p:nvCxnSpPr>
            <p:spPr>
              <a:xfrm flipH="1">
                <a:off x="1770185" y="2634332"/>
                <a:ext cx="0" cy="360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1" name="Ευθεία γραμμή σύνδεσης 50"/>
              <p:cNvCxnSpPr/>
              <p:nvPr/>
            </p:nvCxnSpPr>
            <p:spPr>
              <a:xfrm flipV="1">
                <a:off x="1770184" y="700033"/>
                <a:ext cx="5616000" cy="1917029"/>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2" name="Ευθεία γραμμή σύνδεσης 51"/>
              <p:cNvCxnSpPr/>
              <p:nvPr/>
            </p:nvCxnSpPr>
            <p:spPr>
              <a:xfrm>
                <a:off x="1465384" y="2829413"/>
                <a:ext cx="1993717" cy="153004"/>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3" name="Ευθεία γραμμή σύνδεσης 52"/>
              <p:cNvCxnSpPr>
                <a:endCxn id="54" idx="2"/>
              </p:cNvCxnSpPr>
              <p:nvPr/>
            </p:nvCxnSpPr>
            <p:spPr>
              <a:xfrm flipV="1">
                <a:off x="3471489" y="817249"/>
                <a:ext cx="4251300" cy="2189628"/>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54" name="Ελεύθερη σχεδίαση 53"/>
              <p:cNvSpPr/>
              <p:nvPr/>
            </p:nvSpPr>
            <p:spPr>
              <a:xfrm>
                <a:off x="7285164" y="711042"/>
                <a:ext cx="440344" cy="115809"/>
              </a:xfrm>
              <a:custGeom>
                <a:avLst/>
                <a:gdLst>
                  <a:gd name="connsiteX0" fmla="*/ 324479 w 4440539"/>
                  <a:gd name="connsiteY0" fmla="*/ 845363 h 1243644"/>
                  <a:gd name="connsiteX1" fmla="*/ 729725 w 4440539"/>
                  <a:gd name="connsiteY1" fmla="*/ 3699 h 1243644"/>
                  <a:gd name="connsiteX2" fmla="*/ 4439279 w 4440539"/>
                  <a:gd name="connsiteY2" fmla="*/ 1209045 h 1243644"/>
                  <a:gd name="connsiteX3" fmla="*/ 324479 w 4440539"/>
                  <a:gd name="connsiteY3" fmla="*/ 845363 h 1243644"/>
                  <a:gd name="connsiteX0" fmla="*/ 267654 w 4603192"/>
                  <a:gd name="connsiteY0" fmla="*/ 866046 h 1247894"/>
                  <a:gd name="connsiteX1" fmla="*/ 891109 w 4603192"/>
                  <a:gd name="connsiteY1" fmla="*/ 3600 h 1247894"/>
                  <a:gd name="connsiteX2" fmla="*/ 4600663 w 4603192"/>
                  <a:gd name="connsiteY2" fmla="*/ 1208946 h 1247894"/>
                  <a:gd name="connsiteX3" fmla="*/ 267654 w 4603192"/>
                  <a:gd name="connsiteY3" fmla="*/ 866046 h 1247894"/>
                  <a:gd name="connsiteX0" fmla="*/ 44325 w 4380755"/>
                  <a:gd name="connsiteY0" fmla="*/ 865900 h 1258359"/>
                  <a:gd name="connsiteX1" fmla="*/ 667780 w 4380755"/>
                  <a:gd name="connsiteY1" fmla="*/ 3454 h 1258359"/>
                  <a:gd name="connsiteX2" fmla="*/ 4377334 w 4380755"/>
                  <a:gd name="connsiteY2" fmla="*/ 1208800 h 1258359"/>
                  <a:gd name="connsiteX3" fmla="*/ 1312015 w 4380755"/>
                  <a:gd name="connsiteY3" fmla="*/ 1011371 h 1258359"/>
                  <a:gd name="connsiteX4" fmla="*/ 44325 w 4380755"/>
                  <a:gd name="connsiteY4" fmla="*/ 865900 h 1258359"/>
                  <a:gd name="connsiteX0" fmla="*/ 107729 w 4466287"/>
                  <a:gd name="connsiteY0" fmla="*/ 865886 h 1254757"/>
                  <a:gd name="connsiteX1" fmla="*/ 731184 w 4466287"/>
                  <a:gd name="connsiteY1" fmla="*/ 3440 h 1254757"/>
                  <a:gd name="connsiteX2" fmla="*/ 4440738 w 4466287"/>
                  <a:gd name="connsiteY2" fmla="*/ 1208786 h 1254757"/>
                  <a:gd name="connsiteX3" fmla="*/ 2258647 w 4466287"/>
                  <a:gd name="connsiteY3" fmla="*/ 990575 h 1254757"/>
                  <a:gd name="connsiteX4" fmla="*/ 107729 w 4466287"/>
                  <a:gd name="connsiteY4" fmla="*/ 865886 h 1254757"/>
                  <a:gd name="connsiteX0" fmla="*/ 37764 w 4373208"/>
                  <a:gd name="connsiteY0" fmla="*/ 865814 h 1240283"/>
                  <a:gd name="connsiteX1" fmla="*/ 661219 w 4373208"/>
                  <a:gd name="connsiteY1" fmla="*/ 3368 h 1240283"/>
                  <a:gd name="connsiteX2" fmla="*/ 4370773 w 4373208"/>
                  <a:gd name="connsiteY2" fmla="*/ 1208714 h 1240283"/>
                  <a:gd name="connsiteX3" fmla="*/ 1211937 w 4373208"/>
                  <a:gd name="connsiteY3" fmla="*/ 886594 h 1240283"/>
                  <a:gd name="connsiteX4" fmla="*/ 37764 w 4373208"/>
                  <a:gd name="connsiteY4" fmla="*/ 865814 h 1240283"/>
                  <a:gd name="connsiteX0" fmla="*/ 28684 w 4436864"/>
                  <a:gd name="connsiteY0" fmla="*/ 803745 h 1240559"/>
                  <a:gd name="connsiteX1" fmla="*/ 724875 w 4436864"/>
                  <a:gd name="connsiteY1" fmla="*/ 3644 h 1240559"/>
                  <a:gd name="connsiteX2" fmla="*/ 4434429 w 4436864"/>
                  <a:gd name="connsiteY2" fmla="*/ 1208990 h 1240559"/>
                  <a:gd name="connsiteX3" fmla="*/ 1275593 w 4436864"/>
                  <a:gd name="connsiteY3" fmla="*/ 886870 h 1240559"/>
                  <a:gd name="connsiteX4" fmla="*/ 28684 w 4436864"/>
                  <a:gd name="connsiteY4" fmla="*/ 803745 h 1240559"/>
                  <a:gd name="connsiteX0" fmla="*/ 36236 w 4382071"/>
                  <a:gd name="connsiteY0" fmla="*/ 710739 h 1241071"/>
                  <a:gd name="connsiteX1" fmla="*/ 670082 w 4382071"/>
                  <a:gd name="connsiteY1" fmla="*/ 4156 h 1241071"/>
                  <a:gd name="connsiteX2" fmla="*/ 4379636 w 4382071"/>
                  <a:gd name="connsiteY2" fmla="*/ 1209502 h 1241071"/>
                  <a:gd name="connsiteX3" fmla="*/ 1220800 w 4382071"/>
                  <a:gd name="connsiteY3" fmla="*/ 887382 h 1241071"/>
                  <a:gd name="connsiteX4" fmla="*/ 36236 w 4382071"/>
                  <a:gd name="connsiteY4" fmla="*/ 710739 h 1241071"/>
                  <a:gd name="connsiteX0" fmla="*/ 92254 w 4454057"/>
                  <a:gd name="connsiteY0" fmla="*/ 710698 h 1236577"/>
                  <a:gd name="connsiteX1" fmla="*/ 726100 w 4454057"/>
                  <a:gd name="connsiteY1" fmla="*/ 4115 h 1236577"/>
                  <a:gd name="connsiteX2" fmla="*/ 4435654 w 4454057"/>
                  <a:gd name="connsiteY2" fmla="*/ 1209461 h 1236577"/>
                  <a:gd name="connsiteX3" fmla="*/ 2066527 w 4454057"/>
                  <a:gd name="connsiteY3" fmla="*/ 845778 h 1236577"/>
                  <a:gd name="connsiteX4" fmla="*/ 92254 w 4454057"/>
                  <a:gd name="connsiteY4" fmla="*/ 710698 h 1236577"/>
                  <a:gd name="connsiteX0" fmla="*/ 92254 w 4392288"/>
                  <a:gd name="connsiteY0" fmla="*/ 710698 h 1082040"/>
                  <a:gd name="connsiteX1" fmla="*/ 726100 w 4392288"/>
                  <a:gd name="connsiteY1" fmla="*/ 4115 h 1082040"/>
                  <a:gd name="connsiteX2" fmla="*/ 4373308 w 4392288"/>
                  <a:gd name="connsiteY2" fmla="*/ 1043207 h 1082040"/>
                  <a:gd name="connsiteX3" fmla="*/ 2066527 w 4392288"/>
                  <a:gd name="connsiteY3" fmla="*/ 845778 h 1082040"/>
                  <a:gd name="connsiteX4" fmla="*/ 92254 w 4392288"/>
                  <a:gd name="connsiteY4" fmla="*/ 710698 h 1082040"/>
                  <a:gd name="connsiteX0" fmla="*/ 75377 w 4373589"/>
                  <a:gd name="connsiteY0" fmla="*/ 710698 h 1082040"/>
                  <a:gd name="connsiteX1" fmla="*/ 781959 w 4373589"/>
                  <a:gd name="connsiteY1" fmla="*/ 4115 h 1082040"/>
                  <a:gd name="connsiteX2" fmla="*/ 4356431 w 4373589"/>
                  <a:gd name="connsiteY2" fmla="*/ 1043207 h 1082040"/>
                  <a:gd name="connsiteX3" fmla="*/ 2049650 w 4373589"/>
                  <a:gd name="connsiteY3" fmla="*/ 845778 h 1082040"/>
                  <a:gd name="connsiteX4" fmla="*/ 75377 w 4373589"/>
                  <a:gd name="connsiteY4" fmla="*/ 710698 h 1082040"/>
                  <a:gd name="connsiteX0" fmla="*/ 80327 w 4431813"/>
                  <a:gd name="connsiteY0" fmla="*/ 707465 h 930016"/>
                  <a:gd name="connsiteX1" fmla="*/ 786909 w 4431813"/>
                  <a:gd name="connsiteY1" fmla="*/ 882 h 930016"/>
                  <a:gd name="connsiteX2" fmla="*/ 4415109 w 4431813"/>
                  <a:gd name="connsiteY2" fmla="*/ 868376 h 930016"/>
                  <a:gd name="connsiteX3" fmla="*/ 2054600 w 4431813"/>
                  <a:gd name="connsiteY3" fmla="*/ 842545 h 930016"/>
                  <a:gd name="connsiteX4" fmla="*/ 80327 w 4431813"/>
                  <a:gd name="connsiteY4" fmla="*/ 707465 h 930016"/>
                  <a:gd name="connsiteX0" fmla="*/ 81090 w 4464593"/>
                  <a:gd name="connsiteY0" fmla="*/ 706652 h 853028"/>
                  <a:gd name="connsiteX1" fmla="*/ 787672 w 4464593"/>
                  <a:gd name="connsiteY1" fmla="*/ 69 h 853028"/>
                  <a:gd name="connsiteX2" fmla="*/ 4448108 w 4464593"/>
                  <a:gd name="connsiteY2" fmla="*/ 750154 h 853028"/>
                  <a:gd name="connsiteX3" fmla="*/ 2055363 w 4464593"/>
                  <a:gd name="connsiteY3" fmla="*/ 841732 h 853028"/>
                  <a:gd name="connsiteX4" fmla="*/ 81090 w 4464593"/>
                  <a:gd name="connsiteY4" fmla="*/ 706652 h 853028"/>
                  <a:gd name="connsiteX0" fmla="*/ 84884 w 4468831"/>
                  <a:gd name="connsiteY0" fmla="*/ 706651 h 833498"/>
                  <a:gd name="connsiteX1" fmla="*/ 791466 w 4468831"/>
                  <a:gd name="connsiteY1" fmla="*/ 68 h 833498"/>
                  <a:gd name="connsiteX2" fmla="*/ 4451902 w 4468831"/>
                  <a:gd name="connsiteY2" fmla="*/ 750153 h 833498"/>
                  <a:gd name="connsiteX3" fmla="*/ 2112885 w 4468831"/>
                  <a:gd name="connsiteY3" fmla="*/ 805605 h 833498"/>
                  <a:gd name="connsiteX4" fmla="*/ 84884 w 4468831"/>
                  <a:gd name="connsiteY4" fmla="*/ 706651 h 833498"/>
                  <a:gd name="connsiteX0" fmla="*/ 98609 w 4484374"/>
                  <a:gd name="connsiteY0" fmla="*/ 706650 h 819825"/>
                  <a:gd name="connsiteX1" fmla="*/ 805191 w 4484374"/>
                  <a:gd name="connsiteY1" fmla="*/ 67 h 819825"/>
                  <a:gd name="connsiteX2" fmla="*/ 4465627 w 4484374"/>
                  <a:gd name="connsiteY2" fmla="*/ 750152 h 819825"/>
                  <a:gd name="connsiteX3" fmla="*/ 2320028 w 4484374"/>
                  <a:gd name="connsiteY3" fmla="*/ 769479 h 819825"/>
                  <a:gd name="connsiteX4" fmla="*/ 98609 w 4484374"/>
                  <a:gd name="connsiteY4" fmla="*/ 706650 h 819825"/>
                  <a:gd name="connsiteX0" fmla="*/ 158871 w 4560662"/>
                  <a:gd name="connsiteY0" fmla="*/ 706650 h 819825"/>
                  <a:gd name="connsiteX1" fmla="*/ 865453 w 4560662"/>
                  <a:gd name="connsiteY1" fmla="*/ 67 h 819825"/>
                  <a:gd name="connsiteX2" fmla="*/ 4525889 w 4560662"/>
                  <a:gd name="connsiteY2" fmla="*/ 750152 h 819825"/>
                  <a:gd name="connsiteX3" fmla="*/ 3218436 w 4560662"/>
                  <a:gd name="connsiteY3" fmla="*/ 769479 h 819825"/>
                  <a:gd name="connsiteX4" fmla="*/ 158871 w 4560662"/>
                  <a:gd name="connsiteY4" fmla="*/ 706650 h 819825"/>
                  <a:gd name="connsiteX0" fmla="*/ 27710 w 4423845"/>
                  <a:gd name="connsiteY0" fmla="*/ 706649 h 819543"/>
                  <a:gd name="connsiteX1" fmla="*/ 734292 w 4423845"/>
                  <a:gd name="connsiteY1" fmla="*/ 66 h 819543"/>
                  <a:gd name="connsiteX2" fmla="*/ 4394728 w 4423845"/>
                  <a:gd name="connsiteY2" fmla="*/ 750151 h 819543"/>
                  <a:gd name="connsiteX3" fmla="*/ 3087275 w 4423845"/>
                  <a:gd name="connsiteY3" fmla="*/ 769478 h 819543"/>
                  <a:gd name="connsiteX4" fmla="*/ 1223024 w 4423845"/>
                  <a:gd name="connsiteY4" fmla="*/ 713013 h 819543"/>
                  <a:gd name="connsiteX5" fmla="*/ 27710 w 4423845"/>
                  <a:gd name="connsiteY5" fmla="*/ 706649 h 819543"/>
                  <a:gd name="connsiteX0" fmla="*/ 31008 w 4394906"/>
                  <a:gd name="connsiteY0" fmla="*/ 688654 h 819611"/>
                  <a:gd name="connsiteX1" fmla="*/ 705354 w 4394906"/>
                  <a:gd name="connsiteY1" fmla="*/ 134 h 819611"/>
                  <a:gd name="connsiteX2" fmla="*/ 4365790 w 4394906"/>
                  <a:gd name="connsiteY2" fmla="*/ 750219 h 819611"/>
                  <a:gd name="connsiteX3" fmla="*/ 3058337 w 4394906"/>
                  <a:gd name="connsiteY3" fmla="*/ 769546 h 819611"/>
                  <a:gd name="connsiteX4" fmla="*/ 1194086 w 4394906"/>
                  <a:gd name="connsiteY4" fmla="*/ 713081 h 819611"/>
                  <a:gd name="connsiteX5" fmla="*/ 31008 w 4394906"/>
                  <a:gd name="connsiteY5" fmla="*/ 688654 h 819611"/>
                  <a:gd name="connsiteX0" fmla="*/ 63855 w 4425968"/>
                  <a:gd name="connsiteY0" fmla="*/ 688655 h 818046"/>
                  <a:gd name="connsiteX1" fmla="*/ 738201 w 4425968"/>
                  <a:gd name="connsiteY1" fmla="*/ 135 h 818046"/>
                  <a:gd name="connsiteX2" fmla="*/ 4398637 w 4425968"/>
                  <a:gd name="connsiteY2" fmla="*/ 750220 h 818046"/>
                  <a:gd name="connsiteX3" fmla="*/ 3091184 w 4425968"/>
                  <a:gd name="connsiteY3" fmla="*/ 769547 h 818046"/>
                  <a:gd name="connsiteX4" fmla="*/ 1699733 w 4425968"/>
                  <a:gd name="connsiteY4" fmla="*/ 749208 h 818046"/>
                  <a:gd name="connsiteX5" fmla="*/ 63855 w 4425968"/>
                  <a:gd name="connsiteY5" fmla="*/ 688655 h 8180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425968" h="818046">
                    <a:moveTo>
                      <a:pt x="63855" y="688655"/>
                    </a:moveTo>
                    <a:cubicBezTo>
                      <a:pt x="-96400" y="563810"/>
                      <a:pt x="15737" y="-10126"/>
                      <a:pt x="738201" y="135"/>
                    </a:cubicBezTo>
                    <a:cubicBezTo>
                      <a:pt x="1460665" y="10396"/>
                      <a:pt x="4187355" y="609943"/>
                      <a:pt x="4398637" y="750220"/>
                    </a:cubicBezTo>
                    <a:cubicBezTo>
                      <a:pt x="4609919" y="890497"/>
                      <a:pt x="3541001" y="769716"/>
                      <a:pt x="3091184" y="769547"/>
                    </a:cubicBezTo>
                    <a:cubicBezTo>
                      <a:pt x="2641367" y="769378"/>
                      <a:pt x="2209660" y="759679"/>
                      <a:pt x="1699733" y="749208"/>
                    </a:cubicBezTo>
                    <a:cubicBezTo>
                      <a:pt x="1189806" y="738737"/>
                      <a:pt x="224110" y="813500"/>
                      <a:pt x="63855" y="688655"/>
                    </a:cubicBezTo>
                    <a:close/>
                  </a:path>
                </a:pathLst>
              </a:custGeom>
              <a:solidFill>
                <a:schemeClr val="tx1">
                  <a:lumMod val="65000"/>
                  <a:lumOff val="35000"/>
                  <a:alpha val="76000"/>
                </a:schemeClr>
              </a:solidFill>
              <a:ln w="19050">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grpSp>
        <p:cxnSp>
          <p:nvCxnSpPr>
            <p:cNvPr id="60" name="Ευθύγραμμο βέλος σύνδεσης 59"/>
            <p:cNvCxnSpPr/>
            <p:nvPr/>
          </p:nvCxnSpPr>
          <p:spPr>
            <a:xfrm flipH="1">
              <a:off x="248385" y="3148717"/>
              <a:ext cx="504000" cy="0"/>
            </a:xfrm>
            <a:prstGeom prst="straightConnector1">
              <a:avLst/>
            </a:prstGeom>
            <a:ln w="38100">
              <a:solidFill>
                <a:srgbClr val="FF0000"/>
              </a:solidFill>
              <a:tailEnd type="triangle" w="med" len="lg"/>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61" name="TextBox 60"/>
                <p:cNvSpPr txBox="1"/>
                <p:nvPr/>
              </p:nvSpPr>
              <p:spPr>
                <a:xfrm>
                  <a:off x="383969" y="2806922"/>
                  <a:ext cx="339260" cy="307777"/>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sSub>
                          <m:sSubPr>
                            <m:ctrlPr>
                              <a:rPr lang="el-GR" sz="2000" b="1" i="1" smtClean="0">
                                <a:solidFill>
                                  <a:srgbClr val="FF0000"/>
                                </a:solidFill>
                                <a:latin typeface="Cambria Math" panose="02040503050406030204" pitchFamily="18" charset="0"/>
                              </a:rPr>
                            </m:ctrlPr>
                          </m:sSubPr>
                          <m:e>
                            <m:r>
                              <a:rPr lang="el-GR" sz="2000" b="1" i="1" smtClean="0">
                                <a:solidFill>
                                  <a:srgbClr val="FF0000"/>
                                </a:solidFill>
                                <a:latin typeface="Cambria Math" panose="02040503050406030204" pitchFamily="18" charset="0"/>
                              </a:rPr>
                              <m:t>𝝊</m:t>
                            </m:r>
                          </m:e>
                          <m:sub>
                            <m:r>
                              <a:rPr lang="en-US" sz="2000" b="1" i="1" smtClean="0">
                                <a:solidFill>
                                  <a:srgbClr val="FF0000"/>
                                </a:solidFill>
                                <a:latin typeface="Cambria Math" panose="02040503050406030204" pitchFamily="18" charset="0"/>
                              </a:rPr>
                              <m:t>𝟎</m:t>
                            </m:r>
                          </m:sub>
                        </m:sSub>
                      </m:oMath>
                    </m:oMathPara>
                  </a14:m>
                  <a:endParaRPr lang="el-GR" sz="2000" b="1" dirty="0">
                    <a:solidFill>
                      <a:srgbClr val="FF0000"/>
                    </a:solidFill>
                  </a:endParaRPr>
                </a:p>
              </p:txBody>
            </p:sp>
          </mc:Choice>
          <mc:Fallback xmlns="">
            <p:sp>
              <p:nvSpPr>
                <p:cNvPr id="61" name="TextBox 60"/>
                <p:cNvSpPr txBox="1">
                  <a:spLocks noRot="1" noChangeAspect="1" noMove="1" noResize="1" noEditPoints="1" noAdjustHandles="1" noChangeArrowheads="1" noChangeShapeType="1" noTextEdit="1"/>
                </p:cNvSpPr>
                <p:nvPr/>
              </p:nvSpPr>
              <p:spPr>
                <a:xfrm>
                  <a:off x="383969" y="2806922"/>
                  <a:ext cx="339260" cy="307777"/>
                </a:xfrm>
                <a:prstGeom prst="rect">
                  <a:avLst/>
                </a:prstGeom>
                <a:blipFill>
                  <a:blip r:embed="rId2"/>
                  <a:stretch>
                    <a:fillRect l="-8929" r="-7143" b="-15686"/>
                  </a:stretch>
                </a:blipFill>
              </p:spPr>
              <p:txBody>
                <a:bodyPr/>
                <a:lstStyle/>
                <a:p>
                  <a:r>
                    <a:rPr lang="el-GR">
                      <a:noFill/>
                    </a:rPr>
                    <a:t> </a:t>
                  </a:r>
                </a:p>
              </p:txBody>
            </p:sp>
          </mc:Fallback>
        </mc:AlternateContent>
      </p:grpSp>
      <p:grpSp>
        <p:nvGrpSpPr>
          <p:cNvPr id="7" name="Ομάδα 6"/>
          <p:cNvGrpSpPr/>
          <p:nvPr/>
        </p:nvGrpSpPr>
        <p:grpSpPr>
          <a:xfrm>
            <a:off x="271832" y="2939148"/>
            <a:ext cx="6738563" cy="2306844"/>
            <a:chOff x="271832" y="2939148"/>
            <a:chExt cx="6738563" cy="2306844"/>
          </a:xfrm>
        </p:grpSpPr>
        <p:grpSp>
          <p:nvGrpSpPr>
            <p:cNvPr id="46" name="Ομάδα 45"/>
            <p:cNvGrpSpPr/>
            <p:nvPr/>
          </p:nvGrpSpPr>
          <p:grpSpPr>
            <a:xfrm>
              <a:off x="750271" y="2939148"/>
              <a:ext cx="6260124" cy="2306844"/>
              <a:chOff x="1453662" y="4416246"/>
              <a:chExt cx="6260124" cy="2306844"/>
            </a:xfrm>
          </p:grpSpPr>
          <p:cxnSp>
            <p:nvCxnSpPr>
              <p:cNvPr id="35" name="Ευθεία γραμμή σύνδεσης 34"/>
              <p:cNvCxnSpPr/>
              <p:nvPr/>
            </p:nvCxnSpPr>
            <p:spPr>
              <a:xfrm flipV="1">
                <a:off x="1453662" y="4462443"/>
                <a:ext cx="5893224" cy="2052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6" name="Ευθεία γραμμή σύνδεσης 35"/>
              <p:cNvCxnSpPr>
                <a:endCxn id="41" idx="0"/>
              </p:cNvCxnSpPr>
              <p:nvPr/>
            </p:nvCxnSpPr>
            <p:spPr>
              <a:xfrm flipV="1">
                <a:off x="1758463" y="4524746"/>
                <a:ext cx="5521332" cy="2179842"/>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7" name="Ευθεία γραμμή σύνδεσης 36"/>
              <p:cNvCxnSpPr/>
              <p:nvPr/>
            </p:nvCxnSpPr>
            <p:spPr>
              <a:xfrm flipH="1">
                <a:off x="1758463" y="6350545"/>
                <a:ext cx="0" cy="360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8" name="Ευθεία γραμμή σύνδεσης 37"/>
              <p:cNvCxnSpPr/>
              <p:nvPr/>
            </p:nvCxnSpPr>
            <p:spPr>
              <a:xfrm flipV="1">
                <a:off x="1758462" y="4416246"/>
                <a:ext cx="5616000" cy="1917029"/>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9" name="Ευθεία γραμμή σύνδεσης 38"/>
              <p:cNvCxnSpPr/>
              <p:nvPr/>
            </p:nvCxnSpPr>
            <p:spPr>
              <a:xfrm>
                <a:off x="1453662" y="6545626"/>
                <a:ext cx="1993717" cy="153004"/>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0" name="Ευθεία γραμμή σύνδεσης 39"/>
              <p:cNvCxnSpPr>
                <a:endCxn id="41" idx="2"/>
              </p:cNvCxnSpPr>
              <p:nvPr/>
            </p:nvCxnSpPr>
            <p:spPr>
              <a:xfrm flipV="1">
                <a:off x="3459767" y="4533462"/>
                <a:ext cx="4251300" cy="2189628"/>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41" name="Ελεύθερη σχεδίαση 40"/>
              <p:cNvSpPr/>
              <p:nvPr/>
            </p:nvSpPr>
            <p:spPr>
              <a:xfrm>
                <a:off x="7273442" y="4427255"/>
                <a:ext cx="440344" cy="115809"/>
              </a:xfrm>
              <a:custGeom>
                <a:avLst/>
                <a:gdLst>
                  <a:gd name="connsiteX0" fmla="*/ 324479 w 4440539"/>
                  <a:gd name="connsiteY0" fmla="*/ 845363 h 1243644"/>
                  <a:gd name="connsiteX1" fmla="*/ 729725 w 4440539"/>
                  <a:gd name="connsiteY1" fmla="*/ 3699 h 1243644"/>
                  <a:gd name="connsiteX2" fmla="*/ 4439279 w 4440539"/>
                  <a:gd name="connsiteY2" fmla="*/ 1209045 h 1243644"/>
                  <a:gd name="connsiteX3" fmla="*/ 324479 w 4440539"/>
                  <a:gd name="connsiteY3" fmla="*/ 845363 h 1243644"/>
                  <a:gd name="connsiteX0" fmla="*/ 267654 w 4603192"/>
                  <a:gd name="connsiteY0" fmla="*/ 866046 h 1247894"/>
                  <a:gd name="connsiteX1" fmla="*/ 891109 w 4603192"/>
                  <a:gd name="connsiteY1" fmla="*/ 3600 h 1247894"/>
                  <a:gd name="connsiteX2" fmla="*/ 4600663 w 4603192"/>
                  <a:gd name="connsiteY2" fmla="*/ 1208946 h 1247894"/>
                  <a:gd name="connsiteX3" fmla="*/ 267654 w 4603192"/>
                  <a:gd name="connsiteY3" fmla="*/ 866046 h 1247894"/>
                  <a:gd name="connsiteX0" fmla="*/ 44325 w 4380755"/>
                  <a:gd name="connsiteY0" fmla="*/ 865900 h 1258359"/>
                  <a:gd name="connsiteX1" fmla="*/ 667780 w 4380755"/>
                  <a:gd name="connsiteY1" fmla="*/ 3454 h 1258359"/>
                  <a:gd name="connsiteX2" fmla="*/ 4377334 w 4380755"/>
                  <a:gd name="connsiteY2" fmla="*/ 1208800 h 1258359"/>
                  <a:gd name="connsiteX3" fmla="*/ 1312015 w 4380755"/>
                  <a:gd name="connsiteY3" fmla="*/ 1011371 h 1258359"/>
                  <a:gd name="connsiteX4" fmla="*/ 44325 w 4380755"/>
                  <a:gd name="connsiteY4" fmla="*/ 865900 h 1258359"/>
                  <a:gd name="connsiteX0" fmla="*/ 107729 w 4466287"/>
                  <a:gd name="connsiteY0" fmla="*/ 865886 h 1254757"/>
                  <a:gd name="connsiteX1" fmla="*/ 731184 w 4466287"/>
                  <a:gd name="connsiteY1" fmla="*/ 3440 h 1254757"/>
                  <a:gd name="connsiteX2" fmla="*/ 4440738 w 4466287"/>
                  <a:gd name="connsiteY2" fmla="*/ 1208786 h 1254757"/>
                  <a:gd name="connsiteX3" fmla="*/ 2258647 w 4466287"/>
                  <a:gd name="connsiteY3" fmla="*/ 990575 h 1254757"/>
                  <a:gd name="connsiteX4" fmla="*/ 107729 w 4466287"/>
                  <a:gd name="connsiteY4" fmla="*/ 865886 h 1254757"/>
                  <a:gd name="connsiteX0" fmla="*/ 37764 w 4373208"/>
                  <a:gd name="connsiteY0" fmla="*/ 865814 h 1240283"/>
                  <a:gd name="connsiteX1" fmla="*/ 661219 w 4373208"/>
                  <a:gd name="connsiteY1" fmla="*/ 3368 h 1240283"/>
                  <a:gd name="connsiteX2" fmla="*/ 4370773 w 4373208"/>
                  <a:gd name="connsiteY2" fmla="*/ 1208714 h 1240283"/>
                  <a:gd name="connsiteX3" fmla="*/ 1211937 w 4373208"/>
                  <a:gd name="connsiteY3" fmla="*/ 886594 h 1240283"/>
                  <a:gd name="connsiteX4" fmla="*/ 37764 w 4373208"/>
                  <a:gd name="connsiteY4" fmla="*/ 865814 h 1240283"/>
                  <a:gd name="connsiteX0" fmla="*/ 28684 w 4436864"/>
                  <a:gd name="connsiteY0" fmla="*/ 803745 h 1240559"/>
                  <a:gd name="connsiteX1" fmla="*/ 724875 w 4436864"/>
                  <a:gd name="connsiteY1" fmla="*/ 3644 h 1240559"/>
                  <a:gd name="connsiteX2" fmla="*/ 4434429 w 4436864"/>
                  <a:gd name="connsiteY2" fmla="*/ 1208990 h 1240559"/>
                  <a:gd name="connsiteX3" fmla="*/ 1275593 w 4436864"/>
                  <a:gd name="connsiteY3" fmla="*/ 886870 h 1240559"/>
                  <a:gd name="connsiteX4" fmla="*/ 28684 w 4436864"/>
                  <a:gd name="connsiteY4" fmla="*/ 803745 h 1240559"/>
                  <a:gd name="connsiteX0" fmla="*/ 36236 w 4382071"/>
                  <a:gd name="connsiteY0" fmla="*/ 710739 h 1241071"/>
                  <a:gd name="connsiteX1" fmla="*/ 670082 w 4382071"/>
                  <a:gd name="connsiteY1" fmla="*/ 4156 h 1241071"/>
                  <a:gd name="connsiteX2" fmla="*/ 4379636 w 4382071"/>
                  <a:gd name="connsiteY2" fmla="*/ 1209502 h 1241071"/>
                  <a:gd name="connsiteX3" fmla="*/ 1220800 w 4382071"/>
                  <a:gd name="connsiteY3" fmla="*/ 887382 h 1241071"/>
                  <a:gd name="connsiteX4" fmla="*/ 36236 w 4382071"/>
                  <a:gd name="connsiteY4" fmla="*/ 710739 h 1241071"/>
                  <a:gd name="connsiteX0" fmla="*/ 92254 w 4454057"/>
                  <a:gd name="connsiteY0" fmla="*/ 710698 h 1236577"/>
                  <a:gd name="connsiteX1" fmla="*/ 726100 w 4454057"/>
                  <a:gd name="connsiteY1" fmla="*/ 4115 h 1236577"/>
                  <a:gd name="connsiteX2" fmla="*/ 4435654 w 4454057"/>
                  <a:gd name="connsiteY2" fmla="*/ 1209461 h 1236577"/>
                  <a:gd name="connsiteX3" fmla="*/ 2066527 w 4454057"/>
                  <a:gd name="connsiteY3" fmla="*/ 845778 h 1236577"/>
                  <a:gd name="connsiteX4" fmla="*/ 92254 w 4454057"/>
                  <a:gd name="connsiteY4" fmla="*/ 710698 h 1236577"/>
                  <a:gd name="connsiteX0" fmla="*/ 92254 w 4392288"/>
                  <a:gd name="connsiteY0" fmla="*/ 710698 h 1082040"/>
                  <a:gd name="connsiteX1" fmla="*/ 726100 w 4392288"/>
                  <a:gd name="connsiteY1" fmla="*/ 4115 h 1082040"/>
                  <a:gd name="connsiteX2" fmla="*/ 4373308 w 4392288"/>
                  <a:gd name="connsiteY2" fmla="*/ 1043207 h 1082040"/>
                  <a:gd name="connsiteX3" fmla="*/ 2066527 w 4392288"/>
                  <a:gd name="connsiteY3" fmla="*/ 845778 h 1082040"/>
                  <a:gd name="connsiteX4" fmla="*/ 92254 w 4392288"/>
                  <a:gd name="connsiteY4" fmla="*/ 710698 h 1082040"/>
                  <a:gd name="connsiteX0" fmla="*/ 75377 w 4373589"/>
                  <a:gd name="connsiteY0" fmla="*/ 710698 h 1082040"/>
                  <a:gd name="connsiteX1" fmla="*/ 781959 w 4373589"/>
                  <a:gd name="connsiteY1" fmla="*/ 4115 h 1082040"/>
                  <a:gd name="connsiteX2" fmla="*/ 4356431 w 4373589"/>
                  <a:gd name="connsiteY2" fmla="*/ 1043207 h 1082040"/>
                  <a:gd name="connsiteX3" fmla="*/ 2049650 w 4373589"/>
                  <a:gd name="connsiteY3" fmla="*/ 845778 h 1082040"/>
                  <a:gd name="connsiteX4" fmla="*/ 75377 w 4373589"/>
                  <a:gd name="connsiteY4" fmla="*/ 710698 h 1082040"/>
                  <a:gd name="connsiteX0" fmla="*/ 80327 w 4431813"/>
                  <a:gd name="connsiteY0" fmla="*/ 707465 h 930016"/>
                  <a:gd name="connsiteX1" fmla="*/ 786909 w 4431813"/>
                  <a:gd name="connsiteY1" fmla="*/ 882 h 930016"/>
                  <a:gd name="connsiteX2" fmla="*/ 4415109 w 4431813"/>
                  <a:gd name="connsiteY2" fmla="*/ 868376 h 930016"/>
                  <a:gd name="connsiteX3" fmla="*/ 2054600 w 4431813"/>
                  <a:gd name="connsiteY3" fmla="*/ 842545 h 930016"/>
                  <a:gd name="connsiteX4" fmla="*/ 80327 w 4431813"/>
                  <a:gd name="connsiteY4" fmla="*/ 707465 h 930016"/>
                  <a:gd name="connsiteX0" fmla="*/ 81090 w 4464593"/>
                  <a:gd name="connsiteY0" fmla="*/ 706652 h 853028"/>
                  <a:gd name="connsiteX1" fmla="*/ 787672 w 4464593"/>
                  <a:gd name="connsiteY1" fmla="*/ 69 h 853028"/>
                  <a:gd name="connsiteX2" fmla="*/ 4448108 w 4464593"/>
                  <a:gd name="connsiteY2" fmla="*/ 750154 h 853028"/>
                  <a:gd name="connsiteX3" fmla="*/ 2055363 w 4464593"/>
                  <a:gd name="connsiteY3" fmla="*/ 841732 h 853028"/>
                  <a:gd name="connsiteX4" fmla="*/ 81090 w 4464593"/>
                  <a:gd name="connsiteY4" fmla="*/ 706652 h 853028"/>
                  <a:gd name="connsiteX0" fmla="*/ 84884 w 4468831"/>
                  <a:gd name="connsiteY0" fmla="*/ 706651 h 833498"/>
                  <a:gd name="connsiteX1" fmla="*/ 791466 w 4468831"/>
                  <a:gd name="connsiteY1" fmla="*/ 68 h 833498"/>
                  <a:gd name="connsiteX2" fmla="*/ 4451902 w 4468831"/>
                  <a:gd name="connsiteY2" fmla="*/ 750153 h 833498"/>
                  <a:gd name="connsiteX3" fmla="*/ 2112885 w 4468831"/>
                  <a:gd name="connsiteY3" fmla="*/ 805605 h 833498"/>
                  <a:gd name="connsiteX4" fmla="*/ 84884 w 4468831"/>
                  <a:gd name="connsiteY4" fmla="*/ 706651 h 833498"/>
                  <a:gd name="connsiteX0" fmla="*/ 98609 w 4484374"/>
                  <a:gd name="connsiteY0" fmla="*/ 706650 h 819825"/>
                  <a:gd name="connsiteX1" fmla="*/ 805191 w 4484374"/>
                  <a:gd name="connsiteY1" fmla="*/ 67 h 819825"/>
                  <a:gd name="connsiteX2" fmla="*/ 4465627 w 4484374"/>
                  <a:gd name="connsiteY2" fmla="*/ 750152 h 819825"/>
                  <a:gd name="connsiteX3" fmla="*/ 2320028 w 4484374"/>
                  <a:gd name="connsiteY3" fmla="*/ 769479 h 819825"/>
                  <a:gd name="connsiteX4" fmla="*/ 98609 w 4484374"/>
                  <a:gd name="connsiteY4" fmla="*/ 706650 h 819825"/>
                  <a:gd name="connsiteX0" fmla="*/ 158871 w 4560662"/>
                  <a:gd name="connsiteY0" fmla="*/ 706650 h 819825"/>
                  <a:gd name="connsiteX1" fmla="*/ 865453 w 4560662"/>
                  <a:gd name="connsiteY1" fmla="*/ 67 h 819825"/>
                  <a:gd name="connsiteX2" fmla="*/ 4525889 w 4560662"/>
                  <a:gd name="connsiteY2" fmla="*/ 750152 h 819825"/>
                  <a:gd name="connsiteX3" fmla="*/ 3218436 w 4560662"/>
                  <a:gd name="connsiteY3" fmla="*/ 769479 h 819825"/>
                  <a:gd name="connsiteX4" fmla="*/ 158871 w 4560662"/>
                  <a:gd name="connsiteY4" fmla="*/ 706650 h 819825"/>
                  <a:gd name="connsiteX0" fmla="*/ 27710 w 4423845"/>
                  <a:gd name="connsiteY0" fmla="*/ 706649 h 819543"/>
                  <a:gd name="connsiteX1" fmla="*/ 734292 w 4423845"/>
                  <a:gd name="connsiteY1" fmla="*/ 66 h 819543"/>
                  <a:gd name="connsiteX2" fmla="*/ 4394728 w 4423845"/>
                  <a:gd name="connsiteY2" fmla="*/ 750151 h 819543"/>
                  <a:gd name="connsiteX3" fmla="*/ 3087275 w 4423845"/>
                  <a:gd name="connsiteY3" fmla="*/ 769478 h 819543"/>
                  <a:gd name="connsiteX4" fmla="*/ 1223024 w 4423845"/>
                  <a:gd name="connsiteY4" fmla="*/ 713013 h 819543"/>
                  <a:gd name="connsiteX5" fmla="*/ 27710 w 4423845"/>
                  <a:gd name="connsiteY5" fmla="*/ 706649 h 819543"/>
                  <a:gd name="connsiteX0" fmla="*/ 31008 w 4394906"/>
                  <a:gd name="connsiteY0" fmla="*/ 688654 h 819611"/>
                  <a:gd name="connsiteX1" fmla="*/ 705354 w 4394906"/>
                  <a:gd name="connsiteY1" fmla="*/ 134 h 819611"/>
                  <a:gd name="connsiteX2" fmla="*/ 4365790 w 4394906"/>
                  <a:gd name="connsiteY2" fmla="*/ 750219 h 819611"/>
                  <a:gd name="connsiteX3" fmla="*/ 3058337 w 4394906"/>
                  <a:gd name="connsiteY3" fmla="*/ 769546 h 819611"/>
                  <a:gd name="connsiteX4" fmla="*/ 1194086 w 4394906"/>
                  <a:gd name="connsiteY4" fmla="*/ 713081 h 819611"/>
                  <a:gd name="connsiteX5" fmla="*/ 31008 w 4394906"/>
                  <a:gd name="connsiteY5" fmla="*/ 688654 h 819611"/>
                  <a:gd name="connsiteX0" fmla="*/ 63855 w 4425968"/>
                  <a:gd name="connsiteY0" fmla="*/ 688655 h 818046"/>
                  <a:gd name="connsiteX1" fmla="*/ 738201 w 4425968"/>
                  <a:gd name="connsiteY1" fmla="*/ 135 h 818046"/>
                  <a:gd name="connsiteX2" fmla="*/ 4398637 w 4425968"/>
                  <a:gd name="connsiteY2" fmla="*/ 750220 h 818046"/>
                  <a:gd name="connsiteX3" fmla="*/ 3091184 w 4425968"/>
                  <a:gd name="connsiteY3" fmla="*/ 769547 h 818046"/>
                  <a:gd name="connsiteX4" fmla="*/ 1699733 w 4425968"/>
                  <a:gd name="connsiteY4" fmla="*/ 749208 h 818046"/>
                  <a:gd name="connsiteX5" fmla="*/ 63855 w 4425968"/>
                  <a:gd name="connsiteY5" fmla="*/ 688655 h 8180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425968" h="818046">
                    <a:moveTo>
                      <a:pt x="63855" y="688655"/>
                    </a:moveTo>
                    <a:cubicBezTo>
                      <a:pt x="-96400" y="563810"/>
                      <a:pt x="15737" y="-10126"/>
                      <a:pt x="738201" y="135"/>
                    </a:cubicBezTo>
                    <a:cubicBezTo>
                      <a:pt x="1460665" y="10396"/>
                      <a:pt x="4187355" y="609943"/>
                      <a:pt x="4398637" y="750220"/>
                    </a:cubicBezTo>
                    <a:cubicBezTo>
                      <a:pt x="4609919" y="890497"/>
                      <a:pt x="3541001" y="769716"/>
                      <a:pt x="3091184" y="769547"/>
                    </a:cubicBezTo>
                    <a:cubicBezTo>
                      <a:pt x="2641367" y="769378"/>
                      <a:pt x="2209660" y="759679"/>
                      <a:pt x="1699733" y="749208"/>
                    </a:cubicBezTo>
                    <a:cubicBezTo>
                      <a:pt x="1189806" y="738737"/>
                      <a:pt x="224110" y="813500"/>
                      <a:pt x="63855" y="688655"/>
                    </a:cubicBezTo>
                    <a:close/>
                  </a:path>
                </a:pathLst>
              </a:custGeom>
              <a:solidFill>
                <a:schemeClr val="tx1">
                  <a:lumMod val="65000"/>
                  <a:lumOff val="35000"/>
                  <a:alpha val="76000"/>
                </a:schemeClr>
              </a:solidFill>
              <a:ln w="19050">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grpSp>
        <p:cxnSp>
          <p:nvCxnSpPr>
            <p:cNvPr id="62" name="Ευθύγραμμο βέλος σύνδεσης 61"/>
            <p:cNvCxnSpPr/>
            <p:nvPr/>
          </p:nvCxnSpPr>
          <p:spPr>
            <a:xfrm flipH="1">
              <a:off x="271832" y="5047857"/>
              <a:ext cx="504000" cy="0"/>
            </a:xfrm>
            <a:prstGeom prst="straightConnector1">
              <a:avLst/>
            </a:prstGeom>
            <a:ln w="38100">
              <a:solidFill>
                <a:srgbClr val="FF0000"/>
              </a:solidFill>
              <a:tailEnd type="triangle" w="med" len="lg"/>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63" name="TextBox 62"/>
                <p:cNvSpPr txBox="1"/>
                <p:nvPr/>
              </p:nvSpPr>
              <p:spPr>
                <a:xfrm>
                  <a:off x="407416" y="4706062"/>
                  <a:ext cx="339260" cy="307777"/>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sSub>
                          <m:sSubPr>
                            <m:ctrlPr>
                              <a:rPr lang="el-GR" sz="2000" b="1" i="1" smtClean="0">
                                <a:solidFill>
                                  <a:srgbClr val="FF0000"/>
                                </a:solidFill>
                                <a:latin typeface="Cambria Math" panose="02040503050406030204" pitchFamily="18" charset="0"/>
                              </a:rPr>
                            </m:ctrlPr>
                          </m:sSubPr>
                          <m:e>
                            <m:r>
                              <a:rPr lang="el-GR" sz="2000" b="1" i="1" smtClean="0">
                                <a:solidFill>
                                  <a:srgbClr val="FF0000"/>
                                </a:solidFill>
                                <a:latin typeface="Cambria Math" panose="02040503050406030204" pitchFamily="18" charset="0"/>
                              </a:rPr>
                              <m:t>𝝊</m:t>
                            </m:r>
                          </m:e>
                          <m:sub>
                            <m:r>
                              <a:rPr lang="en-US" sz="2000" b="1" i="1" smtClean="0">
                                <a:solidFill>
                                  <a:srgbClr val="FF0000"/>
                                </a:solidFill>
                                <a:latin typeface="Cambria Math" panose="02040503050406030204" pitchFamily="18" charset="0"/>
                              </a:rPr>
                              <m:t>𝟎</m:t>
                            </m:r>
                          </m:sub>
                        </m:sSub>
                      </m:oMath>
                    </m:oMathPara>
                  </a14:m>
                  <a:endParaRPr lang="el-GR" sz="2000" b="1" dirty="0">
                    <a:solidFill>
                      <a:srgbClr val="FF0000"/>
                    </a:solidFill>
                  </a:endParaRPr>
                </a:p>
              </p:txBody>
            </p:sp>
          </mc:Choice>
          <mc:Fallback xmlns="">
            <p:sp>
              <p:nvSpPr>
                <p:cNvPr id="63" name="TextBox 62"/>
                <p:cNvSpPr txBox="1">
                  <a:spLocks noRot="1" noChangeAspect="1" noMove="1" noResize="1" noEditPoints="1" noAdjustHandles="1" noChangeArrowheads="1" noChangeShapeType="1" noTextEdit="1"/>
                </p:cNvSpPr>
                <p:nvPr/>
              </p:nvSpPr>
              <p:spPr>
                <a:xfrm>
                  <a:off x="407416" y="4706062"/>
                  <a:ext cx="339260" cy="307777"/>
                </a:xfrm>
                <a:prstGeom prst="rect">
                  <a:avLst/>
                </a:prstGeom>
                <a:blipFill>
                  <a:blip r:embed="rId3"/>
                  <a:stretch>
                    <a:fillRect l="-9091" r="-9091" b="-18000"/>
                  </a:stretch>
                </a:blipFill>
              </p:spPr>
              <p:txBody>
                <a:bodyPr/>
                <a:lstStyle/>
                <a:p>
                  <a:r>
                    <a:rPr lang="el-GR">
                      <a:noFill/>
                    </a:rPr>
                    <a:t> </a:t>
                  </a:r>
                </a:p>
              </p:txBody>
            </p:sp>
          </mc:Fallback>
        </mc:AlternateContent>
      </p:grpSp>
      <p:grpSp>
        <p:nvGrpSpPr>
          <p:cNvPr id="2" name="Ομάδα 1"/>
          <p:cNvGrpSpPr/>
          <p:nvPr/>
        </p:nvGrpSpPr>
        <p:grpSpPr>
          <a:xfrm>
            <a:off x="8079390" y="660999"/>
            <a:ext cx="3711393" cy="681344"/>
            <a:chOff x="8079390" y="660999"/>
            <a:chExt cx="3711393" cy="681344"/>
          </a:xfrm>
        </p:grpSpPr>
        <p:sp>
          <p:nvSpPr>
            <p:cNvPr id="70" name="TextBox 69"/>
            <p:cNvSpPr txBox="1"/>
            <p:nvPr/>
          </p:nvSpPr>
          <p:spPr>
            <a:xfrm>
              <a:off x="8079390" y="660999"/>
              <a:ext cx="2624421" cy="584775"/>
            </a:xfrm>
            <a:prstGeom prst="rect">
              <a:avLst/>
            </a:prstGeom>
            <a:noFill/>
          </p:spPr>
          <p:txBody>
            <a:bodyPr wrap="square" rtlCol="0">
              <a:spAutoFit/>
            </a:bodyPr>
            <a:lstStyle/>
            <a:p>
              <a:r>
                <a:rPr lang="el-GR" sz="1600" b="1" dirty="0" smtClean="0">
                  <a:latin typeface="Times New Roman" panose="02020603050405020304" pitchFamily="18" charset="0"/>
                  <a:cs typeface="Times New Roman" panose="02020603050405020304" pitchFamily="18" charset="0"/>
                </a:rPr>
                <a:t>Σχετική ταχύτητα αέρα στο πάνω μέρος του πτερυγίου:</a:t>
              </a:r>
              <a:endParaRPr lang="el-GR" sz="1600" b="1" dirty="0">
                <a:latin typeface="Times New Roman" panose="02020603050405020304" pitchFamily="18" charset="0"/>
                <a:cs typeface="Times New Roman" panose="02020603050405020304" pitchFamily="18" charset="0"/>
              </a:endParaRPr>
            </a:p>
          </p:txBody>
        </p:sp>
        <mc:AlternateContent xmlns:mc="http://schemas.openxmlformats.org/markup-compatibility/2006" xmlns:a14="http://schemas.microsoft.com/office/drawing/2010/main">
          <mc:Choice Requires="a14">
            <p:sp>
              <p:nvSpPr>
                <p:cNvPr id="71" name="TextBox 70"/>
                <p:cNvSpPr txBox="1"/>
                <p:nvPr/>
              </p:nvSpPr>
              <p:spPr>
                <a:xfrm>
                  <a:off x="10761783" y="824765"/>
                  <a:ext cx="1029000" cy="517578"/>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l-GR" b="1" i="1" smtClean="0">
                            <a:solidFill>
                              <a:srgbClr val="0070C0"/>
                            </a:solidFill>
                            <a:latin typeface="Cambria Math" panose="02040503050406030204" pitchFamily="18" charset="0"/>
                            <a:ea typeface="Cambria Math" panose="02040503050406030204" pitchFamily="18" charset="0"/>
                          </a:rPr>
                          <m:t>𝝊</m:t>
                        </m:r>
                        <m:r>
                          <a:rPr lang="en-US" b="1" i="1" smtClean="0">
                            <a:solidFill>
                              <a:srgbClr val="0070C0"/>
                            </a:solidFill>
                            <a:latin typeface="Cambria Math" panose="02040503050406030204" pitchFamily="18" charset="0"/>
                            <a:ea typeface="Cambria Math" panose="02040503050406030204" pitchFamily="18" charset="0"/>
                          </a:rPr>
                          <m:t>=</m:t>
                        </m:r>
                        <m:f>
                          <m:fPr>
                            <m:ctrlPr>
                              <a:rPr lang="en-US" b="1" i="1" smtClean="0">
                                <a:solidFill>
                                  <a:srgbClr val="0070C0"/>
                                </a:solidFill>
                                <a:latin typeface="Cambria Math" panose="02040503050406030204" pitchFamily="18" charset="0"/>
                                <a:ea typeface="Cambria Math" panose="02040503050406030204" pitchFamily="18" charset="0"/>
                              </a:rPr>
                            </m:ctrlPr>
                          </m:fPr>
                          <m:num>
                            <m:sSub>
                              <m:sSubPr>
                                <m:ctrlPr>
                                  <a:rPr lang="en-US" b="1" i="1" smtClean="0">
                                    <a:solidFill>
                                      <a:srgbClr val="0070C0"/>
                                    </a:solidFill>
                                    <a:latin typeface="Cambria Math" panose="02040503050406030204" pitchFamily="18" charset="0"/>
                                    <a:ea typeface="Cambria Math" panose="02040503050406030204" pitchFamily="18" charset="0"/>
                                  </a:rPr>
                                </m:ctrlPr>
                              </m:sSubPr>
                              <m:e>
                                <m:r>
                                  <a:rPr lang="en-US" b="1" i="1" smtClean="0">
                                    <a:solidFill>
                                      <a:srgbClr val="0070C0"/>
                                    </a:solidFill>
                                    <a:latin typeface="Cambria Math" panose="02040503050406030204" pitchFamily="18" charset="0"/>
                                    <a:ea typeface="Cambria Math" panose="02040503050406030204" pitchFamily="18" charset="0"/>
                                  </a:rPr>
                                  <m:t>𝑨</m:t>
                                </m:r>
                              </m:e>
                              <m:sub>
                                <m:r>
                                  <a:rPr lang="en-US" b="1" i="1" smtClean="0">
                                    <a:solidFill>
                                      <a:srgbClr val="0070C0"/>
                                    </a:solidFill>
                                    <a:latin typeface="Cambria Math" panose="02040503050406030204" pitchFamily="18" charset="0"/>
                                    <a:ea typeface="Cambria Math" panose="02040503050406030204" pitchFamily="18" charset="0"/>
                                  </a:rPr>
                                  <m:t>𝟎</m:t>
                                </m:r>
                              </m:sub>
                            </m:sSub>
                          </m:num>
                          <m:den>
                            <m:r>
                              <a:rPr lang="en-US" b="1" i="1" smtClean="0">
                                <a:solidFill>
                                  <a:srgbClr val="0070C0"/>
                                </a:solidFill>
                                <a:latin typeface="Cambria Math" panose="02040503050406030204" pitchFamily="18" charset="0"/>
                                <a:ea typeface="Cambria Math" panose="02040503050406030204" pitchFamily="18" charset="0"/>
                              </a:rPr>
                              <m:t>𝑨</m:t>
                            </m:r>
                          </m:den>
                        </m:f>
                        <m:sSub>
                          <m:sSubPr>
                            <m:ctrlPr>
                              <a:rPr lang="en-US" b="1" i="1" smtClean="0">
                                <a:solidFill>
                                  <a:srgbClr val="0070C0"/>
                                </a:solidFill>
                                <a:latin typeface="Cambria Math" panose="02040503050406030204" pitchFamily="18" charset="0"/>
                                <a:ea typeface="Cambria Math" panose="02040503050406030204" pitchFamily="18" charset="0"/>
                              </a:rPr>
                            </m:ctrlPr>
                          </m:sSubPr>
                          <m:e>
                            <m:r>
                              <a:rPr lang="el-GR" b="1" i="1" smtClean="0">
                                <a:solidFill>
                                  <a:srgbClr val="0070C0"/>
                                </a:solidFill>
                                <a:latin typeface="Cambria Math" panose="02040503050406030204" pitchFamily="18" charset="0"/>
                                <a:ea typeface="Cambria Math" panose="02040503050406030204" pitchFamily="18" charset="0"/>
                              </a:rPr>
                              <m:t>𝝊</m:t>
                            </m:r>
                          </m:e>
                          <m:sub>
                            <m:r>
                              <a:rPr lang="el-GR" b="1" i="1" smtClean="0">
                                <a:solidFill>
                                  <a:srgbClr val="0070C0"/>
                                </a:solidFill>
                                <a:latin typeface="Cambria Math" panose="02040503050406030204" pitchFamily="18" charset="0"/>
                                <a:ea typeface="Cambria Math" panose="02040503050406030204" pitchFamily="18" charset="0"/>
                              </a:rPr>
                              <m:t>𝟎</m:t>
                            </m:r>
                          </m:sub>
                        </m:sSub>
                      </m:oMath>
                    </m:oMathPara>
                  </a14:m>
                  <a:endParaRPr lang="el-GR" b="1" dirty="0">
                    <a:solidFill>
                      <a:srgbClr val="0070C0"/>
                    </a:solidFill>
                  </a:endParaRPr>
                </a:p>
              </p:txBody>
            </p:sp>
          </mc:Choice>
          <mc:Fallback xmlns="">
            <p:sp>
              <p:nvSpPr>
                <p:cNvPr id="71" name="TextBox 70"/>
                <p:cNvSpPr txBox="1">
                  <a:spLocks noRot="1" noChangeAspect="1" noMove="1" noResize="1" noEditPoints="1" noAdjustHandles="1" noChangeArrowheads="1" noChangeShapeType="1" noTextEdit="1"/>
                </p:cNvSpPr>
                <p:nvPr/>
              </p:nvSpPr>
              <p:spPr>
                <a:xfrm>
                  <a:off x="10761783" y="824765"/>
                  <a:ext cx="1029000" cy="517578"/>
                </a:xfrm>
                <a:prstGeom prst="rect">
                  <a:avLst/>
                </a:prstGeom>
                <a:blipFill>
                  <a:blip r:embed="rId4"/>
                  <a:stretch>
                    <a:fillRect/>
                  </a:stretch>
                </a:blipFill>
              </p:spPr>
              <p:txBody>
                <a:bodyPr/>
                <a:lstStyle/>
                <a:p>
                  <a:r>
                    <a:rPr lang="el-GR">
                      <a:noFill/>
                    </a:rPr>
                    <a:t> </a:t>
                  </a:r>
                </a:p>
              </p:txBody>
            </p:sp>
          </mc:Fallback>
        </mc:AlternateContent>
      </p:grpSp>
      <p:grpSp>
        <p:nvGrpSpPr>
          <p:cNvPr id="74" name="Ομάδα 73"/>
          <p:cNvGrpSpPr/>
          <p:nvPr/>
        </p:nvGrpSpPr>
        <p:grpSpPr>
          <a:xfrm>
            <a:off x="1043359" y="1078521"/>
            <a:ext cx="5521569" cy="2250831"/>
            <a:chOff x="1043359" y="1078521"/>
            <a:chExt cx="5521569" cy="2250831"/>
          </a:xfrm>
        </p:grpSpPr>
        <p:sp>
          <p:nvSpPr>
            <p:cNvPr id="72" name="Ελεύθερη σχεδίαση 71"/>
            <p:cNvSpPr/>
            <p:nvPr/>
          </p:nvSpPr>
          <p:spPr>
            <a:xfrm>
              <a:off x="1043359" y="1078521"/>
              <a:ext cx="5521569" cy="2250831"/>
            </a:xfrm>
            <a:custGeom>
              <a:avLst/>
              <a:gdLst>
                <a:gd name="connsiteX0" fmla="*/ 0 w 5521569"/>
                <a:gd name="connsiteY0" fmla="*/ 1863969 h 2250831"/>
                <a:gd name="connsiteX1" fmla="*/ 5521569 w 5521569"/>
                <a:gd name="connsiteY1" fmla="*/ 0 h 2250831"/>
                <a:gd name="connsiteX2" fmla="*/ 5521569 w 5521569"/>
                <a:gd name="connsiteY2" fmla="*/ 70338 h 2250831"/>
                <a:gd name="connsiteX3" fmla="*/ 0 w 5521569"/>
                <a:gd name="connsiteY3" fmla="*/ 2250831 h 2250831"/>
                <a:gd name="connsiteX4" fmla="*/ 0 w 5521569"/>
                <a:gd name="connsiteY4" fmla="*/ 1863969 h 225083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521569" h="2250831">
                  <a:moveTo>
                    <a:pt x="0" y="1863969"/>
                  </a:moveTo>
                  <a:lnTo>
                    <a:pt x="5521569" y="0"/>
                  </a:lnTo>
                  <a:lnTo>
                    <a:pt x="5521569" y="70338"/>
                  </a:lnTo>
                  <a:lnTo>
                    <a:pt x="0" y="2250831"/>
                  </a:lnTo>
                  <a:lnTo>
                    <a:pt x="0" y="1863969"/>
                  </a:lnTo>
                  <a:close/>
                </a:path>
              </a:pathLst>
            </a:custGeom>
            <a:solidFill>
              <a:schemeClr val="accent1">
                <a:alpha val="70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mc:AlternateContent xmlns:mc="http://schemas.openxmlformats.org/markup-compatibility/2006" xmlns:a14="http://schemas.microsoft.com/office/drawing/2010/main">
          <mc:Choice Requires="a14">
            <p:sp>
              <p:nvSpPr>
                <p:cNvPr id="73" name="TextBox 72"/>
                <p:cNvSpPr txBox="1"/>
                <p:nvPr/>
              </p:nvSpPr>
              <p:spPr>
                <a:xfrm>
                  <a:off x="1852634" y="2611351"/>
                  <a:ext cx="350481" cy="307777"/>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sSub>
                          <m:sSubPr>
                            <m:ctrlPr>
                              <a:rPr lang="el-GR" sz="2000" b="1" i="1" smtClean="0">
                                <a:solidFill>
                                  <a:schemeClr val="tx1"/>
                                </a:solidFill>
                                <a:latin typeface="Cambria Math" panose="02040503050406030204" pitchFamily="18" charset="0"/>
                              </a:rPr>
                            </m:ctrlPr>
                          </m:sSubPr>
                          <m:e>
                            <m:r>
                              <a:rPr lang="en-US" sz="2000" b="1" i="1" smtClean="0">
                                <a:solidFill>
                                  <a:schemeClr val="tx1"/>
                                </a:solidFill>
                                <a:latin typeface="Cambria Math" panose="02040503050406030204" pitchFamily="18" charset="0"/>
                              </a:rPr>
                              <m:t>𝑨</m:t>
                            </m:r>
                          </m:e>
                          <m:sub>
                            <m:r>
                              <a:rPr lang="en-US" sz="2000" b="1" i="1" smtClean="0">
                                <a:solidFill>
                                  <a:schemeClr val="tx1"/>
                                </a:solidFill>
                                <a:latin typeface="Cambria Math" panose="02040503050406030204" pitchFamily="18" charset="0"/>
                              </a:rPr>
                              <m:t>𝟎</m:t>
                            </m:r>
                          </m:sub>
                        </m:sSub>
                      </m:oMath>
                    </m:oMathPara>
                  </a14:m>
                  <a:endParaRPr lang="el-GR" sz="2000" b="1" dirty="0">
                    <a:solidFill>
                      <a:schemeClr val="tx1"/>
                    </a:solidFill>
                  </a:endParaRPr>
                </a:p>
              </p:txBody>
            </p:sp>
          </mc:Choice>
          <mc:Fallback xmlns="">
            <p:sp>
              <p:nvSpPr>
                <p:cNvPr id="73" name="TextBox 72"/>
                <p:cNvSpPr txBox="1">
                  <a:spLocks noRot="1" noChangeAspect="1" noMove="1" noResize="1" noEditPoints="1" noAdjustHandles="1" noChangeArrowheads="1" noChangeShapeType="1" noTextEdit="1"/>
                </p:cNvSpPr>
                <p:nvPr/>
              </p:nvSpPr>
              <p:spPr>
                <a:xfrm>
                  <a:off x="1852634" y="2611351"/>
                  <a:ext cx="350481" cy="307777"/>
                </a:xfrm>
                <a:prstGeom prst="rect">
                  <a:avLst/>
                </a:prstGeom>
                <a:blipFill>
                  <a:blip r:embed="rId5"/>
                  <a:stretch>
                    <a:fillRect l="-17544" r="-10526" b="-15686"/>
                  </a:stretch>
                </a:blipFill>
              </p:spPr>
              <p:txBody>
                <a:bodyPr/>
                <a:lstStyle/>
                <a:p>
                  <a:r>
                    <a:rPr lang="el-GR">
                      <a:noFill/>
                    </a:rPr>
                    <a:t> </a:t>
                  </a:r>
                </a:p>
              </p:txBody>
            </p:sp>
          </mc:Fallback>
        </mc:AlternateContent>
      </p:grpSp>
      <p:grpSp>
        <p:nvGrpSpPr>
          <p:cNvPr id="8" name="Ομάδα 7"/>
          <p:cNvGrpSpPr/>
          <p:nvPr/>
        </p:nvGrpSpPr>
        <p:grpSpPr>
          <a:xfrm>
            <a:off x="8079391" y="1317488"/>
            <a:ext cx="4035125" cy="742577"/>
            <a:chOff x="8079391" y="1317488"/>
            <a:chExt cx="4035125" cy="742577"/>
          </a:xfrm>
        </p:grpSpPr>
        <p:sp>
          <p:nvSpPr>
            <p:cNvPr id="75" name="TextBox 74"/>
            <p:cNvSpPr txBox="1"/>
            <p:nvPr/>
          </p:nvSpPr>
          <p:spPr>
            <a:xfrm>
              <a:off x="8079391" y="1317488"/>
              <a:ext cx="2624421" cy="584775"/>
            </a:xfrm>
            <a:prstGeom prst="rect">
              <a:avLst/>
            </a:prstGeom>
            <a:noFill/>
          </p:spPr>
          <p:txBody>
            <a:bodyPr wrap="square" rtlCol="0">
              <a:spAutoFit/>
            </a:bodyPr>
            <a:lstStyle/>
            <a:p>
              <a:r>
                <a:rPr lang="el-GR" sz="1600" b="1" dirty="0" smtClean="0">
                  <a:latin typeface="Times New Roman" panose="02020603050405020304" pitchFamily="18" charset="0"/>
                  <a:cs typeface="Times New Roman" panose="02020603050405020304" pitchFamily="18" charset="0"/>
                </a:rPr>
                <a:t>Πίεση αέρα στο πάνω μέρος του πτερυγίου:</a:t>
              </a:r>
              <a:endParaRPr lang="el-GR" sz="1600" b="1" dirty="0">
                <a:latin typeface="Times New Roman" panose="02020603050405020304" pitchFamily="18" charset="0"/>
                <a:cs typeface="Times New Roman" panose="02020603050405020304" pitchFamily="18" charset="0"/>
              </a:endParaRPr>
            </a:p>
          </p:txBody>
        </p:sp>
        <mc:AlternateContent xmlns:mc="http://schemas.openxmlformats.org/markup-compatibility/2006" xmlns:a14="http://schemas.microsoft.com/office/drawing/2010/main">
          <mc:Choice Requires="a14">
            <p:sp>
              <p:nvSpPr>
                <p:cNvPr id="76" name="Ορθογώνιο 75"/>
                <p:cNvSpPr/>
                <p:nvPr/>
              </p:nvSpPr>
              <p:spPr>
                <a:xfrm>
                  <a:off x="9774516" y="1449129"/>
                  <a:ext cx="2340000" cy="610936"/>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r>
                          <a:rPr lang="en-US" b="1" i="1" smtClean="0">
                            <a:solidFill>
                              <a:srgbClr val="0070C0"/>
                            </a:solidFill>
                            <a:latin typeface="Cambria Math" panose="02040503050406030204" pitchFamily="18" charset="0"/>
                          </a:rPr>
                          <m:t>𝒑</m:t>
                        </m:r>
                        <m:r>
                          <a:rPr lang="en-US" b="1" i="1" smtClean="0">
                            <a:solidFill>
                              <a:srgbClr val="0070C0"/>
                            </a:solidFill>
                            <a:latin typeface="Cambria Math" panose="02040503050406030204" pitchFamily="18" charset="0"/>
                          </a:rPr>
                          <m:t>=</m:t>
                        </m:r>
                        <m:sSub>
                          <m:sSubPr>
                            <m:ctrlPr>
                              <a:rPr lang="el-GR" b="1" i="1">
                                <a:solidFill>
                                  <a:srgbClr val="0070C0"/>
                                </a:solidFill>
                                <a:latin typeface="Cambria Math" panose="02040503050406030204" pitchFamily="18" charset="0"/>
                              </a:rPr>
                            </m:ctrlPr>
                          </m:sSubPr>
                          <m:e>
                            <m:r>
                              <a:rPr lang="en-US" b="1" i="1">
                                <a:solidFill>
                                  <a:srgbClr val="0070C0"/>
                                </a:solidFill>
                                <a:latin typeface="Cambria Math" panose="02040503050406030204" pitchFamily="18" charset="0"/>
                              </a:rPr>
                              <m:t>𝒑</m:t>
                            </m:r>
                          </m:e>
                          <m:sub>
                            <m:r>
                              <a:rPr lang="en-US" b="1" i="1">
                                <a:solidFill>
                                  <a:srgbClr val="0070C0"/>
                                </a:solidFill>
                                <a:latin typeface="Cambria Math" panose="02040503050406030204" pitchFamily="18" charset="0"/>
                              </a:rPr>
                              <m:t>𝟎</m:t>
                            </m:r>
                          </m:sub>
                        </m:sSub>
                        <m:r>
                          <a:rPr lang="en-US" b="1" i="1" smtClean="0">
                            <a:solidFill>
                              <a:srgbClr val="0070C0"/>
                            </a:solidFill>
                            <a:latin typeface="Cambria Math" panose="02040503050406030204" pitchFamily="18" charset="0"/>
                          </a:rPr>
                          <m:t>−</m:t>
                        </m:r>
                        <m:f>
                          <m:fPr>
                            <m:ctrlPr>
                              <a:rPr lang="en-US" b="1" i="1">
                                <a:solidFill>
                                  <a:srgbClr val="0070C0"/>
                                </a:solidFill>
                                <a:latin typeface="Cambria Math" panose="02040503050406030204" pitchFamily="18" charset="0"/>
                              </a:rPr>
                            </m:ctrlPr>
                          </m:fPr>
                          <m:num>
                            <m:r>
                              <a:rPr lang="en-US" b="1" i="1">
                                <a:solidFill>
                                  <a:srgbClr val="0070C0"/>
                                </a:solidFill>
                                <a:latin typeface="Cambria Math" panose="02040503050406030204" pitchFamily="18" charset="0"/>
                              </a:rPr>
                              <m:t>𝟏</m:t>
                            </m:r>
                          </m:num>
                          <m:den>
                            <m:r>
                              <a:rPr lang="en-US" b="1" i="1">
                                <a:solidFill>
                                  <a:srgbClr val="0070C0"/>
                                </a:solidFill>
                                <a:latin typeface="Cambria Math" panose="02040503050406030204" pitchFamily="18" charset="0"/>
                              </a:rPr>
                              <m:t>𝟐</m:t>
                            </m:r>
                          </m:den>
                        </m:f>
                        <m:r>
                          <a:rPr lang="el-GR" b="1" i="1">
                            <a:solidFill>
                              <a:srgbClr val="0070C0"/>
                            </a:solidFill>
                            <a:latin typeface="Cambria Math" panose="02040503050406030204" pitchFamily="18" charset="0"/>
                          </a:rPr>
                          <m:t>𝝆</m:t>
                        </m:r>
                        <m:d>
                          <m:dPr>
                            <m:ctrlPr>
                              <a:rPr lang="el-GR" b="1" i="1" smtClean="0">
                                <a:solidFill>
                                  <a:srgbClr val="0070C0"/>
                                </a:solidFill>
                                <a:latin typeface="Cambria Math" panose="02040503050406030204" pitchFamily="18" charset="0"/>
                              </a:rPr>
                            </m:ctrlPr>
                          </m:dPr>
                          <m:e>
                            <m:sSup>
                              <m:sSupPr>
                                <m:ctrlPr>
                                  <a:rPr lang="el-GR" b="1" i="1">
                                    <a:solidFill>
                                      <a:srgbClr val="0070C0"/>
                                    </a:solidFill>
                                    <a:latin typeface="Cambria Math" panose="02040503050406030204" pitchFamily="18" charset="0"/>
                                  </a:rPr>
                                </m:ctrlPr>
                              </m:sSupPr>
                              <m:e>
                                <m:r>
                                  <a:rPr lang="el-GR" b="1" i="1">
                                    <a:solidFill>
                                      <a:srgbClr val="0070C0"/>
                                    </a:solidFill>
                                    <a:latin typeface="Cambria Math" panose="02040503050406030204" pitchFamily="18" charset="0"/>
                                  </a:rPr>
                                  <m:t>𝝊</m:t>
                                </m:r>
                              </m:e>
                              <m:sup>
                                <m:r>
                                  <a:rPr lang="en-US" b="1" i="1">
                                    <a:solidFill>
                                      <a:srgbClr val="0070C0"/>
                                    </a:solidFill>
                                    <a:latin typeface="Cambria Math" panose="02040503050406030204" pitchFamily="18" charset="0"/>
                                  </a:rPr>
                                  <m:t>𝟐</m:t>
                                </m:r>
                              </m:sup>
                            </m:sSup>
                            <m:r>
                              <a:rPr lang="en-US" b="1" i="1">
                                <a:solidFill>
                                  <a:srgbClr val="0070C0"/>
                                </a:solidFill>
                                <a:latin typeface="Cambria Math" panose="02040503050406030204" pitchFamily="18" charset="0"/>
                              </a:rPr>
                              <m:t>−</m:t>
                            </m:r>
                            <m:sSubSup>
                              <m:sSubSupPr>
                                <m:ctrlPr>
                                  <a:rPr lang="en-US" b="1" i="1">
                                    <a:solidFill>
                                      <a:srgbClr val="0070C0"/>
                                    </a:solidFill>
                                    <a:latin typeface="Cambria Math" panose="02040503050406030204" pitchFamily="18" charset="0"/>
                                  </a:rPr>
                                </m:ctrlPr>
                              </m:sSubSupPr>
                              <m:e>
                                <m:r>
                                  <a:rPr lang="el-GR" b="1" i="1">
                                    <a:solidFill>
                                      <a:srgbClr val="0070C0"/>
                                    </a:solidFill>
                                    <a:latin typeface="Cambria Math" panose="02040503050406030204" pitchFamily="18" charset="0"/>
                                  </a:rPr>
                                  <m:t>𝝊</m:t>
                                </m:r>
                              </m:e>
                              <m:sub>
                                <m:r>
                                  <a:rPr lang="el-GR" b="1" i="1">
                                    <a:solidFill>
                                      <a:srgbClr val="0070C0"/>
                                    </a:solidFill>
                                    <a:latin typeface="Cambria Math" panose="02040503050406030204" pitchFamily="18" charset="0"/>
                                  </a:rPr>
                                  <m:t>𝟎</m:t>
                                </m:r>
                              </m:sub>
                              <m:sup>
                                <m:r>
                                  <a:rPr lang="el-GR" b="1" i="1">
                                    <a:solidFill>
                                      <a:srgbClr val="0070C0"/>
                                    </a:solidFill>
                                    <a:latin typeface="Cambria Math" panose="02040503050406030204" pitchFamily="18" charset="0"/>
                                  </a:rPr>
                                  <m:t>𝟐</m:t>
                                </m:r>
                              </m:sup>
                            </m:sSubSup>
                          </m:e>
                        </m:d>
                      </m:oMath>
                    </m:oMathPara>
                  </a14:m>
                  <a:endParaRPr lang="el-GR" dirty="0"/>
                </a:p>
              </p:txBody>
            </p:sp>
          </mc:Choice>
          <mc:Fallback xmlns="">
            <p:sp>
              <p:nvSpPr>
                <p:cNvPr id="76" name="Ορθογώνιο 75"/>
                <p:cNvSpPr>
                  <a:spLocks noRot="1" noChangeAspect="1" noMove="1" noResize="1" noEditPoints="1" noAdjustHandles="1" noChangeArrowheads="1" noChangeShapeType="1" noTextEdit="1"/>
                </p:cNvSpPr>
                <p:nvPr/>
              </p:nvSpPr>
              <p:spPr>
                <a:xfrm>
                  <a:off x="9774516" y="1449129"/>
                  <a:ext cx="2340000" cy="610936"/>
                </a:xfrm>
                <a:prstGeom prst="rect">
                  <a:avLst/>
                </a:prstGeom>
                <a:blipFill>
                  <a:blip r:embed="rId6"/>
                  <a:stretch>
                    <a:fillRect/>
                  </a:stretch>
                </a:blipFill>
              </p:spPr>
              <p:txBody>
                <a:bodyPr/>
                <a:lstStyle/>
                <a:p>
                  <a:r>
                    <a:rPr lang="el-GR">
                      <a:noFill/>
                    </a:rPr>
                    <a:t> </a:t>
                  </a:r>
                </a:p>
              </p:txBody>
            </p:sp>
          </mc:Fallback>
        </mc:AlternateContent>
      </p:grpSp>
      <p:grpSp>
        <p:nvGrpSpPr>
          <p:cNvPr id="9" name="Ομάδα 8"/>
          <p:cNvGrpSpPr/>
          <p:nvPr/>
        </p:nvGrpSpPr>
        <p:grpSpPr>
          <a:xfrm>
            <a:off x="8091114" y="1997422"/>
            <a:ext cx="2977282" cy="584775"/>
            <a:chOff x="8091114" y="1997422"/>
            <a:chExt cx="2977282" cy="584775"/>
          </a:xfrm>
        </p:grpSpPr>
        <p:sp>
          <p:nvSpPr>
            <p:cNvPr id="77" name="TextBox 76"/>
            <p:cNvSpPr txBox="1"/>
            <p:nvPr/>
          </p:nvSpPr>
          <p:spPr>
            <a:xfrm>
              <a:off x="8091114" y="1997422"/>
              <a:ext cx="2624421" cy="584775"/>
            </a:xfrm>
            <a:prstGeom prst="rect">
              <a:avLst/>
            </a:prstGeom>
            <a:noFill/>
          </p:spPr>
          <p:txBody>
            <a:bodyPr wrap="square" rtlCol="0">
              <a:spAutoFit/>
            </a:bodyPr>
            <a:lstStyle/>
            <a:p>
              <a:r>
                <a:rPr lang="el-GR" sz="1600" b="1" dirty="0" smtClean="0">
                  <a:latin typeface="Times New Roman" panose="02020603050405020304" pitchFamily="18" charset="0"/>
                  <a:cs typeface="Times New Roman" panose="02020603050405020304" pitchFamily="18" charset="0"/>
                </a:rPr>
                <a:t>Σχετική ταχύτητα αέρα στο κάτω μέρος του πτερυγίου:</a:t>
              </a:r>
              <a:endParaRPr lang="el-GR" sz="1600" b="1" dirty="0">
                <a:latin typeface="Times New Roman" panose="02020603050405020304" pitchFamily="18" charset="0"/>
                <a:cs typeface="Times New Roman" panose="02020603050405020304" pitchFamily="18" charset="0"/>
              </a:endParaRPr>
            </a:p>
          </p:txBody>
        </p:sp>
        <mc:AlternateContent xmlns:mc="http://schemas.openxmlformats.org/markup-compatibility/2006" xmlns:a14="http://schemas.microsoft.com/office/drawing/2010/main">
          <mc:Choice Requires="a14">
            <p:sp>
              <p:nvSpPr>
                <p:cNvPr id="78" name="TextBox 77"/>
                <p:cNvSpPr txBox="1"/>
                <p:nvPr/>
              </p:nvSpPr>
              <p:spPr>
                <a:xfrm>
                  <a:off x="10773507" y="2290141"/>
                  <a:ext cx="294889" cy="276999"/>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sSub>
                          <m:sSubPr>
                            <m:ctrlPr>
                              <a:rPr lang="en-US" b="1" i="1" smtClean="0">
                                <a:solidFill>
                                  <a:srgbClr val="0070C0"/>
                                </a:solidFill>
                                <a:latin typeface="Cambria Math" panose="02040503050406030204" pitchFamily="18" charset="0"/>
                                <a:ea typeface="Cambria Math" panose="02040503050406030204" pitchFamily="18" charset="0"/>
                              </a:rPr>
                            </m:ctrlPr>
                          </m:sSubPr>
                          <m:e>
                            <m:r>
                              <a:rPr lang="el-GR" b="1" i="1" smtClean="0">
                                <a:solidFill>
                                  <a:srgbClr val="0070C0"/>
                                </a:solidFill>
                                <a:latin typeface="Cambria Math" panose="02040503050406030204" pitchFamily="18" charset="0"/>
                                <a:ea typeface="Cambria Math" panose="02040503050406030204" pitchFamily="18" charset="0"/>
                              </a:rPr>
                              <m:t>𝝊</m:t>
                            </m:r>
                          </m:e>
                          <m:sub>
                            <m:r>
                              <a:rPr lang="el-GR" b="1" i="1" smtClean="0">
                                <a:solidFill>
                                  <a:srgbClr val="0070C0"/>
                                </a:solidFill>
                                <a:latin typeface="Cambria Math" panose="02040503050406030204" pitchFamily="18" charset="0"/>
                                <a:ea typeface="Cambria Math" panose="02040503050406030204" pitchFamily="18" charset="0"/>
                              </a:rPr>
                              <m:t>𝟎</m:t>
                            </m:r>
                          </m:sub>
                        </m:sSub>
                      </m:oMath>
                    </m:oMathPara>
                  </a14:m>
                  <a:endParaRPr lang="el-GR" b="1" dirty="0">
                    <a:solidFill>
                      <a:srgbClr val="0070C0"/>
                    </a:solidFill>
                  </a:endParaRPr>
                </a:p>
              </p:txBody>
            </p:sp>
          </mc:Choice>
          <mc:Fallback xmlns="">
            <p:sp>
              <p:nvSpPr>
                <p:cNvPr id="78" name="TextBox 77"/>
                <p:cNvSpPr txBox="1">
                  <a:spLocks noRot="1" noChangeAspect="1" noMove="1" noResize="1" noEditPoints="1" noAdjustHandles="1" noChangeArrowheads="1" noChangeShapeType="1" noTextEdit="1"/>
                </p:cNvSpPr>
                <p:nvPr/>
              </p:nvSpPr>
              <p:spPr>
                <a:xfrm>
                  <a:off x="10773507" y="2290141"/>
                  <a:ext cx="294889" cy="276999"/>
                </a:xfrm>
                <a:prstGeom prst="rect">
                  <a:avLst/>
                </a:prstGeom>
                <a:blipFill>
                  <a:blip r:embed="rId7"/>
                  <a:stretch>
                    <a:fillRect l="-12245" r="-8163" b="-17778"/>
                  </a:stretch>
                </a:blipFill>
              </p:spPr>
              <p:txBody>
                <a:bodyPr/>
                <a:lstStyle/>
                <a:p>
                  <a:r>
                    <a:rPr lang="el-GR">
                      <a:noFill/>
                    </a:rPr>
                    <a:t> </a:t>
                  </a:r>
                </a:p>
              </p:txBody>
            </p:sp>
          </mc:Fallback>
        </mc:AlternateContent>
      </p:grpSp>
      <p:grpSp>
        <p:nvGrpSpPr>
          <p:cNvPr id="10" name="Ομάδα 9"/>
          <p:cNvGrpSpPr/>
          <p:nvPr/>
        </p:nvGrpSpPr>
        <p:grpSpPr>
          <a:xfrm>
            <a:off x="8091115" y="2653911"/>
            <a:ext cx="3182355" cy="594757"/>
            <a:chOff x="8091115" y="2653911"/>
            <a:chExt cx="3182355" cy="594757"/>
          </a:xfrm>
        </p:grpSpPr>
        <p:sp>
          <p:nvSpPr>
            <p:cNvPr id="79" name="TextBox 78"/>
            <p:cNvSpPr txBox="1"/>
            <p:nvPr/>
          </p:nvSpPr>
          <p:spPr>
            <a:xfrm>
              <a:off x="8091115" y="2653911"/>
              <a:ext cx="2624421" cy="584775"/>
            </a:xfrm>
            <a:prstGeom prst="rect">
              <a:avLst/>
            </a:prstGeom>
            <a:noFill/>
          </p:spPr>
          <p:txBody>
            <a:bodyPr wrap="square" rtlCol="0">
              <a:spAutoFit/>
            </a:bodyPr>
            <a:lstStyle/>
            <a:p>
              <a:r>
                <a:rPr lang="el-GR" sz="1600" b="1" dirty="0" smtClean="0">
                  <a:latin typeface="Times New Roman" panose="02020603050405020304" pitchFamily="18" charset="0"/>
                  <a:cs typeface="Times New Roman" panose="02020603050405020304" pitchFamily="18" charset="0"/>
                </a:rPr>
                <a:t>Πίεση αέρα στο κάτω μέρος του πτερυγίου:</a:t>
              </a:r>
              <a:endParaRPr lang="el-GR" sz="1600" b="1" dirty="0">
                <a:latin typeface="Times New Roman" panose="02020603050405020304" pitchFamily="18" charset="0"/>
                <a:cs typeface="Times New Roman" panose="02020603050405020304" pitchFamily="18" charset="0"/>
              </a:endParaRPr>
            </a:p>
          </p:txBody>
        </p:sp>
        <mc:AlternateContent xmlns:mc="http://schemas.openxmlformats.org/markup-compatibility/2006" xmlns:a14="http://schemas.microsoft.com/office/drawing/2010/main">
          <mc:Choice Requires="a14">
            <p:sp>
              <p:nvSpPr>
                <p:cNvPr id="80" name="Ορθογώνιο 79"/>
                <p:cNvSpPr/>
                <p:nvPr/>
              </p:nvSpPr>
              <p:spPr>
                <a:xfrm>
                  <a:off x="10782695" y="2879336"/>
                  <a:ext cx="490775" cy="369332"/>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sSub>
                          <m:sSubPr>
                            <m:ctrlPr>
                              <a:rPr lang="el-GR" b="1" i="1">
                                <a:solidFill>
                                  <a:srgbClr val="0070C0"/>
                                </a:solidFill>
                                <a:latin typeface="Cambria Math" panose="02040503050406030204" pitchFamily="18" charset="0"/>
                              </a:rPr>
                            </m:ctrlPr>
                          </m:sSubPr>
                          <m:e>
                            <m:r>
                              <a:rPr lang="en-US" b="1" i="1">
                                <a:solidFill>
                                  <a:srgbClr val="0070C0"/>
                                </a:solidFill>
                                <a:latin typeface="Cambria Math" panose="02040503050406030204" pitchFamily="18" charset="0"/>
                              </a:rPr>
                              <m:t>𝒑</m:t>
                            </m:r>
                          </m:e>
                          <m:sub>
                            <m:r>
                              <a:rPr lang="en-US" b="1" i="1">
                                <a:solidFill>
                                  <a:srgbClr val="0070C0"/>
                                </a:solidFill>
                                <a:latin typeface="Cambria Math" panose="02040503050406030204" pitchFamily="18" charset="0"/>
                              </a:rPr>
                              <m:t>𝟎</m:t>
                            </m:r>
                          </m:sub>
                        </m:sSub>
                      </m:oMath>
                    </m:oMathPara>
                  </a14:m>
                  <a:endParaRPr lang="el-GR" dirty="0"/>
                </a:p>
              </p:txBody>
            </p:sp>
          </mc:Choice>
          <mc:Fallback xmlns="">
            <p:sp>
              <p:nvSpPr>
                <p:cNvPr id="80" name="Ορθογώνιο 79"/>
                <p:cNvSpPr>
                  <a:spLocks noRot="1" noChangeAspect="1" noMove="1" noResize="1" noEditPoints="1" noAdjustHandles="1" noChangeArrowheads="1" noChangeShapeType="1" noTextEdit="1"/>
                </p:cNvSpPr>
                <p:nvPr/>
              </p:nvSpPr>
              <p:spPr>
                <a:xfrm>
                  <a:off x="10782695" y="2879336"/>
                  <a:ext cx="490775" cy="369332"/>
                </a:xfrm>
                <a:prstGeom prst="rect">
                  <a:avLst/>
                </a:prstGeom>
                <a:blipFill>
                  <a:blip r:embed="rId8"/>
                  <a:stretch>
                    <a:fillRect b="-6557"/>
                  </a:stretch>
                </a:blipFill>
              </p:spPr>
              <p:txBody>
                <a:bodyPr/>
                <a:lstStyle/>
                <a:p>
                  <a:r>
                    <a:rPr lang="el-GR">
                      <a:noFill/>
                    </a:rPr>
                    <a:t> </a:t>
                  </a:r>
                </a:p>
              </p:txBody>
            </p:sp>
          </mc:Fallback>
        </mc:AlternateContent>
      </p:grpSp>
      <p:grpSp>
        <p:nvGrpSpPr>
          <p:cNvPr id="87" name="Ομάδα 86"/>
          <p:cNvGrpSpPr/>
          <p:nvPr/>
        </p:nvGrpSpPr>
        <p:grpSpPr>
          <a:xfrm>
            <a:off x="738548" y="2989391"/>
            <a:ext cx="6236677" cy="2239109"/>
            <a:chOff x="738548" y="2989391"/>
            <a:chExt cx="6236677" cy="2239109"/>
          </a:xfrm>
        </p:grpSpPr>
        <p:sp>
          <p:nvSpPr>
            <p:cNvPr id="83" name="Ελεύθερη σχεδίαση 82"/>
            <p:cNvSpPr/>
            <p:nvPr/>
          </p:nvSpPr>
          <p:spPr>
            <a:xfrm>
              <a:off x="738548" y="2989391"/>
              <a:ext cx="6236677" cy="2239109"/>
            </a:xfrm>
            <a:custGeom>
              <a:avLst/>
              <a:gdLst>
                <a:gd name="connsiteX0" fmla="*/ 0 w 6224953"/>
                <a:gd name="connsiteY0" fmla="*/ 2039816 h 2203939"/>
                <a:gd name="connsiteX1" fmla="*/ 5826369 w 6224953"/>
                <a:gd name="connsiteY1" fmla="*/ 0 h 2203939"/>
                <a:gd name="connsiteX2" fmla="*/ 6224953 w 6224953"/>
                <a:gd name="connsiteY2" fmla="*/ 58616 h 2203939"/>
                <a:gd name="connsiteX3" fmla="*/ 2051538 w 6224953"/>
                <a:gd name="connsiteY3" fmla="*/ 2203939 h 2203939"/>
                <a:gd name="connsiteX4" fmla="*/ 0 w 6224953"/>
                <a:gd name="connsiteY4" fmla="*/ 2039816 h 2203939"/>
                <a:gd name="connsiteX0" fmla="*/ 0 w 6224953"/>
                <a:gd name="connsiteY0" fmla="*/ 2074986 h 2239109"/>
                <a:gd name="connsiteX1" fmla="*/ 5861538 w 6224953"/>
                <a:gd name="connsiteY1" fmla="*/ 0 h 2239109"/>
                <a:gd name="connsiteX2" fmla="*/ 6224953 w 6224953"/>
                <a:gd name="connsiteY2" fmla="*/ 93786 h 2239109"/>
                <a:gd name="connsiteX3" fmla="*/ 2051538 w 6224953"/>
                <a:gd name="connsiteY3" fmla="*/ 2239109 h 2239109"/>
                <a:gd name="connsiteX4" fmla="*/ 0 w 6224953"/>
                <a:gd name="connsiteY4" fmla="*/ 2074986 h 2239109"/>
                <a:gd name="connsiteX0" fmla="*/ 0 w 6224953"/>
                <a:gd name="connsiteY0" fmla="*/ 2098432 h 2239109"/>
                <a:gd name="connsiteX1" fmla="*/ 5861538 w 6224953"/>
                <a:gd name="connsiteY1" fmla="*/ 0 h 2239109"/>
                <a:gd name="connsiteX2" fmla="*/ 6224953 w 6224953"/>
                <a:gd name="connsiteY2" fmla="*/ 93786 h 2239109"/>
                <a:gd name="connsiteX3" fmla="*/ 2051538 w 6224953"/>
                <a:gd name="connsiteY3" fmla="*/ 2239109 h 2239109"/>
                <a:gd name="connsiteX4" fmla="*/ 0 w 6224953"/>
                <a:gd name="connsiteY4" fmla="*/ 2098432 h 2239109"/>
                <a:gd name="connsiteX0" fmla="*/ 0 w 6236677"/>
                <a:gd name="connsiteY0" fmla="*/ 2063263 h 2239109"/>
                <a:gd name="connsiteX1" fmla="*/ 5873262 w 6236677"/>
                <a:gd name="connsiteY1" fmla="*/ 0 h 2239109"/>
                <a:gd name="connsiteX2" fmla="*/ 6236677 w 6236677"/>
                <a:gd name="connsiteY2" fmla="*/ 93786 h 2239109"/>
                <a:gd name="connsiteX3" fmla="*/ 2063262 w 6236677"/>
                <a:gd name="connsiteY3" fmla="*/ 2239109 h 2239109"/>
                <a:gd name="connsiteX4" fmla="*/ 0 w 6236677"/>
                <a:gd name="connsiteY4" fmla="*/ 2063263 h 223910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36677" h="2239109">
                  <a:moveTo>
                    <a:pt x="0" y="2063263"/>
                  </a:moveTo>
                  <a:lnTo>
                    <a:pt x="5873262" y="0"/>
                  </a:lnTo>
                  <a:lnTo>
                    <a:pt x="6236677" y="93786"/>
                  </a:lnTo>
                  <a:lnTo>
                    <a:pt x="2063262" y="2239109"/>
                  </a:lnTo>
                  <a:lnTo>
                    <a:pt x="0" y="2063263"/>
                  </a:lnTo>
                  <a:close/>
                </a:path>
              </a:pathLst>
            </a:custGeom>
            <a:solidFill>
              <a:schemeClr val="accent1">
                <a:alpha val="66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mc:AlternateContent xmlns:mc="http://schemas.openxmlformats.org/markup-compatibility/2006" xmlns:a14="http://schemas.microsoft.com/office/drawing/2010/main">
          <mc:Choice Requires="a14">
            <p:sp>
              <p:nvSpPr>
                <p:cNvPr id="58" name="TextBox 57"/>
                <p:cNvSpPr txBox="1"/>
                <p:nvPr/>
              </p:nvSpPr>
              <p:spPr>
                <a:xfrm>
                  <a:off x="3240604" y="4389670"/>
                  <a:ext cx="456279" cy="307777"/>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sSub>
                          <m:sSubPr>
                            <m:ctrlPr>
                              <a:rPr lang="el-GR" sz="2000" b="1" i="1" smtClean="0">
                                <a:solidFill>
                                  <a:schemeClr val="tx1"/>
                                </a:solidFill>
                                <a:latin typeface="Cambria Math" panose="02040503050406030204" pitchFamily="18" charset="0"/>
                              </a:rPr>
                            </m:ctrlPr>
                          </m:sSubPr>
                          <m:e>
                            <m:r>
                              <a:rPr lang="en-US" sz="2000" b="1" i="1" smtClean="0">
                                <a:solidFill>
                                  <a:schemeClr val="tx1"/>
                                </a:solidFill>
                                <a:latin typeface="Cambria Math" panose="02040503050406030204" pitchFamily="18" charset="0"/>
                              </a:rPr>
                              <m:t>𝑨</m:t>
                            </m:r>
                          </m:e>
                          <m:sub>
                            <m:r>
                              <a:rPr lang="el-GR" sz="2000" b="1" i="0" smtClean="0">
                                <a:solidFill>
                                  <a:schemeClr val="tx1"/>
                                </a:solidFill>
                                <a:latin typeface="Cambria Math" panose="02040503050406030204" pitchFamily="18" charset="0"/>
                              </a:rPr>
                              <m:t>𝛑𝛕</m:t>
                            </m:r>
                          </m:sub>
                        </m:sSub>
                      </m:oMath>
                    </m:oMathPara>
                  </a14:m>
                  <a:endParaRPr lang="el-GR" sz="2000" b="1" dirty="0">
                    <a:solidFill>
                      <a:schemeClr val="tx1"/>
                    </a:solidFill>
                  </a:endParaRPr>
                </a:p>
              </p:txBody>
            </p:sp>
          </mc:Choice>
          <mc:Fallback xmlns="">
            <p:sp>
              <p:nvSpPr>
                <p:cNvPr id="58" name="TextBox 57"/>
                <p:cNvSpPr txBox="1">
                  <a:spLocks noRot="1" noChangeAspect="1" noMove="1" noResize="1" noEditPoints="1" noAdjustHandles="1" noChangeArrowheads="1" noChangeShapeType="1" noTextEdit="1"/>
                </p:cNvSpPr>
                <p:nvPr/>
              </p:nvSpPr>
              <p:spPr>
                <a:xfrm>
                  <a:off x="3240604" y="4389670"/>
                  <a:ext cx="456279" cy="307777"/>
                </a:xfrm>
                <a:prstGeom prst="rect">
                  <a:avLst/>
                </a:prstGeom>
                <a:blipFill>
                  <a:blip r:embed="rId10"/>
                  <a:stretch>
                    <a:fillRect l="-13514" r="-4054" b="-9804"/>
                  </a:stretch>
                </a:blipFill>
              </p:spPr>
              <p:txBody>
                <a:bodyPr/>
                <a:lstStyle/>
                <a:p>
                  <a:r>
                    <a:rPr lang="el-GR">
                      <a:noFill/>
                    </a:rPr>
                    <a:t> </a:t>
                  </a:r>
                </a:p>
              </p:txBody>
            </p:sp>
          </mc:Fallback>
        </mc:AlternateContent>
      </p:grpSp>
      <p:sp>
        <p:nvSpPr>
          <p:cNvPr id="85" name="Ελεύθερη σχεδίαση 84"/>
          <p:cNvSpPr/>
          <p:nvPr/>
        </p:nvSpPr>
        <p:spPr>
          <a:xfrm>
            <a:off x="750271" y="4885109"/>
            <a:ext cx="2006105" cy="366838"/>
          </a:xfrm>
          <a:custGeom>
            <a:avLst/>
            <a:gdLst>
              <a:gd name="connsiteX0" fmla="*/ 324479 w 4440539"/>
              <a:gd name="connsiteY0" fmla="*/ 845363 h 1243644"/>
              <a:gd name="connsiteX1" fmla="*/ 729725 w 4440539"/>
              <a:gd name="connsiteY1" fmla="*/ 3699 h 1243644"/>
              <a:gd name="connsiteX2" fmla="*/ 4439279 w 4440539"/>
              <a:gd name="connsiteY2" fmla="*/ 1209045 h 1243644"/>
              <a:gd name="connsiteX3" fmla="*/ 324479 w 4440539"/>
              <a:gd name="connsiteY3" fmla="*/ 845363 h 1243644"/>
              <a:gd name="connsiteX0" fmla="*/ 267654 w 4603192"/>
              <a:gd name="connsiteY0" fmla="*/ 866046 h 1247894"/>
              <a:gd name="connsiteX1" fmla="*/ 891109 w 4603192"/>
              <a:gd name="connsiteY1" fmla="*/ 3600 h 1247894"/>
              <a:gd name="connsiteX2" fmla="*/ 4600663 w 4603192"/>
              <a:gd name="connsiteY2" fmla="*/ 1208946 h 1247894"/>
              <a:gd name="connsiteX3" fmla="*/ 267654 w 4603192"/>
              <a:gd name="connsiteY3" fmla="*/ 866046 h 1247894"/>
              <a:gd name="connsiteX0" fmla="*/ 44325 w 4380755"/>
              <a:gd name="connsiteY0" fmla="*/ 865900 h 1258359"/>
              <a:gd name="connsiteX1" fmla="*/ 667780 w 4380755"/>
              <a:gd name="connsiteY1" fmla="*/ 3454 h 1258359"/>
              <a:gd name="connsiteX2" fmla="*/ 4377334 w 4380755"/>
              <a:gd name="connsiteY2" fmla="*/ 1208800 h 1258359"/>
              <a:gd name="connsiteX3" fmla="*/ 1312015 w 4380755"/>
              <a:gd name="connsiteY3" fmla="*/ 1011371 h 1258359"/>
              <a:gd name="connsiteX4" fmla="*/ 44325 w 4380755"/>
              <a:gd name="connsiteY4" fmla="*/ 865900 h 1258359"/>
              <a:gd name="connsiteX0" fmla="*/ 107729 w 4466287"/>
              <a:gd name="connsiteY0" fmla="*/ 865886 h 1254757"/>
              <a:gd name="connsiteX1" fmla="*/ 731184 w 4466287"/>
              <a:gd name="connsiteY1" fmla="*/ 3440 h 1254757"/>
              <a:gd name="connsiteX2" fmla="*/ 4440738 w 4466287"/>
              <a:gd name="connsiteY2" fmla="*/ 1208786 h 1254757"/>
              <a:gd name="connsiteX3" fmla="*/ 2258647 w 4466287"/>
              <a:gd name="connsiteY3" fmla="*/ 990575 h 1254757"/>
              <a:gd name="connsiteX4" fmla="*/ 107729 w 4466287"/>
              <a:gd name="connsiteY4" fmla="*/ 865886 h 1254757"/>
              <a:gd name="connsiteX0" fmla="*/ 37764 w 4373208"/>
              <a:gd name="connsiteY0" fmla="*/ 865814 h 1240283"/>
              <a:gd name="connsiteX1" fmla="*/ 661219 w 4373208"/>
              <a:gd name="connsiteY1" fmla="*/ 3368 h 1240283"/>
              <a:gd name="connsiteX2" fmla="*/ 4370773 w 4373208"/>
              <a:gd name="connsiteY2" fmla="*/ 1208714 h 1240283"/>
              <a:gd name="connsiteX3" fmla="*/ 1211937 w 4373208"/>
              <a:gd name="connsiteY3" fmla="*/ 886594 h 1240283"/>
              <a:gd name="connsiteX4" fmla="*/ 37764 w 4373208"/>
              <a:gd name="connsiteY4" fmla="*/ 865814 h 1240283"/>
              <a:gd name="connsiteX0" fmla="*/ 28684 w 4436864"/>
              <a:gd name="connsiteY0" fmla="*/ 803745 h 1240559"/>
              <a:gd name="connsiteX1" fmla="*/ 724875 w 4436864"/>
              <a:gd name="connsiteY1" fmla="*/ 3644 h 1240559"/>
              <a:gd name="connsiteX2" fmla="*/ 4434429 w 4436864"/>
              <a:gd name="connsiteY2" fmla="*/ 1208990 h 1240559"/>
              <a:gd name="connsiteX3" fmla="*/ 1275593 w 4436864"/>
              <a:gd name="connsiteY3" fmla="*/ 886870 h 1240559"/>
              <a:gd name="connsiteX4" fmla="*/ 28684 w 4436864"/>
              <a:gd name="connsiteY4" fmla="*/ 803745 h 1240559"/>
              <a:gd name="connsiteX0" fmla="*/ 36236 w 4382071"/>
              <a:gd name="connsiteY0" fmla="*/ 710739 h 1241071"/>
              <a:gd name="connsiteX1" fmla="*/ 670082 w 4382071"/>
              <a:gd name="connsiteY1" fmla="*/ 4156 h 1241071"/>
              <a:gd name="connsiteX2" fmla="*/ 4379636 w 4382071"/>
              <a:gd name="connsiteY2" fmla="*/ 1209502 h 1241071"/>
              <a:gd name="connsiteX3" fmla="*/ 1220800 w 4382071"/>
              <a:gd name="connsiteY3" fmla="*/ 887382 h 1241071"/>
              <a:gd name="connsiteX4" fmla="*/ 36236 w 4382071"/>
              <a:gd name="connsiteY4" fmla="*/ 710739 h 1241071"/>
              <a:gd name="connsiteX0" fmla="*/ 92254 w 4454057"/>
              <a:gd name="connsiteY0" fmla="*/ 710698 h 1236577"/>
              <a:gd name="connsiteX1" fmla="*/ 726100 w 4454057"/>
              <a:gd name="connsiteY1" fmla="*/ 4115 h 1236577"/>
              <a:gd name="connsiteX2" fmla="*/ 4435654 w 4454057"/>
              <a:gd name="connsiteY2" fmla="*/ 1209461 h 1236577"/>
              <a:gd name="connsiteX3" fmla="*/ 2066527 w 4454057"/>
              <a:gd name="connsiteY3" fmla="*/ 845778 h 1236577"/>
              <a:gd name="connsiteX4" fmla="*/ 92254 w 4454057"/>
              <a:gd name="connsiteY4" fmla="*/ 710698 h 1236577"/>
              <a:gd name="connsiteX0" fmla="*/ 92254 w 4392288"/>
              <a:gd name="connsiteY0" fmla="*/ 710698 h 1082040"/>
              <a:gd name="connsiteX1" fmla="*/ 726100 w 4392288"/>
              <a:gd name="connsiteY1" fmla="*/ 4115 h 1082040"/>
              <a:gd name="connsiteX2" fmla="*/ 4373308 w 4392288"/>
              <a:gd name="connsiteY2" fmla="*/ 1043207 h 1082040"/>
              <a:gd name="connsiteX3" fmla="*/ 2066527 w 4392288"/>
              <a:gd name="connsiteY3" fmla="*/ 845778 h 1082040"/>
              <a:gd name="connsiteX4" fmla="*/ 92254 w 4392288"/>
              <a:gd name="connsiteY4" fmla="*/ 710698 h 1082040"/>
              <a:gd name="connsiteX0" fmla="*/ 75377 w 4373589"/>
              <a:gd name="connsiteY0" fmla="*/ 710698 h 1082040"/>
              <a:gd name="connsiteX1" fmla="*/ 781959 w 4373589"/>
              <a:gd name="connsiteY1" fmla="*/ 4115 h 1082040"/>
              <a:gd name="connsiteX2" fmla="*/ 4356431 w 4373589"/>
              <a:gd name="connsiteY2" fmla="*/ 1043207 h 1082040"/>
              <a:gd name="connsiteX3" fmla="*/ 2049650 w 4373589"/>
              <a:gd name="connsiteY3" fmla="*/ 845778 h 1082040"/>
              <a:gd name="connsiteX4" fmla="*/ 75377 w 4373589"/>
              <a:gd name="connsiteY4" fmla="*/ 710698 h 1082040"/>
              <a:gd name="connsiteX0" fmla="*/ 80327 w 4431813"/>
              <a:gd name="connsiteY0" fmla="*/ 707465 h 930016"/>
              <a:gd name="connsiteX1" fmla="*/ 786909 w 4431813"/>
              <a:gd name="connsiteY1" fmla="*/ 882 h 930016"/>
              <a:gd name="connsiteX2" fmla="*/ 4415109 w 4431813"/>
              <a:gd name="connsiteY2" fmla="*/ 868376 h 930016"/>
              <a:gd name="connsiteX3" fmla="*/ 2054600 w 4431813"/>
              <a:gd name="connsiteY3" fmla="*/ 842545 h 930016"/>
              <a:gd name="connsiteX4" fmla="*/ 80327 w 4431813"/>
              <a:gd name="connsiteY4" fmla="*/ 707465 h 930016"/>
              <a:gd name="connsiteX0" fmla="*/ 81090 w 4464593"/>
              <a:gd name="connsiteY0" fmla="*/ 706652 h 853028"/>
              <a:gd name="connsiteX1" fmla="*/ 787672 w 4464593"/>
              <a:gd name="connsiteY1" fmla="*/ 69 h 853028"/>
              <a:gd name="connsiteX2" fmla="*/ 4448108 w 4464593"/>
              <a:gd name="connsiteY2" fmla="*/ 750154 h 853028"/>
              <a:gd name="connsiteX3" fmla="*/ 2055363 w 4464593"/>
              <a:gd name="connsiteY3" fmla="*/ 841732 h 853028"/>
              <a:gd name="connsiteX4" fmla="*/ 81090 w 4464593"/>
              <a:gd name="connsiteY4" fmla="*/ 706652 h 853028"/>
              <a:gd name="connsiteX0" fmla="*/ 84884 w 4468831"/>
              <a:gd name="connsiteY0" fmla="*/ 706651 h 833498"/>
              <a:gd name="connsiteX1" fmla="*/ 791466 w 4468831"/>
              <a:gd name="connsiteY1" fmla="*/ 68 h 833498"/>
              <a:gd name="connsiteX2" fmla="*/ 4451902 w 4468831"/>
              <a:gd name="connsiteY2" fmla="*/ 750153 h 833498"/>
              <a:gd name="connsiteX3" fmla="*/ 2112885 w 4468831"/>
              <a:gd name="connsiteY3" fmla="*/ 805605 h 833498"/>
              <a:gd name="connsiteX4" fmla="*/ 84884 w 4468831"/>
              <a:gd name="connsiteY4" fmla="*/ 706651 h 833498"/>
              <a:gd name="connsiteX0" fmla="*/ 98609 w 4484374"/>
              <a:gd name="connsiteY0" fmla="*/ 706650 h 819825"/>
              <a:gd name="connsiteX1" fmla="*/ 805191 w 4484374"/>
              <a:gd name="connsiteY1" fmla="*/ 67 h 819825"/>
              <a:gd name="connsiteX2" fmla="*/ 4465627 w 4484374"/>
              <a:gd name="connsiteY2" fmla="*/ 750152 h 819825"/>
              <a:gd name="connsiteX3" fmla="*/ 2320028 w 4484374"/>
              <a:gd name="connsiteY3" fmla="*/ 769479 h 819825"/>
              <a:gd name="connsiteX4" fmla="*/ 98609 w 4484374"/>
              <a:gd name="connsiteY4" fmla="*/ 706650 h 819825"/>
              <a:gd name="connsiteX0" fmla="*/ 158871 w 4560662"/>
              <a:gd name="connsiteY0" fmla="*/ 706650 h 819825"/>
              <a:gd name="connsiteX1" fmla="*/ 865453 w 4560662"/>
              <a:gd name="connsiteY1" fmla="*/ 67 h 819825"/>
              <a:gd name="connsiteX2" fmla="*/ 4525889 w 4560662"/>
              <a:gd name="connsiteY2" fmla="*/ 750152 h 819825"/>
              <a:gd name="connsiteX3" fmla="*/ 3218436 w 4560662"/>
              <a:gd name="connsiteY3" fmla="*/ 769479 h 819825"/>
              <a:gd name="connsiteX4" fmla="*/ 158871 w 4560662"/>
              <a:gd name="connsiteY4" fmla="*/ 706650 h 819825"/>
              <a:gd name="connsiteX0" fmla="*/ 27710 w 4423845"/>
              <a:gd name="connsiteY0" fmla="*/ 706649 h 819543"/>
              <a:gd name="connsiteX1" fmla="*/ 734292 w 4423845"/>
              <a:gd name="connsiteY1" fmla="*/ 66 h 819543"/>
              <a:gd name="connsiteX2" fmla="*/ 4394728 w 4423845"/>
              <a:gd name="connsiteY2" fmla="*/ 750151 h 819543"/>
              <a:gd name="connsiteX3" fmla="*/ 3087275 w 4423845"/>
              <a:gd name="connsiteY3" fmla="*/ 769478 h 819543"/>
              <a:gd name="connsiteX4" fmla="*/ 1223024 w 4423845"/>
              <a:gd name="connsiteY4" fmla="*/ 713013 h 819543"/>
              <a:gd name="connsiteX5" fmla="*/ 27710 w 4423845"/>
              <a:gd name="connsiteY5" fmla="*/ 706649 h 819543"/>
              <a:gd name="connsiteX0" fmla="*/ 31008 w 4394906"/>
              <a:gd name="connsiteY0" fmla="*/ 688654 h 819611"/>
              <a:gd name="connsiteX1" fmla="*/ 705354 w 4394906"/>
              <a:gd name="connsiteY1" fmla="*/ 134 h 819611"/>
              <a:gd name="connsiteX2" fmla="*/ 4365790 w 4394906"/>
              <a:gd name="connsiteY2" fmla="*/ 750219 h 819611"/>
              <a:gd name="connsiteX3" fmla="*/ 3058337 w 4394906"/>
              <a:gd name="connsiteY3" fmla="*/ 769546 h 819611"/>
              <a:gd name="connsiteX4" fmla="*/ 1194086 w 4394906"/>
              <a:gd name="connsiteY4" fmla="*/ 713081 h 819611"/>
              <a:gd name="connsiteX5" fmla="*/ 31008 w 4394906"/>
              <a:gd name="connsiteY5" fmla="*/ 688654 h 819611"/>
              <a:gd name="connsiteX0" fmla="*/ 63855 w 4425968"/>
              <a:gd name="connsiteY0" fmla="*/ 688655 h 818046"/>
              <a:gd name="connsiteX1" fmla="*/ 738201 w 4425968"/>
              <a:gd name="connsiteY1" fmla="*/ 135 h 818046"/>
              <a:gd name="connsiteX2" fmla="*/ 4398637 w 4425968"/>
              <a:gd name="connsiteY2" fmla="*/ 750220 h 818046"/>
              <a:gd name="connsiteX3" fmla="*/ 3091184 w 4425968"/>
              <a:gd name="connsiteY3" fmla="*/ 769547 h 818046"/>
              <a:gd name="connsiteX4" fmla="*/ 1699733 w 4425968"/>
              <a:gd name="connsiteY4" fmla="*/ 749208 h 818046"/>
              <a:gd name="connsiteX5" fmla="*/ 63855 w 4425968"/>
              <a:gd name="connsiteY5" fmla="*/ 688655 h 8180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425968" h="818046">
                <a:moveTo>
                  <a:pt x="63855" y="688655"/>
                </a:moveTo>
                <a:cubicBezTo>
                  <a:pt x="-96400" y="563810"/>
                  <a:pt x="15737" y="-10126"/>
                  <a:pt x="738201" y="135"/>
                </a:cubicBezTo>
                <a:cubicBezTo>
                  <a:pt x="1460665" y="10396"/>
                  <a:pt x="4187355" y="609943"/>
                  <a:pt x="4398637" y="750220"/>
                </a:cubicBezTo>
                <a:cubicBezTo>
                  <a:pt x="4609919" y="890497"/>
                  <a:pt x="3541001" y="769716"/>
                  <a:pt x="3091184" y="769547"/>
                </a:cubicBezTo>
                <a:cubicBezTo>
                  <a:pt x="2641367" y="769378"/>
                  <a:pt x="2209660" y="759679"/>
                  <a:pt x="1699733" y="749208"/>
                </a:cubicBezTo>
                <a:cubicBezTo>
                  <a:pt x="1189806" y="738737"/>
                  <a:pt x="224110" y="813500"/>
                  <a:pt x="63855" y="688655"/>
                </a:cubicBezTo>
                <a:close/>
              </a:path>
            </a:pathLst>
          </a:custGeom>
          <a:solidFill>
            <a:schemeClr val="tx1">
              <a:lumMod val="65000"/>
              <a:lumOff val="35000"/>
              <a:alpha val="76000"/>
            </a:schemeClr>
          </a:solidFill>
          <a:ln w="19050">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86" name="Ελεύθερη σχεδίαση 85"/>
          <p:cNvSpPr/>
          <p:nvPr/>
        </p:nvSpPr>
        <p:spPr>
          <a:xfrm>
            <a:off x="750281" y="2974238"/>
            <a:ext cx="2006105" cy="366838"/>
          </a:xfrm>
          <a:custGeom>
            <a:avLst/>
            <a:gdLst>
              <a:gd name="connsiteX0" fmla="*/ 324479 w 4440539"/>
              <a:gd name="connsiteY0" fmla="*/ 845363 h 1243644"/>
              <a:gd name="connsiteX1" fmla="*/ 729725 w 4440539"/>
              <a:gd name="connsiteY1" fmla="*/ 3699 h 1243644"/>
              <a:gd name="connsiteX2" fmla="*/ 4439279 w 4440539"/>
              <a:gd name="connsiteY2" fmla="*/ 1209045 h 1243644"/>
              <a:gd name="connsiteX3" fmla="*/ 324479 w 4440539"/>
              <a:gd name="connsiteY3" fmla="*/ 845363 h 1243644"/>
              <a:gd name="connsiteX0" fmla="*/ 267654 w 4603192"/>
              <a:gd name="connsiteY0" fmla="*/ 866046 h 1247894"/>
              <a:gd name="connsiteX1" fmla="*/ 891109 w 4603192"/>
              <a:gd name="connsiteY1" fmla="*/ 3600 h 1247894"/>
              <a:gd name="connsiteX2" fmla="*/ 4600663 w 4603192"/>
              <a:gd name="connsiteY2" fmla="*/ 1208946 h 1247894"/>
              <a:gd name="connsiteX3" fmla="*/ 267654 w 4603192"/>
              <a:gd name="connsiteY3" fmla="*/ 866046 h 1247894"/>
              <a:gd name="connsiteX0" fmla="*/ 44325 w 4380755"/>
              <a:gd name="connsiteY0" fmla="*/ 865900 h 1258359"/>
              <a:gd name="connsiteX1" fmla="*/ 667780 w 4380755"/>
              <a:gd name="connsiteY1" fmla="*/ 3454 h 1258359"/>
              <a:gd name="connsiteX2" fmla="*/ 4377334 w 4380755"/>
              <a:gd name="connsiteY2" fmla="*/ 1208800 h 1258359"/>
              <a:gd name="connsiteX3" fmla="*/ 1312015 w 4380755"/>
              <a:gd name="connsiteY3" fmla="*/ 1011371 h 1258359"/>
              <a:gd name="connsiteX4" fmla="*/ 44325 w 4380755"/>
              <a:gd name="connsiteY4" fmla="*/ 865900 h 1258359"/>
              <a:gd name="connsiteX0" fmla="*/ 107729 w 4466287"/>
              <a:gd name="connsiteY0" fmla="*/ 865886 h 1254757"/>
              <a:gd name="connsiteX1" fmla="*/ 731184 w 4466287"/>
              <a:gd name="connsiteY1" fmla="*/ 3440 h 1254757"/>
              <a:gd name="connsiteX2" fmla="*/ 4440738 w 4466287"/>
              <a:gd name="connsiteY2" fmla="*/ 1208786 h 1254757"/>
              <a:gd name="connsiteX3" fmla="*/ 2258647 w 4466287"/>
              <a:gd name="connsiteY3" fmla="*/ 990575 h 1254757"/>
              <a:gd name="connsiteX4" fmla="*/ 107729 w 4466287"/>
              <a:gd name="connsiteY4" fmla="*/ 865886 h 1254757"/>
              <a:gd name="connsiteX0" fmla="*/ 37764 w 4373208"/>
              <a:gd name="connsiteY0" fmla="*/ 865814 h 1240283"/>
              <a:gd name="connsiteX1" fmla="*/ 661219 w 4373208"/>
              <a:gd name="connsiteY1" fmla="*/ 3368 h 1240283"/>
              <a:gd name="connsiteX2" fmla="*/ 4370773 w 4373208"/>
              <a:gd name="connsiteY2" fmla="*/ 1208714 h 1240283"/>
              <a:gd name="connsiteX3" fmla="*/ 1211937 w 4373208"/>
              <a:gd name="connsiteY3" fmla="*/ 886594 h 1240283"/>
              <a:gd name="connsiteX4" fmla="*/ 37764 w 4373208"/>
              <a:gd name="connsiteY4" fmla="*/ 865814 h 1240283"/>
              <a:gd name="connsiteX0" fmla="*/ 28684 w 4436864"/>
              <a:gd name="connsiteY0" fmla="*/ 803745 h 1240559"/>
              <a:gd name="connsiteX1" fmla="*/ 724875 w 4436864"/>
              <a:gd name="connsiteY1" fmla="*/ 3644 h 1240559"/>
              <a:gd name="connsiteX2" fmla="*/ 4434429 w 4436864"/>
              <a:gd name="connsiteY2" fmla="*/ 1208990 h 1240559"/>
              <a:gd name="connsiteX3" fmla="*/ 1275593 w 4436864"/>
              <a:gd name="connsiteY3" fmla="*/ 886870 h 1240559"/>
              <a:gd name="connsiteX4" fmla="*/ 28684 w 4436864"/>
              <a:gd name="connsiteY4" fmla="*/ 803745 h 1240559"/>
              <a:gd name="connsiteX0" fmla="*/ 36236 w 4382071"/>
              <a:gd name="connsiteY0" fmla="*/ 710739 h 1241071"/>
              <a:gd name="connsiteX1" fmla="*/ 670082 w 4382071"/>
              <a:gd name="connsiteY1" fmla="*/ 4156 h 1241071"/>
              <a:gd name="connsiteX2" fmla="*/ 4379636 w 4382071"/>
              <a:gd name="connsiteY2" fmla="*/ 1209502 h 1241071"/>
              <a:gd name="connsiteX3" fmla="*/ 1220800 w 4382071"/>
              <a:gd name="connsiteY3" fmla="*/ 887382 h 1241071"/>
              <a:gd name="connsiteX4" fmla="*/ 36236 w 4382071"/>
              <a:gd name="connsiteY4" fmla="*/ 710739 h 1241071"/>
              <a:gd name="connsiteX0" fmla="*/ 92254 w 4454057"/>
              <a:gd name="connsiteY0" fmla="*/ 710698 h 1236577"/>
              <a:gd name="connsiteX1" fmla="*/ 726100 w 4454057"/>
              <a:gd name="connsiteY1" fmla="*/ 4115 h 1236577"/>
              <a:gd name="connsiteX2" fmla="*/ 4435654 w 4454057"/>
              <a:gd name="connsiteY2" fmla="*/ 1209461 h 1236577"/>
              <a:gd name="connsiteX3" fmla="*/ 2066527 w 4454057"/>
              <a:gd name="connsiteY3" fmla="*/ 845778 h 1236577"/>
              <a:gd name="connsiteX4" fmla="*/ 92254 w 4454057"/>
              <a:gd name="connsiteY4" fmla="*/ 710698 h 1236577"/>
              <a:gd name="connsiteX0" fmla="*/ 92254 w 4392288"/>
              <a:gd name="connsiteY0" fmla="*/ 710698 h 1082040"/>
              <a:gd name="connsiteX1" fmla="*/ 726100 w 4392288"/>
              <a:gd name="connsiteY1" fmla="*/ 4115 h 1082040"/>
              <a:gd name="connsiteX2" fmla="*/ 4373308 w 4392288"/>
              <a:gd name="connsiteY2" fmla="*/ 1043207 h 1082040"/>
              <a:gd name="connsiteX3" fmla="*/ 2066527 w 4392288"/>
              <a:gd name="connsiteY3" fmla="*/ 845778 h 1082040"/>
              <a:gd name="connsiteX4" fmla="*/ 92254 w 4392288"/>
              <a:gd name="connsiteY4" fmla="*/ 710698 h 1082040"/>
              <a:gd name="connsiteX0" fmla="*/ 75377 w 4373589"/>
              <a:gd name="connsiteY0" fmla="*/ 710698 h 1082040"/>
              <a:gd name="connsiteX1" fmla="*/ 781959 w 4373589"/>
              <a:gd name="connsiteY1" fmla="*/ 4115 h 1082040"/>
              <a:gd name="connsiteX2" fmla="*/ 4356431 w 4373589"/>
              <a:gd name="connsiteY2" fmla="*/ 1043207 h 1082040"/>
              <a:gd name="connsiteX3" fmla="*/ 2049650 w 4373589"/>
              <a:gd name="connsiteY3" fmla="*/ 845778 h 1082040"/>
              <a:gd name="connsiteX4" fmla="*/ 75377 w 4373589"/>
              <a:gd name="connsiteY4" fmla="*/ 710698 h 1082040"/>
              <a:gd name="connsiteX0" fmla="*/ 80327 w 4431813"/>
              <a:gd name="connsiteY0" fmla="*/ 707465 h 930016"/>
              <a:gd name="connsiteX1" fmla="*/ 786909 w 4431813"/>
              <a:gd name="connsiteY1" fmla="*/ 882 h 930016"/>
              <a:gd name="connsiteX2" fmla="*/ 4415109 w 4431813"/>
              <a:gd name="connsiteY2" fmla="*/ 868376 h 930016"/>
              <a:gd name="connsiteX3" fmla="*/ 2054600 w 4431813"/>
              <a:gd name="connsiteY3" fmla="*/ 842545 h 930016"/>
              <a:gd name="connsiteX4" fmla="*/ 80327 w 4431813"/>
              <a:gd name="connsiteY4" fmla="*/ 707465 h 930016"/>
              <a:gd name="connsiteX0" fmla="*/ 81090 w 4464593"/>
              <a:gd name="connsiteY0" fmla="*/ 706652 h 853028"/>
              <a:gd name="connsiteX1" fmla="*/ 787672 w 4464593"/>
              <a:gd name="connsiteY1" fmla="*/ 69 h 853028"/>
              <a:gd name="connsiteX2" fmla="*/ 4448108 w 4464593"/>
              <a:gd name="connsiteY2" fmla="*/ 750154 h 853028"/>
              <a:gd name="connsiteX3" fmla="*/ 2055363 w 4464593"/>
              <a:gd name="connsiteY3" fmla="*/ 841732 h 853028"/>
              <a:gd name="connsiteX4" fmla="*/ 81090 w 4464593"/>
              <a:gd name="connsiteY4" fmla="*/ 706652 h 853028"/>
              <a:gd name="connsiteX0" fmla="*/ 84884 w 4468831"/>
              <a:gd name="connsiteY0" fmla="*/ 706651 h 833498"/>
              <a:gd name="connsiteX1" fmla="*/ 791466 w 4468831"/>
              <a:gd name="connsiteY1" fmla="*/ 68 h 833498"/>
              <a:gd name="connsiteX2" fmla="*/ 4451902 w 4468831"/>
              <a:gd name="connsiteY2" fmla="*/ 750153 h 833498"/>
              <a:gd name="connsiteX3" fmla="*/ 2112885 w 4468831"/>
              <a:gd name="connsiteY3" fmla="*/ 805605 h 833498"/>
              <a:gd name="connsiteX4" fmla="*/ 84884 w 4468831"/>
              <a:gd name="connsiteY4" fmla="*/ 706651 h 833498"/>
              <a:gd name="connsiteX0" fmla="*/ 98609 w 4484374"/>
              <a:gd name="connsiteY0" fmla="*/ 706650 h 819825"/>
              <a:gd name="connsiteX1" fmla="*/ 805191 w 4484374"/>
              <a:gd name="connsiteY1" fmla="*/ 67 h 819825"/>
              <a:gd name="connsiteX2" fmla="*/ 4465627 w 4484374"/>
              <a:gd name="connsiteY2" fmla="*/ 750152 h 819825"/>
              <a:gd name="connsiteX3" fmla="*/ 2320028 w 4484374"/>
              <a:gd name="connsiteY3" fmla="*/ 769479 h 819825"/>
              <a:gd name="connsiteX4" fmla="*/ 98609 w 4484374"/>
              <a:gd name="connsiteY4" fmla="*/ 706650 h 819825"/>
              <a:gd name="connsiteX0" fmla="*/ 158871 w 4560662"/>
              <a:gd name="connsiteY0" fmla="*/ 706650 h 819825"/>
              <a:gd name="connsiteX1" fmla="*/ 865453 w 4560662"/>
              <a:gd name="connsiteY1" fmla="*/ 67 h 819825"/>
              <a:gd name="connsiteX2" fmla="*/ 4525889 w 4560662"/>
              <a:gd name="connsiteY2" fmla="*/ 750152 h 819825"/>
              <a:gd name="connsiteX3" fmla="*/ 3218436 w 4560662"/>
              <a:gd name="connsiteY3" fmla="*/ 769479 h 819825"/>
              <a:gd name="connsiteX4" fmla="*/ 158871 w 4560662"/>
              <a:gd name="connsiteY4" fmla="*/ 706650 h 819825"/>
              <a:gd name="connsiteX0" fmla="*/ 27710 w 4423845"/>
              <a:gd name="connsiteY0" fmla="*/ 706649 h 819543"/>
              <a:gd name="connsiteX1" fmla="*/ 734292 w 4423845"/>
              <a:gd name="connsiteY1" fmla="*/ 66 h 819543"/>
              <a:gd name="connsiteX2" fmla="*/ 4394728 w 4423845"/>
              <a:gd name="connsiteY2" fmla="*/ 750151 h 819543"/>
              <a:gd name="connsiteX3" fmla="*/ 3087275 w 4423845"/>
              <a:gd name="connsiteY3" fmla="*/ 769478 h 819543"/>
              <a:gd name="connsiteX4" fmla="*/ 1223024 w 4423845"/>
              <a:gd name="connsiteY4" fmla="*/ 713013 h 819543"/>
              <a:gd name="connsiteX5" fmla="*/ 27710 w 4423845"/>
              <a:gd name="connsiteY5" fmla="*/ 706649 h 819543"/>
              <a:gd name="connsiteX0" fmla="*/ 31008 w 4394906"/>
              <a:gd name="connsiteY0" fmla="*/ 688654 h 819611"/>
              <a:gd name="connsiteX1" fmla="*/ 705354 w 4394906"/>
              <a:gd name="connsiteY1" fmla="*/ 134 h 819611"/>
              <a:gd name="connsiteX2" fmla="*/ 4365790 w 4394906"/>
              <a:gd name="connsiteY2" fmla="*/ 750219 h 819611"/>
              <a:gd name="connsiteX3" fmla="*/ 3058337 w 4394906"/>
              <a:gd name="connsiteY3" fmla="*/ 769546 h 819611"/>
              <a:gd name="connsiteX4" fmla="*/ 1194086 w 4394906"/>
              <a:gd name="connsiteY4" fmla="*/ 713081 h 819611"/>
              <a:gd name="connsiteX5" fmla="*/ 31008 w 4394906"/>
              <a:gd name="connsiteY5" fmla="*/ 688654 h 819611"/>
              <a:gd name="connsiteX0" fmla="*/ 63855 w 4425968"/>
              <a:gd name="connsiteY0" fmla="*/ 688655 h 818046"/>
              <a:gd name="connsiteX1" fmla="*/ 738201 w 4425968"/>
              <a:gd name="connsiteY1" fmla="*/ 135 h 818046"/>
              <a:gd name="connsiteX2" fmla="*/ 4398637 w 4425968"/>
              <a:gd name="connsiteY2" fmla="*/ 750220 h 818046"/>
              <a:gd name="connsiteX3" fmla="*/ 3091184 w 4425968"/>
              <a:gd name="connsiteY3" fmla="*/ 769547 h 818046"/>
              <a:gd name="connsiteX4" fmla="*/ 1699733 w 4425968"/>
              <a:gd name="connsiteY4" fmla="*/ 749208 h 818046"/>
              <a:gd name="connsiteX5" fmla="*/ 63855 w 4425968"/>
              <a:gd name="connsiteY5" fmla="*/ 688655 h 8180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425968" h="818046">
                <a:moveTo>
                  <a:pt x="63855" y="688655"/>
                </a:moveTo>
                <a:cubicBezTo>
                  <a:pt x="-96400" y="563810"/>
                  <a:pt x="15737" y="-10126"/>
                  <a:pt x="738201" y="135"/>
                </a:cubicBezTo>
                <a:cubicBezTo>
                  <a:pt x="1460665" y="10396"/>
                  <a:pt x="4187355" y="609943"/>
                  <a:pt x="4398637" y="750220"/>
                </a:cubicBezTo>
                <a:cubicBezTo>
                  <a:pt x="4609919" y="890497"/>
                  <a:pt x="3541001" y="769716"/>
                  <a:pt x="3091184" y="769547"/>
                </a:cubicBezTo>
                <a:cubicBezTo>
                  <a:pt x="2641367" y="769378"/>
                  <a:pt x="2209660" y="759679"/>
                  <a:pt x="1699733" y="749208"/>
                </a:cubicBezTo>
                <a:cubicBezTo>
                  <a:pt x="1189806" y="738737"/>
                  <a:pt x="224110" y="813500"/>
                  <a:pt x="63855" y="688655"/>
                </a:cubicBezTo>
                <a:close/>
              </a:path>
            </a:pathLst>
          </a:custGeom>
          <a:solidFill>
            <a:schemeClr val="tx1">
              <a:lumMod val="65000"/>
              <a:lumOff val="35000"/>
              <a:alpha val="76000"/>
            </a:schemeClr>
          </a:solidFill>
          <a:ln w="19050">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grpSp>
        <p:nvGrpSpPr>
          <p:cNvPr id="4" name="Ομάδα 3"/>
          <p:cNvGrpSpPr/>
          <p:nvPr/>
        </p:nvGrpSpPr>
        <p:grpSpPr>
          <a:xfrm>
            <a:off x="981732" y="2130856"/>
            <a:ext cx="11180185" cy="2992580"/>
            <a:chOff x="981732" y="2130856"/>
            <a:chExt cx="11180185" cy="2992580"/>
          </a:xfrm>
        </p:grpSpPr>
        <p:grpSp>
          <p:nvGrpSpPr>
            <p:cNvPr id="3" name="Ομάδα 2"/>
            <p:cNvGrpSpPr/>
            <p:nvPr/>
          </p:nvGrpSpPr>
          <p:grpSpPr>
            <a:xfrm>
              <a:off x="8079389" y="3310400"/>
              <a:ext cx="4082528" cy="714069"/>
              <a:chOff x="8079389" y="3310400"/>
              <a:chExt cx="4082528" cy="714069"/>
            </a:xfrm>
          </p:grpSpPr>
          <mc:AlternateContent xmlns:mc="http://schemas.openxmlformats.org/markup-compatibility/2006" xmlns:a14="http://schemas.microsoft.com/office/drawing/2010/main">
            <mc:Choice Requires="a14">
              <p:sp>
                <p:nvSpPr>
                  <p:cNvPr id="81" name="TextBox 80"/>
                  <p:cNvSpPr txBox="1"/>
                  <p:nvPr/>
                </p:nvSpPr>
                <p:spPr>
                  <a:xfrm>
                    <a:off x="9747474" y="3505865"/>
                    <a:ext cx="2414443" cy="518604"/>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sSub>
                            <m:sSubPr>
                              <m:ctrlPr>
                                <a:rPr lang="el-GR" b="1" i="1" smtClean="0">
                                  <a:solidFill>
                                    <a:srgbClr val="0070C0"/>
                                  </a:solidFill>
                                  <a:latin typeface="Cambria Math" panose="02040503050406030204" pitchFamily="18" charset="0"/>
                                </a:rPr>
                              </m:ctrlPr>
                            </m:sSubPr>
                            <m:e>
                              <m:r>
                                <a:rPr lang="en-US" b="1" i="1" smtClean="0">
                                  <a:solidFill>
                                    <a:srgbClr val="0070C0"/>
                                  </a:solidFill>
                                  <a:latin typeface="Cambria Math" panose="02040503050406030204" pitchFamily="18" charset="0"/>
                                </a:rPr>
                                <m:t>𝑭</m:t>
                              </m:r>
                            </m:e>
                            <m:sub>
                              <m:r>
                                <a:rPr lang="en-US" b="1" i="0" smtClean="0">
                                  <a:solidFill>
                                    <a:srgbClr val="0070C0"/>
                                  </a:solidFill>
                                  <a:latin typeface="Cambria Math" panose="02040503050406030204" pitchFamily="18" charset="0"/>
                                </a:rPr>
                                <m:t>𝐧𝐞𝐭</m:t>
                              </m:r>
                            </m:sub>
                          </m:sSub>
                          <m:r>
                            <a:rPr lang="en-US" b="1" i="1" smtClean="0">
                              <a:solidFill>
                                <a:srgbClr val="0070C0"/>
                              </a:solidFill>
                              <a:latin typeface="Cambria Math" panose="02040503050406030204" pitchFamily="18" charset="0"/>
                            </a:rPr>
                            <m:t>=</m:t>
                          </m:r>
                          <m:f>
                            <m:fPr>
                              <m:ctrlPr>
                                <a:rPr lang="en-US" b="1" i="1">
                                  <a:solidFill>
                                    <a:srgbClr val="0070C0"/>
                                  </a:solidFill>
                                  <a:latin typeface="Cambria Math" panose="02040503050406030204" pitchFamily="18" charset="0"/>
                                </a:rPr>
                              </m:ctrlPr>
                            </m:fPr>
                            <m:num>
                              <m:r>
                                <a:rPr lang="en-US" b="1" i="1">
                                  <a:solidFill>
                                    <a:srgbClr val="0070C0"/>
                                  </a:solidFill>
                                  <a:latin typeface="Cambria Math" panose="02040503050406030204" pitchFamily="18" charset="0"/>
                                </a:rPr>
                                <m:t>𝟏</m:t>
                              </m:r>
                            </m:num>
                            <m:den>
                              <m:r>
                                <a:rPr lang="en-US" b="1" i="1">
                                  <a:solidFill>
                                    <a:srgbClr val="0070C0"/>
                                  </a:solidFill>
                                  <a:latin typeface="Cambria Math" panose="02040503050406030204" pitchFamily="18" charset="0"/>
                                </a:rPr>
                                <m:t>𝟐</m:t>
                              </m:r>
                            </m:den>
                          </m:f>
                          <m:r>
                            <a:rPr lang="el-GR" b="1" i="1">
                              <a:solidFill>
                                <a:srgbClr val="0070C0"/>
                              </a:solidFill>
                              <a:latin typeface="Cambria Math" panose="02040503050406030204" pitchFamily="18" charset="0"/>
                            </a:rPr>
                            <m:t>𝝆</m:t>
                          </m:r>
                          <m:d>
                            <m:dPr>
                              <m:ctrlPr>
                                <a:rPr lang="el-GR" b="1" i="1">
                                  <a:solidFill>
                                    <a:srgbClr val="0070C0"/>
                                  </a:solidFill>
                                  <a:latin typeface="Cambria Math" panose="02040503050406030204" pitchFamily="18" charset="0"/>
                                </a:rPr>
                              </m:ctrlPr>
                            </m:dPr>
                            <m:e>
                              <m:sSup>
                                <m:sSupPr>
                                  <m:ctrlPr>
                                    <a:rPr lang="el-GR" b="1" i="1">
                                      <a:solidFill>
                                        <a:srgbClr val="0070C0"/>
                                      </a:solidFill>
                                      <a:latin typeface="Cambria Math" panose="02040503050406030204" pitchFamily="18" charset="0"/>
                                    </a:rPr>
                                  </m:ctrlPr>
                                </m:sSupPr>
                                <m:e>
                                  <m:r>
                                    <a:rPr lang="el-GR" b="1" i="1">
                                      <a:solidFill>
                                        <a:srgbClr val="0070C0"/>
                                      </a:solidFill>
                                      <a:latin typeface="Cambria Math" panose="02040503050406030204" pitchFamily="18" charset="0"/>
                                    </a:rPr>
                                    <m:t>𝝊</m:t>
                                  </m:r>
                                </m:e>
                                <m:sup>
                                  <m:r>
                                    <a:rPr lang="en-US" b="1" i="1">
                                      <a:solidFill>
                                        <a:srgbClr val="0070C0"/>
                                      </a:solidFill>
                                      <a:latin typeface="Cambria Math" panose="02040503050406030204" pitchFamily="18" charset="0"/>
                                    </a:rPr>
                                    <m:t>𝟐</m:t>
                                  </m:r>
                                </m:sup>
                              </m:sSup>
                              <m:r>
                                <a:rPr lang="en-US" b="1" i="1">
                                  <a:solidFill>
                                    <a:srgbClr val="0070C0"/>
                                  </a:solidFill>
                                  <a:latin typeface="Cambria Math" panose="02040503050406030204" pitchFamily="18" charset="0"/>
                                </a:rPr>
                                <m:t>−</m:t>
                              </m:r>
                              <m:sSubSup>
                                <m:sSubSupPr>
                                  <m:ctrlPr>
                                    <a:rPr lang="en-US" b="1" i="1">
                                      <a:solidFill>
                                        <a:srgbClr val="0070C0"/>
                                      </a:solidFill>
                                      <a:latin typeface="Cambria Math" panose="02040503050406030204" pitchFamily="18" charset="0"/>
                                    </a:rPr>
                                  </m:ctrlPr>
                                </m:sSubSupPr>
                                <m:e>
                                  <m:r>
                                    <a:rPr lang="el-GR" b="1" i="1">
                                      <a:solidFill>
                                        <a:srgbClr val="0070C0"/>
                                      </a:solidFill>
                                      <a:latin typeface="Cambria Math" panose="02040503050406030204" pitchFamily="18" charset="0"/>
                                    </a:rPr>
                                    <m:t>𝝊</m:t>
                                  </m:r>
                                </m:e>
                                <m:sub>
                                  <m:r>
                                    <a:rPr lang="el-GR" b="1" i="1">
                                      <a:solidFill>
                                        <a:srgbClr val="0070C0"/>
                                      </a:solidFill>
                                      <a:latin typeface="Cambria Math" panose="02040503050406030204" pitchFamily="18" charset="0"/>
                                    </a:rPr>
                                    <m:t>𝟎</m:t>
                                  </m:r>
                                </m:sub>
                                <m:sup>
                                  <m:r>
                                    <a:rPr lang="el-GR" b="1" i="1">
                                      <a:solidFill>
                                        <a:srgbClr val="0070C0"/>
                                      </a:solidFill>
                                      <a:latin typeface="Cambria Math" panose="02040503050406030204" pitchFamily="18" charset="0"/>
                                    </a:rPr>
                                    <m:t>𝟐</m:t>
                                  </m:r>
                                </m:sup>
                              </m:sSubSup>
                            </m:e>
                          </m:d>
                          <m:sSub>
                            <m:sSubPr>
                              <m:ctrlPr>
                                <a:rPr lang="en-US" b="1" i="1">
                                  <a:solidFill>
                                    <a:srgbClr val="0070C0"/>
                                  </a:solidFill>
                                  <a:latin typeface="Cambria Math" panose="02040503050406030204" pitchFamily="18" charset="0"/>
                                </a:rPr>
                              </m:ctrlPr>
                            </m:sSubPr>
                            <m:e>
                              <m:r>
                                <a:rPr lang="en-US" b="1" i="1">
                                  <a:solidFill>
                                    <a:srgbClr val="0070C0"/>
                                  </a:solidFill>
                                  <a:latin typeface="Cambria Math" panose="02040503050406030204" pitchFamily="18" charset="0"/>
                                </a:rPr>
                                <m:t>𝑨</m:t>
                              </m:r>
                            </m:e>
                            <m:sub>
                              <m:r>
                                <a:rPr lang="el-GR" b="1">
                                  <a:solidFill>
                                    <a:srgbClr val="0070C0"/>
                                  </a:solidFill>
                                  <a:latin typeface="Cambria Math" panose="02040503050406030204" pitchFamily="18" charset="0"/>
                                </a:rPr>
                                <m:t>𝛑𝛕</m:t>
                              </m:r>
                            </m:sub>
                          </m:sSub>
                        </m:oMath>
                      </m:oMathPara>
                    </a14:m>
                    <a:endParaRPr lang="el-GR" b="1" dirty="0">
                      <a:solidFill>
                        <a:srgbClr val="0070C0"/>
                      </a:solidFill>
                    </a:endParaRPr>
                  </a:p>
                </p:txBody>
              </p:sp>
            </mc:Choice>
            <mc:Fallback xmlns="">
              <p:sp>
                <p:nvSpPr>
                  <p:cNvPr id="81" name="TextBox 80"/>
                  <p:cNvSpPr txBox="1">
                    <a:spLocks noRot="1" noChangeAspect="1" noMove="1" noResize="1" noEditPoints="1" noAdjustHandles="1" noChangeArrowheads="1" noChangeShapeType="1" noTextEdit="1"/>
                  </p:cNvSpPr>
                  <p:nvPr/>
                </p:nvSpPr>
                <p:spPr>
                  <a:xfrm>
                    <a:off x="9747474" y="3505865"/>
                    <a:ext cx="2414443" cy="518604"/>
                  </a:xfrm>
                  <a:prstGeom prst="rect">
                    <a:avLst/>
                  </a:prstGeom>
                  <a:blipFill>
                    <a:blip r:embed="rId11"/>
                    <a:stretch>
                      <a:fillRect/>
                    </a:stretch>
                  </a:blipFill>
                </p:spPr>
                <p:txBody>
                  <a:bodyPr/>
                  <a:lstStyle/>
                  <a:p>
                    <a:r>
                      <a:rPr lang="el-GR">
                        <a:noFill/>
                      </a:rPr>
                      <a:t> </a:t>
                    </a:r>
                  </a:p>
                </p:txBody>
              </p:sp>
            </mc:Fallback>
          </mc:AlternateContent>
          <p:sp>
            <p:nvSpPr>
              <p:cNvPr id="82" name="TextBox 81"/>
              <p:cNvSpPr txBox="1"/>
              <p:nvPr/>
            </p:nvSpPr>
            <p:spPr>
              <a:xfrm>
                <a:off x="8079389" y="3310400"/>
                <a:ext cx="2624421" cy="584775"/>
              </a:xfrm>
              <a:prstGeom prst="rect">
                <a:avLst/>
              </a:prstGeom>
              <a:noFill/>
            </p:spPr>
            <p:txBody>
              <a:bodyPr wrap="square" rtlCol="0">
                <a:spAutoFit/>
              </a:bodyPr>
              <a:lstStyle/>
              <a:p>
                <a:r>
                  <a:rPr lang="el-GR" sz="1600" b="1" dirty="0" smtClean="0">
                    <a:latin typeface="Times New Roman" panose="02020603050405020304" pitchFamily="18" charset="0"/>
                    <a:cs typeface="Times New Roman" panose="02020603050405020304" pitchFamily="18" charset="0"/>
                  </a:rPr>
                  <a:t>Συνισταμένη δύναμη στο πτερύγιο:</a:t>
                </a:r>
                <a:endParaRPr lang="el-GR" sz="1600" b="1" dirty="0">
                  <a:latin typeface="Times New Roman" panose="02020603050405020304" pitchFamily="18" charset="0"/>
                  <a:cs typeface="Times New Roman" panose="02020603050405020304" pitchFamily="18" charset="0"/>
                </a:endParaRPr>
              </a:p>
            </p:txBody>
          </p:sp>
        </p:grpSp>
        <p:grpSp>
          <p:nvGrpSpPr>
            <p:cNvPr id="92" name="Ομάδα 91"/>
            <p:cNvGrpSpPr/>
            <p:nvPr/>
          </p:nvGrpSpPr>
          <p:grpSpPr>
            <a:xfrm>
              <a:off x="1010459" y="4021559"/>
              <a:ext cx="72000" cy="1101877"/>
              <a:chOff x="1010459" y="4021559"/>
              <a:chExt cx="72000" cy="1101877"/>
            </a:xfrm>
          </p:grpSpPr>
          <p:cxnSp>
            <p:nvCxnSpPr>
              <p:cNvPr id="88" name="Ευθύγραμμο βέλος σύνδεσης 87"/>
              <p:cNvCxnSpPr/>
              <p:nvPr/>
            </p:nvCxnSpPr>
            <p:spPr>
              <a:xfrm rot="16200000">
                <a:off x="521685" y="4543559"/>
                <a:ext cx="1044000" cy="0"/>
              </a:xfrm>
              <a:prstGeom prst="straightConnector1">
                <a:avLst/>
              </a:prstGeom>
              <a:ln w="38100">
                <a:solidFill>
                  <a:srgbClr val="FF0000"/>
                </a:solidFill>
                <a:tailEnd type="triangle" w="med" len="lg"/>
              </a:ln>
            </p:spPr>
            <p:style>
              <a:lnRef idx="1">
                <a:schemeClr val="accent1"/>
              </a:lnRef>
              <a:fillRef idx="0">
                <a:schemeClr val="accent1"/>
              </a:fillRef>
              <a:effectRef idx="0">
                <a:schemeClr val="accent1"/>
              </a:effectRef>
              <a:fontRef idx="minor">
                <a:schemeClr val="tx1"/>
              </a:fontRef>
            </p:style>
          </p:cxnSp>
          <p:sp>
            <p:nvSpPr>
              <p:cNvPr id="90" name="Οβάλ 89"/>
              <p:cNvSpPr/>
              <p:nvPr/>
            </p:nvSpPr>
            <p:spPr>
              <a:xfrm>
                <a:off x="1010459" y="5051436"/>
                <a:ext cx="72000" cy="72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grpSp>
        <p:grpSp>
          <p:nvGrpSpPr>
            <p:cNvPr id="91" name="Ομάδα 90"/>
            <p:cNvGrpSpPr/>
            <p:nvPr/>
          </p:nvGrpSpPr>
          <p:grpSpPr>
            <a:xfrm>
              <a:off x="998741" y="2254834"/>
              <a:ext cx="72000" cy="936000"/>
              <a:chOff x="998741" y="2098969"/>
              <a:chExt cx="72000" cy="1101877"/>
            </a:xfrm>
          </p:grpSpPr>
          <p:cxnSp>
            <p:nvCxnSpPr>
              <p:cNvPr id="64" name="Ευθύγραμμο βέλος σύνδεσης 63"/>
              <p:cNvCxnSpPr/>
              <p:nvPr/>
            </p:nvCxnSpPr>
            <p:spPr>
              <a:xfrm rot="16200000">
                <a:off x="509967" y="2620969"/>
                <a:ext cx="1044000" cy="0"/>
              </a:xfrm>
              <a:prstGeom prst="straightConnector1">
                <a:avLst/>
              </a:prstGeom>
              <a:ln w="38100">
                <a:solidFill>
                  <a:srgbClr val="FF0000"/>
                </a:solidFill>
                <a:tailEnd type="triangle" w="med" len="lg"/>
              </a:ln>
            </p:spPr>
            <p:style>
              <a:lnRef idx="1">
                <a:schemeClr val="accent1"/>
              </a:lnRef>
              <a:fillRef idx="0">
                <a:schemeClr val="accent1"/>
              </a:fillRef>
              <a:effectRef idx="0">
                <a:schemeClr val="accent1"/>
              </a:effectRef>
              <a:fontRef idx="minor">
                <a:schemeClr val="tx1"/>
              </a:fontRef>
            </p:style>
          </p:cxnSp>
          <p:sp>
            <p:nvSpPr>
              <p:cNvPr id="66" name="Οβάλ 65"/>
              <p:cNvSpPr/>
              <p:nvPr/>
            </p:nvSpPr>
            <p:spPr>
              <a:xfrm>
                <a:off x="998741" y="3128846"/>
                <a:ext cx="72000" cy="72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grpSp>
        <mc:AlternateContent xmlns:mc="http://schemas.openxmlformats.org/markup-compatibility/2006" xmlns:a14="http://schemas.microsoft.com/office/drawing/2010/main">
          <mc:Choice Requires="a14">
            <p:sp>
              <p:nvSpPr>
                <p:cNvPr id="93" name="Ορθογώνιο 92"/>
                <p:cNvSpPr/>
                <p:nvPr/>
              </p:nvSpPr>
              <p:spPr>
                <a:xfrm>
                  <a:off x="981732" y="2130856"/>
                  <a:ext cx="654282" cy="369332"/>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sSub>
                          <m:sSubPr>
                            <m:ctrlPr>
                              <a:rPr lang="el-GR" b="1" i="1" smtClean="0">
                                <a:solidFill>
                                  <a:srgbClr val="FF0000"/>
                                </a:solidFill>
                                <a:latin typeface="Cambria Math" panose="02040503050406030204" pitchFamily="18" charset="0"/>
                              </a:rPr>
                            </m:ctrlPr>
                          </m:sSubPr>
                          <m:e>
                            <m:r>
                              <a:rPr lang="en-US" b="1" i="1">
                                <a:solidFill>
                                  <a:srgbClr val="FF0000"/>
                                </a:solidFill>
                                <a:latin typeface="Cambria Math" panose="02040503050406030204" pitchFamily="18" charset="0"/>
                              </a:rPr>
                              <m:t>𝑭</m:t>
                            </m:r>
                          </m:e>
                          <m:sub>
                            <m:r>
                              <a:rPr lang="en-US" b="1" i="0" smtClean="0">
                                <a:solidFill>
                                  <a:srgbClr val="FF0000"/>
                                </a:solidFill>
                                <a:latin typeface="Cambria Math" panose="02040503050406030204" pitchFamily="18" charset="0"/>
                              </a:rPr>
                              <m:t>𝐧𝐞𝐭</m:t>
                            </m:r>
                          </m:sub>
                        </m:sSub>
                      </m:oMath>
                    </m:oMathPara>
                  </a14:m>
                  <a:endParaRPr lang="el-GR" dirty="0">
                    <a:solidFill>
                      <a:srgbClr val="FF0000"/>
                    </a:solidFill>
                  </a:endParaRPr>
                </a:p>
              </p:txBody>
            </p:sp>
          </mc:Choice>
          <mc:Fallback xmlns="">
            <p:sp>
              <p:nvSpPr>
                <p:cNvPr id="93" name="Ορθογώνιο 92"/>
                <p:cNvSpPr>
                  <a:spLocks noRot="1" noChangeAspect="1" noMove="1" noResize="1" noEditPoints="1" noAdjustHandles="1" noChangeArrowheads="1" noChangeShapeType="1" noTextEdit="1"/>
                </p:cNvSpPr>
                <p:nvPr/>
              </p:nvSpPr>
              <p:spPr>
                <a:xfrm>
                  <a:off x="981732" y="2130856"/>
                  <a:ext cx="654282" cy="369332"/>
                </a:xfrm>
                <a:prstGeom prst="rect">
                  <a:avLst/>
                </a:prstGeom>
                <a:blipFill>
                  <a:blip r:embed="rId12"/>
                  <a:stretch>
                    <a:fillRect/>
                  </a:stretch>
                </a:blipFill>
              </p:spPr>
              <p:txBody>
                <a:bodyPr/>
                <a:lstStyle/>
                <a:p>
                  <a:r>
                    <a:rPr lang="el-GR">
                      <a:noFill/>
                    </a:rPr>
                    <a:t> </a:t>
                  </a:r>
                </a:p>
              </p:txBody>
            </p:sp>
          </mc:Fallback>
        </mc:AlternateContent>
        <mc:AlternateContent xmlns:mc="http://schemas.openxmlformats.org/markup-compatibility/2006" xmlns:a14="http://schemas.microsoft.com/office/drawing/2010/main">
          <mc:Choice Requires="a14">
            <p:sp>
              <p:nvSpPr>
                <p:cNvPr id="95" name="Ορθογώνιο 94"/>
                <p:cNvSpPr/>
                <p:nvPr/>
              </p:nvSpPr>
              <p:spPr>
                <a:xfrm>
                  <a:off x="985729" y="4053439"/>
                  <a:ext cx="654282" cy="369332"/>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sSub>
                          <m:sSubPr>
                            <m:ctrlPr>
                              <a:rPr lang="el-GR" b="1" i="1" smtClean="0">
                                <a:solidFill>
                                  <a:srgbClr val="FF0000"/>
                                </a:solidFill>
                                <a:latin typeface="Cambria Math" panose="02040503050406030204" pitchFamily="18" charset="0"/>
                              </a:rPr>
                            </m:ctrlPr>
                          </m:sSubPr>
                          <m:e>
                            <m:r>
                              <a:rPr lang="en-US" b="1" i="1">
                                <a:solidFill>
                                  <a:srgbClr val="FF0000"/>
                                </a:solidFill>
                                <a:latin typeface="Cambria Math" panose="02040503050406030204" pitchFamily="18" charset="0"/>
                              </a:rPr>
                              <m:t>𝑭</m:t>
                            </m:r>
                          </m:e>
                          <m:sub>
                            <m:r>
                              <a:rPr lang="en-US" b="1" i="0" smtClean="0">
                                <a:solidFill>
                                  <a:srgbClr val="FF0000"/>
                                </a:solidFill>
                                <a:latin typeface="Cambria Math" panose="02040503050406030204" pitchFamily="18" charset="0"/>
                              </a:rPr>
                              <m:t>𝐧𝐞𝐭</m:t>
                            </m:r>
                          </m:sub>
                        </m:sSub>
                      </m:oMath>
                    </m:oMathPara>
                  </a14:m>
                  <a:endParaRPr lang="el-GR" dirty="0">
                    <a:solidFill>
                      <a:srgbClr val="FF0000"/>
                    </a:solidFill>
                  </a:endParaRPr>
                </a:p>
              </p:txBody>
            </p:sp>
          </mc:Choice>
          <mc:Fallback xmlns="">
            <p:sp>
              <p:nvSpPr>
                <p:cNvPr id="95" name="Ορθογώνιο 94"/>
                <p:cNvSpPr>
                  <a:spLocks noRot="1" noChangeAspect="1" noMove="1" noResize="1" noEditPoints="1" noAdjustHandles="1" noChangeArrowheads="1" noChangeShapeType="1" noTextEdit="1"/>
                </p:cNvSpPr>
                <p:nvPr/>
              </p:nvSpPr>
              <p:spPr>
                <a:xfrm>
                  <a:off x="985729" y="4053439"/>
                  <a:ext cx="654282" cy="369332"/>
                </a:xfrm>
                <a:prstGeom prst="rect">
                  <a:avLst/>
                </a:prstGeom>
                <a:blipFill>
                  <a:blip r:embed="rId13"/>
                  <a:stretch>
                    <a:fillRect/>
                  </a:stretch>
                </a:blipFill>
              </p:spPr>
              <p:txBody>
                <a:bodyPr/>
                <a:lstStyle/>
                <a:p>
                  <a:r>
                    <a:rPr lang="el-GR">
                      <a:noFill/>
                    </a:rPr>
                    <a:t> </a:t>
                  </a:r>
                </a:p>
              </p:txBody>
            </p:sp>
          </mc:Fallback>
        </mc:AlternateContent>
      </p:grpSp>
      <mc:AlternateContent xmlns:mc="http://schemas.openxmlformats.org/markup-compatibility/2006" xmlns:a14="http://schemas.microsoft.com/office/drawing/2010/main">
        <mc:Choice Requires="a14">
          <p:sp>
            <p:nvSpPr>
              <p:cNvPr id="97" name="TextBox 96"/>
              <p:cNvSpPr txBox="1"/>
              <p:nvPr/>
            </p:nvSpPr>
            <p:spPr>
              <a:xfrm>
                <a:off x="7942120" y="4315296"/>
                <a:ext cx="3238707" cy="891719"/>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sSub>
                        <m:sSubPr>
                          <m:ctrlPr>
                            <a:rPr lang="el-GR" b="1" i="1" smtClean="0">
                              <a:solidFill>
                                <a:srgbClr val="0070C0"/>
                              </a:solidFill>
                              <a:latin typeface="Cambria Math" panose="02040503050406030204" pitchFamily="18" charset="0"/>
                            </a:rPr>
                          </m:ctrlPr>
                        </m:sSubPr>
                        <m:e>
                          <m:r>
                            <a:rPr lang="en-US" b="1" i="1" smtClean="0">
                              <a:solidFill>
                                <a:srgbClr val="0070C0"/>
                              </a:solidFill>
                              <a:latin typeface="Cambria Math" panose="02040503050406030204" pitchFamily="18" charset="0"/>
                            </a:rPr>
                            <m:t>𝑭</m:t>
                          </m:r>
                        </m:e>
                        <m:sub>
                          <m:r>
                            <a:rPr lang="en-US" b="1" i="0" smtClean="0">
                              <a:solidFill>
                                <a:srgbClr val="0070C0"/>
                              </a:solidFill>
                              <a:latin typeface="Cambria Math" panose="02040503050406030204" pitchFamily="18" charset="0"/>
                            </a:rPr>
                            <m:t>𝐧𝐞𝐭</m:t>
                          </m:r>
                        </m:sub>
                      </m:sSub>
                      <m:r>
                        <a:rPr lang="en-US" b="1" i="1" smtClean="0">
                          <a:solidFill>
                            <a:srgbClr val="0070C0"/>
                          </a:solidFill>
                          <a:latin typeface="Cambria Math" panose="02040503050406030204" pitchFamily="18" charset="0"/>
                        </a:rPr>
                        <m:t>=</m:t>
                      </m:r>
                      <m:f>
                        <m:fPr>
                          <m:ctrlPr>
                            <a:rPr lang="en-US" b="1" i="1">
                              <a:solidFill>
                                <a:srgbClr val="0070C0"/>
                              </a:solidFill>
                              <a:latin typeface="Cambria Math" panose="02040503050406030204" pitchFamily="18" charset="0"/>
                            </a:rPr>
                          </m:ctrlPr>
                        </m:fPr>
                        <m:num>
                          <m:r>
                            <a:rPr lang="en-US" b="1" i="1">
                              <a:solidFill>
                                <a:srgbClr val="0070C0"/>
                              </a:solidFill>
                              <a:latin typeface="Cambria Math" panose="02040503050406030204" pitchFamily="18" charset="0"/>
                            </a:rPr>
                            <m:t>𝟏</m:t>
                          </m:r>
                        </m:num>
                        <m:den>
                          <m:r>
                            <a:rPr lang="en-US" b="1" i="1">
                              <a:solidFill>
                                <a:srgbClr val="0070C0"/>
                              </a:solidFill>
                              <a:latin typeface="Cambria Math" panose="02040503050406030204" pitchFamily="18" charset="0"/>
                            </a:rPr>
                            <m:t>𝟐</m:t>
                          </m:r>
                        </m:den>
                      </m:f>
                      <m:r>
                        <a:rPr lang="el-GR" b="1" i="1">
                          <a:solidFill>
                            <a:srgbClr val="0070C0"/>
                          </a:solidFill>
                          <a:latin typeface="Cambria Math" panose="02040503050406030204" pitchFamily="18" charset="0"/>
                        </a:rPr>
                        <m:t>𝝆</m:t>
                      </m:r>
                      <m:d>
                        <m:dPr>
                          <m:ctrlPr>
                            <a:rPr lang="el-GR" b="1" i="1">
                              <a:solidFill>
                                <a:srgbClr val="0070C0"/>
                              </a:solidFill>
                              <a:latin typeface="Cambria Math" panose="02040503050406030204" pitchFamily="18" charset="0"/>
                            </a:rPr>
                          </m:ctrlPr>
                        </m:dPr>
                        <m:e>
                          <m:sSup>
                            <m:sSupPr>
                              <m:ctrlPr>
                                <a:rPr lang="el-GR" b="1" i="1">
                                  <a:solidFill>
                                    <a:srgbClr val="0070C0"/>
                                  </a:solidFill>
                                  <a:latin typeface="Cambria Math" panose="02040503050406030204" pitchFamily="18" charset="0"/>
                                </a:rPr>
                              </m:ctrlPr>
                            </m:sSupPr>
                            <m:e>
                              <m:d>
                                <m:dPr>
                                  <m:ctrlPr>
                                    <a:rPr lang="el-GR" b="1" i="1" smtClean="0">
                                      <a:solidFill>
                                        <a:srgbClr val="0070C0"/>
                                      </a:solidFill>
                                      <a:latin typeface="Cambria Math" panose="02040503050406030204" pitchFamily="18" charset="0"/>
                                    </a:rPr>
                                  </m:ctrlPr>
                                </m:dPr>
                                <m:e>
                                  <m:f>
                                    <m:fPr>
                                      <m:ctrlPr>
                                        <a:rPr lang="en-US" b="1" i="1">
                                          <a:solidFill>
                                            <a:srgbClr val="0070C0"/>
                                          </a:solidFill>
                                          <a:latin typeface="Cambria Math" panose="02040503050406030204" pitchFamily="18" charset="0"/>
                                          <a:ea typeface="Cambria Math" panose="02040503050406030204" pitchFamily="18" charset="0"/>
                                        </a:rPr>
                                      </m:ctrlPr>
                                    </m:fPr>
                                    <m:num>
                                      <m:sSub>
                                        <m:sSubPr>
                                          <m:ctrlPr>
                                            <a:rPr lang="en-US" b="1" i="1">
                                              <a:solidFill>
                                                <a:srgbClr val="0070C0"/>
                                              </a:solidFill>
                                              <a:latin typeface="Cambria Math" panose="02040503050406030204" pitchFamily="18" charset="0"/>
                                              <a:ea typeface="Cambria Math" panose="02040503050406030204" pitchFamily="18" charset="0"/>
                                            </a:rPr>
                                          </m:ctrlPr>
                                        </m:sSubPr>
                                        <m:e>
                                          <m:r>
                                            <a:rPr lang="en-US" b="1" i="1">
                                              <a:solidFill>
                                                <a:srgbClr val="0070C0"/>
                                              </a:solidFill>
                                              <a:latin typeface="Cambria Math" panose="02040503050406030204" pitchFamily="18" charset="0"/>
                                              <a:ea typeface="Cambria Math" panose="02040503050406030204" pitchFamily="18" charset="0"/>
                                            </a:rPr>
                                            <m:t>𝑨</m:t>
                                          </m:r>
                                        </m:e>
                                        <m:sub>
                                          <m:r>
                                            <a:rPr lang="en-US" b="1" i="1">
                                              <a:solidFill>
                                                <a:srgbClr val="0070C0"/>
                                              </a:solidFill>
                                              <a:latin typeface="Cambria Math" panose="02040503050406030204" pitchFamily="18" charset="0"/>
                                              <a:ea typeface="Cambria Math" panose="02040503050406030204" pitchFamily="18" charset="0"/>
                                            </a:rPr>
                                            <m:t>𝟎</m:t>
                                          </m:r>
                                        </m:sub>
                                      </m:sSub>
                                    </m:num>
                                    <m:den>
                                      <m:r>
                                        <a:rPr lang="en-US" b="1" i="1">
                                          <a:solidFill>
                                            <a:srgbClr val="0070C0"/>
                                          </a:solidFill>
                                          <a:latin typeface="Cambria Math" panose="02040503050406030204" pitchFamily="18" charset="0"/>
                                          <a:ea typeface="Cambria Math" panose="02040503050406030204" pitchFamily="18" charset="0"/>
                                        </a:rPr>
                                        <m:t>𝑨</m:t>
                                      </m:r>
                                    </m:den>
                                  </m:f>
                                  <m:sSub>
                                    <m:sSubPr>
                                      <m:ctrlPr>
                                        <a:rPr lang="en-US" b="1" i="1">
                                          <a:solidFill>
                                            <a:srgbClr val="0070C0"/>
                                          </a:solidFill>
                                          <a:latin typeface="Cambria Math" panose="02040503050406030204" pitchFamily="18" charset="0"/>
                                          <a:ea typeface="Cambria Math" panose="02040503050406030204" pitchFamily="18" charset="0"/>
                                        </a:rPr>
                                      </m:ctrlPr>
                                    </m:sSubPr>
                                    <m:e>
                                      <m:r>
                                        <a:rPr lang="el-GR" b="1" i="1">
                                          <a:solidFill>
                                            <a:srgbClr val="0070C0"/>
                                          </a:solidFill>
                                          <a:latin typeface="Cambria Math" panose="02040503050406030204" pitchFamily="18" charset="0"/>
                                          <a:ea typeface="Cambria Math" panose="02040503050406030204" pitchFamily="18" charset="0"/>
                                        </a:rPr>
                                        <m:t>𝝊</m:t>
                                      </m:r>
                                    </m:e>
                                    <m:sub>
                                      <m:r>
                                        <a:rPr lang="el-GR" b="1" i="1">
                                          <a:solidFill>
                                            <a:srgbClr val="0070C0"/>
                                          </a:solidFill>
                                          <a:latin typeface="Cambria Math" panose="02040503050406030204" pitchFamily="18" charset="0"/>
                                          <a:ea typeface="Cambria Math" panose="02040503050406030204" pitchFamily="18" charset="0"/>
                                        </a:rPr>
                                        <m:t>𝟎</m:t>
                                      </m:r>
                                    </m:sub>
                                  </m:sSub>
                                </m:e>
                              </m:d>
                            </m:e>
                            <m:sup>
                              <m:r>
                                <a:rPr lang="en-US" b="1" i="1">
                                  <a:solidFill>
                                    <a:srgbClr val="0070C0"/>
                                  </a:solidFill>
                                  <a:latin typeface="Cambria Math" panose="02040503050406030204" pitchFamily="18" charset="0"/>
                                </a:rPr>
                                <m:t>𝟐</m:t>
                              </m:r>
                            </m:sup>
                          </m:sSup>
                          <m:r>
                            <a:rPr lang="en-US" b="1" i="1">
                              <a:solidFill>
                                <a:srgbClr val="0070C0"/>
                              </a:solidFill>
                              <a:latin typeface="Cambria Math" panose="02040503050406030204" pitchFamily="18" charset="0"/>
                            </a:rPr>
                            <m:t>−</m:t>
                          </m:r>
                          <m:sSubSup>
                            <m:sSubSupPr>
                              <m:ctrlPr>
                                <a:rPr lang="en-US" b="1" i="1">
                                  <a:solidFill>
                                    <a:srgbClr val="0070C0"/>
                                  </a:solidFill>
                                  <a:latin typeface="Cambria Math" panose="02040503050406030204" pitchFamily="18" charset="0"/>
                                </a:rPr>
                              </m:ctrlPr>
                            </m:sSubSupPr>
                            <m:e>
                              <m:r>
                                <a:rPr lang="el-GR" b="1" i="1">
                                  <a:solidFill>
                                    <a:srgbClr val="0070C0"/>
                                  </a:solidFill>
                                  <a:latin typeface="Cambria Math" panose="02040503050406030204" pitchFamily="18" charset="0"/>
                                </a:rPr>
                                <m:t>𝝊</m:t>
                              </m:r>
                            </m:e>
                            <m:sub>
                              <m:r>
                                <a:rPr lang="el-GR" b="1" i="1">
                                  <a:solidFill>
                                    <a:srgbClr val="0070C0"/>
                                  </a:solidFill>
                                  <a:latin typeface="Cambria Math" panose="02040503050406030204" pitchFamily="18" charset="0"/>
                                </a:rPr>
                                <m:t>𝟎</m:t>
                              </m:r>
                            </m:sub>
                            <m:sup>
                              <m:r>
                                <a:rPr lang="el-GR" b="1" i="1">
                                  <a:solidFill>
                                    <a:srgbClr val="0070C0"/>
                                  </a:solidFill>
                                  <a:latin typeface="Cambria Math" panose="02040503050406030204" pitchFamily="18" charset="0"/>
                                </a:rPr>
                                <m:t>𝟐</m:t>
                              </m:r>
                            </m:sup>
                          </m:sSubSup>
                        </m:e>
                      </m:d>
                      <m:sSub>
                        <m:sSubPr>
                          <m:ctrlPr>
                            <a:rPr lang="en-US" b="1" i="1">
                              <a:solidFill>
                                <a:srgbClr val="0070C0"/>
                              </a:solidFill>
                              <a:latin typeface="Cambria Math" panose="02040503050406030204" pitchFamily="18" charset="0"/>
                            </a:rPr>
                          </m:ctrlPr>
                        </m:sSubPr>
                        <m:e>
                          <m:r>
                            <a:rPr lang="en-US" b="1" i="1">
                              <a:solidFill>
                                <a:srgbClr val="0070C0"/>
                              </a:solidFill>
                              <a:latin typeface="Cambria Math" panose="02040503050406030204" pitchFamily="18" charset="0"/>
                            </a:rPr>
                            <m:t>𝑨</m:t>
                          </m:r>
                        </m:e>
                        <m:sub>
                          <m:r>
                            <a:rPr lang="el-GR" b="1">
                              <a:solidFill>
                                <a:srgbClr val="0070C0"/>
                              </a:solidFill>
                              <a:latin typeface="Cambria Math" panose="02040503050406030204" pitchFamily="18" charset="0"/>
                            </a:rPr>
                            <m:t>𝛑𝛕</m:t>
                          </m:r>
                        </m:sub>
                      </m:sSub>
                    </m:oMath>
                  </m:oMathPara>
                </a14:m>
                <a:endParaRPr lang="el-GR" b="1" dirty="0">
                  <a:solidFill>
                    <a:srgbClr val="0070C0"/>
                  </a:solidFill>
                </a:endParaRPr>
              </a:p>
            </p:txBody>
          </p:sp>
        </mc:Choice>
        <mc:Fallback xmlns="">
          <p:sp>
            <p:nvSpPr>
              <p:cNvPr id="97" name="TextBox 96"/>
              <p:cNvSpPr txBox="1">
                <a:spLocks noRot="1" noChangeAspect="1" noMove="1" noResize="1" noEditPoints="1" noAdjustHandles="1" noChangeArrowheads="1" noChangeShapeType="1" noTextEdit="1"/>
              </p:cNvSpPr>
              <p:nvPr/>
            </p:nvSpPr>
            <p:spPr>
              <a:xfrm>
                <a:off x="7942120" y="4315296"/>
                <a:ext cx="3238707" cy="891719"/>
              </a:xfrm>
              <a:prstGeom prst="rect">
                <a:avLst/>
              </a:prstGeom>
              <a:blipFill>
                <a:blip r:embed="rId15"/>
                <a:stretch>
                  <a:fillRect/>
                </a:stretch>
              </a:blipFill>
            </p:spPr>
            <p:txBody>
              <a:bodyPr/>
              <a:lstStyle/>
              <a:p>
                <a:r>
                  <a:rPr lang="el-GR">
                    <a:noFill/>
                  </a:rPr>
                  <a:t> </a:t>
                </a:r>
              </a:p>
            </p:txBody>
          </p:sp>
        </mc:Fallback>
      </mc:AlternateContent>
      <p:grpSp>
        <p:nvGrpSpPr>
          <p:cNvPr id="5" name="Ομάδα 4"/>
          <p:cNvGrpSpPr/>
          <p:nvPr/>
        </p:nvGrpSpPr>
        <p:grpSpPr>
          <a:xfrm>
            <a:off x="7928190" y="5416489"/>
            <a:ext cx="4232384" cy="891719"/>
            <a:chOff x="7928190" y="5416489"/>
            <a:chExt cx="4232384" cy="891719"/>
          </a:xfrm>
        </p:grpSpPr>
        <mc:AlternateContent xmlns:mc="http://schemas.openxmlformats.org/markup-compatibility/2006" xmlns:a14="http://schemas.microsoft.com/office/drawing/2010/main">
          <mc:Choice Requires="a14">
            <p:sp>
              <p:nvSpPr>
                <p:cNvPr id="98" name="TextBox 97"/>
                <p:cNvSpPr txBox="1"/>
                <p:nvPr/>
              </p:nvSpPr>
              <p:spPr>
                <a:xfrm>
                  <a:off x="7928190" y="5416489"/>
                  <a:ext cx="3096104" cy="891719"/>
                </a:xfrm>
                <a:prstGeom prst="rect">
                  <a:avLst/>
                </a:prstGeom>
                <a:noFill/>
                <a:ln w="28575">
                  <a:solidFill>
                    <a:srgbClr val="C00000"/>
                  </a:solidFill>
                </a:ln>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sSub>
                          <m:sSubPr>
                            <m:ctrlPr>
                              <a:rPr lang="el-GR" b="1" i="1" smtClean="0">
                                <a:solidFill>
                                  <a:srgbClr val="0070C0"/>
                                </a:solidFill>
                                <a:latin typeface="Cambria Math" panose="02040503050406030204" pitchFamily="18" charset="0"/>
                              </a:rPr>
                            </m:ctrlPr>
                          </m:sSubPr>
                          <m:e>
                            <m:r>
                              <a:rPr lang="en-US" b="1" i="1" smtClean="0">
                                <a:solidFill>
                                  <a:srgbClr val="0070C0"/>
                                </a:solidFill>
                                <a:latin typeface="Cambria Math" panose="02040503050406030204" pitchFamily="18" charset="0"/>
                              </a:rPr>
                              <m:t>𝑭</m:t>
                            </m:r>
                          </m:e>
                          <m:sub>
                            <m:r>
                              <a:rPr lang="en-US" b="1" i="0" smtClean="0">
                                <a:solidFill>
                                  <a:srgbClr val="0070C0"/>
                                </a:solidFill>
                                <a:latin typeface="Cambria Math" panose="02040503050406030204" pitchFamily="18" charset="0"/>
                              </a:rPr>
                              <m:t>𝐧𝐞𝐭</m:t>
                            </m:r>
                          </m:sub>
                        </m:sSub>
                        <m:r>
                          <a:rPr lang="en-US" b="1" i="1" smtClean="0">
                            <a:solidFill>
                              <a:srgbClr val="0070C0"/>
                            </a:solidFill>
                            <a:latin typeface="Cambria Math" panose="02040503050406030204" pitchFamily="18" charset="0"/>
                          </a:rPr>
                          <m:t>=</m:t>
                        </m:r>
                        <m:f>
                          <m:fPr>
                            <m:ctrlPr>
                              <a:rPr lang="en-US" b="1" i="1">
                                <a:solidFill>
                                  <a:srgbClr val="0070C0"/>
                                </a:solidFill>
                                <a:latin typeface="Cambria Math" panose="02040503050406030204" pitchFamily="18" charset="0"/>
                              </a:rPr>
                            </m:ctrlPr>
                          </m:fPr>
                          <m:num>
                            <m:r>
                              <a:rPr lang="en-US" b="1" i="1">
                                <a:solidFill>
                                  <a:srgbClr val="0070C0"/>
                                </a:solidFill>
                                <a:latin typeface="Cambria Math" panose="02040503050406030204" pitchFamily="18" charset="0"/>
                              </a:rPr>
                              <m:t>𝟏</m:t>
                            </m:r>
                          </m:num>
                          <m:den>
                            <m:r>
                              <a:rPr lang="en-US" b="1" i="1">
                                <a:solidFill>
                                  <a:srgbClr val="0070C0"/>
                                </a:solidFill>
                                <a:latin typeface="Cambria Math" panose="02040503050406030204" pitchFamily="18" charset="0"/>
                              </a:rPr>
                              <m:t>𝟐</m:t>
                            </m:r>
                          </m:den>
                        </m:f>
                        <m:r>
                          <a:rPr lang="el-GR" b="1" i="1">
                            <a:solidFill>
                              <a:srgbClr val="0070C0"/>
                            </a:solidFill>
                            <a:latin typeface="Cambria Math" panose="02040503050406030204" pitchFamily="18" charset="0"/>
                          </a:rPr>
                          <m:t>𝝆</m:t>
                        </m:r>
                        <m:sSubSup>
                          <m:sSubSupPr>
                            <m:ctrlPr>
                              <a:rPr lang="el-GR" b="1" i="1" smtClean="0">
                                <a:solidFill>
                                  <a:srgbClr val="0070C0"/>
                                </a:solidFill>
                                <a:latin typeface="Cambria Math" panose="02040503050406030204" pitchFamily="18" charset="0"/>
                              </a:rPr>
                            </m:ctrlPr>
                          </m:sSubSupPr>
                          <m:e>
                            <m:r>
                              <a:rPr lang="el-GR" b="1" i="1" smtClean="0">
                                <a:solidFill>
                                  <a:srgbClr val="0070C0"/>
                                </a:solidFill>
                                <a:latin typeface="Cambria Math" panose="02040503050406030204" pitchFamily="18" charset="0"/>
                              </a:rPr>
                              <m:t>𝝊</m:t>
                            </m:r>
                          </m:e>
                          <m:sub>
                            <m:r>
                              <a:rPr lang="el-GR" b="1" i="1" smtClean="0">
                                <a:solidFill>
                                  <a:srgbClr val="0070C0"/>
                                </a:solidFill>
                                <a:latin typeface="Cambria Math" panose="02040503050406030204" pitchFamily="18" charset="0"/>
                              </a:rPr>
                              <m:t>𝟎</m:t>
                            </m:r>
                          </m:sub>
                          <m:sup>
                            <m:r>
                              <a:rPr lang="el-GR" b="1" i="1" smtClean="0">
                                <a:solidFill>
                                  <a:srgbClr val="0070C0"/>
                                </a:solidFill>
                                <a:latin typeface="Cambria Math" panose="02040503050406030204" pitchFamily="18" charset="0"/>
                              </a:rPr>
                              <m:t>𝟐</m:t>
                            </m:r>
                          </m:sup>
                        </m:sSubSup>
                        <m:d>
                          <m:dPr>
                            <m:ctrlPr>
                              <a:rPr lang="el-GR" b="1" i="1">
                                <a:solidFill>
                                  <a:srgbClr val="0070C0"/>
                                </a:solidFill>
                                <a:latin typeface="Cambria Math" panose="02040503050406030204" pitchFamily="18" charset="0"/>
                              </a:rPr>
                            </m:ctrlPr>
                          </m:dPr>
                          <m:e>
                            <m:sSup>
                              <m:sSupPr>
                                <m:ctrlPr>
                                  <a:rPr lang="el-GR" b="1" i="1">
                                    <a:solidFill>
                                      <a:srgbClr val="0070C0"/>
                                    </a:solidFill>
                                    <a:latin typeface="Cambria Math" panose="02040503050406030204" pitchFamily="18" charset="0"/>
                                  </a:rPr>
                                </m:ctrlPr>
                              </m:sSupPr>
                              <m:e>
                                <m:d>
                                  <m:dPr>
                                    <m:ctrlPr>
                                      <a:rPr lang="el-GR" b="1" i="1" smtClean="0">
                                        <a:solidFill>
                                          <a:srgbClr val="0070C0"/>
                                        </a:solidFill>
                                        <a:latin typeface="Cambria Math" panose="02040503050406030204" pitchFamily="18" charset="0"/>
                                      </a:rPr>
                                    </m:ctrlPr>
                                  </m:dPr>
                                  <m:e>
                                    <m:f>
                                      <m:fPr>
                                        <m:ctrlPr>
                                          <a:rPr lang="en-US" b="1" i="1">
                                            <a:solidFill>
                                              <a:srgbClr val="0070C0"/>
                                            </a:solidFill>
                                            <a:latin typeface="Cambria Math" panose="02040503050406030204" pitchFamily="18" charset="0"/>
                                            <a:ea typeface="Cambria Math" panose="02040503050406030204" pitchFamily="18" charset="0"/>
                                          </a:rPr>
                                        </m:ctrlPr>
                                      </m:fPr>
                                      <m:num>
                                        <m:sSub>
                                          <m:sSubPr>
                                            <m:ctrlPr>
                                              <a:rPr lang="en-US" b="1" i="1">
                                                <a:solidFill>
                                                  <a:srgbClr val="0070C0"/>
                                                </a:solidFill>
                                                <a:latin typeface="Cambria Math" panose="02040503050406030204" pitchFamily="18" charset="0"/>
                                                <a:ea typeface="Cambria Math" panose="02040503050406030204" pitchFamily="18" charset="0"/>
                                              </a:rPr>
                                            </m:ctrlPr>
                                          </m:sSubPr>
                                          <m:e>
                                            <m:r>
                                              <a:rPr lang="en-US" b="1" i="1">
                                                <a:solidFill>
                                                  <a:srgbClr val="0070C0"/>
                                                </a:solidFill>
                                                <a:latin typeface="Cambria Math" panose="02040503050406030204" pitchFamily="18" charset="0"/>
                                                <a:ea typeface="Cambria Math" panose="02040503050406030204" pitchFamily="18" charset="0"/>
                                              </a:rPr>
                                              <m:t>𝑨</m:t>
                                            </m:r>
                                          </m:e>
                                          <m:sub>
                                            <m:r>
                                              <a:rPr lang="en-US" b="1" i="1">
                                                <a:solidFill>
                                                  <a:srgbClr val="0070C0"/>
                                                </a:solidFill>
                                                <a:latin typeface="Cambria Math" panose="02040503050406030204" pitchFamily="18" charset="0"/>
                                                <a:ea typeface="Cambria Math" panose="02040503050406030204" pitchFamily="18" charset="0"/>
                                              </a:rPr>
                                              <m:t>𝟎</m:t>
                                            </m:r>
                                          </m:sub>
                                        </m:sSub>
                                      </m:num>
                                      <m:den>
                                        <m:r>
                                          <a:rPr lang="en-US" b="1" i="1">
                                            <a:solidFill>
                                              <a:srgbClr val="0070C0"/>
                                            </a:solidFill>
                                            <a:latin typeface="Cambria Math" panose="02040503050406030204" pitchFamily="18" charset="0"/>
                                            <a:ea typeface="Cambria Math" panose="02040503050406030204" pitchFamily="18" charset="0"/>
                                          </a:rPr>
                                          <m:t>𝑨</m:t>
                                        </m:r>
                                      </m:den>
                                    </m:f>
                                  </m:e>
                                </m:d>
                              </m:e>
                              <m:sup>
                                <m:r>
                                  <a:rPr lang="en-US" b="1" i="1">
                                    <a:solidFill>
                                      <a:srgbClr val="0070C0"/>
                                    </a:solidFill>
                                    <a:latin typeface="Cambria Math" panose="02040503050406030204" pitchFamily="18" charset="0"/>
                                  </a:rPr>
                                  <m:t>𝟐</m:t>
                                </m:r>
                              </m:sup>
                            </m:sSup>
                            <m:r>
                              <a:rPr lang="en-US" b="1" i="1">
                                <a:solidFill>
                                  <a:srgbClr val="0070C0"/>
                                </a:solidFill>
                                <a:latin typeface="Cambria Math" panose="02040503050406030204" pitchFamily="18" charset="0"/>
                              </a:rPr>
                              <m:t>−</m:t>
                            </m:r>
                            <m:r>
                              <a:rPr lang="el-GR" b="1" i="1" smtClean="0">
                                <a:solidFill>
                                  <a:srgbClr val="0070C0"/>
                                </a:solidFill>
                                <a:latin typeface="Cambria Math" panose="02040503050406030204" pitchFamily="18" charset="0"/>
                              </a:rPr>
                              <m:t>𝟏</m:t>
                            </m:r>
                          </m:e>
                        </m:d>
                        <m:sSub>
                          <m:sSubPr>
                            <m:ctrlPr>
                              <a:rPr lang="en-US" b="1" i="1">
                                <a:solidFill>
                                  <a:srgbClr val="0070C0"/>
                                </a:solidFill>
                                <a:latin typeface="Cambria Math" panose="02040503050406030204" pitchFamily="18" charset="0"/>
                              </a:rPr>
                            </m:ctrlPr>
                          </m:sSubPr>
                          <m:e>
                            <m:r>
                              <a:rPr lang="en-US" b="1" i="1">
                                <a:solidFill>
                                  <a:srgbClr val="0070C0"/>
                                </a:solidFill>
                                <a:latin typeface="Cambria Math" panose="02040503050406030204" pitchFamily="18" charset="0"/>
                              </a:rPr>
                              <m:t>𝑨</m:t>
                            </m:r>
                          </m:e>
                          <m:sub>
                            <m:r>
                              <a:rPr lang="el-GR" b="1">
                                <a:solidFill>
                                  <a:srgbClr val="0070C0"/>
                                </a:solidFill>
                                <a:latin typeface="Cambria Math" panose="02040503050406030204" pitchFamily="18" charset="0"/>
                              </a:rPr>
                              <m:t>𝛑𝛕</m:t>
                            </m:r>
                          </m:sub>
                        </m:sSub>
                      </m:oMath>
                    </m:oMathPara>
                  </a14:m>
                  <a:endParaRPr lang="el-GR" b="1" dirty="0">
                    <a:solidFill>
                      <a:srgbClr val="0070C0"/>
                    </a:solidFill>
                  </a:endParaRPr>
                </a:p>
              </p:txBody>
            </p:sp>
          </mc:Choice>
          <mc:Fallback xmlns="">
            <p:sp>
              <p:nvSpPr>
                <p:cNvPr id="98" name="TextBox 97"/>
                <p:cNvSpPr txBox="1">
                  <a:spLocks noRot="1" noChangeAspect="1" noMove="1" noResize="1" noEditPoints="1" noAdjustHandles="1" noChangeArrowheads="1" noChangeShapeType="1" noTextEdit="1"/>
                </p:cNvSpPr>
                <p:nvPr/>
              </p:nvSpPr>
              <p:spPr>
                <a:xfrm>
                  <a:off x="7928190" y="5416489"/>
                  <a:ext cx="3096104" cy="891719"/>
                </a:xfrm>
                <a:prstGeom prst="rect">
                  <a:avLst/>
                </a:prstGeom>
                <a:blipFill>
                  <a:blip r:embed="rId16"/>
                  <a:stretch>
                    <a:fillRect/>
                  </a:stretch>
                </a:blipFill>
                <a:ln w="28575">
                  <a:solidFill>
                    <a:srgbClr val="C00000"/>
                  </a:solidFill>
                </a:ln>
              </p:spPr>
              <p:txBody>
                <a:bodyPr/>
                <a:lstStyle/>
                <a:p>
                  <a:r>
                    <a:rPr lang="el-GR">
                      <a:noFill/>
                    </a:rPr>
                    <a:t> </a:t>
                  </a:r>
                </a:p>
              </p:txBody>
            </p:sp>
          </mc:Fallback>
        </mc:AlternateContent>
        <p:sp>
          <p:nvSpPr>
            <p:cNvPr id="99" name="TextBox 98"/>
            <p:cNvSpPr txBox="1"/>
            <p:nvPr/>
          </p:nvSpPr>
          <p:spPr>
            <a:xfrm>
              <a:off x="11080574" y="5636662"/>
              <a:ext cx="1080000" cy="400110"/>
            </a:xfrm>
            <a:prstGeom prst="rect">
              <a:avLst/>
            </a:prstGeom>
            <a:noFill/>
          </p:spPr>
          <p:txBody>
            <a:bodyPr wrap="square" rtlCol="0">
              <a:spAutoFit/>
            </a:bodyPr>
            <a:lstStyle/>
            <a:p>
              <a:r>
                <a:rPr lang="el-GR" sz="2000" b="1" dirty="0" err="1" smtClean="0">
                  <a:latin typeface="Times New Roman" panose="02020603050405020304" pitchFamily="18" charset="0"/>
                  <a:cs typeface="Times New Roman" panose="02020603050405020304" pitchFamily="18" charset="0"/>
                </a:rPr>
                <a:t>Άντωση</a:t>
              </a:r>
              <a:endParaRPr lang="el-GR" sz="2000" b="1" dirty="0">
                <a:latin typeface="Times New Roman" panose="02020603050405020304" pitchFamily="18" charset="0"/>
                <a:cs typeface="Times New Roman" panose="02020603050405020304" pitchFamily="18" charset="0"/>
              </a:endParaRPr>
            </a:p>
          </p:txBody>
        </p:sp>
      </p:grpSp>
      <p:sp>
        <p:nvSpPr>
          <p:cNvPr id="100" name="TextBox 99"/>
          <p:cNvSpPr txBox="1"/>
          <p:nvPr/>
        </p:nvSpPr>
        <p:spPr>
          <a:xfrm>
            <a:off x="1581" y="32884"/>
            <a:ext cx="12198927" cy="830997"/>
          </a:xfrm>
          <a:prstGeom prst="rect">
            <a:avLst/>
          </a:prstGeom>
          <a:noFill/>
        </p:spPr>
        <p:txBody>
          <a:bodyPr wrap="square" rtlCol="0">
            <a:spAutoFit/>
          </a:bodyPr>
          <a:lstStyle/>
          <a:p>
            <a:pPr algn="ctr"/>
            <a:r>
              <a:rPr lang="el-GR" sz="2400" b="1" dirty="0" smtClean="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ΝΟΜΟΣ </a:t>
            </a:r>
            <a:r>
              <a:rPr lang="en-US" sz="2400" b="1" dirty="0" smtClean="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BERNOULLI</a:t>
            </a:r>
          </a:p>
          <a:p>
            <a:pPr algn="ctr"/>
            <a:r>
              <a:rPr lang="en-US" sz="2400" b="1" dirty="0" smtClean="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a:t>
            </a:r>
            <a:r>
              <a:rPr lang="el-GR" sz="2400" b="1" dirty="0" smtClean="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Εφαρμογές:  </a:t>
            </a:r>
            <a:r>
              <a:rPr lang="el-GR" sz="2400" b="1" dirty="0" err="1" smtClean="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Αντωση</a:t>
            </a:r>
            <a:r>
              <a:rPr lang="el-GR" sz="2400" b="1" dirty="0" smtClean="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a:t>
            </a:r>
            <a:endParaRPr lang="el-GR" sz="2400" b="1" dirty="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grpSp>
        <p:nvGrpSpPr>
          <p:cNvPr id="14" name="Ομάδα 13"/>
          <p:cNvGrpSpPr/>
          <p:nvPr/>
        </p:nvGrpSpPr>
        <p:grpSpPr>
          <a:xfrm>
            <a:off x="10782695" y="748145"/>
            <a:ext cx="1008088" cy="2867891"/>
            <a:chOff x="10782695" y="748145"/>
            <a:chExt cx="1008088" cy="2867891"/>
          </a:xfrm>
        </p:grpSpPr>
        <p:sp>
          <p:nvSpPr>
            <p:cNvPr id="11" name="Οβάλ 10"/>
            <p:cNvSpPr/>
            <p:nvPr/>
          </p:nvSpPr>
          <p:spPr>
            <a:xfrm>
              <a:off x="10782695" y="748145"/>
              <a:ext cx="1008088" cy="700984"/>
            </a:xfrm>
            <a:prstGeom prst="ellipse">
              <a:avLst/>
            </a:prstGeom>
            <a:no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cxnSp>
          <p:nvCxnSpPr>
            <p:cNvPr id="13" name="Ευθύγραμμο βέλος σύνδεσης 12"/>
            <p:cNvCxnSpPr>
              <a:stCxn id="11" idx="4"/>
            </p:cNvCxnSpPr>
            <p:nvPr/>
          </p:nvCxnSpPr>
          <p:spPr>
            <a:xfrm flipH="1">
              <a:off x="11024294" y="1449129"/>
              <a:ext cx="262445" cy="2166907"/>
            </a:xfrm>
            <a:prstGeom prst="straightConnector1">
              <a:avLst/>
            </a:prstGeom>
            <a:ln w="19050">
              <a:solidFill>
                <a:srgbClr val="FF0000"/>
              </a:solidFill>
              <a:tailEnd type="triangle"/>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11433040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left)">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74"/>
                                        </p:tgtEl>
                                        <p:attrNameLst>
                                          <p:attrName>style.visibility</p:attrName>
                                        </p:attrNameLst>
                                      </p:cBhvr>
                                      <p:to>
                                        <p:strVal val="visible"/>
                                      </p:to>
                                    </p:set>
                                    <p:animEffect transition="in" filter="fade">
                                      <p:cBhvr>
                                        <p:cTn id="12" dur="1750"/>
                                        <p:tgtEl>
                                          <p:spTgt spid="74"/>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1" fill="hold" nodeType="clickEffect">
                                  <p:stCondLst>
                                    <p:cond delay="0"/>
                                  </p:stCondLst>
                                  <p:childTnLst>
                                    <p:set>
                                      <p:cBhvr>
                                        <p:cTn id="16" dur="1" fill="hold">
                                          <p:stCondLst>
                                            <p:cond delay="0"/>
                                          </p:stCondLst>
                                        </p:cTn>
                                        <p:tgtEl>
                                          <p:spTgt spid="8"/>
                                        </p:tgtEl>
                                        <p:attrNameLst>
                                          <p:attrName>style.visibility</p:attrName>
                                        </p:attrNameLst>
                                      </p:cBhvr>
                                      <p:to>
                                        <p:strVal val="visible"/>
                                      </p:to>
                                    </p:set>
                                    <p:animEffect transition="in" filter="wipe(up)">
                                      <p:cBhvr>
                                        <p:cTn id="17" dur="500"/>
                                        <p:tgtEl>
                                          <p:spTgt spid="8"/>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1" fill="hold" nodeType="clickEffect">
                                  <p:stCondLst>
                                    <p:cond delay="0"/>
                                  </p:stCondLst>
                                  <p:childTnLst>
                                    <p:set>
                                      <p:cBhvr>
                                        <p:cTn id="21" dur="1" fill="hold">
                                          <p:stCondLst>
                                            <p:cond delay="0"/>
                                          </p:stCondLst>
                                        </p:cTn>
                                        <p:tgtEl>
                                          <p:spTgt spid="9"/>
                                        </p:tgtEl>
                                        <p:attrNameLst>
                                          <p:attrName>style.visibility</p:attrName>
                                        </p:attrNameLst>
                                      </p:cBhvr>
                                      <p:to>
                                        <p:strVal val="visible"/>
                                      </p:to>
                                    </p:set>
                                    <p:animEffect transition="in" filter="wipe(up)">
                                      <p:cBhvr>
                                        <p:cTn id="22" dur="500"/>
                                        <p:tgtEl>
                                          <p:spTgt spid="9"/>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1" fill="hold" nodeType="clickEffect">
                                  <p:stCondLst>
                                    <p:cond delay="0"/>
                                  </p:stCondLst>
                                  <p:childTnLst>
                                    <p:set>
                                      <p:cBhvr>
                                        <p:cTn id="26" dur="1" fill="hold">
                                          <p:stCondLst>
                                            <p:cond delay="0"/>
                                          </p:stCondLst>
                                        </p:cTn>
                                        <p:tgtEl>
                                          <p:spTgt spid="10"/>
                                        </p:tgtEl>
                                        <p:attrNameLst>
                                          <p:attrName>style.visibility</p:attrName>
                                        </p:attrNameLst>
                                      </p:cBhvr>
                                      <p:to>
                                        <p:strVal val="visible"/>
                                      </p:to>
                                    </p:set>
                                    <p:animEffect transition="in" filter="wipe(up)">
                                      <p:cBhvr>
                                        <p:cTn id="27" dur="500"/>
                                        <p:tgtEl>
                                          <p:spTgt spid="10"/>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nodeType="clickEffect">
                                  <p:stCondLst>
                                    <p:cond delay="0"/>
                                  </p:stCondLst>
                                  <p:childTnLst>
                                    <p:set>
                                      <p:cBhvr>
                                        <p:cTn id="31" dur="1" fill="hold">
                                          <p:stCondLst>
                                            <p:cond delay="0"/>
                                          </p:stCondLst>
                                        </p:cTn>
                                        <p:tgtEl>
                                          <p:spTgt spid="4"/>
                                        </p:tgtEl>
                                        <p:attrNameLst>
                                          <p:attrName>style.visibility</p:attrName>
                                        </p:attrNameLst>
                                      </p:cBhvr>
                                      <p:to>
                                        <p:strVal val="visible"/>
                                      </p:to>
                                    </p:set>
                                    <p:animEffect transition="in" filter="wipe(left)">
                                      <p:cBhvr>
                                        <p:cTn id="32" dur="500"/>
                                        <p:tgtEl>
                                          <p:spTgt spid="4"/>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1" fill="hold" nodeType="clickEffect">
                                  <p:stCondLst>
                                    <p:cond delay="0"/>
                                  </p:stCondLst>
                                  <p:childTnLst>
                                    <p:set>
                                      <p:cBhvr>
                                        <p:cTn id="36" dur="1" fill="hold">
                                          <p:stCondLst>
                                            <p:cond delay="0"/>
                                          </p:stCondLst>
                                        </p:cTn>
                                        <p:tgtEl>
                                          <p:spTgt spid="14"/>
                                        </p:tgtEl>
                                        <p:attrNameLst>
                                          <p:attrName>style.visibility</p:attrName>
                                        </p:attrNameLst>
                                      </p:cBhvr>
                                      <p:to>
                                        <p:strVal val="visible"/>
                                      </p:to>
                                    </p:set>
                                    <p:animEffect transition="in" filter="wipe(up)">
                                      <p:cBhvr>
                                        <p:cTn id="37" dur="500"/>
                                        <p:tgtEl>
                                          <p:spTgt spid="14"/>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8" fill="hold" grpId="0" nodeType="clickEffect">
                                  <p:stCondLst>
                                    <p:cond delay="0"/>
                                  </p:stCondLst>
                                  <p:childTnLst>
                                    <p:set>
                                      <p:cBhvr>
                                        <p:cTn id="41" dur="1" fill="hold">
                                          <p:stCondLst>
                                            <p:cond delay="0"/>
                                          </p:stCondLst>
                                        </p:cTn>
                                        <p:tgtEl>
                                          <p:spTgt spid="97"/>
                                        </p:tgtEl>
                                        <p:attrNameLst>
                                          <p:attrName>style.visibility</p:attrName>
                                        </p:attrNameLst>
                                      </p:cBhvr>
                                      <p:to>
                                        <p:strVal val="visible"/>
                                      </p:to>
                                    </p:set>
                                    <p:animEffect transition="in" filter="wipe(left)">
                                      <p:cBhvr>
                                        <p:cTn id="42" dur="500"/>
                                        <p:tgtEl>
                                          <p:spTgt spid="97"/>
                                        </p:tgtEl>
                                      </p:cBhvr>
                                    </p:animEffect>
                                  </p:childTnLst>
                                </p:cTn>
                              </p:par>
                            </p:childTnLst>
                          </p:cTn>
                        </p:par>
                      </p:childTnLst>
                    </p:cTn>
                  </p:par>
                  <p:par>
                    <p:cTn id="43" fill="hold">
                      <p:stCondLst>
                        <p:cond delay="indefinite"/>
                      </p:stCondLst>
                      <p:childTnLst>
                        <p:par>
                          <p:cTn id="44" fill="hold">
                            <p:stCondLst>
                              <p:cond delay="0"/>
                            </p:stCondLst>
                            <p:childTnLst>
                              <p:par>
                                <p:cTn id="45" presetID="22" presetClass="entr" presetSubtype="8" fill="hold" nodeType="clickEffect">
                                  <p:stCondLst>
                                    <p:cond delay="0"/>
                                  </p:stCondLst>
                                  <p:childTnLst>
                                    <p:set>
                                      <p:cBhvr>
                                        <p:cTn id="46" dur="1" fill="hold">
                                          <p:stCondLst>
                                            <p:cond delay="0"/>
                                          </p:stCondLst>
                                        </p:cTn>
                                        <p:tgtEl>
                                          <p:spTgt spid="5"/>
                                        </p:tgtEl>
                                        <p:attrNameLst>
                                          <p:attrName>style.visibility</p:attrName>
                                        </p:attrNameLst>
                                      </p:cBhvr>
                                      <p:to>
                                        <p:strVal val="visible"/>
                                      </p:to>
                                    </p:set>
                                    <p:animEffect transition="in" filter="wipe(left)">
                                      <p:cBhvr>
                                        <p:cTn id="47" dur="500"/>
                                        <p:tgtEl>
                                          <p:spTgt spid="5"/>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nodeType="clickEffect">
                                  <p:stCondLst>
                                    <p:cond delay="0"/>
                                  </p:stCondLst>
                                  <p:childTnLst>
                                    <p:set>
                                      <p:cBhvr>
                                        <p:cTn id="51" dur="1" fill="hold">
                                          <p:stCondLst>
                                            <p:cond delay="0"/>
                                          </p:stCondLst>
                                        </p:cTn>
                                        <p:tgtEl>
                                          <p:spTgt spid="87"/>
                                        </p:tgtEl>
                                        <p:attrNameLst>
                                          <p:attrName>style.visibility</p:attrName>
                                        </p:attrNameLst>
                                      </p:cBhvr>
                                      <p:to>
                                        <p:strVal val="visible"/>
                                      </p:to>
                                    </p:set>
                                    <p:animEffect transition="in" filter="fade">
                                      <p:cBhvr>
                                        <p:cTn id="52" dur="2250"/>
                                        <p:tgtEl>
                                          <p:spTgt spid="8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7"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581" y="32884"/>
            <a:ext cx="12198927" cy="830997"/>
          </a:xfrm>
          <a:prstGeom prst="rect">
            <a:avLst/>
          </a:prstGeom>
          <a:noFill/>
        </p:spPr>
        <p:txBody>
          <a:bodyPr wrap="square" rtlCol="0">
            <a:spAutoFit/>
          </a:bodyPr>
          <a:lstStyle/>
          <a:p>
            <a:pPr algn="ctr"/>
            <a:r>
              <a:rPr lang="el-GR" sz="2400" b="1" dirty="0" smtClean="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ΝΟΜΟΣ </a:t>
            </a:r>
            <a:r>
              <a:rPr lang="en-US" sz="2400" b="1" dirty="0" smtClean="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BERNOULLI</a:t>
            </a:r>
          </a:p>
          <a:p>
            <a:pPr algn="ctr"/>
            <a:r>
              <a:rPr lang="en-US" sz="2400" b="1" dirty="0" smtClean="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a:t>
            </a:r>
            <a:r>
              <a:rPr lang="el-GR" sz="2400" b="1" dirty="0" smtClean="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Εφαρμογές:  Μετρητής Ταχύτητας Ρευστού – Ροόμετρο </a:t>
            </a:r>
            <a:r>
              <a:rPr lang="en-US" sz="2400" b="1" dirty="0" err="1" smtClean="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Ventouri</a:t>
            </a:r>
            <a:r>
              <a:rPr lang="el-GR" sz="2400" b="1" dirty="0" smtClean="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a:t>
            </a:r>
            <a:endParaRPr lang="el-GR" sz="2400" b="1" dirty="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grpSp>
        <p:nvGrpSpPr>
          <p:cNvPr id="205" name="Ομάδα 204"/>
          <p:cNvGrpSpPr/>
          <p:nvPr/>
        </p:nvGrpSpPr>
        <p:grpSpPr>
          <a:xfrm>
            <a:off x="311449" y="1238860"/>
            <a:ext cx="4369002" cy="1011914"/>
            <a:chOff x="5943580" y="4071103"/>
            <a:chExt cx="4369002" cy="1011914"/>
          </a:xfrm>
        </p:grpSpPr>
        <p:grpSp>
          <p:nvGrpSpPr>
            <p:cNvPr id="206" name="Ομάδα 205"/>
            <p:cNvGrpSpPr/>
            <p:nvPr/>
          </p:nvGrpSpPr>
          <p:grpSpPr>
            <a:xfrm flipV="1">
              <a:off x="6093325" y="4071103"/>
              <a:ext cx="4219257" cy="914930"/>
              <a:chOff x="5761612" y="2519931"/>
              <a:chExt cx="4219257" cy="914930"/>
            </a:xfrm>
          </p:grpSpPr>
          <p:cxnSp>
            <p:nvCxnSpPr>
              <p:cNvPr id="217" name="Ευθεία γραμμή σύνδεσης 216"/>
              <p:cNvCxnSpPr/>
              <p:nvPr/>
            </p:nvCxnSpPr>
            <p:spPr>
              <a:xfrm>
                <a:off x="5761612" y="3434331"/>
                <a:ext cx="1066800"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218" name="Ελεύθερη σχεδίαση 217"/>
              <p:cNvSpPr/>
              <p:nvPr/>
            </p:nvSpPr>
            <p:spPr>
              <a:xfrm flipV="1">
                <a:off x="6951772" y="3133531"/>
                <a:ext cx="926123" cy="269626"/>
              </a:xfrm>
              <a:custGeom>
                <a:avLst/>
                <a:gdLst>
                  <a:gd name="connsiteX0" fmla="*/ 0 w 926123"/>
                  <a:gd name="connsiteY0" fmla="*/ 0 h 586700"/>
                  <a:gd name="connsiteX1" fmla="*/ 386861 w 926123"/>
                  <a:gd name="connsiteY1" fmla="*/ 492369 h 586700"/>
                  <a:gd name="connsiteX2" fmla="*/ 926123 w 926123"/>
                  <a:gd name="connsiteY2" fmla="*/ 586154 h 586700"/>
                </a:gdLst>
                <a:ahLst/>
                <a:cxnLst>
                  <a:cxn ang="0">
                    <a:pos x="connsiteX0" y="connsiteY0"/>
                  </a:cxn>
                  <a:cxn ang="0">
                    <a:pos x="connsiteX1" y="connsiteY1"/>
                  </a:cxn>
                  <a:cxn ang="0">
                    <a:pos x="connsiteX2" y="connsiteY2"/>
                  </a:cxn>
                </a:cxnLst>
                <a:rect l="l" t="t" r="r" b="b"/>
                <a:pathLst>
                  <a:path w="926123" h="586700">
                    <a:moveTo>
                      <a:pt x="0" y="0"/>
                    </a:moveTo>
                    <a:cubicBezTo>
                      <a:pt x="116253" y="197338"/>
                      <a:pt x="232507" y="394677"/>
                      <a:pt x="386861" y="492369"/>
                    </a:cubicBezTo>
                    <a:cubicBezTo>
                      <a:pt x="541215" y="590061"/>
                      <a:pt x="733669" y="588107"/>
                      <a:pt x="926123" y="586154"/>
                    </a:cubicBezTo>
                  </a:path>
                </a:pathLst>
              </a:cu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219" name="Τόξο 218"/>
              <p:cNvSpPr/>
              <p:nvPr/>
            </p:nvSpPr>
            <p:spPr>
              <a:xfrm flipV="1">
                <a:off x="6319260" y="2519931"/>
                <a:ext cx="914400" cy="914400"/>
              </a:xfrm>
              <a:prstGeom prst="arc">
                <a:avLst>
                  <a:gd name="adj1" fmla="val 16200000"/>
                  <a:gd name="adj2" fmla="val 17733065"/>
                </a:avLst>
              </a:prstGeom>
              <a:ln w="3810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l-GR"/>
              </a:p>
            </p:txBody>
          </p:sp>
          <p:cxnSp>
            <p:nvCxnSpPr>
              <p:cNvPr id="220" name="Ευθεία γραμμή σύνδεσης 219"/>
              <p:cNvCxnSpPr/>
              <p:nvPr/>
            </p:nvCxnSpPr>
            <p:spPr>
              <a:xfrm flipH="1">
                <a:off x="8914069" y="3434861"/>
                <a:ext cx="1066800"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221" name="Ελεύθερη σχεδίαση 220"/>
              <p:cNvSpPr/>
              <p:nvPr/>
            </p:nvSpPr>
            <p:spPr>
              <a:xfrm flipH="1" flipV="1">
                <a:off x="7864586" y="3134061"/>
                <a:ext cx="926123" cy="269626"/>
              </a:xfrm>
              <a:custGeom>
                <a:avLst/>
                <a:gdLst>
                  <a:gd name="connsiteX0" fmla="*/ 0 w 926123"/>
                  <a:gd name="connsiteY0" fmla="*/ 0 h 586700"/>
                  <a:gd name="connsiteX1" fmla="*/ 386861 w 926123"/>
                  <a:gd name="connsiteY1" fmla="*/ 492369 h 586700"/>
                  <a:gd name="connsiteX2" fmla="*/ 926123 w 926123"/>
                  <a:gd name="connsiteY2" fmla="*/ 586154 h 586700"/>
                </a:gdLst>
                <a:ahLst/>
                <a:cxnLst>
                  <a:cxn ang="0">
                    <a:pos x="connsiteX0" y="connsiteY0"/>
                  </a:cxn>
                  <a:cxn ang="0">
                    <a:pos x="connsiteX1" y="connsiteY1"/>
                  </a:cxn>
                  <a:cxn ang="0">
                    <a:pos x="connsiteX2" y="connsiteY2"/>
                  </a:cxn>
                </a:cxnLst>
                <a:rect l="l" t="t" r="r" b="b"/>
                <a:pathLst>
                  <a:path w="926123" h="586700">
                    <a:moveTo>
                      <a:pt x="0" y="0"/>
                    </a:moveTo>
                    <a:cubicBezTo>
                      <a:pt x="116253" y="197338"/>
                      <a:pt x="232507" y="394677"/>
                      <a:pt x="386861" y="492369"/>
                    </a:cubicBezTo>
                    <a:cubicBezTo>
                      <a:pt x="541215" y="590061"/>
                      <a:pt x="733669" y="588107"/>
                      <a:pt x="926123" y="586154"/>
                    </a:cubicBezTo>
                  </a:path>
                </a:pathLst>
              </a:cu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222" name="Τόξο 221"/>
              <p:cNvSpPr/>
              <p:nvPr/>
            </p:nvSpPr>
            <p:spPr>
              <a:xfrm flipH="1" flipV="1">
                <a:off x="8508821" y="2520461"/>
                <a:ext cx="914400" cy="914400"/>
              </a:xfrm>
              <a:prstGeom prst="arc">
                <a:avLst>
                  <a:gd name="adj1" fmla="val 16200000"/>
                  <a:gd name="adj2" fmla="val 17733065"/>
                </a:avLst>
              </a:prstGeom>
              <a:ln w="3810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l-GR"/>
              </a:p>
            </p:txBody>
          </p:sp>
        </p:grpSp>
        <p:grpSp>
          <p:nvGrpSpPr>
            <p:cNvPr id="207" name="Ομάδα 206"/>
            <p:cNvGrpSpPr/>
            <p:nvPr/>
          </p:nvGrpSpPr>
          <p:grpSpPr>
            <a:xfrm>
              <a:off x="5943580" y="4071104"/>
              <a:ext cx="4351685" cy="1011913"/>
              <a:chOff x="5943580" y="4071104"/>
              <a:chExt cx="4351685" cy="1011913"/>
            </a:xfrm>
          </p:grpSpPr>
          <p:sp>
            <p:nvSpPr>
              <p:cNvPr id="208" name="Οβάλ 207"/>
              <p:cNvSpPr/>
              <p:nvPr/>
            </p:nvSpPr>
            <p:spPr>
              <a:xfrm>
                <a:off x="5943580" y="4071104"/>
                <a:ext cx="304800" cy="1008000"/>
              </a:xfrm>
              <a:prstGeom prst="ellipse">
                <a:avLst/>
              </a:prstGeom>
              <a:solidFill>
                <a:schemeClr val="accent4">
                  <a:lumMod val="60000"/>
                  <a:lumOff val="40000"/>
                </a:schemeClr>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209" name="Οβάλ 208"/>
              <p:cNvSpPr/>
              <p:nvPr/>
            </p:nvSpPr>
            <p:spPr>
              <a:xfrm>
                <a:off x="8114237" y="4387052"/>
                <a:ext cx="140677" cy="396000"/>
              </a:xfrm>
              <a:prstGeom prst="ellipse">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grpSp>
            <p:nvGrpSpPr>
              <p:cNvPr id="210" name="Ομάδα 209"/>
              <p:cNvGrpSpPr/>
              <p:nvPr/>
            </p:nvGrpSpPr>
            <p:grpSpPr>
              <a:xfrm>
                <a:off x="6076008" y="4168087"/>
                <a:ext cx="4219257" cy="914930"/>
                <a:chOff x="5772003" y="2603059"/>
                <a:chExt cx="4219257" cy="914930"/>
              </a:xfrm>
            </p:grpSpPr>
            <p:cxnSp>
              <p:nvCxnSpPr>
                <p:cNvPr id="211" name="Ευθεία γραμμή σύνδεσης 210"/>
                <p:cNvCxnSpPr/>
                <p:nvPr/>
              </p:nvCxnSpPr>
              <p:spPr>
                <a:xfrm>
                  <a:off x="5772003" y="3517459"/>
                  <a:ext cx="1066800"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212" name="Ελεύθερη σχεδίαση 211"/>
                <p:cNvSpPr/>
                <p:nvPr/>
              </p:nvSpPr>
              <p:spPr>
                <a:xfrm flipV="1">
                  <a:off x="6962163" y="3216659"/>
                  <a:ext cx="926123" cy="269626"/>
                </a:xfrm>
                <a:custGeom>
                  <a:avLst/>
                  <a:gdLst>
                    <a:gd name="connsiteX0" fmla="*/ 0 w 926123"/>
                    <a:gd name="connsiteY0" fmla="*/ 0 h 586700"/>
                    <a:gd name="connsiteX1" fmla="*/ 386861 w 926123"/>
                    <a:gd name="connsiteY1" fmla="*/ 492369 h 586700"/>
                    <a:gd name="connsiteX2" fmla="*/ 926123 w 926123"/>
                    <a:gd name="connsiteY2" fmla="*/ 586154 h 586700"/>
                  </a:gdLst>
                  <a:ahLst/>
                  <a:cxnLst>
                    <a:cxn ang="0">
                      <a:pos x="connsiteX0" y="connsiteY0"/>
                    </a:cxn>
                    <a:cxn ang="0">
                      <a:pos x="connsiteX1" y="connsiteY1"/>
                    </a:cxn>
                    <a:cxn ang="0">
                      <a:pos x="connsiteX2" y="connsiteY2"/>
                    </a:cxn>
                  </a:cxnLst>
                  <a:rect l="l" t="t" r="r" b="b"/>
                  <a:pathLst>
                    <a:path w="926123" h="586700">
                      <a:moveTo>
                        <a:pt x="0" y="0"/>
                      </a:moveTo>
                      <a:cubicBezTo>
                        <a:pt x="116253" y="197338"/>
                        <a:pt x="232507" y="394677"/>
                        <a:pt x="386861" y="492369"/>
                      </a:cubicBezTo>
                      <a:cubicBezTo>
                        <a:pt x="541215" y="590061"/>
                        <a:pt x="733669" y="588107"/>
                        <a:pt x="926123" y="586154"/>
                      </a:cubicBezTo>
                    </a:path>
                  </a:pathLst>
                </a:cu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213" name="Τόξο 212"/>
                <p:cNvSpPr/>
                <p:nvPr/>
              </p:nvSpPr>
              <p:spPr>
                <a:xfrm flipV="1">
                  <a:off x="6329651" y="2603059"/>
                  <a:ext cx="914400" cy="914400"/>
                </a:xfrm>
                <a:prstGeom prst="arc">
                  <a:avLst>
                    <a:gd name="adj1" fmla="val 16200000"/>
                    <a:gd name="adj2" fmla="val 17733065"/>
                  </a:avLst>
                </a:prstGeom>
                <a:ln w="3810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l-GR"/>
                </a:p>
              </p:txBody>
            </p:sp>
            <p:cxnSp>
              <p:nvCxnSpPr>
                <p:cNvPr id="214" name="Ευθεία γραμμή σύνδεσης 213"/>
                <p:cNvCxnSpPr/>
                <p:nvPr/>
              </p:nvCxnSpPr>
              <p:spPr>
                <a:xfrm flipH="1">
                  <a:off x="8924460" y="3517989"/>
                  <a:ext cx="1066800"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215" name="Ελεύθερη σχεδίαση 214"/>
                <p:cNvSpPr/>
                <p:nvPr/>
              </p:nvSpPr>
              <p:spPr>
                <a:xfrm flipH="1" flipV="1">
                  <a:off x="7874977" y="3217189"/>
                  <a:ext cx="926123" cy="269626"/>
                </a:xfrm>
                <a:custGeom>
                  <a:avLst/>
                  <a:gdLst>
                    <a:gd name="connsiteX0" fmla="*/ 0 w 926123"/>
                    <a:gd name="connsiteY0" fmla="*/ 0 h 586700"/>
                    <a:gd name="connsiteX1" fmla="*/ 386861 w 926123"/>
                    <a:gd name="connsiteY1" fmla="*/ 492369 h 586700"/>
                    <a:gd name="connsiteX2" fmla="*/ 926123 w 926123"/>
                    <a:gd name="connsiteY2" fmla="*/ 586154 h 586700"/>
                  </a:gdLst>
                  <a:ahLst/>
                  <a:cxnLst>
                    <a:cxn ang="0">
                      <a:pos x="connsiteX0" y="connsiteY0"/>
                    </a:cxn>
                    <a:cxn ang="0">
                      <a:pos x="connsiteX1" y="connsiteY1"/>
                    </a:cxn>
                    <a:cxn ang="0">
                      <a:pos x="connsiteX2" y="connsiteY2"/>
                    </a:cxn>
                  </a:cxnLst>
                  <a:rect l="l" t="t" r="r" b="b"/>
                  <a:pathLst>
                    <a:path w="926123" h="586700">
                      <a:moveTo>
                        <a:pt x="0" y="0"/>
                      </a:moveTo>
                      <a:cubicBezTo>
                        <a:pt x="116253" y="197338"/>
                        <a:pt x="232507" y="394677"/>
                        <a:pt x="386861" y="492369"/>
                      </a:cubicBezTo>
                      <a:cubicBezTo>
                        <a:pt x="541215" y="590061"/>
                        <a:pt x="733669" y="588107"/>
                        <a:pt x="926123" y="586154"/>
                      </a:cubicBezTo>
                    </a:path>
                  </a:pathLst>
                </a:cu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216" name="Τόξο 215"/>
                <p:cNvSpPr/>
                <p:nvPr/>
              </p:nvSpPr>
              <p:spPr>
                <a:xfrm flipH="1" flipV="1">
                  <a:off x="8519212" y="2603589"/>
                  <a:ext cx="914400" cy="914400"/>
                </a:xfrm>
                <a:prstGeom prst="arc">
                  <a:avLst>
                    <a:gd name="adj1" fmla="val 16200000"/>
                    <a:gd name="adj2" fmla="val 17733065"/>
                  </a:avLst>
                </a:prstGeom>
                <a:ln w="3810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l-GR"/>
                </a:p>
              </p:txBody>
            </p:sp>
          </p:grpSp>
        </p:grpSp>
      </p:grpSp>
      <p:sp>
        <p:nvSpPr>
          <p:cNvPr id="290" name="Οβάλ 289"/>
          <p:cNvSpPr/>
          <p:nvPr/>
        </p:nvSpPr>
        <p:spPr>
          <a:xfrm>
            <a:off x="4504868" y="1236925"/>
            <a:ext cx="304800" cy="1008000"/>
          </a:xfrm>
          <a:prstGeom prst="ellipse">
            <a:avLst/>
          </a:prstGeom>
          <a:solidFill>
            <a:schemeClr val="accent4">
              <a:lumMod val="60000"/>
              <a:lumOff val="40000"/>
              <a:alpha val="38000"/>
            </a:schemeClr>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grpSp>
        <p:nvGrpSpPr>
          <p:cNvPr id="322" name="Ομάδα 321"/>
          <p:cNvGrpSpPr/>
          <p:nvPr/>
        </p:nvGrpSpPr>
        <p:grpSpPr>
          <a:xfrm>
            <a:off x="324906" y="962133"/>
            <a:ext cx="11796144" cy="1025770"/>
            <a:chOff x="324906" y="962133"/>
            <a:chExt cx="11796144" cy="1025770"/>
          </a:xfrm>
        </p:grpSpPr>
        <p:sp>
          <p:nvSpPr>
            <p:cNvPr id="204" name="TextBox 203"/>
            <p:cNvSpPr txBox="1"/>
            <p:nvPr/>
          </p:nvSpPr>
          <p:spPr>
            <a:xfrm>
              <a:off x="5209050" y="962133"/>
              <a:ext cx="6912000" cy="615553"/>
            </a:xfrm>
            <a:prstGeom prst="rect">
              <a:avLst/>
            </a:prstGeom>
            <a:noFill/>
          </p:spPr>
          <p:txBody>
            <a:bodyPr wrap="square" rtlCol="0">
              <a:spAutoFit/>
            </a:bodyPr>
            <a:lstStyle/>
            <a:p>
              <a:r>
                <a:rPr lang="el-GR" sz="1600" b="1" dirty="0" smtClean="0">
                  <a:latin typeface="Times New Roman" panose="02020603050405020304" pitchFamily="18" charset="0"/>
                  <a:cs typeface="Times New Roman" panose="02020603050405020304" pitchFamily="18" charset="0"/>
                </a:rPr>
                <a:t>Το ροόμετρο </a:t>
              </a:r>
              <a:r>
                <a:rPr lang="en-US" sz="1600" b="1" dirty="0" err="1" smtClean="0">
                  <a:solidFill>
                    <a:srgbClr val="C00000"/>
                  </a:solidFill>
                  <a:latin typeface="Times New Roman" panose="02020603050405020304" pitchFamily="18" charset="0"/>
                  <a:cs typeface="Times New Roman" panose="02020603050405020304" pitchFamily="18" charset="0"/>
                </a:rPr>
                <a:t>Venturi</a:t>
              </a:r>
              <a:r>
                <a:rPr lang="el-GR" sz="1600" b="1" dirty="0" smtClean="0">
                  <a:latin typeface="Times New Roman" panose="02020603050405020304" pitchFamily="18" charset="0"/>
                  <a:cs typeface="Times New Roman" panose="02020603050405020304" pitchFamily="18" charset="0"/>
                </a:rPr>
                <a:t> είναι ένας σωλήνας μικρού σχετικά μήκους και ακτίνας </a:t>
              </a:r>
              <a:r>
                <a:rPr lang="en-US" b="1" i="1" dirty="0" smtClean="0">
                  <a:solidFill>
                    <a:srgbClr val="0070C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R</a:t>
              </a:r>
              <a:r>
                <a:rPr lang="en-US" sz="1600" b="1" dirty="0" smtClean="0">
                  <a:latin typeface="Times New Roman" panose="02020603050405020304" pitchFamily="18" charset="0"/>
                  <a:cs typeface="Times New Roman" panose="02020603050405020304" pitchFamily="18" charset="0"/>
                </a:rPr>
                <a:t> </a:t>
              </a:r>
              <a:r>
                <a:rPr lang="el-GR" sz="1600" b="1" dirty="0" smtClean="0">
                  <a:latin typeface="Times New Roman" panose="02020603050405020304" pitchFamily="18" charset="0"/>
                  <a:cs typeface="Times New Roman" panose="02020603050405020304" pitchFamily="18" charset="0"/>
                </a:rPr>
                <a:t>του οποίου τα δυο άκρα καταλήγουν σε δυο σωλήνες ακτίνας </a:t>
              </a:r>
              <a:r>
                <a:rPr lang="en-US" b="1" i="1" dirty="0" smtClean="0">
                  <a:solidFill>
                    <a:srgbClr val="0070C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R</a:t>
              </a:r>
              <a:r>
                <a:rPr lang="en-US" b="1" baseline="-25000" dirty="0" smtClean="0">
                  <a:solidFill>
                    <a:srgbClr val="0070C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0</a:t>
              </a:r>
              <a:r>
                <a:rPr lang="en-US" sz="1600" b="1" dirty="0" smtClean="0">
                  <a:latin typeface="Times New Roman" panose="02020603050405020304" pitchFamily="18" charset="0"/>
                  <a:cs typeface="Times New Roman" panose="02020603050405020304" pitchFamily="18" charset="0"/>
                </a:rPr>
                <a:t> </a:t>
              </a:r>
              <a:r>
                <a:rPr lang="el-GR" sz="1600" b="1" dirty="0" smtClean="0">
                  <a:latin typeface="Times New Roman" panose="02020603050405020304" pitchFamily="18" charset="0"/>
                  <a:cs typeface="Times New Roman" panose="02020603050405020304" pitchFamily="18" charset="0"/>
                </a:rPr>
                <a:t>με </a:t>
              </a:r>
              <a:r>
                <a:rPr lang="en-US" b="1" i="1" dirty="0" smtClean="0">
                  <a:solidFill>
                    <a:srgbClr val="0070C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R</a:t>
              </a:r>
              <a:r>
                <a:rPr lang="en-US" b="1" baseline="-25000" dirty="0" smtClean="0">
                  <a:solidFill>
                    <a:srgbClr val="0070C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0 </a:t>
              </a:r>
              <a:r>
                <a:rPr lang="en-US" b="1" dirty="0" smtClean="0">
                  <a:solidFill>
                    <a:srgbClr val="0070C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&gt; </a:t>
              </a:r>
              <a:r>
                <a:rPr lang="en-US" b="1" i="1" dirty="0" smtClean="0">
                  <a:solidFill>
                    <a:srgbClr val="0070C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R</a:t>
              </a:r>
              <a:r>
                <a:rPr lang="en-US" sz="1600" b="1" dirty="0" smtClean="0">
                  <a:latin typeface="Times New Roman" panose="02020603050405020304" pitchFamily="18" charset="0"/>
                  <a:cs typeface="Times New Roman" panose="02020603050405020304" pitchFamily="18" charset="0"/>
                </a:rPr>
                <a:t>.</a:t>
              </a:r>
            </a:p>
          </p:txBody>
        </p:sp>
        <mc:AlternateContent xmlns:mc="http://schemas.openxmlformats.org/markup-compatibility/2006" xmlns:a14="http://schemas.microsoft.com/office/drawing/2010/main">
          <mc:Choice Requires="a14">
            <p:sp>
              <p:nvSpPr>
                <p:cNvPr id="297" name="TextBox 296"/>
                <p:cNvSpPr txBox="1"/>
                <p:nvPr/>
              </p:nvSpPr>
              <p:spPr>
                <a:xfrm>
                  <a:off x="324906" y="1429551"/>
                  <a:ext cx="284699" cy="276999"/>
                </a:xfrm>
                <a:prstGeom prst="rect">
                  <a:avLst/>
                </a:prstGeom>
                <a:noFill/>
              </p:spPr>
              <p:txBody>
                <a:bodyPr wrap="square" lIns="0" tIns="0" rIns="0" bIns="0" rtlCol="0">
                  <a:spAutoFit/>
                </a:bodyPr>
                <a:lstStyle/>
                <a:p>
                  <a:pPr/>
                  <a14:m>
                    <m:oMathPara xmlns:m="http://schemas.openxmlformats.org/officeDocument/2006/math">
                      <m:oMathParaPr>
                        <m:jc m:val="centerGroup"/>
                      </m:oMathParaPr>
                      <m:oMath xmlns:m="http://schemas.openxmlformats.org/officeDocument/2006/math">
                        <m:sSub>
                          <m:sSubPr>
                            <m:ctrlPr>
                              <a:rPr lang="el-GR" b="1" i="1" smtClean="0">
                                <a:solidFill>
                                  <a:srgbClr val="0070C0"/>
                                </a:solidFill>
                                <a:latin typeface="Cambria Math" panose="02040503050406030204" pitchFamily="18" charset="0"/>
                              </a:rPr>
                            </m:ctrlPr>
                          </m:sSubPr>
                          <m:e>
                            <m:r>
                              <a:rPr lang="en-US" b="1" i="1" smtClean="0">
                                <a:solidFill>
                                  <a:srgbClr val="0070C0"/>
                                </a:solidFill>
                                <a:latin typeface="Cambria Math" panose="02040503050406030204" pitchFamily="18" charset="0"/>
                              </a:rPr>
                              <m:t>𝑹</m:t>
                            </m:r>
                          </m:e>
                          <m:sub>
                            <m:r>
                              <a:rPr lang="en-US" b="1" i="1" smtClean="0">
                                <a:solidFill>
                                  <a:srgbClr val="0070C0"/>
                                </a:solidFill>
                                <a:latin typeface="Cambria Math" panose="02040503050406030204" pitchFamily="18" charset="0"/>
                              </a:rPr>
                              <m:t>𝟎</m:t>
                            </m:r>
                          </m:sub>
                        </m:sSub>
                      </m:oMath>
                    </m:oMathPara>
                  </a14:m>
                  <a:endParaRPr lang="el-GR" b="1" dirty="0">
                    <a:solidFill>
                      <a:srgbClr val="0070C0"/>
                    </a:solidFill>
                  </a:endParaRPr>
                </a:p>
              </p:txBody>
            </p:sp>
          </mc:Choice>
          <mc:Fallback xmlns="">
            <p:sp>
              <p:nvSpPr>
                <p:cNvPr id="297" name="TextBox 296"/>
                <p:cNvSpPr txBox="1">
                  <a:spLocks noRot="1" noChangeAspect="1" noMove="1" noResize="1" noEditPoints="1" noAdjustHandles="1" noChangeArrowheads="1" noChangeShapeType="1" noTextEdit="1"/>
                </p:cNvSpPr>
                <p:nvPr/>
              </p:nvSpPr>
              <p:spPr>
                <a:xfrm>
                  <a:off x="324906" y="1429551"/>
                  <a:ext cx="284699" cy="276999"/>
                </a:xfrm>
                <a:prstGeom prst="rect">
                  <a:avLst/>
                </a:prstGeom>
                <a:blipFill>
                  <a:blip r:embed="rId2"/>
                  <a:stretch>
                    <a:fillRect l="-25532" r="-14894" b="-17778"/>
                  </a:stretch>
                </a:blipFill>
              </p:spPr>
              <p:txBody>
                <a:bodyPr/>
                <a:lstStyle/>
                <a:p>
                  <a:r>
                    <a:rPr lang="el-GR">
                      <a:noFill/>
                    </a:rPr>
                    <a:t> </a:t>
                  </a:r>
                </a:p>
              </p:txBody>
            </p:sp>
          </mc:Fallback>
        </mc:AlternateContent>
        <mc:AlternateContent xmlns:mc="http://schemas.openxmlformats.org/markup-compatibility/2006" xmlns:a14="http://schemas.microsoft.com/office/drawing/2010/main">
          <mc:Choice Requires="a14">
            <p:sp>
              <p:nvSpPr>
                <p:cNvPr id="298" name="TextBox 297"/>
                <p:cNvSpPr txBox="1"/>
                <p:nvPr/>
              </p:nvSpPr>
              <p:spPr>
                <a:xfrm>
                  <a:off x="2610898" y="1581953"/>
                  <a:ext cx="452047" cy="276999"/>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n-US" b="1" i="1" smtClean="0">
                            <a:solidFill>
                              <a:srgbClr val="0070C0"/>
                            </a:solidFill>
                            <a:latin typeface="Cambria Math" panose="02040503050406030204" pitchFamily="18" charset="0"/>
                          </a:rPr>
                          <m:t>𝑹</m:t>
                        </m:r>
                        <m:r>
                          <a:rPr lang="en-US" b="1" i="1" smtClean="0">
                            <a:solidFill>
                              <a:srgbClr val="0070C0"/>
                            </a:solidFill>
                            <a:latin typeface="Cambria Math" panose="02040503050406030204" pitchFamily="18" charset="0"/>
                          </a:rPr>
                          <m:t>, </m:t>
                        </m:r>
                        <m:r>
                          <a:rPr lang="en-US" b="1" i="1" smtClean="0">
                            <a:solidFill>
                              <a:srgbClr val="0070C0"/>
                            </a:solidFill>
                            <a:latin typeface="Cambria Math" panose="02040503050406030204" pitchFamily="18" charset="0"/>
                          </a:rPr>
                          <m:t>𝑨</m:t>
                        </m:r>
                      </m:oMath>
                    </m:oMathPara>
                  </a14:m>
                  <a:endParaRPr lang="el-GR" b="1" dirty="0">
                    <a:solidFill>
                      <a:srgbClr val="0070C0"/>
                    </a:solidFill>
                  </a:endParaRPr>
                </a:p>
              </p:txBody>
            </p:sp>
          </mc:Choice>
          <mc:Fallback xmlns="">
            <p:sp>
              <p:nvSpPr>
                <p:cNvPr id="298" name="TextBox 297"/>
                <p:cNvSpPr txBox="1">
                  <a:spLocks noRot="1" noChangeAspect="1" noMove="1" noResize="1" noEditPoints="1" noAdjustHandles="1" noChangeArrowheads="1" noChangeShapeType="1" noTextEdit="1"/>
                </p:cNvSpPr>
                <p:nvPr/>
              </p:nvSpPr>
              <p:spPr>
                <a:xfrm>
                  <a:off x="2610898" y="1581953"/>
                  <a:ext cx="452047" cy="276999"/>
                </a:xfrm>
                <a:prstGeom prst="rect">
                  <a:avLst/>
                </a:prstGeom>
                <a:blipFill>
                  <a:blip r:embed="rId3"/>
                  <a:stretch>
                    <a:fillRect l="-10811" r="-13514" b="-6667"/>
                  </a:stretch>
                </a:blipFill>
              </p:spPr>
              <p:txBody>
                <a:bodyPr/>
                <a:lstStyle/>
                <a:p>
                  <a:r>
                    <a:rPr lang="el-GR">
                      <a:noFill/>
                    </a:rPr>
                    <a:t> </a:t>
                  </a:r>
                </a:p>
              </p:txBody>
            </p:sp>
          </mc:Fallback>
        </mc:AlternateContent>
        <mc:AlternateContent xmlns:mc="http://schemas.openxmlformats.org/markup-compatibility/2006" xmlns:a14="http://schemas.microsoft.com/office/drawing/2010/main">
          <mc:Choice Requires="a14">
            <p:sp>
              <p:nvSpPr>
                <p:cNvPr id="299" name="TextBox 298"/>
                <p:cNvSpPr txBox="1"/>
                <p:nvPr/>
              </p:nvSpPr>
              <p:spPr>
                <a:xfrm>
                  <a:off x="4510044" y="1570228"/>
                  <a:ext cx="284699" cy="276999"/>
                </a:xfrm>
                <a:prstGeom prst="rect">
                  <a:avLst/>
                </a:prstGeom>
                <a:noFill/>
              </p:spPr>
              <p:txBody>
                <a:bodyPr wrap="square" lIns="0" tIns="0" rIns="0" bIns="0" rtlCol="0">
                  <a:spAutoFit/>
                </a:bodyPr>
                <a:lstStyle/>
                <a:p>
                  <a:pPr/>
                  <a14:m>
                    <m:oMathPara xmlns:m="http://schemas.openxmlformats.org/officeDocument/2006/math">
                      <m:oMathParaPr>
                        <m:jc m:val="centerGroup"/>
                      </m:oMathParaPr>
                      <m:oMath xmlns:m="http://schemas.openxmlformats.org/officeDocument/2006/math">
                        <m:sSub>
                          <m:sSubPr>
                            <m:ctrlPr>
                              <a:rPr lang="el-GR" b="1" i="1" smtClean="0">
                                <a:solidFill>
                                  <a:srgbClr val="0070C0"/>
                                </a:solidFill>
                                <a:latin typeface="Cambria Math" panose="02040503050406030204" pitchFamily="18" charset="0"/>
                              </a:rPr>
                            </m:ctrlPr>
                          </m:sSubPr>
                          <m:e>
                            <m:r>
                              <a:rPr lang="en-US" b="1" i="1" smtClean="0">
                                <a:solidFill>
                                  <a:srgbClr val="0070C0"/>
                                </a:solidFill>
                                <a:latin typeface="Cambria Math" panose="02040503050406030204" pitchFamily="18" charset="0"/>
                              </a:rPr>
                              <m:t>𝑹</m:t>
                            </m:r>
                          </m:e>
                          <m:sub>
                            <m:r>
                              <a:rPr lang="en-US" b="1" i="1" smtClean="0">
                                <a:solidFill>
                                  <a:srgbClr val="0070C0"/>
                                </a:solidFill>
                                <a:latin typeface="Cambria Math" panose="02040503050406030204" pitchFamily="18" charset="0"/>
                              </a:rPr>
                              <m:t>𝟎</m:t>
                            </m:r>
                          </m:sub>
                        </m:sSub>
                      </m:oMath>
                    </m:oMathPara>
                  </a14:m>
                  <a:endParaRPr lang="el-GR" b="1" dirty="0">
                    <a:solidFill>
                      <a:srgbClr val="0070C0"/>
                    </a:solidFill>
                  </a:endParaRPr>
                </a:p>
              </p:txBody>
            </p:sp>
          </mc:Choice>
          <mc:Fallback xmlns="">
            <p:sp>
              <p:nvSpPr>
                <p:cNvPr id="299" name="TextBox 298"/>
                <p:cNvSpPr txBox="1">
                  <a:spLocks noRot="1" noChangeAspect="1" noMove="1" noResize="1" noEditPoints="1" noAdjustHandles="1" noChangeArrowheads="1" noChangeShapeType="1" noTextEdit="1"/>
                </p:cNvSpPr>
                <p:nvPr/>
              </p:nvSpPr>
              <p:spPr>
                <a:xfrm>
                  <a:off x="4510044" y="1570228"/>
                  <a:ext cx="284699" cy="276999"/>
                </a:xfrm>
                <a:prstGeom prst="rect">
                  <a:avLst/>
                </a:prstGeom>
                <a:blipFill>
                  <a:blip r:embed="rId4"/>
                  <a:stretch>
                    <a:fillRect l="-27660" r="-14894" b="-17778"/>
                  </a:stretch>
                </a:blipFill>
              </p:spPr>
              <p:txBody>
                <a:bodyPr/>
                <a:lstStyle/>
                <a:p>
                  <a:r>
                    <a:rPr lang="el-GR">
                      <a:noFill/>
                    </a:rPr>
                    <a:t> </a:t>
                  </a:r>
                </a:p>
              </p:txBody>
            </p:sp>
          </mc:Fallback>
        </mc:AlternateContent>
        <mc:AlternateContent xmlns:mc="http://schemas.openxmlformats.org/markup-compatibility/2006" xmlns:a14="http://schemas.microsoft.com/office/drawing/2010/main">
          <mc:Choice Requires="a14">
            <p:sp>
              <p:nvSpPr>
                <p:cNvPr id="318" name="TextBox 317"/>
                <p:cNvSpPr txBox="1"/>
                <p:nvPr/>
              </p:nvSpPr>
              <p:spPr>
                <a:xfrm>
                  <a:off x="324907" y="1710904"/>
                  <a:ext cx="284699" cy="276999"/>
                </a:xfrm>
                <a:prstGeom prst="rect">
                  <a:avLst/>
                </a:prstGeom>
                <a:noFill/>
              </p:spPr>
              <p:txBody>
                <a:bodyPr wrap="square" lIns="0" tIns="0" rIns="0" bIns="0" rtlCol="0">
                  <a:spAutoFit/>
                </a:bodyPr>
                <a:lstStyle/>
                <a:p>
                  <a:pPr/>
                  <a14:m>
                    <m:oMathPara xmlns:m="http://schemas.openxmlformats.org/officeDocument/2006/math">
                      <m:oMathParaPr>
                        <m:jc m:val="centerGroup"/>
                      </m:oMathParaPr>
                      <m:oMath xmlns:m="http://schemas.openxmlformats.org/officeDocument/2006/math">
                        <m:sSub>
                          <m:sSubPr>
                            <m:ctrlPr>
                              <a:rPr lang="el-GR" b="1" i="1" smtClean="0">
                                <a:solidFill>
                                  <a:srgbClr val="0070C0"/>
                                </a:solidFill>
                                <a:latin typeface="Cambria Math" panose="02040503050406030204" pitchFamily="18" charset="0"/>
                              </a:rPr>
                            </m:ctrlPr>
                          </m:sSubPr>
                          <m:e>
                            <m:r>
                              <a:rPr lang="en-US" b="1" i="1" smtClean="0">
                                <a:solidFill>
                                  <a:srgbClr val="0070C0"/>
                                </a:solidFill>
                                <a:latin typeface="Cambria Math" panose="02040503050406030204" pitchFamily="18" charset="0"/>
                              </a:rPr>
                              <m:t>𝑨</m:t>
                            </m:r>
                          </m:e>
                          <m:sub>
                            <m:r>
                              <a:rPr lang="en-US" b="1" i="1" smtClean="0">
                                <a:solidFill>
                                  <a:srgbClr val="0070C0"/>
                                </a:solidFill>
                                <a:latin typeface="Cambria Math" panose="02040503050406030204" pitchFamily="18" charset="0"/>
                              </a:rPr>
                              <m:t>𝟎</m:t>
                            </m:r>
                          </m:sub>
                        </m:sSub>
                      </m:oMath>
                    </m:oMathPara>
                  </a14:m>
                  <a:endParaRPr lang="el-GR" b="1" dirty="0">
                    <a:solidFill>
                      <a:srgbClr val="0070C0"/>
                    </a:solidFill>
                  </a:endParaRPr>
                </a:p>
              </p:txBody>
            </p:sp>
          </mc:Choice>
          <mc:Fallback xmlns="">
            <p:sp>
              <p:nvSpPr>
                <p:cNvPr id="318" name="TextBox 317"/>
                <p:cNvSpPr txBox="1">
                  <a:spLocks noRot="1" noChangeAspect="1" noMove="1" noResize="1" noEditPoints="1" noAdjustHandles="1" noChangeArrowheads="1" noChangeShapeType="1" noTextEdit="1"/>
                </p:cNvSpPr>
                <p:nvPr/>
              </p:nvSpPr>
              <p:spPr>
                <a:xfrm>
                  <a:off x="324907" y="1710904"/>
                  <a:ext cx="284699" cy="276999"/>
                </a:xfrm>
                <a:prstGeom prst="rect">
                  <a:avLst/>
                </a:prstGeom>
                <a:blipFill>
                  <a:blip r:embed="rId5"/>
                  <a:stretch>
                    <a:fillRect l="-23404" r="-14894" b="-17778"/>
                  </a:stretch>
                </a:blipFill>
              </p:spPr>
              <p:txBody>
                <a:bodyPr/>
                <a:lstStyle/>
                <a:p>
                  <a:r>
                    <a:rPr lang="el-GR">
                      <a:noFill/>
                    </a:rPr>
                    <a:t> </a:t>
                  </a:r>
                </a:p>
              </p:txBody>
            </p:sp>
          </mc:Fallback>
        </mc:AlternateContent>
      </p:grpSp>
      <p:grpSp>
        <p:nvGrpSpPr>
          <p:cNvPr id="323" name="Ομάδα 322"/>
          <p:cNvGrpSpPr/>
          <p:nvPr/>
        </p:nvGrpSpPr>
        <p:grpSpPr>
          <a:xfrm>
            <a:off x="1323311" y="1536560"/>
            <a:ext cx="10868689" cy="2046964"/>
            <a:chOff x="1323311" y="1536560"/>
            <a:chExt cx="10868689" cy="2046964"/>
          </a:xfrm>
        </p:grpSpPr>
        <p:grpSp>
          <p:nvGrpSpPr>
            <p:cNvPr id="223" name="Ομάδα 222"/>
            <p:cNvGrpSpPr/>
            <p:nvPr/>
          </p:nvGrpSpPr>
          <p:grpSpPr>
            <a:xfrm>
              <a:off x="1323311" y="1928510"/>
              <a:ext cx="1088332" cy="1655014"/>
              <a:chOff x="1463986" y="2338805"/>
              <a:chExt cx="1088332" cy="1655014"/>
            </a:xfrm>
          </p:grpSpPr>
          <p:grpSp>
            <p:nvGrpSpPr>
              <p:cNvPr id="224" name="Ομάδα 223"/>
              <p:cNvGrpSpPr/>
              <p:nvPr/>
            </p:nvGrpSpPr>
            <p:grpSpPr>
              <a:xfrm>
                <a:off x="1463986" y="2385697"/>
                <a:ext cx="1088332" cy="1608122"/>
                <a:chOff x="7408984" y="1505355"/>
                <a:chExt cx="914401" cy="1608122"/>
              </a:xfrm>
            </p:grpSpPr>
            <p:sp>
              <p:nvSpPr>
                <p:cNvPr id="226" name="Στεφάνη 225"/>
                <p:cNvSpPr/>
                <p:nvPr/>
              </p:nvSpPr>
              <p:spPr>
                <a:xfrm flipV="1">
                  <a:off x="7408985" y="2199077"/>
                  <a:ext cx="914400" cy="914400"/>
                </a:xfrm>
                <a:prstGeom prst="blockArc">
                  <a:avLst>
                    <a:gd name="adj1" fmla="val 10800000"/>
                    <a:gd name="adj2" fmla="val 140237"/>
                    <a:gd name="adj3" fmla="val 18564"/>
                  </a:avLst>
                </a:prstGeom>
                <a:solidFill>
                  <a:schemeClr val="bg1">
                    <a:lumMod val="50000"/>
                  </a:schemeClr>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solidFill>
                      <a:schemeClr val="tx1"/>
                    </a:solidFill>
                  </a:endParaRPr>
                </a:p>
              </p:txBody>
            </p:sp>
            <p:sp>
              <p:nvSpPr>
                <p:cNvPr id="227" name="Ορθογώνιο 226"/>
                <p:cNvSpPr/>
                <p:nvPr/>
              </p:nvSpPr>
              <p:spPr>
                <a:xfrm>
                  <a:off x="7408984" y="1798431"/>
                  <a:ext cx="145184" cy="880235"/>
                </a:xfrm>
                <a:prstGeom prst="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cxnSp>
              <p:nvCxnSpPr>
                <p:cNvPr id="229" name="Ευθεία γραμμή σύνδεσης 228"/>
                <p:cNvCxnSpPr/>
                <p:nvPr/>
              </p:nvCxnSpPr>
              <p:spPr>
                <a:xfrm>
                  <a:off x="7480024" y="1757077"/>
                  <a:ext cx="0" cy="792000"/>
                </a:xfrm>
                <a:prstGeom prst="line">
                  <a:avLst/>
                </a:prstGeom>
                <a:ln w="146050">
                  <a:solidFill>
                    <a:schemeClr val="bg1"/>
                  </a:solidFill>
                </a:ln>
              </p:spPr>
              <p:style>
                <a:lnRef idx="1">
                  <a:schemeClr val="accent1"/>
                </a:lnRef>
                <a:fillRef idx="0">
                  <a:schemeClr val="accent1"/>
                </a:fillRef>
                <a:effectRef idx="0">
                  <a:schemeClr val="accent1"/>
                </a:effectRef>
                <a:fontRef idx="minor">
                  <a:schemeClr val="tx1"/>
                </a:fontRef>
              </p:style>
            </p:cxnSp>
            <p:sp>
              <p:nvSpPr>
                <p:cNvPr id="230" name="Ορθογώνιο 229"/>
                <p:cNvSpPr/>
                <p:nvPr/>
              </p:nvSpPr>
              <p:spPr>
                <a:xfrm>
                  <a:off x="8176322" y="1505355"/>
                  <a:ext cx="145184" cy="1116000"/>
                </a:xfrm>
                <a:prstGeom prst="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cxnSp>
              <p:nvCxnSpPr>
                <p:cNvPr id="231" name="Ευθεία γραμμή σύνδεσης 230"/>
                <p:cNvCxnSpPr/>
                <p:nvPr/>
              </p:nvCxnSpPr>
              <p:spPr>
                <a:xfrm>
                  <a:off x="8249272" y="2346485"/>
                  <a:ext cx="0" cy="396000"/>
                </a:xfrm>
                <a:prstGeom prst="line">
                  <a:avLst/>
                </a:prstGeom>
                <a:ln w="146050">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228" name="Ευθεία γραμμή σύνδεσης 227"/>
                <p:cNvCxnSpPr/>
                <p:nvPr/>
              </p:nvCxnSpPr>
              <p:spPr>
                <a:xfrm>
                  <a:off x="7486827" y="2342747"/>
                  <a:ext cx="0" cy="360000"/>
                </a:xfrm>
                <a:prstGeom prst="line">
                  <a:avLst/>
                </a:prstGeom>
                <a:ln w="149225">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grpSp>
          <p:cxnSp>
            <p:nvCxnSpPr>
              <p:cNvPr id="225" name="Ευθεία γραμμή σύνδεσης 224"/>
              <p:cNvCxnSpPr/>
              <p:nvPr/>
            </p:nvCxnSpPr>
            <p:spPr>
              <a:xfrm>
                <a:off x="2463682" y="2338805"/>
                <a:ext cx="0" cy="576000"/>
              </a:xfrm>
              <a:prstGeom prst="line">
                <a:avLst/>
              </a:prstGeom>
              <a:ln w="146050">
                <a:solidFill>
                  <a:schemeClr val="bg1"/>
                </a:solidFill>
              </a:ln>
            </p:spPr>
            <p:style>
              <a:lnRef idx="1">
                <a:schemeClr val="accent1"/>
              </a:lnRef>
              <a:fillRef idx="0">
                <a:schemeClr val="accent1"/>
              </a:fillRef>
              <a:effectRef idx="0">
                <a:schemeClr val="accent1"/>
              </a:effectRef>
              <a:fontRef idx="minor">
                <a:schemeClr val="tx1"/>
              </a:fontRef>
            </p:style>
          </p:cxnSp>
        </p:grpSp>
        <p:sp>
          <p:nvSpPr>
            <p:cNvPr id="320" name="TextBox 319"/>
            <p:cNvSpPr txBox="1"/>
            <p:nvPr/>
          </p:nvSpPr>
          <p:spPr>
            <a:xfrm>
              <a:off x="5209050" y="1536560"/>
              <a:ext cx="6982950" cy="615553"/>
            </a:xfrm>
            <a:prstGeom prst="rect">
              <a:avLst/>
            </a:prstGeom>
            <a:noFill/>
          </p:spPr>
          <p:txBody>
            <a:bodyPr wrap="square" rtlCol="0">
              <a:spAutoFit/>
            </a:bodyPr>
            <a:lstStyle/>
            <a:p>
              <a:r>
                <a:rPr lang="el-GR" sz="1600" b="1" dirty="0" smtClean="0">
                  <a:latin typeface="Times New Roman" panose="02020603050405020304" pitchFamily="18" charset="0"/>
                  <a:cs typeface="Times New Roman" panose="02020603050405020304" pitchFamily="18" charset="0"/>
                </a:rPr>
                <a:t>Το τμήμα ακτίνας </a:t>
              </a:r>
              <a:r>
                <a:rPr lang="en-US" b="1" i="1" dirty="0" smtClean="0">
                  <a:solidFill>
                    <a:srgbClr val="0070C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R</a:t>
              </a:r>
              <a:r>
                <a:rPr lang="el-GR" sz="1600" b="1" dirty="0" smtClean="0">
                  <a:latin typeface="Times New Roman" panose="02020603050405020304" pitchFamily="18" charset="0"/>
                  <a:cs typeface="Times New Roman" panose="02020603050405020304" pitchFamily="18" charset="0"/>
                </a:rPr>
                <a:t> επικοινωνεί με το τμήμα ακτίνας </a:t>
              </a:r>
              <a:r>
                <a:rPr lang="en-US" b="1" i="1" dirty="0" smtClean="0">
                  <a:solidFill>
                    <a:srgbClr val="0070C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R</a:t>
              </a:r>
              <a:r>
                <a:rPr lang="el-GR" b="1" baseline="-25000" dirty="0" smtClean="0">
                  <a:solidFill>
                    <a:srgbClr val="0070C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0</a:t>
              </a:r>
              <a:r>
                <a:rPr lang="el-GR" sz="1600" b="1" dirty="0" smtClean="0">
                  <a:latin typeface="Times New Roman" panose="02020603050405020304" pitchFamily="18" charset="0"/>
                  <a:cs typeface="Times New Roman" panose="02020603050405020304" pitchFamily="18" charset="0"/>
                </a:rPr>
                <a:t> μέσω συστήματος μέτρησης διαφοράς πίεσης, π.χ. με πιεσόμετρο υδραργύρου.</a:t>
              </a:r>
            </a:p>
          </p:txBody>
        </p:sp>
      </p:grpSp>
      <p:sp>
        <p:nvSpPr>
          <p:cNvPr id="321" name="TextBox 320"/>
          <p:cNvSpPr txBox="1"/>
          <p:nvPr/>
        </p:nvSpPr>
        <p:spPr>
          <a:xfrm>
            <a:off x="5209050" y="2110987"/>
            <a:ext cx="6982950" cy="646331"/>
          </a:xfrm>
          <a:prstGeom prst="rect">
            <a:avLst/>
          </a:prstGeom>
          <a:noFill/>
        </p:spPr>
        <p:txBody>
          <a:bodyPr wrap="square" rtlCol="0">
            <a:spAutoFit/>
          </a:bodyPr>
          <a:lstStyle/>
          <a:p>
            <a:r>
              <a:rPr lang="el-GR" sz="1600" b="1" dirty="0" smtClean="0">
                <a:latin typeface="Times New Roman" panose="02020603050405020304" pitchFamily="18" charset="0"/>
                <a:cs typeface="Times New Roman" panose="02020603050405020304" pitchFamily="18" charset="0"/>
              </a:rPr>
              <a:t>Το ροόμετρο </a:t>
            </a:r>
            <a:r>
              <a:rPr lang="en-US" sz="1600" b="1" dirty="0" err="1" smtClean="0">
                <a:solidFill>
                  <a:srgbClr val="C00000"/>
                </a:solidFill>
                <a:latin typeface="Times New Roman" panose="02020603050405020304" pitchFamily="18" charset="0"/>
                <a:cs typeface="Times New Roman" panose="02020603050405020304" pitchFamily="18" charset="0"/>
              </a:rPr>
              <a:t>Ventouri</a:t>
            </a:r>
            <a:r>
              <a:rPr lang="en-US" sz="1600" b="1" dirty="0" smtClean="0">
                <a:latin typeface="Times New Roman" panose="02020603050405020304" pitchFamily="18" charset="0"/>
                <a:cs typeface="Times New Roman" panose="02020603050405020304" pitchFamily="18" charset="0"/>
              </a:rPr>
              <a:t> </a:t>
            </a:r>
            <a:r>
              <a:rPr lang="el-GR" sz="1600" b="1" dirty="0" smtClean="0">
                <a:latin typeface="Times New Roman" panose="02020603050405020304" pitchFamily="18" charset="0"/>
                <a:cs typeface="Times New Roman" panose="02020603050405020304" pitchFamily="18" charset="0"/>
              </a:rPr>
              <a:t>παρεμβάλλεται σε σειρά σε σωλήνα παροχής ρευστού για τη μέτρηση της ταχύτητας</a:t>
            </a:r>
            <a:r>
              <a:rPr lang="en-US" sz="1600" b="1" dirty="0" smtClean="0">
                <a:latin typeface="Times New Roman" panose="02020603050405020304" pitchFamily="18" charset="0"/>
                <a:cs typeface="Times New Roman" panose="02020603050405020304" pitchFamily="18" charset="0"/>
              </a:rPr>
              <a:t> </a:t>
            </a:r>
            <a:r>
              <a:rPr lang="el-GR" sz="2000" dirty="0" smtClean="0">
                <a:solidFill>
                  <a:srgbClr val="0070C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υ</a:t>
            </a:r>
            <a:r>
              <a:rPr lang="el-GR" sz="2000" baseline="-25000" dirty="0" smtClean="0">
                <a:solidFill>
                  <a:srgbClr val="0070C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0</a:t>
            </a:r>
            <a:r>
              <a:rPr lang="el-GR" sz="1600" b="1" dirty="0" smtClean="0">
                <a:latin typeface="Times New Roman" panose="02020603050405020304" pitchFamily="18" charset="0"/>
                <a:cs typeface="Times New Roman" panose="02020603050405020304" pitchFamily="18" charset="0"/>
              </a:rPr>
              <a:t> του ρευστού.</a:t>
            </a:r>
            <a:endParaRPr lang="el-GR" sz="1600" b="1" dirty="0">
              <a:latin typeface="Times New Roman" panose="02020603050405020304" pitchFamily="18" charset="0"/>
              <a:cs typeface="Times New Roman" panose="02020603050405020304" pitchFamily="18" charset="0"/>
            </a:endParaRPr>
          </a:p>
        </p:txBody>
      </p:sp>
      <p:grpSp>
        <p:nvGrpSpPr>
          <p:cNvPr id="350" name="Ομάδα 349"/>
          <p:cNvGrpSpPr/>
          <p:nvPr/>
        </p:nvGrpSpPr>
        <p:grpSpPr>
          <a:xfrm>
            <a:off x="468324" y="1673852"/>
            <a:ext cx="11723677" cy="1710252"/>
            <a:chOff x="468324" y="1673852"/>
            <a:chExt cx="11723677" cy="1710252"/>
          </a:xfrm>
        </p:grpSpPr>
        <mc:AlternateContent xmlns:mc="http://schemas.openxmlformats.org/markup-compatibility/2006" xmlns:a14="http://schemas.microsoft.com/office/drawing/2010/main">
          <mc:Choice Requires="a14">
            <p:sp>
              <p:nvSpPr>
                <p:cNvPr id="305" name="TextBox 304"/>
                <p:cNvSpPr txBox="1"/>
                <p:nvPr/>
              </p:nvSpPr>
              <p:spPr>
                <a:xfrm>
                  <a:off x="1322284" y="1968582"/>
                  <a:ext cx="195566" cy="276999"/>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n-US" b="1" i="1" smtClean="0">
                            <a:solidFill>
                              <a:srgbClr val="0070C0"/>
                            </a:solidFill>
                            <a:latin typeface="Cambria Math" panose="02040503050406030204" pitchFamily="18" charset="0"/>
                          </a:rPr>
                          <m:t>𝒑</m:t>
                        </m:r>
                      </m:oMath>
                    </m:oMathPara>
                  </a14:m>
                  <a:endParaRPr lang="el-GR" b="1" dirty="0">
                    <a:solidFill>
                      <a:srgbClr val="0070C0"/>
                    </a:solidFill>
                  </a:endParaRPr>
                </a:p>
              </p:txBody>
            </p:sp>
          </mc:Choice>
          <mc:Fallback xmlns="">
            <p:sp>
              <p:nvSpPr>
                <p:cNvPr id="305" name="TextBox 304"/>
                <p:cNvSpPr txBox="1">
                  <a:spLocks noRot="1" noChangeAspect="1" noMove="1" noResize="1" noEditPoints="1" noAdjustHandles="1" noChangeArrowheads="1" noChangeShapeType="1" noTextEdit="1"/>
                </p:cNvSpPr>
                <p:nvPr/>
              </p:nvSpPr>
              <p:spPr>
                <a:xfrm>
                  <a:off x="1322284" y="1968582"/>
                  <a:ext cx="195566" cy="276999"/>
                </a:xfrm>
                <a:prstGeom prst="rect">
                  <a:avLst/>
                </a:prstGeom>
                <a:blipFill>
                  <a:blip r:embed="rId6"/>
                  <a:stretch>
                    <a:fillRect l="-31250" r="-31250" b="-26667"/>
                  </a:stretch>
                </a:blipFill>
              </p:spPr>
              <p:txBody>
                <a:bodyPr/>
                <a:lstStyle/>
                <a:p>
                  <a:r>
                    <a:rPr lang="el-GR">
                      <a:noFill/>
                    </a:rPr>
                    <a:t> </a:t>
                  </a:r>
                </a:p>
              </p:txBody>
            </p:sp>
          </mc:Fallback>
        </mc:AlternateContent>
        <mc:AlternateContent xmlns:mc="http://schemas.openxmlformats.org/markup-compatibility/2006" xmlns:a14="http://schemas.microsoft.com/office/drawing/2010/main">
          <mc:Choice Requires="a14">
            <p:sp>
              <p:nvSpPr>
                <p:cNvPr id="306" name="TextBox 305"/>
                <p:cNvSpPr txBox="1"/>
                <p:nvPr/>
              </p:nvSpPr>
              <p:spPr>
                <a:xfrm>
                  <a:off x="2238508" y="1673852"/>
                  <a:ext cx="195566" cy="276999"/>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n-US" b="1" i="1" smtClean="0">
                            <a:solidFill>
                              <a:srgbClr val="0070C0"/>
                            </a:solidFill>
                            <a:latin typeface="Cambria Math" panose="02040503050406030204" pitchFamily="18" charset="0"/>
                          </a:rPr>
                          <m:t>𝒑</m:t>
                        </m:r>
                      </m:oMath>
                    </m:oMathPara>
                  </a14:m>
                  <a:endParaRPr lang="el-GR" b="1" dirty="0">
                    <a:solidFill>
                      <a:srgbClr val="0070C0"/>
                    </a:solidFill>
                  </a:endParaRPr>
                </a:p>
              </p:txBody>
            </p:sp>
          </mc:Choice>
          <mc:Fallback xmlns="">
            <p:sp>
              <p:nvSpPr>
                <p:cNvPr id="306" name="TextBox 305"/>
                <p:cNvSpPr txBox="1">
                  <a:spLocks noRot="1" noChangeAspect="1" noMove="1" noResize="1" noEditPoints="1" noAdjustHandles="1" noChangeArrowheads="1" noChangeShapeType="1" noTextEdit="1"/>
                </p:cNvSpPr>
                <p:nvPr/>
              </p:nvSpPr>
              <p:spPr>
                <a:xfrm>
                  <a:off x="2238508" y="1673852"/>
                  <a:ext cx="195566" cy="276999"/>
                </a:xfrm>
                <a:prstGeom prst="rect">
                  <a:avLst/>
                </a:prstGeom>
                <a:blipFill>
                  <a:blip r:embed="rId7"/>
                  <a:stretch>
                    <a:fillRect l="-31250" r="-31250" b="-26667"/>
                  </a:stretch>
                </a:blipFill>
              </p:spPr>
              <p:txBody>
                <a:bodyPr/>
                <a:lstStyle/>
                <a:p>
                  <a:r>
                    <a:rPr lang="el-GR">
                      <a:noFill/>
                    </a:rPr>
                    <a:t> </a:t>
                  </a:r>
                </a:p>
              </p:txBody>
            </p:sp>
          </mc:Fallback>
        </mc:AlternateContent>
        <p:grpSp>
          <p:nvGrpSpPr>
            <p:cNvPr id="337" name="Ομάδα 336"/>
            <p:cNvGrpSpPr/>
            <p:nvPr/>
          </p:nvGrpSpPr>
          <p:grpSpPr>
            <a:xfrm>
              <a:off x="468324" y="2658587"/>
              <a:ext cx="11723677" cy="725517"/>
              <a:chOff x="468324" y="2658587"/>
              <a:chExt cx="11723677" cy="725517"/>
            </a:xfrm>
          </p:grpSpPr>
          <p:cxnSp>
            <p:nvCxnSpPr>
              <p:cNvPr id="308" name="Ευθεία γραμμή σύνδεσης 307"/>
              <p:cNvCxnSpPr/>
              <p:nvPr/>
            </p:nvCxnSpPr>
            <p:spPr>
              <a:xfrm flipH="1">
                <a:off x="1059210" y="2816532"/>
                <a:ext cx="1332000" cy="0"/>
              </a:xfrm>
              <a:prstGeom prst="line">
                <a:avLst/>
              </a:prstGeom>
              <a:ln w="12700">
                <a:solidFill>
                  <a:schemeClr val="tx1"/>
                </a:solidFill>
                <a:prstDash val="dash"/>
              </a:ln>
            </p:spPr>
            <p:style>
              <a:lnRef idx="1">
                <a:schemeClr val="accent1"/>
              </a:lnRef>
              <a:fillRef idx="0">
                <a:schemeClr val="accent1"/>
              </a:fillRef>
              <a:effectRef idx="0">
                <a:schemeClr val="accent1"/>
              </a:effectRef>
              <a:fontRef idx="minor">
                <a:schemeClr val="tx1"/>
              </a:fontRef>
            </p:style>
          </p:cxnSp>
          <p:grpSp>
            <p:nvGrpSpPr>
              <p:cNvPr id="325" name="Ομάδα 324"/>
              <p:cNvGrpSpPr/>
              <p:nvPr/>
            </p:nvGrpSpPr>
            <p:grpSpPr>
              <a:xfrm>
                <a:off x="468324" y="2658587"/>
                <a:ext cx="11723677" cy="725517"/>
                <a:chOff x="468324" y="2658587"/>
                <a:chExt cx="11723677" cy="725517"/>
              </a:xfrm>
            </p:grpSpPr>
            <mc:AlternateContent xmlns:mc="http://schemas.openxmlformats.org/markup-compatibility/2006" xmlns:a14="http://schemas.microsoft.com/office/drawing/2010/main">
              <mc:Choice Requires="a14">
                <p:sp>
                  <p:nvSpPr>
                    <p:cNvPr id="309" name="TextBox 308"/>
                    <p:cNvSpPr txBox="1"/>
                    <p:nvPr/>
                  </p:nvSpPr>
                  <p:spPr>
                    <a:xfrm>
                      <a:off x="468324" y="2658587"/>
                      <a:ext cx="697499" cy="246221"/>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l-GR" sz="1600" b="1" i="0" smtClean="0">
                                <a:solidFill>
                                  <a:srgbClr val="0070C0"/>
                                </a:solidFill>
                                <a:latin typeface="Cambria Math" panose="02040503050406030204" pitchFamily="18" charset="0"/>
                              </a:rPr>
                              <m:t>𝚫</m:t>
                            </m:r>
                            <m:r>
                              <a:rPr lang="en-US" sz="1600" b="1" i="1" smtClean="0">
                                <a:solidFill>
                                  <a:srgbClr val="0070C0"/>
                                </a:solidFill>
                                <a:latin typeface="Cambria Math" panose="02040503050406030204" pitchFamily="18" charset="0"/>
                              </a:rPr>
                              <m:t>𝒑</m:t>
                            </m:r>
                            <m:r>
                              <a:rPr lang="el-GR" sz="1600" b="1" i="1" smtClean="0">
                                <a:solidFill>
                                  <a:srgbClr val="0070C0"/>
                                </a:solidFill>
                                <a:latin typeface="Cambria Math" panose="02040503050406030204" pitchFamily="18" charset="0"/>
                              </a:rPr>
                              <m:t>=</m:t>
                            </m:r>
                            <m:r>
                              <a:rPr lang="el-GR" sz="1600" b="1" i="1" smtClean="0">
                                <a:solidFill>
                                  <a:srgbClr val="0070C0"/>
                                </a:solidFill>
                                <a:latin typeface="Cambria Math" panose="02040503050406030204" pitchFamily="18" charset="0"/>
                              </a:rPr>
                              <m:t>𝟎</m:t>
                            </m:r>
                          </m:oMath>
                        </m:oMathPara>
                      </a14:m>
                      <a:endParaRPr lang="el-GR" sz="1600" b="1" dirty="0">
                        <a:solidFill>
                          <a:srgbClr val="0070C0"/>
                        </a:solidFill>
                      </a:endParaRPr>
                    </a:p>
                  </p:txBody>
                </p:sp>
              </mc:Choice>
              <mc:Fallback xmlns="">
                <p:sp>
                  <p:nvSpPr>
                    <p:cNvPr id="309" name="TextBox 308"/>
                    <p:cNvSpPr txBox="1">
                      <a:spLocks noRot="1" noChangeAspect="1" noMove="1" noResize="1" noEditPoints="1" noAdjustHandles="1" noChangeArrowheads="1" noChangeShapeType="1" noTextEdit="1"/>
                    </p:cNvSpPr>
                    <p:nvPr/>
                  </p:nvSpPr>
                  <p:spPr>
                    <a:xfrm>
                      <a:off x="468324" y="2658587"/>
                      <a:ext cx="697499" cy="246221"/>
                    </a:xfrm>
                    <a:prstGeom prst="rect">
                      <a:avLst/>
                    </a:prstGeom>
                    <a:blipFill>
                      <a:blip r:embed="rId8"/>
                      <a:stretch>
                        <a:fillRect l="-7018" r="-6140" b="-21951"/>
                      </a:stretch>
                    </a:blipFill>
                  </p:spPr>
                  <p:txBody>
                    <a:bodyPr/>
                    <a:lstStyle/>
                    <a:p>
                      <a:r>
                        <a:rPr lang="el-GR">
                          <a:noFill/>
                        </a:rPr>
                        <a:t> </a:t>
                      </a:r>
                    </a:p>
                  </p:txBody>
                </p:sp>
              </mc:Fallback>
            </mc:AlternateContent>
            <p:sp>
              <p:nvSpPr>
                <p:cNvPr id="324" name="Ορθογώνιο 323"/>
                <p:cNvSpPr/>
                <p:nvPr/>
              </p:nvSpPr>
              <p:spPr>
                <a:xfrm>
                  <a:off x="5206815" y="2737773"/>
                  <a:ext cx="6985186" cy="646331"/>
                </a:xfrm>
                <a:prstGeom prst="rect">
                  <a:avLst/>
                </a:prstGeom>
              </p:spPr>
              <p:txBody>
                <a:bodyPr wrap="square">
                  <a:spAutoFit/>
                </a:bodyPr>
                <a:lstStyle/>
                <a:p>
                  <a:r>
                    <a:rPr lang="el-GR" sz="1600" b="1" dirty="0" smtClean="0">
                      <a:latin typeface="Times New Roman" panose="02020603050405020304" pitchFamily="18" charset="0"/>
                      <a:cs typeface="Times New Roman" panose="02020603050405020304" pitchFamily="18" charset="0"/>
                    </a:rPr>
                    <a:t>Όταν το ροόμετρο </a:t>
                  </a:r>
                  <a:r>
                    <a:rPr lang="el-GR" b="1" dirty="0" smtClean="0">
                      <a:solidFill>
                        <a:srgbClr val="C00000"/>
                      </a:solidFill>
                      <a:latin typeface="Times New Roman" panose="02020603050405020304" pitchFamily="18" charset="0"/>
                      <a:cs typeface="Times New Roman" panose="02020603050405020304" pitchFamily="18" charset="0"/>
                    </a:rPr>
                    <a:t>δεν </a:t>
                  </a:r>
                  <a:r>
                    <a:rPr lang="el-GR" sz="1600" b="1" dirty="0" smtClean="0">
                      <a:latin typeface="Times New Roman" panose="02020603050405020304" pitchFamily="18" charset="0"/>
                      <a:cs typeface="Times New Roman" panose="02020603050405020304" pitchFamily="18" charset="0"/>
                    </a:rPr>
                    <a:t>διαρρέεται με ρευστό, η πίεση θα είναι παντού ή ίδια και ο μετρητής διαφοράς πίεσης θα δείχνει </a:t>
                  </a:r>
                  <a:r>
                    <a:rPr lang="el-GR" b="1" dirty="0" smtClean="0">
                      <a:solidFill>
                        <a:srgbClr val="0070C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Δ</a:t>
                  </a:r>
                  <a:r>
                    <a:rPr lang="en-US" b="1" i="1" dirty="0" smtClean="0">
                      <a:solidFill>
                        <a:srgbClr val="0070C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p</a:t>
                  </a:r>
                  <a:r>
                    <a:rPr lang="en-US" b="1" dirty="0" smtClean="0">
                      <a:solidFill>
                        <a:srgbClr val="0070C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 0</a:t>
                  </a:r>
                  <a:r>
                    <a:rPr lang="en-US" sz="1600" b="1" dirty="0" smtClean="0">
                      <a:latin typeface="Times New Roman" panose="02020603050405020304" pitchFamily="18" charset="0"/>
                      <a:cs typeface="Times New Roman" panose="02020603050405020304" pitchFamily="18" charset="0"/>
                    </a:rPr>
                    <a:t>.</a:t>
                  </a:r>
                  <a:endParaRPr lang="el-GR" sz="2000" dirty="0">
                    <a:solidFill>
                      <a:srgbClr val="0070C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grpSp>
        </p:grpSp>
      </p:grpSp>
      <p:grpSp>
        <p:nvGrpSpPr>
          <p:cNvPr id="349" name="Ομάδα 348"/>
          <p:cNvGrpSpPr/>
          <p:nvPr/>
        </p:nvGrpSpPr>
        <p:grpSpPr>
          <a:xfrm>
            <a:off x="5241983" y="4507946"/>
            <a:ext cx="5132939" cy="1103053"/>
            <a:chOff x="5241983" y="4507946"/>
            <a:chExt cx="5132939" cy="1103053"/>
          </a:xfrm>
        </p:grpSpPr>
        <p:sp>
          <p:nvSpPr>
            <p:cNvPr id="340" name="Ορθογώνιο 339"/>
            <p:cNvSpPr/>
            <p:nvPr/>
          </p:nvSpPr>
          <p:spPr>
            <a:xfrm>
              <a:off x="5241983" y="4507946"/>
              <a:ext cx="5132939" cy="400110"/>
            </a:xfrm>
            <a:prstGeom prst="rect">
              <a:avLst/>
            </a:prstGeom>
          </p:spPr>
          <p:txBody>
            <a:bodyPr wrap="square">
              <a:spAutoFit/>
            </a:bodyPr>
            <a:lstStyle/>
            <a:p>
              <a:r>
                <a:rPr lang="el-GR" sz="1600" b="1" dirty="0" smtClean="0">
                  <a:latin typeface="Times New Roman" panose="02020603050405020304" pitchFamily="18" charset="0"/>
                  <a:cs typeface="Times New Roman" panose="02020603050405020304" pitchFamily="18" charset="0"/>
                </a:rPr>
                <a:t>Νόμος συνεχείας μεταξύ διατομής </a:t>
              </a:r>
              <a:r>
                <a:rPr lang="el-GR" sz="2000" i="1" dirty="0" smtClean="0">
                  <a:solidFill>
                    <a:srgbClr val="0070C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Α</a:t>
              </a:r>
              <a:r>
                <a:rPr lang="el-GR" sz="2000" baseline="-25000" dirty="0" smtClean="0">
                  <a:solidFill>
                    <a:srgbClr val="0070C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0</a:t>
              </a:r>
              <a:r>
                <a:rPr lang="el-GR" sz="2000" dirty="0" smtClean="0">
                  <a:solidFill>
                    <a:srgbClr val="0070C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el-GR" sz="1600" b="1" dirty="0" smtClean="0">
                  <a:latin typeface="Times New Roman" panose="02020603050405020304" pitchFamily="18" charset="0"/>
                  <a:cs typeface="Times New Roman" panose="02020603050405020304" pitchFamily="18" charset="0"/>
                </a:rPr>
                <a:t>και διατομής </a:t>
              </a:r>
              <a:r>
                <a:rPr lang="el-GR" sz="2000" b="1" i="1" dirty="0" smtClean="0">
                  <a:solidFill>
                    <a:srgbClr val="0070C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Α</a:t>
              </a:r>
              <a:r>
                <a:rPr lang="el-GR" sz="2000" b="1" dirty="0" smtClean="0">
                  <a:solidFill>
                    <a:srgbClr val="0070C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endParaRPr lang="el-GR" sz="2800" b="1" dirty="0">
                <a:solidFill>
                  <a:srgbClr val="0070C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mc:AlternateContent xmlns:mc="http://schemas.openxmlformats.org/markup-compatibility/2006" xmlns:a14="http://schemas.microsoft.com/office/drawing/2010/main">
          <mc:Choice Requires="a14">
            <p:sp>
              <p:nvSpPr>
                <p:cNvPr id="341" name="TextBox 340"/>
                <p:cNvSpPr txBox="1"/>
                <p:nvPr/>
              </p:nvSpPr>
              <p:spPr>
                <a:xfrm>
                  <a:off x="5292971" y="5334000"/>
                  <a:ext cx="1663789" cy="276999"/>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sSub>
                          <m:sSubPr>
                            <m:ctrlPr>
                              <a:rPr lang="el-GR" b="1" i="1" smtClean="0">
                                <a:solidFill>
                                  <a:srgbClr val="0070C0"/>
                                </a:solidFill>
                                <a:effectLst/>
                                <a:latin typeface="Cambria Math" panose="02040503050406030204" pitchFamily="18" charset="0"/>
                              </a:rPr>
                            </m:ctrlPr>
                          </m:sSubPr>
                          <m:e>
                            <m:r>
                              <a:rPr lang="en-US" b="1" i="1" smtClean="0">
                                <a:solidFill>
                                  <a:srgbClr val="0070C0"/>
                                </a:solidFill>
                                <a:effectLst/>
                                <a:latin typeface="Cambria Math" panose="02040503050406030204" pitchFamily="18" charset="0"/>
                              </a:rPr>
                              <m:t>𝑨</m:t>
                            </m:r>
                          </m:e>
                          <m:sub>
                            <m:r>
                              <a:rPr lang="en-US" b="1" i="1" smtClean="0">
                                <a:solidFill>
                                  <a:srgbClr val="0070C0"/>
                                </a:solidFill>
                                <a:effectLst/>
                                <a:latin typeface="Cambria Math" panose="02040503050406030204" pitchFamily="18" charset="0"/>
                              </a:rPr>
                              <m:t>𝟎</m:t>
                            </m:r>
                          </m:sub>
                        </m:sSub>
                        <m:sSub>
                          <m:sSubPr>
                            <m:ctrlPr>
                              <a:rPr lang="el-GR" b="1" i="1" smtClean="0">
                                <a:solidFill>
                                  <a:srgbClr val="0070C0"/>
                                </a:solidFill>
                                <a:effectLst/>
                                <a:latin typeface="Cambria Math" panose="02040503050406030204" pitchFamily="18" charset="0"/>
                              </a:rPr>
                            </m:ctrlPr>
                          </m:sSubPr>
                          <m:e>
                            <m:r>
                              <a:rPr lang="el-GR" b="1" i="1" smtClean="0">
                                <a:solidFill>
                                  <a:srgbClr val="0070C0"/>
                                </a:solidFill>
                                <a:effectLst/>
                                <a:latin typeface="Cambria Math" panose="02040503050406030204" pitchFamily="18" charset="0"/>
                              </a:rPr>
                              <m:t>𝝊</m:t>
                            </m:r>
                          </m:e>
                          <m:sub>
                            <m:r>
                              <a:rPr lang="el-GR" b="1" i="1" smtClean="0">
                                <a:solidFill>
                                  <a:srgbClr val="0070C0"/>
                                </a:solidFill>
                                <a:effectLst/>
                                <a:latin typeface="Cambria Math" panose="02040503050406030204" pitchFamily="18" charset="0"/>
                              </a:rPr>
                              <m:t>𝟎</m:t>
                            </m:r>
                          </m:sub>
                        </m:sSub>
                        <m:r>
                          <a:rPr lang="el-GR" b="1" i="1" smtClean="0">
                            <a:solidFill>
                              <a:srgbClr val="0070C0"/>
                            </a:solidFill>
                            <a:effectLst/>
                            <a:latin typeface="Cambria Math" panose="02040503050406030204" pitchFamily="18" charset="0"/>
                          </a:rPr>
                          <m:t>=</m:t>
                        </m:r>
                        <m:r>
                          <a:rPr lang="en-US" b="1" i="1" smtClean="0">
                            <a:solidFill>
                              <a:srgbClr val="0070C0"/>
                            </a:solidFill>
                            <a:effectLst/>
                            <a:latin typeface="Cambria Math" panose="02040503050406030204" pitchFamily="18" charset="0"/>
                          </a:rPr>
                          <m:t>𝑨</m:t>
                        </m:r>
                        <m:r>
                          <a:rPr lang="el-GR" b="1" i="1" smtClean="0">
                            <a:solidFill>
                              <a:srgbClr val="0070C0"/>
                            </a:solidFill>
                            <a:effectLst/>
                            <a:latin typeface="Cambria Math" panose="02040503050406030204" pitchFamily="18" charset="0"/>
                          </a:rPr>
                          <m:t>𝝊</m:t>
                        </m:r>
                        <m:r>
                          <a:rPr lang="el-GR" b="1" i="1" smtClean="0">
                            <a:solidFill>
                              <a:srgbClr val="0070C0"/>
                            </a:solidFill>
                            <a:effectLst/>
                            <a:latin typeface="Cambria Math" panose="02040503050406030204" pitchFamily="18" charset="0"/>
                          </a:rPr>
                          <m:t>     ⇒</m:t>
                        </m:r>
                      </m:oMath>
                    </m:oMathPara>
                  </a14:m>
                  <a:endParaRPr lang="el-GR" b="1" dirty="0">
                    <a:solidFill>
                      <a:srgbClr val="0070C0"/>
                    </a:solidFill>
                  </a:endParaRPr>
                </a:p>
              </p:txBody>
            </p:sp>
          </mc:Choice>
          <mc:Fallback xmlns="">
            <p:sp>
              <p:nvSpPr>
                <p:cNvPr id="341" name="TextBox 340"/>
                <p:cNvSpPr txBox="1">
                  <a:spLocks noRot="1" noChangeAspect="1" noMove="1" noResize="1" noEditPoints="1" noAdjustHandles="1" noChangeArrowheads="1" noChangeShapeType="1" noTextEdit="1"/>
                </p:cNvSpPr>
                <p:nvPr/>
              </p:nvSpPr>
              <p:spPr>
                <a:xfrm>
                  <a:off x="5292971" y="5334000"/>
                  <a:ext cx="1663789" cy="276999"/>
                </a:xfrm>
                <a:prstGeom prst="rect">
                  <a:avLst/>
                </a:prstGeom>
                <a:blipFill>
                  <a:blip r:embed="rId16"/>
                  <a:stretch>
                    <a:fillRect l="-2564" r="-2198" b="-17778"/>
                  </a:stretch>
                </a:blipFill>
              </p:spPr>
              <p:txBody>
                <a:bodyPr/>
                <a:lstStyle/>
                <a:p>
                  <a:r>
                    <a:rPr lang="el-GR">
                      <a:noFill/>
                    </a:rPr>
                    <a:t> </a:t>
                  </a:r>
                </a:p>
              </p:txBody>
            </p:sp>
          </mc:Fallback>
        </mc:AlternateContent>
      </p:grpSp>
      <p:grpSp>
        <p:nvGrpSpPr>
          <p:cNvPr id="345" name="Ομάδα 344"/>
          <p:cNvGrpSpPr/>
          <p:nvPr/>
        </p:nvGrpSpPr>
        <p:grpSpPr>
          <a:xfrm>
            <a:off x="7221416" y="5216653"/>
            <a:ext cx="1113690" cy="472023"/>
            <a:chOff x="7338646" y="5216653"/>
            <a:chExt cx="1113690" cy="472023"/>
          </a:xfrm>
        </p:grpSpPr>
        <p:cxnSp>
          <p:nvCxnSpPr>
            <p:cNvPr id="343" name="Ευθεία γραμμή σύνδεσης 342"/>
            <p:cNvCxnSpPr/>
            <p:nvPr/>
          </p:nvCxnSpPr>
          <p:spPr>
            <a:xfrm flipH="1">
              <a:off x="7338646" y="5216653"/>
              <a:ext cx="117231" cy="460299"/>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44" name="Ευθεία γραμμή σύνδεσης 343"/>
            <p:cNvCxnSpPr/>
            <p:nvPr/>
          </p:nvCxnSpPr>
          <p:spPr>
            <a:xfrm flipH="1">
              <a:off x="8335105" y="5228377"/>
              <a:ext cx="117231" cy="460299"/>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grpSp>
      <mc:AlternateContent xmlns:mc="http://schemas.openxmlformats.org/markup-compatibility/2006" xmlns:a14="http://schemas.microsoft.com/office/drawing/2010/main">
        <mc:Choice Requires="a14">
          <p:sp>
            <p:nvSpPr>
              <p:cNvPr id="346" name="Ορθογώνιο 345"/>
              <p:cNvSpPr/>
              <p:nvPr/>
            </p:nvSpPr>
            <p:spPr>
              <a:xfrm>
                <a:off x="7052312" y="5246849"/>
                <a:ext cx="2395015" cy="388504"/>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r>
                        <a:rPr lang="el-GR" b="1" i="1">
                          <a:solidFill>
                            <a:srgbClr val="0070C0"/>
                          </a:solidFill>
                          <a:latin typeface="Cambria Math" panose="02040503050406030204" pitchFamily="18" charset="0"/>
                          <a:ea typeface="Cambria Math" panose="02040503050406030204" pitchFamily="18" charset="0"/>
                        </a:rPr>
                        <m:t>𝝅</m:t>
                      </m:r>
                      <m:sSubSup>
                        <m:sSubSupPr>
                          <m:ctrlPr>
                            <a:rPr lang="el-GR" b="1" i="1">
                              <a:solidFill>
                                <a:srgbClr val="0070C0"/>
                              </a:solidFill>
                              <a:latin typeface="Cambria Math" panose="02040503050406030204" pitchFamily="18" charset="0"/>
                              <a:ea typeface="Cambria Math" panose="02040503050406030204" pitchFamily="18" charset="0"/>
                            </a:rPr>
                          </m:ctrlPr>
                        </m:sSubSupPr>
                        <m:e>
                          <m:r>
                            <a:rPr lang="en-US" b="1" i="1">
                              <a:solidFill>
                                <a:srgbClr val="0070C0"/>
                              </a:solidFill>
                              <a:latin typeface="Cambria Math" panose="02040503050406030204" pitchFamily="18" charset="0"/>
                              <a:ea typeface="Cambria Math" panose="02040503050406030204" pitchFamily="18" charset="0"/>
                            </a:rPr>
                            <m:t>𝑹</m:t>
                          </m:r>
                        </m:e>
                        <m:sub>
                          <m:r>
                            <a:rPr lang="en-US" b="1" i="1">
                              <a:solidFill>
                                <a:srgbClr val="0070C0"/>
                              </a:solidFill>
                              <a:latin typeface="Cambria Math" panose="02040503050406030204" pitchFamily="18" charset="0"/>
                              <a:ea typeface="Cambria Math" panose="02040503050406030204" pitchFamily="18" charset="0"/>
                            </a:rPr>
                            <m:t>𝟎</m:t>
                          </m:r>
                        </m:sub>
                        <m:sup>
                          <m:r>
                            <a:rPr lang="en-US" b="1" i="1">
                              <a:solidFill>
                                <a:srgbClr val="0070C0"/>
                              </a:solidFill>
                              <a:latin typeface="Cambria Math" panose="02040503050406030204" pitchFamily="18" charset="0"/>
                              <a:ea typeface="Cambria Math" panose="02040503050406030204" pitchFamily="18" charset="0"/>
                            </a:rPr>
                            <m:t>𝟐</m:t>
                          </m:r>
                        </m:sup>
                      </m:sSubSup>
                      <m:r>
                        <a:rPr lang="el-GR" b="1" i="1">
                          <a:solidFill>
                            <a:srgbClr val="0070C0"/>
                          </a:solidFill>
                          <a:latin typeface="Cambria Math" panose="02040503050406030204" pitchFamily="18" charset="0"/>
                          <a:ea typeface="Cambria Math" panose="02040503050406030204" pitchFamily="18" charset="0"/>
                        </a:rPr>
                        <m:t> </m:t>
                      </m:r>
                      <m:sSub>
                        <m:sSubPr>
                          <m:ctrlPr>
                            <a:rPr lang="el-GR" b="1" i="1">
                              <a:solidFill>
                                <a:srgbClr val="0070C0"/>
                              </a:solidFill>
                              <a:latin typeface="Cambria Math" panose="02040503050406030204" pitchFamily="18" charset="0"/>
                              <a:ea typeface="Cambria Math" panose="02040503050406030204" pitchFamily="18" charset="0"/>
                            </a:rPr>
                          </m:ctrlPr>
                        </m:sSubPr>
                        <m:e>
                          <m:r>
                            <a:rPr lang="el-GR" b="1" i="1">
                              <a:solidFill>
                                <a:srgbClr val="0070C0"/>
                              </a:solidFill>
                              <a:latin typeface="Cambria Math" panose="02040503050406030204" pitchFamily="18" charset="0"/>
                              <a:ea typeface="Cambria Math" panose="02040503050406030204" pitchFamily="18" charset="0"/>
                            </a:rPr>
                            <m:t>𝝊</m:t>
                          </m:r>
                        </m:e>
                        <m:sub>
                          <m:r>
                            <a:rPr lang="el-GR" b="1" i="1">
                              <a:solidFill>
                                <a:srgbClr val="0070C0"/>
                              </a:solidFill>
                              <a:latin typeface="Cambria Math" panose="02040503050406030204" pitchFamily="18" charset="0"/>
                              <a:ea typeface="Cambria Math" panose="02040503050406030204" pitchFamily="18" charset="0"/>
                            </a:rPr>
                            <m:t>𝟎</m:t>
                          </m:r>
                        </m:sub>
                      </m:sSub>
                      <m:r>
                        <a:rPr lang="el-GR" b="1" i="1">
                          <a:solidFill>
                            <a:srgbClr val="0070C0"/>
                          </a:solidFill>
                          <a:latin typeface="Cambria Math" panose="02040503050406030204" pitchFamily="18" charset="0"/>
                          <a:ea typeface="Cambria Math" panose="02040503050406030204" pitchFamily="18" charset="0"/>
                        </a:rPr>
                        <m:t>=</m:t>
                      </m:r>
                      <m:r>
                        <a:rPr lang="el-GR" b="1" i="1">
                          <a:solidFill>
                            <a:srgbClr val="0070C0"/>
                          </a:solidFill>
                          <a:latin typeface="Cambria Math" panose="02040503050406030204" pitchFamily="18" charset="0"/>
                          <a:ea typeface="Cambria Math" panose="02040503050406030204" pitchFamily="18" charset="0"/>
                        </a:rPr>
                        <m:t>𝝅</m:t>
                      </m:r>
                      <m:sSup>
                        <m:sSupPr>
                          <m:ctrlPr>
                            <a:rPr lang="el-GR" b="1" i="1">
                              <a:solidFill>
                                <a:srgbClr val="0070C0"/>
                              </a:solidFill>
                              <a:latin typeface="Cambria Math" panose="02040503050406030204" pitchFamily="18" charset="0"/>
                              <a:ea typeface="Cambria Math" panose="02040503050406030204" pitchFamily="18" charset="0"/>
                            </a:rPr>
                          </m:ctrlPr>
                        </m:sSupPr>
                        <m:e>
                          <m:r>
                            <a:rPr lang="en-US" b="1" i="1">
                              <a:solidFill>
                                <a:srgbClr val="0070C0"/>
                              </a:solidFill>
                              <a:latin typeface="Cambria Math" panose="02040503050406030204" pitchFamily="18" charset="0"/>
                              <a:ea typeface="Cambria Math" panose="02040503050406030204" pitchFamily="18" charset="0"/>
                            </a:rPr>
                            <m:t>𝑹</m:t>
                          </m:r>
                        </m:e>
                        <m:sup>
                          <m:r>
                            <a:rPr lang="en-US" b="1" i="1">
                              <a:solidFill>
                                <a:srgbClr val="0070C0"/>
                              </a:solidFill>
                              <a:latin typeface="Cambria Math" panose="02040503050406030204" pitchFamily="18" charset="0"/>
                              <a:ea typeface="Cambria Math" panose="02040503050406030204" pitchFamily="18" charset="0"/>
                            </a:rPr>
                            <m:t>𝟐</m:t>
                          </m:r>
                        </m:sup>
                      </m:sSup>
                      <m:r>
                        <a:rPr lang="en-US" b="1" i="1">
                          <a:solidFill>
                            <a:srgbClr val="0070C0"/>
                          </a:solidFill>
                          <a:latin typeface="Cambria Math" panose="02040503050406030204" pitchFamily="18" charset="0"/>
                          <a:ea typeface="Cambria Math" panose="02040503050406030204" pitchFamily="18" charset="0"/>
                        </a:rPr>
                        <m:t> </m:t>
                      </m:r>
                      <m:r>
                        <a:rPr lang="el-GR" b="1" i="1">
                          <a:solidFill>
                            <a:srgbClr val="0070C0"/>
                          </a:solidFill>
                          <a:latin typeface="Cambria Math" panose="02040503050406030204" pitchFamily="18" charset="0"/>
                          <a:ea typeface="Cambria Math" panose="02040503050406030204" pitchFamily="18" charset="0"/>
                        </a:rPr>
                        <m:t>𝝊</m:t>
                      </m:r>
                      <m:r>
                        <a:rPr lang="en-US" b="1" i="1">
                          <a:solidFill>
                            <a:srgbClr val="0070C0"/>
                          </a:solidFill>
                          <a:latin typeface="Cambria Math" panose="02040503050406030204" pitchFamily="18" charset="0"/>
                          <a:ea typeface="Cambria Math" panose="02040503050406030204" pitchFamily="18" charset="0"/>
                        </a:rPr>
                        <m:t>     ⇒</m:t>
                      </m:r>
                    </m:oMath>
                  </m:oMathPara>
                </a14:m>
                <a:endParaRPr lang="el-GR" dirty="0"/>
              </a:p>
            </p:txBody>
          </p:sp>
        </mc:Choice>
        <mc:Fallback xmlns="">
          <p:sp>
            <p:nvSpPr>
              <p:cNvPr id="346" name="Ορθογώνιο 345"/>
              <p:cNvSpPr>
                <a:spLocks noRot="1" noChangeAspect="1" noMove="1" noResize="1" noEditPoints="1" noAdjustHandles="1" noChangeArrowheads="1" noChangeShapeType="1" noTextEdit="1"/>
              </p:cNvSpPr>
              <p:nvPr/>
            </p:nvSpPr>
            <p:spPr>
              <a:xfrm>
                <a:off x="7052312" y="5246849"/>
                <a:ext cx="2395015" cy="388504"/>
              </a:xfrm>
              <a:prstGeom prst="rect">
                <a:avLst/>
              </a:prstGeom>
              <a:blipFill>
                <a:blip r:embed="rId17"/>
                <a:stretch>
                  <a:fillRect b="-1587"/>
                </a:stretch>
              </a:blipFill>
            </p:spPr>
            <p:txBody>
              <a:bodyPr/>
              <a:lstStyle/>
              <a:p>
                <a:r>
                  <a:rPr lang="el-GR">
                    <a:noFill/>
                  </a:rPr>
                  <a:t> </a:t>
                </a:r>
              </a:p>
            </p:txBody>
          </p:sp>
        </mc:Fallback>
      </mc:AlternateContent>
      <mc:AlternateContent xmlns:mc="http://schemas.openxmlformats.org/markup-compatibility/2006" xmlns:a14="http://schemas.microsoft.com/office/drawing/2010/main">
        <mc:Choice Requires="a14">
          <p:sp>
            <p:nvSpPr>
              <p:cNvPr id="347" name="Ορθογώνιο 346"/>
              <p:cNvSpPr/>
              <p:nvPr/>
            </p:nvSpPr>
            <p:spPr>
              <a:xfrm>
                <a:off x="9421145" y="4985799"/>
                <a:ext cx="1391471" cy="724557"/>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r>
                        <a:rPr lang="en-US" sz="2000" b="1" i="1" smtClean="0">
                          <a:solidFill>
                            <a:srgbClr val="0070C0"/>
                          </a:solidFill>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 </m:t>
                      </m:r>
                      <m:r>
                        <a:rPr lang="el-GR" sz="2000" b="1" i="1">
                          <a:solidFill>
                            <a:srgbClr val="0070C0"/>
                          </a:solidFill>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𝝊</m:t>
                      </m:r>
                      <m:r>
                        <a:rPr lang="el-GR" sz="2000" b="1" i="1">
                          <a:solidFill>
                            <a:srgbClr val="0070C0"/>
                          </a:solidFill>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m:t>
                      </m:r>
                      <m:f>
                        <m:fPr>
                          <m:ctrlPr>
                            <a:rPr lang="el-GR" sz="2000" b="1" i="1">
                              <a:solidFill>
                                <a:srgbClr val="0070C0"/>
                              </a:solidFill>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ctrlPr>
                        </m:fPr>
                        <m:num>
                          <m:sSubSup>
                            <m:sSubSupPr>
                              <m:ctrlPr>
                                <a:rPr lang="el-GR" sz="2000" b="1" i="1">
                                  <a:solidFill>
                                    <a:srgbClr val="0070C0"/>
                                  </a:solidFill>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ctrlPr>
                            </m:sSubSupPr>
                            <m:e>
                              <m:r>
                                <a:rPr lang="en-US" sz="2000" b="1" i="1">
                                  <a:solidFill>
                                    <a:srgbClr val="0070C0"/>
                                  </a:solidFill>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𝑹</m:t>
                              </m:r>
                            </m:e>
                            <m:sub>
                              <m:r>
                                <a:rPr lang="en-US" sz="2000" b="1" i="1">
                                  <a:solidFill>
                                    <a:srgbClr val="0070C0"/>
                                  </a:solidFill>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𝟎</m:t>
                              </m:r>
                            </m:sub>
                            <m:sup>
                              <m:r>
                                <a:rPr lang="en-US" sz="2000" b="1" i="1">
                                  <a:solidFill>
                                    <a:srgbClr val="0070C0"/>
                                  </a:solidFill>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𝟐</m:t>
                              </m:r>
                            </m:sup>
                          </m:sSubSup>
                        </m:num>
                        <m:den>
                          <m:sSup>
                            <m:sSupPr>
                              <m:ctrlPr>
                                <a:rPr lang="el-GR" sz="2000" b="1" i="1">
                                  <a:solidFill>
                                    <a:srgbClr val="0070C0"/>
                                  </a:solidFill>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ctrlPr>
                            </m:sSupPr>
                            <m:e>
                              <m:r>
                                <a:rPr lang="en-US" sz="2000" b="1" i="1">
                                  <a:solidFill>
                                    <a:srgbClr val="0070C0"/>
                                  </a:solidFill>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𝑹</m:t>
                              </m:r>
                            </m:e>
                            <m:sup>
                              <m:r>
                                <a:rPr lang="en-US" sz="2000" b="1" i="1" smtClean="0">
                                  <a:solidFill>
                                    <a:srgbClr val="0070C0"/>
                                  </a:solidFill>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𝟐</m:t>
                              </m:r>
                            </m:sup>
                          </m:sSup>
                        </m:den>
                      </m:f>
                      <m:sSub>
                        <m:sSubPr>
                          <m:ctrlPr>
                            <a:rPr lang="en-US" sz="2000" b="1" i="1" smtClean="0">
                              <a:solidFill>
                                <a:srgbClr val="0070C0"/>
                              </a:solidFill>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ctrlPr>
                        </m:sSubPr>
                        <m:e>
                          <m:r>
                            <a:rPr lang="el-GR" sz="2000" b="1" i="1" smtClean="0">
                              <a:solidFill>
                                <a:srgbClr val="0070C0"/>
                              </a:solidFill>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𝝊</m:t>
                          </m:r>
                        </m:e>
                        <m:sub>
                          <m:r>
                            <a:rPr lang="el-GR" sz="2000" b="1" i="1" smtClean="0">
                              <a:solidFill>
                                <a:srgbClr val="0070C0"/>
                              </a:solidFill>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𝟎</m:t>
                          </m:r>
                        </m:sub>
                      </m:sSub>
                    </m:oMath>
                  </m:oMathPara>
                </a14:m>
                <a:endParaRPr lang="el-GR" sz="2000" dirty="0">
                  <a:effectLst>
                    <a:outerShdw blurRad="38100" dist="38100" dir="2700000" algn="tl">
                      <a:srgbClr val="000000">
                        <a:alpha val="43137"/>
                      </a:srgbClr>
                    </a:outerShdw>
                  </a:effectLst>
                </a:endParaRPr>
              </a:p>
            </p:txBody>
          </p:sp>
        </mc:Choice>
        <mc:Fallback xmlns="">
          <p:sp>
            <p:nvSpPr>
              <p:cNvPr id="347" name="Ορθογώνιο 346"/>
              <p:cNvSpPr>
                <a:spLocks noRot="1" noChangeAspect="1" noMove="1" noResize="1" noEditPoints="1" noAdjustHandles="1" noChangeArrowheads="1" noChangeShapeType="1" noTextEdit="1"/>
              </p:cNvSpPr>
              <p:nvPr/>
            </p:nvSpPr>
            <p:spPr>
              <a:xfrm>
                <a:off x="9421145" y="4985799"/>
                <a:ext cx="1391471" cy="724557"/>
              </a:xfrm>
              <a:prstGeom prst="rect">
                <a:avLst/>
              </a:prstGeom>
              <a:blipFill>
                <a:blip r:embed="rId18"/>
                <a:stretch>
                  <a:fillRect/>
                </a:stretch>
              </a:blipFill>
            </p:spPr>
            <p:txBody>
              <a:bodyPr/>
              <a:lstStyle/>
              <a:p>
                <a:r>
                  <a:rPr lang="el-GR">
                    <a:noFill/>
                  </a:rPr>
                  <a:t> </a:t>
                </a:r>
              </a:p>
            </p:txBody>
          </p:sp>
        </mc:Fallback>
      </mc:AlternateContent>
      <mc:AlternateContent xmlns:mc="http://schemas.openxmlformats.org/markup-compatibility/2006" xmlns:a14="http://schemas.microsoft.com/office/drawing/2010/main">
        <mc:Choice Requires="a14">
          <p:sp>
            <p:nvSpPr>
              <p:cNvPr id="348" name="Ορθογώνιο 347"/>
              <p:cNvSpPr/>
              <p:nvPr/>
            </p:nvSpPr>
            <p:spPr>
              <a:xfrm>
                <a:off x="9432869" y="5818133"/>
                <a:ext cx="1047915" cy="400110"/>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r>
                        <a:rPr lang="en-US" sz="2000" b="1" i="1" smtClean="0">
                          <a:solidFill>
                            <a:srgbClr val="0070C0"/>
                          </a:solidFill>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 </m:t>
                      </m:r>
                      <m:r>
                        <a:rPr lang="el-GR" sz="2000" b="1" i="1">
                          <a:solidFill>
                            <a:srgbClr val="0070C0"/>
                          </a:solidFill>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𝝊</m:t>
                      </m:r>
                      <m:r>
                        <a:rPr lang="el-GR" sz="2000" b="1" i="1" smtClean="0">
                          <a:solidFill>
                            <a:srgbClr val="0070C0"/>
                          </a:solidFill>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&gt;</m:t>
                      </m:r>
                      <m:sSub>
                        <m:sSubPr>
                          <m:ctrlPr>
                            <a:rPr lang="en-US" sz="2000" b="1" i="1" smtClean="0">
                              <a:solidFill>
                                <a:srgbClr val="0070C0"/>
                              </a:solidFill>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ctrlPr>
                        </m:sSubPr>
                        <m:e>
                          <m:r>
                            <a:rPr lang="el-GR" sz="2000" b="1" i="1" smtClean="0">
                              <a:solidFill>
                                <a:srgbClr val="0070C0"/>
                              </a:solidFill>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𝝊</m:t>
                          </m:r>
                        </m:e>
                        <m:sub>
                          <m:r>
                            <a:rPr lang="el-GR" sz="2000" b="1" i="1" smtClean="0">
                              <a:solidFill>
                                <a:srgbClr val="0070C0"/>
                              </a:solidFill>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𝟎</m:t>
                          </m:r>
                        </m:sub>
                      </m:sSub>
                    </m:oMath>
                  </m:oMathPara>
                </a14:m>
                <a:endParaRPr lang="el-GR" sz="2000" dirty="0">
                  <a:effectLst>
                    <a:outerShdw blurRad="38100" dist="38100" dir="2700000" algn="tl">
                      <a:srgbClr val="000000">
                        <a:alpha val="43137"/>
                      </a:srgbClr>
                    </a:outerShdw>
                  </a:effectLst>
                </a:endParaRPr>
              </a:p>
            </p:txBody>
          </p:sp>
        </mc:Choice>
        <mc:Fallback xmlns="">
          <p:sp>
            <p:nvSpPr>
              <p:cNvPr id="348" name="Ορθογώνιο 347"/>
              <p:cNvSpPr>
                <a:spLocks noRot="1" noChangeAspect="1" noMove="1" noResize="1" noEditPoints="1" noAdjustHandles="1" noChangeArrowheads="1" noChangeShapeType="1" noTextEdit="1"/>
              </p:cNvSpPr>
              <p:nvPr/>
            </p:nvSpPr>
            <p:spPr>
              <a:xfrm>
                <a:off x="9432869" y="5818133"/>
                <a:ext cx="1047915" cy="400110"/>
              </a:xfrm>
              <a:prstGeom prst="rect">
                <a:avLst/>
              </a:prstGeom>
              <a:blipFill>
                <a:blip r:embed="rId19"/>
                <a:stretch>
                  <a:fillRect b="-7576"/>
                </a:stretch>
              </a:blipFill>
            </p:spPr>
            <p:txBody>
              <a:bodyPr/>
              <a:lstStyle/>
              <a:p>
                <a:r>
                  <a:rPr lang="el-GR">
                    <a:noFill/>
                  </a:rPr>
                  <a:t> </a:t>
                </a:r>
              </a:p>
            </p:txBody>
          </p:sp>
        </mc:Fallback>
      </mc:AlternateContent>
      <p:grpSp>
        <p:nvGrpSpPr>
          <p:cNvPr id="5" name="Ομάδα 4"/>
          <p:cNvGrpSpPr/>
          <p:nvPr/>
        </p:nvGrpSpPr>
        <p:grpSpPr>
          <a:xfrm>
            <a:off x="311448" y="4383758"/>
            <a:ext cx="4369002" cy="2353261"/>
            <a:chOff x="311448" y="4383758"/>
            <a:chExt cx="4369002" cy="2353261"/>
          </a:xfrm>
        </p:grpSpPr>
        <p:grpSp>
          <p:nvGrpSpPr>
            <p:cNvPr id="336" name="Ομάδα 335"/>
            <p:cNvGrpSpPr/>
            <p:nvPr/>
          </p:nvGrpSpPr>
          <p:grpSpPr>
            <a:xfrm>
              <a:off x="311448" y="4383758"/>
              <a:ext cx="4369002" cy="2353261"/>
              <a:chOff x="311448" y="4383758"/>
              <a:chExt cx="4369002" cy="2353261"/>
            </a:xfrm>
          </p:grpSpPr>
          <p:grpSp>
            <p:nvGrpSpPr>
              <p:cNvPr id="335" name="Ομάδα 334"/>
              <p:cNvGrpSpPr/>
              <p:nvPr/>
            </p:nvGrpSpPr>
            <p:grpSpPr>
              <a:xfrm>
                <a:off x="311448" y="4383758"/>
                <a:ext cx="4369002" cy="2353261"/>
                <a:chOff x="311448" y="4383758"/>
                <a:chExt cx="4369002" cy="2353261"/>
              </a:xfrm>
            </p:grpSpPr>
            <mc:AlternateContent xmlns:mc="http://schemas.openxmlformats.org/markup-compatibility/2006" xmlns:a14="http://schemas.microsoft.com/office/drawing/2010/main">
              <mc:Choice Requires="a14">
                <p:sp>
                  <p:nvSpPr>
                    <p:cNvPr id="203" name="TextBox 202"/>
                    <p:cNvSpPr txBox="1"/>
                    <p:nvPr/>
                  </p:nvSpPr>
                  <p:spPr>
                    <a:xfrm>
                      <a:off x="2306099" y="4383758"/>
                      <a:ext cx="213200" cy="276999"/>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n-US" b="1" i="1" smtClean="0">
                                <a:solidFill>
                                  <a:srgbClr val="0070C0"/>
                                </a:solidFill>
                                <a:latin typeface="Cambria Math" panose="02040503050406030204" pitchFamily="18" charset="0"/>
                              </a:rPr>
                              <m:t>𝑹</m:t>
                            </m:r>
                          </m:oMath>
                        </m:oMathPara>
                      </a14:m>
                      <a:endParaRPr lang="el-GR" b="1" dirty="0">
                        <a:solidFill>
                          <a:srgbClr val="0070C0"/>
                        </a:solidFill>
                      </a:endParaRPr>
                    </a:p>
                  </p:txBody>
                </p:sp>
              </mc:Choice>
              <mc:Fallback xmlns="">
                <p:sp>
                  <p:nvSpPr>
                    <p:cNvPr id="203" name="TextBox 202"/>
                    <p:cNvSpPr txBox="1">
                      <a:spLocks noRot="1" noChangeAspect="1" noMove="1" noResize="1" noEditPoints="1" noAdjustHandles="1" noChangeArrowheads="1" noChangeShapeType="1" noTextEdit="1"/>
                    </p:cNvSpPr>
                    <p:nvPr/>
                  </p:nvSpPr>
                  <p:spPr>
                    <a:xfrm>
                      <a:off x="2306099" y="4383758"/>
                      <a:ext cx="213200" cy="276999"/>
                    </a:xfrm>
                    <a:prstGeom prst="rect">
                      <a:avLst/>
                    </a:prstGeom>
                    <a:blipFill>
                      <a:blip r:embed="rId9"/>
                      <a:stretch>
                        <a:fillRect l="-25714" r="-25714" b="-6522"/>
                      </a:stretch>
                    </a:blipFill>
                  </p:spPr>
                  <p:txBody>
                    <a:bodyPr/>
                    <a:lstStyle/>
                    <a:p>
                      <a:r>
                        <a:rPr lang="el-GR">
                          <a:noFill/>
                        </a:rPr>
                        <a:t> </a:t>
                      </a:r>
                    </a:p>
                  </p:txBody>
                </p:sp>
              </mc:Fallback>
            </mc:AlternateContent>
            <p:grpSp>
              <p:nvGrpSpPr>
                <p:cNvPr id="302" name="Ομάδα 301"/>
                <p:cNvGrpSpPr/>
                <p:nvPr/>
              </p:nvGrpSpPr>
              <p:grpSpPr>
                <a:xfrm>
                  <a:off x="311448" y="4404078"/>
                  <a:ext cx="4369002" cy="2332941"/>
                  <a:chOff x="311448" y="4404078"/>
                  <a:chExt cx="4369002" cy="2332941"/>
                </a:xfrm>
              </p:grpSpPr>
              <p:grpSp>
                <p:nvGrpSpPr>
                  <p:cNvPr id="168" name="Ομάδα 167"/>
                  <p:cNvGrpSpPr/>
                  <p:nvPr/>
                </p:nvGrpSpPr>
                <p:grpSpPr>
                  <a:xfrm>
                    <a:off x="311448" y="4404078"/>
                    <a:ext cx="4369002" cy="1011914"/>
                    <a:chOff x="5943580" y="4071103"/>
                    <a:chExt cx="4369002" cy="1011914"/>
                  </a:xfrm>
                </p:grpSpPr>
                <p:grpSp>
                  <p:nvGrpSpPr>
                    <p:cNvPr id="169" name="Ομάδα 168"/>
                    <p:cNvGrpSpPr/>
                    <p:nvPr/>
                  </p:nvGrpSpPr>
                  <p:grpSpPr>
                    <a:xfrm flipV="1">
                      <a:off x="6093325" y="4071103"/>
                      <a:ext cx="4219257" cy="914930"/>
                      <a:chOff x="5761612" y="2519931"/>
                      <a:chExt cx="4219257" cy="914930"/>
                    </a:xfrm>
                  </p:grpSpPr>
                  <p:cxnSp>
                    <p:nvCxnSpPr>
                      <p:cNvPr id="181" name="Ευθεία γραμμή σύνδεσης 180"/>
                      <p:cNvCxnSpPr/>
                      <p:nvPr/>
                    </p:nvCxnSpPr>
                    <p:spPr>
                      <a:xfrm>
                        <a:off x="5761612" y="3434331"/>
                        <a:ext cx="1066800"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182" name="Ελεύθερη σχεδίαση 181"/>
                      <p:cNvSpPr/>
                      <p:nvPr/>
                    </p:nvSpPr>
                    <p:spPr>
                      <a:xfrm flipV="1">
                        <a:off x="6951772" y="3133531"/>
                        <a:ext cx="926123" cy="269626"/>
                      </a:xfrm>
                      <a:custGeom>
                        <a:avLst/>
                        <a:gdLst>
                          <a:gd name="connsiteX0" fmla="*/ 0 w 926123"/>
                          <a:gd name="connsiteY0" fmla="*/ 0 h 586700"/>
                          <a:gd name="connsiteX1" fmla="*/ 386861 w 926123"/>
                          <a:gd name="connsiteY1" fmla="*/ 492369 h 586700"/>
                          <a:gd name="connsiteX2" fmla="*/ 926123 w 926123"/>
                          <a:gd name="connsiteY2" fmla="*/ 586154 h 586700"/>
                        </a:gdLst>
                        <a:ahLst/>
                        <a:cxnLst>
                          <a:cxn ang="0">
                            <a:pos x="connsiteX0" y="connsiteY0"/>
                          </a:cxn>
                          <a:cxn ang="0">
                            <a:pos x="connsiteX1" y="connsiteY1"/>
                          </a:cxn>
                          <a:cxn ang="0">
                            <a:pos x="connsiteX2" y="connsiteY2"/>
                          </a:cxn>
                        </a:cxnLst>
                        <a:rect l="l" t="t" r="r" b="b"/>
                        <a:pathLst>
                          <a:path w="926123" h="586700">
                            <a:moveTo>
                              <a:pt x="0" y="0"/>
                            </a:moveTo>
                            <a:cubicBezTo>
                              <a:pt x="116253" y="197338"/>
                              <a:pt x="232507" y="394677"/>
                              <a:pt x="386861" y="492369"/>
                            </a:cubicBezTo>
                            <a:cubicBezTo>
                              <a:pt x="541215" y="590061"/>
                              <a:pt x="733669" y="588107"/>
                              <a:pt x="926123" y="586154"/>
                            </a:cubicBezTo>
                          </a:path>
                        </a:pathLst>
                      </a:cu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183" name="Τόξο 182"/>
                      <p:cNvSpPr/>
                      <p:nvPr/>
                    </p:nvSpPr>
                    <p:spPr>
                      <a:xfrm flipV="1">
                        <a:off x="6319260" y="2519931"/>
                        <a:ext cx="914400" cy="914400"/>
                      </a:xfrm>
                      <a:prstGeom prst="arc">
                        <a:avLst>
                          <a:gd name="adj1" fmla="val 16200000"/>
                          <a:gd name="adj2" fmla="val 17733065"/>
                        </a:avLst>
                      </a:prstGeom>
                      <a:ln w="3810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l-GR"/>
                      </a:p>
                    </p:txBody>
                  </p:sp>
                  <p:cxnSp>
                    <p:nvCxnSpPr>
                      <p:cNvPr id="184" name="Ευθεία γραμμή σύνδεσης 183"/>
                      <p:cNvCxnSpPr/>
                      <p:nvPr/>
                    </p:nvCxnSpPr>
                    <p:spPr>
                      <a:xfrm flipH="1">
                        <a:off x="8914069" y="3434861"/>
                        <a:ext cx="1066800"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185" name="Ελεύθερη σχεδίαση 184"/>
                      <p:cNvSpPr/>
                      <p:nvPr/>
                    </p:nvSpPr>
                    <p:spPr>
                      <a:xfrm flipH="1" flipV="1">
                        <a:off x="7864586" y="3134061"/>
                        <a:ext cx="926123" cy="269626"/>
                      </a:xfrm>
                      <a:custGeom>
                        <a:avLst/>
                        <a:gdLst>
                          <a:gd name="connsiteX0" fmla="*/ 0 w 926123"/>
                          <a:gd name="connsiteY0" fmla="*/ 0 h 586700"/>
                          <a:gd name="connsiteX1" fmla="*/ 386861 w 926123"/>
                          <a:gd name="connsiteY1" fmla="*/ 492369 h 586700"/>
                          <a:gd name="connsiteX2" fmla="*/ 926123 w 926123"/>
                          <a:gd name="connsiteY2" fmla="*/ 586154 h 586700"/>
                        </a:gdLst>
                        <a:ahLst/>
                        <a:cxnLst>
                          <a:cxn ang="0">
                            <a:pos x="connsiteX0" y="connsiteY0"/>
                          </a:cxn>
                          <a:cxn ang="0">
                            <a:pos x="connsiteX1" y="connsiteY1"/>
                          </a:cxn>
                          <a:cxn ang="0">
                            <a:pos x="connsiteX2" y="connsiteY2"/>
                          </a:cxn>
                        </a:cxnLst>
                        <a:rect l="l" t="t" r="r" b="b"/>
                        <a:pathLst>
                          <a:path w="926123" h="586700">
                            <a:moveTo>
                              <a:pt x="0" y="0"/>
                            </a:moveTo>
                            <a:cubicBezTo>
                              <a:pt x="116253" y="197338"/>
                              <a:pt x="232507" y="394677"/>
                              <a:pt x="386861" y="492369"/>
                            </a:cubicBezTo>
                            <a:cubicBezTo>
                              <a:pt x="541215" y="590061"/>
                              <a:pt x="733669" y="588107"/>
                              <a:pt x="926123" y="586154"/>
                            </a:cubicBezTo>
                          </a:path>
                        </a:pathLst>
                      </a:cu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186" name="Τόξο 185"/>
                      <p:cNvSpPr/>
                      <p:nvPr/>
                    </p:nvSpPr>
                    <p:spPr>
                      <a:xfrm flipH="1" flipV="1">
                        <a:off x="8508821" y="2520461"/>
                        <a:ext cx="914400" cy="914400"/>
                      </a:xfrm>
                      <a:prstGeom prst="arc">
                        <a:avLst>
                          <a:gd name="adj1" fmla="val 16200000"/>
                          <a:gd name="adj2" fmla="val 17733065"/>
                        </a:avLst>
                      </a:prstGeom>
                      <a:ln w="3810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l-GR"/>
                      </a:p>
                    </p:txBody>
                  </p:sp>
                </p:grpSp>
                <p:grpSp>
                  <p:nvGrpSpPr>
                    <p:cNvPr id="170" name="Ομάδα 169"/>
                    <p:cNvGrpSpPr/>
                    <p:nvPr/>
                  </p:nvGrpSpPr>
                  <p:grpSpPr>
                    <a:xfrm>
                      <a:off x="5943580" y="4071104"/>
                      <a:ext cx="4351685" cy="1011913"/>
                      <a:chOff x="5943580" y="4071104"/>
                      <a:chExt cx="4351685" cy="1011913"/>
                    </a:xfrm>
                  </p:grpSpPr>
                  <p:sp>
                    <p:nvSpPr>
                      <p:cNvPr id="171" name="Οβάλ 170"/>
                      <p:cNvSpPr/>
                      <p:nvPr/>
                    </p:nvSpPr>
                    <p:spPr>
                      <a:xfrm>
                        <a:off x="5943580" y="4071104"/>
                        <a:ext cx="304800" cy="1008000"/>
                      </a:xfrm>
                      <a:prstGeom prst="ellipse">
                        <a:avLst/>
                      </a:prstGeom>
                      <a:solidFill>
                        <a:schemeClr val="accent4">
                          <a:lumMod val="60000"/>
                          <a:lumOff val="40000"/>
                        </a:schemeClr>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grpSp>
                    <p:nvGrpSpPr>
                      <p:cNvPr id="173" name="Ομάδα 172"/>
                      <p:cNvGrpSpPr/>
                      <p:nvPr/>
                    </p:nvGrpSpPr>
                    <p:grpSpPr>
                      <a:xfrm>
                        <a:off x="6076008" y="4168087"/>
                        <a:ext cx="4219257" cy="914930"/>
                        <a:chOff x="5772003" y="2603059"/>
                        <a:chExt cx="4219257" cy="914930"/>
                      </a:xfrm>
                    </p:grpSpPr>
                    <p:cxnSp>
                      <p:nvCxnSpPr>
                        <p:cNvPr id="175" name="Ευθεία γραμμή σύνδεσης 174"/>
                        <p:cNvCxnSpPr/>
                        <p:nvPr/>
                      </p:nvCxnSpPr>
                      <p:spPr>
                        <a:xfrm>
                          <a:off x="5772003" y="3517459"/>
                          <a:ext cx="1066800"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176" name="Ελεύθερη σχεδίαση 175"/>
                        <p:cNvSpPr/>
                        <p:nvPr/>
                      </p:nvSpPr>
                      <p:spPr>
                        <a:xfrm flipV="1">
                          <a:off x="6962163" y="3216659"/>
                          <a:ext cx="926123" cy="269626"/>
                        </a:xfrm>
                        <a:custGeom>
                          <a:avLst/>
                          <a:gdLst>
                            <a:gd name="connsiteX0" fmla="*/ 0 w 926123"/>
                            <a:gd name="connsiteY0" fmla="*/ 0 h 586700"/>
                            <a:gd name="connsiteX1" fmla="*/ 386861 w 926123"/>
                            <a:gd name="connsiteY1" fmla="*/ 492369 h 586700"/>
                            <a:gd name="connsiteX2" fmla="*/ 926123 w 926123"/>
                            <a:gd name="connsiteY2" fmla="*/ 586154 h 586700"/>
                          </a:gdLst>
                          <a:ahLst/>
                          <a:cxnLst>
                            <a:cxn ang="0">
                              <a:pos x="connsiteX0" y="connsiteY0"/>
                            </a:cxn>
                            <a:cxn ang="0">
                              <a:pos x="connsiteX1" y="connsiteY1"/>
                            </a:cxn>
                            <a:cxn ang="0">
                              <a:pos x="connsiteX2" y="connsiteY2"/>
                            </a:cxn>
                          </a:cxnLst>
                          <a:rect l="l" t="t" r="r" b="b"/>
                          <a:pathLst>
                            <a:path w="926123" h="586700">
                              <a:moveTo>
                                <a:pt x="0" y="0"/>
                              </a:moveTo>
                              <a:cubicBezTo>
                                <a:pt x="116253" y="197338"/>
                                <a:pt x="232507" y="394677"/>
                                <a:pt x="386861" y="492369"/>
                              </a:cubicBezTo>
                              <a:cubicBezTo>
                                <a:pt x="541215" y="590061"/>
                                <a:pt x="733669" y="588107"/>
                                <a:pt x="926123" y="586154"/>
                              </a:cubicBezTo>
                            </a:path>
                          </a:pathLst>
                        </a:cu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177" name="Τόξο 176"/>
                        <p:cNvSpPr/>
                        <p:nvPr/>
                      </p:nvSpPr>
                      <p:spPr>
                        <a:xfrm flipV="1">
                          <a:off x="6329651" y="2603059"/>
                          <a:ext cx="914400" cy="914400"/>
                        </a:xfrm>
                        <a:prstGeom prst="arc">
                          <a:avLst>
                            <a:gd name="adj1" fmla="val 16200000"/>
                            <a:gd name="adj2" fmla="val 17733065"/>
                          </a:avLst>
                        </a:prstGeom>
                        <a:ln w="3810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l-GR"/>
                        </a:p>
                      </p:txBody>
                    </p:sp>
                    <p:cxnSp>
                      <p:nvCxnSpPr>
                        <p:cNvPr id="178" name="Ευθεία γραμμή σύνδεσης 177"/>
                        <p:cNvCxnSpPr/>
                        <p:nvPr/>
                      </p:nvCxnSpPr>
                      <p:spPr>
                        <a:xfrm flipH="1">
                          <a:off x="8924460" y="3517989"/>
                          <a:ext cx="1066800"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179" name="Ελεύθερη σχεδίαση 178"/>
                        <p:cNvSpPr/>
                        <p:nvPr/>
                      </p:nvSpPr>
                      <p:spPr>
                        <a:xfrm flipH="1" flipV="1">
                          <a:off x="7874977" y="3217189"/>
                          <a:ext cx="926123" cy="269626"/>
                        </a:xfrm>
                        <a:custGeom>
                          <a:avLst/>
                          <a:gdLst>
                            <a:gd name="connsiteX0" fmla="*/ 0 w 926123"/>
                            <a:gd name="connsiteY0" fmla="*/ 0 h 586700"/>
                            <a:gd name="connsiteX1" fmla="*/ 386861 w 926123"/>
                            <a:gd name="connsiteY1" fmla="*/ 492369 h 586700"/>
                            <a:gd name="connsiteX2" fmla="*/ 926123 w 926123"/>
                            <a:gd name="connsiteY2" fmla="*/ 586154 h 586700"/>
                          </a:gdLst>
                          <a:ahLst/>
                          <a:cxnLst>
                            <a:cxn ang="0">
                              <a:pos x="connsiteX0" y="connsiteY0"/>
                            </a:cxn>
                            <a:cxn ang="0">
                              <a:pos x="connsiteX1" y="connsiteY1"/>
                            </a:cxn>
                            <a:cxn ang="0">
                              <a:pos x="connsiteX2" y="connsiteY2"/>
                            </a:cxn>
                          </a:cxnLst>
                          <a:rect l="l" t="t" r="r" b="b"/>
                          <a:pathLst>
                            <a:path w="926123" h="586700">
                              <a:moveTo>
                                <a:pt x="0" y="0"/>
                              </a:moveTo>
                              <a:cubicBezTo>
                                <a:pt x="116253" y="197338"/>
                                <a:pt x="232507" y="394677"/>
                                <a:pt x="386861" y="492369"/>
                              </a:cubicBezTo>
                              <a:cubicBezTo>
                                <a:pt x="541215" y="590061"/>
                                <a:pt x="733669" y="588107"/>
                                <a:pt x="926123" y="586154"/>
                              </a:cubicBezTo>
                            </a:path>
                          </a:pathLst>
                        </a:cu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180" name="Τόξο 179"/>
                        <p:cNvSpPr/>
                        <p:nvPr/>
                      </p:nvSpPr>
                      <p:spPr>
                        <a:xfrm flipH="1" flipV="1">
                          <a:off x="8519212" y="2603589"/>
                          <a:ext cx="914400" cy="914400"/>
                        </a:xfrm>
                        <a:prstGeom prst="arc">
                          <a:avLst>
                            <a:gd name="adj1" fmla="val 16200000"/>
                            <a:gd name="adj2" fmla="val 17733065"/>
                          </a:avLst>
                        </a:prstGeom>
                        <a:ln w="3810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l-GR"/>
                        </a:p>
                      </p:txBody>
                    </p:sp>
                  </p:grpSp>
                </p:grpSp>
              </p:grpSp>
              <p:grpSp>
                <p:nvGrpSpPr>
                  <p:cNvPr id="194" name="Ομάδα 193"/>
                  <p:cNvGrpSpPr/>
                  <p:nvPr/>
                </p:nvGrpSpPr>
                <p:grpSpPr>
                  <a:xfrm>
                    <a:off x="1323311" y="5093728"/>
                    <a:ext cx="1088332" cy="1643291"/>
                    <a:chOff x="1463987" y="2350528"/>
                    <a:chExt cx="1088332" cy="1643291"/>
                  </a:xfrm>
                </p:grpSpPr>
                <p:grpSp>
                  <p:nvGrpSpPr>
                    <p:cNvPr id="192" name="Ομάδα 191"/>
                    <p:cNvGrpSpPr/>
                    <p:nvPr/>
                  </p:nvGrpSpPr>
                  <p:grpSpPr>
                    <a:xfrm>
                      <a:off x="1463987" y="2385697"/>
                      <a:ext cx="1088332" cy="1608122"/>
                      <a:chOff x="7408984" y="1505355"/>
                      <a:chExt cx="914401" cy="1608122"/>
                    </a:xfrm>
                  </p:grpSpPr>
                  <p:sp>
                    <p:nvSpPr>
                      <p:cNvPr id="12" name="Στεφάνη 11"/>
                      <p:cNvSpPr/>
                      <p:nvPr/>
                    </p:nvSpPr>
                    <p:spPr>
                      <a:xfrm flipV="1">
                        <a:off x="7408985" y="2199077"/>
                        <a:ext cx="914400" cy="914400"/>
                      </a:xfrm>
                      <a:prstGeom prst="blockArc">
                        <a:avLst>
                          <a:gd name="adj1" fmla="val 10800000"/>
                          <a:gd name="adj2" fmla="val 140237"/>
                          <a:gd name="adj3" fmla="val 18564"/>
                        </a:avLst>
                      </a:prstGeom>
                      <a:solidFill>
                        <a:schemeClr val="bg1">
                          <a:lumMod val="50000"/>
                        </a:schemeClr>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solidFill>
                            <a:schemeClr val="tx1"/>
                          </a:solidFill>
                        </a:endParaRPr>
                      </a:p>
                    </p:txBody>
                  </p:sp>
                  <p:sp>
                    <p:nvSpPr>
                      <p:cNvPr id="13" name="Ορθογώνιο 12"/>
                      <p:cNvSpPr/>
                      <p:nvPr/>
                    </p:nvSpPr>
                    <p:spPr>
                      <a:xfrm>
                        <a:off x="7408984" y="1789004"/>
                        <a:ext cx="145184" cy="880235"/>
                      </a:xfrm>
                      <a:prstGeom prst="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cxnSp>
                    <p:nvCxnSpPr>
                      <p:cNvPr id="189" name="Ευθεία γραμμή σύνδεσης 188"/>
                      <p:cNvCxnSpPr/>
                      <p:nvPr/>
                    </p:nvCxnSpPr>
                    <p:spPr>
                      <a:xfrm>
                        <a:off x="7486827" y="2382181"/>
                        <a:ext cx="0" cy="324000"/>
                      </a:xfrm>
                      <a:prstGeom prst="line">
                        <a:avLst/>
                      </a:prstGeom>
                      <a:ln w="146050">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sp>
                    <p:nvSpPr>
                      <p:cNvPr id="190" name="Ορθογώνιο 189"/>
                      <p:cNvSpPr/>
                      <p:nvPr/>
                    </p:nvSpPr>
                    <p:spPr>
                      <a:xfrm>
                        <a:off x="8176322" y="1505355"/>
                        <a:ext cx="145184" cy="1116000"/>
                      </a:xfrm>
                      <a:prstGeom prst="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grpSp>
                <p:cxnSp>
                  <p:nvCxnSpPr>
                    <p:cNvPr id="193" name="Ευθεία γραμμή σύνδεσης 192"/>
                    <p:cNvCxnSpPr/>
                    <p:nvPr/>
                  </p:nvCxnSpPr>
                  <p:spPr>
                    <a:xfrm>
                      <a:off x="2463682" y="2350528"/>
                      <a:ext cx="0" cy="576000"/>
                    </a:xfrm>
                    <a:prstGeom prst="line">
                      <a:avLst/>
                    </a:prstGeom>
                    <a:ln w="146050">
                      <a:solidFill>
                        <a:schemeClr val="bg1"/>
                      </a:solidFill>
                    </a:ln>
                  </p:spPr>
                  <p:style>
                    <a:lnRef idx="1">
                      <a:schemeClr val="accent1"/>
                    </a:lnRef>
                    <a:fillRef idx="0">
                      <a:schemeClr val="accent1"/>
                    </a:fillRef>
                    <a:effectRef idx="0">
                      <a:schemeClr val="accent1"/>
                    </a:effectRef>
                    <a:fontRef idx="minor">
                      <a:schemeClr val="tx1"/>
                    </a:fontRef>
                  </p:style>
                </p:cxnSp>
              </p:grpSp>
            </p:grpSp>
            <mc:AlternateContent xmlns:mc="http://schemas.openxmlformats.org/markup-compatibility/2006" xmlns:a14="http://schemas.microsoft.com/office/drawing/2010/main">
              <mc:Choice Requires="a14">
                <p:sp>
                  <p:nvSpPr>
                    <p:cNvPr id="333" name="TextBox 332"/>
                    <p:cNvSpPr txBox="1"/>
                    <p:nvPr/>
                  </p:nvSpPr>
                  <p:spPr>
                    <a:xfrm>
                      <a:off x="1297914" y="5063695"/>
                      <a:ext cx="306109" cy="276999"/>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sSub>
                              <m:sSubPr>
                                <m:ctrlPr>
                                  <a:rPr lang="el-GR" b="1" i="1" smtClean="0">
                                    <a:solidFill>
                                      <a:srgbClr val="0070C0"/>
                                    </a:solidFill>
                                    <a:latin typeface="Cambria Math" panose="02040503050406030204" pitchFamily="18" charset="0"/>
                                  </a:rPr>
                                </m:ctrlPr>
                              </m:sSubPr>
                              <m:e>
                                <m:r>
                                  <a:rPr lang="en-US" b="1" i="1" smtClean="0">
                                    <a:solidFill>
                                      <a:srgbClr val="0070C0"/>
                                    </a:solidFill>
                                    <a:latin typeface="Cambria Math" panose="02040503050406030204" pitchFamily="18" charset="0"/>
                                  </a:rPr>
                                  <m:t>𝒑</m:t>
                                </m:r>
                              </m:e>
                              <m:sub>
                                <m:r>
                                  <a:rPr lang="en-US" b="1" i="1" smtClean="0">
                                    <a:solidFill>
                                      <a:srgbClr val="0070C0"/>
                                    </a:solidFill>
                                    <a:latin typeface="Cambria Math" panose="02040503050406030204" pitchFamily="18" charset="0"/>
                                  </a:rPr>
                                  <m:t>𝟎</m:t>
                                </m:r>
                              </m:sub>
                            </m:sSub>
                          </m:oMath>
                        </m:oMathPara>
                      </a14:m>
                      <a:endParaRPr lang="el-GR" b="1" dirty="0">
                        <a:solidFill>
                          <a:srgbClr val="0070C0"/>
                        </a:solidFill>
                      </a:endParaRPr>
                    </a:p>
                  </p:txBody>
                </p:sp>
              </mc:Choice>
              <mc:Fallback xmlns="">
                <p:sp>
                  <p:nvSpPr>
                    <p:cNvPr id="333" name="TextBox 332"/>
                    <p:cNvSpPr txBox="1">
                      <a:spLocks noRot="1" noChangeAspect="1" noMove="1" noResize="1" noEditPoints="1" noAdjustHandles="1" noChangeArrowheads="1" noChangeShapeType="1" noTextEdit="1"/>
                    </p:cNvSpPr>
                    <p:nvPr/>
                  </p:nvSpPr>
                  <p:spPr>
                    <a:xfrm>
                      <a:off x="1297914" y="5063695"/>
                      <a:ext cx="306109" cy="276999"/>
                    </a:xfrm>
                    <a:prstGeom prst="rect">
                      <a:avLst/>
                    </a:prstGeom>
                    <a:blipFill>
                      <a:blip r:embed="rId10"/>
                      <a:stretch>
                        <a:fillRect l="-20000" r="-10000" b="-26667"/>
                      </a:stretch>
                    </a:blipFill>
                  </p:spPr>
                  <p:txBody>
                    <a:bodyPr/>
                    <a:lstStyle/>
                    <a:p>
                      <a:r>
                        <a:rPr lang="el-GR">
                          <a:noFill/>
                        </a:rPr>
                        <a:t> </a:t>
                      </a:r>
                    </a:p>
                  </p:txBody>
                </p:sp>
              </mc:Fallback>
            </mc:AlternateContent>
            <mc:AlternateContent xmlns:mc="http://schemas.openxmlformats.org/markup-compatibility/2006" xmlns:a14="http://schemas.microsoft.com/office/drawing/2010/main">
              <mc:Choice Requires="a14">
                <p:sp>
                  <p:nvSpPr>
                    <p:cNvPr id="334" name="TextBox 333"/>
                    <p:cNvSpPr txBox="1"/>
                    <p:nvPr/>
                  </p:nvSpPr>
                  <p:spPr>
                    <a:xfrm>
                      <a:off x="2237121" y="4840431"/>
                      <a:ext cx="195566" cy="276999"/>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n-US" b="1" i="1" smtClean="0">
                                <a:solidFill>
                                  <a:srgbClr val="0070C0"/>
                                </a:solidFill>
                                <a:latin typeface="Cambria Math" panose="02040503050406030204" pitchFamily="18" charset="0"/>
                              </a:rPr>
                              <m:t>𝒑</m:t>
                            </m:r>
                          </m:oMath>
                        </m:oMathPara>
                      </a14:m>
                      <a:endParaRPr lang="el-GR" b="1" dirty="0">
                        <a:solidFill>
                          <a:srgbClr val="0070C0"/>
                        </a:solidFill>
                      </a:endParaRPr>
                    </a:p>
                  </p:txBody>
                </p:sp>
              </mc:Choice>
              <mc:Fallback xmlns="">
                <p:sp>
                  <p:nvSpPr>
                    <p:cNvPr id="334" name="TextBox 333"/>
                    <p:cNvSpPr txBox="1">
                      <a:spLocks noRot="1" noChangeAspect="1" noMove="1" noResize="1" noEditPoints="1" noAdjustHandles="1" noChangeArrowheads="1" noChangeShapeType="1" noTextEdit="1"/>
                    </p:cNvSpPr>
                    <p:nvPr/>
                  </p:nvSpPr>
                  <p:spPr>
                    <a:xfrm>
                      <a:off x="2237121" y="4840431"/>
                      <a:ext cx="195566" cy="276999"/>
                    </a:xfrm>
                    <a:prstGeom prst="rect">
                      <a:avLst/>
                    </a:prstGeom>
                    <a:blipFill>
                      <a:blip r:embed="rId11"/>
                      <a:stretch>
                        <a:fillRect l="-31250" r="-31250" b="-26667"/>
                      </a:stretch>
                    </a:blipFill>
                  </p:spPr>
                  <p:txBody>
                    <a:bodyPr/>
                    <a:lstStyle/>
                    <a:p>
                      <a:r>
                        <a:rPr lang="el-GR">
                          <a:noFill/>
                        </a:rPr>
                        <a:t> </a:t>
                      </a:r>
                    </a:p>
                  </p:txBody>
                </p:sp>
              </mc:Fallback>
            </mc:AlternateContent>
          </p:grpSp>
          <mc:AlternateContent xmlns:mc="http://schemas.openxmlformats.org/markup-compatibility/2006" xmlns:a14="http://schemas.microsoft.com/office/drawing/2010/main">
            <mc:Choice Requires="a14">
              <p:sp>
                <p:nvSpPr>
                  <p:cNvPr id="202" name="TextBox 201"/>
                  <p:cNvSpPr txBox="1"/>
                  <p:nvPr/>
                </p:nvSpPr>
                <p:spPr>
                  <a:xfrm>
                    <a:off x="324905" y="4571323"/>
                    <a:ext cx="284699" cy="276999"/>
                  </a:xfrm>
                  <a:prstGeom prst="rect">
                    <a:avLst/>
                  </a:prstGeom>
                  <a:noFill/>
                </p:spPr>
                <p:txBody>
                  <a:bodyPr wrap="square" lIns="0" tIns="0" rIns="0" bIns="0" rtlCol="0">
                    <a:spAutoFit/>
                  </a:bodyPr>
                  <a:lstStyle/>
                  <a:p>
                    <a:pPr/>
                    <a14:m>
                      <m:oMathPara xmlns:m="http://schemas.openxmlformats.org/officeDocument/2006/math">
                        <m:oMathParaPr>
                          <m:jc m:val="centerGroup"/>
                        </m:oMathParaPr>
                        <m:oMath xmlns:m="http://schemas.openxmlformats.org/officeDocument/2006/math">
                          <m:sSub>
                            <m:sSubPr>
                              <m:ctrlPr>
                                <a:rPr lang="el-GR" b="1" i="1" smtClean="0">
                                  <a:solidFill>
                                    <a:srgbClr val="0070C0"/>
                                  </a:solidFill>
                                  <a:latin typeface="Cambria Math" panose="02040503050406030204" pitchFamily="18" charset="0"/>
                                </a:rPr>
                              </m:ctrlPr>
                            </m:sSubPr>
                            <m:e>
                              <m:r>
                                <a:rPr lang="en-US" b="1" i="1" smtClean="0">
                                  <a:solidFill>
                                    <a:srgbClr val="0070C0"/>
                                  </a:solidFill>
                                  <a:latin typeface="Cambria Math" panose="02040503050406030204" pitchFamily="18" charset="0"/>
                                </a:rPr>
                                <m:t>𝑹</m:t>
                              </m:r>
                            </m:e>
                            <m:sub>
                              <m:r>
                                <a:rPr lang="en-US" b="1" i="1" smtClean="0">
                                  <a:solidFill>
                                    <a:srgbClr val="0070C0"/>
                                  </a:solidFill>
                                  <a:latin typeface="Cambria Math" panose="02040503050406030204" pitchFamily="18" charset="0"/>
                                </a:rPr>
                                <m:t>𝟎</m:t>
                              </m:r>
                            </m:sub>
                          </m:sSub>
                        </m:oMath>
                      </m:oMathPara>
                    </a14:m>
                    <a:endParaRPr lang="el-GR" b="1" dirty="0">
                      <a:solidFill>
                        <a:srgbClr val="0070C0"/>
                      </a:solidFill>
                    </a:endParaRPr>
                  </a:p>
                </p:txBody>
              </p:sp>
            </mc:Choice>
            <mc:Fallback xmlns="">
              <p:sp>
                <p:nvSpPr>
                  <p:cNvPr id="202" name="TextBox 201"/>
                  <p:cNvSpPr txBox="1">
                    <a:spLocks noRot="1" noChangeAspect="1" noMove="1" noResize="1" noEditPoints="1" noAdjustHandles="1" noChangeArrowheads="1" noChangeShapeType="1" noTextEdit="1"/>
                  </p:cNvSpPr>
                  <p:nvPr/>
                </p:nvSpPr>
                <p:spPr>
                  <a:xfrm>
                    <a:off x="324905" y="4571323"/>
                    <a:ext cx="284699" cy="276999"/>
                  </a:xfrm>
                  <a:prstGeom prst="rect">
                    <a:avLst/>
                  </a:prstGeom>
                  <a:blipFill>
                    <a:blip r:embed="rId12"/>
                    <a:stretch>
                      <a:fillRect l="-25532" r="-14894" b="-17778"/>
                    </a:stretch>
                  </a:blipFill>
                </p:spPr>
                <p:txBody>
                  <a:bodyPr/>
                  <a:lstStyle/>
                  <a:p>
                    <a:r>
                      <a:rPr lang="el-GR">
                        <a:noFill/>
                      </a:rPr>
                      <a:t> </a:t>
                    </a:r>
                  </a:p>
                </p:txBody>
              </p:sp>
            </mc:Fallback>
          </mc:AlternateContent>
        </p:grpSp>
        <p:cxnSp>
          <p:nvCxnSpPr>
            <p:cNvPr id="187" name="Ευθεία γραμμή σύνδεσης 186"/>
            <p:cNvCxnSpPr/>
            <p:nvPr/>
          </p:nvCxnSpPr>
          <p:spPr>
            <a:xfrm>
              <a:off x="2324184" y="6019806"/>
              <a:ext cx="0" cy="324000"/>
            </a:xfrm>
            <a:prstGeom prst="line">
              <a:avLst/>
            </a:prstGeom>
            <a:ln w="146050">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grpSp>
      <p:grpSp>
        <p:nvGrpSpPr>
          <p:cNvPr id="6" name="Ομάδα 5"/>
          <p:cNvGrpSpPr/>
          <p:nvPr/>
        </p:nvGrpSpPr>
        <p:grpSpPr>
          <a:xfrm>
            <a:off x="461297" y="3382537"/>
            <a:ext cx="11730703" cy="2782475"/>
            <a:chOff x="461297" y="3382537"/>
            <a:chExt cx="11730703" cy="2782475"/>
          </a:xfrm>
        </p:grpSpPr>
        <p:grpSp>
          <p:nvGrpSpPr>
            <p:cNvPr id="3" name="Ομάδα 2"/>
            <p:cNvGrpSpPr/>
            <p:nvPr/>
          </p:nvGrpSpPr>
          <p:grpSpPr>
            <a:xfrm>
              <a:off x="461297" y="4516321"/>
              <a:ext cx="4247671" cy="1648691"/>
              <a:chOff x="461297" y="4516321"/>
              <a:chExt cx="4247671" cy="1648691"/>
            </a:xfrm>
          </p:grpSpPr>
          <p:grpSp>
            <p:nvGrpSpPr>
              <p:cNvPr id="331" name="Ομάδα 330"/>
              <p:cNvGrpSpPr/>
              <p:nvPr/>
            </p:nvGrpSpPr>
            <p:grpSpPr>
              <a:xfrm>
                <a:off x="461297" y="4516321"/>
                <a:ext cx="4247671" cy="806814"/>
                <a:chOff x="443478" y="4516132"/>
                <a:chExt cx="4247671" cy="806814"/>
              </a:xfrm>
            </p:grpSpPr>
            <p:grpSp>
              <p:nvGrpSpPr>
                <p:cNvPr id="11" name="Ομάδα 10"/>
                <p:cNvGrpSpPr/>
                <p:nvPr/>
              </p:nvGrpSpPr>
              <p:grpSpPr>
                <a:xfrm>
                  <a:off x="443478" y="4516132"/>
                  <a:ext cx="4247671" cy="806814"/>
                  <a:chOff x="4956862" y="3402440"/>
                  <a:chExt cx="4247671" cy="806814"/>
                </a:xfrm>
              </p:grpSpPr>
              <p:cxnSp>
                <p:nvCxnSpPr>
                  <p:cNvPr id="53" name="Ευθεία γραμμή σύνδεσης 52"/>
                  <p:cNvCxnSpPr/>
                  <p:nvPr/>
                </p:nvCxnSpPr>
                <p:spPr>
                  <a:xfrm flipV="1">
                    <a:off x="5022402" y="3799084"/>
                    <a:ext cx="4176000" cy="0"/>
                  </a:xfrm>
                  <a:prstGeom prst="line">
                    <a:avLst/>
                  </a:prstGeom>
                  <a:ln w="19050">
                    <a:solidFill>
                      <a:schemeClr val="bg2">
                        <a:lumMod val="75000"/>
                      </a:schemeClr>
                    </a:solidFill>
                    <a:tailEnd type="triangle" w="med" len="lg"/>
                  </a:ln>
                </p:spPr>
                <p:style>
                  <a:lnRef idx="1">
                    <a:schemeClr val="accent1"/>
                  </a:lnRef>
                  <a:fillRef idx="0">
                    <a:schemeClr val="accent1"/>
                  </a:fillRef>
                  <a:effectRef idx="0">
                    <a:schemeClr val="accent1"/>
                  </a:effectRef>
                  <a:fontRef idx="minor">
                    <a:schemeClr val="tx1"/>
                  </a:fontRef>
                </p:style>
              </p:cxnSp>
              <p:grpSp>
                <p:nvGrpSpPr>
                  <p:cNvPr id="10" name="Ομάδα 9"/>
                  <p:cNvGrpSpPr/>
                  <p:nvPr/>
                </p:nvGrpSpPr>
                <p:grpSpPr>
                  <a:xfrm>
                    <a:off x="4991500" y="3402440"/>
                    <a:ext cx="4208866" cy="750260"/>
                    <a:chOff x="5154164" y="3441873"/>
                    <a:chExt cx="4208866" cy="917243"/>
                  </a:xfrm>
                </p:grpSpPr>
                <p:cxnSp>
                  <p:nvCxnSpPr>
                    <p:cNvPr id="113" name="Ευθεία γραμμή σύνδεσης 112"/>
                    <p:cNvCxnSpPr/>
                    <p:nvPr/>
                  </p:nvCxnSpPr>
                  <p:spPr>
                    <a:xfrm flipV="1">
                      <a:off x="5154164" y="3444716"/>
                      <a:ext cx="1066800" cy="0"/>
                    </a:xfrm>
                    <a:prstGeom prst="line">
                      <a:avLst/>
                    </a:prstGeom>
                    <a:ln w="19050">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sp>
                  <p:nvSpPr>
                    <p:cNvPr id="114" name="Ελεύθερη σχεδίαση 113"/>
                    <p:cNvSpPr/>
                    <p:nvPr/>
                  </p:nvSpPr>
                  <p:spPr>
                    <a:xfrm>
                      <a:off x="6333933" y="3475890"/>
                      <a:ext cx="926123" cy="269626"/>
                    </a:xfrm>
                    <a:custGeom>
                      <a:avLst/>
                      <a:gdLst>
                        <a:gd name="connsiteX0" fmla="*/ 0 w 926123"/>
                        <a:gd name="connsiteY0" fmla="*/ 0 h 586700"/>
                        <a:gd name="connsiteX1" fmla="*/ 386861 w 926123"/>
                        <a:gd name="connsiteY1" fmla="*/ 492369 h 586700"/>
                        <a:gd name="connsiteX2" fmla="*/ 926123 w 926123"/>
                        <a:gd name="connsiteY2" fmla="*/ 586154 h 586700"/>
                      </a:gdLst>
                      <a:ahLst/>
                      <a:cxnLst>
                        <a:cxn ang="0">
                          <a:pos x="connsiteX0" y="connsiteY0"/>
                        </a:cxn>
                        <a:cxn ang="0">
                          <a:pos x="connsiteX1" y="connsiteY1"/>
                        </a:cxn>
                        <a:cxn ang="0">
                          <a:pos x="connsiteX2" y="connsiteY2"/>
                        </a:cxn>
                      </a:cxnLst>
                      <a:rect l="l" t="t" r="r" b="b"/>
                      <a:pathLst>
                        <a:path w="926123" h="586700">
                          <a:moveTo>
                            <a:pt x="0" y="0"/>
                          </a:moveTo>
                          <a:cubicBezTo>
                            <a:pt x="116253" y="197338"/>
                            <a:pt x="232507" y="394677"/>
                            <a:pt x="386861" y="492369"/>
                          </a:cubicBezTo>
                          <a:cubicBezTo>
                            <a:pt x="541215" y="590061"/>
                            <a:pt x="733669" y="588107"/>
                            <a:pt x="926123" y="586154"/>
                          </a:cubicBezTo>
                        </a:path>
                      </a:pathLst>
                    </a:custGeom>
                    <a:noFill/>
                    <a:ln w="19050">
                      <a:solidFill>
                        <a:schemeClr val="bg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115" name="Τόξο 114"/>
                    <p:cNvSpPr/>
                    <p:nvPr/>
                  </p:nvSpPr>
                  <p:spPr>
                    <a:xfrm>
                      <a:off x="5711812" y="3444716"/>
                      <a:ext cx="914400" cy="914400"/>
                    </a:xfrm>
                    <a:prstGeom prst="arc">
                      <a:avLst>
                        <a:gd name="adj1" fmla="val 16200000"/>
                        <a:gd name="adj2" fmla="val 17733065"/>
                      </a:avLst>
                    </a:prstGeom>
                    <a:ln w="19050">
                      <a:solidFill>
                        <a:schemeClr val="bg2">
                          <a:lumMod val="7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l-GR"/>
                    </a:p>
                  </p:txBody>
                </p:sp>
                <p:cxnSp>
                  <p:nvCxnSpPr>
                    <p:cNvPr id="116" name="Ευθεία γραμμή σύνδεσης 115"/>
                    <p:cNvCxnSpPr/>
                    <p:nvPr/>
                  </p:nvCxnSpPr>
                  <p:spPr>
                    <a:xfrm flipH="1" flipV="1">
                      <a:off x="8296230" y="3441873"/>
                      <a:ext cx="1066800" cy="0"/>
                    </a:xfrm>
                    <a:prstGeom prst="line">
                      <a:avLst/>
                    </a:prstGeom>
                    <a:ln w="19050">
                      <a:solidFill>
                        <a:schemeClr val="bg2">
                          <a:lumMod val="75000"/>
                        </a:schemeClr>
                      </a:solidFill>
                      <a:headEnd type="triangle" w="med" len="lg"/>
                    </a:ln>
                  </p:spPr>
                  <p:style>
                    <a:lnRef idx="1">
                      <a:schemeClr val="accent1"/>
                    </a:lnRef>
                    <a:fillRef idx="0">
                      <a:schemeClr val="accent1"/>
                    </a:fillRef>
                    <a:effectRef idx="0">
                      <a:schemeClr val="accent1"/>
                    </a:effectRef>
                    <a:fontRef idx="minor">
                      <a:schemeClr val="tx1"/>
                    </a:fontRef>
                  </p:style>
                </p:cxnSp>
                <p:sp>
                  <p:nvSpPr>
                    <p:cNvPr id="117" name="Ελεύθερη σχεδίαση 116"/>
                    <p:cNvSpPr/>
                    <p:nvPr/>
                  </p:nvSpPr>
                  <p:spPr>
                    <a:xfrm flipH="1">
                      <a:off x="7246747" y="3473047"/>
                      <a:ext cx="926123" cy="269626"/>
                    </a:xfrm>
                    <a:custGeom>
                      <a:avLst/>
                      <a:gdLst>
                        <a:gd name="connsiteX0" fmla="*/ 0 w 926123"/>
                        <a:gd name="connsiteY0" fmla="*/ 0 h 586700"/>
                        <a:gd name="connsiteX1" fmla="*/ 386861 w 926123"/>
                        <a:gd name="connsiteY1" fmla="*/ 492369 h 586700"/>
                        <a:gd name="connsiteX2" fmla="*/ 926123 w 926123"/>
                        <a:gd name="connsiteY2" fmla="*/ 586154 h 586700"/>
                      </a:gdLst>
                      <a:ahLst/>
                      <a:cxnLst>
                        <a:cxn ang="0">
                          <a:pos x="connsiteX0" y="connsiteY0"/>
                        </a:cxn>
                        <a:cxn ang="0">
                          <a:pos x="connsiteX1" y="connsiteY1"/>
                        </a:cxn>
                        <a:cxn ang="0">
                          <a:pos x="connsiteX2" y="connsiteY2"/>
                        </a:cxn>
                      </a:cxnLst>
                      <a:rect l="l" t="t" r="r" b="b"/>
                      <a:pathLst>
                        <a:path w="926123" h="586700">
                          <a:moveTo>
                            <a:pt x="0" y="0"/>
                          </a:moveTo>
                          <a:cubicBezTo>
                            <a:pt x="116253" y="197338"/>
                            <a:pt x="232507" y="394677"/>
                            <a:pt x="386861" y="492369"/>
                          </a:cubicBezTo>
                          <a:cubicBezTo>
                            <a:pt x="541215" y="590061"/>
                            <a:pt x="733669" y="588107"/>
                            <a:pt x="926123" y="586154"/>
                          </a:cubicBezTo>
                        </a:path>
                      </a:pathLst>
                    </a:custGeom>
                    <a:noFill/>
                    <a:ln w="19050">
                      <a:solidFill>
                        <a:schemeClr val="bg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118" name="Τόξο 117"/>
                    <p:cNvSpPr/>
                    <p:nvPr/>
                  </p:nvSpPr>
                  <p:spPr>
                    <a:xfrm flipH="1">
                      <a:off x="7890982" y="3441874"/>
                      <a:ext cx="914400" cy="914400"/>
                    </a:xfrm>
                    <a:prstGeom prst="arc">
                      <a:avLst>
                        <a:gd name="adj1" fmla="val 16200000"/>
                        <a:gd name="adj2" fmla="val 17733065"/>
                      </a:avLst>
                    </a:prstGeom>
                    <a:ln w="19050">
                      <a:solidFill>
                        <a:schemeClr val="bg2">
                          <a:lumMod val="7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l-GR"/>
                    </a:p>
                  </p:txBody>
                </p:sp>
              </p:grpSp>
              <p:grpSp>
                <p:nvGrpSpPr>
                  <p:cNvPr id="119" name="Ομάδα 118"/>
                  <p:cNvGrpSpPr/>
                  <p:nvPr/>
                </p:nvGrpSpPr>
                <p:grpSpPr>
                  <a:xfrm>
                    <a:off x="4988035" y="3494817"/>
                    <a:ext cx="4180502" cy="586391"/>
                    <a:chOff x="5154164" y="3428042"/>
                    <a:chExt cx="4180502" cy="940935"/>
                  </a:xfrm>
                </p:grpSpPr>
                <p:cxnSp>
                  <p:nvCxnSpPr>
                    <p:cNvPr id="120" name="Ευθεία γραμμή σύνδεσης 119"/>
                    <p:cNvCxnSpPr/>
                    <p:nvPr/>
                  </p:nvCxnSpPr>
                  <p:spPr>
                    <a:xfrm flipV="1">
                      <a:off x="5154164" y="3428042"/>
                      <a:ext cx="1066800" cy="0"/>
                    </a:xfrm>
                    <a:prstGeom prst="line">
                      <a:avLst/>
                    </a:prstGeom>
                    <a:ln w="19050">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sp>
                  <p:nvSpPr>
                    <p:cNvPr id="121" name="Ελεύθερη σχεδίαση 120"/>
                    <p:cNvSpPr/>
                    <p:nvPr/>
                  </p:nvSpPr>
                  <p:spPr>
                    <a:xfrm>
                      <a:off x="6333933" y="3445735"/>
                      <a:ext cx="926123" cy="296588"/>
                    </a:xfrm>
                    <a:custGeom>
                      <a:avLst/>
                      <a:gdLst>
                        <a:gd name="connsiteX0" fmla="*/ 0 w 926123"/>
                        <a:gd name="connsiteY0" fmla="*/ 0 h 586700"/>
                        <a:gd name="connsiteX1" fmla="*/ 386861 w 926123"/>
                        <a:gd name="connsiteY1" fmla="*/ 492369 h 586700"/>
                        <a:gd name="connsiteX2" fmla="*/ 926123 w 926123"/>
                        <a:gd name="connsiteY2" fmla="*/ 586154 h 586700"/>
                      </a:gdLst>
                      <a:ahLst/>
                      <a:cxnLst>
                        <a:cxn ang="0">
                          <a:pos x="connsiteX0" y="connsiteY0"/>
                        </a:cxn>
                        <a:cxn ang="0">
                          <a:pos x="connsiteX1" y="connsiteY1"/>
                        </a:cxn>
                        <a:cxn ang="0">
                          <a:pos x="connsiteX2" y="connsiteY2"/>
                        </a:cxn>
                      </a:cxnLst>
                      <a:rect l="l" t="t" r="r" b="b"/>
                      <a:pathLst>
                        <a:path w="926123" h="586700">
                          <a:moveTo>
                            <a:pt x="0" y="0"/>
                          </a:moveTo>
                          <a:cubicBezTo>
                            <a:pt x="116253" y="197338"/>
                            <a:pt x="232507" y="394677"/>
                            <a:pt x="386861" y="492369"/>
                          </a:cubicBezTo>
                          <a:cubicBezTo>
                            <a:pt x="541215" y="590061"/>
                            <a:pt x="733669" y="588107"/>
                            <a:pt x="926123" y="586154"/>
                          </a:cubicBezTo>
                        </a:path>
                      </a:pathLst>
                    </a:custGeom>
                    <a:noFill/>
                    <a:ln w="19050">
                      <a:solidFill>
                        <a:schemeClr val="bg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122" name="Τόξο 121"/>
                    <p:cNvSpPr/>
                    <p:nvPr/>
                  </p:nvSpPr>
                  <p:spPr>
                    <a:xfrm>
                      <a:off x="5742985" y="3428042"/>
                      <a:ext cx="914400" cy="914401"/>
                    </a:xfrm>
                    <a:prstGeom prst="arc">
                      <a:avLst>
                        <a:gd name="adj1" fmla="val 16200000"/>
                        <a:gd name="adj2" fmla="val 18133356"/>
                      </a:avLst>
                    </a:prstGeom>
                    <a:ln w="19050">
                      <a:solidFill>
                        <a:schemeClr val="bg2">
                          <a:lumMod val="7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l-GR"/>
                    </a:p>
                  </p:txBody>
                </p:sp>
                <p:cxnSp>
                  <p:nvCxnSpPr>
                    <p:cNvPr id="123" name="Ευθεία γραμμή σύνδεσης 122"/>
                    <p:cNvCxnSpPr/>
                    <p:nvPr/>
                  </p:nvCxnSpPr>
                  <p:spPr>
                    <a:xfrm flipH="1" flipV="1">
                      <a:off x="8254666" y="3454576"/>
                      <a:ext cx="1080000" cy="0"/>
                    </a:xfrm>
                    <a:prstGeom prst="line">
                      <a:avLst/>
                    </a:prstGeom>
                    <a:ln w="19050">
                      <a:solidFill>
                        <a:schemeClr val="bg2">
                          <a:lumMod val="75000"/>
                        </a:schemeClr>
                      </a:solidFill>
                      <a:headEnd type="triangle" w="med" len="lg"/>
                    </a:ln>
                  </p:spPr>
                  <p:style>
                    <a:lnRef idx="1">
                      <a:schemeClr val="accent1"/>
                    </a:lnRef>
                    <a:fillRef idx="0">
                      <a:schemeClr val="accent1"/>
                    </a:fillRef>
                    <a:effectRef idx="0">
                      <a:schemeClr val="accent1"/>
                    </a:effectRef>
                    <a:fontRef idx="minor">
                      <a:schemeClr val="tx1"/>
                    </a:fontRef>
                  </p:style>
                </p:cxnSp>
                <p:sp>
                  <p:nvSpPr>
                    <p:cNvPr id="124" name="Ελεύθερη σχεδίαση 123"/>
                    <p:cNvSpPr/>
                    <p:nvPr/>
                  </p:nvSpPr>
                  <p:spPr>
                    <a:xfrm flipH="1">
                      <a:off x="7246747" y="3469077"/>
                      <a:ext cx="926123" cy="269626"/>
                    </a:xfrm>
                    <a:custGeom>
                      <a:avLst/>
                      <a:gdLst>
                        <a:gd name="connsiteX0" fmla="*/ 0 w 926123"/>
                        <a:gd name="connsiteY0" fmla="*/ 0 h 586700"/>
                        <a:gd name="connsiteX1" fmla="*/ 386861 w 926123"/>
                        <a:gd name="connsiteY1" fmla="*/ 492369 h 586700"/>
                        <a:gd name="connsiteX2" fmla="*/ 926123 w 926123"/>
                        <a:gd name="connsiteY2" fmla="*/ 586154 h 586700"/>
                      </a:gdLst>
                      <a:ahLst/>
                      <a:cxnLst>
                        <a:cxn ang="0">
                          <a:pos x="connsiteX0" y="connsiteY0"/>
                        </a:cxn>
                        <a:cxn ang="0">
                          <a:pos x="connsiteX1" y="connsiteY1"/>
                        </a:cxn>
                        <a:cxn ang="0">
                          <a:pos x="connsiteX2" y="connsiteY2"/>
                        </a:cxn>
                      </a:cxnLst>
                      <a:rect l="l" t="t" r="r" b="b"/>
                      <a:pathLst>
                        <a:path w="926123" h="586700">
                          <a:moveTo>
                            <a:pt x="0" y="0"/>
                          </a:moveTo>
                          <a:cubicBezTo>
                            <a:pt x="116253" y="197338"/>
                            <a:pt x="232507" y="394677"/>
                            <a:pt x="386861" y="492369"/>
                          </a:cubicBezTo>
                          <a:cubicBezTo>
                            <a:pt x="541215" y="590061"/>
                            <a:pt x="733669" y="588107"/>
                            <a:pt x="926123" y="586154"/>
                          </a:cubicBezTo>
                        </a:path>
                      </a:pathLst>
                    </a:custGeom>
                    <a:noFill/>
                    <a:ln w="19050">
                      <a:solidFill>
                        <a:schemeClr val="bg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125" name="Τόξο 124"/>
                    <p:cNvSpPr/>
                    <p:nvPr/>
                  </p:nvSpPr>
                  <p:spPr>
                    <a:xfrm flipH="1">
                      <a:off x="7849418" y="3454576"/>
                      <a:ext cx="914400" cy="914401"/>
                    </a:xfrm>
                    <a:prstGeom prst="arc">
                      <a:avLst>
                        <a:gd name="adj1" fmla="val 16200000"/>
                        <a:gd name="adj2" fmla="val 17733065"/>
                      </a:avLst>
                    </a:prstGeom>
                    <a:ln w="19050">
                      <a:solidFill>
                        <a:schemeClr val="bg2">
                          <a:lumMod val="7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l-GR"/>
                    </a:p>
                  </p:txBody>
                </p:sp>
              </p:grpSp>
              <p:grpSp>
                <p:nvGrpSpPr>
                  <p:cNvPr id="126" name="Ομάδα 125"/>
                  <p:cNvGrpSpPr/>
                  <p:nvPr/>
                </p:nvGrpSpPr>
                <p:grpSpPr>
                  <a:xfrm>
                    <a:off x="4994961" y="3599489"/>
                    <a:ext cx="4201284" cy="397941"/>
                    <a:chOff x="5164555" y="3430325"/>
                    <a:chExt cx="4201284" cy="928791"/>
                  </a:xfrm>
                </p:grpSpPr>
                <p:cxnSp>
                  <p:nvCxnSpPr>
                    <p:cNvPr id="127" name="Ευθεία γραμμή σύνδεσης 126"/>
                    <p:cNvCxnSpPr/>
                    <p:nvPr/>
                  </p:nvCxnSpPr>
                  <p:spPr>
                    <a:xfrm flipV="1">
                      <a:off x="5164555" y="3444716"/>
                      <a:ext cx="1066800" cy="0"/>
                    </a:xfrm>
                    <a:prstGeom prst="line">
                      <a:avLst/>
                    </a:prstGeom>
                    <a:ln w="19050">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sp>
                  <p:nvSpPr>
                    <p:cNvPr id="128" name="Ελεύθερη σχεδίαση 127"/>
                    <p:cNvSpPr/>
                    <p:nvPr/>
                  </p:nvSpPr>
                  <p:spPr>
                    <a:xfrm>
                      <a:off x="6333933" y="3451639"/>
                      <a:ext cx="926123" cy="269625"/>
                    </a:xfrm>
                    <a:custGeom>
                      <a:avLst/>
                      <a:gdLst>
                        <a:gd name="connsiteX0" fmla="*/ 0 w 926123"/>
                        <a:gd name="connsiteY0" fmla="*/ 0 h 586700"/>
                        <a:gd name="connsiteX1" fmla="*/ 386861 w 926123"/>
                        <a:gd name="connsiteY1" fmla="*/ 492369 h 586700"/>
                        <a:gd name="connsiteX2" fmla="*/ 926123 w 926123"/>
                        <a:gd name="connsiteY2" fmla="*/ 586154 h 586700"/>
                      </a:gdLst>
                      <a:ahLst/>
                      <a:cxnLst>
                        <a:cxn ang="0">
                          <a:pos x="connsiteX0" y="connsiteY0"/>
                        </a:cxn>
                        <a:cxn ang="0">
                          <a:pos x="connsiteX1" y="connsiteY1"/>
                        </a:cxn>
                        <a:cxn ang="0">
                          <a:pos x="connsiteX2" y="connsiteY2"/>
                        </a:cxn>
                      </a:cxnLst>
                      <a:rect l="l" t="t" r="r" b="b"/>
                      <a:pathLst>
                        <a:path w="926123" h="586700">
                          <a:moveTo>
                            <a:pt x="0" y="0"/>
                          </a:moveTo>
                          <a:cubicBezTo>
                            <a:pt x="116253" y="197338"/>
                            <a:pt x="232507" y="394677"/>
                            <a:pt x="386861" y="492369"/>
                          </a:cubicBezTo>
                          <a:cubicBezTo>
                            <a:pt x="541215" y="590061"/>
                            <a:pt x="733669" y="588107"/>
                            <a:pt x="926123" y="586154"/>
                          </a:cubicBezTo>
                        </a:path>
                      </a:pathLst>
                    </a:custGeom>
                    <a:noFill/>
                    <a:ln w="19050">
                      <a:solidFill>
                        <a:schemeClr val="bg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129" name="Τόξο 128"/>
                    <p:cNvSpPr/>
                    <p:nvPr/>
                  </p:nvSpPr>
                  <p:spPr>
                    <a:xfrm>
                      <a:off x="5763767" y="3444716"/>
                      <a:ext cx="914400" cy="914400"/>
                    </a:xfrm>
                    <a:prstGeom prst="arc">
                      <a:avLst>
                        <a:gd name="adj1" fmla="val 16200000"/>
                        <a:gd name="adj2" fmla="val 17945083"/>
                      </a:avLst>
                    </a:prstGeom>
                    <a:ln w="19050">
                      <a:solidFill>
                        <a:schemeClr val="bg2">
                          <a:lumMod val="7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l-GR"/>
                    </a:p>
                  </p:txBody>
                </p:sp>
                <p:cxnSp>
                  <p:nvCxnSpPr>
                    <p:cNvPr id="130" name="Ευθεία γραμμή σύνδεσης 129"/>
                    <p:cNvCxnSpPr/>
                    <p:nvPr/>
                  </p:nvCxnSpPr>
                  <p:spPr>
                    <a:xfrm flipH="1" flipV="1">
                      <a:off x="8285839" y="3430325"/>
                      <a:ext cx="1080000" cy="0"/>
                    </a:xfrm>
                    <a:prstGeom prst="line">
                      <a:avLst/>
                    </a:prstGeom>
                    <a:ln w="19050">
                      <a:solidFill>
                        <a:schemeClr val="bg2">
                          <a:lumMod val="75000"/>
                        </a:schemeClr>
                      </a:solidFill>
                      <a:headEnd type="triangle" w="med" len="lg"/>
                    </a:ln>
                  </p:spPr>
                  <p:style>
                    <a:lnRef idx="1">
                      <a:schemeClr val="accent1"/>
                    </a:lnRef>
                    <a:fillRef idx="0">
                      <a:schemeClr val="accent1"/>
                    </a:fillRef>
                    <a:effectRef idx="0">
                      <a:schemeClr val="accent1"/>
                    </a:effectRef>
                    <a:fontRef idx="minor">
                      <a:schemeClr val="tx1"/>
                    </a:fontRef>
                  </p:style>
                </p:cxnSp>
                <p:sp>
                  <p:nvSpPr>
                    <p:cNvPr id="131" name="Ελεύθερη σχεδίαση 130"/>
                    <p:cNvSpPr/>
                    <p:nvPr/>
                  </p:nvSpPr>
                  <p:spPr>
                    <a:xfrm flipH="1">
                      <a:off x="7246747" y="3461497"/>
                      <a:ext cx="926123" cy="269625"/>
                    </a:xfrm>
                    <a:custGeom>
                      <a:avLst/>
                      <a:gdLst>
                        <a:gd name="connsiteX0" fmla="*/ 0 w 926123"/>
                        <a:gd name="connsiteY0" fmla="*/ 0 h 586700"/>
                        <a:gd name="connsiteX1" fmla="*/ 386861 w 926123"/>
                        <a:gd name="connsiteY1" fmla="*/ 492369 h 586700"/>
                        <a:gd name="connsiteX2" fmla="*/ 926123 w 926123"/>
                        <a:gd name="connsiteY2" fmla="*/ 586154 h 586700"/>
                      </a:gdLst>
                      <a:ahLst/>
                      <a:cxnLst>
                        <a:cxn ang="0">
                          <a:pos x="connsiteX0" y="connsiteY0"/>
                        </a:cxn>
                        <a:cxn ang="0">
                          <a:pos x="connsiteX1" y="connsiteY1"/>
                        </a:cxn>
                        <a:cxn ang="0">
                          <a:pos x="connsiteX2" y="connsiteY2"/>
                        </a:cxn>
                      </a:cxnLst>
                      <a:rect l="l" t="t" r="r" b="b"/>
                      <a:pathLst>
                        <a:path w="926123" h="586700">
                          <a:moveTo>
                            <a:pt x="0" y="0"/>
                          </a:moveTo>
                          <a:cubicBezTo>
                            <a:pt x="116253" y="197338"/>
                            <a:pt x="232507" y="394677"/>
                            <a:pt x="386861" y="492369"/>
                          </a:cubicBezTo>
                          <a:cubicBezTo>
                            <a:pt x="541215" y="590061"/>
                            <a:pt x="733669" y="588107"/>
                            <a:pt x="926123" y="586154"/>
                          </a:cubicBezTo>
                        </a:path>
                      </a:pathLst>
                    </a:custGeom>
                    <a:noFill/>
                    <a:ln w="19050">
                      <a:solidFill>
                        <a:schemeClr val="bg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132" name="Τόξο 131"/>
                    <p:cNvSpPr/>
                    <p:nvPr/>
                  </p:nvSpPr>
                  <p:spPr>
                    <a:xfrm flipH="1">
                      <a:off x="7839027" y="3430325"/>
                      <a:ext cx="914400" cy="914399"/>
                    </a:xfrm>
                    <a:prstGeom prst="arc">
                      <a:avLst>
                        <a:gd name="adj1" fmla="val 16200000"/>
                        <a:gd name="adj2" fmla="val 18158397"/>
                      </a:avLst>
                    </a:prstGeom>
                    <a:ln w="19050">
                      <a:solidFill>
                        <a:schemeClr val="bg2">
                          <a:lumMod val="7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l-GR"/>
                    </a:p>
                  </p:txBody>
                </p:sp>
              </p:grpSp>
              <p:grpSp>
                <p:nvGrpSpPr>
                  <p:cNvPr id="133" name="Ομάδα 132"/>
                  <p:cNvGrpSpPr/>
                  <p:nvPr/>
                </p:nvGrpSpPr>
                <p:grpSpPr>
                  <a:xfrm>
                    <a:off x="5001887" y="3687621"/>
                    <a:ext cx="4201284" cy="375088"/>
                    <a:chOff x="5164555" y="3365649"/>
                    <a:chExt cx="4201284" cy="1604997"/>
                  </a:xfrm>
                </p:grpSpPr>
                <p:cxnSp>
                  <p:nvCxnSpPr>
                    <p:cNvPr id="134" name="Ευθεία γραμμή σύνδεσης 133"/>
                    <p:cNvCxnSpPr/>
                    <p:nvPr/>
                  </p:nvCxnSpPr>
                  <p:spPr>
                    <a:xfrm flipV="1">
                      <a:off x="5164555" y="3444716"/>
                      <a:ext cx="1066800" cy="0"/>
                    </a:xfrm>
                    <a:prstGeom prst="line">
                      <a:avLst/>
                    </a:prstGeom>
                    <a:ln w="19050">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sp>
                  <p:nvSpPr>
                    <p:cNvPr id="135" name="Ελεύθερη σχεδίαση 134"/>
                    <p:cNvSpPr/>
                    <p:nvPr/>
                  </p:nvSpPr>
                  <p:spPr>
                    <a:xfrm>
                      <a:off x="6333933" y="3431426"/>
                      <a:ext cx="926123" cy="269628"/>
                    </a:xfrm>
                    <a:custGeom>
                      <a:avLst/>
                      <a:gdLst>
                        <a:gd name="connsiteX0" fmla="*/ 0 w 926123"/>
                        <a:gd name="connsiteY0" fmla="*/ 0 h 586700"/>
                        <a:gd name="connsiteX1" fmla="*/ 386861 w 926123"/>
                        <a:gd name="connsiteY1" fmla="*/ 492369 h 586700"/>
                        <a:gd name="connsiteX2" fmla="*/ 926123 w 926123"/>
                        <a:gd name="connsiteY2" fmla="*/ 586154 h 586700"/>
                      </a:gdLst>
                      <a:ahLst/>
                      <a:cxnLst>
                        <a:cxn ang="0">
                          <a:pos x="connsiteX0" y="connsiteY0"/>
                        </a:cxn>
                        <a:cxn ang="0">
                          <a:pos x="connsiteX1" y="connsiteY1"/>
                        </a:cxn>
                        <a:cxn ang="0">
                          <a:pos x="connsiteX2" y="connsiteY2"/>
                        </a:cxn>
                      </a:cxnLst>
                      <a:rect l="l" t="t" r="r" b="b"/>
                      <a:pathLst>
                        <a:path w="926123" h="586700">
                          <a:moveTo>
                            <a:pt x="0" y="0"/>
                          </a:moveTo>
                          <a:cubicBezTo>
                            <a:pt x="116253" y="197338"/>
                            <a:pt x="232507" y="394677"/>
                            <a:pt x="386861" y="492369"/>
                          </a:cubicBezTo>
                          <a:cubicBezTo>
                            <a:pt x="541215" y="590061"/>
                            <a:pt x="733669" y="588107"/>
                            <a:pt x="926123" y="586154"/>
                          </a:cubicBezTo>
                        </a:path>
                      </a:pathLst>
                    </a:custGeom>
                    <a:noFill/>
                    <a:ln w="19050">
                      <a:solidFill>
                        <a:schemeClr val="bg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136" name="Τόξο 135"/>
                    <p:cNvSpPr/>
                    <p:nvPr/>
                  </p:nvSpPr>
                  <p:spPr>
                    <a:xfrm>
                      <a:off x="5784549" y="3444717"/>
                      <a:ext cx="914400" cy="1525929"/>
                    </a:xfrm>
                    <a:prstGeom prst="arc">
                      <a:avLst>
                        <a:gd name="adj1" fmla="val 14539105"/>
                        <a:gd name="adj2" fmla="val 18963781"/>
                      </a:avLst>
                    </a:prstGeom>
                    <a:ln w="19050">
                      <a:solidFill>
                        <a:schemeClr val="bg2">
                          <a:lumMod val="7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l-GR"/>
                    </a:p>
                  </p:txBody>
                </p:sp>
                <p:cxnSp>
                  <p:nvCxnSpPr>
                    <p:cNvPr id="137" name="Ευθεία γραμμή σύνδεσης 136"/>
                    <p:cNvCxnSpPr/>
                    <p:nvPr/>
                  </p:nvCxnSpPr>
                  <p:spPr>
                    <a:xfrm flipH="1" flipV="1">
                      <a:off x="8285839" y="3365649"/>
                      <a:ext cx="1080000" cy="0"/>
                    </a:xfrm>
                    <a:prstGeom prst="line">
                      <a:avLst/>
                    </a:prstGeom>
                    <a:ln w="19050">
                      <a:solidFill>
                        <a:schemeClr val="bg2">
                          <a:lumMod val="75000"/>
                        </a:schemeClr>
                      </a:solidFill>
                      <a:headEnd type="triangle" w="med" len="lg"/>
                    </a:ln>
                  </p:spPr>
                  <p:style>
                    <a:lnRef idx="1">
                      <a:schemeClr val="accent1"/>
                    </a:lnRef>
                    <a:fillRef idx="0">
                      <a:schemeClr val="accent1"/>
                    </a:fillRef>
                    <a:effectRef idx="0">
                      <a:schemeClr val="accent1"/>
                    </a:effectRef>
                    <a:fontRef idx="minor">
                      <a:schemeClr val="tx1"/>
                    </a:fontRef>
                  </p:style>
                </p:cxnSp>
                <p:sp>
                  <p:nvSpPr>
                    <p:cNvPr id="138" name="Ελεύθερη σχεδίαση 137"/>
                    <p:cNvSpPr/>
                    <p:nvPr/>
                  </p:nvSpPr>
                  <p:spPr>
                    <a:xfrm flipH="1">
                      <a:off x="7246747" y="3383347"/>
                      <a:ext cx="926123" cy="296589"/>
                    </a:xfrm>
                    <a:custGeom>
                      <a:avLst/>
                      <a:gdLst>
                        <a:gd name="connsiteX0" fmla="*/ 0 w 926123"/>
                        <a:gd name="connsiteY0" fmla="*/ 0 h 586700"/>
                        <a:gd name="connsiteX1" fmla="*/ 386861 w 926123"/>
                        <a:gd name="connsiteY1" fmla="*/ 492369 h 586700"/>
                        <a:gd name="connsiteX2" fmla="*/ 926123 w 926123"/>
                        <a:gd name="connsiteY2" fmla="*/ 586154 h 586700"/>
                      </a:gdLst>
                      <a:ahLst/>
                      <a:cxnLst>
                        <a:cxn ang="0">
                          <a:pos x="connsiteX0" y="connsiteY0"/>
                        </a:cxn>
                        <a:cxn ang="0">
                          <a:pos x="connsiteX1" y="connsiteY1"/>
                        </a:cxn>
                        <a:cxn ang="0">
                          <a:pos x="connsiteX2" y="connsiteY2"/>
                        </a:cxn>
                      </a:cxnLst>
                      <a:rect l="l" t="t" r="r" b="b"/>
                      <a:pathLst>
                        <a:path w="926123" h="586700">
                          <a:moveTo>
                            <a:pt x="0" y="0"/>
                          </a:moveTo>
                          <a:cubicBezTo>
                            <a:pt x="116253" y="197338"/>
                            <a:pt x="232507" y="394677"/>
                            <a:pt x="386861" y="492369"/>
                          </a:cubicBezTo>
                          <a:cubicBezTo>
                            <a:pt x="541215" y="590061"/>
                            <a:pt x="733669" y="588107"/>
                            <a:pt x="926123" y="586154"/>
                          </a:cubicBezTo>
                        </a:path>
                      </a:pathLst>
                    </a:custGeom>
                    <a:noFill/>
                    <a:ln w="19050">
                      <a:solidFill>
                        <a:schemeClr val="bg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139" name="Τόξο 138"/>
                    <p:cNvSpPr/>
                    <p:nvPr/>
                  </p:nvSpPr>
                  <p:spPr>
                    <a:xfrm flipH="1">
                      <a:off x="7839027" y="3365649"/>
                      <a:ext cx="914400" cy="1383692"/>
                    </a:xfrm>
                    <a:prstGeom prst="arc">
                      <a:avLst>
                        <a:gd name="adj1" fmla="val 16200000"/>
                        <a:gd name="adj2" fmla="val 18975184"/>
                      </a:avLst>
                    </a:prstGeom>
                    <a:ln w="19050">
                      <a:solidFill>
                        <a:schemeClr val="bg2">
                          <a:lumMod val="7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l-GR"/>
                    </a:p>
                  </p:txBody>
                </p:sp>
              </p:grpSp>
              <p:grpSp>
                <p:nvGrpSpPr>
                  <p:cNvPr id="140" name="Ομάδα 139"/>
                  <p:cNvGrpSpPr/>
                  <p:nvPr/>
                </p:nvGrpSpPr>
                <p:grpSpPr>
                  <a:xfrm flipV="1">
                    <a:off x="4956862" y="3453254"/>
                    <a:ext cx="4222066" cy="756000"/>
                    <a:chOff x="5154164" y="3444716"/>
                    <a:chExt cx="4222066" cy="924261"/>
                  </a:xfrm>
                </p:grpSpPr>
                <p:cxnSp>
                  <p:nvCxnSpPr>
                    <p:cNvPr id="141" name="Ευθεία γραμμή σύνδεσης 140"/>
                    <p:cNvCxnSpPr/>
                    <p:nvPr/>
                  </p:nvCxnSpPr>
                  <p:spPr>
                    <a:xfrm flipV="1">
                      <a:off x="5154164" y="3444716"/>
                      <a:ext cx="1066800" cy="0"/>
                    </a:xfrm>
                    <a:prstGeom prst="line">
                      <a:avLst/>
                    </a:prstGeom>
                    <a:ln w="19050">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sp>
                  <p:nvSpPr>
                    <p:cNvPr id="142" name="Ελεύθερη σχεδίαση 141"/>
                    <p:cNvSpPr/>
                    <p:nvPr/>
                  </p:nvSpPr>
                  <p:spPr>
                    <a:xfrm>
                      <a:off x="6333933" y="3475890"/>
                      <a:ext cx="926123" cy="269626"/>
                    </a:xfrm>
                    <a:custGeom>
                      <a:avLst/>
                      <a:gdLst>
                        <a:gd name="connsiteX0" fmla="*/ 0 w 926123"/>
                        <a:gd name="connsiteY0" fmla="*/ 0 h 586700"/>
                        <a:gd name="connsiteX1" fmla="*/ 386861 w 926123"/>
                        <a:gd name="connsiteY1" fmla="*/ 492369 h 586700"/>
                        <a:gd name="connsiteX2" fmla="*/ 926123 w 926123"/>
                        <a:gd name="connsiteY2" fmla="*/ 586154 h 586700"/>
                      </a:gdLst>
                      <a:ahLst/>
                      <a:cxnLst>
                        <a:cxn ang="0">
                          <a:pos x="connsiteX0" y="connsiteY0"/>
                        </a:cxn>
                        <a:cxn ang="0">
                          <a:pos x="connsiteX1" y="connsiteY1"/>
                        </a:cxn>
                        <a:cxn ang="0">
                          <a:pos x="connsiteX2" y="connsiteY2"/>
                        </a:cxn>
                      </a:cxnLst>
                      <a:rect l="l" t="t" r="r" b="b"/>
                      <a:pathLst>
                        <a:path w="926123" h="586700">
                          <a:moveTo>
                            <a:pt x="0" y="0"/>
                          </a:moveTo>
                          <a:cubicBezTo>
                            <a:pt x="116253" y="197338"/>
                            <a:pt x="232507" y="394677"/>
                            <a:pt x="386861" y="492369"/>
                          </a:cubicBezTo>
                          <a:cubicBezTo>
                            <a:pt x="541215" y="590061"/>
                            <a:pt x="733669" y="588107"/>
                            <a:pt x="926123" y="586154"/>
                          </a:cubicBezTo>
                        </a:path>
                      </a:pathLst>
                    </a:custGeom>
                    <a:noFill/>
                    <a:ln w="19050">
                      <a:solidFill>
                        <a:schemeClr val="bg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143" name="Τόξο 142"/>
                    <p:cNvSpPr/>
                    <p:nvPr/>
                  </p:nvSpPr>
                  <p:spPr>
                    <a:xfrm>
                      <a:off x="5711812" y="3444716"/>
                      <a:ext cx="914400" cy="914400"/>
                    </a:xfrm>
                    <a:prstGeom prst="arc">
                      <a:avLst>
                        <a:gd name="adj1" fmla="val 16200000"/>
                        <a:gd name="adj2" fmla="val 17733065"/>
                      </a:avLst>
                    </a:prstGeom>
                    <a:ln w="19050">
                      <a:solidFill>
                        <a:schemeClr val="bg2">
                          <a:lumMod val="7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l-GR"/>
                    </a:p>
                  </p:txBody>
                </p:sp>
                <p:cxnSp>
                  <p:nvCxnSpPr>
                    <p:cNvPr id="144" name="Ευθεία γραμμή σύνδεσης 143"/>
                    <p:cNvCxnSpPr/>
                    <p:nvPr/>
                  </p:nvCxnSpPr>
                  <p:spPr>
                    <a:xfrm flipH="1" flipV="1">
                      <a:off x="8296230" y="3454577"/>
                      <a:ext cx="1080000" cy="0"/>
                    </a:xfrm>
                    <a:prstGeom prst="line">
                      <a:avLst/>
                    </a:prstGeom>
                    <a:ln w="19050">
                      <a:solidFill>
                        <a:schemeClr val="bg2">
                          <a:lumMod val="75000"/>
                        </a:schemeClr>
                      </a:solidFill>
                      <a:headEnd type="triangle" w="med" len="lg"/>
                    </a:ln>
                  </p:spPr>
                  <p:style>
                    <a:lnRef idx="1">
                      <a:schemeClr val="accent1"/>
                    </a:lnRef>
                    <a:fillRef idx="0">
                      <a:schemeClr val="accent1"/>
                    </a:fillRef>
                    <a:effectRef idx="0">
                      <a:schemeClr val="accent1"/>
                    </a:effectRef>
                    <a:fontRef idx="minor">
                      <a:schemeClr val="tx1"/>
                    </a:fontRef>
                  </p:style>
                </p:cxnSp>
                <p:sp>
                  <p:nvSpPr>
                    <p:cNvPr id="145" name="Ελεύθερη σχεδίαση 144"/>
                    <p:cNvSpPr/>
                    <p:nvPr/>
                  </p:nvSpPr>
                  <p:spPr>
                    <a:xfrm flipH="1">
                      <a:off x="7246747" y="3473047"/>
                      <a:ext cx="926123" cy="269626"/>
                    </a:xfrm>
                    <a:custGeom>
                      <a:avLst/>
                      <a:gdLst>
                        <a:gd name="connsiteX0" fmla="*/ 0 w 926123"/>
                        <a:gd name="connsiteY0" fmla="*/ 0 h 586700"/>
                        <a:gd name="connsiteX1" fmla="*/ 386861 w 926123"/>
                        <a:gd name="connsiteY1" fmla="*/ 492369 h 586700"/>
                        <a:gd name="connsiteX2" fmla="*/ 926123 w 926123"/>
                        <a:gd name="connsiteY2" fmla="*/ 586154 h 586700"/>
                      </a:gdLst>
                      <a:ahLst/>
                      <a:cxnLst>
                        <a:cxn ang="0">
                          <a:pos x="connsiteX0" y="connsiteY0"/>
                        </a:cxn>
                        <a:cxn ang="0">
                          <a:pos x="connsiteX1" y="connsiteY1"/>
                        </a:cxn>
                        <a:cxn ang="0">
                          <a:pos x="connsiteX2" y="connsiteY2"/>
                        </a:cxn>
                      </a:cxnLst>
                      <a:rect l="l" t="t" r="r" b="b"/>
                      <a:pathLst>
                        <a:path w="926123" h="586700">
                          <a:moveTo>
                            <a:pt x="0" y="0"/>
                          </a:moveTo>
                          <a:cubicBezTo>
                            <a:pt x="116253" y="197338"/>
                            <a:pt x="232507" y="394677"/>
                            <a:pt x="386861" y="492369"/>
                          </a:cubicBezTo>
                          <a:cubicBezTo>
                            <a:pt x="541215" y="590061"/>
                            <a:pt x="733669" y="588107"/>
                            <a:pt x="926123" y="586154"/>
                          </a:cubicBezTo>
                        </a:path>
                      </a:pathLst>
                    </a:custGeom>
                    <a:noFill/>
                    <a:ln w="19050">
                      <a:solidFill>
                        <a:schemeClr val="bg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146" name="Τόξο 145"/>
                    <p:cNvSpPr/>
                    <p:nvPr/>
                  </p:nvSpPr>
                  <p:spPr>
                    <a:xfrm flipH="1">
                      <a:off x="7870200" y="3454577"/>
                      <a:ext cx="914400" cy="914400"/>
                    </a:xfrm>
                    <a:prstGeom prst="arc">
                      <a:avLst>
                        <a:gd name="adj1" fmla="val 16200000"/>
                        <a:gd name="adj2" fmla="val 17733065"/>
                      </a:avLst>
                    </a:prstGeom>
                    <a:ln w="19050">
                      <a:solidFill>
                        <a:schemeClr val="bg2">
                          <a:lumMod val="7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l-GR"/>
                    </a:p>
                  </p:txBody>
                </p:sp>
              </p:grpSp>
              <p:grpSp>
                <p:nvGrpSpPr>
                  <p:cNvPr id="147" name="Ομάδα 146"/>
                  <p:cNvGrpSpPr/>
                  <p:nvPr/>
                </p:nvGrpSpPr>
                <p:grpSpPr>
                  <a:xfrm flipV="1">
                    <a:off x="4963788" y="3532917"/>
                    <a:ext cx="4169610" cy="576000"/>
                    <a:chOff x="5154164" y="3444716"/>
                    <a:chExt cx="4169610" cy="924261"/>
                  </a:xfrm>
                </p:grpSpPr>
                <p:cxnSp>
                  <p:nvCxnSpPr>
                    <p:cNvPr id="148" name="Ευθεία γραμμή σύνδεσης 147"/>
                    <p:cNvCxnSpPr/>
                    <p:nvPr/>
                  </p:nvCxnSpPr>
                  <p:spPr>
                    <a:xfrm flipV="1">
                      <a:off x="5154164" y="3444716"/>
                      <a:ext cx="1066800" cy="0"/>
                    </a:xfrm>
                    <a:prstGeom prst="line">
                      <a:avLst/>
                    </a:prstGeom>
                    <a:ln w="19050">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sp>
                  <p:nvSpPr>
                    <p:cNvPr id="149" name="Ελεύθερη σχεδίαση 148"/>
                    <p:cNvSpPr/>
                    <p:nvPr/>
                  </p:nvSpPr>
                  <p:spPr>
                    <a:xfrm>
                      <a:off x="6333933" y="3475890"/>
                      <a:ext cx="926123" cy="269626"/>
                    </a:xfrm>
                    <a:custGeom>
                      <a:avLst/>
                      <a:gdLst>
                        <a:gd name="connsiteX0" fmla="*/ 0 w 926123"/>
                        <a:gd name="connsiteY0" fmla="*/ 0 h 586700"/>
                        <a:gd name="connsiteX1" fmla="*/ 386861 w 926123"/>
                        <a:gd name="connsiteY1" fmla="*/ 492369 h 586700"/>
                        <a:gd name="connsiteX2" fmla="*/ 926123 w 926123"/>
                        <a:gd name="connsiteY2" fmla="*/ 586154 h 586700"/>
                      </a:gdLst>
                      <a:ahLst/>
                      <a:cxnLst>
                        <a:cxn ang="0">
                          <a:pos x="connsiteX0" y="connsiteY0"/>
                        </a:cxn>
                        <a:cxn ang="0">
                          <a:pos x="connsiteX1" y="connsiteY1"/>
                        </a:cxn>
                        <a:cxn ang="0">
                          <a:pos x="connsiteX2" y="connsiteY2"/>
                        </a:cxn>
                      </a:cxnLst>
                      <a:rect l="l" t="t" r="r" b="b"/>
                      <a:pathLst>
                        <a:path w="926123" h="586700">
                          <a:moveTo>
                            <a:pt x="0" y="0"/>
                          </a:moveTo>
                          <a:cubicBezTo>
                            <a:pt x="116253" y="197338"/>
                            <a:pt x="232507" y="394677"/>
                            <a:pt x="386861" y="492369"/>
                          </a:cubicBezTo>
                          <a:cubicBezTo>
                            <a:pt x="541215" y="590061"/>
                            <a:pt x="733669" y="588107"/>
                            <a:pt x="926123" y="586154"/>
                          </a:cubicBezTo>
                        </a:path>
                      </a:pathLst>
                    </a:custGeom>
                    <a:noFill/>
                    <a:ln w="19050">
                      <a:solidFill>
                        <a:schemeClr val="bg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150" name="Τόξο 149"/>
                    <p:cNvSpPr/>
                    <p:nvPr/>
                  </p:nvSpPr>
                  <p:spPr>
                    <a:xfrm>
                      <a:off x="5711812" y="3444716"/>
                      <a:ext cx="914400" cy="914401"/>
                    </a:xfrm>
                    <a:prstGeom prst="arc">
                      <a:avLst>
                        <a:gd name="adj1" fmla="val 16200000"/>
                        <a:gd name="adj2" fmla="val 18133356"/>
                      </a:avLst>
                    </a:prstGeom>
                    <a:ln w="19050">
                      <a:solidFill>
                        <a:schemeClr val="bg2">
                          <a:lumMod val="7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l-GR"/>
                    </a:p>
                  </p:txBody>
                </p:sp>
                <p:cxnSp>
                  <p:nvCxnSpPr>
                    <p:cNvPr id="151" name="Ευθεία γραμμή σύνδεσης 150"/>
                    <p:cNvCxnSpPr/>
                    <p:nvPr/>
                  </p:nvCxnSpPr>
                  <p:spPr>
                    <a:xfrm flipH="1" flipV="1">
                      <a:off x="8207774" y="3454576"/>
                      <a:ext cx="1116000" cy="0"/>
                    </a:xfrm>
                    <a:prstGeom prst="line">
                      <a:avLst/>
                    </a:prstGeom>
                    <a:ln w="19050">
                      <a:solidFill>
                        <a:schemeClr val="bg2">
                          <a:lumMod val="75000"/>
                        </a:schemeClr>
                      </a:solidFill>
                      <a:headEnd type="triangle" w="med" len="lg"/>
                    </a:ln>
                  </p:spPr>
                  <p:style>
                    <a:lnRef idx="1">
                      <a:schemeClr val="accent1"/>
                    </a:lnRef>
                    <a:fillRef idx="0">
                      <a:schemeClr val="accent1"/>
                    </a:fillRef>
                    <a:effectRef idx="0">
                      <a:schemeClr val="accent1"/>
                    </a:effectRef>
                    <a:fontRef idx="minor">
                      <a:schemeClr val="tx1"/>
                    </a:fontRef>
                  </p:style>
                </p:cxnSp>
                <p:sp>
                  <p:nvSpPr>
                    <p:cNvPr id="152" name="Ελεύθερη σχεδίαση 151"/>
                    <p:cNvSpPr/>
                    <p:nvPr/>
                  </p:nvSpPr>
                  <p:spPr>
                    <a:xfrm flipH="1">
                      <a:off x="7246747" y="3469077"/>
                      <a:ext cx="926123" cy="269626"/>
                    </a:xfrm>
                    <a:custGeom>
                      <a:avLst/>
                      <a:gdLst>
                        <a:gd name="connsiteX0" fmla="*/ 0 w 926123"/>
                        <a:gd name="connsiteY0" fmla="*/ 0 h 586700"/>
                        <a:gd name="connsiteX1" fmla="*/ 386861 w 926123"/>
                        <a:gd name="connsiteY1" fmla="*/ 492369 h 586700"/>
                        <a:gd name="connsiteX2" fmla="*/ 926123 w 926123"/>
                        <a:gd name="connsiteY2" fmla="*/ 586154 h 586700"/>
                      </a:gdLst>
                      <a:ahLst/>
                      <a:cxnLst>
                        <a:cxn ang="0">
                          <a:pos x="connsiteX0" y="connsiteY0"/>
                        </a:cxn>
                        <a:cxn ang="0">
                          <a:pos x="connsiteX1" y="connsiteY1"/>
                        </a:cxn>
                        <a:cxn ang="0">
                          <a:pos x="connsiteX2" y="connsiteY2"/>
                        </a:cxn>
                      </a:cxnLst>
                      <a:rect l="l" t="t" r="r" b="b"/>
                      <a:pathLst>
                        <a:path w="926123" h="586700">
                          <a:moveTo>
                            <a:pt x="0" y="0"/>
                          </a:moveTo>
                          <a:cubicBezTo>
                            <a:pt x="116253" y="197338"/>
                            <a:pt x="232507" y="394677"/>
                            <a:pt x="386861" y="492369"/>
                          </a:cubicBezTo>
                          <a:cubicBezTo>
                            <a:pt x="541215" y="590061"/>
                            <a:pt x="733669" y="588107"/>
                            <a:pt x="926123" y="586154"/>
                          </a:cubicBezTo>
                        </a:path>
                      </a:pathLst>
                    </a:custGeom>
                    <a:noFill/>
                    <a:ln w="19050">
                      <a:solidFill>
                        <a:schemeClr val="bg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153" name="Τόξο 152"/>
                    <p:cNvSpPr/>
                    <p:nvPr/>
                  </p:nvSpPr>
                  <p:spPr>
                    <a:xfrm flipH="1">
                      <a:off x="7849418" y="3454576"/>
                      <a:ext cx="914400" cy="914401"/>
                    </a:xfrm>
                    <a:prstGeom prst="arc">
                      <a:avLst>
                        <a:gd name="adj1" fmla="val 16200000"/>
                        <a:gd name="adj2" fmla="val 17733065"/>
                      </a:avLst>
                    </a:prstGeom>
                    <a:ln w="19050">
                      <a:solidFill>
                        <a:schemeClr val="bg2">
                          <a:lumMod val="7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l-GR"/>
                    </a:p>
                  </p:txBody>
                </p:sp>
              </p:grpSp>
              <p:grpSp>
                <p:nvGrpSpPr>
                  <p:cNvPr id="154" name="Ομάδα 153"/>
                  <p:cNvGrpSpPr/>
                  <p:nvPr/>
                </p:nvGrpSpPr>
                <p:grpSpPr>
                  <a:xfrm flipV="1">
                    <a:off x="4991496" y="3612580"/>
                    <a:ext cx="4201284" cy="396000"/>
                    <a:chOff x="5164555" y="3444716"/>
                    <a:chExt cx="4201284" cy="924261"/>
                  </a:xfrm>
                </p:grpSpPr>
                <p:cxnSp>
                  <p:nvCxnSpPr>
                    <p:cNvPr id="155" name="Ευθεία γραμμή σύνδεσης 154"/>
                    <p:cNvCxnSpPr/>
                    <p:nvPr/>
                  </p:nvCxnSpPr>
                  <p:spPr>
                    <a:xfrm flipV="1">
                      <a:off x="5164555" y="3444716"/>
                      <a:ext cx="1066800" cy="0"/>
                    </a:xfrm>
                    <a:prstGeom prst="line">
                      <a:avLst/>
                    </a:prstGeom>
                    <a:ln w="19050">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sp>
                  <p:nvSpPr>
                    <p:cNvPr id="156" name="Ελεύθερη σχεδίαση 155"/>
                    <p:cNvSpPr/>
                    <p:nvPr/>
                  </p:nvSpPr>
                  <p:spPr>
                    <a:xfrm>
                      <a:off x="6333933" y="3475890"/>
                      <a:ext cx="926123" cy="269626"/>
                    </a:xfrm>
                    <a:custGeom>
                      <a:avLst/>
                      <a:gdLst>
                        <a:gd name="connsiteX0" fmla="*/ 0 w 926123"/>
                        <a:gd name="connsiteY0" fmla="*/ 0 h 586700"/>
                        <a:gd name="connsiteX1" fmla="*/ 386861 w 926123"/>
                        <a:gd name="connsiteY1" fmla="*/ 492369 h 586700"/>
                        <a:gd name="connsiteX2" fmla="*/ 926123 w 926123"/>
                        <a:gd name="connsiteY2" fmla="*/ 586154 h 586700"/>
                      </a:gdLst>
                      <a:ahLst/>
                      <a:cxnLst>
                        <a:cxn ang="0">
                          <a:pos x="connsiteX0" y="connsiteY0"/>
                        </a:cxn>
                        <a:cxn ang="0">
                          <a:pos x="connsiteX1" y="connsiteY1"/>
                        </a:cxn>
                        <a:cxn ang="0">
                          <a:pos x="connsiteX2" y="connsiteY2"/>
                        </a:cxn>
                      </a:cxnLst>
                      <a:rect l="l" t="t" r="r" b="b"/>
                      <a:pathLst>
                        <a:path w="926123" h="586700">
                          <a:moveTo>
                            <a:pt x="0" y="0"/>
                          </a:moveTo>
                          <a:cubicBezTo>
                            <a:pt x="116253" y="197338"/>
                            <a:pt x="232507" y="394677"/>
                            <a:pt x="386861" y="492369"/>
                          </a:cubicBezTo>
                          <a:cubicBezTo>
                            <a:pt x="541215" y="590061"/>
                            <a:pt x="733669" y="588107"/>
                            <a:pt x="926123" y="586154"/>
                          </a:cubicBezTo>
                        </a:path>
                      </a:pathLst>
                    </a:custGeom>
                    <a:noFill/>
                    <a:ln w="19050">
                      <a:solidFill>
                        <a:schemeClr val="bg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157" name="Τόξο 156"/>
                    <p:cNvSpPr/>
                    <p:nvPr/>
                  </p:nvSpPr>
                  <p:spPr>
                    <a:xfrm>
                      <a:off x="5763767" y="3444716"/>
                      <a:ext cx="914400" cy="914400"/>
                    </a:xfrm>
                    <a:prstGeom prst="arc">
                      <a:avLst>
                        <a:gd name="adj1" fmla="val 16200000"/>
                        <a:gd name="adj2" fmla="val 17945083"/>
                      </a:avLst>
                    </a:prstGeom>
                    <a:ln w="19050">
                      <a:solidFill>
                        <a:schemeClr val="bg2">
                          <a:lumMod val="7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l-GR"/>
                    </a:p>
                  </p:txBody>
                </p:sp>
                <p:cxnSp>
                  <p:nvCxnSpPr>
                    <p:cNvPr id="158" name="Ευθεία γραμμή σύνδεσης 157"/>
                    <p:cNvCxnSpPr/>
                    <p:nvPr/>
                  </p:nvCxnSpPr>
                  <p:spPr>
                    <a:xfrm flipH="1" flipV="1">
                      <a:off x="8285839" y="3454577"/>
                      <a:ext cx="1080000" cy="0"/>
                    </a:xfrm>
                    <a:prstGeom prst="line">
                      <a:avLst/>
                    </a:prstGeom>
                    <a:ln w="19050">
                      <a:solidFill>
                        <a:schemeClr val="bg2">
                          <a:lumMod val="75000"/>
                        </a:schemeClr>
                      </a:solidFill>
                      <a:headEnd type="triangle" w="med" len="lg"/>
                    </a:ln>
                  </p:spPr>
                  <p:style>
                    <a:lnRef idx="1">
                      <a:schemeClr val="accent1"/>
                    </a:lnRef>
                    <a:fillRef idx="0">
                      <a:schemeClr val="accent1"/>
                    </a:fillRef>
                    <a:effectRef idx="0">
                      <a:schemeClr val="accent1"/>
                    </a:effectRef>
                    <a:fontRef idx="minor">
                      <a:schemeClr val="tx1"/>
                    </a:fontRef>
                  </p:style>
                </p:cxnSp>
                <p:sp>
                  <p:nvSpPr>
                    <p:cNvPr id="159" name="Ελεύθερη σχεδίαση 158"/>
                    <p:cNvSpPr/>
                    <p:nvPr/>
                  </p:nvSpPr>
                  <p:spPr>
                    <a:xfrm flipH="1">
                      <a:off x="7246747" y="3485751"/>
                      <a:ext cx="926123" cy="269626"/>
                    </a:xfrm>
                    <a:custGeom>
                      <a:avLst/>
                      <a:gdLst>
                        <a:gd name="connsiteX0" fmla="*/ 0 w 926123"/>
                        <a:gd name="connsiteY0" fmla="*/ 0 h 586700"/>
                        <a:gd name="connsiteX1" fmla="*/ 386861 w 926123"/>
                        <a:gd name="connsiteY1" fmla="*/ 492369 h 586700"/>
                        <a:gd name="connsiteX2" fmla="*/ 926123 w 926123"/>
                        <a:gd name="connsiteY2" fmla="*/ 586154 h 586700"/>
                      </a:gdLst>
                      <a:ahLst/>
                      <a:cxnLst>
                        <a:cxn ang="0">
                          <a:pos x="connsiteX0" y="connsiteY0"/>
                        </a:cxn>
                        <a:cxn ang="0">
                          <a:pos x="connsiteX1" y="connsiteY1"/>
                        </a:cxn>
                        <a:cxn ang="0">
                          <a:pos x="connsiteX2" y="connsiteY2"/>
                        </a:cxn>
                      </a:cxnLst>
                      <a:rect l="l" t="t" r="r" b="b"/>
                      <a:pathLst>
                        <a:path w="926123" h="586700">
                          <a:moveTo>
                            <a:pt x="0" y="0"/>
                          </a:moveTo>
                          <a:cubicBezTo>
                            <a:pt x="116253" y="197338"/>
                            <a:pt x="232507" y="394677"/>
                            <a:pt x="386861" y="492369"/>
                          </a:cubicBezTo>
                          <a:cubicBezTo>
                            <a:pt x="541215" y="590061"/>
                            <a:pt x="733669" y="588107"/>
                            <a:pt x="926123" y="586154"/>
                          </a:cubicBezTo>
                        </a:path>
                      </a:pathLst>
                    </a:custGeom>
                    <a:noFill/>
                    <a:ln w="19050">
                      <a:solidFill>
                        <a:schemeClr val="bg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160" name="Τόξο 159"/>
                    <p:cNvSpPr/>
                    <p:nvPr/>
                  </p:nvSpPr>
                  <p:spPr>
                    <a:xfrm flipH="1">
                      <a:off x="7839027" y="3454577"/>
                      <a:ext cx="914400" cy="914400"/>
                    </a:xfrm>
                    <a:prstGeom prst="arc">
                      <a:avLst>
                        <a:gd name="adj1" fmla="val 16200000"/>
                        <a:gd name="adj2" fmla="val 18158397"/>
                      </a:avLst>
                    </a:prstGeom>
                    <a:ln w="19050">
                      <a:solidFill>
                        <a:schemeClr val="bg2">
                          <a:lumMod val="7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l-GR"/>
                    </a:p>
                  </p:txBody>
                </p:sp>
              </p:grpSp>
              <p:grpSp>
                <p:nvGrpSpPr>
                  <p:cNvPr id="161" name="Ομάδα 160"/>
                  <p:cNvGrpSpPr/>
                  <p:nvPr/>
                </p:nvGrpSpPr>
                <p:grpSpPr>
                  <a:xfrm flipV="1">
                    <a:off x="4967249" y="3546769"/>
                    <a:ext cx="4237284" cy="356610"/>
                    <a:chOff x="5164555" y="3444716"/>
                    <a:chExt cx="4237284" cy="1525929"/>
                  </a:xfrm>
                </p:grpSpPr>
                <p:cxnSp>
                  <p:nvCxnSpPr>
                    <p:cNvPr id="162" name="Ευθεία γραμμή σύνδεσης 161"/>
                    <p:cNvCxnSpPr/>
                    <p:nvPr/>
                  </p:nvCxnSpPr>
                  <p:spPr>
                    <a:xfrm flipV="1">
                      <a:off x="5164555" y="3444716"/>
                      <a:ext cx="1066800" cy="0"/>
                    </a:xfrm>
                    <a:prstGeom prst="line">
                      <a:avLst/>
                    </a:prstGeom>
                    <a:ln w="19050">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sp>
                  <p:nvSpPr>
                    <p:cNvPr id="163" name="Ελεύθερη σχεδίαση 162"/>
                    <p:cNvSpPr/>
                    <p:nvPr/>
                  </p:nvSpPr>
                  <p:spPr>
                    <a:xfrm>
                      <a:off x="6333933" y="3475888"/>
                      <a:ext cx="926123" cy="269627"/>
                    </a:xfrm>
                    <a:custGeom>
                      <a:avLst/>
                      <a:gdLst>
                        <a:gd name="connsiteX0" fmla="*/ 0 w 926123"/>
                        <a:gd name="connsiteY0" fmla="*/ 0 h 586700"/>
                        <a:gd name="connsiteX1" fmla="*/ 386861 w 926123"/>
                        <a:gd name="connsiteY1" fmla="*/ 492369 h 586700"/>
                        <a:gd name="connsiteX2" fmla="*/ 926123 w 926123"/>
                        <a:gd name="connsiteY2" fmla="*/ 586154 h 586700"/>
                      </a:gdLst>
                      <a:ahLst/>
                      <a:cxnLst>
                        <a:cxn ang="0">
                          <a:pos x="connsiteX0" y="connsiteY0"/>
                        </a:cxn>
                        <a:cxn ang="0">
                          <a:pos x="connsiteX1" y="connsiteY1"/>
                        </a:cxn>
                        <a:cxn ang="0">
                          <a:pos x="connsiteX2" y="connsiteY2"/>
                        </a:cxn>
                      </a:cxnLst>
                      <a:rect l="l" t="t" r="r" b="b"/>
                      <a:pathLst>
                        <a:path w="926123" h="586700">
                          <a:moveTo>
                            <a:pt x="0" y="0"/>
                          </a:moveTo>
                          <a:cubicBezTo>
                            <a:pt x="116253" y="197338"/>
                            <a:pt x="232507" y="394677"/>
                            <a:pt x="386861" y="492369"/>
                          </a:cubicBezTo>
                          <a:cubicBezTo>
                            <a:pt x="541215" y="590061"/>
                            <a:pt x="733669" y="588107"/>
                            <a:pt x="926123" y="586154"/>
                          </a:cubicBezTo>
                        </a:path>
                      </a:pathLst>
                    </a:custGeom>
                    <a:noFill/>
                    <a:ln w="19050">
                      <a:solidFill>
                        <a:schemeClr val="bg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164" name="Τόξο 163"/>
                    <p:cNvSpPr/>
                    <p:nvPr/>
                  </p:nvSpPr>
                  <p:spPr>
                    <a:xfrm>
                      <a:off x="5763767" y="3444716"/>
                      <a:ext cx="914400" cy="1525929"/>
                    </a:xfrm>
                    <a:prstGeom prst="arc">
                      <a:avLst>
                        <a:gd name="adj1" fmla="val 14539105"/>
                        <a:gd name="adj2" fmla="val 18963781"/>
                      </a:avLst>
                    </a:prstGeom>
                    <a:ln w="19050">
                      <a:solidFill>
                        <a:schemeClr val="bg2">
                          <a:lumMod val="7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l-GR"/>
                    </a:p>
                  </p:txBody>
                </p:sp>
                <p:cxnSp>
                  <p:nvCxnSpPr>
                    <p:cNvPr id="165" name="Ευθεία γραμμή σύνδεσης 164"/>
                    <p:cNvCxnSpPr/>
                    <p:nvPr/>
                  </p:nvCxnSpPr>
                  <p:spPr>
                    <a:xfrm flipH="1" flipV="1">
                      <a:off x="8285839" y="3454579"/>
                      <a:ext cx="1116000" cy="0"/>
                    </a:xfrm>
                    <a:prstGeom prst="line">
                      <a:avLst/>
                    </a:prstGeom>
                    <a:ln w="19050">
                      <a:solidFill>
                        <a:schemeClr val="bg2">
                          <a:lumMod val="75000"/>
                        </a:schemeClr>
                      </a:solidFill>
                      <a:headEnd type="triangle" w="med" len="lg"/>
                      <a:tailEnd type="none"/>
                    </a:ln>
                  </p:spPr>
                  <p:style>
                    <a:lnRef idx="1">
                      <a:schemeClr val="accent1"/>
                    </a:lnRef>
                    <a:fillRef idx="0">
                      <a:schemeClr val="accent1"/>
                    </a:fillRef>
                    <a:effectRef idx="0">
                      <a:schemeClr val="accent1"/>
                    </a:effectRef>
                    <a:fontRef idx="minor">
                      <a:schemeClr val="tx1"/>
                    </a:fontRef>
                  </p:style>
                </p:cxnSp>
                <p:sp>
                  <p:nvSpPr>
                    <p:cNvPr id="166" name="Ελεύθερη σχεδίαση 165"/>
                    <p:cNvSpPr/>
                    <p:nvPr/>
                  </p:nvSpPr>
                  <p:spPr>
                    <a:xfrm flipH="1">
                      <a:off x="7246747" y="3485751"/>
                      <a:ext cx="926123" cy="269626"/>
                    </a:xfrm>
                    <a:custGeom>
                      <a:avLst/>
                      <a:gdLst>
                        <a:gd name="connsiteX0" fmla="*/ 0 w 926123"/>
                        <a:gd name="connsiteY0" fmla="*/ 0 h 586700"/>
                        <a:gd name="connsiteX1" fmla="*/ 386861 w 926123"/>
                        <a:gd name="connsiteY1" fmla="*/ 492369 h 586700"/>
                        <a:gd name="connsiteX2" fmla="*/ 926123 w 926123"/>
                        <a:gd name="connsiteY2" fmla="*/ 586154 h 586700"/>
                      </a:gdLst>
                      <a:ahLst/>
                      <a:cxnLst>
                        <a:cxn ang="0">
                          <a:pos x="connsiteX0" y="connsiteY0"/>
                        </a:cxn>
                        <a:cxn ang="0">
                          <a:pos x="connsiteX1" y="connsiteY1"/>
                        </a:cxn>
                        <a:cxn ang="0">
                          <a:pos x="connsiteX2" y="connsiteY2"/>
                        </a:cxn>
                      </a:cxnLst>
                      <a:rect l="l" t="t" r="r" b="b"/>
                      <a:pathLst>
                        <a:path w="926123" h="586700">
                          <a:moveTo>
                            <a:pt x="0" y="0"/>
                          </a:moveTo>
                          <a:cubicBezTo>
                            <a:pt x="116253" y="197338"/>
                            <a:pt x="232507" y="394677"/>
                            <a:pt x="386861" y="492369"/>
                          </a:cubicBezTo>
                          <a:cubicBezTo>
                            <a:pt x="541215" y="590061"/>
                            <a:pt x="733669" y="588107"/>
                            <a:pt x="926123" y="586154"/>
                          </a:cubicBezTo>
                        </a:path>
                      </a:pathLst>
                    </a:custGeom>
                    <a:noFill/>
                    <a:ln w="19050">
                      <a:solidFill>
                        <a:schemeClr val="bg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167" name="Τόξο 166"/>
                    <p:cNvSpPr/>
                    <p:nvPr/>
                  </p:nvSpPr>
                  <p:spPr>
                    <a:xfrm flipH="1">
                      <a:off x="7839027" y="3454575"/>
                      <a:ext cx="914400" cy="1383691"/>
                    </a:xfrm>
                    <a:prstGeom prst="arc">
                      <a:avLst>
                        <a:gd name="adj1" fmla="val 16200000"/>
                        <a:gd name="adj2" fmla="val 18975184"/>
                      </a:avLst>
                    </a:prstGeom>
                    <a:ln w="19050">
                      <a:solidFill>
                        <a:schemeClr val="bg2">
                          <a:lumMod val="7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l-GR"/>
                    </a:p>
                  </p:txBody>
                </p:sp>
              </p:grpSp>
            </p:grpSp>
            <p:cxnSp>
              <p:nvCxnSpPr>
                <p:cNvPr id="327" name="Ευθύγραμμο βέλος σύνδεσης 326"/>
                <p:cNvCxnSpPr/>
                <p:nvPr/>
              </p:nvCxnSpPr>
              <p:spPr>
                <a:xfrm>
                  <a:off x="507103" y="4913494"/>
                  <a:ext cx="612000" cy="0"/>
                </a:xfrm>
                <a:prstGeom prst="straightConnector1">
                  <a:avLst/>
                </a:prstGeom>
                <a:ln w="38100">
                  <a:solidFill>
                    <a:srgbClr val="002060"/>
                  </a:solidFill>
                  <a:tailEnd type="triangle" w="med" len="lg"/>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328" name="TextBox 327"/>
                    <p:cNvSpPr txBox="1"/>
                    <p:nvPr/>
                  </p:nvSpPr>
                  <p:spPr>
                    <a:xfrm>
                      <a:off x="664871" y="4876125"/>
                      <a:ext cx="339260" cy="307777"/>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sSub>
                              <m:sSubPr>
                                <m:ctrlPr>
                                  <a:rPr lang="el-GR" sz="2000" b="1" i="1" smtClean="0">
                                    <a:solidFill>
                                      <a:srgbClr val="0070C0"/>
                                    </a:solidFill>
                                    <a:latin typeface="Cambria Math" panose="02040503050406030204" pitchFamily="18" charset="0"/>
                                  </a:rPr>
                                </m:ctrlPr>
                              </m:sSubPr>
                              <m:e>
                                <m:r>
                                  <a:rPr lang="el-GR" sz="2000" b="1" i="1" smtClean="0">
                                    <a:solidFill>
                                      <a:srgbClr val="0070C0"/>
                                    </a:solidFill>
                                    <a:latin typeface="Cambria Math" panose="02040503050406030204" pitchFamily="18" charset="0"/>
                                  </a:rPr>
                                  <m:t>𝝊</m:t>
                                </m:r>
                              </m:e>
                              <m:sub>
                                <m:r>
                                  <a:rPr lang="en-US" sz="2000" b="1" i="1" smtClean="0">
                                    <a:solidFill>
                                      <a:srgbClr val="0070C0"/>
                                    </a:solidFill>
                                    <a:latin typeface="Cambria Math" panose="02040503050406030204" pitchFamily="18" charset="0"/>
                                  </a:rPr>
                                  <m:t>𝟎</m:t>
                                </m:r>
                              </m:sub>
                            </m:sSub>
                          </m:oMath>
                        </m:oMathPara>
                      </a14:m>
                      <a:endParaRPr lang="el-GR" sz="2000" b="1" dirty="0">
                        <a:solidFill>
                          <a:srgbClr val="0070C0"/>
                        </a:solidFill>
                      </a:endParaRPr>
                    </a:p>
                  </p:txBody>
                </p:sp>
              </mc:Choice>
              <mc:Fallback xmlns="">
                <p:sp>
                  <p:nvSpPr>
                    <p:cNvPr id="328" name="TextBox 327"/>
                    <p:cNvSpPr txBox="1">
                      <a:spLocks noRot="1" noChangeAspect="1" noMove="1" noResize="1" noEditPoints="1" noAdjustHandles="1" noChangeArrowheads="1" noChangeShapeType="1" noTextEdit="1"/>
                    </p:cNvSpPr>
                    <p:nvPr/>
                  </p:nvSpPr>
                  <p:spPr>
                    <a:xfrm>
                      <a:off x="664871" y="4876125"/>
                      <a:ext cx="339260" cy="307777"/>
                    </a:xfrm>
                    <a:prstGeom prst="rect">
                      <a:avLst/>
                    </a:prstGeom>
                    <a:blipFill>
                      <a:blip r:embed="rId13"/>
                      <a:stretch>
                        <a:fillRect l="-8929" r="-7143" b="-18000"/>
                      </a:stretch>
                    </a:blipFill>
                  </p:spPr>
                  <p:txBody>
                    <a:bodyPr/>
                    <a:lstStyle/>
                    <a:p>
                      <a:r>
                        <a:rPr lang="el-GR">
                          <a:noFill/>
                        </a:rPr>
                        <a:t> </a:t>
                      </a:r>
                    </a:p>
                  </p:txBody>
                </p:sp>
              </mc:Fallback>
            </mc:AlternateContent>
            <p:cxnSp>
              <p:nvCxnSpPr>
                <p:cNvPr id="329" name="Ευθύγραμμο βέλος σύνδεσης 328"/>
                <p:cNvCxnSpPr/>
                <p:nvPr/>
              </p:nvCxnSpPr>
              <p:spPr>
                <a:xfrm>
                  <a:off x="3871628" y="4913495"/>
                  <a:ext cx="612000" cy="0"/>
                </a:xfrm>
                <a:prstGeom prst="straightConnector1">
                  <a:avLst/>
                </a:prstGeom>
                <a:ln w="38100">
                  <a:solidFill>
                    <a:srgbClr val="002060"/>
                  </a:solidFill>
                  <a:tailEnd type="triangle" w="med" len="lg"/>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330" name="TextBox 329"/>
                    <p:cNvSpPr txBox="1"/>
                    <p:nvPr/>
                  </p:nvSpPr>
                  <p:spPr>
                    <a:xfrm>
                      <a:off x="4029396" y="4876126"/>
                      <a:ext cx="339260" cy="307777"/>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sSub>
                              <m:sSubPr>
                                <m:ctrlPr>
                                  <a:rPr lang="el-GR" sz="2000" b="1" i="1" smtClean="0">
                                    <a:solidFill>
                                      <a:srgbClr val="0070C0"/>
                                    </a:solidFill>
                                    <a:latin typeface="Cambria Math" panose="02040503050406030204" pitchFamily="18" charset="0"/>
                                  </a:rPr>
                                </m:ctrlPr>
                              </m:sSubPr>
                              <m:e>
                                <m:r>
                                  <a:rPr lang="el-GR" sz="2000" b="1" i="1" smtClean="0">
                                    <a:solidFill>
                                      <a:srgbClr val="0070C0"/>
                                    </a:solidFill>
                                    <a:latin typeface="Cambria Math" panose="02040503050406030204" pitchFamily="18" charset="0"/>
                                  </a:rPr>
                                  <m:t>𝝊</m:t>
                                </m:r>
                              </m:e>
                              <m:sub>
                                <m:r>
                                  <a:rPr lang="en-US" sz="2000" b="1" i="1" smtClean="0">
                                    <a:solidFill>
                                      <a:srgbClr val="0070C0"/>
                                    </a:solidFill>
                                    <a:latin typeface="Cambria Math" panose="02040503050406030204" pitchFamily="18" charset="0"/>
                                  </a:rPr>
                                  <m:t>𝟎</m:t>
                                </m:r>
                              </m:sub>
                            </m:sSub>
                          </m:oMath>
                        </m:oMathPara>
                      </a14:m>
                      <a:endParaRPr lang="el-GR" sz="2000" b="1" dirty="0">
                        <a:solidFill>
                          <a:srgbClr val="0070C0"/>
                        </a:solidFill>
                      </a:endParaRPr>
                    </a:p>
                  </p:txBody>
                </p:sp>
              </mc:Choice>
              <mc:Fallback xmlns="">
                <p:sp>
                  <p:nvSpPr>
                    <p:cNvPr id="330" name="TextBox 329"/>
                    <p:cNvSpPr txBox="1">
                      <a:spLocks noRot="1" noChangeAspect="1" noMove="1" noResize="1" noEditPoints="1" noAdjustHandles="1" noChangeArrowheads="1" noChangeShapeType="1" noTextEdit="1"/>
                    </p:cNvSpPr>
                    <p:nvPr/>
                  </p:nvSpPr>
                  <p:spPr>
                    <a:xfrm>
                      <a:off x="4029396" y="4876126"/>
                      <a:ext cx="339260" cy="307777"/>
                    </a:xfrm>
                    <a:prstGeom prst="rect">
                      <a:avLst/>
                    </a:prstGeom>
                    <a:blipFill>
                      <a:blip r:embed="rId14"/>
                      <a:stretch>
                        <a:fillRect l="-8929" r="-7143" b="-18000"/>
                      </a:stretch>
                    </a:blipFill>
                  </p:spPr>
                  <p:txBody>
                    <a:bodyPr/>
                    <a:lstStyle/>
                    <a:p>
                      <a:r>
                        <a:rPr lang="el-GR">
                          <a:noFill/>
                        </a:rPr>
                        <a:t> </a:t>
                      </a:r>
                    </a:p>
                  </p:txBody>
                </p:sp>
              </mc:Fallback>
            </mc:AlternateContent>
          </p:grpSp>
          <p:cxnSp>
            <p:nvCxnSpPr>
              <p:cNvPr id="174" name="Ευθεία γραμμή σύνδεσης 173"/>
              <p:cNvCxnSpPr/>
              <p:nvPr/>
            </p:nvCxnSpPr>
            <p:spPr>
              <a:xfrm>
                <a:off x="2331225" y="5688676"/>
                <a:ext cx="0" cy="360000"/>
              </a:xfrm>
              <a:prstGeom prst="line">
                <a:avLst/>
              </a:prstGeom>
              <a:ln w="149225">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195" name="Ευθεία γραμμή σύνδεσης 194"/>
              <p:cNvCxnSpPr/>
              <p:nvPr/>
            </p:nvCxnSpPr>
            <p:spPr>
              <a:xfrm>
                <a:off x="1407601" y="5373012"/>
                <a:ext cx="0" cy="792000"/>
              </a:xfrm>
              <a:prstGeom prst="line">
                <a:avLst/>
              </a:prstGeom>
              <a:ln w="146050">
                <a:solidFill>
                  <a:schemeClr val="bg1"/>
                </a:solidFill>
              </a:ln>
            </p:spPr>
            <p:style>
              <a:lnRef idx="1">
                <a:schemeClr val="accent1"/>
              </a:lnRef>
              <a:fillRef idx="0">
                <a:schemeClr val="accent1"/>
              </a:fillRef>
              <a:effectRef idx="0">
                <a:schemeClr val="accent1"/>
              </a:effectRef>
              <a:fontRef idx="minor">
                <a:schemeClr val="tx1"/>
              </a:fontRef>
            </p:style>
          </p:cxnSp>
        </p:grpSp>
        <p:sp>
          <p:nvSpPr>
            <p:cNvPr id="233" name="Ορθογώνιο 232"/>
            <p:cNvSpPr/>
            <p:nvPr/>
          </p:nvSpPr>
          <p:spPr>
            <a:xfrm>
              <a:off x="5206814" y="3382537"/>
              <a:ext cx="6985186" cy="646331"/>
            </a:xfrm>
            <a:prstGeom prst="rect">
              <a:avLst/>
            </a:prstGeom>
          </p:spPr>
          <p:txBody>
            <a:bodyPr wrap="square">
              <a:spAutoFit/>
            </a:bodyPr>
            <a:lstStyle/>
            <a:p>
              <a:r>
                <a:rPr lang="el-GR" sz="1600" b="1" dirty="0" smtClean="0">
                  <a:latin typeface="Times New Roman" panose="02020603050405020304" pitchFamily="18" charset="0"/>
                  <a:cs typeface="Times New Roman" panose="02020603050405020304" pitchFamily="18" charset="0"/>
                </a:rPr>
                <a:t>Όταν ο σωλήνας </a:t>
              </a:r>
              <a:r>
                <a:rPr lang="el-GR" sz="1600" b="1" dirty="0">
                  <a:latin typeface="Times New Roman" panose="02020603050405020304" pitchFamily="18" charset="0"/>
                  <a:cs typeface="Times New Roman" panose="02020603050405020304" pitchFamily="18" charset="0"/>
                </a:rPr>
                <a:t>παροχής </a:t>
              </a:r>
              <a:r>
                <a:rPr lang="el-GR" sz="1600" b="1" dirty="0" smtClean="0">
                  <a:latin typeface="Times New Roman" panose="02020603050405020304" pitchFamily="18" charset="0"/>
                  <a:cs typeface="Times New Roman" panose="02020603050405020304" pitchFamily="18" charset="0"/>
                </a:rPr>
                <a:t>διαρρέεται με ρευστό, στο ροόμετρο εισέρχεται και εξέρχεται το ρευστό με τη ζητούμενη ταχύτητα </a:t>
              </a:r>
              <a:r>
                <a:rPr lang="el-GR" sz="2000" dirty="0" smtClean="0">
                  <a:solidFill>
                    <a:srgbClr val="0070C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υ</a:t>
              </a:r>
              <a:r>
                <a:rPr lang="el-GR" sz="2000" baseline="-25000" dirty="0" smtClean="0">
                  <a:solidFill>
                    <a:srgbClr val="0070C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0</a:t>
              </a:r>
              <a:endParaRPr lang="el-GR" sz="2000" dirty="0">
                <a:solidFill>
                  <a:srgbClr val="0070C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grpSp>
      <p:sp>
        <p:nvSpPr>
          <p:cNvPr id="235" name="Οβάλ 234"/>
          <p:cNvSpPr/>
          <p:nvPr/>
        </p:nvSpPr>
        <p:spPr>
          <a:xfrm>
            <a:off x="4504867" y="4402143"/>
            <a:ext cx="304800" cy="1008000"/>
          </a:xfrm>
          <a:prstGeom prst="ellipse">
            <a:avLst/>
          </a:prstGeom>
          <a:solidFill>
            <a:schemeClr val="accent4">
              <a:lumMod val="60000"/>
              <a:lumOff val="40000"/>
              <a:alpha val="38000"/>
            </a:schemeClr>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grpSp>
        <p:nvGrpSpPr>
          <p:cNvPr id="339" name="Ομάδα 338"/>
          <p:cNvGrpSpPr/>
          <p:nvPr/>
        </p:nvGrpSpPr>
        <p:grpSpPr>
          <a:xfrm>
            <a:off x="2475145" y="4074195"/>
            <a:ext cx="9728579" cy="853002"/>
            <a:chOff x="2475145" y="4074195"/>
            <a:chExt cx="9728579" cy="853002"/>
          </a:xfrm>
        </p:grpSpPr>
        <p:cxnSp>
          <p:nvCxnSpPr>
            <p:cNvPr id="198" name="Ευθύγραμμο βέλος σύνδεσης 197"/>
            <p:cNvCxnSpPr/>
            <p:nvPr/>
          </p:nvCxnSpPr>
          <p:spPr>
            <a:xfrm>
              <a:off x="2475145" y="4902972"/>
              <a:ext cx="972000" cy="0"/>
            </a:xfrm>
            <a:prstGeom prst="straightConnector1">
              <a:avLst/>
            </a:prstGeom>
            <a:ln w="38100">
              <a:solidFill>
                <a:srgbClr val="002060"/>
              </a:solidFill>
              <a:tailEnd type="triangle" w="med" len="lg"/>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199" name="TextBox 198"/>
                <p:cNvSpPr txBox="1"/>
                <p:nvPr/>
              </p:nvSpPr>
              <p:spPr>
                <a:xfrm>
                  <a:off x="2949434" y="4619420"/>
                  <a:ext cx="203581" cy="307777"/>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l-GR" sz="2000" b="1" i="1" smtClean="0">
                            <a:solidFill>
                              <a:srgbClr val="0070C0"/>
                            </a:solidFill>
                            <a:latin typeface="Cambria Math" panose="02040503050406030204" pitchFamily="18" charset="0"/>
                          </a:rPr>
                          <m:t>𝝊</m:t>
                        </m:r>
                      </m:oMath>
                    </m:oMathPara>
                  </a14:m>
                  <a:endParaRPr lang="el-GR" sz="2000" b="1" dirty="0">
                    <a:solidFill>
                      <a:srgbClr val="0070C0"/>
                    </a:solidFill>
                  </a:endParaRPr>
                </a:p>
              </p:txBody>
            </p:sp>
          </mc:Choice>
          <mc:Fallback xmlns="">
            <p:sp>
              <p:nvSpPr>
                <p:cNvPr id="199" name="TextBox 198"/>
                <p:cNvSpPr txBox="1">
                  <a:spLocks noRot="1" noChangeAspect="1" noMove="1" noResize="1" noEditPoints="1" noAdjustHandles="1" noChangeArrowheads="1" noChangeShapeType="1" noTextEdit="1"/>
                </p:cNvSpPr>
                <p:nvPr/>
              </p:nvSpPr>
              <p:spPr>
                <a:xfrm>
                  <a:off x="2949434" y="4619420"/>
                  <a:ext cx="203581" cy="307777"/>
                </a:xfrm>
                <a:prstGeom prst="rect">
                  <a:avLst/>
                </a:prstGeom>
                <a:blipFill>
                  <a:blip r:embed="rId15"/>
                  <a:stretch>
                    <a:fillRect l="-18182" r="-21212"/>
                  </a:stretch>
                </a:blipFill>
              </p:spPr>
              <p:txBody>
                <a:bodyPr/>
                <a:lstStyle/>
                <a:p>
                  <a:r>
                    <a:rPr lang="el-GR">
                      <a:noFill/>
                    </a:rPr>
                    <a:t> </a:t>
                  </a:r>
                </a:p>
              </p:txBody>
            </p:sp>
          </mc:Fallback>
        </mc:AlternateContent>
        <p:sp>
          <p:nvSpPr>
            <p:cNvPr id="338" name="Ορθογώνιο 337"/>
            <p:cNvSpPr/>
            <p:nvPr/>
          </p:nvSpPr>
          <p:spPr>
            <a:xfrm>
              <a:off x="5218538" y="4074195"/>
              <a:ext cx="6985186" cy="400110"/>
            </a:xfrm>
            <a:prstGeom prst="rect">
              <a:avLst/>
            </a:prstGeom>
          </p:spPr>
          <p:txBody>
            <a:bodyPr wrap="square">
              <a:spAutoFit/>
            </a:bodyPr>
            <a:lstStyle/>
            <a:p>
              <a:r>
                <a:rPr lang="el-GR" sz="1600" b="1" dirty="0" smtClean="0">
                  <a:latin typeface="Times New Roman" panose="02020603050405020304" pitchFamily="18" charset="0"/>
                  <a:cs typeface="Times New Roman" panose="02020603050405020304" pitchFamily="18" charset="0"/>
                </a:rPr>
                <a:t>Στο Τμήμα του ροόμετρου με ακτίνα </a:t>
              </a:r>
              <a:r>
                <a:rPr lang="en-US" sz="1600" b="1" dirty="0" smtClean="0">
                  <a:latin typeface="Times New Roman" panose="02020603050405020304" pitchFamily="18" charset="0"/>
                  <a:cs typeface="Times New Roman" panose="02020603050405020304" pitchFamily="18" charset="0"/>
                </a:rPr>
                <a:t>R</a:t>
              </a:r>
              <a:r>
                <a:rPr lang="el-GR" sz="1600" b="1" dirty="0" smtClean="0">
                  <a:latin typeface="Times New Roman" panose="02020603050405020304" pitchFamily="18" charset="0"/>
                  <a:cs typeface="Times New Roman" panose="02020603050405020304" pitchFamily="18" charset="0"/>
                </a:rPr>
                <a:t> η ταχύτητα του ρευστού είναι </a:t>
              </a:r>
              <a:r>
                <a:rPr lang="el-GR" sz="2000" dirty="0" smtClean="0">
                  <a:solidFill>
                    <a:srgbClr val="0070C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υ.</a:t>
              </a:r>
              <a:endParaRPr lang="el-GR" sz="2000" dirty="0">
                <a:solidFill>
                  <a:srgbClr val="0070C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grpSp>
    </p:spTree>
    <p:extLst>
      <p:ext uri="{BB962C8B-B14F-4D97-AF65-F5344CB8AC3E}">
        <p14:creationId xmlns:p14="http://schemas.microsoft.com/office/powerpoint/2010/main" val="23044989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nodeType="clickEffect">
                                  <p:stCondLst>
                                    <p:cond delay="0"/>
                                  </p:stCondLst>
                                  <p:childTnLst>
                                    <p:set>
                                      <p:cBhvr>
                                        <p:cTn id="6" dur="1" fill="hold">
                                          <p:stCondLst>
                                            <p:cond delay="0"/>
                                          </p:stCondLst>
                                        </p:cTn>
                                        <p:tgtEl>
                                          <p:spTgt spid="322"/>
                                        </p:tgtEl>
                                        <p:attrNameLst>
                                          <p:attrName>style.visibility</p:attrName>
                                        </p:attrNameLst>
                                      </p:cBhvr>
                                      <p:to>
                                        <p:strVal val="visible"/>
                                      </p:to>
                                    </p:set>
                                    <p:animEffect transition="in" filter="wipe(up)">
                                      <p:cBhvr>
                                        <p:cTn id="7" dur="500"/>
                                        <p:tgtEl>
                                          <p:spTgt spid="322"/>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nodeType="clickEffect">
                                  <p:stCondLst>
                                    <p:cond delay="0"/>
                                  </p:stCondLst>
                                  <p:childTnLst>
                                    <p:set>
                                      <p:cBhvr>
                                        <p:cTn id="11" dur="1" fill="hold">
                                          <p:stCondLst>
                                            <p:cond delay="0"/>
                                          </p:stCondLst>
                                        </p:cTn>
                                        <p:tgtEl>
                                          <p:spTgt spid="323"/>
                                        </p:tgtEl>
                                        <p:attrNameLst>
                                          <p:attrName>style.visibility</p:attrName>
                                        </p:attrNameLst>
                                      </p:cBhvr>
                                      <p:to>
                                        <p:strVal val="visible"/>
                                      </p:to>
                                    </p:set>
                                    <p:animEffect transition="in" filter="wipe(left)">
                                      <p:cBhvr>
                                        <p:cTn id="12" dur="500"/>
                                        <p:tgtEl>
                                          <p:spTgt spid="323"/>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1" fill="hold" grpId="0" nodeType="clickEffect">
                                  <p:stCondLst>
                                    <p:cond delay="0"/>
                                  </p:stCondLst>
                                  <p:childTnLst>
                                    <p:set>
                                      <p:cBhvr>
                                        <p:cTn id="16" dur="1" fill="hold">
                                          <p:stCondLst>
                                            <p:cond delay="0"/>
                                          </p:stCondLst>
                                        </p:cTn>
                                        <p:tgtEl>
                                          <p:spTgt spid="321"/>
                                        </p:tgtEl>
                                        <p:attrNameLst>
                                          <p:attrName>style.visibility</p:attrName>
                                        </p:attrNameLst>
                                      </p:cBhvr>
                                      <p:to>
                                        <p:strVal val="visible"/>
                                      </p:to>
                                    </p:set>
                                    <p:animEffect transition="in" filter="wipe(up)">
                                      <p:cBhvr>
                                        <p:cTn id="17" dur="500"/>
                                        <p:tgtEl>
                                          <p:spTgt spid="321"/>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1" fill="hold" nodeType="clickEffect">
                                  <p:stCondLst>
                                    <p:cond delay="0"/>
                                  </p:stCondLst>
                                  <p:childTnLst>
                                    <p:set>
                                      <p:cBhvr>
                                        <p:cTn id="21" dur="1" fill="hold">
                                          <p:stCondLst>
                                            <p:cond delay="0"/>
                                          </p:stCondLst>
                                        </p:cTn>
                                        <p:tgtEl>
                                          <p:spTgt spid="350"/>
                                        </p:tgtEl>
                                        <p:attrNameLst>
                                          <p:attrName>style.visibility</p:attrName>
                                        </p:attrNameLst>
                                      </p:cBhvr>
                                      <p:to>
                                        <p:strVal val="visible"/>
                                      </p:to>
                                    </p:set>
                                    <p:animEffect transition="in" filter="wipe(up)">
                                      <p:cBhvr>
                                        <p:cTn id="22" dur="500"/>
                                        <p:tgtEl>
                                          <p:spTgt spid="350"/>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nodeType="clickEffect">
                                  <p:stCondLst>
                                    <p:cond delay="0"/>
                                  </p:stCondLst>
                                  <p:childTnLst>
                                    <p:set>
                                      <p:cBhvr>
                                        <p:cTn id="26" dur="1" fill="hold">
                                          <p:stCondLst>
                                            <p:cond delay="0"/>
                                          </p:stCondLst>
                                        </p:cTn>
                                        <p:tgtEl>
                                          <p:spTgt spid="5"/>
                                        </p:tgtEl>
                                        <p:attrNameLst>
                                          <p:attrName>style.visibility</p:attrName>
                                        </p:attrNameLst>
                                      </p:cBhvr>
                                      <p:to>
                                        <p:strVal val="visible"/>
                                      </p:to>
                                    </p:set>
                                    <p:animEffect transition="in" filter="wipe(left)">
                                      <p:cBhvr>
                                        <p:cTn id="27" dur="500"/>
                                        <p:tgtEl>
                                          <p:spTgt spid="5"/>
                                        </p:tgtEl>
                                      </p:cBhvr>
                                    </p:animEffect>
                                  </p:childTnLst>
                                </p:cTn>
                              </p:par>
                            </p:childTnLst>
                          </p:cTn>
                        </p:par>
                        <p:par>
                          <p:cTn id="28" fill="hold">
                            <p:stCondLst>
                              <p:cond delay="500"/>
                            </p:stCondLst>
                            <p:childTnLst>
                              <p:par>
                                <p:cTn id="29" presetID="10" presetClass="entr" presetSubtype="0" fill="hold" grpId="0" nodeType="afterEffect">
                                  <p:stCondLst>
                                    <p:cond delay="0"/>
                                  </p:stCondLst>
                                  <p:childTnLst>
                                    <p:set>
                                      <p:cBhvr>
                                        <p:cTn id="30" dur="1" fill="hold">
                                          <p:stCondLst>
                                            <p:cond delay="0"/>
                                          </p:stCondLst>
                                        </p:cTn>
                                        <p:tgtEl>
                                          <p:spTgt spid="235"/>
                                        </p:tgtEl>
                                        <p:attrNameLst>
                                          <p:attrName>style.visibility</p:attrName>
                                        </p:attrNameLst>
                                      </p:cBhvr>
                                      <p:to>
                                        <p:strVal val="visible"/>
                                      </p:to>
                                    </p:set>
                                    <p:animEffect transition="in" filter="fade">
                                      <p:cBhvr>
                                        <p:cTn id="31" dur="2500"/>
                                        <p:tgtEl>
                                          <p:spTgt spid="235"/>
                                        </p:tgtEl>
                                      </p:cBhvr>
                                    </p:animEffect>
                                  </p:childTnLst>
                                </p:cTn>
                              </p:par>
                            </p:childTnLst>
                          </p:cTn>
                        </p:par>
                      </p:childTnLst>
                    </p:cTn>
                  </p:par>
                  <p:par>
                    <p:cTn id="32" fill="hold">
                      <p:stCondLst>
                        <p:cond delay="indefinite"/>
                      </p:stCondLst>
                      <p:childTnLst>
                        <p:par>
                          <p:cTn id="33" fill="hold">
                            <p:stCondLst>
                              <p:cond delay="0"/>
                            </p:stCondLst>
                            <p:childTnLst>
                              <p:par>
                                <p:cTn id="34" presetID="22" presetClass="entr" presetSubtype="8" fill="hold" nodeType="clickEffect">
                                  <p:stCondLst>
                                    <p:cond delay="0"/>
                                  </p:stCondLst>
                                  <p:childTnLst>
                                    <p:set>
                                      <p:cBhvr>
                                        <p:cTn id="35" dur="1" fill="hold">
                                          <p:stCondLst>
                                            <p:cond delay="0"/>
                                          </p:stCondLst>
                                        </p:cTn>
                                        <p:tgtEl>
                                          <p:spTgt spid="6"/>
                                        </p:tgtEl>
                                        <p:attrNameLst>
                                          <p:attrName>style.visibility</p:attrName>
                                        </p:attrNameLst>
                                      </p:cBhvr>
                                      <p:to>
                                        <p:strVal val="visible"/>
                                      </p:to>
                                    </p:set>
                                    <p:animEffect transition="in" filter="wipe(left)">
                                      <p:cBhvr>
                                        <p:cTn id="36" dur="2250"/>
                                        <p:tgtEl>
                                          <p:spTgt spid="6"/>
                                        </p:tgtEl>
                                      </p:cBhvr>
                                    </p:animEffect>
                                  </p:childTnLst>
                                </p:cTn>
                              </p:par>
                            </p:childTnLst>
                          </p:cTn>
                        </p:par>
                      </p:childTnLst>
                    </p:cTn>
                  </p:par>
                  <p:par>
                    <p:cTn id="37" fill="hold">
                      <p:stCondLst>
                        <p:cond delay="indefinite"/>
                      </p:stCondLst>
                      <p:childTnLst>
                        <p:par>
                          <p:cTn id="38" fill="hold">
                            <p:stCondLst>
                              <p:cond delay="0"/>
                            </p:stCondLst>
                            <p:childTnLst>
                              <p:par>
                                <p:cTn id="39" presetID="22" presetClass="entr" presetSubtype="1" fill="hold" nodeType="clickEffect">
                                  <p:stCondLst>
                                    <p:cond delay="0"/>
                                  </p:stCondLst>
                                  <p:childTnLst>
                                    <p:set>
                                      <p:cBhvr>
                                        <p:cTn id="40" dur="1" fill="hold">
                                          <p:stCondLst>
                                            <p:cond delay="0"/>
                                          </p:stCondLst>
                                        </p:cTn>
                                        <p:tgtEl>
                                          <p:spTgt spid="339"/>
                                        </p:tgtEl>
                                        <p:attrNameLst>
                                          <p:attrName>style.visibility</p:attrName>
                                        </p:attrNameLst>
                                      </p:cBhvr>
                                      <p:to>
                                        <p:strVal val="visible"/>
                                      </p:to>
                                    </p:set>
                                    <p:animEffect transition="in" filter="wipe(up)">
                                      <p:cBhvr>
                                        <p:cTn id="41" dur="500"/>
                                        <p:tgtEl>
                                          <p:spTgt spid="339"/>
                                        </p:tgtEl>
                                      </p:cBhvr>
                                    </p:animEffect>
                                  </p:childTnLst>
                                </p:cTn>
                              </p:par>
                            </p:childTnLst>
                          </p:cTn>
                        </p:par>
                      </p:childTnLst>
                    </p:cTn>
                  </p:par>
                  <p:par>
                    <p:cTn id="42" fill="hold">
                      <p:stCondLst>
                        <p:cond delay="indefinite"/>
                      </p:stCondLst>
                      <p:childTnLst>
                        <p:par>
                          <p:cTn id="43" fill="hold">
                            <p:stCondLst>
                              <p:cond delay="0"/>
                            </p:stCondLst>
                            <p:childTnLst>
                              <p:par>
                                <p:cTn id="44" presetID="22" presetClass="entr" presetSubtype="1" fill="hold" nodeType="clickEffect">
                                  <p:stCondLst>
                                    <p:cond delay="0"/>
                                  </p:stCondLst>
                                  <p:childTnLst>
                                    <p:set>
                                      <p:cBhvr>
                                        <p:cTn id="45" dur="1" fill="hold">
                                          <p:stCondLst>
                                            <p:cond delay="0"/>
                                          </p:stCondLst>
                                        </p:cTn>
                                        <p:tgtEl>
                                          <p:spTgt spid="349"/>
                                        </p:tgtEl>
                                        <p:attrNameLst>
                                          <p:attrName>style.visibility</p:attrName>
                                        </p:attrNameLst>
                                      </p:cBhvr>
                                      <p:to>
                                        <p:strVal val="visible"/>
                                      </p:to>
                                    </p:set>
                                    <p:animEffect transition="in" filter="wipe(up)">
                                      <p:cBhvr>
                                        <p:cTn id="46" dur="500"/>
                                        <p:tgtEl>
                                          <p:spTgt spid="349"/>
                                        </p:tgtEl>
                                      </p:cBhvr>
                                    </p:animEffect>
                                  </p:childTnLst>
                                </p:cTn>
                              </p:par>
                            </p:childTnLst>
                          </p:cTn>
                        </p:par>
                      </p:childTnLst>
                    </p:cTn>
                  </p:par>
                  <p:par>
                    <p:cTn id="47" fill="hold">
                      <p:stCondLst>
                        <p:cond delay="indefinite"/>
                      </p:stCondLst>
                      <p:childTnLst>
                        <p:par>
                          <p:cTn id="48" fill="hold">
                            <p:stCondLst>
                              <p:cond delay="0"/>
                            </p:stCondLst>
                            <p:childTnLst>
                              <p:par>
                                <p:cTn id="49" presetID="22" presetClass="entr" presetSubtype="8" fill="hold" grpId="0" nodeType="clickEffect">
                                  <p:stCondLst>
                                    <p:cond delay="0"/>
                                  </p:stCondLst>
                                  <p:childTnLst>
                                    <p:set>
                                      <p:cBhvr>
                                        <p:cTn id="50" dur="1" fill="hold">
                                          <p:stCondLst>
                                            <p:cond delay="0"/>
                                          </p:stCondLst>
                                        </p:cTn>
                                        <p:tgtEl>
                                          <p:spTgt spid="346"/>
                                        </p:tgtEl>
                                        <p:attrNameLst>
                                          <p:attrName>style.visibility</p:attrName>
                                        </p:attrNameLst>
                                      </p:cBhvr>
                                      <p:to>
                                        <p:strVal val="visible"/>
                                      </p:to>
                                    </p:set>
                                    <p:animEffect transition="in" filter="wipe(left)">
                                      <p:cBhvr>
                                        <p:cTn id="51" dur="500"/>
                                        <p:tgtEl>
                                          <p:spTgt spid="346"/>
                                        </p:tgtEl>
                                      </p:cBhvr>
                                    </p:animEffect>
                                  </p:childTnLst>
                                </p:cTn>
                              </p:par>
                            </p:childTnLst>
                          </p:cTn>
                        </p:par>
                      </p:childTnLst>
                    </p:cTn>
                  </p:par>
                  <p:par>
                    <p:cTn id="52" fill="hold">
                      <p:stCondLst>
                        <p:cond delay="indefinite"/>
                      </p:stCondLst>
                      <p:childTnLst>
                        <p:par>
                          <p:cTn id="53" fill="hold">
                            <p:stCondLst>
                              <p:cond delay="0"/>
                            </p:stCondLst>
                            <p:childTnLst>
                              <p:par>
                                <p:cTn id="54" presetID="22" presetClass="entr" presetSubtype="1" fill="hold" nodeType="clickEffect">
                                  <p:stCondLst>
                                    <p:cond delay="0"/>
                                  </p:stCondLst>
                                  <p:childTnLst>
                                    <p:set>
                                      <p:cBhvr>
                                        <p:cTn id="55" dur="1" fill="hold">
                                          <p:stCondLst>
                                            <p:cond delay="0"/>
                                          </p:stCondLst>
                                        </p:cTn>
                                        <p:tgtEl>
                                          <p:spTgt spid="345"/>
                                        </p:tgtEl>
                                        <p:attrNameLst>
                                          <p:attrName>style.visibility</p:attrName>
                                        </p:attrNameLst>
                                      </p:cBhvr>
                                      <p:to>
                                        <p:strVal val="visible"/>
                                      </p:to>
                                    </p:set>
                                    <p:animEffect transition="in" filter="wipe(up)">
                                      <p:cBhvr>
                                        <p:cTn id="56" dur="500"/>
                                        <p:tgtEl>
                                          <p:spTgt spid="345"/>
                                        </p:tgtEl>
                                      </p:cBhvr>
                                    </p:animEffect>
                                  </p:childTnLst>
                                </p:cTn>
                              </p:par>
                            </p:childTnLst>
                          </p:cTn>
                        </p:par>
                      </p:childTnLst>
                    </p:cTn>
                  </p:par>
                  <p:par>
                    <p:cTn id="57" fill="hold">
                      <p:stCondLst>
                        <p:cond delay="indefinite"/>
                      </p:stCondLst>
                      <p:childTnLst>
                        <p:par>
                          <p:cTn id="58" fill="hold">
                            <p:stCondLst>
                              <p:cond delay="0"/>
                            </p:stCondLst>
                            <p:childTnLst>
                              <p:par>
                                <p:cTn id="59" presetID="22" presetClass="entr" presetSubtype="8" fill="hold" grpId="0" nodeType="clickEffect">
                                  <p:stCondLst>
                                    <p:cond delay="0"/>
                                  </p:stCondLst>
                                  <p:childTnLst>
                                    <p:set>
                                      <p:cBhvr>
                                        <p:cTn id="60" dur="1" fill="hold">
                                          <p:stCondLst>
                                            <p:cond delay="0"/>
                                          </p:stCondLst>
                                        </p:cTn>
                                        <p:tgtEl>
                                          <p:spTgt spid="347"/>
                                        </p:tgtEl>
                                        <p:attrNameLst>
                                          <p:attrName>style.visibility</p:attrName>
                                        </p:attrNameLst>
                                      </p:cBhvr>
                                      <p:to>
                                        <p:strVal val="visible"/>
                                      </p:to>
                                    </p:set>
                                    <p:animEffect transition="in" filter="wipe(left)">
                                      <p:cBhvr>
                                        <p:cTn id="61" dur="500"/>
                                        <p:tgtEl>
                                          <p:spTgt spid="347"/>
                                        </p:tgtEl>
                                      </p:cBhvr>
                                    </p:animEffect>
                                  </p:childTnLst>
                                </p:cTn>
                              </p:par>
                            </p:childTnLst>
                          </p:cTn>
                        </p:par>
                      </p:childTnLst>
                    </p:cTn>
                  </p:par>
                  <p:par>
                    <p:cTn id="62" fill="hold">
                      <p:stCondLst>
                        <p:cond delay="indefinite"/>
                      </p:stCondLst>
                      <p:childTnLst>
                        <p:par>
                          <p:cTn id="63" fill="hold">
                            <p:stCondLst>
                              <p:cond delay="0"/>
                            </p:stCondLst>
                            <p:childTnLst>
                              <p:par>
                                <p:cTn id="64" presetID="22" presetClass="entr" presetSubtype="8" fill="hold" grpId="0" nodeType="clickEffect">
                                  <p:stCondLst>
                                    <p:cond delay="0"/>
                                  </p:stCondLst>
                                  <p:childTnLst>
                                    <p:set>
                                      <p:cBhvr>
                                        <p:cTn id="65" dur="1" fill="hold">
                                          <p:stCondLst>
                                            <p:cond delay="0"/>
                                          </p:stCondLst>
                                        </p:cTn>
                                        <p:tgtEl>
                                          <p:spTgt spid="348"/>
                                        </p:tgtEl>
                                        <p:attrNameLst>
                                          <p:attrName>style.visibility</p:attrName>
                                        </p:attrNameLst>
                                      </p:cBhvr>
                                      <p:to>
                                        <p:strVal val="visible"/>
                                      </p:to>
                                    </p:set>
                                    <p:animEffect transition="in" filter="wipe(left)">
                                      <p:cBhvr>
                                        <p:cTn id="66" dur="500"/>
                                        <p:tgtEl>
                                          <p:spTgt spid="34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21" grpId="0"/>
      <p:bldP spid="346" grpId="0"/>
      <p:bldP spid="347" grpId="0"/>
      <p:bldP spid="348" grpId="0"/>
      <p:bldP spid="235"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581" y="32884"/>
            <a:ext cx="12198927" cy="830997"/>
          </a:xfrm>
          <a:prstGeom prst="rect">
            <a:avLst/>
          </a:prstGeom>
          <a:noFill/>
        </p:spPr>
        <p:txBody>
          <a:bodyPr wrap="square" rtlCol="0">
            <a:spAutoFit/>
          </a:bodyPr>
          <a:lstStyle/>
          <a:p>
            <a:pPr algn="ctr"/>
            <a:r>
              <a:rPr lang="el-GR" sz="2400" b="1" dirty="0" smtClean="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ΝΟΜΟΣ </a:t>
            </a:r>
            <a:r>
              <a:rPr lang="en-US" sz="2400" b="1" dirty="0" smtClean="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BERNOULLI</a:t>
            </a:r>
          </a:p>
          <a:p>
            <a:pPr algn="ctr"/>
            <a:r>
              <a:rPr lang="en-US" sz="2400" b="1" dirty="0" smtClean="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a:t>
            </a:r>
            <a:r>
              <a:rPr lang="el-GR" sz="2400" b="1" dirty="0" smtClean="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Εφαρμογές:  Μετρητής Ταχύτητας Ρευστού – Ροόμετρο </a:t>
            </a:r>
            <a:r>
              <a:rPr lang="en-US" sz="2400" b="1" dirty="0" err="1" smtClean="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Ventouri</a:t>
            </a:r>
            <a:r>
              <a:rPr lang="el-GR" sz="2400" b="1" dirty="0" smtClean="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a:t>
            </a:r>
            <a:endParaRPr lang="el-GR" sz="2400" b="1" dirty="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
        <p:nvSpPr>
          <p:cNvPr id="157" name="Ορθογώνιο 156"/>
          <p:cNvSpPr/>
          <p:nvPr/>
        </p:nvSpPr>
        <p:spPr>
          <a:xfrm>
            <a:off x="5241983" y="1143428"/>
            <a:ext cx="5132939" cy="400110"/>
          </a:xfrm>
          <a:prstGeom prst="rect">
            <a:avLst/>
          </a:prstGeom>
        </p:spPr>
        <p:txBody>
          <a:bodyPr wrap="square">
            <a:spAutoFit/>
          </a:bodyPr>
          <a:lstStyle/>
          <a:p>
            <a:r>
              <a:rPr lang="el-GR" sz="1600" b="1" dirty="0" smtClean="0">
                <a:latin typeface="Times New Roman" panose="02020603050405020304" pitchFamily="18" charset="0"/>
                <a:cs typeface="Times New Roman" panose="02020603050405020304" pitchFamily="18" charset="0"/>
              </a:rPr>
              <a:t>Νόμος συνεχείας μεταξύ διατομής </a:t>
            </a:r>
            <a:r>
              <a:rPr lang="el-GR" sz="2000" i="1" dirty="0" smtClean="0">
                <a:solidFill>
                  <a:srgbClr val="0070C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Α</a:t>
            </a:r>
            <a:r>
              <a:rPr lang="el-GR" sz="2000" baseline="-25000" dirty="0" smtClean="0">
                <a:solidFill>
                  <a:srgbClr val="0070C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0</a:t>
            </a:r>
            <a:r>
              <a:rPr lang="el-GR" sz="2000" dirty="0" smtClean="0">
                <a:solidFill>
                  <a:srgbClr val="0070C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el-GR" sz="1600" b="1" dirty="0" smtClean="0">
                <a:latin typeface="Times New Roman" panose="02020603050405020304" pitchFamily="18" charset="0"/>
                <a:cs typeface="Times New Roman" panose="02020603050405020304" pitchFamily="18" charset="0"/>
              </a:rPr>
              <a:t>και διατομής </a:t>
            </a:r>
            <a:r>
              <a:rPr lang="el-GR" sz="2000" b="1" i="1" dirty="0" smtClean="0">
                <a:solidFill>
                  <a:srgbClr val="0070C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Α</a:t>
            </a:r>
            <a:r>
              <a:rPr lang="el-GR" sz="2000" b="1" dirty="0" smtClean="0">
                <a:solidFill>
                  <a:srgbClr val="0070C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endParaRPr lang="el-GR" sz="2800" b="1" dirty="0">
              <a:solidFill>
                <a:srgbClr val="0070C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mc:AlternateContent xmlns:mc="http://schemas.openxmlformats.org/markup-compatibility/2006" xmlns:a14="http://schemas.microsoft.com/office/drawing/2010/main">
        <mc:Choice Requires="a14">
          <p:sp>
            <p:nvSpPr>
              <p:cNvPr id="163" name="Ορθογώνιο 162"/>
              <p:cNvSpPr/>
              <p:nvPr/>
            </p:nvSpPr>
            <p:spPr>
              <a:xfrm>
                <a:off x="10111502" y="964790"/>
                <a:ext cx="1391471" cy="724557"/>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r>
                        <a:rPr lang="en-US" sz="2000" b="1" i="1" smtClean="0">
                          <a:solidFill>
                            <a:srgbClr val="0070C0"/>
                          </a:solidFill>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 </m:t>
                      </m:r>
                      <m:r>
                        <a:rPr lang="el-GR" sz="2000" b="1" i="1">
                          <a:solidFill>
                            <a:srgbClr val="0070C0"/>
                          </a:solidFill>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𝝊</m:t>
                      </m:r>
                      <m:r>
                        <a:rPr lang="el-GR" sz="2000" b="1" i="1">
                          <a:solidFill>
                            <a:srgbClr val="0070C0"/>
                          </a:solidFill>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m:t>
                      </m:r>
                      <m:f>
                        <m:fPr>
                          <m:ctrlPr>
                            <a:rPr lang="el-GR" sz="2000" b="1" i="1">
                              <a:solidFill>
                                <a:srgbClr val="0070C0"/>
                              </a:solidFill>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ctrlPr>
                        </m:fPr>
                        <m:num>
                          <m:sSubSup>
                            <m:sSubSupPr>
                              <m:ctrlPr>
                                <a:rPr lang="el-GR" sz="2000" b="1" i="1">
                                  <a:solidFill>
                                    <a:srgbClr val="0070C0"/>
                                  </a:solidFill>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ctrlPr>
                            </m:sSubSupPr>
                            <m:e>
                              <m:r>
                                <a:rPr lang="en-US" sz="2000" b="1" i="1">
                                  <a:solidFill>
                                    <a:srgbClr val="0070C0"/>
                                  </a:solidFill>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𝑹</m:t>
                              </m:r>
                            </m:e>
                            <m:sub>
                              <m:r>
                                <a:rPr lang="en-US" sz="2000" b="1" i="1">
                                  <a:solidFill>
                                    <a:srgbClr val="0070C0"/>
                                  </a:solidFill>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𝟎</m:t>
                              </m:r>
                            </m:sub>
                            <m:sup>
                              <m:r>
                                <a:rPr lang="en-US" sz="2000" b="1" i="1">
                                  <a:solidFill>
                                    <a:srgbClr val="0070C0"/>
                                  </a:solidFill>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𝟐</m:t>
                              </m:r>
                            </m:sup>
                          </m:sSubSup>
                        </m:num>
                        <m:den>
                          <m:sSup>
                            <m:sSupPr>
                              <m:ctrlPr>
                                <a:rPr lang="el-GR" sz="2000" b="1" i="1">
                                  <a:solidFill>
                                    <a:srgbClr val="0070C0"/>
                                  </a:solidFill>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ctrlPr>
                            </m:sSupPr>
                            <m:e>
                              <m:r>
                                <a:rPr lang="en-US" sz="2000" b="1" i="1">
                                  <a:solidFill>
                                    <a:srgbClr val="0070C0"/>
                                  </a:solidFill>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𝑹</m:t>
                              </m:r>
                            </m:e>
                            <m:sup>
                              <m:r>
                                <a:rPr lang="en-US" sz="2000" b="1" i="1" smtClean="0">
                                  <a:solidFill>
                                    <a:srgbClr val="0070C0"/>
                                  </a:solidFill>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𝟐</m:t>
                              </m:r>
                            </m:sup>
                          </m:sSup>
                        </m:den>
                      </m:f>
                      <m:sSub>
                        <m:sSubPr>
                          <m:ctrlPr>
                            <a:rPr lang="en-US" sz="2000" b="1" i="1" smtClean="0">
                              <a:solidFill>
                                <a:srgbClr val="0070C0"/>
                              </a:solidFill>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ctrlPr>
                        </m:sSubPr>
                        <m:e>
                          <m:r>
                            <a:rPr lang="el-GR" sz="2000" b="1" i="1" smtClean="0">
                              <a:solidFill>
                                <a:srgbClr val="0070C0"/>
                              </a:solidFill>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𝝊</m:t>
                          </m:r>
                        </m:e>
                        <m:sub>
                          <m:r>
                            <a:rPr lang="el-GR" sz="2000" b="1" i="1" smtClean="0">
                              <a:solidFill>
                                <a:srgbClr val="0070C0"/>
                              </a:solidFill>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𝟎</m:t>
                          </m:r>
                        </m:sub>
                      </m:sSub>
                    </m:oMath>
                  </m:oMathPara>
                </a14:m>
                <a:endParaRPr lang="el-GR" sz="2000" dirty="0">
                  <a:effectLst>
                    <a:outerShdw blurRad="38100" dist="38100" dir="2700000" algn="tl">
                      <a:srgbClr val="000000">
                        <a:alpha val="43137"/>
                      </a:srgbClr>
                    </a:outerShdw>
                  </a:effectLst>
                </a:endParaRPr>
              </a:p>
            </p:txBody>
          </p:sp>
        </mc:Choice>
        <mc:Fallback xmlns="">
          <p:sp>
            <p:nvSpPr>
              <p:cNvPr id="163" name="Ορθογώνιο 162"/>
              <p:cNvSpPr>
                <a:spLocks noRot="1" noChangeAspect="1" noMove="1" noResize="1" noEditPoints="1" noAdjustHandles="1" noChangeArrowheads="1" noChangeShapeType="1" noTextEdit="1"/>
              </p:cNvSpPr>
              <p:nvPr/>
            </p:nvSpPr>
            <p:spPr>
              <a:xfrm>
                <a:off x="10111502" y="964790"/>
                <a:ext cx="1391471" cy="724557"/>
              </a:xfrm>
              <a:prstGeom prst="rect">
                <a:avLst/>
              </a:prstGeom>
              <a:blipFill>
                <a:blip r:embed="rId9"/>
                <a:stretch>
                  <a:fillRect b="-840"/>
                </a:stretch>
              </a:blipFill>
            </p:spPr>
            <p:txBody>
              <a:bodyPr/>
              <a:lstStyle/>
              <a:p>
                <a:r>
                  <a:rPr lang="el-GR">
                    <a:noFill/>
                  </a:rPr>
                  <a:t> </a:t>
                </a:r>
              </a:p>
            </p:txBody>
          </p:sp>
        </mc:Fallback>
      </mc:AlternateContent>
      <mc:AlternateContent xmlns:mc="http://schemas.openxmlformats.org/markup-compatibility/2006" xmlns:a14="http://schemas.microsoft.com/office/drawing/2010/main">
        <mc:Choice Requires="a14">
          <p:sp>
            <p:nvSpPr>
              <p:cNvPr id="164" name="Ορθογώνιο 163"/>
              <p:cNvSpPr/>
              <p:nvPr/>
            </p:nvSpPr>
            <p:spPr>
              <a:xfrm>
                <a:off x="10170118" y="1726786"/>
                <a:ext cx="1047915" cy="400110"/>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r>
                        <a:rPr lang="en-US" sz="2000" b="1" i="1" smtClean="0">
                          <a:solidFill>
                            <a:srgbClr val="0070C0"/>
                          </a:solidFill>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 </m:t>
                      </m:r>
                      <m:r>
                        <a:rPr lang="el-GR" sz="2000" b="1" i="1">
                          <a:solidFill>
                            <a:srgbClr val="0070C0"/>
                          </a:solidFill>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𝝊</m:t>
                      </m:r>
                      <m:r>
                        <a:rPr lang="el-GR" sz="2000" b="1" i="1" smtClean="0">
                          <a:solidFill>
                            <a:srgbClr val="0070C0"/>
                          </a:solidFill>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&gt;</m:t>
                      </m:r>
                      <m:sSub>
                        <m:sSubPr>
                          <m:ctrlPr>
                            <a:rPr lang="en-US" sz="2000" b="1" i="1" smtClean="0">
                              <a:solidFill>
                                <a:srgbClr val="0070C0"/>
                              </a:solidFill>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ctrlPr>
                        </m:sSubPr>
                        <m:e>
                          <m:r>
                            <a:rPr lang="el-GR" sz="2000" b="1" i="1" smtClean="0">
                              <a:solidFill>
                                <a:srgbClr val="0070C0"/>
                              </a:solidFill>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𝝊</m:t>
                          </m:r>
                        </m:e>
                        <m:sub>
                          <m:r>
                            <a:rPr lang="el-GR" sz="2000" b="1" i="1" smtClean="0">
                              <a:solidFill>
                                <a:srgbClr val="0070C0"/>
                              </a:solidFill>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𝟎</m:t>
                          </m:r>
                        </m:sub>
                      </m:sSub>
                    </m:oMath>
                  </m:oMathPara>
                </a14:m>
                <a:endParaRPr lang="el-GR" sz="2000" dirty="0">
                  <a:effectLst>
                    <a:outerShdw blurRad="38100" dist="38100" dir="2700000" algn="tl">
                      <a:srgbClr val="000000">
                        <a:alpha val="43137"/>
                      </a:srgbClr>
                    </a:outerShdw>
                  </a:effectLst>
                </a:endParaRPr>
              </a:p>
            </p:txBody>
          </p:sp>
        </mc:Choice>
        <mc:Fallback xmlns="">
          <p:sp>
            <p:nvSpPr>
              <p:cNvPr id="164" name="Ορθογώνιο 163"/>
              <p:cNvSpPr>
                <a:spLocks noRot="1" noChangeAspect="1" noMove="1" noResize="1" noEditPoints="1" noAdjustHandles="1" noChangeArrowheads="1" noChangeShapeType="1" noTextEdit="1"/>
              </p:cNvSpPr>
              <p:nvPr/>
            </p:nvSpPr>
            <p:spPr>
              <a:xfrm>
                <a:off x="10170118" y="1726786"/>
                <a:ext cx="1047915" cy="400110"/>
              </a:xfrm>
              <a:prstGeom prst="rect">
                <a:avLst/>
              </a:prstGeom>
              <a:blipFill>
                <a:blip r:embed="rId10"/>
                <a:stretch>
                  <a:fillRect b="-7576"/>
                </a:stretch>
              </a:blipFill>
            </p:spPr>
            <p:txBody>
              <a:bodyPr/>
              <a:lstStyle/>
              <a:p>
                <a:r>
                  <a:rPr lang="el-GR">
                    <a:noFill/>
                  </a:rPr>
                  <a:t> </a:t>
                </a:r>
              </a:p>
            </p:txBody>
          </p:sp>
        </mc:Fallback>
      </mc:AlternateContent>
      <p:sp>
        <p:nvSpPr>
          <p:cNvPr id="165" name="Ορθογώνιο 164"/>
          <p:cNvSpPr/>
          <p:nvPr/>
        </p:nvSpPr>
        <p:spPr>
          <a:xfrm>
            <a:off x="5265430" y="2210222"/>
            <a:ext cx="4968000" cy="396000"/>
          </a:xfrm>
          <a:prstGeom prst="rect">
            <a:avLst/>
          </a:prstGeom>
        </p:spPr>
        <p:txBody>
          <a:bodyPr wrap="square">
            <a:spAutoFit/>
          </a:bodyPr>
          <a:lstStyle/>
          <a:p>
            <a:r>
              <a:rPr lang="el-GR" sz="1600" b="1" dirty="0" smtClean="0">
                <a:latin typeface="Times New Roman" panose="02020603050405020304" pitchFamily="18" charset="0"/>
                <a:cs typeface="Times New Roman" panose="02020603050405020304" pitchFamily="18" charset="0"/>
              </a:rPr>
              <a:t>Νόμος </a:t>
            </a:r>
            <a:r>
              <a:rPr lang="en-US" sz="1600" b="1" dirty="0" smtClean="0">
                <a:solidFill>
                  <a:srgbClr val="C00000"/>
                </a:solidFill>
                <a:latin typeface="Times New Roman" panose="02020603050405020304" pitchFamily="18" charset="0"/>
                <a:cs typeface="Times New Roman" panose="02020603050405020304" pitchFamily="18" charset="0"/>
              </a:rPr>
              <a:t>Bernoulli</a:t>
            </a:r>
            <a:r>
              <a:rPr lang="el-GR" sz="1600" b="1" dirty="0" smtClean="0">
                <a:latin typeface="Times New Roman" panose="02020603050405020304" pitchFamily="18" charset="0"/>
                <a:cs typeface="Times New Roman" panose="02020603050405020304" pitchFamily="18" charset="0"/>
              </a:rPr>
              <a:t> μεταξύ διατομής </a:t>
            </a:r>
            <a:r>
              <a:rPr lang="el-GR" sz="2000" i="1" dirty="0" smtClean="0">
                <a:solidFill>
                  <a:srgbClr val="0070C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Α</a:t>
            </a:r>
            <a:r>
              <a:rPr lang="el-GR" sz="2000" baseline="-25000" dirty="0" smtClean="0">
                <a:solidFill>
                  <a:srgbClr val="0070C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0</a:t>
            </a:r>
            <a:r>
              <a:rPr lang="el-GR" sz="2000" dirty="0" smtClean="0">
                <a:solidFill>
                  <a:srgbClr val="0070C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el-GR" sz="1600" b="1" dirty="0" smtClean="0">
                <a:latin typeface="Times New Roman" panose="02020603050405020304" pitchFamily="18" charset="0"/>
                <a:cs typeface="Times New Roman" panose="02020603050405020304" pitchFamily="18" charset="0"/>
              </a:rPr>
              <a:t>και διατομής </a:t>
            </a:r>
            <a:r>
              <a:rPr lang="el-GR" sz="2000" b="1" i="1" dirty="0" smtClean="0">
                <a:solidFill>
                  <a:srgbClr val="0070C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Α</a:t>
            </a:r>
            <a:r>
              <a:rPr lang="el-GR" sz="2000" b="1" dirty="0" smtClean="0">
                <a:solidFill>
                  <a:srgbClr val="0070C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el-GR" sz="1600" b="1" dirty="0" smtClean="0">
                <a:solidFill>
                  <a:srgbClr val="0070C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a:t>
            </a:r>
            <a:endParaRPr lang="el-GR" sz="2000" b="1" dirty="0">
              <a:solidFill>
                <a:srgbClr val="0070C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mc:AlternateContent xmlns:mc="http://schemas.openxmlformats.org/markup-compatibility/2006" xmlns:a14="http://schemas.microsoft.com/office/drawing/2010/main">
        <mc:Choice Requires="a14">
          <p:sp>
            <p:nvSpPr>
              <p:cNvPr id="166" name="TextBox 165"/>
              <p:cNvSpPr txBox="1"/>
              <p:nvPr/>
            </p:nvSpPr>
            <p:spPr>
              <a:xfrm>
                <a:off x="5429552" y="2665376"/>
                <a:ext cx="2893228" cy="518604"/>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sSub>
                        <m:sSubPr>
                          <m:ctrlPr>
                            <a:rPr lang="el-GR" b="1" i="1" smtClean="0">
                              <a:solidFill>
                                <a:srgbClr val="0070C0"/>
                              </a:solidFill>
                              <a:latin typeface="Cambria Math" panose="02040503050406030204" pitchFamily="18" charset="0"/>
                            </a:rPr>
                          </m:ctrlPr>
                        </m:sSubPr>
                        <m:e>
                          <m:r>
                            <a:rPr lang="en-US" b="1" i="1" smtClean="0">
                              <a:solidFill>
                                <a:srgbClr val="0070C0"/>
                              </a:solidFill>
                              <a:latin typeface="Cambria Math" panose="02040503050406030204" pitchFamily="18" charset="0"/>
                            </a:rPr>
                            <m:t>𝒑</m:t>
                          </m:r>
                        </m:e>
                        <m:sub>
                          <m:r>
                            <a:rPr lang="en-US" b="1" i="1" smtClean="0">
                              <a:solidFill>
                                <a:srgbClr val="0070C0"/>
                              </a:solidFill>
                              <a:latin typeface="Cambria Math" panose="02040503050406030204" pitchFamily="18" charset="0"/>
                            </a:rPr>
                            <m:t>𝟎</m:t>
                          </m:r>
                        </m:sub>
                      </m:sSub>
                      <m:r>
                        <a:rPr lang="en-US" b="1" i="1" smtClean="0">
                          <a:solidFill>
                            <a:srgbClr val="0070C0"/>
                          </a:solidFill>
                          <a:latin typeface="Cambria Math" panose="02040503050406030204" pitchFamily="18" charset="0"/>
                        </a:rPr>
                        <m:t>+</m:t>
                      </m:r>
                      <m:f>
                        <m:fPr>
                          <m:ctrlPr>
                            <a:rPr lang="en-US" b="1" i="1" smtClean="0">
                              <a:solidFill>
                                <a:srgbClr val="0070C0"/>
                              </a:solidFill>
                              <a:latin typeface="Cambria Math" panose="02040503050406030204" pitchFamily="18" charset="0"/>
                            </a:rPr>
                          </m:ctrlPr>
                        </m:fPr>
                        <m:num>
                          <m:r>
                            <a:rPr lang="en-US" b="1" i="1" smtClean="0">
                              <a:solidFill>
                                <a:srgbClr val="0070C0"/>
                              </a:solidFill>
                              <a:latin typeface="Cambria Math" panose="02040503050406030204" pitchFamily="18" charset="0"/>
                            </a:rPr>
                            <m:t>𝟏</m:t>
                          </m:r>
                        </m:num>
                        <m:den>
                          <m:r>
                            <a:rPr lang="en-US" b="1" i="1" smtClean="0">
                              <a:solidFill>
                                <a:srgbClr val="0070C0"/>
                              </a:solidFill>
                              <a:latin typeface="Cambria Math" panose="02040503050406030204" pitchFamily="18" charset="0"/>
                            </a:rPr>
                            <m:t>𝟐</m:t>
                          </m:r>
                        </m:den>
                      </m:f>
                      <m:r>
                        <a:rPr lang="el-GR" b="1" i="1" smtClean="0">
                          <a:solidFill>
                            <a:srgbClr val="0070C0"/>
                          </a:solidFill>
                          <a:latin typeface="Cambria Math" panose="02040503050406030204" pitchFamily="18" charset="0"/>
                        </a:rPr>
                        <m:t>𝝆</m:t>
                      </m:r>
                      <m:sSubSup>
                        <m:sSubSupPr>
                          <m:ctrlPr>
                            <a:rPr lang="el-GR" b="1" i="1" smtClean="0">
                              <a:solidFill>
                                <a:srgbClr val="0070C0"/>
                              </a:solidFill>
                              <a:latin typeface="Cambria Math" panose="02040503050406030204" pitchFamily="18" charset="0"/>
                            </a:rPr>
                          </m:ctrlPr>
                        </m:sSubSupPr>
                        <m:e>
                          <m:r>
                            <a:rPr lang="el-GR" b="1" i="1" smtClean="0">
                              <a:solidFill>
                                <a:srgbClr val="0070C0"/>
                              </a:solidFill>
                              <a:latin typeface="Cambria Math" panose="02040503050406030204" pitchFamily="18" charset="0"/>
                            </a:rPr>
                            <m:t>𝝊</m:t>
                          </m:r>
                        </m:e>
                        <m:sub>
                          <m:r>
                            <a:rPr lang="el-GR" b="1" i="1" smtClean="0">
                              <a:solidFill>
                                <a:srgbClr val="0070C0"/>
                              </a:solidFill>
                              <a:latin typeface="Cambria Math" panose="02040503050406030204" pitchFamily="18" charset="0"/>
                            </a:rPr>
                            <m:t>𝟎</m:t>
                          </m:r>
                        </m:sub>
                        <m:sup>
                          <m:r>
                            <a:rPr lang="el-GR" b="1" i="1" smtClean="0">
                              <a:solidFill>
                                <a:srgbClr val="0070C0"/>
                              </a:solidFill>
                              <a:latin typeface="Cambria Math" panose="02040503050406030204" pitchFamily="18" charset="0"/>
                            </a:rPr>
                            <m:t>𝟐</m:t>
                          </m:r>
                        </m:sup>
                      </m:sSubSup>
                      <m:r>
                        <a:rPr lang="el-GR" b="1" i="1" smtClean="0">
                          <a:solidFill>
                            <a:srgbClr val="0070C0"/>
                          </a:solidFill>
                          <a:latin typeface="Cambria Math" panose="02040503050406030204" pitchFamily="18" charset="0"/>
                        </a:rPr>
                        <m:t>=</m:t>
                      </m:r>
                      <m:r>
                        <a:rPr lang="en-US" b="1" i="1" smtClean="0">
                          <a:solidFill>
                            <a:srgbClr val="0070C0"/>
                          </a:solidFill>
                          <a:latin typeface="Cambria Math" panose="02040503050406030204" pitchFamily="18" charset="0"/>
                        </a:rPr>
                        <m:t>𝒑</m:t>
                      </m:r>
                      <m:r>
                        <a:rPr lang="en-US" b="1" i="1" smtClean="0">
                          <a:solidFill>
                            <a:srgbClr val="0070C0"/>
                          </a:solidFill>
                          <a:latin typeface="Cambria Math" panose="02040503050406030204" pitchFamily="18" charset="0"/>
                        </a:rPr>
                        <m:t>+</m:t>
                      </m:r>
                      <m:f>
                        <m:fPr>
                          <m:ctrlPr>
                            <a:rPr lang="en-US" b="1" i="1" smtClean="0">
                              <a:solidFill>
                                <a:srgbClr val="0070C0"/>
                              </a:solidFill>
                              <a:latin typeface="Cambria Math" panose="02040503050406030204" pitchFamily="18" charset="0"/>
                            </a:rPr>
                          </m:ctrlPr>
                        </m:fPr>
                        <m:num>
                          <m:r>
                            <a:rPr lang="en-US" b="1" i="1" smtClean="0">
                              <a:solidFill>
                                <a:srgbClr val="0070C0"/>
                              </a:solidFill>
                              <a:latin typeface="Cambria Math" panose="02040503050406030204" pitchFamily="18" charset="0"/>
                            </a:rPr>
                            <m:t>𝟏</m:t>
                          </m:r>
                        </m:num>
                        <m:den>
                          <m:r>
                            <a:rPr lang="en-US" b="1" i="1" smtClean="0">
                              <a:solidFill>
                                <a:srgbClr val="0070C0"/>
                              </a:solidFill>
                              <a:latin typeface="Cambria Math" panose="02040503050406030204" pitchFamily="18" charset="0"/>
                            </a:rPr>
                            <m:t>𝟐</m:t>
                          </m:r>
                        </m:den>
                      </m:f>
                      <m:r>
                        <a:rPr lang="el-GR" b="1" i="1" smtClean="0">
                          <a:solidFill>
                            <a:srgbClr val="0070C0"/>
                          </a:solidFill>
                          <a:latin typeface="Cambria Math" panose="02040503050406030204" pitchFamily="18" charset="0"/>
                        </a:rPr>
                        <m:t>𝝆</m:t>
                      </m:r>
                      <m:sSup>
                        <m:sSupPr>
                          <m:ctrlPr>
                            <a:rPr lang="el-GR" b="1" i="1" smtClean="0">
                              <a:solidFill>
                                <a:srgbClr val="0070C0"/>
                              </a:solidFill>
                              <a:latin typeface="Cambria Math" panose="02040503050406030204" pitchFamily="18" charset="0"/>
                            </a:rPr>
                          </m:ctrlPr>
                        </m:sSupPr>
                        <m:e>
                          <m:r>
                            <a:rPr lang="el-GR" b="1" i="1" smtClean="0">
                              <a:solidFill>
                                <a:srgbClr val="0070C0"/>
                              </a:solidFill>
                              <a:latin typeface="Cambria Math" panose="02040503050406030204" pitchFamily="18" charset="0"/>
                            </a:rPr>
                            <m:t>𝝊</m:t>
                          </m:r>
                        </m:e>
                        <m:sup>
                          <m:r>
                            <a:rPr lang="el-GR" b="1" i="1" smtClean="0">
                              <a:solidFill>
                                <a:srgbClr val="0070C0"/>
                              </a:solidFill>
                              <a:latin typeface="Cambria Math" panose="02040503050406030204" pitchFamily="18" charset="0"/>
                            </a:rPr>
                            <m:t>𝟐</m:t>
                          </m:r>
                        </m:sup>
                      </m:sSup>
                      <m:r>
                        <a:rPr lang="el-GR" b="1" i="1" smtClean="0">
                          <a:solidFill>
                            <a:srgbClr val="0070C0"/>
                          </a:solidFill>
                          <a:latin typeface="Cambria Math" panose="02040503050406030204" pitchFamily="18" charset="0"/>
                        </a:rPr>
                        <m:t>    </m:t>
                      </m:r>
                      <m:r>
                        <a:rPr lang="el-GR" b="1" i="1" smtClean="0">
                          <a:solidFill>
                            <a:srgbClr val="0070C0"/>
                          </a:solidFill>
                          <a:latin typeface="Cambria Math" panose="02040503050406030204" pitchFamily="18" charset="0"/>
                          <a:ea typeface="Cambria Math" panose="02040503050406030204" pitchFamily="18" charset="0"/>
                        </a:rPr>
                        <m:t>⇒</m:t>
                      </m:r>
                    </m:oMath>
                  </m:oMathPara>
                </a14:m>
                <a:endParaRPr lang="el-GR" b="1" dirty="0">
                  <a:solidFill>
                    <a:srgbClr val="0070C0"/>
                  </a:solidFill>
                </a:endParaRPr>
              </a:p>
            </p:txBody>
          </p:sp>
        </mc:Choice>
        <mc:Fallback xmlns="">
          <p:sp>
            <p:nvSpPr>
              <p:cNvPr id="166" name="TextBox 165"/>
              <p:cNvSpPr txBox="1">
                <a:spLocks noRot="1" noChangeAspect="1" noMove="1" noResize="1" noEditPoints="1" noAdjustHandles="1" noChangeArrowheads="1" noChangeShapeType="1" noTextEdit="1"/>
              </p:cNvSpPr>
              <p:nvPr/>
            </p:nvSpPr>
            <p:spPr>
              <a:xfrm>
                <a:off x="5429552" y="2665376"/>
                <a:ext cx="2893228" cy="518604"/>
              </a:xfrm>
              <a:prstGeom prst="rect">
                <a:avLst/>
              </a:prstGeom>
              <a:blipFill>
                <a:blip r:embed="rId11"/>
                <a:stretch>
                  <a:fillRect/>
                </a:stretch>
              </a:blipFill>
            </p:spPr>
            <p:txBody>
              <a:bodyPr/>
              <a:lstStyle/>
              <a:p>
                <a:r>
                  <a:rPr lang="el-GR">
                    <a:noFill/>
                  </a:rPr>
                  <a:t> </a:t>
                </a:r>
              </a:p>
            </p:txBody>
          </p:sp>
        </mc:Fallback>
      </mc:AlternateContent>
      <p:grpSp>
        <p:nvGrpSpPr>
          <p:cNvPr id="190" name="Ομάδα 189"/>
          <p:cNvGrpSpPr/>
          <p:nvPr/>
        </p:nvGrpSpPr>
        <p:grpSpPr>
          <a:xfrm>
            <a:off x="10043814" y="1019240"/>
            <a:ext cx="1374463" cy="1807625"/>
            <a:chOff x="10043814" y="1019240"/>
            <a:chExt cx="1374463" cy="1807625"/>
          </a:xfrm>
        </p:grpSpPr>
        <p:sp>
          <p:nvSpPr>
            <p:cNvPr id="167" name="Οβάλ 166"/>
            <p:cNvSpPr/>
            <p:nvPr/>
          </p:nvSpPr>
          <p:spPr>
            <a:xfrm>
              <a:off x="10233430" y="1019240"/>
              <a:ext cx="1184847" cy="721121"/>
            </a:xfrm>
            <a:prstGeom prst="ellipse">
              <a:avLst/>
            </a:prstGeom>
            <a:no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cxnSp>
          <p:nvCxnSpPr>
            <p:cNvPr id="169" name="Ευθύγραμμο βέλος σύνδεσης 168"/>
            <p:cNvCxnSpPr>
              <a:stCxn id="167" idx="4"/>
            </p:cNvCxnSpPr>
            <p:nvPr/>
          </p:nvCxnSpPr>
          <p:spPr>
            <a:xfrm flipH="1">
              <a:off x="10043814" y="1740361"/>
              <a:ext cx="782040" cy="1086504"/>
            </a:xfrm>
            <a:prstGeom prst="straightConnector1">
              <a:avLst/>
            </a:prstGeom>
            <a:ln w="19050">
              <a:solidFill>
                <a:srgbClr val="FF0000"/>
              </a:solidFill>
              <a:tailEnd type="triangle"/>
            </a:ln>
          </p:spPr>
          <p:style>
            <a:lnRef idx="1">
              <a:schemeClr val="accent1"/>
            </a:lnRef>
            <a:fillRef idx="0">
              <a:schemeClr val="accent1"/>
            </a:fillRef>
            <a:effectRef idx="0">
              <a:schemeClr val="accent1"/>
            </a:effectRef>
            <a:fontRef idx="minor">
              <a:schemeClr val="tx1"/>
            </a:fontRef>
          </p:style>
        </p:cxnSp>
      </p:grpSp>
      <mc:AlternateContent xmlns:mc="http://schemas.openxmlformats.org/markup-compatibility/2006" xmlns:a14="http://schemas.microsoft.com/office/drawing/2010/main">
        <mc:Choice Requires="a14">
          <p:sp>
            <p:nvSpPr>
              <p:cNvPr id="170" name="Ορθογώνιο 169"/>
              <p:cNvSpPr/>
              <p:nvPr/>
            </p:nvSpPr>
            <p:spPr>
              <a:xfrm>
                <a:off x="5301019" y="3536209"/>
                <a:ext cx="3528274" cy="660565"/>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sSub>
                        <m:sSubPr>
                          <m:ctrlPr>
                            <a:rPr lang="el-GR" b="1" i="1" smtClean="0">
                              <a:solidFill>
                                <a:srgbClr val="0070C0"/>
                              </a:solidFill>
                              <a:latin typeface="Cambria Math" panose="02040503050406030204" pitchFamily="18" charset="0"/>
                              <a:ea typeface="Cambria Math" panose="02040503050406030204" pitchFamily="18" charset="0"/>
                            </a:rPr>
                          </m:ctrlPr>
                        </m:sSubPr>
                        <m:e>
                          <m:r>
                            <a:rPr lang="en-US" b="1" i="1">
                              <a:solidFill>
                                <a:srgbClr val="0070C0"/>
                              </a:solidFill>
                              <a:latin typeface="Cambria Math" panose="02040503050406030204" pitchFamily="18" charset="0"/>
                              <a:ea typeface="Cambria Math" panose="02040503050406030204" pitchFamily="18" charset="0"/>
                            </a:rPr>
                            <m:t>𝒑</m:t>
                          </m:r>
                        </m:e>
                        <m:sub>
                          <m:r>
                            <a:rPr lang="en-US" b="1" i="1">
                              <a:solidFill>
                                <a:srgbClr val="0070C0"/>
                              </a:solidFill>
                              <a:latin typeface="Cambria Math" panose="02040503050406030204" pitchFamily="18" charset="0"/>
                              <a:ea typeface="Cambria Math" panose="02040503050406030204" pitchFamily="18" charset="0"/>
                            </a:rPr>
                            <m:t>𝟎</m:t>
                          </m:r>
                        </m:sub>
                      </m:sSub>
                      <m:r>
                        <a:rPr lang="en-US" b="1" i="1">
                          <a:solidFill>
                            <a:srgbClr val="0070C0"/>
                          </a:solidFill>
                          <a:latin typeface="Cambria Math" panose="02040503050406030204" pitchFamily="18" charset="0"/>
                          <a:ea typeface="Cambria Math" panose="02040503050406030204" pitchFamily="18" charset="0"/>
                        </a:rPr>
                        <m:t>−</m:t>
                      </m:r>
                      <m:r>
                        <a:rPr lang="en-US" b="1" i="1">
                          <a:solidFill>
                            <a:srgbClr val="0070C0"/>
                          </a:solidFill>
                          <a:latin typeface="Cambria Math" panose="02040503050406030204" pitchFamily="18" charset="0"/>
                          <a:ea typeface="Cambria Math" panose="02040503050406030204" pitchFamily="18" charset="0"/>
                        </a:rPr>
                        <m:t>𝒑</m:t>
                      </m:r>
                      <m:r>
                        <a:rPr lang="en-US" b="1" i="1">
                          <a:solidFill>
                            <a:srgbClr val="0070C0"/>
                          </a:solidFill>
                          <a:latin typeface="Cambria Math" panose="02040503050406030204" pitchFamily="18" charset="0"/>
                          <a:ea typeface="Cambria Math" panose="02040503050406030204" pitchFamily="18" charset="0"/>
                        </a:rPr>
                        <m:t>=</m:t>
                      </m:r>
                      <m:f>
                        <m:fPr>
                          <m:ctrlPr>
                            <a:rPr lang="en-US" b="1" i="1">
                              <a:solidFill>
                                <a:srgbClr val="0070C0"/>
                              </a:solidFill>
                              <a:latin typeface="Cambria Math" panose="02040503050406030204" pitchFamily="18" charset="0"/>
                            </a:rPr>
                          </m:ctrlPr>
                        </m:fPr>
                        <m:num>
                          <m:r>
                            <a:rPr lang="en-US" b="1" i="1">
                              <a:solidFill>
                                <a:srgbClr val="0070C0"/>
                              </a:solidFill>
                              <a:latin typeface="Cambria Math" panose="02040503050406030204" pitchFamily="18" charset="0"/>
                            </a:rPr>
                            <m:t>𝟏</m:t>
                          </m:r>
                        </m:num>
                        <m:den>
                          <m:r>
                            <a:rPr lang="en-US" b="1" i="1">
                              <a:solidFill>
                                <a:srgbClr val="0070C0"/>
                              </a:solidFill>
                              <a:latin typeface="Cambria Math" panose="02040503050406030204" pitchFamily="18" charset="0"/>
                            </a:rPr>
                            <m:t>𝟐</m:t>
                          </m:r>
                        </m:den>
                      </m:f>
                      <m:r>
                        <a:rPr lang="el-GR" b="1" i="1">
                          <a:solidFill>
                            <a:srgbClr val="0070C0"/>
                          </a:solidFill>
                          <a:latin typeface="Cambria Math" panose="02040503050406030204" pitchFamily="18" charset="0"/>
                        </a:rPr>
                        <m:t>𝝆</m:t>
                      </m:r>
                      <m:f>
                        <m:fPr>
                          <m:ctrlPr>
                            <a:rPr lang="el-GR" b="1" i="1" smtClean="0">
                              <a:solidFill>
                                <a:srgbClr val="0070C0"/>
                              </a:solidFill>
                              <a:effectLst/>
                              <a:latin typeface="Cambria Math" panose="02040503050406030204" pitchFamily="18" charset="0"/>
                              <a:ea typeface="Cambria Math" panose="02040503050406030204" pitchFamily="18" charset="0"/>
                            </a:rPr>
                          </m:ctrlPr>
                        </m:fPr>
                        <m:num>
                          <m:sSubSup>
                            <m:sSubSupPr>
                              <m:ctrlPr>
                                <a:rPr lang="el-GR" b="1" i="1">
                                  <a:solidFill>
                                    <a:srgbClr val="0070C0"/>
                                  </a:solidFill>
                                  <a:effectLst/>
                                  <a:latin typeface="Cambria Math" panose="02040503050406030204" pitchFamily="18" charset="0"/>
                                  <a:ea typeface="Cambria Math" panose="02040503050406030204" pitchFamily="18" charset="0"/>
                                </a:rPr>
                              </m:ctrlPr>
                            </m:sSubSupPr>
                            <m:e>
                              <m:r>
                                <a:rPr lang="en-US" b="1" i="1">
                                  <a:solidFill>
                                    <a:srgbClr val="0070C0"/>
                                  </a:solidFill>
                                  <a:effectLst/>
                                  <a:latin typeface="Cambria Math" panose="02040503050406030204" pitchFamily="18" charset="0"/>
                                  <a:ea typeface="Cambria Math" panose="02040503050406030204" pitchFamily="18" charset="0"/>
                                </a:rPr>
                                <m:t>𝑹</m:t>
                              </m:r>
                            </m:e>
                            <m:sub>
                              <m:r>
                                <a:rPr lang="en-US" b="1" i="1">
                                  <a:solidFill>
                                    <a:srgbClr val="0070C0"/>
                                  </a:solidFill>
                                  <a:effectLst/>
                                  <a:latin typeface="Cambria Math" panose="02040503050406030204" pitchFamily="18" charset="0"/>
                                  <a:ea typeface="Cambria Math" panose="02040503050406030204" pitchFamily="18" charset="0"/>
                                </a:rPr>
                                <m:t>𝟎</m:t>
                              </m:r>
                            </m:sub>
                            <m:sup>
                              <m:r>
                                <a:rPr lang="en-US" b="1" i="1" smtClean="0">
                                  <a:solidFill>
                                    <a:srgbClr val="0070C0"/>
                                  </a:solidFill>
                                  <a:effectLst/>
                                  <a:latin typeface="Cambria Math" panose="02040503050406030204" pitchFamily="18" charset="0"/>
                                  <a:ea typeface="Cambria Math" panose="02040503050406030204" pitchFamily="18" charset="0"/>
                                </a:rPr>
                                <m:t>𝟒</m:t>
                              </m:r>
                            </m:sup>
                          </m:sSubSup>
                        </m:num>
                        <m:den>
                          <m:sSup>
                            <m:sSupPr>
                              <m:ctrlPr>
                                <a:rPr lang="el-GR" b="1" i="1">
                                  <a:solidFill>
                                    <a:srgbClr val="0070C0"/>
                                  </a:solidFill>
                                  <a:effectLst/>
                                  <a:latin typeface="Cambria Math" panose="02040503050406030204" pitchFamily="18" charset="0"/>
                                  <a:ea typeface="Cambria Math" panose="02040503050406030204" pitchFamily="18" charset="0"/>
                                </a:rPr>
                              </m:ctrlPr>
                            </m:sSupPr>
                            <m:e>
                              <m:r>
                                <a:rPr lang="en-US" b="1" i="1">
                                  <a:solidFill>
                                    <a:srgbClr val="0070C0"/>
                                  </a:solidFill>
                                  <a:effectLst/>
                                  <a:latin typeface="Cambria Math" panose="02040503050406030204" pitchFamily="18" charset="0"/>
                                  <a:ea typeface="Cambria Math" panose="02040503050406030204" pitchFamily="18" charset="0"/>
                                </a:rPr>
                                <m:t>𝑹</m:t>
                              </m:r>
                            </m:e>
                            <m:sup>
                              <m:r>
                                <a:rPr lang="en-US" b="1" i="1" smtClean="0">
                                  <a:solidFill>
                                    <a:srgbClr val="0070C0"/>
                                  </a:solidFill>
                                  <a:effectLst/>
                                  <a:latin typeface="Cambria Math" panose="02040503050406030204" pitchFamily="18" charset="0"/>
                                  <a:ea typeface="Cambria Math" panose="02040503050406030204" pitchFamily="18" charset="0"/>
                                </a:rPr>
                                <m:t>𝟒</m:t>
                              </m:r>
                            </m:sup>
                          </m:sSup>
                        </m:den>
                      </m:f>
                      <m:sSubSup>
                        <m:sSubSupPr>
                          <m:ctrlPr>
                            <a:rPr lang="en-US" b="1" i="1" smtClean="0">
                              <a:solidFill>
                                <a:srgbClr val="0070C0"/>
                              </a:solidFill>
                              <a:effectLst/>
                              <a:latin typeface="Cambria Math" panose="02040503050406030204" pitchFamily="18" charset="0"/>
                              <a:ea typeface="Cambria Math" panose="02040503050406030204" pitchFamily="18" charset="0"/>
                            </a:rPr>
                          </m:ctrlPr>
                        </m:sSubSupPr>
                        <m:e>
                          <m:r>
                            <a:rPr lang="el-GR" b="1" i="1" smtClean="0">
                              <a:solidFill>
                                <a:srgbClr val="0070C0"/>
                              </a:solidFill>
                              <a:effectLst/>
                              <a:latin typeface="Cambria Math" panose="02040503050406030204" pitchFamily="18" charset="0"/>
                              <a:ea typeface="Cambria Math" panose="02040503050406030204" pitchFamily="18" charset="0"/>
                            </a:rPr>
                            <m:t>𝝊</m:t>
                          </m:r>
                        </m:e>
                        <m:sub>
                          <m:r>
                            <a:rPr lang="el-GR" b="1" i="1" smtClean="0">
                              <a:solidFill>
                                <a:srgbClr val="0070C0"/>
                              </a:solidFill>
                              <a:effectLst/>
                              <a:latin typeface="Cambria Math" panose="02040503050406030204" pitchFamily="18" charset="0"/>
                              <a:ea typeface="Cambria Math" panose="02040503050406030204" pitchFamily="18" charset="0"/>
                            </a:rPr>
                            <m:t>𝟎</m:t>
                          </m:r>
                        </m:sub>
                        <m:sup>
                          <m:r>
                            <a:rPr lang="el-GR" b="1" i="1" smtClean="0">
                              <a:solidFill>
                                <a:srgbClr val="0070C0"/>
                              </a:solidFill>
                              <a:effectLst/>
                              <a:latin typeface="Cambria Math" panose="02040503050406030204" pitchFamily="18" charset="0"/>
                              <a:ea typeface="Cambria Math" panose="02040503050406030204" pitchFamily="18" charset="0"/>
                            </a:rPr>
                            <m:t>𝟐</m:t>
                          </m:r>
                        </m:sup>
                      </m:sSubSup>
                      <m:r>
                        <a:rPr lang="en-US" b="1" i="1">
                          <a:solidFill>
                            <a:srgbClr val="0070C0"/>
                          </a:solidFill>
                          <a:latin typeface="Cambria Math" panose="02040503050406030204" pitchFamily="18" charset="0"/>
                        </a:rPr>
                        <m:t>−</m:t>
                      </m:r>
                      <m:f>
                        <m:fPr>
                          <m:ctrlPr>
                            <a:rPr lang="en-US" b="1" i="1">
                              <a:solidFill>
                                <a:srgbClr val="0070C0"/>
                              </a:solidFill>
                              <a:latin typeface="Cambria Math" panose="02040503050406030204" pitchFamily="18" charset="0"/>
                            </a:rPr>
                          </m:ctrlPr>
                        </m:fPr>
                        <m:num>
                          <m:r>
                            <a:rPr lang="en-US" b="1" i="1">
                              <a:solidFill>
                                <a:srgbClr val="0070C0"/>
                              </a:solidFill>
                              <a:latin typeface="Cambria Math" panose="02040503050406030204" pitchFamily="18" charset="0"/>
                            </a:rPr>
                            <m:t>𝟏</m:t>
                          </m:r>
                        </m:num>
                        <m:den>
                          <m:r>
                            <a:rPr lang="en-US" b="1" i="1">
                              <a:solidFill>
                                <a:srgbClr val="0070C0"/>
                              </a:solidFill>
                              <a:latin typeface="Cambria Math" panose="02040503050406030204" pitchFamily="18" charset="0"/>
                            </a:rPr>
                            <m:t>𝟐</m:t>
                          </m:r>
                        </m:den>
                      </m:f>
                      <m:r>
                        <a:rPr lang="el-GR" b="1" i="1">
                          <a:solidFill>
                            <a:srgbClr val="0070C0"/>
                          </a:solidFill>
                          <a:latin typeface="Cambria Math" panose="02040503050406030204" pitchFamily="18" charset="0"/>
                        </a:rPr>
                        <m:t>𝝆</m:t>
                      </m:r>
                      <m:sSubSup>
                        <m:sSubSupPr>
                          <m:ctrlPr>
                            <a:rPr lang="el-GR" b="1" i="1" smtClean="0">
                              <a:solidFill>
                                <a:srgbClr val="0070C0"/>
                              </a:solidFill>
                              <a:latin typeface="Cambria Math" panose="02040503050406030204" pitchFamily="18" charset="0"/>
                            </a:rPr>
                          </m:ctrlPr>
                        </m:sSubSupPr>
                        <m:e>
                          <m:r>
                            <a:rPr lang="el-GR" b="1" i="1">
                              <a:solidFill>
                                <a:srgbClr val="0070C0"/>
                              </a:solidFill>
                              <a:latin typeface="Cambria Math" panose="02040503050406030204" pitchFamily="18" charset="0"/>
                            </a:rPr>
                            <m:t>𝝊</m:t>
                          </m:r>
                        </m:e>
                        <m:sub>
                          <m:r>
                            <a:rPr lang="el-GR" b="1" i="1">
                              <a:solidFill>
                                <a:srgbClr val="0070C0"/>
                              </a:solidFill>
                              <a:latin typeface="Cambria Math" panose="02040503050406030204" pitchFamily="18" charset="0"/>
                            </a:rPr>
                            <m:t>𝟎</m:t>
                          </m:r>
                        </m:sub>
                        <m:sup>
                          <m:r>
                            <a:rPr lang="el-GR" b="1" i="1">
                              <a:solidFill>
                                <a:srgbClr val="0070C0"/>
                              </a:solidFill>
                              <a:latin typeface="Cambria Math" panose="02040503050406030204" pitchFamily="18" charset="0"/>
                            </a:rPr>
                            <m:t>𝟐</m:t>
                          </m:r>
                        </m:sup>
                      </m:sSubSup>
                      <m:r>
                        <a:rPr lang="el-GR" b="1" i="1" smtClean="0">
                          <a:solidFill>
                            <a:srgbClr val="0070C0"/>
                          </a:solidFill>
                          <a:latin typeface="Cambria Math" panose="02040503050406030204" pitchFamily="18" charset="0"/>
                        </a:rPr>
                        <m:t>      </m:t>
                      </m:r>
                      <m:r>
                        <a:rPr lang="el-GR" b="1" i="1" smtClean="0">
                          <a:solidFill>
                            <a:srgbClr val="0070C0"/>
                          </a:solidFill>
                          <a:latin typeface="Cambria Math" panose="02040503050406030204" pitchFamily="18" charset="0"/>
                          <a:ea typeface="Cambria Math" panose="02040503050406030204" pitchFamily="18" charset="0"/>
                        </a:rPr>
                        <m:t>⇒</m:t>
                      </m:r>
                    </m:oMath>
                  </m:oMathPara>
                </a14:m>
                <a:endParaRPr lang="el-GR" dirty="0"/>
              </a:p>
            </p:txBody>
          </p:sp>
        </mc:Choice>
        <mc:Fallback xmlns="">
          <p:sp>
            <p:nvSpPr>
              <p:cNvPr id="170" name="Ορθογώνιο 169"/>
              <p:cNvSpPr>
                <a:spLocks noRot="1" noChangeAspect="1" noMove="1" noResize="1" noEditPoints="1" noAdjustHandles="1" noChangeArrowheads="1" noChangeShapeType="1" noTextEdit="1"/>
              </p:cNvSpPr>
              <p:nvPr/>
            </p:nvSpPr>
            <p:spPr>
              <a:xfrm>
                <a:off x="5301019" y="3536209"/>
                <a:ext cx="3528274" cy="660565"/>
              </a:xfrm>
              <a:prstGeom prst="rect">
                <a:avLst/>
              </a:prstGeom>
              <a:blipFill>
                <a:blip r:embed="rId12"/>
                <a:stretch>
                  <a:fillRect/>
                </a:stretch>
              </a:blipFill>
            </p:spPr>
            <p:txBody>
              <a:bodyPr/>
              <a:lstStyle/>
              <a:p>
                <a:r>
                  <a:rPr lang="el-GR">
                    <a:noFill/>
                  </a:rPr>
                  <a:t> </a:t>
                </a:r>
              </a:p>
            </p:txBody>
          </p:sp>
        </mc:Fallback>
      </mc:AlternateContent>
      <mc:AlternateContent xmlns:mc="http://schemas.openxmlformats.org/markup-compatibility/2006" xmlns:a14="http://schemas.microsoft.com/office/drawing/2010/main">
        <mc:Choice Requires="a14">
          <p:sp>
            <p:nvSpPr>
              <p:cNvPr id="173" name="TextBox 172"/>
              <p:cNvSpPr txBox="1"/>
              <p:nvPr/>
            </p:nvSpPr>
            <p:spPr>
              <a:xfrm>
                <a:off x="5429552" y="4623657"/>
                <a:ext cx="2476062" cy="1077603"/>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sSub>
                        <m:sSubPr>
                          <m:ctrlPr>
                            <a:rPr lang="el-GR" b="1" i="1" smtClean="0">
                              <a:solidFill>
                                <a:srgbClr val="0070C0"/>
                              </a:solidFill>
                              <a:latin typeface="Cambria Math" panose="02040503050406030204" pitchFamily="18" charset="0"/>
                            </a:rPr>
                          </m:ctrlPr>
                        </m:sSubPr>
                        <m:e>
                          <m:r>
                            <a:rPr lang="el-GR" b="1" i="1" smtClean="0">
                              <a:solidFill>
                                <a:srgbClr val="0070C0"/>
                              </a:solidFill>
                              <a:latin typeface="Cambria Math" panose="02040503050406030204" pitchFamily="18" charset="0"/>
                            </a:rPr>
                            <m:t>𝝊</m:t>
                          </m:r>
                        </m:e>
                        <m:sub>
                          <m:r>
                            <a:rPr lang="el-GR" b="1" i="1" smtClean="0">
                              <a:solidFill>
                                <a:srgbClr val="0070C0"/>
                              </a:solidFill>
                              <a:latin typeface="Cambria Math" panose="02040503050406030204" pitchFamily="18" charset="0"/>
                            </a:rPr>
                            <m:t>𝟎</m:t>
                          </m:r>
                        </m:sub>
                      </m:sSub>
                      <m:r>
                        <a:rPr lang="el-GR" b="1" i="1" smtClean="0">
                          <a:solidFill>
                            <a:srgbClr val="0070C0"/>
                          </a:solidFill>
                          <a:latin typeface="Cambria Math" panose="02040503050406030204" pitchFamily="18" charset="0"/>
                        </a:rPr>
                        <m:t>=</m:t>
                      </m:r>
                      <m:rad>
                        <m:radPr>
                          <m:degHide m:val="on"/>
                          <m:ctrlPr>
                            <a:rPr lang="el-GR" b="1" i="1" smtClean="0">
                              <a:solidFill>
                                <a:srgbClr val="0070C0"/>
                              </a:solidFill>
                              <a:latin typeface="Cambria Math" panose="02040503050406030204" pitchFamily="18" charset="0"/>
                            </a:rPr>
                          </m:ctrlPr>
                        </m:radPr>
                        <m:deg/>
                        <m:e>
                          <m:f>
                            <m:fPr>
                              <m:ctrlPr>
                                <a:rPr lang="el-GR" b="1" i="1" smtClean="0">
                                  <a:solidFill>
                                    <a:srgbClr val="0070C0"/>
                                  </a:solidFill>
                                  <a:latin typeface="Cambria Math" panose="02040503050406030204" pitchFamily="18" charset="0"/>
                                </a:rPr>
                              </m:ctrlPr>
                            </m:fPr>
                            <m:num>
                              <m:r>
                                <a:rPr lang="el-GR" b="1" i="1" smtClean="0">
                                  <a:solidFill>
                                    <a:srgbClr val="0070C0"/>
                                  </a:solidFill>
                                  <a:latin typeface="Cambria Math" panose="02040503050406030204" pitchFamily="18" charset="0"/>
                                </a:rPr>
                                <m:t>𝟐</m:t>
                              </m:r>
                              <m:d>
                                <m:dPr>
                                  <m:ctrlPr>
                                    <a:rPr lang="el-GR" b="1" i="1" smtClean="0">
                                      <a:solidFill>
                                        <a:srgbClr val="0070C0"/>
                                      </a:solidFill>
                                      <a:latin typeface="Cambria Math" panose="02040503050406030204" pitchFamily="18" charset="0"/>
                                    </a:rPr>
                                  </m:ctrlPr>
                                </m:dPr>
                                <m:e>
                                  <m:sSub>
                                    <m:sSubPr>
                                      <m:ctrlPr>
                                        <a:rPr lang="el-GR" b="1" i="1">
                                          <a:solidFill>
                                            <a:srgbClr val="0070C0"/>
                                          </a:solidFill>
                                          <a:latin typeface="Cambria Math" panose="02040503050406030204" pitchFamily="18" charset="0"/>
                                          <a:ea typeface="Cambria Math" panose="02040503050406030204" pitchFamily="18" charset="0"/>
                                        </a:rPr>
                                      </m:ctrlPr>
                                    </m:sSubPr>
                                    <m:e>
                                      <m:r>
                                        <a:rPr lang="en-US" b="1" i="1">
                                          <a:solidFill>
                                            <a:srgbClr val="0070C0"/>
                                          </a:solidFill>
                                          <a:latin typeface="Cambria Math" panose="02040503050406030204" pitchFamily="18" charset="0"/>
                                          <a:ea typeface="Cambria Math" panose="02040503050406030204" pitchFamily="18" charset="0"/>
                                        </a:rPr>
                                        <m:t>𝒑</m:t>
                                      </m:r>
                                    </m:e>
                                    <m:sub>
                                      <m:r>
                                        <a:rPr lang="en-US" b="1" i="1">
                                          <a:solidFill>
                                            <a:srgbClr val="0070C0"/>
                                          </a:solidFill>
                                          <a:latin typeface="Cambria Math" panose="02040503050406030204" pitchFamily="18" charset="0"/>
                                          <a:ea typeface="Cambria Math" panose="02040503050406030204" pitchFamily="18" charset="0"/>
                                        </a:rPr>
                                        <m:t>𝟎</m:t>
                                      </m:r>
                                    </m:sub>
                                  </m:sSub>
                                  <m:r>
                                    <a:rPr lang="en-US" b="1" i="1">
                                      <a:solidFill>
                                        <a:srgbClr val="0070C0"/>
                                      </a:solidFill>
                                      <a:latin typeface="Cambria Math" panose="02040503050406030204" pitchFamily="18" charset="0"/>
                                      <a:ea typeface="Cambria Math" panose="02040503050406030204" pitchFamily="18" charset="0"/>
                                    </a:rPr>
                                    <m:t>−</m:t>
                                  </m:r>
                                  <m:r>
                                    <a:rPr lang="en-US" b="1" i="1">
                                      <a:solidFill>
                                        <a:srgbClr val="0070C0"/>
                                      </a:solidFill>
                                      <a:latin typeface="Cambria Math" panose="02040503050406030204" pitchFamily="18" charset="0"/>
                                      <a:ea typeface="Cambria Math" panose="02040503050406030204" pitchFamily="18" charset="0"/>
                                    </a:rPr>
                                    <m:t>𝒑</m:t>
                                  </m:r>
                                </m:e>
                              </m:d>
                            </m:num>
                            <m:den>
                              <m:r>
                                <a:rPr lang="el-GR" b="1" i="1" smtClean="0">
                                  <a:solidFill>
                                    <a:srgbClr val="0070C0"/>
                                  </a:solidFill>
                                  <a:latin typeface="Cambria Math" panose="02040503050406030204" pitchFamily="18" charset="0"/>
                                </a:rPr>
                                <m:t>𝝆</m:t>
                              </m:r>
                              <m:d>
                                <m:dPr>
                                  <m:ctrlPr>
                                    <a:rPr lang="el-GR" b="1" i="1">
                                      <a:solidFill>
                                        <a:srgbClr val="0070C0"/>
                                      </a:solidFill>
                                      <a:latin typeface="Cambria Math" panose="02040503050406030204" pitchFamily="18" charset="0"/>
                                    </a:rPr>
                                  </m:ctrlPr>
                                </m:dPr>
                                <m:e>
                                  <m:f>
                                    <m:fPr>
                                      <m:ctrlPr>
                                        <a:rPr lang="el-GR" b="1" i="1">
                                          <a:solidFill>
                                            <a:srgbClr val="0070C0"/>
                                          </a:solidFill>
                                          <a:latin typeface="Cambria Math" panose="02040503050406030204" pitchFamily="18" charset="0"/>
                                          <a:ea typeface="Cambria Math" panose="02040503050406030204" pitchFamily="18" charset="0"/>
                                        </a:rPr>
                                      </m:ctrlPr>
                                    </m:fPr>
                                    <m:num>
                                      <m:sSubSup>
                                        <m:sSubSupPr>
                                          <m:ctrlPr>
                                            <a:rPr lang="el-GR" b="1" i="1">
                                              <a:solidFill>
                                                <a:srgbClr val="0070C0"/>
                                              </a:solidFill>
                                              <a:latin typeface="Cambria Math" panose="02040503050406030204" pitchFamily="18" charset="0"/>
                                              <a:ea typeface="Cambria Math" panose="02040503050406030204" pitchFamily="18" charset="0"/>
                                            </a:rPr>
                                          </m:ctrlPr>
                                        </m:sSubSupPr>
                                        <m:e>
                                          <m:r>
                                            <a:rPr lang="en-US" b="1" i="1">
                                              <a:solidFill>
                                                <a:srgbClr val="0070C0"/>
                                              </a:solidFill>
                                              <a:latin typeface="Cambria Math" panose="02040503050406030204" pitchFamily="18" charset="0"/>
                                              <a:ea typeface="Cambria Math" panose="02040503050406030204" pitchFamily="18" charset="0"/>
                                            </a:rPr>
                                            <m:t>𝑹</m:t>
                                          </m:r>
                                        </m:e>
                                        <m:sub>
                                          <m:r>
                                            <a:rPr lang="en-US" b="1" i="1">
                                              <a:solidFill>
                                                <a:srgbClr val="0070C0"/>
                                              </a:solidFill>
                                              <a:latin typeface="Cambria Math" panose="02040503050406030204" pitchFamily="18" charset="0"/>
                                              <a:ea typeface="Cambria Math" panose="02040503050406030204" pitchFamily="18" charset="0"/>
                                            </a:rPr>
                                            <m:t>𝟎</m:t>
                                          </m:r>
                                        </m:sub>
                                        <m:sup>
                                          <m:r>
                                            <a:rPr lang="en-US" b="1" i="1">
                                              <a:solidFill>
                                                <a:srgbClr val="0070C0"/>
                                              </a:solidFill>
                                              <a:latin typeface="Cambria Math" panose="02040503050406030204" pitchFamily="18" charset="0"/>
                                              <a:ea typeface="Cambria Math" panose="02040503050406030204" pitchFamily="18" charset="0"/>
                                            </a:rPr>
                                            <m:t>𝟒</m:t>
                                          </m:r>
                                        </m:sup>
                                      </m:sSubSup>
                                    </m:num>
                                    <m:den>
                                      <m:sSup>
                                        <m:sSupPr>
                                          <m:ctrlPr>
                                            <a:rPr lang="el-GR" b="1" i="1">
                                              <a:solidFill>
                                                <a:srgbClr val="0070C0"/>
                                              </a:solidFill>
                                              <a:latin typeface="Cambria Math" panose="02040503050406030204" pitchFamily="18" charset="0"/>
                                              <a:ea typeface="Cambria Math" panose="02040503050406030204" pitchFamily="18" charset="0"/>
                                            </a:rPr>
                                          </m:ctrlPr>
                                        </m:sSupPr>
                                        <m:e>
                                          <m:r>
                                            <a:rPr lang="en-US" b="1" i="1">
                                              <a:solidFill>
                                                <a:srgbClr val="0070C0"/>
                                              </a:solidFill>
                                              <a:latin typeface="Cambria Math" panose="02040503050406030204" pitchFamily="18" charset="0"/>
                                              <a:ea typeface="Cambria Math" panose="02040503050406030204" pitchFamily="18" charset="0"/>
                                            </a:rPr>
                                            <m:t>𝑹</m:t>
                                          </m:r>
                                        </m:e>
                                        <m:sup>
                                          <m:r>
                                            <a:rPr lang="en-US" b="1" i="1">
                                              <a:solidFill>
                                                <a:srgbClr val="0070C0"/>
                                              </a:solidFill>
                                              <a:latin typeface="Cambria Math" panose="02040503050406030204" pitchFamily="18" charset="0"/>
                                              <a:ea typeface="Cambria Math" panose="02040503050406030204" pitchFamily="18" charset="0"/>
                                            </a:rPr>
                                            <m:t>𝟒</m:t>
                                          </m:r>
                                        </m:sup>
                                      </m:sSup>
                                    </m:den>
                                  </m:f>
                                  <m:r>
                                    <a:rPr lang="el-GR" b="1" i="1">
                                      <a:solidFill>
                                        <a:srgbClr val="0070C0"/>
                                      </a:solidFill>
                                      <a:latin typeface="Cambria Math" panose="02040503050406030204" pitchFamily="18" charset="0"/>
                                      <a:ea typeface="Cambria Math" panose="02040503050406030204" pitchFamily="18" charset="0"/>
                                    </a:rPr>
                                    <m:t>−</m:t>
                                  </m:r>
                                  <m:r>
                                    <a:rPr lang="el-GR" b="1" i="1">
                                      <a:solidFill>
                                        <a:srgbClr val="0070C0"/>
                                      </a:solidFill>
                                      <a:latin typeface="Cambria Math" panose="02040503050406030204" pitchFamily="18" charset="0"/>
                                      <a:ea typeface="Cambria Math" panose="02040503050406030204" pitchFamily="18" charset="0"/>
                                    </a:rPr>
                                    <m:t>𝟏</m:t>
                                  </m:r>
                                </m:e>
                              </m:d>
                            </m:den>
                          </m:f>
                        </m:e>
                      </m:rad>
                      <m:r>
                        <a:rPr lang="en-US" b="1" i="1" smtClean="0">
                          <a:solidFill>
                            <a:srgbClr val="0070C0"/>
                          </a:solidFill>
                          <a:latin typeface="Cambria Math" panose="02040503050406030204" pitchFamily="18" charset="0"/>
                        </a:rPr>
                        <m:t>      </m:t>
                      </m:r>
                      <m:r>
                        <a:rPr lang="en-US" b="1" i="1" smtClean="0">
                          <a:solidFill>
                            <a:srgbClr val="0070C0"/>
                          </a:solidFill>
                          <a:latin typeface="Cambria Math" panose="02040503050406030204" pitchFamily="18" charset="0"/>
                          <a:ea typeface="Cambria Math" panose="02040503050406030204" pitchFamily="18" charset="0"/>
                        </a:rPr>
                        <m:t>⇒</m:t>
                      </m:r>
                    </m:oMath>
                  </m:oMathPara>
                </a14:m>
                <a:endParaRPr lang="el-GR" b="1" dirty="0">
                  <a:solidFill>
                    <a:srgbClr val="0070C0"/>
                  </a:solidFill>
                </a:endParaRPr>
              </a:p>
            </p:txBody>
          </p:sp>
        </mc:Choice>
        <mc:Fallback xmlns="">
          <p:sp>
            <p:nvSpPr>
              <p:cNvPr id="173" name="TextBox 172"/>
              <p:cNvSpPr txBox="1">
                <a:spLocks noRot="1" noChangeAspect="1" noMove="1" noResize="1" noEditPoints="1" noAdjustHandles="1" noChangeArrowheads="1" noChangeShapeType="1" noTextEdit="1"/>
              </p:cNvSpPr>
              <p:nvPr/>
            </p:nvSpPr>
            <p:spPr>
              <a:xfrm>
                <a:off x="5429552" y="4623657"/>
                <a:ext cx="2476062" cy="1077603"/>
              </a:xfrm>
              <a:prstGeom prst="rect">
                <a:avLst/>
              </a:prstGeom>
              <a:blipFill>
                <a:blip r:embed="rId13"/>
                <a:stretch>
                  <a:fillRect b="-565"/>
                </a:stretch>
              </a:blipFill>
            </p:spPr>
            <p:txBody>
              <a:bodyPr/>
              <a:lstStyle/>
              <a:p>
                <a:r>
                  <a:rPr lang="el-GR">
                    <a:noFill/>
                  </a:rPr>
                  <a:t> </a:t>
                </a:r>
              </a:p>
            </p:txBody>
          </p:sp>
        </mc:Fallback>
      </mc:AlternateContent>
      <p:grpSp>
        <p:nvGrpSpPr>
          <p:cNvPr id="177" name="Ομάδα 176"/>
          <p:cNvGrpSpPr/>
          <p:nvPr/>
        </p:nvGrpSpPr>
        <p:grpSpPr>
          <a:xfrm>
            <a:off x="-7766" y="2722739"/>
            <a:ext cx="5060412" cy="3294408"/>
            <a:chOff x="39126" y="2722739"/>
            <a:chExt cx="5060412" cy="3294408"/>
          </a:xfrm>
        </p:grpSpPr>
        <p:cxnSp>
          <p:nvCxnSpPr>
            <p:cNvPr id="26" name="Ευθεία γραμμή σύνδεσης 25"/>
            <p:cNvCxnSpPr/>
            <p:nvPr/>
          </p:nvCxnSpPr>
          <p:spPr>
            <a:xfrm flipH="1">
              <a:off x="1082657" y="3179949"/>
              <a:ext cx="1332000" cy="0"/>
            </a:xfrm>
            <a:prstGeom prst="line">
              <a:avLst/>
            </a:prstGeom>
            <a:ln w="12700">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27" name="Ευθεία γραμμή σύνδεσης 26"/>
            <p:cNvCxnSpPr/>
            <p:nvPr/>
          </p:nvCxnSpPr>
          <p:spPr>
            <a:xfrm flipH="1">
              <a:off x="1106104" y="2722753"/>
              <a:ext cx="1332000" cy="0"/>
            </a:xfrm>
            <a:prstGeom prst="line">
              <a:avLst/>
            </a:prstGeom>
            <a:ln w="12700">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28" name="Ευθύγραμμο βέλος σύνδεσης 27"/>
            <p:cNvCxnSpPr/>
            <p:nvPr/>
          </p:nvCxnSpPr>
          <p:spPr>
            <a:xfrm>
              <a:off x="1119103" y="2722739"/>
              <a:ext cx="0" cy="448775"/>
            </a:xfrm>
            <a:prstGeom prst="straightConnector1">
              <a:avLst/>
            </a:prstGeom>
            <a:ln w="19050">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29" name="TextBox 28"/>
                <p:cNvSpPr txBox="1"/>
                <p:nvPr/>
              </p:nvSpPr>
              <p:spPr>
                <a:xfrm>
                  <a:off x="937845" y="2804960"/>
                  <a:ext cx="155893" cy="246221"/>
                </a:xfrm>
                <a:prstGeom prst="rect">
                  <a:avLst/>
                </a:prstGeom>
                <a:noFill/>
              </p:spPr>
              <p:txBody>
                <a:bodyPr wrap="square" lIns="0" tIns="0" rIns="0" bIns="0" rtlCol="0">
                  <a:spAutoFit/>
                </a:bodyPr>
                <a:lstStyle/>
                <a:p>
                  <a:pPr/>
                  <a14:m>
                    <m:oMathPara xmlns:m="http://schemas.openxmlformats.org/officeDocument/2006/math">
                      <m:oMathParaPr>
                        <m:jc m:val="centerGroup"/>
                      </m:oMathParaPr>
                      <m:oMath xmlns:m="http://schemas.openxmlformats.org/officeDocument/2006/math">
                        <m:r>
                          <a:rPr lang="en-US" sz="1600" b="1" i="1" smtClean="0">
                            <a:solidFill>
                              <a:srgbClr val="0070C0"/>
                            </a:solidFill>
                            <a:latin typeface="Cambria Math" panose="02040503050406030204" pitchFamily="18" charset="0"/>
                          </a:rPr>
                          <m:t>𝒉</m:t>
                        </m:r>
                      </m:oMath>
                    </m:oMathPara>
                  </a14:m>
                  <a:endParaRPr lang="el-GR" sz="1600" b="1" dirty="0">
                    <a:solidFill>
                      <a:srgbClr val="0070C0"/>
                    </a:solidFill>
                  </a:endParaRPr>
                </a:p>
              </p:txBody>
            </p:sp>
          </mc:Choice>
          <mc:Fallback xmlns="">
            <p:sp>
              <p:nvSpPr>
                <p:cNvPr id="29" name="TextBox 28"/>
                <p:cNvSpPr txBox="1">
                  <a:spLocks noRot="1" noChangeAspect="1" noMove="1" noResize="1" noEditPoints="1" noAdjustHandles="1" noChangeArrowheads="1" noChangeShapeType="1" noTextEdit="1"/>
                </p:cNvSpPr>
                <p:nvPr/>
              </p:nvSpPr>
              <p:spPr>
                <a:xfrm>
                  <a:off x="937845" y="2804960"/>
                  <a:ext cx="155893" cy="246221"/>
                </a:xfrm>
                <a:prstGeom prst="rect">
                  <a:avLst/>
                </a:prstGeom>
                <a:blipFill>
                  <a:blip r:embed="rId14"/>
                  <a:stretch>
                    <a:fillRect l="-38462" r="-38462" b="-7317"/>
                  </a:stretch>
                </a:blipFill>
              </p:spPr>
              <p:txBody>
                <a:bodyPr/>
                <a:lstStyle/>
                <a:p>
                  <a:r>
                    <a:rPr lang="el-GR">
                      <a:noFill/>
                    </a:rPr>
                    <a:t> </a:t>
                  </a:r>
                </a:p>
              </p:txBody>
            </p:sp>
          </mc:Fallback>
        </mc:AlternateContent>
        <p:sp>
          <p:nvSpPr>
            <p:cNvPr id="174" name="Ορθογώνιο 173"/>
            <p:cNvSpPr/>
            <p:nvPr/>
          </p:nvSpPr>
          <p:spPr>
            <a:xfrm>
              <a:off x="39126" y="4296704"/>
              <a:ext cx="5060412" cy="1169551"/>
            </a:xfrm>
            <a:prstGeom prst="rect">
              <a:avLst/>
            </a:prstGeom>
          </p:spPr>
          <p:txBody>
            <a:bodyPr wrap="square">
              <a:spAutoFit/>
            </a:bodyPr>
            <a:lstStyle/>
            <a:p>
              <a:r>
                <a:rPr lang="el-GR" sz="1600" b="1" dirty="0" smtClean="0">
                  <a:latin typeface="Times New Roman" panose="02020603050405020304" pitchFamily="18" charset="0"/>
                  <a:cs typeface="Times New Roman" panose="02020603050405020304" pitchFamily="18" charset="0"/>
                </a:rPr>
                <a:t>Στον υδραργυρικό μετρητή διαφοράς πίεσης, η πίεση </a:t>
              </a:r>
              <a:r>
                <a:rPr lang="en-US" b="1" i="1" dirty="0" smtClean="0">
                  <a:solidFill>
                    <a:srgbClr val="0070C0"/>
                  </a:solidFill>
                  <a:latin typeface="Times New Roman" panose="02020603050405020304" pitchFamily="18" charset="0"/>
                  <a:cs typeface="Times New Roman" panose="02020603050405020304" pitchFamily="18" charset="0"/>
                </a:rPr>
                <a:t>p</a:t>
              </a:r>
              <a:r>
                <a:rPr lang="el-GR" b="1" baseline="-25000" dirty="0" smtClean="0">
                  <a:solidFill>
                    <a:srgbClr val="0070C0"/>
                  </a:solidFill>
                  <a:latin typeface="Times New Roman" panose="02020603050405020304" pitchFamily="18" charset="0"/>
                  <a:cs typeface="Times New Roman" panose="02020603050405020304" pitchFamily="18" charset="0"/>
                </a:rPr>
                <a:t>0</a:t>
              </a:r>
              <a:r>
                <a:rPr lang="el-GR" sz="1600" b="1" dirty="0" smtClean="0">
                  <a:latin typeface="Times New Roman" panose="02020603050405020304" pitchFamily="18" charset="0"/>
                  <a:cs typeface="Times New Roman" panose="02020603050405020304" pitchFamily="18" charset="0"/>
                </a:rPr>
                <a:t> στην στάθμη του υδραργύρου στο αριστερό σκέλος του μετρητή είναι ίση με την πίεση </a:t>
              </a:r>
              <a:r>
                <a:rPr lang="en-US" b="1" i="1" dirty="0" smtClean="0">
                  <a:solidFill>
                    <a:srgbClr val="0070C0"/>
                  </a:solidFill>
                  <a:latin typeface="Times New Roman" panose="02020603050405020304" pitchFamily="18" charset="0"/>
                  <a:cs typeface="Times New Roman" panose="02020603050405020304" pitchFamily="18" charset="0"/>
                </a:rPr>
                <a:t>p</a:t>
              </a:r>
              <a:r>
                <a:rPr lang="el-GR" sz="1600" b="1" dirty="0" smtClean="0">
                  <a:latin typeface="Times New Roman" panose="02020603050405020304" pitchFamily="18" charset="0"/>
                  <a:cs typeface="Times New Roman" panose="02020603050405020304" pitchFamily="18" charset="0"/>
                </a:rPr>
                <a:t> του ρευστού συν την υδροστατική πίεση της στήλης υδραργύρου ύψους </a:t>
              </a:r>
              <a:r>
                <a:rPr lang="en-US" b="1" i="1" dirty="0" smtClean="0">
                  <a:solidFill>
                    <a:srgbClr val="0070C0"/>
                  </a:solidFill>
                  <a:latin typeface="Times New Roman" panose="02020603050405020304" pitchFamily="18" charset="0"/>
                  <a:cs typeface="Times New Roman" panose="02020603050405020304" pitchFamily="18" charset="0"/>
                </a:rPr>
                <a:t>h</a:t>
              </a:r>
              <a:r>
                <a:rPr lang="el-GR" sz="1600" b="1" dirty="0" smtClean="0">
                  <a:latin typeface="Times New Roman" panose="02020603050405020304" pitchFamily="18" charset="0"/>
                  <a:cs typeface="Times New Roman" panose="02020603050405020304" pitchFamily="18" charset="0"/>
                </a:rPr>
                <a:t>:</a:t>
              </a:r>
              <a:endParaRPr lang="el-GR" sz="2800" b="1" dirty="0">
                <a:solidFill>
                  <a:srgbClr val="0070C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mc:AlternateContent xmlns:mc="http://schemas.openxmlformats.org/markup-compatibility/2006" xmlns:a14="http://schemas.microsoft.com/office/drawing/2010/main">
          <mc:Choice Requires="a14">
            <p:sp>
              <p:nvSpPr>
                <p:cNvPr id="175" name="Ορθογώνιο 174"/>
                <p:cNvSpPr/>
                <p:nvPr/>
              </p:nvSpPr>
              <p:spPr>
                <a:xfrm>
                  <a:off x="330602" y="5621461"/>
                  <a:ext cx="2245999" cy="395686"/>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sSub>
                          <m:sSubPr>
                            <m:ctrlPr>
                              <a:rPr lang="en-US" b="1" i="1" smtClean="0">
                                <a:solidFill>
                                  <a:srgbClr val="0070C0"/>
                                </a:solidFill>
                                <a:latin typeface="Cambria Math" panose="02040503050406030204" pitchFamily="18" charset="0"/>
                              </a:rPr>
                            </m:ctrlPr>
                          </m:sSubPr>
                          <m:e>
                            <m:r>
                              <a:rPr lang="en-US" b="1" i="1">
                                <a:solidFill>
                                  <a:srgbClr val="0070C0"/>
                                </a:solidFill>
                                <a:latin typeface="Cambria Math" panose="02040503050406030204" pitchFamily="18" charset="0"/>
                              </a:rPr>
                              <m:t>𝒑</m:t>
                            </m:r>
                          </m:e>
                          <m:sub>
                            <m:r>
                              <a:rPr lang="en-US" b="1" i="1">
                                <a:solidFill>
                                  <a:srgbClr val="0070C0"/>
                                </a:solidFill>
                                <a:latin typeface="Cambria Math" panose="02040503050406030204" pitchFamily="18" charset="0"/>
                              </a:rPr>
                              <m:t>𝟎</m:t>
                            </m:r>
                          </m:sub>
                        </m:sSub>
                        <m:r>
                          <a:rPr lang="en-US" b="1" i="1" smtClean="0">
                            <a:solidFill>
                              <a:srgbClr val="0070C0"/>
                            </a:solidFill>
                            <a:latin typeface="Cambria Math" panose="02040503050406030204" pitchFamily="18" charset="0"/>
                          </a:rPr>
                          <m:t>=</m:t>
                        </m:r>
                        <m:r>
                          <a:rPr lang="en-US" b="1" i="1">
                            <a:solidFill>
                              <a:srgbClr val="0070C0"/>
                            </a:solidFill>
                            <a:latin typeface="Cambria Math" panose="02040503050406030204" pitchFamily="18" charset="0"/>
                          </a:rPr>
                          <m:t>𝒑</m:t>
                        </m:r>
                        <m:r>
                          <a:rPr lang="en-US" b="1" i="1" smtClean="0">
                            <a:solidFill>
                              <a:srgbClr val="0070C0"/>
                            </a:solidFill>
                            <a:latin typeface="Cambria Math" panose="02040503050406030204" pitchFamily="18" charset="0"/>
                          </a:rPr>
                          <m:t>+</m:t>
                        </m:r>
                        <m:sSub>
                          <m:sSubPr>
                            <m:ctrlPr>
                              <a:rPr lang="en-US" b="1" i="1">
                                <a:solidFill>
                                  <a:srgbClr val="0070C0"/>
                                </a:solidFill>
                                <a:latin typeface="Cambria Math" panose="02040503050406030204" pitchFamily="18" charset="0"/>
                              </a:rPr>
                            </m:ctrlPr>
                          </m:sSubPr>
                          <m:e>
                            <m:r>
                              <a:rPr lang="el-GR" b="1" i="1">
                                <a:solidFill>
                                  <a:srgbClr val="0070C0"/>
                                </a:solidFill>
                                <a:latin typeface="Cambria Math" panose="02040503050406030204" pitchFamily="18" charset="0"/>
                              </a:rPr>
                              <m:t>𝝆</m:t>
                            </m:r>
                          </m:e>
                          <m:sub>
                            <m:r>
                              <a:rPr lang="en-US" b="1">
                                <a:solidFill>
                                  <a:srgbClr val="0070C0"/>
                                </a:solidFill>
                                <a:latin typeface="Cambria Math" panose="02040503050406030204" pitchFamily="18" charset="0"/>
                              </a:rPr>
                              <m:t>𝐇𝐠</m:t>
                            </m:r>
                          </m:sub>
                        </m:sSub>
                        <m:r>
                          <a:rPr lang="en-US" b="1" i="1">
                            <a:solidFill>
                              <a:srgbClr val="0070C0"/>
                            </a:solidFill>
                            <a:latin typeface="Cambria Math" panose="02040503050406030204" pitchFamily="18" charset="0"/>
                          </a:rPr>
                          <m:t>𝒈𝒉</m:t>
                        </m:r>
                        <m:r>
                          <a:rPr lang="en-US" b="1" i="1" smtClean="0">
                            <a:solidFill>
                              <a:srgbClr val="0070C0"/>
                            </a:solidFill>
                            <a:latin typeface="Cambria Math" panose="02040503050406030204" pitchFamily="18" charset="0"/>
                          </a:rPr>
                          <m:t>  </m:t>
                        </m:r>
                        <m:r>
                          <a:rPr lang="en-US" b="1" i="1" smtClean="0">
                            <a:solidFill>
                              <a:srgbClr val="0070C0"/>
                            </a:solidFill>
                            <a:latin typeface="Cambria Math" panose="02040503050406030204" pitchFamily="18" charset="0"/>
                            <a:ea typeface="Cambria Math" panose="02040503050406030204" pitchFamily="18" charset="0"/>
                          </a:rPr>
                          <m:t>⇒</m:t>
                        </m:r>
                      </m:oMath>
                    </m:oMathPara>
                  </a14:m>
                  <a:endParaRPr lang="el-GR" dirty="0"/>
                </a:p>
              </p:txBody>
            </p:sp>
          </mc:Choice>
          <mc:Fallback xmlns="">
            <p:sp>
              <p:nvSpPr>
                <p:cNvPr id="175" name="Ορθογώνιο 174"/>
                <p:cNvSpPr>
                  <a:spLocks noRot="1" noChangeAspect="1" noMove="1" noResize="1" noEditPoints="1" noAdjustHandles="1" noChangeArrowheads="1" noChangeShapeType="1" noTextEdit="1"/>
                </p:cNvSpPr>
                <p:nvPr/>
              </p:nvSpPr>
              <p:spPr>
                <a:xfrm>
                  <a:off x="330602" y="5621461"/>
                  <a:ext cx="2245999" cy="395686"/>
                </a:xfrm>
                <a:prstGeom prst="rect">
                  <a:avLst/>
                </a:prstGeom>
                <a:blipFill>
                  <a:blip r:embed="rId15"/>
                  <a:stretch>
                    <a:fillRect b="-9231"/>
                  </a:stretch>
                </a:blipFill>
              </p:spPr>
              <p:txBody>
                <a:bodyPr/>
                <a:lstStyle/>
                <a:p>
                  <a:r>
                    <a:rPr lang="el-GR">
                      <a:noFill/>
                    </a:rPr>
                    <a:t> </a:t>
                  </a:r>
                </a:p>
              </p:txBody>
            </p:sp>
          </mc:Fallback>
        </mc:AlternateContent>
      </p:grpSp>
      <mc:AlternateContent xmlns:mc="http://schemas.openxmlformats.org/markup-compatibility/2006" xmlns:a14="http://schemas.microsoft.com/office/drawing/2010/main">
        <mc:Choice Requires="a14">
          <p:sp>
            <p:nvSpPr>
              <p:cNvPr id="176" name="Ορθογώνιο 175"/>
              <p:cNvSpPr/>
              <p:nvPr/>
            </p:nvSpPr>
            <p:spPr>
              <a:xfrm>
                <a:off x="2610800" y="5615898"/>
                <a:ext cx="1878911" cy="395686"/>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sSub>
                        <m:sSubPr>
                          <m:ctrlPr>
                            <a:rPr lang="en-US" b="1" i="1">
                              <a:solidFill>
                                <a:srgbClr val="0070C0"/>
                              </a:solidFill>
                              <a:latin typeface="Cambria Math" panose="02040503050406030204" pitchFamily="18" charset="0"/>
                            </a:rPr>
                          </m:ctrlPr>
                        </m:sSubPr>
                        <m:e>
                          <m:r>
                            <a:rPr lang="en-US" b="1" i="1">
                              <a:solidFill>
                                <a:srgbClr val="0070C0"/>
                              </a:solidFill>
                              <a:latin typeface="Cambria Math" panose="02040503050406030204" pitchFamily="18" charset="0"/>
                            </a:rPr>
                            <m:t>𝒑</m:t>
                          </m:r>
                        </m:e>
                        <m:sub>
                          <m:r>
                            <a:rPr lang="en-US" b="1" i="1">
                              <a:solidFill>
                                <a:srgbClr val="0070C0"/>
                              </a:solidFill>
                              <a:latin typeface="Cambria Math" panose="02040503050406030204" pitchFamily="18" charset="0"/>
                            </a:rPr>
                            <m:t>𝟎</m:t>
                          </m:r>
                        </m:sub>
                      </m:sSub>
                      <m:r>
                        <a:rPr lang="en-US" b="1" i="1">
                          <a:solidFill>
                            <a:srgbClr val="0070C0"/>
                          </a:solidFill>
                          <a:latin typeface="Cambria Math" panose="02040503050406030204" pitchFamily="18" charset="0"/>
                        </a:rPr>
                        <m:t>−</m:t>
                      </m:r>
                      <m:r>
                        <a:rPr lang="en-US" b="1" i="1">
                          <a:solidFill>
                            <a:srgbClr val="0070C0"/>
                          </a:solidFill>
                          <a:latin typeface="Cambria Math" panose="02040503050406030204" pitchFamily="18" charset="0"/>
                        </a:rPr>
                        <m:t>𝒑</m:t>
                      </m:r>
                      <m:r>
                        <a:rPr lang="en-US" b="1" i="1">
                          <a:solidFill>
                            <a:srgbClr val="0070C0"/>
                          </a:solidFill>
                          <a:latin typeface="Cambria Math" panose="02040503050406030204" pitchFamily="18" charset="0"/>
                        </a:rPr>
                        <m:t>=</m:t>
                      </m:r>
                      <m:sSub>
                        <m:sSubPr>
                          <m:ctrlPr>
                            <a:rPr lang="en-US" b="1" i="1">
                              <a:solidFill>
                                <a:srgbClr val="0070C0"/>
                              </a:solidFill>
                              <a:latin typeface="Cambria Math" panose="02040503050406030204" pitchFamily="18" charset="0"/>
                            </a:rPr>
                          </m:ctrlPr>
                        </m:sSubPr>
                        <m:e>
                          <m:r>
                            <a:rPr lang="el-GR" b="1" i="1">
                              <a:solidFill>
                                <a:srgbClr val="0070C0"/>
                              </a:solidFill>
                              <a:latin typeface="Cambria Math" panose="02040503050406030204" pitchFamily="18" charset="0"/>
                            </a:rPr>
                            <m:t>𝝆</m:t>
                          </m:r>
                        </m:e>
                        <m:sub>
                          <m:r>
                            <a:rPr lang="en-US" b="1">
                              <a:solidFill>
                                <a:srgbClr val="0070C0"/>
                              </a:solidFill>
                              <a:latin typeface="Cambria Math" panose="02040503050406030204" pitchFamily="18" charset="0"/>
                            </a:rPr>
                            <m:t>𝐇𝐠</m:t>
                          </m:r>
                        </m:sub>
                      </m:sSub>
                      <m:r>
                        <a:rPr lang="en-US" b="1" i="1">
                          <a:solidFill>
                            <a:srgbClr val="0070C0"/>
                          </a:solidFill>
                          <a:latin typeface="Cambria Math" panose="02040503050406030204" pitchFamily="18" charset="0"/>
                        </a:rPr>
                        <m:t>𝒈𝒉</m:t>
                      </m:r>
                    </m:oMath>
                  </m:oMathPara>
                </a14:m>
                <a:endParaRPr lang="el-GR" dirty="0"/>
              </a:p>
            </p:txBody>
          </p:sp>
        </mc:Choice>
        <mc:Fallback xmlns="">
          <p:sp>
            <p:nvSpPr>
              <p:cNvPr id="176" name="Ορθογώνιο 175"/>
              <p:cNvSpPr>
                <a:spLocks noRot="1" noChangeAspect="1" noMove="1" noResize="1" noEditPoints="1" noAdjustHandles="1" noChangeArrowheads="1" noChangeShapeType="1" noTextEdit="1"/>
              </p:cNvSpPr>
              <p:nvPr/>
            </p:nvSpPr>
            <p:spPr>
              <a:xfrm>
                <a:off x="2610800" y="5615898"/>
                <a:ext cx="1878911" cy="395686"/>
              </a:xfrm>
              <a:prstGeom prst="rect">
                <a:avLst/>
              </a:prstGeom>
              <a:blipFill>
                <a:blip r:embed="rId16"/>
                <a:stretch>
                  <a:fillRect b="-9231"/>
                </a:stretch>
              </a:blipFill>
            </p:spPr>
            <p:txBody>
              <a:bodyPr/>
              <a:lstStyle/>
              <a:p>
                <a:r>
                  <a:rPr lang="el-GR">
                    <a:noFill/>
                  </a:rPr>
                  <a:t> </a:t>
                </a:r>
              </a:p>
            </p:txBody>
          </p:sp>
        </mc:Fallback>
      </mc:AlternateContent>
      <p:grpSp>
        <p:nvGrpSpPr>
          <p:cNvPr id="191" name="Ομάδα 190"/>
          <p:cNvGrpSpPr/>
          <p:nvPr/>
        </p:nvGrpSpPr>
        <p:grpSpPr>
          <a:xfrm>
            <a:off x="2640329" y="4976361"/>
            <a:ext cx="4124153" cy="1078768"/>
            <a:chOff x="2640329" y="4976361"/>
            <a:chExt cx="4124153" cy="1078768"/>
          </a:xfrm>
        </p:grpSpPr>
        <p:sp>
          <p:nvSpPr>
            <p:cNvPr id="178" name="Οβάλ 177"/>
            <p:cNvSpPr/>
            <p:nvPr/>
          </p:nvSpPr>
          <p:spPr>
            <a:xfrm>
              <a:off x="2640329" y="5551129"/>
              <a:ext cx="1849382" cy="504000"/>
            </a:xfrm>
            <a:prstGeom prst="ellipse">
              <a:avLst/>
            </a:prstGeom>
            <a:no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cxnSp>
          <p:nvCxnSpPr>
            <p:cNvPr id="179" name="Ευθύγραμμο βέλος σύνδεσης 178"/>
            <p:cNvCxnSpPr>
              <a:stCxn id="178" idx="6"/>
            </p:cNvCxnSpPr>
            <p:nvPr/>
          </p:nvCxnSpPr>
          <p:spPr>
            <a:xfrm flipV="1">
              <a:off x="4489711" y="4976361"/>
              <a:ext cx="2274771" cy="826768"/>
            </a:xfrm>
            <a:prstGeom prst="straightConnector1">
              <a:avLst/>
            </a:prstGeom>
            <a:ln w="19050">
              <a:solidFill>
                <a:srgbClr val="FF0000"/>
              </a:solidFill>
              <a:tailEnd type="triangle"/>
            </a:ln>
          </p:spPr>
          <p:style>
            <a:lnRef idx="1">
              <a:schemeClr val="accent1"/>
            </a:lnRef>
            <a:fillRef idx="0">
              <a:schemeClr val="accent1"/>
            </a:fillRef>
            <a:effectRef idx="0">
              <a:schemeClr val="accent1"/>
            </a:effectRef>
            <a:fontRef idx="minor">
              <a:schemeClr val="tx1"/>
            </a:fontRef>
          </p:style>
        </p:cxnSp>
      </p:grpSp>
      <mc:AlternateContent xmlns:mc="http://schemas.openxmlformats.org/markup-compatibility/2006" xmlns:a14="http://schemas.microsoft.com/office/drawing/2010/main">
        <mc:Choice Requires="a14">
          <p:sp>
            <p:nvSpPr>
              <p:cNvPr id="182" name="TextBox 181"/>
              <p:cNvSpPr txBox="1"/>
              <p:nvPr/>
            </p:nvSpPr>
            <p:spPr>
              <a:xfrm>
                <a:off x="8156416" y="4572643"/>
                <a:ext cx="1955086" cy="1077603"/>
              </a:xfrm>
              <a:prstGeom prst="rect">
                <a:avLst/>
              </a:prstGeom>
              <a:noFill/>
              <a:ln w="28575">
                <a:solidFill>
                  <a:srgbClr val="FF0000"/>
                </a:solidFill>
              </a:ln>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sSub>
                        <m:sSubPr>
                          <m:ctrlPr>
                            <a:rPr lang="el-GR" b="1" i="1" smtClean="0">
                              <a:solidFill>
                                <a:srgbClr val="0070C0"/>
                              </a:solidFill>
                              <a:latin typeface="Cambria Math" panose="02040503050406030204" pitchFamily="18" charset="0"/>
                            </a:rPr>
                          </m:ctrlPr>
                        </m:sSubPr>
                        <m:e>
                          <m:r>
                            <a:rPr lang="el-GR" b="1" i="1" smtClean="0">
                              <a:solidFill>
                                <a:srgbClr val="0070C0"/>
                              </a:solidFill>
                              <a:latin typeface="Cambria Math" panose="02040503050406030204" pitchFamily="18" charset="0"/>
                            </a:rPr>
                            <m:t>𝝊</m:t>
                          </m:r>
                        </m:e>
                        <m:sub>
                          <m:r>
                            <a:rPr lang="el-GR" b="1" i="1" smtClean="0">
                              <a:solidFill>
                                <a:srgbClr val="0070C0"/>
                              </a:solidFill>
                              <a:latin typeface="Cambria Math" panose="02040503050406030204" pitchFamily="18" charset="0"/>
                            </a:rPr>
                            <m:t>𝟎</m:t>
                          </m:r>
                        </m:sub>
                      </m:sSub>
                      <m:r>
                        <a:rPr lang="el-GR" b="1" i="1" smtClean="0">
                          <a:solidFill>
                            <a:srgbClr val="0070C0"/>
                          </a:solidFill>
                          <a:latin typeface="Cambria Math" panose="02040503050406030204" pitchFamily="18" charset="0"/>
                        </a:rPr>
                        <m:t>=</m:t>
                      </m:r>
                      <m:rad>
                        <m:radPr>
                          <m:degHide m:val="on"/>
                          <m:ctrlPr>
                            <a:rPr lang="el-GR" b="1" i="1" smtClean="0">
                              <a:solidFill>
                                <a:srgbClr val="0070C0"/>
                              </a:solidFill>
                              <a:latin typeface="Cambria Math" panose="02040503050406030204" pitchFamily="18" charset="0"/>
                            </a:rPr>
                          </m:ctrlPr>
                        </m:radPr>
                        <m:deg/>
                        <m:e>
                          <m:f>
                            <m:fPr>
                              <m:ctrlPr>
                                <a:rPr lang="el-GR" b="1" i="1" smtClean="0">
                                  <a:solidFill>
                                    <a:srgbClr val="0070C0"/>
                                  </a:solidFill>
                                  <a:latin typeface="Cambria Math" panose="02040503050406030204" pitchFamily="18" charset="0"/>
                                </a:rPr>
                              </m:ctrlPr>
                            </m:fPr>
                            <m:num>
                              <m:r>
                                <a:rPr lang="el-GR" b="1" i="1" smtClean="0">
                                  <a:solidFill>
                                    <a:srgbClr val="0070C0"/>
                                  </a:solidFill>
                                  <a:latin typeface="Cambria Math" panose="02040503050406030204" pitchFamily="18" charset="0"/>
                                </a:rPr>
                                <m:t>𝟐</m:t>
                              </m:r>
                              <m:sSub>
                                <m:sSubPr>
                                  <m:ctrlPr>
                                    <a:rPr lang="en-US" b="1" i="1">
                                      <a:solidFill>
                                        <a:srgbClr val="0070C0"/>
                                      </a:solidFill>
                                      <a:latin typeface="Cambria Math" panose="02040503050406030204" pitchFamily="18" charset="0"/>
                                    </a:rPr>
                                  </m:ctrlPr>
                                </m:sSubPr>
                                <m:e>
                                  <m:r>
                                    <a:rPr lang="el-GR" b="1" i="1">
                                      <a:solidFill>
                                        <a:srgbClr val="0070C0"/>
                                      </a:solidFill>
                                      <a:latin typeface="Cambria Math" panose="02040503050406030204" pitchFamily="18" charset="0"/>
                                    </a:rPr>
                                    <m:t>𝝆</m:t>
                                  </m:r>
                                </m:e>
                                <m:sub>
                                  <m:r>
                                    <a:rPr lang="en-US" b="1">
                                      <a:solidFill>
                                        <a:srgbClr val="0070C0"/>
                                      </a:solidFill>
                                      <a:latin typeface="Cambria Math" panose="02040503050406030204" pitchFamily="18" charset="0"/>
                                    </a:rPr>
                                    <m:t>𝐇𝐠</m:t>
                                  </m:r>
                                </m:sub>
                              </m:sSub>
                              <m:r>
                                <a:rPr lang="en-US" b="1" i="1">
                                  <a:solidFill>
                                    <a:srgbClr val="0070C0"/>
                                  </a:solidFill>
                                  <a:latin typeface="Cambria Math" panose="02040503050406030204" pitchFamily="18" charset="0"/>
                                </a:rPr>
                                <m:t>𝒈𝒉</m:t>
                              </m:r>
                            </m:num>
                            <m:den>
                              <m:r>
                                <a:rPr lang="el-GR" b="1" i="1" smtClean="0">
                                  <a:solidFill>
                                    <a:srgbClr val="0070C0"/>
                                  </a:solidFill>
                                  <a:latin typeface="Cambria Math" panose="02040503050406030204" pitchFamily="18" charset="0"/>
                                </a:rPr>
                                <m:t>𝝆</m:t>
                              </m:r>
                              <m:d>
                                <m:dPr>
                                  <m:ctrlPr>
                                    <a:rPr lang="el-GR" b="1" i="1">
                                      <a:solidFill>
                                        <a:srgbClr val="0070C0"/>
                                      </a:solidFill>
                                      <a:latin typeface="Cambria Math" panose="02040503050406030204" pitchFamily="18" charset="0"/>
                                    </a:rPr>
                                  </m:ctrlPr>
                                </m:dPr>
                                <m:e>
                                  <m:f>
                                    <m:fPr>
                                      <m:ctrlPr>
                                        <a:rPr lang="el-GR" b="1" i="1">
                                          <a:solidFill>
                                            <a:srgbClr val="0070C0"/>
                                          </a:solidFill>
                                          <a:latin typeface="Cambria Math" panose="02040503050406030204" pitchFamily="18" charset="0"/>
                                          <a:ea typeface="Cambria Math" panose="02040503050406030204" pitchFamily="18" charset="0"/>
                                        </a:rPr>
                                      </m:ctrlPr>
                                    </m:fPr>
                                    <m:num>
                                      <m:sSubSup>
                                        <m:sSubSupPr>
                                          <m:ctrlPr>
                                            <a:rPr lang="el-GR" b="1" i="1">
                                              <a:solidFill>
                                                <a:srgbClr val="0070C0"/>
                                              </a:solidFill>
                                              <a:latin typeface="Cambria Math" panose="02040503050406030204" pitchFamily="18" charset="0"/>
                                              <a:ea typeface="Cambria Math" panose="02040503050406030204" pitchFamily="18" charset="0"/>
                                            </a:rPr>
                                          </m:ctrlPr>
                                        </m:sSubSupPr>
                                        <m:e>
                                          <m:r>
                                            <a:rPr lang="en-US" b="1" i="1">
                                              <a:solidFill>
                                                <a:srgbClr val="0070C0"/>
                                              </a:solidFill>
                                              <a:latin typeface="Cambria Math" panose="02040503050406030204" pitchFamily="18" charset="0"/>
                                              <a:ea typeface="Cambria Math" panose="02040503050406030204" pitchFamily="18" charset="0"/>
                                            </a:rPr>
                                            <m:t>𝑹</m:t>
                                          </m:r>
                                        </m:e>
                                        <m:sub>
                                          <m:r>
                                            <a:rPr lang="en-US" b="1" i="1">
                                              <a:solidFill>
                                                <a:srgbClr val="0070C0"/>
                                              </a:solidFill>
                                              <a:latin typeface="Cambria Math" panose="02040503050406030204" pitchFamily="18" charset="0"/>
                                              <a:ea typeface="Cambria Math" panose="02040503050406030204" pitchFamily="18" charset="0"/>
                                            </a:rPr>
                                            <m:t>𝟎</m:t>
                                          </m:r>
                                        </m:sub>
                                        <m:sup>
                                          <m:r>
                                            <a:rPr lang="en-US" b="1" i="1">
                                              <a:solidFill>
                                                <a:srgbClr val="0070C0"/>
                                              </a:solidFill>
                                              <a:latin typeface="Cambria Math" panose="02040503050406030204" pitchFamily="18" charset="0"/>
                                              <a:ea typeface="Cambria Math" panose="02040503050406030204" pitchFamily="18" charset="0"/>
                                            </a:rPr>
                                            <m:t>𝟒</m:t>
                                          </m:r>
                                        </m:sup>
                                      </m:sSubSup>
                                    </m:num>
                                    <m:den>
                                      <m:sSup>
                                        <m:sSupPr>
                                          <m:ctrlPr>
                                            <a:rPr lang="el-GR" b="1" i="1">
                                              <a:solidFill>
                                                <a:srgbClr val="0070C0"/>
                                              </a:solidFill>
                                              <a:latin typeface="Cambria Math" panose="02040503050406030204" pitchFamily="18" charset="0"/>
                                              <a:ea typeface="Cambria Math" panose="02040503050406030204" pitchFamily="18" charset="0"/>
                                            </a:rPr>
                                          </m:ctrlPr>
                                        </m:sSupPr>
                                        <m:e>
                                          <m:r>
                                            <a:rPr lang="en-US" b="1" i="1">
                                              <a:solidFill>
                                                <a:srgbClr val="0070C0"/>
                                              </a:solidFill>
                                              <a:latin typeface="Cambria Math" panose="02040503050406030204" pitchFamily="18" charset="0"/>
                                              <a:ea typeface="Cambria Math" panose="02040503050406030204" pitchFamily="18" charset="0"/>
                                            </a:rPr>
                                            <m:t>𝑹</m:t>
                                          </m:r>
                                        </m:e>
                                        <m:sup>
                                          <m:r>
                                            <a:rPr lang="en-US" b="1" i="1">
                                              <a:solidFill>
                                                <a:srgbClr val="0070C0"/>
                                              </a:solidFill>
                                              <a:latin typeface="Cambria Math" panose="02040503050406030204" pitchFamily="18" charset="0"/>
                                              <a:ea typeface="Cambria Math" panose="02040503050406030204" pitchFamily="18" charset="0"/>
                                            </a:rPr>
                                            <m:t>𝟒</m:t>
                                          </m:r>
                                        </m:sup>
                                      </m:sSup>
                                    </m:den>
                                  </m:f>
                                  <m:r>
                                    <a:rPr lang="el-GR" b="1" i="1">
                                      <a:solidFill>
                                        <a:srgbClr val="0070C0"/>
                                      </a:solidFill>
                                      <a:latin typeface="Cambria Math" panose="02040503050406030204" pitchFamily="18" charset="0"/>
                                      <a:ea typeface="Cambria Math" panose="02040503050406030204" pitchFamily="18" charset="0"/>
                                    </a:rPr>
                                    <m:t>−</m:t>
                                  </m:r>
                                  <m:r>
                                    <a:rPr lang="el-GR" b="1" i="1">
                                      <a:solidFill>
                                        <a:srgbClr val="0070C0"/>
                                      </a:solidFill>
                                      <a:latin typeface="Cambria Math" panose="02040503050406030204" pitchFamily="18" charset="0"/>
                                      <a:ea typeface="Cambria Math" panose="02040503050406030204" pitchFamily="18" charset="0"/>
                                    </a:rPr>
                                    <m:t>𝟏</m:t>
                                  </m:r>
                                </m:e>
                              </m:d>
                            </m:den>
                          </m:f>
                        </m:e>
                      </m:rad>
                    </m:oMath>
                  </m:oMathPara>
                </a14:m>
                <a:endParaRPr lang="el-GR" b="1" dirty="0">
                  <a:solidFill>
                    <a:srgbClr val="0070C0"/>
                  </a:solidFill>
                </a:endParaRPr>
              </a:p>
            </p:txBody>
          </p:sp>
        </mc:Choice>
        <mc:Fallback xmlns="">
          <p:sp>
            <p:nvSpPr>
              <p:cNvPr id="182" name="TextBox 181"/>
              <p:cNvSpPr txBox="1">
                <a:spLocks noRot="1" noChangeAspect="1" noMove="1" noResize="1" noEditPoints="1" noAdjustHandles="1" noChangeArrowheads="1" noChangeShapeType="1" noTextEdit="1"/>
              </p:cNvSpPr>
              <p:nvPr/>
            </p:nvSpPr>
            <p:spPr>
              <a:xfrm>
                <a:off x="8156416" y="4572643"/>
                <a:ext cx="1955086" cy="1077603"/>
              </a:xfrm>
              <a:prstGeom prst="rect">
                <a:avLst/>
              </a:prstGeom>
              <a:blipFill>
                <a:blip r:embed="rId17"/>
                <a:stretch>
                  <a:fillRect/>
                </a:stretch>
              </a:blipFill>
              <a:ln w="28575">
                <a:solidFill>
                  <a:srgbClr val="FF0000"/>
                </a:solidFill>
              </a:ln>
            </p:spPr>
            <p:txBody>
              <a:bodyPr/>
              <a:lstStyle/>
              <a:p>
                <a:r>
                  <a:rPr lang="el-GR">
                    <a:noFill/>
                  </a:rPr>
                  <a:t> </a:t>
                </a:r>
              </a:p>
            </p:txBody>
          </p:sp>
        </mc:Fallback>
      </mc:AlternateContent>
      <p:sp>
        <p:nvSpPr>
          <p:cNvPr id="152" name="Οβάλ 151"/>
          <p:cNvSpPr/>
          <p:nvPr/>
        </p:nvSpPr>
        <p:spPr>
          <a:xfrm>
            <a:off x="4504867" y="1447930"/>
            <a:ext cx="304800" cy="1008000"/>
          </a:xfrm>
          <a:prstGeom prst="ellipse">
            <a:avLst/>
          </a:prstGeom>
          <a:solidFill>
            <a:schemeClr val="accent4">
              <a:lumMod val="60000"/>
              <a:lumOff val="40000"/>
              <a:alpha val="38000"/>
            </a:schemeClr>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mc:AlternateContent xmlns:mc="http://schemas.openxmlformats.org/markup-compatibility/2006" xmlns:a14="http://schemas.microsoft.com/office/drawing/2010/main">
        <mc:Choice Requires="a14">
          <p:sp>
            <p:nvSpPr>
              <p:cNvPr id="186" name="Ορθογώνιο 185"/>
              <p:cNvSpPr/>
              <p:nvPr/>
            </p:nvSpPr>
            <p:spPr>
              <a:xfrm>
                <a:off x="8459720" y="2617945"/>
                <a:ext cx="3077894" cy="610936"/>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sSub>
                        <m:sSubPr>
                          <m:ctrlPr>
                            <a:rPr lang="el-GR" b="1" i="1" smtClean="0">
                              <a:solidFill>
                                <a:srgbClr val="0070C0"/>
                              </a:solidFill>
                              <a:latin typeface="Cambria Math" panose="02040503050406030204" pitchFamily="18" charset="0"/>
                              <a:ea typeface="Cambria Math" panose="02040503050406030204" pitchFamily="18" charset="0"/>
                            </a:rPr>
                          </m:ctrlPr>
                        </m:sSubPr>
                        <m:e>
                          <m:r>
                            <a:rPr lang="en-US" b="1" i="1">
                              <a:solidFill>
                                <a:srgbClr val="0070C0"/>
                              </a:solidFill>
                              <a:latin typeface="Cambria Math" panose="02040503050406030204" pitchFamily="18" charset="0"/>
                              <a:ea typeface="Cambria Math" panose="02040503050406030204" pitchFamily="18" charset="0"/>
                            </a:rPr>
                            <m:t>𝒑</m:t>
                          </m:r>
                        </m:e>
                        <m:sub>
                          <m:r>
                            <a:rPr lang="en-US" b="1" i="1">
                              <a:solidFill>
                                <a:srgbClr val="0070C0"/>
                              </a:solidFill>
                              <a:latin typeface="Cambria Math" panose="02040503050406030204" pitchFamily="18" charset="0"/>
                              <a:ea typeface="Cambria Math" panose="02040503050406030204" pitchFamily="18" charset="0"/>
                            </a:rPr>
                            <m:t>𝟎</m:t>
                          </m:r>
                        </m:sub>
                      </m:sSub>
                      <m:r>
                        <a:rPr lang="en-US" b="1" i="1">
                          <a:solidFill>
                            <a:srgbClr val="0070C0"/>
                          </a:solidFill>
                          <a:latin typeface="Cambria Math" panose="02040503050406030204" pitchFamily="18" charset="0"/>
                          <a:ea typeface="Cambria Math" panose="02040503050406030204" pitchFamily="18" charset="0"/>
                        </a:rPr>
                        <m:t>−</m:t>
                      </m:r>
                      <m:r>
                        <a:rPr lang="en-US" b="1" i="1">
                          <a:solidFill>
                            <a:srgbClr val="0070C0"/>
                          </a:solidFill>
                          <a:latin typeface="Cambria Math" panose="02040503050406030204" pitchFamily="18" charset="0"/>
                          <a:ea typeface="Cambria Math" panose="02040503050406030204" pitchFamily="18" charset="0"/>
                        </a:rPr>
                        <m:t>𝒑</m:t>
                      </m:r>
                      <m:r>
                        <a:rPr lang="en-US" b="1" i="1">
                          <a:solidFill>
                            <a:srgbClr val="0070C0"/>
                          </a:solidFill>
                          <a:latin typeface="Cambria Math" panose="02040503050406030204" pitchFamily="18" charset="0"/>
                          <a:ea typeface="Cambria Math" panose="02040503050406030204" pitchFamily="18" charset="0"/>
                        </a:rPr>
                        <m:t>=</m:t>
                      </m:r>
                      <m:f>
                        <m:fPr>
                          <m:ctrlPr>
                            <a:rPr lang="en-US" b="1" i="1">
                              <a:solidFill>
                                <a:srgbClr val="0070C0"/>
                              </a:solidFill>
                              <a:latin typeface="Cambria Math" panose="02040503050406030204" pitchFamily="18" charset="0"/>
                            </a:rPr>
                          </m:ctrlPr>
                        </m:fPr>
                        <m:num>
                          <m:r>
                            <a:rPr lang="en-US" b="1" i="1">
                              <a:solidFill>
                                <a:srgbClr val="0070C0"/>
                              </a:solidFill>
                              <a:latin typeface="Cambria Math" panose="02040503050406030204" pitchFamily="18" charset="0"/>
                            </a:rPr>
                            <m:t>𝟏</m:t>
                          </m:r>
                        </m:num>
                        <m:den>
                          <m:r>
                            <a:rPr lang="en-US" b="1" i="1">
                              <a:solidFill>
                                <a:srgbClr val="0070C0"/>
                              </a:solidFill>
                              <a:latin typeface="Cambria Math" panose="02040503050406030204" pitchFamily="18" charset="0"/>
                            </a:rPr>
                            <m:t>𝟐</m:t>
                          </m:r>
                        </m:den>
                      </m:f>
                      <m:r>
                        <a:rPr lang="el-GR" b="1" i="1">
                          <a:solidFill>
                            <a:srgbClr val="0070C0"/>
                          </a:solidFill>
                          <a:latin typeface="Cambria Math" panose="02040503050406030204" pitchFamily="18" charset="0"/>
                        </a:rPr>
                        <m:t>𝝆</m:t>
                      </m:r>
                      <m:sSup>
                        <m:sSupPr>
                          <m:ctrlPr>
                            <a:rPr lang="el-GR" b="1" i="1">
                              <a:solidFill>
                                <a:srgbClr val="0070C0"/>
                              </a:solidFill>
                              <a:latin typeface="Cambria Math" panose="02040503050406030204" pitchFamily="18" charset="0"/>
                            </a:rPr>
                          </m:ctrlPr>
                        </m:sSupPr>
                        <m:e>
                          <m:r>
                            <a:rPr lang="el-GR" b="1" i="1">
                              <a:solidFill>
                                <a:srgbClr val="0070C0"/>
                              </a:solidFill>
                              <a:latin typeface="Cambria Math" panose="02040503050406030204" pitchFamily="18" charset="0"/>
                            </a:rPr>
                            <m:t>𝝊</m:t>
                          </m:r>
                        </m:e>
                        <m:sup>
                          <m:r>
                            <a:rPr lang="el-GR" b="1" i="1">
                              <a:solidFill>
                                <a:srgbClr val="0070C0"/>
                              </a:solidFill>
                              <a:latin typeface="Cambria Math" panose="02040503050406030204" pitchFamily="18" charset="0"/>
                            </a:rPr>
                            <m:t>𝟐</m:t>
                          </m:r>
                        </m:sup>
                      </m:sSup>
                      <m:r>
                        <a:rPr lang="en-US" b="1" i="1">
                          <a:solidFill>
                            <a:srgbClr val="0070C0"/>
                          </a:solidFill>
                          <a:latin typeface="Cambria Math" panose="02040503050406030204" pitchFamily="18" charset="0"/>
                        </a:rPr>
                        <m:t>−</m:t>
                      </m:r>
                      <m:f>
                        <m:fPr>
                          <m:ctrlPr>
                            <a:rPr lang="en-US" b="1" i="1">
                              <a:solidFill>
                                <a:srgbClr val="0070C0"/>
                              </a:solidFill>
                              <a:latin typeface="Cambria Math" panose="02040503050406030204" pitchFamily="18" charset="0"/>
                            </a:rPr>
                          </m:ctrlPr>
                        </m:fPr>
                        <m:num>
                          <m:r>
                            <a:rPr lang="en-US" b="1" i="1">
                              <a:solidFill>
                                <a:srgbClr val="0070C0"/>
                              </a:solidFill>
                              <a:latin typeface="Cambria Math" panose="02040503050406030204" pitchFamily="18" charset="0"/>
                            </a:rPr>
                            <m:t>𝟏</m:t>
                          </m:r>
                        </m:num>
                        <m:den>
                          <m:r>
                            <a:rPr lang="en-US" b="1" i="1">
                              <a:solidFill>
                                <a:srgbClr val="0070C0"/>
                              </a:solidFill>
                              <a:latin typeface="Cambria Math" panose="02040503050406030204" pitchFamily="18" charset="0"/>
                            </a:rPr>
                            <m:t>𝟐</m:t>
                          </m:r>
                        </m:den>
                      </m:f>
                      <m:r>
                        <a:rPr lang="el-GR" b="1" i="1">
                          <a:solidFill>
                            <a:srgbClr val="0070C0"/>
                          </a:solidFill>
                          <a:latin typeface="Cambria Math" panose="02040503050406030204" pitchFamily="18" charset="0"/>
                        </a:rPr>
                        <m:t>𝝆</m:t>
                      </m:r>
                      <m:sSubSup>
                        <m:sSubSupPr>
                          <m:ctrlPr>
                            <a:rPr lang="el-GR" b="1" i="1">
                              <a:solidFill>
                                <a:srgbClr val="0070C0"/>
                              </a:solidFill>
                              <a:latin typeface="Cambria Math" panose="02040503050406030204" pitchFamily="18" charset="0"/>
                            </a:rPr>
                          </m:ctrlPr>
                        </m:sSubSupPr>
                        <m:e>
                          <m:r>
                            <a:rPr lang="el-GR" b="1" i="1">
                              <a:solidFill>
                                <a:srgbClr val="0070C0"/>
                              </a:solidFill>
                              <a:latin typeface="Cambria Math" panose="02040503050406030204" pitchFamily="18" charset="0"/>
                            </a:rPr>
                            <m:t>𝝊</m:t>
                          </m:r>
                        </m:e>
                        <m:sub>
                          <m:r>
                            <a:rPr lang="el-GR" b="1" i="1">
                              <a:solidFill>
                                <a:srgbClr val="0070C0"/>
                              </a:solidFill>
                              <a:latin typeface="Cambria Math" panose="02040503050406030204" pitchFamily="18" charset="0"/>
                            </a:rPr>
                            <m:t>𝟎</m:t>
                          </m:r>
                        </m:sub>
                        <m:sup>
                          <m:r>
                            <a:rPr lang="el-GR" b="1" i="1">
                              <a:solidFill>
                                <a:srgbClr val="0070C0"/>
                              </a:solidFill>
                              <a:latin typeface="Cambria Math" panose="02040503050406030204" pitchFamily="18" charset="0"/>
                            </a:rPr>
                            <m:t>𝟐</m:t>
                          </m:r>
                        </m:sup>
                      </m:sSubSup>
                      <m:r>
                        <a:rPr lang="en-US" b="1" i="1" smtClean="0">
                          <a:solidFill>
                            <a:srgbClr val="0070C0"/>
                          </a:solidFill>
                          <a:latin typeface="Cambria Math" panose="02040503050406030204" pitchFamily="18" charset="0"/>
                        </a:rPr>
                        <m:t>    </m:t>
                      </m:r>
                      <m:r>
                        <a:rPr lang="en-US" b="1" i="1" smtClean="0">
                          <a:solidFill>
                            <a:srgbClr val="0070C0"/>
                          </a:solidFill>
                          <a:latin typeface="Cambria Math" panose="02040503050406030204" pitchFamily="18" charset="0"/>
                          <a:ea typeface="Cambria Math" panose="02040503050406030204" pitchFamily="18" charset="0"/>
                        </a:rPr>
                        <m:t>⇒</m:t>
                      </m:r>
                    </m:oMath>
                  </m:oMathPara>
                </a14:m>
                <a:endParaRPr lang="el-GR" dirty="0"/>
              </a:p>
            </p:txBody>
          </p:sp>
        </mc:Choice>
        <mc:Fallback xmlns="">
          <p:sp>
            <p:nvSpPr>
              <p:cNvPr id="186" name="Ορθογώνιο 185"/>
              <p:cNvSpPr>
                <a:spLocks noRot="1" noChangeAspect="1" noMove="1" noResize="1" noEditPoints="1" noAdjustHandles="1" noChangeArrowheads="1" noChangeShapeType="1" noTextEdit="1"/>
              </p:cNvSpPr>
              <p:nvPr/>
            </p:nvSpPr>
            <p:spPr>
              <a:xfrm>
                <a:off x="8459720" y="2617945"/>
                <a:ext cx="3077894" cy="610936"/>
              </a:xfrm>
              <a:prstGeom prst="rect">
                <a:avLst/>
              </a:prstGeom>
              <a:blipFill>
                <a:blip r:embed="rId18"/>
                <a:stretch>
                  <a:fillRect/>
                </a:stretch>
              </a:blipFill>
            </p:spPr>
            <p:txBody>
              <a:bodyPr/>
              <a:lstStyle/>
              <a:p>
                <a:r>
                  <a:rPr lang="el-GR">
                    <a:noFill/>
                  </a:rPr>
                  <a:t> </a:t>
                </a:r>
              </a:p>
            </p:txBody>
          </p:sp>
        </mc:Fallback>
      </mc:AlternateContent>
      <mc:AlternateContent xmlns:mc="http://schemas.openxmlformats.org/markup-compatibility/2006" xmlns:a14="http://schemas.microsoft.com/office/drawing/2010/main">
        <mc:Choice Requires="a14">
          <p:sp>
            <p:nvSpPr>
              <p:cNvPr id="189" name="Ορθογώνιο 188"/>
              <p:cNvSpPr/>
              <p:nvPr/>
            </p:nvSpPr>
            <p:spPr>
              <a:xfrm>
                <a:off x="8840481" y="3544984"/>
                <a:ext cx="3318665" cy="734560"/>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sSub>
                        <m:sSubPr>
                          <m:ctrlPr>
                            <a:rPr lang="el-GR" b="1" i="1" smtClean="0">
                              <a:solidFill>
                                <a:srgbClr val="0070C0"/>
                              </a:solidFill>
                              <a:latin typeface="Cambria Math" panose="02040503050406030204" pitchFamily="18" charset="0"/>
                              <a:ea typeface="Cambria Math" panose="02040503050406030204" pitchFamily="18" charset="0"/>
                            </a:rPr>
                          </m:ctrlPr>
                        </m:sSubPr>
                        <m:e>
                          <m:r>
                            <a:rPr lang="en-US" b="1" i="1">
                              <a:solidFill>
                                <a:srgbClr val="0070C0"/>
                              </a:solidFill>
                              <a:latin typeface="Cambria Math" panose="02040503050406030204" pitchFamily="18" charset="0"/>
                              <a:ea typeface="Cambria Math" panose="02040503050406030204" pitchFamily="18" charset="0"/>
                            </a:rPr>
                            <m:t>𝒑</m:t>
                          </m:r>
                        </m:e>
                        <m:sub>
                          <m:r>
                            <a:rPr lang="en-US" b="1" i="1">
                              <a:solidFill>
                                <a:srgbClr val="0070C0"/>
                              </a:solidFill>
                              <a:latin typeface="Cambria Math" panose="02040503050406030204" pitchFamily="18" charset="0"/>
                              <a:ea typeface="Cambria Math" panose="02040503050406030204" pitchFamily="18" charset="0"/>
                            </a:rPr>
                            <m:t>𝟎</m:t>
                          </m:r>
                        </m:sub>
                      </m:sSub>
                      <m:r>
                        <a:rPr lang="en-US" b="1" i="1">
                          <a:solidFill>
                            <a:srgbClr val="0070C0"/>
                          </a:solidFill>
                          <a:latin typeface="Cambria Math" panose="02040503050406030204" pitchFamily="18" charset="0"/>
                          <a:ea typeface="Cambria Math" panose="02040503050406030204" pitchFamily="18" charset="0"/>
                        </a:rPr>
                        <m:t>−</m:t>
                      </m:r>
                      <m:r>
                        <a:rPr lang="en-US" b="1" i="1">
                          <a:solidFill>
                            <a:srgbClr val="0070C0"/>
                          </a:solidFill>
                          <a:latin typeface="Cambria Math" panose="02040503050406030204" pitchFamily="18" charset="0"/>
                          <a:ea typeface="Cambria Math" panose="02040503050406030204" pitchFamily="18" charset="0"/>
                        </a:rPr>
                        <m:t>𝒑</m:t>
                      </m:r>
                      <m:r>
                        <a:rPr lang="en-US" b="1" i="1">
                          <a:solidFill>
                            <a:srgbClr val="0070C0"/>
                          </a:solidFill>
                          <a:latin typeface="Cambria Math" panose="02040503050406030204" pitchFamily="18" charset="0"/>
                          <a:ea typeface="Cambria Math" panose="02040503050406030204" pitchFamily="18" charset="0"/>
                        </a:rPr>
                        <m:t>=</m:t>
                      </m:r>
                      <m:f>
                        <m:fPr>
                          <m:ctrlPr>
                            <a:rPr lang="en-US" b="1" i="1">
                              <a:solidFill>
                                <a:srgbClr val="0070C0"/>
                              </a:solidFill>
                              <a:latin typeface="Cambria Math" panose="02040503050406030204" pitchFamily="18" charset="0"/>
                            </a:rPr>
                          </m:ctrlPr>
                        </m:fPr>
                        <m:num>
                          <m:r>
                            <a:rPr lang="en-US" b="1" i="1">
                              <a:solidFill>
                                <a:srgbClr val="0070C0"/>
                              </a:solidFill>
                              <a:latin typeface="Cambria Math" panose="02040503050406030204" pitchFamily="18" charset="0"/>
                            </a:rPr>
                            <m:t>𝟏</m:t>
                          </m:r>
                        </m:num>
                        <m:den>
                          <m:r>
                            <a:rPr lang="en-US" b="1" i="1">
                              <a:solidFill>
                                <a:srgbClr val="0070C0"/>
                              </a:solidFill>
                              <a:latin typeface="Cambria Math" panose="02040503050406030204" pitchFamily="18" charset="0"/>
                            </a:rPr>
                            <m:t>𝟐</m:t>
                          </m:r>
                        </m:den>
                      </m:f>
                      <m:r>
                        <a:rPr lang="el-GR" b="1" i="1">
                          <a:solidFill>
                            <a:srgbClr val="0070C0"/>
                          </a:solidFill>
                          <a:latin typeface="Cambria Math" panose="02040503050406030204" pitchFamily="18" charset="0"/>
                        </a:rPr>
                        <m:t>𝝆</m:t>
                      </m:r>
                      <m:d>
                        <m:dPr>
                          <m:ctrlPr>
                            <a:rPr lang="el-GR" b="1" i="1">
                              <a:solidFill>
                                <a:srgbClr val="0070C0"/>
                              </a:solidFill>
                              <a:latin typeface="Cambria Math" panose="02040503050406030204" pitchFamily="18" charset="0"/>
                            </a:rPr>
                          </m:ctrlPr>
                        </m:dPr>
                        <m:e>
                          <m:f>
                            <m:fPr>
                              <m:ctrlPr>
                                <a:rPr lang="el-GR" b="1" i="1">
                                  <a:solidFill>
                                    <a:srgbClr val="0070C0"/>
                                  </a:solidFill>
                                  <a:latin typeface="Cambria Math" panose="02040503050406030204" pitchFamily="18" charset="0"/>
                                  <a:ea typeface="Cambria Math" panose="02040503050406030204" pitchFamily="18" charset="0"/>
                                </a:rPr>
                              </m:ctrlPr>
                            </m:fPr>
                            <m:num>
                              <m:sSubSup>
                                <m:sSubSupPr>
                                  <m:ctrlPr>
                                    <a:rPr lang="el-GR" b="1" i="1">
                                      <a:solidFill>
                                        <a:srgbClr val="0070C0"/>
                                      </a:solidFill>
                                      <a:latin typeface="Cambria Math" panose="02040503050406030204" pitchFamily="18" charset="0"/>
                                      <a:ea typeface="Cambria Math" panose="02040503050406030204" pitchFamily="18" charset="0"/>
                                    </a:rPr>
                                  </m:ctrlPr>
                                </m:sSubSupPr>
                                <m:e>
                                  <m:r>
                                    <a:rPr lang="en-US" b="1" i="1">
                                      <a:solidFill>
                                        <a:srgbClr val="0070C0"/>
                                      </a:solidFill>
                                      <a:latin typeface="Cambria Math" panose="02040503050406030204" pitchFamily="18" charset="0"/>
                                      <a:ea typeface="Cambria Math" panose="02040503050406030204" pitchFamily="18" charset="0"/>
                                    </a:rPr>
                                    <m:t>𝑹</m:t>
                                  </m:r>
                                </m:e>
                                <m:sub>
                                  <m:r>
                                    <a:rPr lang="en-US" b="1" i="1">
                                      <a:solidFill>
                                        <a:srgbClr val="0070C0"/>
                                      </a:solidFill>
                                      <a:latin typeface="Cambria Math" panose="02040503050406030204" pitchFamily="18" charset="0"/>
                                      <a:ea typeface="Cambria Math" panose="02040503050406030204" pitchFamily="18" charset="0"/>
                                    </a:rPr>
                                    <m:t>𝟎</m:t>
                                  </m:r>
                                </m:sub>
                                <m:sup>
                                  <m:r>
                                    <a:rPr lang="en-US" b="1" i="1">
                                      <a:solidFill>
                                        <a:srgbClr val="0070C0"/>
                                      </a:solidFill>
                                      <a:latin typeface="Cambria Math" panose="02040503050406030204" pitchFamily="18" charset="0"/>
                                      <a:ea typeface="Cambria Math" panose="02040503050406030204" pitchFamily="18" charset="0"/>
                                    </a:rPr>
                                    <m:t>𝟒</m:t>
                                  </m:r>
                                </m:sup>
                              </m:sSubSup>
                            </m:num>
                            <m:den>
                              <m:sSup>
                                <m:sSupPr>
                                  <m:ctrlPr>
                                    <a:rPr lang="el-GR" b="1" i="1">
                                      <a:solidFill>
                                        <a:srgbClr val="0070C0"/>
                                      </a:solidFill>
                                      <a:latin typeface="Cambria Math" panose="02040503050406030204" pitchFamily="18" charset="0"/>
                                      <a:ea typeface="Cambria Math" panose="02040503050406030204" pitchFamily="18" charset="0"/>
                                    </a:rPr>
                                  </m:ctrlPr>
                                </m:sSupPr>
                                <m:e>
                                  <m:r>
                                    <a:rPr lang="en-US" b="1" i="1">
                                      <a:solidFill>
                                        <a:srgbClr val="0070C0"/>
                                      </a:solidFill>
                                      <a:latin typeface="Cambria Math" panose="02040503050406030204" pitchFamily="18" charset="0"/>
                                      <a:ea typeface="Cambria Math" panose="02040503050406030204" pitchFamily="18" charset="0"/>
                                    </a:rPr>
                                    <m:t>𝑹</m:t>
                                  </m:r>
                                </m:e>
                                <m:sup>
                                  <m:r>
                                    <a:rPr lang="en-US" b="1" i="1">
                                      <a:solidFill>
                                        <a:srgbClr val="0070C0"/>
                                      </a:solidFill>
                                      <a:latin typeface="Cambria Math" panose="02040503050406030204" pitchFamily="18" charset="0"/>
                                      <a:ea typeface="Cambria Math" panose="02040503050406030204" pitchFamily="18" charset="0"/>
                                    </a:rPr>
                                    <m:t>𝟒</m:t>
                                  </m:r>
                                </m:sup>
                              </m:sSup>
                            </m:den>
                          </m:f>
                          <m:r>
                            <a:rPr lang="el-GR" b="1" i="1">
                              <a:solidFill>
                                <a:srgbClr val="0070C0"/>
                              </a:solidFill>
                              <a:latin typeface="Cambria Math" panose="02040503050406030204" pitchFamily="18" charset="0"/>
                              <a:ea typeface="Cambria Math" panose="02040503050406030204" pitchFamily="18" charset="0"/>
                            </a:rPr>
                            <m:t>−</m:t>
                          </m:r>
                          <m:r>
                            <a:rPr lang="el-GR" b="1" i="1">
                              <a:solidFill>
                                <a:srgbClr val="0070C0"/>
                              </a:solidFill>
                              <a:latin typeface="Cambria Math" panose="02040503050406030204" pitchFamily="18" charset="0"/>
                              <a:ea typeface="Cambria Math" panose="02040503050406030204" pitchFamily="18" charset="0"/>
                            </a:rPr>
                            <m:t>𝟏</m:t>
                          </m:r>
                        </m:e>
                      </m:d>
                      <m:sSubSup>
                        <m:sSubSupPr>
                          <m:ctrlPr>
                            <a:rPr lang="el-GR" b="1" i="1">
                              <a:solidFill>
                                <a:srgbClr val="0070C0"/>
                              </a:solidFill>
                              <a:latin typeface="Cambria Math" panose="02040503050406030204" pitchFamily="18" charset="0"/>
                            </a:rPr>
                          </m:ctrlPr>
                        </m:sSubSupPr>
                        <m:e>
                          <m:r>
                            <a:rPr lang="el-GR" b="1" i="1">
                              <a:solidFill>
                                <a:srgbClr val="0070C0"/>
                              </a:solidFill>
                              <a:latin typeface="Cambria Math" panose="02040503050406030204" pitchFamily="18" charset="0"/>
                            </a:rPr>
                            <m:t>𝝊</m:t>
                          </m:r>
                        </m:e>
                        <m:sub>
                          <m:r>
                            <a:rPr lang="el-GR" b="1" i="1">
                              <a:solidFill>
                                <a:srgbClr val="0070C0"/>
                              </a:solidFill>
                              <a:latin typeface="Cambria Math" panose="02040503050406030204" pitchFamily="18" charset="0"/>
                            </a:rPr>
                            <m:t>𝟎</m:t>
                          </m:r>
                        </m:sub>
                        <m:sup>
                          <m:r>
                            <a:rPr lang="el-GR" b="1" i="1">
                              <a:solidFill>
                                <a:srgbClr val="0070C0"/>
                              </a:solidFill>
                              <a:latin typeface="Cambria Math" panose="02040503050406030204" pitchFamily="18" charset="0"/>
                            </a:rPr>
                            <m:t>𝟐</m:t>
                          </m:r>
                        </m:sup>
                      </m:sSubSup>
                      <m:r>
                        <a:rPr lang="en-US" b="1" i="1" smtClean="0">
                          <a:solidFill>
                            <a:srgbClr val="0070C0"/>
                          </a:solidFill>
                          <a:latin typeface="Cambria Math" panose="02040503050406030204" pitchFamily="18" charset="0"/>
                        </a:rPr>
                        <m:t>     </m:t>
                      </m:r>
                      <m:r>
                        <a:rPr lang="en-US" b="1" i="1" smtClean="0">
                          <a:solidFill>
                            <a:srgbClr val="0070C0"/>
                          </a:solidFill>
                          <a:latin typeface="Cambria Math" panose="02040503050406030204" pitchFamily="18" charset="0"/>
                          <a:ea typeface="Cambria Math" panose="02040503050406030204" pitchFamily="18" charset="0"/>
                        </a:rPr>
                        <m:t>⇒</m:t>
                      </m:r>
                    </m:oMath>
                  </m:oMathPara>
                </a14:m>
                <a:endParaRPr lang="el-GR" dirty="0"/>
              </a:p>
            </p:txBody>
          </p:sp>
        </mc:Choice>
        <mc:Fallback xmlns="">
          <p:sp>
            <p:nvSpPr>
              <p:cNvPr id="189" name="Ορθογώνιο 188"/>
              <p:cNvSpPr>
                <a:spLocks noRot="1" noChangeAspect="1" noMove="1" noResize="1" noEditPoints="1" noAdjustHandles="1" noChangeArrowheads="1" noChangeShapeType="1" noTextEdit="1"/>
              </p:cNvSpPr>
              <p:nvPr/>
            </p:nvSpPr>
            <p:spPr>
              <a:xfrm>
                <a:off x="8840481" y="3544984"/>
                <a:ext cx="3318665" cy="734560"/>
              </a:xfrm>
              <a:prstGeom prst="rect">
                <a:avLst/>
              </a:prstGeom>
              <a:blipFill>
                <a:blip r:embed="rId19"/>
                <a:stretch>
                  <a:fillRect/>
                </a:stretch>
              </a:blipFill>
            </p:spPr>
            <p:txBody>
              <a:bodyPr/>
              <a:lstStyle/>
              <a:p>
                <a:r>
                  <a:rPr lang="el-GR">
                    <a:noFill/>
                  </a:rPr>
                  <a:t> </a:t>
                </a:r>
              </a:p>
            </p:txBody>
          </p:sp>
        </mc:Fallback>
      </mc:AlternateContent>
      <mc:AlternateContent xmlns:mc="http://schemas.openxmlformats.org/markup-compatibility/2006" xmlns:a14="http://schemas.microsoft.com/office/drawing/2010/main">
        <mc:Choice Requires="a14">
          <p:sp>
            <p:nvSpPr>
              <p:cNvPr id="2" name="Ορθογώνιο 1"/>
              <p:cNvSpPr/>
              <p:nvPr/>
            </p:nvSpPr>
            <p:spPr>
              <a:xfrm>
                <a:off x="1371292" y="3872635"/>
                <a:ext cx="934807" cy="369332"/>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sSub>
                        <m:sSubPr>
                          <m:ctrlPr>
                            <a:rPr lang="el-GR" b="1" i="1" smtClean="0">
                              <a:solidFill>
                                <a:srgbClr val="0070C0"/>
                              </a:solidFill>
                              <a:latin typeface="Cambria Math" panose="02040503050406030204" pitchFamily="18" charset="0"/>
                              <a:ea typeface="Cambria Math" panose="02040503050406030204" pitchFamily="18" charset="0"/>
                            </a:rPr>
                          </m:ctrlPr>
                        </m:sSubPr>
                        <m:e>
                          <m:r>
                            <a:rPr lang="en-US" b="1" i="1">
                              <a:solidFill>
                                <a:srgbClr val="0070C0"/>
                              </a:solidFill>
                              <a:latin typeface="Cambria Math" panose="02040503050406030204" pitchFamily="18" charset="0"/>
                              <a:ea typeface="Cambria Math" panose="02040503050406030204" pitchFamily="18" charset="0"/>
                            </a:rPr>
                            <m:t>𝒑</m:t>
                          </m:r>
                        </m:e>
                        <m:sub>
                          <m:r>
                            <a:rPr lang="en-US" b="1" i="1">
                              <a:solidFill>
                                <a:srgbClr val="0070C0"/>
                              </a:solidFill>
                              <a:latin typeface="Cambria Math" panose="02040503050406030204" pitchFamily="18" charset="0"/>
                              <a:ea typeface="Cambria Math" panose="02040503050406030204" pitchFamily="18" charset="0"/>
                            </a:rPr>
                            <m:t>𝟎</m:t>
                          </m:r>
                        </m:sub>
                      </m:sSub>
                      <m:r>
                        <a:rPr lang="el-GR" b="1" i="1" smtClean="0">
                          <a:solidFill>
                            <a:srgbClr val="0070C0"/>
                          </a:solidFill>
                          <a:latin typeface="Cambria Math" panose="02040503050406030204" pitchFamily="18" charset="0"/>
                          <a:ea typeface="Cambria Math" panose="02040503050406030204" pitchFamily="18" charset="0"/>
                        </a:rPr>
                        <m:t>&gt;</m:t>
                      </m:r>
                      <m:r>
                        <a:rPr lang="en-US" b="1" i="1">
                          <a:solidFill>
                            <a:srgbClr val="0070C0"/>
                          </a:solidFill>
                          <a:latin typeface="Cambria Math" panose="02040503050406030204" pitchFamily="18" charset="0"/>
                          <a:ea typeface="Cambria Math" panose="02040503050406030204" pitchFamily="18" charset="0"/>
                        </a:rPr>
                        <m:t>𝒑</m:t>
                      </m:r>
                    </m:oMath>
                  </m:oMathPara>
                </a14:m>
                <a:endParaRPr lang="el-GR" dirty="0"/>
              </a:p>
            </p:txBody>
          </p:sp>
        </mc:Choice>
        <mc:Fallback xmlns="">
          <p:sp>
            <p:nvSpPr>
              <p:cNvPr id="2" name="Ορθογώνιο 1"/>
              <p:cNvSpPr>
                <a:spLocks noRot="1" noChangeAspect="1" noMove="1" noResize="1" noEditPoints="1" noAdjustHandles="1" noChangeArrowheads="1" noChangeShapeType="1" noTextEdit="1"/>
              </p:cNvSpPr>
              <p:nvPr/>
            </p:nvSpPr>
            <p:spPr>
              <a:xfrm>
                <a:off x="1371292" y="3872635"/>
                <a:ext cx="934807" cy="369332"/>
              </a:xfrm>
              <a:prstGeom prst="rect">
                <a:avLst/>
              </a:prstGeom>
              <a:blipFill>
                <a:blip r:embed="rId20"/>
                <a:stretch>
                  <a:fillRect b="-6557"/>
                </a:stretch>
              </a:blipFill>
            </p:spPr>
            <p:txBody>
              <a:bodyPr/>
              <a:lstStyle/>
              <a:p>
                <a:r>
                  <a:rPr lang="el-GR">
                    <a:noFill/>
                  </a:rPr>
                  <a:t> </a:t>
                </a:r>
              </a:p>
            </p:txBody>
          </p:sp>
        </mc:Fallback>
      </mc:AlternateContent>
      <p:grpSp>
        <p:nvGrpSpPr>
          <p:cNvPr id="3" name="Ομάδα 2"/>
          <p:cNvGrpSpPr/>
          <p:nvPr/>
        </p:nvGrpSpPr>
        <p:grpSpPr>
          <a:xfrm>
            <a:off x="311448" y="1429545"/>
            <a:ext cx="4397520" cy="2353261"/>
            <a:chOff x="311448" y="1429545"/>
            <a:chExt cx="4397520" cy="2353261"/>
          </a:xfrm>
        </p:grpSpPr>
        <p:grpSp>
          <p:nvGrpSpPr>
            <p:cNvPr id="185" name="Ομάδα 184"/>
            <p:cNvGrpSpPr/>
            <p:nvPr/>
          </p:nvGrpSpPr>
          <p:grpSpPr>
            <a:xfrm>
              <a:off x="311448" y="1429545"/>
              <a:ext cx="4397520" cy="2353261"/>
              <a:chOff x="311448" y="1429545"/>
              <a:chExt cx="4397520" cy="2353261"/>
            </a:xfrm>
          </p:grpSpPr>
          <p:grpSp>
            <p:nvGrpSpPr>
              <p:cNvPr id="54" name="Ομάδα 53"/>
              <p:cNvGrpSpPr/>
              <p:nvPr/>
            </p:nvGrpSpPr>
            <p:grpSpPr>
              <a:xfrm>
                <a:off x="311448" y="1429545"/>
                <a:ext cx="4369002" cy="2353261"/>
                <a:chOff x="311448" y="4383758"/>
                <a:chExt cx="4369002" cy="2353261"/>
              </a:xfrm>
            </p:grpSpPr>
            <p:grpSp>
              <p:nvGrpSpPr>
                <p:cNvPr id="55" name="Ομάδα 54"/>
                <p:cNvGrpSpPr/>
                <p:nvPr/>
              </p:nvGrpSpPr>
              <p:grpSpPr>
                <a:xfrm>
                  <a:off x="311448" y="4383758"/>
                  <a:ext cx="4369002" cy="2353261"/>
                  <a:chOff x="311448" y="4383758"/>
                  <a:chExt cx="4369002" cy="2353261"/>
                </a:xfrm>
              </p:grpSpPr>
              <mc:AlternateContent xmlns:mc="http://schemas.openxmlformats.org/markup-compatibility/2006" xmlns:a14="http://schemas.microsoft.com/office/drawing/2010/main">
                <mc:Choice Requires="a14">
                  <p:sp>
                    <p:nvSpPr>
                      <p:cNvPr id="57" name="TextBox 56"/>
                      <p:cNvSpPr txBox="1"/>
                      <p:nvPr/>
                    </p:nvSpPr>
                    <p:spPr>
                      <a:xfrm>
                        <a:off x="2306099" y="4383758"/>
                        <a:ext cx="213200" cy="276999"/>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n-US" b="1" i="1" smtClean="0">
                                  <a:solidFill>
                                    <a:srgbClr val="0070C0"/>
                                  </a:solidFill>
                                  <a:latin typeface="Cambria Math" panose="02040503050406030204" pitchFamily="18" charset="0"/>
                                </a:rPr>
                                <m:t>𝑹</m:t>
                              </m:r>
                            </m:oMath>
                          </m:oMathPara>
                        </a14:m>
                        <a:endParaRPr lang="el-GR" b="1" dirty="0">
                          <a:solidFill>
                            <a:srgbClr val="0070C0"/>
                          </a:solidFill>
                        </a:endParaRPr>
                      </a:p>
                    </p:txBody>
                  </p:sp>
                </mc:Choice>
                <mc:Fallback xmlns="">
                  <p:sp>
                    <p:nvSpPr>
                      <p:cNvPr id="57" name="TextBox 56"/>
                      <p:cNvSpPr txBox="1">
                        <a:spLocks noRot="1" noChangeAspect="1" noMove="1" noResize="1" noEditPoints="1" noAdjustHandles="1" noChangeArrowheads="1" noChangeShapeType="1" noTextEdit="1"/>
                      </p:cNvSpPr>
                      <p:nvPr/>
                    </p:nvSpPr>
                    <p:spPr>
                      <a:xfrm>
                        <a:off x="2306099" y="4383758"/>
                        <a:ext cx="213200" cy="276999"/>
                      </a:xfrm>
                      <a:prstGeom prst="rect">
                        <a:avLst/>
                      </a:prstGeom>
                      <a:blipFill>
                        <a:blip r:embed="rId2"/>
                        <a:stretch>
                          <a:fillRect l="-25714" r="-25714" b="-6667"/>
                        </a:stretch>
                      </a:blipFill>
                    </p:spPr>
                    <p:txBody>
                      <a:bodyPr/>
                      <a:lstStyle/>
                      <a:p>
                        <a:r>
                          <a:rPr lang="el-GR">
                            <a:noFill/>
                          </a:rPr>
                          <a:t> </a:t>
                        </a:r>
                      </a:p>
                    </p:txBody>
                  </p:sp>
                </mc:Fallback>
              </mc:AlternateContent>
              <p:grpSp>
                <p:nvGrpSpPr>
                  <p:cNvPr id="61" name="Ομάδα 60"/>
                  <p:cNvGrpSpPr/>
                  <p:nvPr/>
                </p:nvGrpSpPr>
                <p:grpSpPr>
                  <a:xfrm>
                    <a:off x="311448" y="4404078"/>
                    <a:ext cx="4369002" cy="2332941"/>
                    <a:chOff x="311448" y="4404078"/>
                    <a:chExt cx="4369002" cy="2332941"/>
                  </a:xfrm>
                </p:grpSpPr>
                <p:grpSp>
                  <p:nvGrpSpPr>
                    <p:cNvPr id="63" name="Ομάδα 62"/>
                    <p:cNvGrpSpPr/>
                    <p:nvPr/>
                  </p:nvGrpSpPr>
                  <p:grpSpPr>
                    <a:xfrm>
                      <a:off x="311448" y="4404078"/>
                      <a:ext cx="4369002" cy="1011914"/>
                      <a:chOff x="5943580" y="4071103"/>
                      <a:chExt cx="4369002" cy="1011914"/>
                    </a:xfrm>
                  </p:grpSpPr>
                  <p:grpSp>
                    <p:nvGrpSpPr>
                      <p:cNvPr id="73" name="Ομάδα 72"/>
                      <p:cNvGrpSpPr/>
                      <p:nvPr/>
                    </p:nvGrpSpPr>
                    <p:grpSpPr>
                      <a:xfrm flipV="1">
                        <a:off x="6093325" y="4071103"/>
                        <a:ext cx="4219257" cy="914930"/>
                        <a:chOff x="5761612" y="2519931"/>
                        <a:chExt cx="4219257" cy="914930"/>
                      </a:xfrm>
                    </p:grpSpPr>
                    <p:cxnSp>
                      <p:nvCxnSpPr>
                        <p:cNvPr id="83" name="Ευθεία γραμμή σύνδεσης 82"/>
                        <p:cNvCxnSpPr/>
                        <p:nvPr/>
                      </p:nvCxnSpPr>
                      <p:spPr>
                        <a:xfrm>
                          <a:off x="5761612" y="3434331"/>
                          <a:ext cx="1066800"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84" name="Ελεύθερη σχεδίαση 83"/>
                        <p:cNvSpPr/>
                        <p:nvPr/>
                      </p:nvSpPr>
                      <p:spPr>
                        <a:xfrm flipV="1">
                          <a:off x="6951772" y="3133531"/>
                          <a:ext cx="926123" cy="269626"/>
                        </a:xfrm>
                        <a:custGeom>
                          <a:avLst/>
                          <a:gdLst>
                            <a:gd name="connsiteX0" fmla="*/ 0 w 926123"/>
                            <a:gd name="connsiteY0" fmla="*/ 0 h 586700"/>
                            <a:gd name="connsiteX1" fmla="*/ 386861 w 926123"/>
                            <a:gd name="connsiteY1" fmla="*/ 492369 h 586700"/>
                            <a:gd name="connsiteX2" fmla="*/ 926123 w 926123"/>
                            <a:gd name="connsiteY2" fmla="*/ 586154 h 586700"/>
                          </a:gdLst>
                          <a:ahLst/>
                          <a:cxnLst>
                            <a:cxn ang="0">
                              <a:pos x="connsiteX0" y="connsiteY0"/>
                            </a:cxn>
                            <a:cxn ang="0">
                              <a:pos x="connsiteX1" y="connsiteY1"/>
                            </a:cxn>
                            <a:cxn ang="0">
                              <a:pos x="connsiteX2" y="connsiteY2"/>
                            </a:cxn>
                          </a:cxnLst>
                          <a:rect l="l" t="t" r="r" b="b"/>
                          <a:pathLst>
                            <a:path w="926123" h="586700">
                              <a:moveTo>
                                <a:pt x="0" y="0"/>
                              </a:moveTo>
                              <a:cubicBezTo>
                                <a:pt x="116253" y="197338"/>
                                <a:pt x="232507" y="394677"/>
                                <a:pt x="386861" y="492369"/>
                              </a:cubicBezTo>
                              <a:cubicBezTo>
                                <a:pt x="541215" y="590061"/>
                                <a:pt x="733669" y="588107"/>
                                <a:pt x="926123" y="586154"/>
                              </a:cubicBezTo>
                            </a:path>
                          </a:pathLst>
                        </a:cu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85" name="Τόξο 84"/>
                        <p:cNvSpPr/>
                        <p:nvPr/>
                      </p:nvSpPr>
                      <p:spPr>
                        <a:xfrm flipV="1">
                          <a:off x="6319260" y="2519931"/>
                          <a:ext cx="914400" cy="914400"/>
                        </a:xfrm>
                        <a:prstGeom prst="arc">
                          <a:avLst>
                            <a:gd name="adj1" fmla="val 16200000"/>
                            <a:gd name="adj2" fmla="val 17733065"/>
                          </a:avLst>
                        </a:prstGeom>
                        <a:ln w="3810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l-GR"/>
                        </a:p>
                      </p:txBody>
                    </p:sp>
                    <p:cxnSp>
                      <p:nvCxnSpPr>
                        <p:cNvPr id="86" name="Ευθεία γραμμή σύνδεσης 85"/>
                        <p:cNvCxnSpPr/>
                        <p:nvPr/>
                      </p:nvCxnSpPr>
                      <p:spPr>
                        <a:xfrm flipH="1">
                          <a:off x="8914069" y="3434861"/>
                          <a:ext cx="1066800"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87" name="Ελεύθερη σχεδίαση 86"/>
                        <p:cNvSpPr/>
                        <p:nvPr/>
                      </p:nvSpPr>
                      <p:spPr>
                        <a:xfrm flipH="1" flipV="1">
                          <a:off x="7864586" y="3134061"/>
                          <a:ext cx="926123" cy="269626"/>
                        </a:xfrm>
                        <a:custGeom>
                          <a:avLst/>
                          <a:gdLst>
                            <a:gd name="connsiteX0" fmla="*/ 0 w 926123"/>
                            <a:gd name="connsiteY0" fmla="*/ 0 h 586700"/>
                            <a:gd name="connsiteX1" fmla="*/ 386861 w 926123"/>
                            <a:gd name="connsiteY1" fmla="*/ 492369 h 586700"/>
                            <a:gd name="connsiteX2" fmla="*/ 926123 w 926123"/>
                            <a:gd name="connsiteY2" fmla="*/ 586154 h 586700"/>
                          </a:gdLst>
                          <a:ahLst/>
                          <a:cxnLst>
                            <a:cxn ang="0">
                              <a:pos x="connsiteX0" y="connsiteY0"/>
                            </a:cxn>
                            <a:cxn ang="0">
                              <a:pos x="connsiteX1" y="connsiteY1"/>
                            </a:cxn>
                            <a:cxn ang="0">
                              <a:pos x="connsiteX2" y="connsiteY2"/>
                            </a:cxn>
                          </a:cxnLst>
                          <a:rect l="l" t="t" r="r" b="b"/>
                          <a:pathLst>
                            <a:path w="926123" h="586700">
                              <a:moveTo>
                                <a:pt x="0" y="0"/>
                              </a:moveTo>
                              <a:cubicBezTo>
                                <a:pt x="116253" y="197338"/>
                                <a:pt x="232507" y="394677"/>
                                <a:pt x="386861" y="492369"/>
                              </a:cubicBezTo>
                              <a:cubicBezTo>
                                <a:pt x="541215" y="590061"/>
                                <a:pt x="733669" y="588107"/>
                                <a:pt x="926123" y="586154"/>
                              </a:cubicBezTo>
                            </a:path>
                          </a:pathLst>
                        </a:cu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88" name="Τόξο 87"/>
                        <p:cNvSpPr/>
                        <p:nvPr/>
                      </p:nvSpPr>
                      <p:spPr>
                        <a:xfrm flipH="1" flipV="1">
                          <a:off x="8508821" y="2520461"/>
                          <a:ext cx="914400" cy="914400"/>
                        </a:xfrm>
                        <a:prstGeom prst="arc">
                          <a:avLst>
                            <a:gd name="adj1" fmla="val 16200000"/>
                            <a:gd name="adj2" fmla="val 17733065"/>
                          </a:avLst>
                        </a:prstGeom>
                        <a:ln w="3810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l-GR"/>
                        </a:p>
                      </p:txBody>
                    </p:sp>
                  </p:grpSp>
                  <p:grpSp>
                    <p:nvGrpSpPr>
                      <p:cNvPr id="74" name="Ομάδα 73"/>
                      <p:cNvGrpSpPr/>
                      <p:nvPr/>
                    </p:nvGrpSpPr>
                    <p:grpSpPr>
                      <a:xfrm>
                        <a:off x="5943580" y="4071104"/>
                        <a:ext cx="4351685" cy="1011913"/>
                        <a:chOff x="5943580" y="4071104"/>
                        <a:chExt cx="4351685" cy="1011913"/>
                      </a:xfrm>
                    </p:grpSpPr>
                    <p:sp>
                      <p:nvSpPr>
                        <p:cNvPr id="75" name="Οβάλ 74"/>
                        <p:cNvSpPr/>
                        <p:nvPr/>
                      </p:nvSpPr>
                      <p:spPr>
                        <a:xfrm>
                          <a:off x="5943580" y="4071104"/>
                          <a:ext cx="304800" cy="1008000"/>
                        </a:xfrm>
                        <a:prstGeom prst="ellipse">
                          <a:avLst/>
                        </a:prstGeom>
                        <a:solidFill>
                          <a:schemeClr val="accent4">
                            <a:lumMod val="60000"/>
                            <a:lumOff val="40000"/>
                          </a:schemeClr>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grpSp>
                      <p:nvGrpSpPr>
                        <p:cNvPr id="76" name="Ομάδα 75"/>
                        <p:cNvGrpSpPr/>
                        <p:nvPr/>
                      </p:nvGrpSpPr>
                      <p:grpSpPr>
                        <a:xfrm>
                          <a:off x="6076008" y="4168087"/>
                          <a:ext cx="4219257" cy="914930"/>
                          <a:chOff x="5772003" y="2603059"/>
                          <a:chExt cx="4219257" cy="914930"/>
                        </a:xfrm>
                      </p:grpSpPr>
                      <p:cxnSp>
                        <p:nvCxnSpPr>
                          <p:cNvPr id="77" name="Ευθεία γραμμή σύνδεσης 76"/>
                          <p:cNvCxnSpPr/>
                          <p:nvPr/>
                        </p:nvCxnSpPr>
                        <p:spPr>
                          <a:xfrm>
                            <a:off x="5772003" y="3517459"/>
                            <a:ext cx="1066800"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78" name="Ελεύθερη σχεδίαση 77"/>
                          <p:cNvSpPr/>
                          <p:nvPr/>
                        </p:nvSpPr>
                        <p:spPr>
                          <a:xfrm flipV="1">
                            <a:off x="6962163" y="3216659"/>
                            <a:ext cx="926123" cy="269626"/>
                          </a:xfrm>
                          <a:custGeom>
                            <a:avLst/>
                            <a:gdLst>
                              <a:gd name="connsiteX0" fmla="*/ 0 w 926123"/>
                              <a:gd name="connsiteY0" fmla="*/ 0 h 586700"/>
                              <a:gd name="connsiteX1" fmla="*/ 386861 w 926123"/>
                              <a:gd name="connsiteY1" fmla="*/ 492369 h 586700"/>
                              <a:gd name="connsiteX2" fmla="*/ 926123 w 926123"/>
                              <a:gd name="connsiteY2" fmla="*/ 586154 h 586700"/>
                            </a:gdLst>
                            <a:ahLst/>
                            <a:cxnLst>
                              <a:cxn ang="0">
                                <a:pos x="connsiteX0" y="connsiteY0"/>
                              </a:cxn>
                              <a:cxn ang="0">
                                <a:pos x="connsiteX1" y="connsiteY1"/>
                              </a:cxn>
                              <a:cxn ang="0">
                                <a:pos x="connsiteX2" y="connsiteY2"/>
                              </a:cxn>
                            </a:cxnLst>
                            <a:rect l="l" t="t" r="r" b="b"/>
                            <a:pathLst>
                              <a:path w="926123" h="586700">
                                <a:moveTo>
                                  <a:pt x="0" y="0"/>
                                </a:moveTo>
                                <a:cubicBezTo>
                                  <a:pt x="116253" y="197338"/>
                                  <a:pt x="232507" y="394677"/>
                                  <a:pt x="386861" y="492369"/>
                                </a:cubicBezTo>
                                <a:cubicBezTo>
                                  <a:pt x="541215" y="590061"/>
                                  <a:pt x="733669" y="588107"/>
                                  <a:pt x="926123" y="586154"/>
                                </a:cubicBezTo>
                              </a:path>
                            </a:pathLst>
                          </a:cu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79" name="Τόξο 78"/>
                          <p:cNvSpPr/>
                          <p:nvPr/>
                        </p:nvSpPr>
                        <p:spPr>
                          <a:xfrm flipV="1">
                            <a:off x="6329651" y="2603059"/>
                            <a:ext cx="914400" cy="914400"/>
                          </a:xfrm>
                          <a:prstGeom prst="arc">
                            <a:avLst>
                              <a:gd name="adj1" fmla="val 16200000"/>
                              <a:gd name="adj2" fmla="val 17733065"/>
                            </a:avLst>
                          </a:prstGeom>
                          <a:ln w="3810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l-GR"/>
                          </a:p>
                        </p:txBody>
                      </p:sp>
                      <p:cxnSp>
                        <p:nvCxnSpPr>
                          <p:cNvPr id="80" name="Ευθεία γραμμή σύνδεσης 79"/>
                          <p:cNvCxnSpPr/>
                          <p:nvPr/>
                        </p:nvCxnSpPr>
                        <p:spPr>
                          <a:xfrm flipH="1">
                            <a:off x="8924460" y="3517989"/>
                            <a:ext cx="1066800"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81" name="Ελεύθερη σχεδίαση 80"/>
                          <p:cNvSpPr/>
                          <p:nvPr/>
                        </p:nvSpPr>
                        <p:spPr>
                          <a:xfrm flipH="1" flipV="1">
                            <a:off x="7874977" y="3217189"/>
                            <a:ext cx="926123" cy="269626"/>
                          </a:xfrm>
                          <a:custGeom>
                            <a:avLst/>
                            <a:gdLst>
                              <a:gd name="connsiteX0" fmla="*/ 0 w 926123"/>
                              <a:gd name="connsiteY0" fmla="*/ 0 h 586700"/>
                              <a:gd name="connsiteX1" fmla="*/ 386861 w 926123"/>
                              <a:gd name="connsiteY1" fmla="*/ 492369 h 586700"/>
                              <a:gd name="connsiteX2" fmla="*/ 926123 w 926123"/>
                              <a:gd name="connsiteY2" fmla="*/ 586154 h 586700"/>
                            </a:gdLst>
                            <a:ahLst/>
                            <a:cxnLst>
                              <a:cxn ang="0">
                                <a:pos x="connsiteX0" y="connsiteY0"/>
                              </a:cxn>
                              <a:cxn ang="0">
                                <a:pos x="connsiteX1" y="connsiteY1"/>
                              </a:cxn>
                              <a:cxn ang="0">
                                <a:pos x="connsiteX2" y="connsiteY2"/>
                              </a:cxn>
                            </a:cxnLst>
                            <a:rect l="l" t="t" r="r" b="b"/>
                            <a:pathLst>
                              <a:path w="926123" h="586700">
                                <a:moveTo>
                                  <a:pt x="0" y="0"/>
                                </a:moveTo>
                                <a:cubicBezTo>
                                  <a:pt x="116253" y="197338"/>
                                  <a:pt x="232507" y="394677"/>
                                  <a:pt x="386861" y="492369"/>
                                </a:cubicBezTo>
                                <a:cubicBezTo>
                                  <a:pt x="541215" y="590061"/>
                                  <a:pt x="733669" y="588107"/>
                                  <a:pt x="926123" y="586154"/>
                                </a:cubicBezTo>
                              </a:path>
                            </a:pathLst>
                          </a:cu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82" name="Τόξο 81"/>
                          <p:cNvSpPr/>
                          <p:nvPr/>
                        </p:nvSpPr>
                        <p:spPr>
                          <a:xfrm flipH="1" flipV="1">
                            <a:off x="8519212" y="2603589"/>
                            <a:ext cx="914400" cy="914400"/>
                          </a:xfrm>
                          <a:prstGeom prst="arc">
                            <a:avLst>
                              <a:gd name="adj1" fmla="val 16200000"/>
                              <a:gd name="adj2" fmla="val 17733065"/>
                            </a:avLst>
                          </a:prstGeom>
                          <a:ln w="3810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l-GR"/>
                          </a:p>
                        </p:txBody>
                      </p:sp>
                    </p:grpSp>
                  </p:grpSp>
                </p:grpSp>
                <p:grpSp>
                  <p:nvGrpSpPr>
                    <p:cNvPr id="64" name="Ομάδα 63"/>
                    <p:cNvGrpSpPr/>
                    <p:nvPr/>
                  </p:nvGrpSpPr>
                  <p:grpSpPr>
                    <a:xfrm>
                      <a:off x="1323310" y="5093728"/>
                      <a:ext cx="1088332" cy="1643291"/>
                      <a:chOff x="1463986" y="2350528"/>
                      <a:chExt cx="1088332" cy="1643291"/>
                    </a:xfrm>
                  </p:grpSpPr>
                  <p:grpSp>
                    <p:nvGrpSpPr>
                      <p:cNvPr id="65" name="Ομάδα 64"/>
                      <p:cNvGrpSpPr/>
                      <p:nvPr/>
                    </p:nvGrpSpPr>
                    <p:grpSpPr>
                      <a:xfrm>
                        <a:off x="1463986" y="2385697"/>
                        <a:ext cx="1088332" cy="1608122"/>
                        <a:chOff x="7408984" y="1505355"/>
                        <a:chExt cx="914401" cy="1608122"/>
                      </a:xfrm>
                    </p:grpSpPr>
                    <p:sp>
                      <p:nvSpPr>
                        <p:cNvPr id="67" name="Στεφάνη 66"/>
                        <p:cNvSpPr/>
                        <p:nvPr/>
                      </p:nvSpPr>
                      <p:spPr>
                        <a:xfrm flipV="1">
                          <a:off x="7408985" y="2199077"/>
                          <a:ext cx="914400" cy="914400"/>
                        </a:xfrm>
                        <a:prstGeom prst="blockArc">
                          <a:avLst>
                            <a:gd name="adj1" fmla="val 10800000"/>
                            <a:gd name="adj2" fmla="val 140237"/>
                            <a:gd name="adj3" fmla="val 18564"/>
                          </a:avLst>
                        </a:prstGeom>
                        <a:solidFill>
                          <a:schemeClr val="bg1">
                            <a:lumMod val="50000"/>
                          </a:schemeClr>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solidFill>
                              <a:schemeClr val="tx1"/>
                            </a:solidFill>
                          </a:endParaRPr>
                        </a:p>
                      </p:txBody>
                    </p:sp>
                    <p:sp>
                      <p:nvSpPr>
                        <p:cNvPr id="68" name="Ορθογώνιο 67"/>
                        <p:cNvSpPr/>
                        <p:nvPr/>
                      </p:nvSpPr>
                      <p:spPr>
                        <a:xfrm>
                          <a:off x="7408984" y="1798431"/>
                          <a:ext cx="145184" cy="880235"/>
                        </a:xfrm>
                        <a:prstGeom prst="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cxnSp>
                      <p:nvCxnSpPr>
                        <p:cNvPr id="69" name="Ευθεία γραμμή σύνδεσης 68"/>
                        <p:cNvCxnSpPr/>
                        <p:nvPr/>
                      </p:nvCxnSpPr>
                      <p:spPr>
                        <a:xfrm>
                          <a:off x="7486827" y="2506873"/>
                          <a:ext cx="0" cy="216000"/>
                        </a:xfrm>
                        <a:prstGeom prst="line">
                          <a:avLst/>
                        </a:prstGeom>
                        <a:ln w="146050">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70" name="Ευθεία γραμμή σύνδεσης 69"/>
                        <p:cNvCxnSpPr/>
                        <p:nvPr/>
                      </p:nvCxnSpPr>
                      <p:spPr>
                        <a:xfrm>
                          <a:off x="7480024" y="1710185"/>
                          <a:ext cx="0" cy="792000"/>
                        </a:xfrm>
                        <a:prstGeom prst="line">
                          <a:avLst/>
                        </a:prstGeom>
                        <a:ln w="146050">
                          <a:solidFill>
                            <a:schemeClr val="bg1"/>
                          </a:solidFill>
                        </a:ln>
                      </p:spPr>
                      <p:style>
                        <a:lnRef idx="1">
                          <a:schemeClr val="accent1"/>
                        </a:lnRef>
                        <a:fillRef idx="0">
                          <a:schemeClr val="accent1"/>
                        </a:fillRef>
                        <a:effectRef idx="0">
                          <a:schemeClr val="accent1"/>
                        </a:effectRef>
                        <a:fontRef idx="minor">
                          <a:schemeClr val="tx1"/>
                        </a:fontRef>
                      </p:style>
                    </p:cxnSp>
                    <p:sp>
                      <p:nvSpPr>
                        <p:cNvPr id="71" name="Ορθογώνιο 70"/>
                        <p:cNvSpPr/>
                        <p:nvPr/>
                      </p:nvSpPr>
                      <p:spPr>
                        <a:xfrm>
                          <a:off x="8176322" y="1505355"/>
                          <a:ext cx="145184" cy="1116000"/>
                        </a:xfrm>
                        <a:prstGeom prst="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cxnSp>
                      <p:nvCxnSpPr>
                        <p:cNvPr id="72" name="Ευθεία γραμμή σύνδεσης 71"/>
                        <p:cNvCxnSpPr/>
                        <p:nvPr/>
                      </p:nvCxnSpPr>
                      <p:spPr>
                        <a:xfrm>
                          <a:off x="8249272" y="2053410"/>
                          <a:ext cx="0" cy="648000"/>
                        </a:xfrm>
                        <a:prstGeom prst="line">
                          <a:avLst/>
                        </a:prstGeom>
                        <a:ln w="146050">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grpSp>
                  <p:cxnSp>
                    <p:nvCxnSpPr>
                      <p:cNvPr id="66" name="Ευθεία γραμμή σύνδεσης 65"/>
                      <p:cNvCxnSpPr/>
                      <p:nvPr/>
                    </p:nvCxnSpPr>
                    <p:spPr>
                      <a:xfrm>
                        <a:off x="2463682" y="2350528"/>
                        <a:ext cx="0" cy="576000"/>
                      </a:xfrm>
                      <a:prstGeom prst="line">
                        <a:avLst/>
                      </a:prstGeom>
                      <a:ln w="146050">
                        <a:solidFill>
                          <a:schemeClr val="bg1"/>
                        </a:solidFill>
                      </a:ln>
                    </p:spPr>
                    <p:style>
                      <a:lnRef idx="1">
                        <a:schemeClr val="accent1"/>
                      </a:lnRef>
                      <a:fillRef idx="0">
                        <a:schemeClr val="accent1"/>
                      </a:fillRef>
                      <a:effectRef idx="0">
                        <a:schemeClr val="accent1"/>
                      </a:effectRef>
                      <a:fontRef idx="minor">
                        <a:schemeClr val="tx1"/>
                      </a:fontRef>
                    </p:style>
                  </p:cxnSp>
                </p:grpSp>
              </p:grpSp>
              <mc:AlternateContent xmlns:mc="http://schemas.openxmlformats.org/markup-compatibility/2006" xmlns:a14="http://schemas.microsoft.com/office/drawing/2010/main">
                <mc:Choice Requires="a14">
                  <p:sp>
                    <p:nvSpPr>
                      <p:cNvPr id="59" name="TextBox 58"/>
                      <p:cNvSpPr txBox="1"/>
                      <p:nvPr/>
                    </p:nvSpPr>
                    <p:spPr>
                      <a:xfrm>
                        <a:off x="1297914" y="5063695"/>
                        <a:ext cx="306109" cy="276999"/>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sSub>
                                <m:sSubPr>
                                  <m:ctrlPr>
                                    <a:rPr lang="el-GR" b="1" i="1" smtClean="0">
                                      <a:solidFill>
                                        <a:srgbClr val="0070C0"/>
                                      </a:solidFill>
                                      <a:latin typeface="Cambria Math" panose="02040503050406030204" pitchFamily="18" charset="0"/>
                                    </a:rPr>
                                  </m:ctrlPr>
                                </m:sSubPr>
                                <m:e>
                                  <m:r>
                                    <a:rPr lang="en-US" b="1" i="1" smtClean="0">
                                      <a:solidFill>
                                        <a:srgbClr val="0070C0"/>
                                      </a:solidFill>
                                      <a:latin typeface="Cambria Math" panose="02040503050406030204" pitchFamily="18" charset="0"/>
                                    </a:rPr>
                                    <m:t>𝒑</m:t>
                                  </m:r>
                                </m:e>
                                <m:sub>
                                  <m:r>
                                    <a:rPr lang="en-US" b="1" i="1" smtClean="0">
                                      <a:solidFill>
                                        <a:srgbClr val="0070C0"/>
                                      </a:solidFill>
                                      <a:latin typeface="Cambria Math" panose="02040503050406030204" pitchFamily="18" charset="0"/>
                                    </a:rPr>
                                    <m:t>𝟎</m:t>
                                  </m:r>
                                </m:sub>
                              </m:sSub>
                            </m:oMath>
                          </m:oMathPara>
                        </a14:m>
                        <a:endParaRPr lang="el-GR" b="1" dirty="0">
                          <a:solidFill>
                            <a:srgbClr val="0070C0"/>
                          </a:solidFill>
                        </a:endParaRPr>
                      </a:p>
                    </p:txBody>
                  </p:sp>
                </mc:Choice>
                <mc:Fallback xmlns="">
                  <p:sp>
                    <p:nvSpPr>
                      <p:cNvPr id="59" name="TextBox 58"/>
                      <p:cNvSpPr txBox="1">
                        <a:spLocks noRot="1" noChangeAspect="1" noMove="1" noResize="1" noEditPoints="1" noAdjustHandles="1" noChangeArrowheads="1" noChangeShapeType="1" noTextEdit="1"/>
                      </p:cNvSpPr>
                      <p:nvPr/>
                    </p:nvSpPr>
                    <p:spPr>
                      <a:xfrm>
                        <a:off x="1297914" y="5063695"/>
                        <a:ext cx="306109" cy="276999"/>
                      </a:xfrm>
                      <a:prstGeom prst="rect">
                        <a:avLst/>
                      </a:prstGeom>
                      <a:blipFill>
                        <a:blip r:embed="rId3"/>
                        <a:stretch>
                          <a:fillRect l="-20000" r="-10000" b="-26667"/>
                        </a:stretch>
                      </a:blipFill>
                    </p:spPr>
                    <p:txBody>
                      <a:bodyPr/>
                      <a:lstStyle/>
                      <a:p>
                        <a:r>
                          <a:rPr lang="el-GR">
                            <a:noFill/>
                          </a:rPr>
                          <a:t> </a:t>
                        </a:r>
                      </a:p>
                    </p:txBody>
                  </p:sp>
                </mc:Fallback>
              </mc:AlternateContent>
              <mc:AlternateContent xmlns:mc="http://schemas.openxmlformats.org/markup-compatibility/2006" xmlns:a14="http://schemas.microsoft.com/office/drawing/2010/main">
                <mc:Choice Requires="a14">
                  <p:sp>
                    <p:nvSpPr>
                      <p:cNvPr id="60" name="TextBox 59"/>
                      <p:cNvSpPr txBox="1"/>
                      <p:nvPr/>
                    </p:nvSpPr>
                    <p:spPr>
                      <a:xfrm>
                        <a:off x="2237121" y="4840431"/>
                        <a:ext cx="195566" cy="276999"/>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n-US" b="1" i="1" smtClean="0">
                                  <a:solidFill>
                                    <a:srgbClr val="0070C0"/>
                                  </a:solidFill>
                                  <a:latin typeface="Cambria Math" panose="02040503050406030204" pitchFamily="18" charset="0"/>
                                </a:rPr>
                                <m:t>𝒑</m:t>
                              </m:r>
                            </m:oMath>
                          </m:oMathPara>
                        </a14:m>
                        <a:endParaRPr lang="el-GR" b="1" dirty="0">
                          <a:solidFill>
                            <a:srgbClr val="0070C0"/>
                          </a:solidFill>
                        </a:endParaRPr>
                      </a:p>
                    </p:txBody>
                  </p:sp>
                </mc:Choice>
                <mc:Fallback xmlns="">
                  <p:sp>
                    <p:nvSpPr>
                      <p:cNvPr id="60" name="TextBox 59"/>
                      <p:cNvSpPr txBox="1">
                        <a:spLocks noRot="1" noChangeAspect="1" noMove="1" noResize="1" noEditPoints="1" noAdjustHandles="1" noChangeArrowheads="1" noChangeShapeType="1" noTextEdit="1"/>
                      </p:cNvSpPr>
                      <p:nvPr/>
                    </p:nvSpPr>
                    <p:spPr>
                      <a:xfrm>
                        <a:off x="2237121" y="4840431"/>
                        <a:ext cx="195566" cy="276999"/>
                      </a:xfrm>
                      <a:prstGeom prst="rect">
                        <a:avLst/>
                      </a:prstGeom>
                      <a:blipFill>
                        <a:blip r:embed="rId4"/>
                        <a:stretch>
                          <a:fillRect l="-31250" r="-31250" b="-23913"/>
                        </a:stretch>
                      </a:blipFill>
                    </p:spPr>
                    <p:txBody>
                      <a:bodyPr/>
                      <a:lstStyle/>
                      <a:p>
                        <a:r>
                          <a:rPr lang="el-GR">
                            <a:noFill/>
                          </a:rPr>
                          <a:t> </a:t>
                        </a:r>
                      </a:p>
                    </p:txBody>
                  </p:sp>
                </mc:Fallback>
              </mc:AlternateContent>
            </p:grpSp>
            <mc:AlternateContent xmlns:mc="http://schemas.openxmlformats.org/markup-compatibility/2006" xmlns:a14="http://schemas.microsoft.com/office/drawing/2010/main">
              <mc:Choice Requires="a14">
                <p:sp>
                  <p:nvSpPr>
                    <p:cNvPr id="56" name="TextBox 55"/>
                    <p:cNvSpPr txBox="1"/>
                    <p:nvPr/>
                  </p:nvSpPr>
                  <p:spPr>
                    <a:xfrm>
                      <a:off x="324905" y="4571323"/>
                      <a:ext cx="284699" cy="276999"/>
                    </a:xfrm>
                    <a:prstGeom prst="rect">
                      <a:avLst/>
                    </a:prstGeom>
                    <a:noFill/>
                  </p:spPr>
                  <p:txBody>
                    <a:bodyPr wrap="square" lIns="0" tIns="0" rIns="0" bIns="0" rtlCol="0">
                      <a:spAutoFit/>
                    </a:bodyPr>
                    <a:lstStyle/>
                    <a:p>
                      <a:pPr/>
                      <a14:m>
                        <m:oMathPara xmlns:m="http://schemas.openxmlformats.org/officeDocument/2006/math">
                          <m:oMathParaPr>
                            <m:jc m:val="centerGroup"/>
                          </m:oMathParaPr>
                          <m:oMath xmlns:m="http://schemas.openxmlformats.org/officeDocument/2006/math">
                            <m:sSub>
                              <m:sSubPr>
                                <m:ctrlPr>
                                  <a:rPr lang="el-GR" b="1" i="1" smtClean="0">
                                    <a:solidFill>
                                      <a:srgbClr val="0070C0"/>
                                    </a:solidFill>
                                    <a:latin typeface="Cambria Math" panose="02040503050406030204" pitchFamily="18" charset="0"/>
                                  </a:rPr>
                                </m:ctrlPr>
                              </m:sSubPr>
                              <m:e>
                                <m:r>
                                  <a:rPr lang="en-US" b="1" i="1" smtClean="0">
                                    <a:solidFill>
                                      <a:srgbClr val="0070C0"/>
                                    </a:solidFill>
                                    <a:latin typeface="Cambria Math" panose="02040503050406030204" pitchFamily="18" charset="0"/>
                                  </a:rPr>
                                  <m:t>𝑹</m:t>
                                </m:r>
                              </m:e>
                              <m:sub>
                                <m:r>
                                  <a:rPr lang="en-US" b="1" i="1" smtClean="0">
                                    <a:solidFill>
                                      <a:srgbClr val="0070C0"/>
                                    </a:solidFill>
                                    <a:latin typeface="Cambria Math" panose="02040503050406030204" pitchFamily="18" charset="0"/>
                                  </a:rPr>
                                  <m:t>𝟎</m:t>
                                </m:r>
                              </m:sub>
                            </m:sSub>
                          </m:oMath>
                        </m:oMathPara>
                      </a14:m>
                      <a:endParaRPr lang="el-GR" b="1" dirty="0">
                        <a:solidFill>
                          <a:srgbClr val="0070C0"/>
                        </a:solidFill>
                      </a:endParaRPr>
                    </a:p>
                  </p:txBody>
                </p:sp>
              </mc:Choice>
              <mc:Fallback xmlns="">
                <p:sp>
                  <p:nvSpPr>
                    <p:cNvPr id="56" name="TextBox 55"/>
                    <p:cNvSpPr txBox="1">
                      <a:spLocks noRot="1" noChangeAspect="1" noMove="1" noResize="1" noEditPoints="1" noAdjustHandles="1" noChangeArrowheads="1" noChangeShapeType="1" noTextEdit="1"/>
                    </p:cNvSpPr>
                    <p:nvPr/>
                  </p:nvSpPr>
                  <p:spPr>
                    <a:xfrm>
                      <a:off x="324905" y="4571323"/>
                      <a:ext cx="284699" cy="276999"/>
                    </a:xfrm>
                    <a:prstGeom prst="rect">
                      <a:avLst/>
                    </a:prstGeom>
                    <a:blipFill>
                      <a:blip r:embed="rId5"/>
                      <a:stretch>
                        <a:fillRect l="-25532" r="-14894" b="-15217"/>
                      </a:stretch>
                    </a:blipFill>
                  </p:spPr>
                  <p:txBody>
                    <a:bodyPr/>
                    <a:lstStyle/>
                    <a:p>
                      <a:r>
                        <a:rPr lang="el-GR">
                          <a:noFill/>
                        </a:rPr>
                        <a:t> </a:t>
                      </a:r>
                    </a:p>
                  </p:txBody>
                </p:sp>
              </mc:Fallback>
            </mc:AlternateContent>
          </p:grpSp>
          <p:grpSp>
            <p:nvGrpSpPr>
              <p:cNvPr id="184" name="Ομάδα 183"/>
              <p:cNvGrpSpPr/>
              <p:nvPr/>
            </p:nvGrpSpPr>
            <p:grpSpPr>
              <a:xfrm>
                <a:off x="461297" y="1562108"/>
                <a:ext cx="4247671" cy="806814"/>
                <a:chOff x="461297" y="1562108"/>
                <a:chExt cx="4247671" cy="806814"/>
              </a:xfrm>
            </p:grpSpPr>
            <p:grpSp>
              <p:nvGrpSpPr>
                <p:cNvPr id="89" name="Ομάδα 88"/>
                <p:cNvGrpSpPr/>
                <p:nvPr/>
              </p:nvGrpSpPr>
              <p:grpSpPr>
                <a:xfrm>
                  <a:off x="461297" y="1562108"/>
                  <a:ext cx="4247671" cy="806814"/>
                  <a:chOff x="443478" y="4516132"/>
                  <a:chExt cx="4247671" cy="806814"/>
                </a:xfrm>
              </p:grpSpPr>
              <p:grpSp>
                <p:nvGrpSpPr>
                  <p:cNvPr id="90" name="Ομάδα 89"/>
                  <p:cNvGrpSpPr/>
                  <p:nvPr/>
                </p:nvGrpSpPr>
                <p:grpSpPr>
                  <a:xfrm>
                    <a:off x="443478" y="4516132"/>
                    <a:ext cx="4247671" cy="806814"/>
                    <a:chOff x="4956862" y="3402440"/>
                    <a:chExt cx="4247671" cy="806814"/>
                  </a:xfrm>
                </p:grpSpPr>
                <p:cxnSp>
                  <p:nvCxnSpPr>
                    <p:cNvPr id="95" name="Ευθεία γραμμή σύνδεσης 94"/>
                    <p:cNvCxnSpPr/>
                    <p:nvPr/>
                  </p:nvCxnSpPr>
                  <p:spPr>
                    <a:xfrm flipV="1">
                      <a:off x="5022402" y="3799084"/>
                      <a:ext cx="4176000" cy="0"/>
                    </a:xfrm>
                    <a:prstGeom prst="line">
                      <a:avLst/>
                    </a:prstGeom>
                    <a:ln w="19050">
                      <a:solidFill>
                        <a:schemeClr val="bg2">
                          <a:lumMod val="75000"/>
                        </a:schemeClr>
                      </a:solidFill>
                      <a:tailEnd type="triangle" w="med" len="lg"/>
                    </a:ln>
                  </p:spPr>
                  <p:style>
                    <a:lnRef idx="1">
                      <a:schemeClr val="accent1"/>
                    </a:lnRef>
                    <a:fillRef idx="0">
                      <a:schemeClr val="accent1"/>
                    </a:fillRef>
                    <a:effectRef idx="0">
                      <a:schemeClr val="accent1"/>
                    </a:effectRef>
                    <a:fontRef idx="minor">
                      <a:schemeClr val="tx1"/>
                    </a:fontRef>
                  </p:style>
                </p:cxnSp>
                <p:grpSp>
                  <p:nvGrpSpPr>
                    <p:cNvPr id="96" name="Ομάδα 95"/>
                    <p:cNvGrpSpPr/>
                    <p:nvPr/>
                  </p:nvGrpSpPr>
                  <p:grpSpPr>
                    <a:xfrm>
                      <a:off x="4991500" y="3402440"/>
                      <a:ext cx="4208866" cy="750260"/>
                      <a:chOff x="5154164" y="3441873"/>
                      <a:chExt cx="4208866" cy="917243"/>
                    </a:xfrm>
                  </p:grpSpPr>
                  <p:cxnSp>
                    <p:nvCxnSpPr>
                      <p:cNvPr id="146" name="Ευθεία γραμμή σύνδεσης 145"/>
                      <p:cNvCxnSpPr/>
                      <p:nvPr/>
                    </p:nvCxnSpPr>
                    <p:spPr>
                      <a:xfrm flipV="1">
                        <a:off x="5154164" y="3444716"/>
                        <a:ext cx="1066800" cy="0"/>
                      </a:xfrm>
                      <a:prstGeom prst="line">
                        <a:avLst/>
                      </a:prstGeom>
                      <a:ln w="19050">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sp>
                    <p:nvSpPr>
                      <p:cNvPr id="147" name="Ελεύθερη σχεδίαση 146"/>
                      <p:cNvSpPr/>
                      <p:nvPr/>
                    </p:nvSpPr>
                    <p:spPr>
                      <a:xfrm>
                        <a:off x="6333933" y="3475890"/>
                        <a:ext cx="926123" cy="269626"/>
                      </a:xfrm>
                      <a:custGeom>
                        <a:avLst/>
                        <a:gdLst>
                          <a:gd name="connsiteX0" fmla="*/ 0 w 926123"/>
                          <a:gd name="connsiteY0" fmla="*/ 0 h 586700"/>
                          <a:gd name="connsiteX1" fmla="*/ 386861 w 926123"/>
                          <a:gd name="connsiteY1" fmla="*/ 492369 h 586700"/>
                          <a:gd name="connsiteX2" fmla="*/ 926123 w 926123"/>
                          <a:gd name="connsiteY2" fmla="*/ 586154 h 586700"/>
                        </a:gdLst>
                        <a:ahLst/>
                        <a:cxnLst>
                          <a:cxn ang="0">
                            <a:pos x="connsiteX0" y="connsiteY0"/>
                          </a:cxn>
                          <a:cxn ang="0">
                            <a:pos x="connsiteX1" y="connsiteY1"/>
                          </a:cxn>
                          <a:cxn ang="0">
                            <a:pos x="connsiteX2" y="connsiteY2"/>
                          </a:cxn>
                        </a:cxnLst>
                        <a:rect l="l" t="t" r="r" b="b"/>
                        <a:pathLst>
                          <a:path w="926123" h="586700">
                            <a:moveTo>
                              <a:pt x="0" y="0"/>
                            </a:moveTo>
                            <a:cubicBezTo>
                              <a:pt x="116253" y="197338"/>
                              <a:pt x="232507" y="394677"/>
                              <a:pt x="386861" y="492369"/>
                            </a:cubicBezTo>
                            <a:cubicBezTo>
                              <a:pt x="541215" y="590061"/>
                              <a:pt x="733669" y="588107"/>
                              <a:pt x="926123" y="586154"/>
                            </a:cubicBezTo>
                          </a:path>
                        </a:pathLst>
                      </a:custGeom>
                      <a:noFill/>
                      <a:ln w="19050">
                        <a:solidFill>
                          <a:schemeClr val="bg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148" name="Τόξο 147"/>
                      <p:cNvSpPr/>
                      <p:nvPr/>
                    </p:nvSpPr>
                    <p:spPr>
                      <a:xfrm>
                        <a:off x="5711812" y="3444716"/>
                        <a:ext cx="914400" cy="914400"/>
                      </a:xfrm>
                      <a:prstGeom prst="arc">
                        <a:avLst>
                          <a:gd name="adj1" fmla="val 16200000"/>
                          <a:gd name="adj2" fmla="val 17733065"/>
                        </a:avLst>
                      </a:prstGeom>
                      <a:ln w="19050">
                        <a:solidFill>
                          <a:schemeClr val="bg2">
                            <a:lumMod val="7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l-GR"/>
                      </a:p>
                    </p:txBody>
                  </p:sp>
                  <p:cxnSp>
                    <p:nvCxnSpPr>
                      <p:cNvPr id="149" name="Ευθεία γραμμή σύνδεσης 148"/>
                      <p:cNvCxnSpPr/>
                      <p:nvPr/>
                    </p:nvCxnSpPr>
                    <p:spPr>
                      <a:xfrm flipH="1" flipV="1">
                        <a:off x="8296230" y="3441873"/>
                        <a:ext cx="1066800" cy="0"/>
                      </a:xfrm>
                      <a:prstGeom prst="line">
                        <a:avLst/>
                      </a:prstGeom>
                      <a:ln w="19050">
                        <a:solidFill>
                          <a:schemeClr val="bg2">
                            <a:lumMod val="75000"/>
                          </a:schemeClr>
                        </a:solidFill>
                        <a:headEnd type="triangle" w="med" len="lg"/>
                      </a:ln>
                    </p:spPr>
                    <p:style>
                      <a:lnRef idx="1">
                        <a:schemeClr val="accent1"/>
                      </a:lnRef>
                      <a:fillRef idx="0">
                        <a:schemeClr val="accent1"/>
                      </a:fillRef>
                      <a:effectRef idx="0">
                        <a:schemeClr val="accent1"/>
                      </a:effectRef>
                      <a:fontRef idx="minor">
                        <a:schemeClr val="tx1"/>
                      </a:fontRef>
                    </p:style>
                  </p:cxnSp>
                  <p:sp>
                    <p:nvSpPr>
                      <p:cNvPr id="150" name="Ελεύθερη σχεδίαση 149"/>
                      <p:cNvSpPr/>
                      <p:nvPr/>
                    </p:nvSpPr>
                    <p:spPr>
                      <a:xfrm flipH="1">
                        <a:off x="7246747" y="3473047"/>
                        <a:ext cx="926123" cy="269626"/>
                      </a:xfrm>
                      <a:custGeom>
                        <a:avLst/>
                        <a:gdLst>
                          <a:gd name="connsiteX0" fmla="*/ 0 w 926123"/>
                          <a:gd name="connsiteY0" fmla="*/ 0 h 586700"/>
                          <a:gd name="connsiteX1" fmla="*/ 386861 w 926123"/>
                          <a:gd name="connsiteY1" fmla="*/ 492369 h 586700"/>
                          <a:gd name="connsiteX2" fmla="*/ 926123 w 926123"/>
                          <a:gd name="connsiteY2" fmla="*/ 586154 h 586700"/>
                        </a:gdLst>
                        <a:ahLst/>
                        <a:cxnLst>
                          <a:cxn ang="0">
                            <a:pos x="connsiteX0" y="connsiteY0"/>
                          </a:cxn>
                          <a:cxn ang="0">
                            <a:pos x="connsiteX1" y="connsiteY1"/>
                          </a:cxn>
                          <a:cxn ang="0">
                            <a:pos x="connsiteX2" y="connsiteY2"/>
                          </a:cxn>
                        </a:cxnLst>
                        <a:rect l="l" t="t" r="r" b="b"/>
                        <a:pathLst>
                          <a:path w="926123" h="586700">
                            <a:moveTo>
                              <a:pt x="0" y="0"/>
                            </a:moveTo>
                            <a:cubicBezTo>
                              <a:pt x="116253" y="197338"/>
                              <a:pt x="232507" y="394677"/>
                              <a:pt x="386861" y="492369"/>
                            </a:cubicBezTo>
                            <a:cubicBezTo>
                              <a:pt x="541215" y="590061"/>
                              <a:pt x="733669" y="588107"/>
                              <a:pt x="926123" y="586154"/>
                            </a:cubicBezTo>
                          </a:path>
                        </a:pathLst>
                      </a:custGeom>
                      <a:noFill/>
                      <a:ln w="19050">
                        <a:solidFill>
                          <a:schemeClr val="bg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151" name="Τόξο 150"/>
                      <p:cNvSpPr/>
                      <p:nvPr/>
                    </p:nvSpPr>
                    <p:spPr>
                      <a:xfrm flipH="1">
                        <a:off x="7890982" y="3441874"/>
                        <a:ext cx="914400" cy="914400"/>
                      </a:xfrm>
                      <a:prstGeom prst="arc">
                        <a:avLst>
                          <a:gd name="adj1" fmla="val 16200000"/>
                          <a:gd name="adj2" fmla="val 17733065"/>
                        </a:avLst>
                      </a:prstGeom>
                      <a:ln w="19050">
                        <a:solidFill>
                          <a:schemeClr val="bg2">
                            <a:lumMod val="7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l-GR"/>
                      </a:p>
                    </p:txBody>
                  </p:sp>
                </p:grpSp>
                <p:grpSp>
                  <p:nvGrpSpPr>
                    <p:cNvPr id="97" name="Ομάδα 96"/>
                    <p:cNvGrpSpPr/>
                    <p:nvPr/>
                  </p:nvGrpSpPr>
                  <p:grpSpPr>
                    <a:xfrm>
                      <a:off x="4988035" y="3494817"/>
                      <a:ext cx="4180502" cy="586391"/>
                      <a:chOff x="5154164" y="3428042"/>
                      <a:chExt cx="4180502" cy="940935"/>
                    </a:xfrm>
                  </p:grpSpPr>
                  <p:cxnSp>
                    <p:nvCxnSpPr>
                      <p:cNvPr id="140" name="Ευθεία γραμμή σύνδεσης 139"/>
                      <p:cNvCxnSpPr/>
                      <p:nvPr/>
                    </p:nvCxnSpPr>
                    <p:spPr>
                      <a:xfrm flipV="1">
                        <a:off x="5154164" y="3428042"/>
                        <a:ext cx="1066800" cy="0"/>
                      </a:xfrm>
                      <a:prstGeom prst="line">
                        <a:avLst/>
                      </a:prstGeom>
                      <a:ln w="19050">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sp>
                    <p:nvSpPr>
                      <p:cNvPr id="141" name="Ελεύθερη σχεδίαση 140"/>
                      <p:cNvSpPr/>
                      <p:nvPr/>
                    </p:nvSpPr>
                    <p:spPr>
                      <a:xfrm>
                        <a:off x="6333933" y="3445735"/>
                        <a:ext cx="926123" cy="296588"/>
                      </a:xfrm>
                      <a:custGeom>
                        <a:avLst/>
                        <a:gdLst>
                          <a:gd name="connsiteX0" fmla="*/ 0 w 926123"/>
                          <a:gd name="connsiteY0" fmla="*/ 0 h 586700"/>
                          <a:gd name="connsiteX1" fmla="*/ 386861 w 926123"/>
                          <a:gd name="connsiteY1" fmla="*/ 492369 h 586700"/>
                          <a:gd name="connsiteX2" fmla="*/ 926123 w 926123"/>
                          <a:gd name="connsiteY2" fmla="*/ 586154 h 586700"/>
                        </a:gdLst>
                        <a:ahLst/>
                        <a:cxnLst>
                          <a:cxn ang="0">
                            <a:pos x="connsiteX0" y="connsiteY0"/>
                          </a:cxn>
                          <a:cxn ang="0">
                            <a:pos x="connsiteX1" y="connsiteY1"/>
                          </a:cxn>
                          <a:cxn ang="0">
                            <a:pos x="connsiteX2" y="connsiteY2"/>
                          </a:cxn>
                        </a:cxnLst>
                        <a:rect l="l" t="t" r="r" b="b"/>
                        <a:pathLst>
                          <a:path w="926123" h="586700">
                            <a:moveTo>
                              <a:pt x="0" y="0"/>
                            </a:moveTo>
                            <a:cubicBezTo>
                              <a:pt x="116253" y="197338"/>
                              <a:pt x="232507" y="394677"/>
                              <a:pt x="386861" y="492369"/>
                            </a:cubicBezTo>
                            <a:cubicBezTo>
                              <a:pt x="541215" y="590061"/>
                              <a:pt x="733669" y="588107"/>
                              <a:pt x="926123" y="586154"/>
                            </a:cubicBezTo>
                          </a:path>
                        </a:pathLst>
                      </a:custGeom>
                      <a:noFill/>
                      <a:ln w="19050">
                        <a:solidFill>
                          <a:schemeClr val="bg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142" name="Τόξο 141"/>
                      <p:cNvSpPr/>
                      <p:nvPr/>
                    </p:nvSpPr>
                    <p:spPr>
                      <a:xfrm>
                        <a:off x="5742985" y="3428042"/>
                        <a:ext cx="914400" cy="914401"/>
                      </a:xfrm>
                      <a:prstGeom prst="arc">
                        <a:avLst>
                          <a:gd name="adj1" fmla="val 16200000"/>
                          <a:gd name="adj2" fmla="val 18133356"/>
                        </a:avLst>
                      </a:prstGeom>
                      <a:ln w="19050">
                        <a:solidFill>
                          <a:schemeClr val="bg2">
                            <a:lumMod val="7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l-GR"/>
                      </a:p>
                    </p:txBody>
                  </p:sp>
                  <p:cxnSp>
                    <p:nvCxnSpPr>
                      <p:cNvPr id="143" name="Ευθεία γραμμή σύνδεσης 142"/>
                      <p:cNvCxnSpPr/>
                      <p:nvPr/>
                    </p:nvCxnSpPr>
                    <p:spPr>
                      <a:xfrm flipH="1" flipV="1">
                        <a:off x="8254666" y="3454576"/>
                        <a:ext cx="1080000" cy="0"/>
                      </a:xfrm>
                      <a:prstGeom prst="line">
                        <a:avLst/>
                      </a:prstGeom>
                      <a:ln w="19050">
                        <a:solidFill>
                          <a:schemeClr val="bg2">
                            <a:lumMod val="75000"/>
                          </a:schemeClr>
                        </a:solidFill>
                        <a:headEnd type="triangle" w="med" len="lg"/>
                      </a:ln>
                    </p:spPr>
                    <p:style>
                      <a:lnRef idx="1">
                        <a:schemeClr val="accent1"/>
                      </a:lnRef>
                      <a:fillRef idx="0">
                        <a:schemeClr val="accent1"/>
                      </a:fillRef>
                      <a:effectRef idx="0">
                        <a:schemeClr val="accent1"/>
                      </a:effectRef>
                      <a:fontRef idx="minor">
                        <a:schemeClr val="tx1"/>
                      </a:fontRef>
                    </p:style>
                  </p:cxnSp>
                  <p:sp>
                    <p:nvSpPr>
                      <p:cNvPr id="144" name="Ελεύθερη σχεδίαση 143"/>
                      <p:cNvSpPr/>
                      <p:nvPr/>
                    </p:nvSpPr>
                    <p:spPr>
                      <a:xfrm flipH="1">
                        <a:off x="7246747" y="3469077"/>
                        <a:ext cx="926123" cy="269626"/>
                      </a:xfrm>
                      <a:custGeom>
                        <a:avLst/>
                        <a:gdLst>
                          <a:gd name="connsiteX0" fmla="*/ 0 w 926123"/>
                          <a:gd name="connsiteY0" fmla="*/ 0 h 586700"/>
                          <a:gd name="connsiteX1" fmla="*/ 386861 w 926123"/>
                          <a:gd name="connsiteY1" fmla="*/ 492369 h 586700"/>
                          <a:gd name="connsiteX2" fmla="*/ 926123 w 926123"/>
                          <a:gd name="connsiteY2" fmla="*/ 586154 h 586700"/>
                        </a:gdLst>
                        <a:ahLst/>
                        <a:cxnLst>
                          <a:cxn ang="0">
                            <a:pos x="connsiteX0" y="connsiteY0"/>
                          </a:cxn>
                          <a:cxn ang="0">
                            <a:pos x="connsiteX1" y="connsiteY1"/>
                          </a:cxn>
                          <a:cxn ang="0">
                            <a:pos x="connsiteX2" y="connsiteY2"/>
                          </a:cxn>
                        </a:cxnLst>
                        <a:rect l="l" t="t" r="r" b="b"/>
                        <a:pathLst>
                          <a:path w="926123" h="586700">
                            <a:moveTo>
                              <a:pt x="0" y="0"/>
                            </a:moveTo>
                            <a:cubicBezTo>
                              <a:pt x="116253" y="197338"/>
                              <a:pt x="232507" y="394677"/>
                              <a:pt x="386861" y="492369"/>
                            </a:cubicBezTo>
                            <a:cubicBezTo>
                              <a:pt x="541215" y="590061"/>
                              <a:pt x="733669" y="588107"/>
                              <a:pt x="926123" y="586154"/>
                            </a:cubicBezTo>
                          </a:path>
                        </a:pathLst>
                      </a:custGeom>
                      <a:noFill/>
                      <a:ln w="19050">
                        <a:solidFill>
                          <a:schemeClr val="bg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145" name="Τόξο 144"/>
                      <p:cNvSpPr/>
                      <p:nvPr/>
                    </p:nvSpPr>
                    <p:spPr>
                      <a:xfrm flipH="1">
                        <a:off x="7849418" y="3454576"/>
                        <a:ext cx="914400" cy="914401"/>
                      </a:xfrm>
                      <a:prstGeom prst="arc">
                        <a:avLst>
                          <a:gd name="adj1" fmla="val 16200000"/>
                          <a:gd name="adj2" fmla="val 17733065"/>
                        </a:avLst>
                      </a:prstGeom>
                      <a:ln w="19050">
                        <a:solidFill>
                          <a:schemeClr val="bg2">
                            <a:lumMod val="7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l-GR"/>
                      </a:p>
                    </p:txBody>
                  </p:sp>
                </p:grpSp>
                <p:grpSp>
                  <p:nvGrpSpPr>
                    <p:cNvPr id="98" name="Ομάδα 97"/>
                    <p:cNvGrpSpPr/>
                    <p:nvPr/>
                  </p:nvGrpSpPr>
                  <p:grpSpPr>
                    <a:xfrm>
                      <a:off x="4994961" y="3599489"/>
                      <a:ext cx="4201284" cy="397941"/>
                      <a:chOff x="5164555" y="3430325"/>
                      <a:chExt cx="4201284" cy="928791"/>
                    </a:xfrm>
                  </p:grpSpPr>
                  <p:cxnSp>
                    <p:nvCxnSpPr>
                      <p:cNvPr id="134" name="Ευθεία γραμμή σύνδεσης 133"/>
                      <p:cNvCxnSpPr/>
                      <p:nvPr/>
                    </p:nvCxnSpPr>
                    <p:spPr>
                      <a:xfrm flipV="1">
                        <a:off x="5164555" y="3444716"/>
                        <a:ext cx="1066800" cy="0"/>
                      </a:xfrm>
                      <a:prstGeom prst="line">
                        <a:avLst/>
                      </a:prstGeom>
                      <a:ln w="19050">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sp>
                    <p:nvSpPr>
                      <p:cNvPr id="135" name="Ελεύθερη σχεδίαση 134"/>
                      <p:cNvSpPr/>
                      <p:nvPr/>
                    </p:nvSpPr>
                    <p:spPr>
                      <a:xfrm>
                        <a:off x="6333933" y="3451639"/>
                        <a:ext cx="926123" cy="269625"/>
                      </a:xfrm>
                      <a:custGeom>
                        <a:avLst/>
                        <a:gdLst>
                          <a:gd name="connsiteX0" fmla="*/ 0 w 926123"/>
                          <a:gd name="connsiteY0" fmla="*/ 0 h 586700"/>
                          <a:gd name="connsiteX1" fmla="*/ 386861 w 926123"/>
                          <a:gd name="connsiteY1" fmla="*/ 492369 h 586700"/>
                          <a:gd name="connsiteX2" fmla="*/ 926123 w 926123"/>
                          <a:gd name="connsiteY2" fmla="*/ 586154 h 586700"/>
                        </a:gdLst>
                        <a:ahLst/>
                        <a:cxnLst>
                          <a:cxn ang="0">
                            <a:pos x="connsiteX0" y="connsiteY0"/>
                          </a:cxn>
                          <a:cxn ang="0">
                            <a:pos x="connsiteX1" y="connsiteY1"/>
                          </a:cxn>
                          <a:cxn ang="0">
                            <a:pos x="connsiteX2" y="connsiteY2"/>
                          </a:cxn>
                        </a:cxnLst>
                        <a:rect l="l" t="t" r="r" b="b"/>
                        <a:pathLst>
                          <a:path w="926123" h="586700">
                            <a:moveTo>
                              <a:pt x="0" y="0"/>
                            </a:moveTo>
                            <a:cubicBezTo>
                              <a:pt x="116253" y="197338"/>
                              <a:pt x="232507" y="394677"/>
                              <a:pt x="386861" y="492369"/>
                            </a:cubicBezTo>
                            <a:cubicBezTo>
                              <a:pt x="541215" y="590061"/>
                              <a:pt x="733669" y="588107"/>
                              <a:pt x="926123" y="586154"/>
                            </a:cubicBezTo>
                          </a:path>
                        </a:pathLst>
                      </a:custGeom>
                      <a:noFill/>
                      <a:ln w="19050">
                        <a:solidFill>
                          <a:schemeClr val="bg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136" name="Τόξο 135"/>
                      <p:cNvSpPr/>
                      <p:nvPr/>
                    </p:nvSpPr>
                    <p:spPr>
                      <a:xfrm>
                        <a:off x="5763767" y="3444716"/>
                        <a:ext cx="914400" cy="914400"/>
                      </a:xfrm>
                      <a:prstGeom prst="arc">
                        <a:avLst>
                          <a:gd name="adj1" fmla="val 16200000"/>
                          <a:gd name="adj2" fmla="val 17945083"/>
                        </a:avLst>
                      </a:prstGeom>
                      <a:ln w="19050">
                        <a:solidFill>
                          <a:schemeClr val="bg2">
                            <a:lumMod val="7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l-GR"/>
                      </a:p>
                    </p:txBody>
                  </p:sp>
                  <p:cxnSp>
                    <p:nvCxnSpPr>
                      <p:cNvPr id="137" name="Ευθεία γραμμή σύνδεσης 136"/>
                      <p:cNvCxnSpPr/>
                      <p:nvPr/>
                    </p:nvCxnSpPr>
                    <p:spPr>
                      <a:xfrm flipH="1" flipV="1">
                        <a:off x="8285839" y="3430325"/>
                        <a:ext cx="1080000" cy="0"/>
                      </a:xfrm>
                      <a:prstGeom prst="line">
                        <a:avLst/>
                      </a:prstGeom>
                      <a:ln w="19050">
                        <a:solidFill>
                          <a:schemeClr val="bg2">
                            <a:lumMod val="75000"/>
                          </a:schemeClr>
                        </a:solidFill>
                        <a:headEnd type="triangle" w="med" len="lg"/>
                      </a:ln>
                    </p:spPr>
                    <p:style>
                      <a:lnRef idx="1">
                        <a:schemeClr val="accent1"/>
                      </a:lnRef>
                      <a:fillRef idx="0">
                        <a:schemeClr val="accent1"/>
                      </a:fillRef>
                      <a:effectRef idx="0">
                        <a:schemeClr val="accent1"/>
                      </a:effectRef>
                      <a:fontRef idx="minor">
                        <a:schemeClr val="tx1"/>
                      </a:fontRef>
                    </p:style>
                  </p:cxnSp>
                  <p:sp>
                    <p:nvSpPr>
                      <p:cNvPr id="138" name="Ελεύθερη σχεδίαση 137"/>
                      <p:cNvSpPr/>
                      <p:nvPr/>
                    </p:nvSpPr>
                    <p:spPr>
                      <a:xfrm flipH="1">
                        <a:off x="7246747" y="3461497"/>
                        <a:ext cx="926123" cy="269625"/>
                      </a:xfrm>
                      <a:custGeom>
                        <a:avLst/>
                        <a:gdLst>
                          <a:gd name="connsiteX0" fmla="*/ 0 w 926123"/>
                          <a:gd name="connsiteY0" fmla="*/ 0 h 586700"/>
                          <a:gd name="connsiteX1" fmla="*/ 386861 w 926123"/>
                          <a:gd name="connsiteY1" fmla="*/ 492369 h 586700"/>
                          <a:gd name="connsiteX2" fmla="*/ 926123 w 926123"/>
                          <a:gd name="connsiteY2" fmla="*/ 586154 h 586700"/>
                        </a:gdLst>
                        <a:ahLst/>
                        <a:cxnLst>
                          <a:cxn ang="0">
                            <a:pos x="connsiteX0" y="connsiteY0"/>
                          </a:cxn>
                          <a:cxn ang="0">
                            <a:pos x="connsiteX1" y="connsiteY1"/>
                          </a:cxn>
                          <a:cxn ang="0">
                            <a:pos x="connsiteX2" y="connsiteY2"/>
                          </a:cxn>
                        </a:cxnLst>
                        <a:rect l="l" t="t" r="r" b="b"/>
                        <a:pathLst>
                          <a:path w="926123" h="586700">
                            <a:moveTo>
                              <a:pt x="0" y="0"/>
                            </a:moveTo>
                            <a:cubicBezTo>
                              <a:pt x="116253" y="197338"/>
                              <a:pt x="232507" y="394677"/>
                              <a:pt x="386861" y="492369"/>
                            </a:cubicBezTo>
                            <a:cubicBezTo>
                              <a:pt x="541215" y="590061"/>
                              <a:pt x="733669" y="588107"/>
                              <a:pt x="926123" y="586154"/>
                            </a:cubicBezTo>
                          </a:path>
                        </a:pathLst>
                      </a:custGeom>
                      <a:noFill/>
                      <a:ln w="19050">
                        <a:solidFill>
                          <a:schemeClr val="bg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139" name="Τόξο 138"/>
                      <p:cNvSpPr/>
                      <p:nvPr/>
                    </p:nvSpPr>
                    <p:spPr>
                      <a:xfrm flipH="1">
                        <a:off x="7839027" y="3430325"/>
                        <a:ext cx="914400" cy="914399"/>
                      </a:xfrm>
                      <a:prstGeom prst="arc">
                        <a:avLst>
                          <a:gd name="adj1" fmla="val 16200000"/>
                          <a:gd name="adj2" fmla="val 18158397"/>
                        </a:avLst>
                      </a:prstGeom>
                      <a:ln w="19050">
                        <a:solidFill>
                          <a:schemeClr val="bg2">
                            <a:lumMod val="7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l-GR"/>
                      </a:p>
                    </p:txBody>
                  </p:sp>
                </p:grpSp>
                <p:grpSp>
                  <p:nvGrpSpPr>
                    <p:cNvPr id="99" name="Ομάδα 98"/>
                    <p:cNvGrpSpPr/>
                    <p:nvPr/>
                  </p:nvGrpSpPr>
                  <p:grpSpPr>
                    <a:xfrm>
                      <a:off x="5001887" y="3687621"/>
                      <a:ext cx="4201284" cy="375088"/>
                      <a:chOff x="5164555" y="3365649"/>
                      <a:chExt cx="4201284" cy="1604997"/>
                    </a:xfrm>
                  </p:grpSpPr>
                  <p:cxnSp>
                    <p:nvCxnSpPr>
                      <p:cNvPr id="128" name="Ευθεία γραμμή σύνδεσης 127"/>
                      <p:cNvCxnSpPr/>
                      <p:nvPr/>
                    </p:nvCxnSpPr>
                    <p:spPr>
                      <a:xfrm flipV="1">
                        <a:off x="5164555" y="3444716"/>
                        <a:ext cx="1066800" cy="0"/>
                      </a:xfrm>
                      <a:prstGeom prst="line">
                        <a:avLst/>
                      </a:prstGeom>
                      <a:ln w="19050">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sp>
                    <p:nvSpPr>
                      <p:cNvPr id="129" name="Ελεύθερη σχεδίαση 128"/>
                      <p:cNvSpPr/>
                      <p:nvPr/>
                    </p:nvSpPr>
                    <p:spPr>
                      <a:xfrm>
                        <a:off x="6333933" y="3431426"/>
                        <a:ext cx="926123" cy="269628"/>
                      </a:xfrm>
                      <a:custGeom>
                        <a:avLst/>
                        <a:gdLst>
                          <a:gd name="connsiteX0" fmla="*/ 0 w 926123"/>
                          <a:gd name="connsiteY0" fmla="*/ 0 h 586700"/>
                          <a:gd name="connsiteX1" fmla="*/ 386861 w 926123"/>
                          <a:gd name="connsiteY1" fmla="*/ 492369 h 586700"/>
                          <a:gd name="connsiteX2" fmla="*/ 926123 w 926123"/>
                          <a:gd name="connsiteY2" fmla="*/ 586154 h 586700"/>
                        </a:gdLst>
                        <a:ahLst/>
                        <a:cxnLst>
                          <a:cxn ang="0">
                            <a:pos x="connsiteX0" y="connsiteY0"/>
                          </a:cxn>
                          <a:cxn ang="0">
                            <a:pos x="connsiteX1" y="connsiteY1"/>
                          </a:cxn>
                          <a:cxn ang="0">
                            <a:pos x="connsiteX2" y="connsiteY2"/>
                          </a:cxn>
                        </a:cxnLst>
                        <a:rect l="l" t="t" r="r" b="b"/>
                        <a:pathLst>
                          <a:path w="926123" h="586700">
                            <a:moveTo>
                              <a:pt x="0" y="0"/>
                            </a:moveTo>
                            <a:cubicBezTo>
                              <a:pt x="116253" y="197338"/>
                              <a:pt x="232507" y="394677"/>
                              <a:pt x="386861" y="492369"/>
                            </a:cubicBezTo>
                            <a:cubicBezTo>
                              <a:pt x="541215" y="590061"/>
                              <a:pt x="733669" y="588107"/>
                              <a:pt x="926123" y="586154"/>
                            </a:cubicBezTo>
                          </a:path>
                        </a:pathLst>
                      </a:custGeom>
                      <a:noFill/>
                      <a:ln w="19050">
                        <a:solidFill>
                          <a:schemeClr val="bg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130" name="Τόξο 129"/>
                      <p:cNvSpPr/>
                      <p:nvPr/>
                    </p:nvSpPr>
                    <p:spPr>
                      <a:xfrm>
                        <a:off x="5784549" y="3444717"/>
                        <a:ext cx="914400" cy="1525929"/>
                      </a:xfrm>
                      <a:prstGeom prst="arc">
                        <a:avLst>
                          <a:gd name="adj1" fmla="val 14539105"/>
                          <a:gd name="adj2" fmla="val 18963781"/>
                        </a:avLst>
                      </a:prstGeom>
                      <a:ln w="19050">
                        <a:solidFill>
                          <a:schemeClr val="bg2">
                            <a:lumMod val="7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l-GR"/>
                      </a:p>
                    </p:txBody>
                  </p:sp>
                  <p:cxnSp>
                    <p:nvCxnSpPr>
                      <p:cNvPr id="131" name="Ευθεία γραμμή σύνδεσης 130"/>
                      <p:cNvCxnSpPr/>
                      <p:nvPr/>
                    </p:nvCxnSpPr>
                    <p:spPr>
                      <a:xfrm flipH="1" flipV="1">
                        <a:off x="8285839" y="3365649"/>
                        <a:ext cx="1080000" cy="0"/>
                      </a:xfrm>
                      <a:prstGeom prst="line">
                        <a:avLst/>
                      </a:prstGeom>
                      <a:ln w="19050">
                        <a:solidFill>
                          <a:schemeClr val="bg2">
                            <a:lumMod val="75000"/>
                          </a:schemeClr>
                        </a:solidFill>
                        <a:headEnd type="triangle" w="med" len="lg"/>
                      </a:ln>
                    </p:spPr>
                    <p:style>
                      <a:lnRef idx="1">
                        <a:schemeClr val="accent1"/>
                      </a:lnRef>
                      <a:fillRef idx="0">
                        <a:schemeClr val="accent1"/>
                      </a:fillRef>
                      <a:effectRef idx="0">
                        <a:schemeClr val="accent1"/>
                      </a:effectRef>
                      <a:fontRef idx="minor">
                        <a:schemeClr val="tx1"/>
                      </a:fontRef>
                    </p:style>
                  </p:cxnSp>
                  <p:sp>
                    <p:nvSpPr>
                      <p:cNvPr id="132" name="Ελεύθερη σχεδίαση 131"/>
                      <p:cNvSpPr/>
                      <p:nvPr/>
                    </p:nvSpPr>
                    <p:spPr>
                      <a:xfrm flipH="1">
                        <a:off x="7246747" y="3383347"/>
                        <a:ext cx="926123" cy="296589"/>
                      </a:xfrm>
                      <a:custGeom>
                        <a:avLst/>
                        <a:gdLst>
                          <a:gd name="connsiteX0" fmla="*/ 0 w 926123"/>
                          <a:gd name="connsiteY0" fmla="*/ 0 h 586700"/>
                          <a:gd name="connsiteX1" fmla="*/ 386861 w 926123"/>
                          <a:gd name="connsiteY1" fmla="*/ 492369 h 586700"/>
                          <a:gd name="connsiteX2" fmla="*/ 926123 w 926123"/>
                          <a:gd name="connsiteY2" fmla="*/ 586154 h 586700"/>
                        </a:gdLst>
                        <a:ahLst/>
                        <a:cxnLst>
                          <a:cxn ang="0">
                            <a:pos x="connsiteX0" y="connsiteY0"/>
                          </a:cxn>
                          <a:cxn ang="0">
                            <a:pos x="connsiteX1" y="connsiteY1"/>
                          </a:cxn>
                          <a:cxn ang="0">
                            <a:pos x="connsiteX2" y="connsiteY2"/>
                          </a:cxn>
                        </a:cxnLst>
                        <a:rect l="l" t="t" r="r" b="b"/>
                        <a:pathLst>
                          <a:path w="926123" h="586700">
                            <a:moveTo>
                              <a:pt x="0" y="0"/>
                            </a:moveTo>
                            <a:cubicBezTo>
                              <a:pt x="116253" y="197338"/>
                              <a:pt x="232507" y="394677"/>
                              <a:pt x="386861" y="492369"/>
                            </a:cubicBezTo>
                            <a:cubicBezTo>
                              <a:pt x="541215" y="590061"/>
                              <a:pt x="733669" y="588107"/>
                              <a:pt x="926123" y="586154"/>
                            </a:cubicBezTo>
                          </a:path>
                        </a:pathLst>
                      </a:custGeom>
                      <a:noFill/>
                      <a:ln w="19050">
                        <a:solidFill>
                          <a:schemeClr val="bg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133" name="Τόξο 132"/>
                      <p:cNvSpPr/>
                      <p:nvPr/>
                    </p:nvSpPr>
                    <p:spPr>
                      <a:xfrm flipH="1">
                        <a:off x="7839027" y="3365649"/>
                        <a:ext cx="914400" cy="1383692"/>
                      </a:xfrm>
                      <a:prstGeom prst="arc">
                        <a:avLst>
                          <a:gd name="adj1" fmla="val 16200000"/>
                          <a:gd name="adj2" fmla="val 18975184"/>
                        </a:avLst>
                      </a:prstGeom>
                      <a:ln w="19050">
                        <a:solidFill>
                          <a:schemeClr val="bg2">
                            <a:lumMod val="7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l-GR"/>
                      </a:p>
                    </p:txBody>
                  </p:sp>
                </p:grpSp>
                <p:grpSp>
                  <p:nvGrpSpPr>
                    <p:cNvPr id="100" name="Ομάδα 99"/>
                    <p:cNvGrpSpPr/>
                    <p:nvPr/>
                  </p:nvGrpSpPr>
                  <p:grpSpPr>
                    <a:xfrm flipV="1">
                      <a:off x="4956862" y="3453254"/>
                      <a:ext cx="4222066" cy="756000"/>
                      <a:chOff x="5154164" y="3444716"/>
                      <a:chExt cx="4222066" cy="924261"/>
                    </a:xfrm>
                  </p:grpSpPr>
                  <p:cxnSp>
                    <p:nvCxnSpPr>
                      <p:cNvPr id="122" name="Ευθεία γραμμή σύνδεσης 121"/>
                      <p:cNvCxnSpPr/>
                      <p:nvPr/>
                    </p:nvCxnSpPr>
                    <p:spPr>
                      <a:xfrm flipV="1">
                        <a:off x="5154164" y="3444716"/>
                        <a:ext cx="1066800" cy="0"/>
                      </a:xfrm>
                      <a:prstGeom prst="line">
                        <a:avLst/>
                      </a:prstGeom>
                      <a:ln w="19050">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sp>
                    <p:nvSpPr>
                      <p:cNvPr id="123" name="Ελεύθερη σχεδίαση 122"/>
                      <p:cNvSpPr/>
                      <p:nvPr/>
                    </p:nvSpPr>
                    <p:spPr>
                      <a:xfrm>
                        <a:off x="6333933" y="3475890"/>
                        <a:ext cx="926123" cy="269626"/>
                      </a:xfrm>
                      <a:custGeom>
                        <a:avLst/>
                        <a:gdLst>
                          <a:gd name="connsiteX0" fmla="*/ 0 w 926123"/>
                          <a:gd name="connsiteY0" fmla="*/ 0 h 586700"/>
                          <a:gd name="connsiteX1" fmla="*/ 386861 w 926123"/>
                          <a:gd name="connsiteY1" fmla="*/ 492369 h 586700"/>
                          <a:gd name="connsiteX2" fmla="*/ 926123 w 926123"/>
                          <a:gd name="connsiteY2" fmla="*/ 586154 h 586700"/>
                        </a:gdLst>
                        <a:ahLst/>
                        <a:cxnLst>
                          <a:cxn ang="0">
                            <a:pos x="connsiteX0" y="connsiteY0"/>
                          </a:cxn>
                          <a:cxn ang="0">
                            <a:pos x="connsiteX1" y="connsiteY1"/>
                          </a:cxn>
                          <a:cxn ang="0">
                            <a:pos x="connsiteX2" y="connsiteY2"/>
                          </a:cxn>
                        </a:cxnLst>
                        <a:rect l="l" t="t" r="r" b="b"/>
                        <a:pathLst>
                          <a:path w="926123" h="586700">
                            <a:moveTo>
                              <a:pt x="0" y="0"/>
                            </a:moveTo>
                            <a:cubicBezTo>
                              <a:pt x="116253" y="197338"/>
                              <a:pt x="232507" y="394677"/>
                              <a:pt x="386861" y="492369"/>
                            </a:cubicBezTo>
                            <a:cubicBezTo>
                              <a:pt x="541215" y="590061"/>
                              <a:pt x="733669" y="588107"/>
                              <a:pt x="926123" y="586154"/>
                            </a:cubicBezTo>
                          </a:path>
                        </a:pathLst>
                      </a:custGeom>
                      <a:noFill/>
                      <a:ln w="19050">
                        <a:solidFill>
                          <a:schemeClr val="bg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124" name="Τόξο 123"/>
                      <p:cNvSpPr/>
                      <p:nvPr/>
                    </p:nvSpPr>
                    <p:spPr>
                      <a:xfrm>
                        <a:off x="5711812" y="3444716"/>
                        <a:ext cx="914400" cy="914400"/>
                      </a:xfrm>
                      <a:prstGeom prst="arc">
                        <a:avLst>
                          <a:gd name="adj1" fmla="val 16200000"/>
                          <a:gd name="adj2" fmla="val 17733065"/>
                        </a:avLst>
                      </a:prstGeom>
                      <a:ln w="19050">
                        <a:solidFill>
                          <a:schemeClr val="bg2">
                            <a:lumMod val="7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l-GR"/>
                      </a:p>
                    </p:txBody>
                  </p:sp>
                  <p:cxnSp>
                    <p:nvCxnSpPr>
                      <p:cNvPr id="125" name="Ευθεία γραμμή σύνδεσης 124"/>
                      <p:cNvCxnSpPr/>
                      <p:nvPr/>
                    </p:nvCxnSpPr>
                    <p:spPr>
                      <a:xfrm flipH="1" flipV="1">
                        <a:off x="8296230" y="3454577"/>
                        <a:ext cx="1080000" cy="0"/>
                      </a:xfrm>
                      <a:prstGeom prst="line">
                        <a:avLst/>
                      </a:prstGeom>
                      <a:ln w="19050">
                        <a:solidFill>
                          <a:schemeClr val="bg2">
                            <a:lumMod val="75000"/>
                          </a:schemeClr>
                        </a:solidFill>
                        <a:headEnd type="triangle" w="med" len="lg"/>
                      </a:ln>
                    </p:spPr>
                    <p:style>
                      <a:lnRef idx="1">
                        <a:schemeClr val="accent1"/>
                      </a:lnRef>
                      <a:fillRef idx="0">
                        <a:schemeClr val="accent1"/>
                      </a:fillRef>
                      <a:effectRef idx="0">
                        <a:schemeClr val="accent1"/>
                      </a:effectRef>
                      <a:fontRef idx="minor">
                        <a:schemeClr val="tx1"/>
                      </a:fontRef>
                    </p:style>
                  </p:cxnSp>
                  <p:sp>
                    <p:nvSpPr>
                      <p:cNvPr id="126" name="Ελεύθερη σχεδίαση 125"/>
                      <p:cNvSpPr/>
                      <p:nvPr/>
                    </p:nvSpPr>
                    <p:spPr>
                      <a:xfrm flipH="1">
                        <a:off x="7246747" y="3473047"/>
                        <a:ext cx="926123" cy="269626"/>
                      </a:xfrm>
                      <a:custGeom>
                        <a:avLst/>
                        <a:gdLst>
                          <a:gd name="connsiteX0" fmla="*/ 0 w 926123"/>
                          <a:gd name="connsiteY0" fmla="*/ 0 h 586700"/>
                          <a:gd name="connsiteX1" fmla="*/ 386861 w 926123"/>
                          <a:gd name="connsiteY1" fmla="*/ 492369 h 586700"/>
                          <a:gd name="connsiteX2" fmla="*/ 926123 w 926123"/>
                          <a:gd name="connsiteY2" fmla="*/ 586154 h 586700"/>
                        </a:gdLst>
                        <a:ahLst/>
                        <a:cxnLst>
                          <a:cxn ang="0">
                            <a:pos x="connsiteX0" y="connsiteY0"/>
                          </a:cxn>
                          <a:cxn ang="0">
                            <a:pos x="connsiteX1" y="connsiteY1"/>
                          </a:cxn>
                          <a:cxn ang="0">
                            <a:pos x="connsiteX2" y="connsiteY2"/>
                          </a:cxn>
                        </a:cxnLst>
                        <a:rect l="l" t="t" r="r" b="b"/>
                        <a:pathLst>
                          <a:path w="926123" h="586700">
                            <a:moveTo>
                              <a:pt x="0" y="0"/>
                            </a:moveTo>
                            <a:cubicBezTo>
                              <a:pt x="116253" y="197338"/>
                              <a:pt x="232507" y="394677"/>
                              <a:pt x="386861" y="492369"/>
                            </a:cubicBezTo>
                            <a:cubicBezTo>
                              <a:pt x="541215" y="590061"/>
                              <a:pt x="733669" y="588107"/>
                              <a:pt x="926123" y="586154"/>
                            </a:cubicBezTo>
                          </a:path>
                        </a:pathLst>
                      </a:custGeom>
                      <a:noFill/>
                      <a:ln w="19050">
                        <a:solidFill>
                          <a:schemeClr val="bg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127" name="Τόξο 126"/>
                      <p:cNvSpPr/>
                      <p:nvPr/>
                    </p:nvSpPr>
                    <p:spPr>
                      <a:xfrm flipH="1">
                        <a:off x="7870200" y="3454577"/>
                        <a:ext cx="914400" cy="914400"/>
                      </a:xfrm>
                      <a:prstGeom prst="arc">
                        <a:avLst>
                          <a:gd name="adj1" fmla="val 16200000"/>
                          <a:gd name="adj2" fmla="val 17733065"/>
                        </a:avLst>
                      </a:prstGeom>
                      <a:ln w="19050">
                        <a:solidFill>
                          <a:schemeClr val="bg2">
                            <a:lumMod val="7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l-GR"/>
                      </a:p>
                    </p:txBody>
                  </p:sp>
                </p:grpSp>
                <p:grpSp>
                  <p:nvGrpSpPr>
                    <p:cNvPr id="101" name="Ομάδα 100"/>
                    <p:cNvGrpSpPr/>
                    <p:nvPr/>
                  </p:nvGrpSpPr>
                  <p:grpSpPr>
                    <a:xfrm flipV="1">
                      <a:off x="4963788" y="3532917"/>
                      <a:ext cx="4169610" cy="576000"/>
                      <a:chOff x="5154164" y="3444716"/>
                      <a:chExt cx="4169610" cy="924261"/>
                    </a:xfrm>
                  </p:grpSpPr>
                  <p:cxnSp>
                    <p:nvCxnSpPr>
                      <p:cNvPr id="116" name="Ευθεία γραμμή σύνδεσης 115"/>
                      <p:cNvCxnSpPr/>
                      <p:nvPr/>
                    </p:nvCxnSpPr>
                    <p:spPr>
                      <a:xfrm flipV="1">
                        <a:off x="5154164" y="3444716"/>
                        <a:ext cx="1066800" cy="0"/>
                      </a:xfrm>
                      <a:prstGeom prst="line">
                        <a:avLst/>
                      </a:prstGeom>
                      <a:ln w="19050">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sp>
                    <p:nvSpPr>
                      <p:cNvPr id="117" name="Ελεύθερη σχεδίαση 116"/>
                      <p:cNvSpPr/>
                      <p:nvPr/>
                    </p:nvSpPr>
                    <p:spPr>
                      <a:xfrm>
                        <a:off x="6333933" y="3475890"/>
                        <a:ext cx="926123" cy="269626"/>
                      </a:xfrm>
                      <a:custGeom>
                        <a:avLst/>
                        <a:gdLst>
                          <a:gd name="connsiteX0" fmla="*/ 0 w 926123"/>
                          <a:gd name="connsiteY0" fmla="*/ 0 h 586700"/>
                          <a:gd name="connsiteX1" fmla="*/ 386861 w 926123"/>
                          <a:gd name="connsiteY1" fmla="*/ 492369 h 586700"/>
                          <a:gd name="connsiteX2" fmla="*/ 926123 w 926123"/>
                          <a:gd name="connsiteY2" fmla="*/ 586154 h 586700"/>
                        </a:gdLst>
                        <a:ahLst/>
                        <a:cxnLst>
                          <a:cxn ang="0">
                            <a:pos x="connsiteX0" y="connsiteY0"/>
                          </a:cxn>
                          <a:cxn ang="0">
                            <a:pos x="connsiteX1" y="connsiteY1"/>
                          </a:cxn>
                          <a:cxn ang="0">
                            <a:pos x="connsiteX2" y="connsiteY2"/>
                          </a:cxn>
                        </a:cxnLst>
                        <a:rect l="l" t="t" r="r" b="b"/>
                        <a:pathLst>
                          <a:path w="926123" h="586700">
                            <a:moveTo>
                              <a:pt x="0" y="0"/>
                            </a:moveTo>
                            <a:cubicBezTo>
                              <a:pt x="116253" y="197338"/>
                              <a:pt x="232507" y="394677"/>
                              <a:pt x="386861" y="492369"/>
                            </a:cubicBezTo>
                            <a:cubicBezTo>
                              <a:pt x="541215" y="590061"/>
                              <a:pt x="733669" y="588107"/>
                              <a:pt x="926123" y="586154"/>
                            </a:cubicBezTo>
                          </a:path>
                        </a:pathLst>
                      </a:custGeom>
                      <a:noFill/>
                      <a:ln w="19050">
                        <a:solidFill>
                          <a:schemeClr val="bg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118" name="Τόξο 117"/>
                      <p:cNvSpPr/>
                      <p:nvPr/>
                    </p:nvSpPr>
                    <p:spPr>
                      <a:xfrm>
                        <a:off x="5711812" y="3444716"/>
                        <a:ext cx="914400" cy="914401"/>
                      </a:xfrm>
                      <a:prstGeom prst="arc">
                        <a:avLst>
                          <a:gd name="adj1" fmla="val 16200000"/>
                          <a:gd name="adj2" fmla="val 18133356"/>
                        </a:avLst>
                      </a:prstGeom>
                      <a:ln w="19050">
                        <a:solidFill>
                          <a:schemeClr val="bg2">
                            <a:lumMod val="7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l-GR"/>
                      </a:p>
                    </p:txBody>
                  </p:sp>
                  <p:cxnSp>
                    <p:nvCxnSpPr>
                      <p:cNvPr id="119" name="Ευθεία γραμμή σύνδεσης 118"/>
                      <p:cNvCxnSpPr/>
                      <p:nvPr/>
                    </p:nvCxnSpPr>
                    <p:spPr>
                      <a:xfrm flipH="1" flipV="1">
                        <a:off x="8207774" y="3454576"/>
                        <a:ext cx="1116000" cy="0"/>
                      </a:xfrm>
                      <a:prstGeom prst="line">
                        <a:avLst/>
                      </a:prstGeom>
                      <a:ln w="19050">
                        <a:solidFill>
                          <a:schemeClr val="bg2">
                            <a:lumMod val="75000"/>
                          </a:schemeClr>
                        </a:solidFill>
                        <a:headEnd type="triangle" w="med" len="lg"/>
                      </a:ln>
                    </p:spPr>
                    <p:style>
                      <a:lnRef idx="1">
                        <a:schemeClr val="accent1"/>
                      </a:lnRef>
                      <a:fillRef idx="0">
                        <a:schemeClr val="accent1"/>
                      </a:fillRef>
                      <a:effectRef idx="0">
                        <a:schemeClr val="accent1"/>
                      </a:effectRef>
                      <a:fontRef idx="minor">
                        <a:schemeClr val="tx1"/>
                      </a:fontRef>
                    </p:style>
                  </p:cxnSp>
                  <p:sp>
                    <p:nvSpPr>
                      <p:cNvPr id="120" name="Ελεύθερη σχεδίαση 119"/>
                      <p:cNvSpPr/>
                      <p:nvPr/>
                    </p:nvSpPr>
                    <p:spPr>
                      <a:xfrm flipH="1">
                        <a:off x="7246747" y="3469077"/>
                        <a:ext cx="926123" cy="269626"/>
                      </a:xfrm>
                      <a:custGeom>
                        <a:avLst/>
                        <a:gdLst>
                          <a:gd name="connsiteX0" fmla="*/ 0 w 926123"/>
                          <a:gd name="connsiteY0" fmla="*/ 0 h 586700"/>
                          <a:gd name="connsiteX1" fmla="*/ 386861 w 926123"/>
                          <a:gd name="connsiteY1" fmla="*/ 492369 h 586700"/>
                          <a:gd name="connsiteX2" fmla="*/ 926123 w 926123"/>
                          <a:gd name="connsiteY2" fmla="*/ 586154 h 586700"/>
                        </a:gdLst>
                        <a:ahLst/>
                        <a:cxnLst>
                          <a:cxn ang="0">
                            <a:pos x="connsiteX0" y="connsiteY0"/>
                          </a:cxn>
                          <a:cxn ang="0">
                            <a:pos x="connsiteX1" y="connsiteY1"/>
                          </a:cxn>
                          <a:cxn ang="0">
                            <a:pos x="connsiteX2" y="connsiteY2"/>
                          </a:cxn>
                        </a:cxnLst>
                        <a:rect l="l" t="t" r="r" b="b"/>
                        <a:pathLst>
                          <a:path w="926123" h="586700">
                            <a:moveTo>
                              <a:pt x="0" y="0"/>
                            </a:moveTo>
                            <a:cubicBezTo>
                              <a:pt x="116253" y="197338"/>
                              <a:pt x="232507" y="394677"/>
                              <a:pt x="386861" y="492369"/>
                            </a:cubicBezTo>
                            <a:cubicBezTo>
                              <a:pt x="541215" y="590061"/>
                              <a:pt x="733669" y="588107"/>
                              <a:pt x="926123" y="586154"/>
                            </a:cubicBezTo>
                          </a:path>
                        </a:pathLst>
                      </a:custGeom>
                      <a:noFill/>
                      <a:ln w="19050">
                        <a:solidFill>
                          <a:schemeClr val="bg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121" name="Τόξο 120"/>
                      <p:cNvSpPr/>
                      <p:nvPr/>
                    </p:nvSpPr>
                    <p:spPr>
                      <a:xfrm flipH="1">
                        <a:off x="7849418" y="3454576"/>
                        <a:ext cx="914400" cy="914401"/>
                      </a:xfrm>
                      <a:prstGeom prst="arc">
                        <a:avLst>
                          <a:gd name="adj1" fmla="val 16200000"/>
                          <a:gd name="adj2" fmla="val 17733065"/>
                        </a:avLst>
                      </a:prstGeom>
                      <a:ln w="19050">
                        <a:solidFill>
                          <a:schemeClr val="bg2">
                            <a:lumMod val="7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l-GR"/>
                      </a:p>
                    </p:txBody>
                  </p:sp>
                </p:grpSp>
                <p:grpSp>
                  <p:nvGrpSpPr>
                    <p:cNvPr id="102" name="Ομάδα 101"/>
                    <p:cNvGrpSpPr/>
                    <p:nvPr/>
                  </p:nvGrpSpPr>
                  <p:grpSpPr>
                    <a:xfrm flipV="1">
                      <a:off x="4991496" y="3612580"/>
                      <a:ext cx="4201284" cy="396000"/>
                      <a:chOff x="5164555" y="3444716"/>
                      <a:chExt cx="4201284" cy="924261"/>
                    </a:xfrm>
                  </p:grpSpPr>
                  <p:cxnSp>
                    <p:nvCxnSpPr>
                      <p:cNvPr id="110" name="Ευθεία γραμμή σύνδεσης 109"/>
                      <p:cNvCxnSpPr/>
                      <p:nvPr/>
                    </p:nvCxnSpPr>
                    <p:spPr>
                      <a:xfrm flipV="1">
                        <a:off x="5164555" y="3444716"/>
                        <a:ext cx="1066800" cy="0"/>
                      </a:xfrm>
                      <a:prstGeom prst="line">
                        <a:avLst/>
                      </a:prstGeom>
                      <a:ln w="19050">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sp>
                    <p:nvSpPr>
                      <p:cNvPr id="111" name="Ελεύθερη σχεδίαση 110"/>
                      <p:cNvSpPr/>
                      <p:nvPr/>
                    </p:nvSpPr>
                    <p:spPr>
                      <a:xfrm>
                        <a:off x="6333933" y="3475890"/>
                        <a:ext cx="926123" cy="269626"/>
                      </a:xfrm>
                      <a:custGeom>
                        <a:avLst/>
                        <a:gdLst>
                          <a:gd name="connsiteX0" fmla="*/ 0 w 926123"/>
                          <a:gd name="connsiteY0" fmla="*/ 0 h 586700"/>
                          <a:gd name="connsiteX1" fmla="*/ 386861 w 926123"/>
                          <a:gd name="connsiteY1" fmla="*/ 492369 h 586700"/>
                          <a:gd name="connsiteX2" fmla="*/ 926123 w 926123"/>
                          <a:gd name="connsiteY2" fmla="*/ 586154 h 586700"/>
                        </a:gdLst>
                        <a:ahLst/>
                        <a:cxnLst>
                          <a:cxn ang="0">
                            <a:pos x="connsiteX0" y="connsiteY0"/>
                          </a:cxn>
                          <a:cxn ang="0">
                            <a:pos x="connsiteX1" y="connsiteY1"/>
                          </a:cxn>
                          <a:cxn ang="0">
                            <a:pos x="connsiteX2" y="connsiteY2"/>
                          </a:cxn>
                        </a:cxnLst>
                        <a:rect l="l" t="t" r="r" b="b"/>
                        <a:pathLst>
                          <a:path w="926123" h="586700">
                            <a:moveTo>
                              <a:pt x="0" y="0"/>
                            </a:moveTo>
                            <a:cubicBezTo>
                              <a:pt x="116253" y="197338"/>
                              <a:pt x="232507" y="394677"/>
                              <a:pt x="386861" y="492369"/>
                            </a:cubicBezTo>
                            <a:cubicBezTo>
                              <a:pt x="541215" y="590061"/>
                              <a:pt x="733669" y="588107"/>
                              <a:pt x="926123" y="586154"/>
                            </a:cubicBezTo>
                          </a:path>
                        </a:pathLst>
                      </a:custGeom>
                      <a:noFill/>
                      <a:ln w="19050">
                        <a:solidFill>
                          <a:schemeClr val="bg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112" name="Τόξο 111"/>
                      <p:cNvSpPr/>
                      <p:nvPr/>
                    </p:nvSpPr>
                    <p:spPr>
                      <a:xfrm>
                        <a:off x="5763767" y="3444716"/>
                        <a:ext cx="914400" cy="914400"/>
                      </a:xfrm>
                      <a:prstGeom prst="arc">
                        <a:avLst>
                          <a:gd name="adj1" fmla="val 16200000"/>
                          <a:gd name="adj2" fmla="val 17945083"/>
                        </a:avLst>
                      </a:prstGeom>
                      <a:ln w="19050">
                        <a:solidFill>
                          <a:schemeClr val="bg2">
                            <a:lumMod val="7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l-GR"/>
                      </a:p>
                    </p:txBody>
                  </p:sp>
                  <p:cxnSp>
                    <p:nvCxnSpPr>
                      <p:cNvPr id="113" name="Ευθεία γραμμή σύνδεσης 112"/>
                      <p:cNvCxnSpPr/>
                      <p:nvPr/>
                    </p:nvCxnSpPr>
                    <p:spPr>
                      <a:xfrm flipH="1" flipV="1">
                        <a:off x="8285839" y="3454577"/>
                        <a:ext cx="1080000" cy="0"/>
                      </a:xfrm>
                      <a:prstGeom prst="line">
                        <a:avLst/>
                      </a:prstGeom>
                      <a:ln w="19050">
                        <a:solidFill>
                          <a:schemeClr val="bg2">
                            <a:lumMod val="75000"/>
                          </a:schemeClr>
                        </a:solidFill>
                        <a:headEnd type="triangle" w="med" len="lg"/>
                      </a:ln>
                    </p:spPr>
                    <p:style>
                      <a:lnRef idx="1">
                        <a:schemeClr val="accent1"/>
                      </a:lnRef>
                      <a:fillRef idx="0">
                        <a:schemeClr val="accent1"/>
                      </a:fillRef>
                      <a:effectRef idx="0">
                        <a:schemeClr val="accent1"/>
                      </a:effectRef>
                      <a:fontRef idx="minor">
                        <a:schemeClr val="tx1"/>
                      </a:fontRef>
                    </p:style>
                  </p:cxnSp>
                  <p:sp>
                    <p:nvSpPr>
                      <p:cNvPr id="114" name="Ελεύθερη σχεδίαση 113"/>
                      <p:cNvSpPr/>
                      <p:nvPr/>
                    </p:nvSpPr>
                    <p:spPr>
                      <a:xfrm flipH="1">
                        <a:off x="7246747" y="3485751"/>
                        <a:ext cx="926123" cy="269626"/>
                      </a:xfrm>
                      <a:custGeom>
                        <a:avLst/>
                        <a:gdLst>
                          <a:gd name="connsiteX0" fmla="*/ 0 w 926123"/>
                          <a:gd name="connsiteY0" fmla="*/ 0 h 586700"/>
                          <a:gd name="connsiteX1" fmla="*/ 386861 w 926123"/>
                          <a:gd name="connsiteY1" fmla="*/ 492369 h 586700"/>
                          <a:gd name="connsiteX2" fmla="*/ 926123 w 926123"/>
                          <a:gd name="connsiteY2" fmla="*/ 586154 h 586700"/>
                        </a:gdLst>
                        <a:ahLst/>
                        <a:cxnLst>
                          <a:cxn ang="0">
                            <a:pos x="connsiteX0" y="connsiteY0"/>
                          </a:cxn>
                          <a:cxn ang="0">
                            <a:pos x="connsiteX1" y="connsiteY1"/>
                          </a:cxn>
                          <a:cxn ang="0">
                            <a:pos x="connsiteX2" y="connsiteY2"/>
                          </a:cxn>
                        </a:cxnLst>
                        <a:rect l="l" t="t" r="r" b="b"/>
                        <a:pathLst>
                          <a:path w="926123" h="586700">
                            <a:moveTo>
                              <a:pt x="0" y="0"/>
                            </a:moveTo>
                            <a:cubicBezTo>
                              <a:pt x="116253" y="197338"/>
                              <a:pt x="232507" y="394677"/>
                              <a:pt x="386861" y="492369"/>
                            </a:cubicBezTo>
                            <a:cubicBezTo>
                              <a:pt x="541215" y="590061"/>
                              <a:pt x="733669" y="588107"/>
                              <a:pt x="926123" y="586154"/>
                            </a:cubicBezTo>
                          </a:path>
                        </a:pathLst>
                      </a:custGeom>
                      <a:noFill/>
                      <a:ln w="19050">
                        <a:solidFill>
                          <a:schemeClr val="bg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115" name="Τόξο 114"/>
                      <p:cNvSpPr/>
                      <p:nvPr/>
                    </p:nvSpPr>
                    <p:spPr>
                      <a:xfrm flipH="1">
                        <a:off x="7839027" y="3454577"/>
                        <a:ext cx="914400" cy="914400"/>
                      </a:xfrm>
                      <a:prstGeom prst="arc">
                        <a:avLst>
                          <a:gd name="adj1" fmla="val 16200000"/>
                          <a:gd name="adj2" fmla="val 18158397"/>
                        </a:avLst>
                      </a:prstGeom>
                      <a:ln w="19050">
                        <a:solidFill>
                          <a:schemeClr val="bg2">
                            <a:lumMod val="7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l-GR"/>
                      </a:p>
                    </p:txBody>
                  </p:sp>
                </p:grpSp>
                <p:grpSp>
                  <p:nvGrpSpPr>
                    <p:cNvPr id="103" name="Ομάδα 102"/>
                    <p:cNvGrpSpPr/>
                    <p:nvPr/>
                  </p:nvGrpSpPr>
                  <p:grpSpPr>
                    <a:xfrm flipV="1">
                      <a:off x="4967249" y="3546769"/>
                      <a:ext cx="4237284" cy="356610"/>
                      <a:chOff x="5164555" y="3444716"/>
                      <a:chExt cx="4237284" cy="1525929"/>
                    </a:xfrm>
                  </p:grpSpPr>
                  <p:cxnSp>
                    <p:nvCxnSpPr>
                      <p:cNvPr id="104" name="Ευθεία γραμμή σύνδεσης 103"/>
                      <p:cNvCxnSpPr/>
                      <p:nvPr/>
                    </p:nvCxnSpPr>
                    <p:spPr>
                      <a:xfrm flipV="1">
                        <a:off x="5164555" y="3444716"/>
                        <a:ext cx="1066800" cy="0"/>
                      </a:xfrm>
                      <a:prstGeom prst="line">
                        <a:avLst/>
                      </a:prstGeom>
                      <a:ln w="19050">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sp>
                    <p:nvSpPr>
                      <p:cNvPr id="105" name="Ελεύθερη σχεδίαση 104"/>
                      <p:cNvSpPr/>
                      <p:nvPr/>
                    </p:nvSpPr>
                    <p:spPr>
                      <a:xfrm>
                        <a:off x="6333933" y="3475888"/>
                        <a:ext cx="926123" cy="269627"/>
                      </a:xfrm>
                      <a:custGeom>
                        <a:avLst/>
                        <a:gdLst>
                          <a:gd name="connsiteX0" fmla="*/ 0 w 926123"/>
                          <a:gd name="connsiteY0" fmla="*/ 0 h 586700"/>
                          <a:gd name="connsiteX1" fmla="*/ 386861 w 926123"/>
                          <a:gd name="connsiteY1" fmla="*/ 492369 h 586700"/>
                          <a:gd name="connsiteX2" fmla="*/ 926123 w 926123"/>
                          <a:gd name="connsiteY2" fmla="*/ 586154 h 586700"/>
                        </a:gdLst>
                        <a:ahLst/>
                        <a:cxnLst>
                          <a:cxn ang="0">
                            <a:pos x="connsiteX0" y="connsiteY0"/>
                          </a:cxn>
                          <a:cxn ang="0">
                            <a:pos x="connsiteX1" y="connsiteY1"/>
                          </a:cxn>
                          <a:cxn ang="0">
                            <a:pos x="connsiteX2" y="connsiteY2"/>
                          </a:cxn>
                        </a:cxnLst>
                        <a:rect l="l" t="t" r="r" b="b"/>
                        <a:pathLst>
                          <a:path w="926123" h="586700">
                            <a:moveTo>
                              <a:pt x="0" y="0"/>
                            </a:moveTo>
                            <a:cubicBezTo>
                              <a:pt x="116253" y="197338"/>
                              <a:pt x="232507" y="394677"/>
                              <a:pt x="386861" y="492369"/>
                            </a:cubicBezTo>
                            <a:cubicBezTo>
                              <a:pt x="541215" y="590061"/>
                              <a:pt x="733669" y="588107"/>
                              <a:pt x="926123" y="586154"/>
                            </a:cubicBezTo>
                          </a:path>
                        </a:pathLst>
                      </a:custGeom>
                      <a:noFill/>
                      <a:ln w="19050">
                        <a:solidFill>
                          <a:schemeClr val="bg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106" name="Τόξο 105"/>
                      <p:cNvSpPr/>
                      <p:nvPr/>
                    </p:nvSpPr>
                    <p:spPr>
                      <a:xfrm>
                        <a:off x="5763767" y="3444716"/>
                        <a:ext cx="914400" cy="1525929"/>
                      </a:xfrm>
                      <a:prstGeom prst="arc">
                        <a:avLst>
                          <a:gd name="adj1" fmla="val 14539105"/>
                          <a:gd name="adj2" fmla="val 18963781"/>
                        </a:avLst>
                      </a:prstGeom>
                      <a:ln w="19050">
                        <a:solidFill>
                          <a:schemeClr val="bg2">
                            <a:lumMod val="7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l-GR"/>
                      </a:p>
                    </p:txBody>
                  </p:sp>
                  <p:cxnSp>
                    <p:nvCxnSpPr>
                      <p:cNvPr id="107" name="Ευθεία γραμμή σύνδεσης 106"/>
                      <p:cNvCxnSpPr/>
                      <p:nvPr/>
                    </p:nvCxnSpPr>
                    <p:spPr>
                      <a:xfrm flipH="1" flipV="1">
                        <a:off x="8285839" y="3454579"/>
                        <a:ext cx="1116000" cy="0"/>
                      </a:xfrm>
                      <a:prstGeom prst="line">
                        <a:avLst/>
                      </a:prstGeom>
                      <a:ln w="19050">
                        <a:solidFill>
                          <a:schemeClr val="bg2">
                            <a:lumMod val="75000"/>
                          </a:schemeClr>
                        </a:solidFill>
                        <a:headEnd type="triangle" w="med" len="lg"/>
                        <a:tailEnd type="none"/>
                      </a:ln>
                    </p:spPr>
                    <p:style>
                      <a:lnRef idx="1">
                        <a:schemeClr val="accent1"/>
                      </a:lnRef>
                      <a:fillRef idx="0">
                        <a:schemeClr val="accent1"/>
                      </a:fillRef>
                      <a:effectRef idx="0">
                        <a:schemeClr val="accent1"/>
                      </a:effectRef>
                      <a:fontRef idx="minor">
                        <a:schemeClr val="tx1"/>
                      </a:fontRef>
                    </p:style>
                  </p:cxnSp>
                  <p:sp>
                    <p:nvSpPr>
                      <p:cNvPr id="108" name="Ελεύθερη σχεδίαση 107"/>
                      <p:cNvSpPr/>
                      <p:nvPr/>
                    </p:nvSpPr>
                    <p:spPr>
                      <a:xfrm flipH="1">
                        <a:off x="7246747" y="3485751"/>
                        <a:ext cx="926123" cy="269626"/>
                      </a:xfrm>
                      <a:custGeom>
                        <a:avLst/>
                        <a:gdLst>
                          <a:gd name="connsiteX0" fmla="*/ 0 w 926123"/>
                          <a:gd name="connsiteY0" fmla="*/ 0 h 586700"/>
                          <a:gd name="connsiteX1" fmla="*/ 386861 w 926123"/>
                          <a:gd name="connsiteY1" fmla="*/ 492369 h 586700"/>
                          <a:gd name="connsiteX2" fmla="*/ 926123 w 926123"/>
                          <a:gd name="connsiteY2" fmla="*/ 586154 h 586700"/>
                        </a:gdLst>
                        <a:ahLst/>
                        <a:cxnLst>
                          <a:cxn ang="0">
                            <a:pos x="connsiteX0" y="connsiteY0"/>
                          </a:cxn>
                          <a:cxn ang="0">
                            <a:pos x="connsiteX1" y="connsiteY1"/>
                          </a:cxn>
                          <a:cxn ang="0">
                            <a:pos x="connsiteX2" y="connsiteY2"/>
                          </a:cxn>
                        </a:cxnLst>
                        <a:rect l="l" t="t" r="r" b="b"/>
                        <a:pathLst>
                          <a:path w="926123" h="586700">
                            <a:moveTo>
                              <a:pt x="0" y="0"/>
                            </a:moveTo>
                            <a:cubicBezTo>
                              <a:pt x="116253" y="197338"/>
                              <a:pt x="232507" y="394677"/>
                              <a:pt x="386861" y="492369"/>
                            </a:cubicBezTo>
                            <a:cubicBezTo>
                              <a:pt x="541215" y="590061"/>
                              <a:pt x="733669" y="588107"/>
                              <a:pt x="926123" y="586154"/>
                            </a:cubicBezTo>
                          </a:path>
                        </a:pathLst>
                      </a:custGeom>
                      <a:noFill/>
                      <a:ln w="19050">
                        <a:solidFill>
                          <a:schemeClr val="bg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109" name="Τόξο 108"/>
                      <p:cNvSpPr/>
                      <p:nvPr/>
                    </p:nvSpPr>
                    <p:spPr>
                      <a:xfrm flipH="1">
                        <a:off x="7839027" y="3454575"/>
                        <a:ext cx="914400" cy="1383691"/>
                      </a:xfrm>
                      <a:prstGeom prst="arc">
                        <a:avLst>
                          <a:gd name="adj1" fmla="val 16200000"/>
                          <a:gd name="adj2" fmla="val 18975184"/>
                        </a:avLst>
                      </a:prstGeom>
                      <a:ln w="19050">
                        <a:solidFill>
                          <a:schemeClr val="bg2">
                            <a:lumMod val="7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l-GR"/>
                      </a:p>
                    </p:txBody>
                  </p:sp>
                </p:grpSp>
              </p:grpSp>
              <p:cxnSp>
                <p:nvCxnSpPr>
                  <p:cNvPr id="91" name="Ευθύγραμμο βέλος σύνδεσης 90"/>
                  <p:cNvCxnSpPr/>
                  <p:nvPr/>
                </p:nvCxnSpPr>
                <p:spPr>
                  <a:xfrm>
                    <a:off x="507103" y="4913494"/>
                    <a:ext cx="612000" cy="0"/>
                  </a:xfrm>
                  <a:prstGeom prst="straightConnector1">
                    <a:avLst/>
                  </a:prstGeom>
                  <a:ln w="38100">
                    <a:solidFill>
                      <a:srgbClr val="002060"/>
                    </a:solidFill>
                    <a:tailEnd type="triangle" w="med" len="lg"/>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92" name="TextBox 91"/>
                      <p:cNvSpPr txBox="1"/>
                      <p:nvPr/>
                    </p:nvSpPr>
                    <p:spPr>
                      <a:xfrm>
                        <a:off x="664871" y="4876125"/>
                        <a:ext cx="339260" cy="307777"/>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sSub>
                                <m:sSubPr>
                                  <m:ctrlPr>
                                    <a:rPr lang="el-GR" sz="2000" b="1" i="1" smtClean="0">
                                      <a:solidFill>
                                        <a:srgbClr val="0070C0"/>
                                      </a:solidFill>
                                      <a:latin typeface="Cambria Math" panose="02040503050406030204" pitchFamily="18" charset="0"/>
                                    </a:rPr>
                                  </m:ctrlPr>
                                </m:sSubPr>
                                <m:e>
                                  <m:r>
                                    <a:rPr lang="el-GR" sz="2000" b="1" i="1" smtClean="0">
                                      <a:solidFill>
                                        <a:srgbClr val="0070C0"/>
                                      </a:solidFill>
                                      <a:latin typeface="Cambria Math" panose="02040503050406030204" pitchFamily="18" charset="0"/>
                                    </a:rPr>
                                    <m:t>𝝊</m:t>
                                  </m:r>
                                </m:e>
                                <m:sub>
                                  <m:r>
                                    <a:rPr lang="en-US" sz="2000" b="1" i="1" smtClean="0">
                                      <a:solidFill>
                                        <a:srgbClr val="0070C0"/>
                                      </a:solidFill>
                                      <a:latin typeface="Cambria Math" panose="02040503050406030204" pitchFamily="18" charset="0"/>
                                    </a:rPr>
                                    <m:t>𝟎</m:t>
                                  </m:r>
                                </m:sub>
                              </m:sSub>
                            </m:oMath>
                          </m:oMathPara>
                        </a14:m>
                        <a:endParaRPr lang="el-GR" sz="2000" b="1" dirty="0">
                          <a:solidFill>
                            <a:srgbClr val="0070C0"/>
                          </a:solidFill>
                        </a:endParaRPr>
                      </a:p>
                    </p:txBody>
                  </p:sp>
                </mc:Choice>
                <mc:Fallback xmlns="">
                  <p:sp>
                    <p:nvSpPr>
                      <p:cNvPr id="92" name="TextBox 91"/>
                      <p:cNvSpPr txBox="1">
                        <a:spLocks noRot="1" noChangeAspect="1" noMove="1" noResize="1" noEditPoints="1" noAdjustHandles="1" noChangeArrowheads="1" noChangeShapeType="1" noTextEdit="1"/>
                      </p:cNvSpPr>
                      <p:nvPr/>
                    </p:nvSpPr>
                    <p:spPr>
                      <a:xfrm>
                        <a:off x="664871" y="4876125"/>
                        <a:ext cx="339260" cy="307777"/>
                      </a:xfrm>
                      <a:prstGeom prst="rect">
                        <a:avLst/>
                      </a:prstGeom>
                      <a:blipFill>
                        <a:blip r:embed="rId6"/>
                        <a:stretch>
                          <a:fillRect l="-8929" r="-7143" b="-15686"/>
                        </a:stretch>
                      </a:blipFill>
                    </p:spPr>
                    <p:txBody>
                      <a:bodyPr/>
                      <a:lstStyle/>
                      <a:p>
                        <a:r>
                          <a:rPr lang="el-GR">
                            <a:noFill/>
                          </a:rPr>
                          <a:t> </a:t>
                        </a:r>
                      </a:p>
                    </p:txBody>
                  </p:sp>
                </mc:Fallback>
              </mc:AlternateContent>
              <p:cxnSp>
                <p:nvCxnSpPr>
                  <p:cNvPr id="93" name="Ευθύγραμμο βέλος σύνδεσης 92"/>
                  <p:cNvCxnSpPr/>
                  <p:nvPr/>
                </p:nvCxnSpPr>
                <p:spPr>
                  <a:xfrm>
                    <a:off x="3871628" y="4913495"/>
                    <a:ext cx="612000" cy="0"/>
                  </a:xfrm>
                  <a:prstGeom prst="straightConnector1">
                    <a:avLst/>
                  </a:prstGeom>
                  <a:ln w="38100">
                    <a:solidFill>
                      <a:srgbClr val="002060"/>
                    </a:solidFill>
                    <a:tailEnd type="triangle" w="med" len="lg"/>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94" name="TextBox 93"/>
                      <p:cNvSpPr txBox="1"/>
                      <p:nvPr/>
                    </p:nvSpPr>
                    <p:spPr>
                      <a:xfrm>
                        <a:off x="4029396" y="4876126"/>
                        <a:ext cx="339260" cy="307777"/>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sSub>
                                <m:sSubPr>
                                  <m:ctrlPr>
                                    <a:rPr lang="el-GR" sz="2000" b="1" i="1" smtClean="0">
                                      <a:solidFill>
                                        <a:srgbClr val="0070C0"/>
                                      </a:solidFill>
                                      <a:latin typeface="Cambria Math" panose="02040503050406030204" pitchFamily="18" charset="0"/>
                                    </a:rPr>
                                  </m:ctrlPr>
                                </m:sSubPr>
                                <m:e>
                                  <m:r>
                                    <a:rPr lang="el-GR" sz="2000" b="1" i="1" smtClean="0">
                                      <a:solidFill>
                                        <a:srgbClr val="0070C0"/>
                                      </a:solidFill>
                                      <a:latin typeface="Cambria Math" panose="02040503050406030204" pitchFamily="18" charset="0"/>
                                    </a:rPr>
                                    <m:t>𝝊</m:t>
                                  </m:r>
                                </m:e>
                                <m:sub>
                                  <m:r>
                                    <a:rPr lang="en-US" sz="2000" b="1" i="1" smtClean="0">
                                      <a:solidFill>
                                        <a:srgbClr val="0070C0"/>
                                      </a:solidFill>
                                      <a:latin typeface="Cambria Math" panose="02040503050406030204" pitchFamily="18" charset="0"/>
                                    </a:rPr>
                                    <m:t>𝟎</m:t>
                                  </m:r>
                                </m:sub>
                              </m:sSub>
                            </m:oMath>
                          </m:oMathPara>
                        </a14:m>
                        <a:endParaRPr lang="el-GR" sz="2000" b="1" dirty="0">
                          <a:solidFill>
                            <a:srgbClr val="0070C0"/>
                          </a:solidFill>
                        </a:endParaRPr>
                      </a:p>
                    </p:txBody>
                  </p:sp>
                </mc:Choice>
                <mc:Fallback xmlns="">
                  <p:sp>
                    <p:nvSpPr>
                      <p:cNvPr id="94" name="TextBox 93"/>
                      <p:cNvSpPr txBox="1">
                        <a:spLocks noRot="1" noChangeAspect="1" noMove="1" noResize="1" noEditPoints="1" noAdjustHandles="1" noChangeArrowheads="1" noChangeShapeType="1" noTextEdit="1"/>
                      </p:cNvSpPr>
                      <p:nvPr/>
                    </p:nvSpPr>
                    <p:spPr>
                      <a:xfrm>
                        <a:off x="4029396" y="4876126"/>
                        <a:ext cx="339260" cy="307777"/>
                      </a:xfrm>
                      <a:prstGeom prst="rect">
                        <a:avLst/>
                      </a:prstGeom>
                      <a:blipFill>
                        <a:blip r:embed="rId7"/>
                        <a:stretch>
                          <a:fillRect l="-8929" r="-7143" b="-15686"/>
                        </a:stretch>
                      </a:blipFill>
                    </p:spPr>
                    <p:txBody>
                      <a:bodyPr/>
                      <a:lstStyle/>
                      <a:p>
                        <a:r>
                          <a:rPr lang="el-GR">
                            <a:noFill/>
                          </a:rPr>
                          <a:t> </a:t>
                        </a:r>
                      </a:p>
                    </p:txBody>
                  </p:sp>
                </mc:Fallback>
              </mc:AlternateContent>
            </p:grpSp>
            <p:grpSp>
              <p:nvGrpSpPr>
                <p:cNvPr id="153" name="Ομάδα 152"/>
                <p:cNvGrpSpPr/>
                <p:nvPr/>
              </p:nvGrpSpPr>
              <p:grpSpPr>
                <a:xfrm>
                  <a:off x="2475145" y="1665207"/>
                  <a:ext cx="972000" cy="307777"/>
                  <a:chOff x="2475145" y="4619420"/>
                  <a:chExt cx="972000" cy="307777"/>
                </a:xfrm>
              </p:grpSpPr>
              <p:cxnSp>
                <p:nvCxnSpPr>
                  <p:cNvPr id="154" name="Ευθύγραμμο βέλος σύνδεσης 153"/>
                  <p:cNvCxnSpPr/>
                  <p:nvPr/>
                </p:nvCxnSpPr>
                <p:spPr>
                  <a:xfrm>
                    <a:off x="2475145" y="4902972"/>
                    <a:ext cx="972000" cy="0"/>
                  </a:xfrm>
                  <a:prstGeom prst="straightConnector1">
                    <a:avLst/>
                  </a:prstGeom>
                  <a:ln w="38100">
                    <a:solidFill>
                      <a:srgbClr val="002060"/>
                    </a:solidFill>
                    <a:tailEnd type="triangle" w="med" len="lg"/>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155" name="TextBox 154"/>
                      <p:cNvSpPr txBox="1"/>
                      <p:nvPr/>
                    </p:nvSpPr>
                    <p:spPr>
                      <a:xfrm>
                        <a:off x="2949434" y="4619420"/>
                        <a:ext cx="203581" cy="307777"/>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l-GR" sz="2000" b="1" i="1" smtClean="0">
                                  <a:solidFill>
                                    <a:srgbClr val="0070C0"/>
                                  </a:solidFill>
                                  <a:latin typeface="Cambria Math" panose="02040503050406030204" pitchFamily="18" charset="0"/>
                                </a:rPr>
                                <m:t>𝝊</m:t>
                              </m:r>
                            </m:oMath>
                          </m:oMathPara>
                        </a14:m>
                        <a:endParaRPr lang="el-GR" sz="2000" b="1" dirty="0">
                          <a:solidFill>
                            <a:srgbClr val="0070C0"/>
                          </a:solidFill>
                        </a:endParaRPr>
                      </a:p>
                    </p:txBody>
                  </p:sp>
                </mc:Choice>
                <mc:Fallback xmlns="">
                  <p:sp>
                    <p:nvSpPr>
                      <p:cNvPr id="155" name="TextBox 154"/>
                      <p:cNvSpPr txBox="1">
                        <a:spLocks noRot="1" noChangeAspect="1" noMove="1" noResize="1" noEditPoints="1" noAdjustHandles="1" noChangeArrowheads="1" noChangeShapeType="1" noTextEdit="1"/>
                      </p:cNvSpPr>
                      <p:nvPr/>
                    </p:nvSpPr>
                    <p:spPr>
                      <a:xfrm>
                        <a:off x="2949434" y="4619420"/>
                        <a:ext cx="203581" cy="307777"/>
                      </a:xfrm>
                      <a:prstGeom prst="rect">
                        <a:avLst/>
                      </a:prstGeom>
                      <a:blipFill>
                        <a:blip r:embed="rId8"/>
                        <a:stretch>
                          <a:fillRect l="-18182" r="-21212"/>
                        </a:stretch>
                      </a:blipFill>
                    </p:spPr>
                    <p:txBody>
                      <a:bodyPr/>
                      <a:lstStyle/>
                      <a:p>
                        <a:r>
                          <a:rPr lang="el-GR">
                            <a:noFill/>
                          </a:rPr>
                          <a:t> </a:t>
                        </a:r>
                      </a:p>
                    </p:txBody>
                  </p:sp>
                </mc:Fallback>
              </mc:AlternateContent>
            </p:grpSp>
          </p:grpSp>
        </p:grpSp>
        <mc:AlternateContent xmlns:mc="http://schemas.openxmlformats.org/markup-compatibility/2006" xmlns:a14="http://schemas.microsoft.com/office/drawing/2010/main">
          <mc:Choice Requires="a14">
            <p:sp>
              <p:nvSpPr>
                <p:cNvPr id="156" name="TextBox 155"/>
                <p:cNvSpPr txBox="1"/>
                <p:nvPr/>
              </p:nvSpPr>
              <p:spPr>
                <a:xfrm>
                  <a:off x="324907" y="1949897"/>
                  <a:ext cx="284699" cy="276999"/>
                </a:xfrm>
                <a:prstGeom prst="rect">
                  <a:avLst/>
                </a:prstGeom>
                <a:noFill/>
              </p:spPr>
              <p:txBody>
                <a:bodyPr wrap="square" lIns="0" tIns="0" rIns="0" bIns="0" rtlCol="0">
                  <a:spAutoFit/>
                </a:bodyPr>
                <a:lstStyle/>
                <a:p>
                  <a:pPr/>
                  <a14:m>
                    <m:oMathPara xmlns:m="http://schemas.openxmlformats.org/officeDocument/2006/math">
                      <m:oMathParaPr>
                        <m:jc m:val="centerGroup"/>
                      </m:oMathParaPr>
                      <m:oMath xmlns:m="http://schemas.openxmlformats.org/officeDocument/2006/math">
                        <m:sSub>
                          <m:sSubPr>
                            <m:ctrlPr>
                              <a:rPr lang="el-GR" b="1" i="1" smtClean="0">
                                <a:solidFill>
                                  <a:srgbClr val="0070C0"/>
                                </a:solidFill>
                                <a:latin typeface="Cambria Math" panose="02040503050406030204" pitchFamily="18" charset="0"/>
                              </a:rPr>
                            </m:ctrlPr>
                          </m:sSubPr>
                          <m:e>
                            <m:r>
                              <a:rPr lang="en-US" b="1" i="1" smtClean="0">
                                <a:solidFill>
                                  <a:srgbClr val="0070C0"/>
                                </a:solidFill>
                                <a:latin typeface="Cambria Math" panose="02040503050406030204" pitchFamily="18" charset="0"/>
                              </a:rPr>
                              <m:t>𝑨</m:t>
                            </m:r>
                          </m:e>
                          <m:sub>
                            <m:r>
                              <a:rPr lang="en-US" b="1" i="1" smtClean="0">
                                <a:solidFill>
                                  <a:srgbClr val="0070C0"/>
                                </a:solidFill>
                                <a:latin typeface="Cambria Math" panose="02040503050406030204" pitchFamily="18" charset="0"/>
                              </a:rPr>
                              <m:t>𝟎</m:t>
                            </m:r>
                          </m:sub>
                        </m:sSub>
                      </m:oMath>
                    </m:oMathPara>
                  </a14:m>
                  <a:endParaRPr lang="el-GR" b="1" dirty="0">
                    <a:solidFill>
                      <a:srgbClr val="0070C0"/>
                    </a:solidFill>
                  </a:endParaRPr>
                </a:p>
              </p:txBody>
            </p:sp>
          </mc:Choice>
          <mc:Fallback xmlns="">
            <p:sp>
              <p:nvSpPr>
                <p:cNvPr id="156" name="TextBox 155"/>
                <p:cNvSpPr txBox="1">
                  <a:spLocks noRot="1" noChangeAspect="1" noMove="1" noResize="1" noEditPoints="1" noAdjustHandles="1" noChangeArrowheads="1" noChangeShapeType="1" noTextEdit="1"/>
                </p:cNvSpPr>
                <p:nvPr/>
              </p:nvSpPr>
              <p:spPr>
                <a:xfrm>
                  <a:off x="324907" y="1949897"/>
                  <a:ext cx="284699" cy="276999"/>
                </a:xfrm>
                <a:prstGeom prst="rect">
                  <a:avLst/>
                </a:prstGeom>
                <a:blipFill>
                  <a:blip r:embed="rId21"/>
                  <a:stretch>
                    <a:fillRect l="-23404" r="-14894" b="-17778"/>
                  </a:stretch>
                </a:blipFill>
              </p:spPr>
              <p:txBody>
                <a:bodyPr/>
                <a:lstStyle/>
                <a:p>
                  <a:r>
                    <a:rPr lang="el-GR">
                      <a:noFill/>
                    </a:rPr>
                    <a:t> </a:t>
                  </a:r>
                </a:p>
              </p:txBody>
            </p:sp>
          </mc:Fallback>
        </mc:AlternateContent>
      </p:grpSp>
    </p:spTree>
    <p:extLst>
      <p:ext uri="{BB962C8B-B14F-4D97-AF65-F5344CB8AC3E}">
        <p14:creationId xmlns:p14="http://schemas.microsoft.com/office/powerpoint/2010/main" val="15078539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152"/>
                                        </p:tgtEl>
                                        <p:attrNameLst>
                                          <p:attrName>style.visibility</p:attrName>
                                        </p:attrNameLst>
                                      </p:cBhvr>
                                      <p:to>
                                        <p:strVal val="visible"/>
                                      </p:to>
                                    </p:set>
                                    <p:animEffect transition="in" filter="fade">
                                      <p:cBhvr>
                                        <p:cTn id="7" dur="2500"/>
                                        <p:tgtEl>
                                          <p:spTgt spid="152"/>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165"/>
                                        </p:tgtEl>
                                        <p:attrNameLst>
                                          <p:attrName>style.visibility</p:attrName>
                                        </p:attrNameLst>
                                      </p:cBhvr>
                                      <p:to>
                                        <p:strVal val="visible"/>
                                      </p:to>
                                    </p:set>
                                    <p:animEffect transition="in" filter="wipe(left)">
                                      <p:cBhvr>
                                        <p:cTn id="12" dur="500"/>
                                        <p:tgtEl>
                                          <p:spTgt spid="165"/>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166"/>
                                        </p:tgtEl>
                                        <p:attrNameLst>
                                          <p:attrName>style.visibility</p:attrName>
                                        </p:attrNameLst>
                                      </p:cBhvr>
                                      <p:to>
                                        <p:strVal val="visible"/>
                                      </p:to>
                                    </p:set>
                                    <p:animEffect transition="in" filter="wipe(left)">
                                      <p:cBhvr>
                                        <p:cTn id="17" dur="500"/>
                                        <p:tgtEl>
                                          <p:spTgt spid="166"/>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186"/>
                                        </p:tgtEl>
                                        <p:attrNameLst>
                                          <p:attrName>style.visibility</p:attrName>
                                        </p:attrNameLst>
                                      </p:cBhvr>
                                      <p:to>
                                        <p:strVal val="visible"/>
                                      </p:to>
                                    </p:set>
                                    <p:animEffect transition="in" filter="wipe(left)">
                                      <p:cBhvr>
                                        <p:cTn id="22" dur="500"/>
                                        <p:tgtEl>
                                          <p:spTgt spid="186"/>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1" fill="hold" nodeType="clickEffect">
                                  <p:stCondLst>
                                    <p:cond delay="0"/>
                                  </p:stCondLst>
                                  <p:childTnLst>
                                    <p:set>
                                      <p:cBhvr>
                                        <p:cTn id="26" dur="1" fill="hold">
                                          <p:stCondLst>
                                            <p:cond delay="0"/>
                                          </p:stCondLst>
                                        </p:cTn>
                                        <p:tgtEl>
                                          <p:spTgt spid="190"/>
                                        </p:tgtEl>
                                        <p:attrNameLst>
                                          <p:attrName>style.visibility</p:attrName>
                                        </p:attrNameLst>
                                      </p:cBhvr>
                                      <p:to>
                                        <p:strVal val="visible"/>
                                      </p:to>
                                    </p:set>
                                    <p:animEffect transition="in" filter="wipe(up)">
                                      <p:cBhvr>
                                        <p:cTn id="27" dur="500"/>
                                        <p:tgtEl>
                                          <p:spTgt spid="190"/>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170"/>
                                        </p:tgtEl>
                                        <p:attrNameLst>
                                          <p:attrName>style.visibility</p:attrName>
                                        </p:attrNameLst>
                                      </p:cBhvr>
                                      <p:to>
                                        <p:strVal val="visible"/>
                                      </p:to>
                                    </p:set>
                                    <p:animEffect transition="in" filter="wipe(left)">
                                      <p:cBhvr>
                                        <p:cTn id="32" dur="500"/>
                                        <p:tgtEl>
                                          <p:spTgt spid="170"/>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8" fill="hold" grpId="0" nodeType="clickEffect">
                                  <p:stCondLst>
                                    <p:cond delay="0"/>
                                  </p:stCondLst>
                                  <p:childTnLst>
                                    <p:set>
                                      <p:cBhvr>
                                        <p:cTn id="36" dur="1" fill="hold">
                                          <p:stCondLst>
                                            <p:cond delay="0"/>
                                          </p:stCondLst>
                                        </p:cTn>
                                        <p:tgtEl>
                                          <p:spTgt spid="189"/>
                                        </p:tgtEl>
                                        <p:attrNameLst>
                                          <p:attrName>style.visibility</p:attrName>
                                        </p:attrNameLst>
                                      </p:cBhvr>
                                      <p:to>
                                        <p:strVal val="visible"/>
                                      </p:to>
                                    </p:set>
                                    <p:animEffect transition="in" filter="wipe(left)">
                                      <p:cBhvr>
                                        <p:cTn id="37" dur="500"/>
                                        <p:tgtEl>
                                          <p:spTgt spid="189"/>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8" fill="hold" grpId="0" nodeType="clickEffect">
                                  <p:stCondLst>
                                    <p:cond delay="0"/>
                                  </p:stCondLst>
                                  <p:childTnLst>
                                    <p:set>
                                      <p:cBhvr>
                                        <p:cTn id="41" dur="1" fill="hold">
                                          <p:stCondLst>
                                            <p:cond delay="0"/>
                                          </p:stCondLst>
                                        </p:cTn>
                                        <p:tgtEl>
                                          <p:spTgt spid="2"/>
                                        </p:tgtEl>
                                        <p:attrNameLst>
                                          <p:attrName>style.visibility</p:attrName>
                                        </p:attrNameLst>
                                      </p:cBhvr>
                                      <p:to>
                                        <p:strVal val="visible"/>
                                      </p:to>
                                    </p:set>
                                    <p:animEffect transition="in" filter="wipe(left)">
                                      <p:cBhvr>
                                        <p:cTn id="42" dur="500"/>
                                        <p:tgtEl>
                                          <p:spTgt spid="2"/>
                                        </p:tgtEl>
                                      </p:cBhvr>
                                    </p:animEffect>
                                  </p:childTnLst>
                                </p:cTn>
                              </p:par>
                            </p:childTnLst>
                          </p:cTn>
                        </p:par>
                      </p:childTnLst>
                    </p:cTn>
                  </p:par>
                  <p:par>
                    <p:cTn id="43" fill="hold">
                      <p:stCondLst>
                        <p:cond delay="indefinite"/>
                      </p:stCondLst>
                      <p:childTnLst>
                        <p:par>
                          <p:cTn id="44" fill="hold">
                            <p:stCondLst>
                              <p:cond delay="0"/>
                            </p:stCondLst>
                            <p:childTnLst>
                              <p:par>
                                <p:cTn id="45" presetID="22" presetClass="entr" presetSubtype="8" fill="hold" grpId="0" nodeType="clickEffect">
                                  <p:stCondLst>
                                    <p:cond delay="0"/>
                                  </p:stCondLst>
                                  <p:childTnLst>
                                    <p:set>
                                      <p:cBhvr>
                                        <p:cTn id="46" dur="1" fill="hold">
                                          <p:stCondLst>
                                            <p:cond delay="0"/>
                                          </p:stCondLst>
                                        </p:cTn>
                                        <p:tgtEl>
                                          <p:spTgt spid="173"/>
                                        </p:tgtEl>
                                        <p:attrNameLst>
                                          <p:attrName>style.visibility</p:attrName>
                                        </p:attrNameLst>
                                      </p:cBhvr>
                                      <p:to>
                                        <p:strVal val="visible"/>
                                      </p:to>
                                    </p:set>
                                    <p:animEffect transition="in" filter="wipe(left)">
                                      <p:cBhvr>
                                        <p:cTn id="47" dur="500"/>
                                        <p:tgtEl>
                                          <p:spTgt spid="173"/>
                                        </p:tgtEl>
                                      </p:cBhvr>
                                    </p:animEffect>
                                  </p:childTnLst>
                                </p:cTn>
                              </p:par>
                            </p:childTnLst>
                          </p:cTn>
                        </p:par>
                      </p:childTnLst>
                    </p:cTn>
                  </p:par>
                  <p:par>
                    <p:cTn id="48" fill="hold">
                      <p:stCondLst>
                        <p:cond delay="indefinite"/>
                      </p:stCondLst>
                      <p:childTnLst>
                        <p:par>
                          <p:cTn id="49" fill="hold">
                            <p:stCondLst>
                              <p:cond delay="0"/>
                            </p:stCondLst>
                            <p:childTnLst>
                              <p:par>
                                <p:cTn id="50" presetID="22" presetClass="entr" presetSubtype="1" fill="hold" nodeType="clickEffect">
                                  <p:stCondLst>
                                    <p:cond delay="0"/>
                                  </p:stCondLst>
                                  <p:childTnLst>
                                    <p:set>
                                      <p:cBhvr>
                                        <p:cTn id="51" dur="1" fill="hold">
                                          <p:stCondLst>
                                            <p:cond delay="0"/>
                                          </p:stCondLst>
                                        </p:cTn>
                                        <p:tgtEl>
                                          <p:spTgt spid="177"/>
                                        </p:tgtEl>
                                        <p:attrNameLst>
                                          <p:attrName>style.visibility</p:attrName>
                                        </p:attrNameLst>
                                      </p:cBhvr>
                                      <p:to>
                                        <p:strVal val="visible"/>
                                      </p:to>
                                    </p:set>
                                    <p:animEffect transition="in" filter="wipe(up)">
                                      <p:cBhvr>
                                        <p:cTn id="52" dur="500"/>
                                        <p:tgtEl>
                                          <p:spTgt spid="177"/>
                                        </p:tgtEl>
                                      </p:cBhvr>
                                    </p:animEffect>
                                  </p:childTnLst>
                                </p:cTn>
                              </p:par>
                            </p:childTnLst>
                          </p:cTn>
                        </p:par>
                      </p:childTnLst>
                    </p:cTn>
                  </p:par>
                  <p:par>
                    <p:cTn id="53" fill="hold">
                      <p:stCondLst>
                        <p:cond delay="indefinite"/>
                      </p:stCondLst>
                      <p:childTnLst>
                        <p:par>
                          <p:cTn id="54" fill="hold">
                            <p:stCondLst>
                              <p:cond delay="0"/>
                            </p:stCondLst>
                            <p:childTnLst>
                              <p:par>
                                <p:cTn id="55" presetID="22" presetClass="entr" presetSubtype="8" fill="hold" grpId="0" nodeType="clickEffect">
                                  <p:stCondLst>
                                    <p:cond delay="0"/>
                                  </p:stCondLst>
                                  <p:childTnLst>
                                    <p:set>
                                      <p:cBhvr>
                                        <p:cTn id="56" dur="1" fill="hold">
                                          <p:stCondLst>
                                            <p:cond delay="0"/>
                                          </p:stCondLst>
                                        </p:cTn>
                                        <p:tgtEl>
                                          <p:spTgt spid="176"/>
                                        </p:tgtEl>
                                        <p:attrNameLst>
                                          <p:attrName>style.visibility</p:attrName>
                                        </p:attrNameLst>
                                      </p:cBhvr>
                                      <p:to>
                                        <p:strVal val="visible"/>
                                      </p:to>
                                    </p:set>
                                    <p:animEffect transition="in" filter="wipe(left)">
                                      <p:cBhvr>
                                        <p:cTn id="57" dur="500"/>
                                        <p:tgtEl>
                                          <p:spTgt spid="176"/>
                                        </p:tgtEl>
                                      </p:cBhvr>
                                    </p:animEffect>
                                  </p:childTnLst>
                                </p:cTn>
                              </p:par>
                            </p:childTnLst>
                          </p:cTn>
                        </p:par>
                      </p:childTnLst>
                    </p:cTn>
                  </p:par>
                  <p:par>
                    <p:cTn id="58" fill="hold">
                      <p:stCondLst>
                        <p:cond delay="indefinite"/>
                      </p:stCondLst>
                      <p:childTnLst>
                        <p:par>
                          <p:cTn id="59" fill="hold">
                            <p:stCondLst>
                              <p:cond delay="0"/>
                            </p:stCondLst>
                            <p:childTnLst>
                              <p:par>
                                <p:cTn id="60" presetID="22" presetClass="entr" presetSubtype="8" fill="hold" nodeType="clickEffect">
                                  <p:stCondLst>
                                    <p:cond delay="0"/>
                                  </p:stCondLst>
                                  <p:childTnLst>
                                    <p:set>
                                      <p:cBhvr>
                                        <p:cTn id="61" dur="1" fill="hold">
                                          <p:stCondLst>
                                            <p:cond delay="0"/>
                                          </p:stCondLst>
                                        </p:cTn>
                                        <p:tgtEl>
                                          <p:spTgt spid="191"/>
                                        </p:tgtEl>
                                        <p:attrNameLst>
                                          <p:attrName>style.visibility</p:attrName>
                                        </p:attrNameLst>
                                      </p:cBhvr>
                                      <p:to>
                                        <p:strVal val="visible"/>
                                      </p:to>
                                    </p:set>
                                    <p:animEffect transition="in" filter="wipe(left)">
                                      <p:cBhvr>
                                        <p:cTn id="62" dur="500"/>
                                        <p:tgtEl>
                                          <p:spTgt spid="191"/>
                                        </p:tgtEl>
                                      </p:cBhvr>
                                    </p:animEffect>
                                  </p:childTnLst>
                                </p:cTn>
                              </p:par>
                            </p:childTnLst>
                          </p:cTn>
                        </p:par>
                      </p:childTnLst>
                    </p:cTn>
                  </p:par>
                  <p:par>
                    <p:cTn id="63" fill="hold">
                      <p:stCondLst>
                        <p:cond delay="indefinite"/>
                      </p:stCondLst>
                      <p:childTnLst>
                        <p:par>
                          <p:cTn id="64" fill="hold">
                            <p:stCondLst>
                              <p:cond delay="0"/>
                            </p:stCondLst>
                            <p:childTnLst>
                              <p:par>
                                <p:cTn id="65" presetID="22" presetClass="entr" presetSubtype="8" fill="hold" grpId="0" nodeType="clickEffect">
                                  <p:stCondLst>
                                    <p:cond delay="0"/>
                                  </p:stCondLst>
                                  <p:childTnLst>
                                    <p:set>
                                      <p:cBhvr>
                                        <p:cTn id="66" dur="1" fill="hold">
                                          <p:stCondLst>
                                            <p:cond delay="0"/>
                                          </p:stCondLst>
                                        </p:cTn>
                                        <p:tgtEl>
                                          <p:spTgt spid="182"/>
                                        </p:tgtEl>
                                        <p:attrNameLst>
                                          <p:attrName>style.visibility</p:attrName>
                                        </p:attrNameLst>
                                      </p:cBhvr>
                                      <p:to>
                                        <p:strVal val="visible"/>
                                      </p:to>
                                    </p:set>
                                    <p:animEffect transition="in" filter="wipe(left)">
                                      <p:cBhvr>
                                        <p:cTn id="67" dur="500"/>
                                        <p:tgtEl>
                                          <p:spTgt spid="18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5" grpId="0"/>
      <p:bldP spid="166" grpId="0"/>
      <p:bldP spid="170" grpId="0"/>
      <p:bldP spid="173" grpId="0"/>
      <p:bldP spid="176" grpId="0"/>
      <p:bldP spid="182" grpId="0" animBg="1"/>
      <p:bldP spid="152" grpId="0" animBg="1"/>
      <p:bldP spid="186" grpId="0"/>
      <p:bldP spid="189" grpId="0"/>
      <p:bldP spid="2"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74" name="Ομάδα 73"/>
          <p:cNvGrpSpPr/>
          <p:nvPr/>
        </p:nvGrpSpPr>
        <p:grpSpPr>
          <a:xfrm>
            <a:off x="-16524" y="4891444"/>
            <a:ext cx="1224000" cy="620727"/>
            <a:chOff x="-16524" y="4981383"/>
            <a:chExt cx="1224000" cy="468000"/>
          </a:xfrm>
        </p:grpSpPr>
        <p:sp>
          <p:nvSpPr>
            <p:cNvPr id="70" name="Κύλινδρος 69"/>
            <p:cNvSpPr/>
            <p:nvPr/>
          </p:nvSpPr>
          <p:spPr>
            <a:xfrm rot="5400000">
              <a:off x="361476" y="4603383"/>
              <a:ext cx="468000" cy="1224000"/>
            </a:xfrm>
            <a:prstGeom prst="ca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cxnSp>
          <p:nvCxnSpPr>
            <p:cNvPr id="71" name="Ευθύγραμμο βέλος σύνδεσης 70"/>
            <p:cNvCxnSpPr/>
            <p:nvPr/>
          </p:nvCxnSpPr>
          <p:spPr>
            <a:xfrm>
              <a:off x="232060" y="5234177"/>
              <a:ext cx="720000" cy="0"/>
            </a:xfrm>
            <a:prstGeom prst="straightConnector1">
              <a:avLst/>
            </a:prstGeom>
            <a:ln w="31750">
              <a:solidFill>
                <a:srgbClr val="C00000"/>
              </a:solidFill>
              <a:tailEnd type="triangle" w="med" len="lg"/>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73" name="TextBox 72"/>
                <p:cNvSpPr txBox="1"/>
                <p:nvPr/>
              </p:nvSpPr>
              <p:spPr>
                <a:xfrm>
                  <a:off x="499887" y="5022068"/>
                  <a:ext cx="184345" cy="276999"/>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l-GR" b="1" i="1" smtClean="0">
                            <a:solidFill>
                              <a:srgbClr val="FF0000"/>
                            </a:solidFill>
                            <a:latin typeface="Cambria Math" panose="02040503050406030204" pitchFamily="18" charset="0"/>
                          </a:rPr>
                          <m:t>𝝊</m:t>
                        </m:r>
                      </m:oMath>
                    </m:oMathPara>
                  </a14:m>
                  <a:endParaRPr lang="el-GR" b="1" dirty="0">
                    <a:solidFill>
                      <a:srgbClr val="FF0000"/>
                    </a:solidFill>
                  </a:endParaRPr>
                </a:p>
              </p:txBody>
            </p:sp>
          </mc:Choice>
          <mc:Fallback xmlns="">
            <p:sp>
              <p:nvSpPr>
                <p:cNvPr id="73" name="TextBox 72"/>
                <p:cNvSpPr txBox="1">
                  <a:spLocks noRot="1" noChangeAspect="1" noMove="1" noResize="1" noEditPoints="1" noAdjustHandles="1" noChangeArrowheads="1" noChangeShapeType="1" noTextEdit="1"/>
                </p:cNvSpPr>
                <p:nvPr/>
              </p:nvSpPr>
              <p:spPr>
                <a:xfrm>
                  <a:off x="499887" y="5022068"/>
                  <a:ext cx="184345" cy="276999"/>
                </a:xfrm>
                <a:prstGeom prst="rect">
                  <a:avLst/>
                </a:prstGeom>
                <a:blipFill>
                  <a:blip r:embed="rId2"/>
                  <a:stretch>
                    <a:fillRect l="-20000" r="-20000"/>
                  </a:stretch>
                </a:blipFill>
              </p:spPr>
              <p:txBody>
                <a:bodyPr/>
                <a:lstStyle/>
                <a:p>
                  <a:r>
                    <a:rPr lang="el-GR">
                      <a:noFill/>
                    </a:rPr>
                    <a:t> </a:t>
                  </a:r>
                </a:p>
              </p:txBody>
            </p:sp>
          </mc:Fallback>
        </mc:AlternateContent>
      </p:grpSp>
      <p:sp>
        <p:nvSpPr>
          <p:cNvPr id="4" name="Ορθογώνιο 3"/>
          <p:cNvSpPr/>
          <p:nvPr/>
        </p:nvSpPr>
        <p:spPr>
          <a:xfrm>
            <a:off x="0" y="55659"/>
            <a:ext cx="12192000" cy="584775"/>
          </a:xfrm>
          <a:prstGeom prst="rect">
            <a:avLst/>
          </a:prstGeom>
        </p:spPr>
        <p:txBody>
          <a:bodyPr wrap="square">
            <a:spAutoFit/>
          </a:bodyPr>
          <a:lstStyle/>
          <a:p>
            <a:pPr algn="ctr"/>
            <a:r>
              <a:rPr lang="el-GR" sz="3200" b="1" dirty="0">
                <a:solidFill>
                  <a:srgbClr val="002060"/>
                </a:solidFill>
                <a:latin typeface="Times New Roman" panose="02020603050405020304" pitchFamily="18" charset="0"/>
                <a:cs typeface="Times New Roman" panose="02020603050405020304" pitchFamily="18" charset="0"/>
              </a:rPr>
              <a:t>Ορισμοί</a:t>
            </a:r>
          </a:p>
        </p:txBody>
      </p:sp>
      <p:grpSp>
        <p:nvGrpSpPr>
          <p:cNvPr id="31" name="Ομάδα 30"/>
          <p:cNvGrpSpPr/>
          <p:nvPr/>
        </p:nvGrpSpPr>
        <p:grpSpPr>
          <a:xfrm>
            <a:off x="134685" y="348046"/>
            <a:ext cx="11575977" cy="1403390"/>
            <a:chOff x="134685" y="348046"/>
            <a:chExt cx="11575977" cy="1403390"/>
          </a:xfrm>
        </p:grpSpPr>
        <p:sp>
          <p:nvSpPr>
            <p:cNvPr id="13" name="Ορθογώνιο 12"/>
            <p:cNvSpPr/>
            <p:nvPr/>
          </p:nvSpPr>
          <p:spPr>
            <a:xfrm>
              <a:off x="134685" y="857075"/>
              <a:ext cx="7520484" cy="646331"/>
            </a:xfrm>
            <a:prstGeom prst="rect">
              <a:avLst/>
            </a:prstGeom>
          </p:spPr>
          <p:txBody>
            <a:bodyPr wrap="square">
              <a:spAutoFit/>
            </a:bodyPr>
            <a:lstStyle/>
            <a:p>
              <a:r>
                <a:rPr lang="el-GR" b="1" dirty="0" smtClean="0">
                  <a:solidFill>
                    <a:srgbClr val="002060"/>
                  </a:solidFill>
                  <a:latin typeface="Times New Roman" panose="02020603050405020304" pitchFamily="18" charset="0"/>
                  <a:cs typeface="Times New Roman" panose="02020603050405020304" pitchFamily="18" charset="0"/>
                </a:rPr>
                <a:t>Κατά τη ροή ενός ρευστού, η τροχιά που διαγράφει ένα δομικό στοιχείο του ρευστού ονομάζεται </a:t>
              </a:r>
              <a:r>
                <a:rPr lang="el-GR" b="1" dirty="0" smtClean="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ρευματική γραμμή </a:t>
              </a:r>
              <a:r>
                <a:rPr lang="el-GR" b="1" dirty="0" smtClean="0">
                  <a:solidFill>
                    <a:srgbClr val="002060"/>
                  </a:solidFill>
                  <a:latin typeface="Times New Roman" panose="02020603050405020304" pitchFamily="18" charset="0"/>
                  <a:cs typeface="Times New Roman" panose="02020603050405020304" pitchFamily="18" charset="0"/>
                </a:rPr>
                <a:t>ή </a:t>
              </a:r>
              <a:r>
                <a:rPr lang="el-GR" b="1" dirty="0" smtClean="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γραμμή ροής</a:t>
              </a:r>
              <a:endParaRPr lang="el-GR" b="1" dirty="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
          <p:nvSpPr>
            <p:cNvPr id="12" name="Ελεύθερη σχεδίαση 11"/>
            <p:cNvSpPr/>
            <p:nvPr/>
          </p:nvSpPr>
          <p:spPr>
            <a:xfrm>
              <a:off x="8519942" y="348046"/>
              <a:ext cx="3190720" cy="1403390"/>
            </a:xfrm>
            <a:custGeom>
              <a:avLst/>
              <a:gdLst>
                <a:gd name="connsiteX0" fmla="*/ 0 w 2286000"/>
                <a:gd name="connsiteY0" fmla="*/ 997527 h 997527"/>
                <a:gd name="connsiteX1" fmla="*/ 987136 w 2286000"/>
                <a:gd name="connsiteY1" fmla="*/ 374073 h 997527"/>
                <a:gd name="connsiteX2" fmla="*/ 2286000 w 2286000"/>
                <a:gd name="connsiteY2" fmla="*/ 0 h 997527"/>
              </a:gdLst>
              <a:ahLst/>
              <a:cxnLst>
                <a:cxn ang="0">
                  <a:pos x="connsiteX0" y="connsiteY0"/>
                </a:cxn>
                <a:cxn ang="0">
                  <a:pos x="connsiteX1" y="connsiteY1"/>
                </a:cxn>
                <a:cxn ang="0">
                  <a:pos x="connsiteX2" y="connsiteY2"/>
                </a:cxn>
              </a:cxnLst>
              <a:rect l="l" t="t" r="r" b="b"/>
              <a:pathLst>
                <a:path w="2286000" h="997527">
                  <a:moveTo>
                    <a:pt x="0" y="997527"/>
                  </a:moveTo>
                  <a:cubicBezTo>
                    <a:pt x="303068" y="768927"/>
                    <a:pt x="606136" y="540327"/>
                    <a:pt x="987136" y="374073"/>
                  </a:cubicBezTo>
                  <a:cubicBezTo>
                    <a:pt x="1368136" y="207818"/>
                    <a:pt x="1827068" y="103909"/>
                    <a:pt x="2286000" y="0"/>
                  </a:cubicBezTo>
                </a:path>
              </a:pathLst>
            </a:custGeom>
            <a:noFill/>
            <a:ln w="19050">
              <a:solidFill>
                <a:schemeClr val="tx1"/>
              </a:solidFill>
              <a:tailEnd type="triangle" w="med" len="lg"/>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grpSp>
      <p:grpSp>
        <p:nvGrpSpPr>
          <p:cNvPr id="32" name="Ομάδα 31"/>
          <p:cNvGrpSpPr/>
          <p:nvPr/>
        </p:nvGrpSpPr>
        <p:grpSpPr>
          <a:xfrm>
            <a:off x="134686" y="209546"/>
            <a:ext cx="11084299" cy="1997241"/>
            <a:chOff x="134686" y="209546"/>
            <a:chExt cx="11084299" cy="1997241"/>
          </a:xfrm>
        </p:grpSpPr>
        <p:sp>
          <p:nvSpPr>
            <p:cNvPr id="17" name="Ορθογώνιο 16"/>
            <p:cNvSpPr/>
            <p:nvPr/>
          </p:nvSpPr>
          <p:spPr>
            <a:xfrm>
              <a:off x="134686" y="1560456"/>
              <a:ext cx="7520484" cy="646331"/>
            </a:xfrm>
            <a:prstGeom prst="rect">
              <a:avLst/>
            </a:prstGeom>
          </p:spPr>
          <p:txBody>
            <a:bodyPr wrap="square">
              <a:spAutoFit/>
            </a:bodyPr>
            <a:lstStyle/>
            <a:p>
              <a:r>
                <a:rPr lang="el-GR" b="1" dirty="0" smtClean="0">
                  <a:solidFill>
                    <a:srgbClr val="002060"/>
                  </a:solidFill>
                  <a:latin typeface="Times New Roman" panose="02020603050405020304" pitchFamily="18" charset="0"/>
                  <a:cs typeface="Times New Roman" panose="02020603050405020304" pitchFamily="18" charset="0"/>
                </a:rPr>
                <a:t>Το διάνυσμα της ταχύτητας του δομικού στοιχείου του ρευστού είναι εφαπτόμενο σε κάθε σημείο της ρευματικής του γραμμής.</a:t>
              </a:r>
              <a:endParaRPr lang="el-GR" b="1" dirty="0">
                <a:solidFill>
                  <a:srgbClr val="002060"/>
                </a:solidFill>
                <a:latin typeface="Times New Roman" panose="02020603050405020304" pitchFamily="18" charset="0"/>
                <a:cs typeface="Times New Roman" panose="02020603050405020304" pitchFamily="18" charset="0"/>
              </a:endParaRPr>
            </a:p>
          </p:txBody>
        </p:sp>
        <p:grpSp>
          <p:nvGrpSpPr>
            <p:cNvPr id="30" name="Ομάδα 29"/>
            <p:cNvGrpSpPr/>
            <p:nvPr/>
          </p:nvGrpSpPr>
          <p:grpSpPr>
            <a:xfrm>
              <a:off x="8850934" y="209546"/>
              <a:ext cx="2368051" cy="1301897"/>
              <a:chOff x="8850934" y="209546"/>
              <a:chExt cx="2368051" cy="1301897"/>
            </a:xfrm>
          </p:grpSpPr>
          <p:sp>
            <p:nvSpPr>
              <p:cNvPr id="14" name="Οβάλ 13"/>
              <p:cNvSpPr/>
              <p:nvPr/>
            </p:nvSpPr>
            <p:spPr>
              <a:xfrm>
                <a:off x="8850934" y="1424566"/>
                <a:ext cx="108000" cy="86877"/>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grpSp>
            <p:nvGrpSpPr>
              <p:cNvPr id="29" name="Ομάδα 28"/>
              <p:cNvGrpSpPr/>
              <p:nvPr/>
            </p:nvGrpSpPr>
            <p:grpSpPr>
              <a:xfrm>
                <a:off x="8883354" y="209546"/>
                <a:ext cx="2335631" cy="1240860"/>
                <a:chOff x="8883354" y="209546"/>
                <a:chExt cx="2335631" cy="1240860"/>
              </a:xfrm>
            </p:grpSpPr>
            <p:cxnSp>
              <p:nvCxnSpPr>
                <p:cNvPr id="19" name="Ευθύγραμμο βέλος σύνδεσης 18"/>
                <p:cNvCxnSpPr/>
                <p:nvPr/>
              </p:nvCxnSpPr>
              <p:spPr>
                <a:xfrm flipV="1">
                  <a:off x="8883354" y="791833"/>
                  <a:ext cx="905413" cy="658573"/>
                </a:xfrm>
                <a:prstGeom prst="straightConnector1">
                  <a:avLst/>
                </a:prstGeom>
                <a:ln w="31750">
                  <a:solidFill>
                    <a:srgbClr val="C00000"/>
                  </a:solidFill>
                  <a:tailEnd type="triangle" w="med" len="lg"/>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24" name="TextBox 23"/>
                    <p:cNvSpPr txBox="1"/>
                    <p:nvPr/>
                  </p:nvSpPr>
                  <p:spPr>
                    <a:xfrm>
                      <a:off x="9041172" y="844120"/>
                      <a:ext cx="294888" cy="276999"/>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sSub>
                              <m:sSubPr>
                                <m:ctrlPr>
                                  <a:rPr lang="el-GR" b="1" i="1" smtClean="0">
                                    <a:solidFill>
                                      <a:srgbClr val="FF0000"/>
                                    </a:solidFill>
                                    <a:latin typeface="Cambria Math" panose="02040503050406030204" pitchFamily="18" charset="0"/>
                                  </a:rPr>
                                </m:ctrlPr>
                              </m:sSubPr>
                              <m:e>
                                <m:acc>
                                  <m:accPr>
                                    <m:chr m:val="⃗"/>
                                    <m:ctrlPr>
                                      <a:rPr lang="el-GR" b="1" i="1" smtClean="0">
                                        <a:solidFill>
                                          <a:srgbClr val="FF0000"/>
                                        </a:solidFill>
                                        <a:latin typeface="Cambria Math" panose="02040503050406030204" pitchFamily="18" charset="0"/>
                                      </a:rPr>
                                    </m:ctrlPr>
                                  </m:accPr>
                                  <m:e>
                                    <m:r>
                                      <a:rPr lang="el-GR" b="1" i="1" smtClean="0">
                                        <a:solidFill>
                                          <a:srgbClr val="FF0000"/>
                                        </a:solidFill>
                                        <a:latin typeface="Cambria Math" panose="02040503050406030204" pitchFamily="18" charset="0"/>
                                      </a:rPr>
                                      <m:t>𝝊</m:t>
                                    </m:r>
                                  </m:e>
                                </m:acc>
                              </m:e>
                              <m:sub>
                                <m:r>
                                  <a:rPr lang="el-GR" b="1" i="1" smtClean="0">
                                    <a:solidFill>
                                      <a:srgbClr val="FF0000"/>
                                    </a:solidFill>
                                    <a:latin typeface="Cambria Math" panose="02040503050406030204" pitchFamily="18" charset="0"/>
                                  </a:rPr>
                                  <m:t>𝟏</m:t>
                                </m:r>
                              </m:sub>
                            </m:sSub>
                          </m:oMath>
                        </m:oMathPara>
                      </a14:m>
                      <a:endParaRPr lang="el-GR" b="1" dirty="0">
                        <a:solidFill>
                          <a:srgbClr val="FF0000"/>
                        </a:solidFill>
                      </a:endParaRPr>
                    </a:p>
                  </p:txBody>
                </p:sp>
              </mc:Choice>
              <mc:Fallback xmlns="">
                <p:sp>
                  <p:nvSpPr>
                    <p:cNvPr id="24" name="TextBox 23"/>
                    <p:cNvSpPr txBox="1">
                      <a:spLocks noRot="1" noChangeAspect="1" noMove="1" noResize="1" noEditPoints="1" noAdjustHandles="1" noChangeArrowheads="1" noChangeShapeType="1" noTextEdit="1"/>
                    </p:cNvSpPr>
                    <p:nvPr/>
                  </p:nvSpPr>
                  <p:spPr>
                    <a:xfrm>
                      <a:off x="9041172" y="844120"/>
                      <a:ext cx="294888" cy="276999"/>
                    </a:xfrm>
                    <a:prstGeom prst="rect">
                      <a:avLst/>
                    </a:prstGeom>
                    <a:blipFill>
                      <a:blip r:embed="rId3"/>
                      <a:stretch>
                        <a:fillRect l="-12245" r="-8163" b="-15217"/>
                      </a:stretch>
                    </a:blipFill>
                  </p:spPr>
                  <p:txBody>
                    <a:bodyPr/>
                    <a:lstStyle/>
                    <a:p>
                      <a:r>
                        <a:rPr lang="el-GR">
                          <a:noFill/>
                        </a:rPr>
                        <a:t> </a:t>
                      </a:r>
                    </a:p>
                  </p:txBody>
                </p:sp>
              </mc:Fallback>
            </mc:AlternateContent>
            <p:grpSp>
              <p:nvGrpSpPr>
                <p:cNvPr id="27" name="Ομάδα 26"/>
                <p:cNvGrpSpPr/>
                <p:nvPr/>
              </p:nvGrpSpPr>
              <p:grpSpPr>
                <a:xfrm>
                  <a:off x="10348738" y="209546"/>
                  <a:ext cx="870247" cy="516457"/>
                  <a:chOff x="10348738" y="209546"/>
                  <a:chExt cx="870247" cy="516457"/>
                </a:xfrm>
              </p:grpSpPr>
              <p:cxnSp>
                <p:nvCxnSpPr>
                  <p:cNvPr id="21" name="Ευθύγραμμο βέλος σύνδεσης 20"/>
                  <p:cNvCxnSpPr/>
                  <p:nvPr/>
                </p:nvCxnSpPr>
                <p:spPr>
                  <a:xfrm flipV="1">
                    <a:off x="10348738" y="348046"/>
                    <a:ext cx="870247" cy="355168"/>
                  </a:xfrm>
                  <a:prstGeom prst="straightConnector1">
                    <a:avLst/>
                  </a:prstGeom>
                  <a:ln w="31750">
                    <a:solidFill>
                      <a:srgbClr val="C00000"/>
                    </a:solidFill>
                    <a:tailEnd type="triangle" w="med" len="lg"/>
                  </a:ln>
                </p:spPr>
                <p:style>
                  <a:lnRef idx="1">
                    <a:schemeClr val="accent1"/>
                  </a:lnRef>
                  <a:fillRef idx="0">
                    <a:schemeClr val="accent1"/>
                  </a:fillRef>
                  <a:effectRef idx="0">
                    <a:schemeClr val="accent1"/>
                  </a:effectRef>
                  <a:fontRef idx="minor">
                    <a:schemeClr val="tx1"/>
                  </a:fontRef>
                </p:style>
              </p:cxnSp>
              <p:sp>
                <p:nvSpPr>
                  <p:cNvPr id="22" name="Οβάλ 21"/>
                  <p:cNvSpPr/>
                  <p:nvPr/>
                </p:nvSpPr>
                <p:spPr>
                  <a:xfrm>
                    <a:off x="10363209" y="639126"/>
                    <a:ext cx="108000" cy="86877"/>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mc:AlternateContent xmlns:mc="http://schemas.openxmlformats.org/markup-compatibility/2006" xmlns:a14="http://schemas.microsoft.com/office/drawing/2010/main">
                <mc:Choice Requires="a14">
                  <p:sp>
                    <p:nvSpPr>
                      <p:cNvPr id="25" name="TextBox 24"/>
                      <p:cNvSpPr txBox="1"/>
                      <p:nvPr/>
                    </p:nvSpPr>
                    <p:spPr>
                      <a:xfrm>
                        <a:off x="10636417" y="209546"/>
                        <a:ext cx="294888" cy="276999"/>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sSub>
                                <m:sSubPr>
                                  <m:ctrlPr>
                                    <a:rPr lang="el-GR" b="1" i="1" smtClean="0">
                                      <a:solidFill>
                                        <a:srgbClr val="FF0000"/>
                                      </a:solidFill>
                                      <a:latin typeface="Cambria Math" panose="02040503050406030204" pitchFamily="18" charset="0"/>
                                    </a:rPr>
                                  </m:ctrlPr>
                                </m:sSubPr>
                                <m:e>
                                  <m:acc>
                                    <m:accPr>
                                      <m:chr m:val="⃗"/>
                                      <m:ctrlPr>
                                        <a:rPr lang="el-GR" b="1" i="1" smtClean="0">
                                          <a:solidFill>
                                            <a:srgbClr val="FF0000"/>
                                          </a:solidFill>
                                          <a:latin typeface="Cambria Math" panose="02040503050406030204" pitchFamily="18" charset="0"/>
                                        </a:rPr>
                                      </m:ctrlPr>
                                    </m:accPr>
                                    <m:e>
                                      <m:r>
                                        <a:rPr lang="el-GR" b="1" i="1" smtClean="0">
                                          <a:solidFill>
                                            <a:srgbClr val="FF0000"/>
                                          </a:solidFill>
                                          <a:latin typeface="Cambria Math" panose="02040503050406030204" pitchFamily="18" charset="0"/>
                                        </a:rPr>
                                        <m:t>𝝊</m:t>
                                      </m:r>
                                    </m:e>
                                  </m:acc>
                                </m:e>
                                <m:sub>
                                  <m:r>
                                    <a:rPr lang="el-GR" b="1" i="1" smtClean="0">
                                      <a:solidFill>
                                        <a:srgbClr val="FF0000"/>
                                      </a:solidFill>
                                      <a:latin typeface="Cambria Math" panose="02040503050406030204" pitchFamily="18" charset="0"/>
                                    </a:rPr>
                                    <m:t>𝟐</m:t>
                                  </m:r>
                                </m:sub>
                              </m:sSub>
                            </m:oMath>
                          </m:oMathPara>
                        </a14:m>
                        <a:endParaRPr lang="el-GR" b="1" dirty="0">
                          <a:solidFill>
                            <a:srgbClr val="FF0000"/>
                          </a:solidFill>
                        </a:endParaRPr>
                      </a:p>
                    </p:txBody>
                  </p:sp>
                </mc:Choice>
                <mc:Fallback xmlns="">
                  <p:sp>
                    <p:nvSpPr>
                      <p:cNvPr id="25" name="TextBox 24"/>
                      <p:cNvSpPr txBox="1">
                        <a:spLocks noRot="1" noChangeAspect="1" noMove="1" noResize="1" noEditPoints="1" noAdjustHandles="1" noChangeArrowheads="1" noChangeShapeType="1" noTextEdit="1"/>
                      </p:cNvSpPr>
                      <p:nvPr/>
                    </p:nvSpPr>
                    <p:spPr>
                      <a:xfrm>
                        <a:off x="10636417" y="209546"/>
                        <a:ext cx="294888" cy="276999"/>
                      </a:xfrm>
                      <a:prstGeom prst="rect">
                        <a:avLst/>
                      </a:prstGeom>
                      <a:blipFill>
                        <a:blip r:embed="rId4"/>
                        <a:stretch>
                          <a:fillRect l="-12500" r="-10417" b="-15217"/>
                        </a:stretch>
                      </a:blipFill>
                    </p:spPr>
                    <p:txBody>
                      <a:bodyPr/>
                      <a:lstStyle/>
                      <a:p>
                        <a:r>
                          <a:rPr lang="el-GR">
                            <a:noFill/>
                          </a:rPr>
                          <a:t> </a:t>
                        </a:r>
                      </a:p>
                    </p:txBody>
                  </p:sp>
                </mc:Fallback>
              </mc:AlternateContent>
            </p:grpSp>
          </p:grpSp>
        </p:grpSp>
      </p:grpSp>
      <p:grpSp>
        <p:nvGrpSpPr>
          <p:cNvPr id="56" name="Ομάδα 55"/>
          <p:cNvGrpSpPr/>
          <p:nvPr/>
        </p:nvGrpSpPr>
        <p:grpSpPr>
          <a:xfrm>
            <a:off x="134685" y="1451520"/>
            <a:ext cx="11667818" cy="2060846"/>
            <a:chOff x="134685" y="1557027"/>
            <a:chExt cx="11667818" cy="2060846"/>
          </a:xfrm>
        </p:grpSpPr>
        <p:sp>
          <p:nvSpPr>
            <p:cNvPr id="16" name="Ορθογώνιο 15"/>
            <p:cNvSpPr/>
            <p:nvPr/>
          </p:nvSpPr>
          <p:spPr>
            <a:xfrm>
              <a:off x="134685" y="2357620"/>
              <a:ext cx="7611555" cy="369332"/>
            </a:xfrm>
            <a:prstGeom prst="rect">
              <a:avLst/>
            </a:prstGeom>
          </p:spPr>
          <p:txBody>
            <a:bodyPr wrap="square">
              <a:spAutoFit/>
            </a:bodyPr>
            <a:lstStyle/>
            <a:p>
              <a:r>
                <a:rPr lang="el-GR" b="1" dirty="0" smtClean="0">
                  <a:solidFill>
                    <a:srgbClr val="002060"/>
                  </a:solidFill>
                  <a:latin typeface="Times New Roman" panose="02020603050405020304" pitchFamily="18" charset="0"/>
                  <a:cs typeface="Times New Roman" panose="02020603050405020304" pitchFamily="18" charset="0"/>
                </a:rPr>
                <a:t>Μια δέσμη γειτονικών ρευματικών γραμμών σχηματίζουν ένα </a:t>
              </a:r>
              <a:r>
                <a:rPr lang="el-GR" b="1" dirty="0" smtClean="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σωλήνα ροής</a:t>
              </a:r>
              <a:endParaRPr lang="el-GR" b="1" dirty="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grpSp>
          <p:nvGrpSpPr>
            <p:cNvPr id="53" name="Ομάδα 52"/>
            <p:cNvGrpSpPr/>
            <p:nvPr/>
          </p:nvGrpSpPr>
          <p:grpSpPr>
            <a:xfrm>
              <a:off x="8160251" y="1557027"/>
              <a:ext cx="3642252" cy="2060846"/>
              <a:chOff x="8160251" y="1557027"/>
              <a:chExt cx="3642252" cy="2060846"/>
            </a:xfrm>
          </p:grpSpPr>
          <p:grpSp>
            <p:nvGrpSpPr>
              <p:cNvPr id="33" name="Ομάδα 32"/>
              <p:cNvGrpSpPr/>
              <p:nvPr/>
            </p:nvGrpSpPr>
            <p:grpSpPr>
              <a:xfrm>
                <a:off x="8160251" y="1557027"/>
                <a:ext cx="3642252" cy="2060846"/>
                <a:chOff x="903666" y="4372702"/>
                <a:chExt cx="3642252" cy="2060846"/>
              </a:xfrm>
            </p:grpSpPr>
            <p:sp>
              <p:nvSpPr>
                <p:cNvPr id="5" name="Ελεύθερη σχεδίαση 4"/>
                <p:cNvSpPr/>
                <p:nvPr/>
              </p:nvSpPr>
              <p:spPr>
                <a:xfrm>
                  <a:off x="915733" y="4372702"/>
                  <a:ext cx="3384000" cy="1692000"/>
                </a:xfrm>
                <a:custGeom>
                  <a:avLst/>
                  <a:gdLst>
                    <a:gd name="connsiteX0" fmla="*/ 0 w 2286000"/>
                    <a:gd name="connsiteY0" fmla="*/ 997527 h 997527"/>
                    <a:gd name="connsiteX1" fmla="*/ 987136 w 2286000"/>
                    <a:gd name="connsiteY1" fmla="*/ 374073 h 997527"/>
                    <a:gd name="connsiteX2" fmla="*/ 2286000 w 2286000"/>
                    <a:gd name="connsiteY2" fmla="*/ 0 h 997527"/>
                  </a:gdLst>
                  <a:ahLst/>
                  <a:cxnLst>
                    <a:cxn ang="0">
                      <a:pos x="connsiteX0" y="connsiteY0"/>
                    </a:cxn>
                    <a:cxn ang="0">
                      <a:pos x="connsiteX1" y="connsiteY1"/>
                    </a:cxn>
                    <a:cxn ang="0">
                      <a:pos x="connsiteX2" y="connsiteY2"/>
                    </a:cxn>
                  </a:cxnLst>
                  <a:rect l="l" t="t" r="r" b="b"/>
                  <a:pathLst>
                    <a:path w="2286000" h="997527">
                      <a:moveTo>
                        <a:pt x="0" y="997527"/>
                      </a:moveTo>
                      <a:cubicBezTo>
                        <a:pt x="303068" y="768927"/>
                        <a:pt x="606136" y="540327"/>
                        <a:pt x="987136" y="374073"/>
                      </a:cubicBezTo>
                      <a:cubicBezTo>
                        <a:pt x="1368136" y="207818"/>
                        <a:pt x="1827068" y="103909"/>
                        <a:pt x="2286000" y="0"/>
                      </a:cubicBezTo>
                    </a:path>
                  </a:pathLst>
                </a:custGeom>
                <a:noFill/>
                <a:ln w="19050">
                  <a:solidFill>
                    <a:schemeClr val="tx1"/>
                  </a:solidFill>
                  <a:tailEnd type="triangle" w="med" len="lg"/>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6" name="Ελεύθερη σχεδίαση 5"/>
                <p:cNvSpPr/>
                <p:nvPr/>
              </p:nvSpPr>
              <p:spPr>
                <a:xfrm>
                  <a:off x="974348" y="4718510"/>
                  <a:ext cx="3079473" cy="1410523"/>
                </a:xfrm>
                <a:custGeom>
                  <a:avLst/>
                  <a:gdLst>
                    <a:gd name="connsiteX0" fmla="*/ 0 w 2286000"/>
                    <a:gd name="connsiteY0" fmla="*/ 997527 h 997527"/>
                    <a:gd name="connsiteX1" fmla="*/ 987136 w 2286000"/>
                    <a:gd name="connsiteY1" fmla="*/ 374073 h 997527"/>
                    <a:gd name="connsiteX2" fmla="*/ 2286000 w 2286000"/>
                    <a:gd name="connsiteY2" fmla="*/ 0 h 997527"/>
                  </a:gdLst>
                  <a:ahLst/>
                  <a:cxnLst>
                    <a:cxn ang="0">
                      <a:pos x="connsiteX0" y="connsiteY0"/>
                    </a:cxn>
                    <a:cxn ang="0">
                      <a:pos x="connsiteX1" y="connsiteY1"/>
                    </a:cxn>
                    <a:cxn ang="0">
                      <a:pos x="connsiteX2" y="connsiteY2"/>
                    </a:cxn>
                  </a:cxnLst>
                  <a:rect l="l" t="t" r="r" b="b"/>
                  <a:pathLst>
                    <a:path w="2286000" h="997527">
                      <a:moveTo>
                        <a:pt x="0" y="997527"/>
                      </a:moveTo>
                      <a:cubicBezTo>
                        <a:pt x="303068" y="768927"/>
                        <a:pt x="606136" y="540327"/>
                        <a:pt x="987136" y="374073"/>
                      </a:cubicBezTo>
                      <a:cubicBezTo>
                        <a:pt x="1368136" y="207818"/>
                        <a:pt x="1827068" y="103909"/>
                        <a:pt x="2286000" y="0"/>
                      </a:cubicBezTo>
                    </a:path>
                  </a:pathLst>
                </a:custGeom>
                <a:noFill/>
                <a:ln w="19050">
                  <a:solidFill>
                    <a:schemeClr val="tx1"/>
                  </a:solidFill>
                  <a:tailEnd type="none" w="med" len="lg"/>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7" name="Ελεύθερη σχεδίαση 6"/>
                <p:cNvSpPr/>
                <p:nvPr/>
              </p:nvSpPr>
              <p:spPr>
                <a:xfrm>
                  <a:off x="974348" y="5033080"/>
                  <a:ext cx="3172971" cy="1189738"/>
                </a:xfrm>
                <a:custGeom>
                  <a:avLst/>
                  <a:gdLst>
                    <a:gd name="connsiteX0" fmla="*/ 0 w 2286000"/>
                    <a:gd name="connsiteY0" fmla="*/ 997527 h 997527"/>
                    <a:gd name="connsiteX1" fmla="*/ 987136 w 2286000"/>
                    <a:gd name="connsiteY1" fmla="*/ 374073 h 997527"/>
                    <a:gd name="connsiteX2" fmla="*/ 2286000 w 2286000"/>
                    <a:gd name="connsiteY2" fmla="*/ 0 h 997527"/>
                  </a:gdLst>
                  <a:ahLst/>
                  <a:cxnLst>
                    <a:cxn ang="0">
                      <a:pos x="connsiteX0" y="connsiteY0"/>
                    </a:cxn>
                    <a:cxn ang="0">
                      <a:pos x="connsiteX1" y="connsiteY1"/>
                    </a:cxn>
                    <a:cxn ang="0">
                      <a:pos x="connsiteX2" y="connsiteY2"/>
                    </a:cxn>
                  </a:cxnLst>
                  <a:rect l="l" t="t" r="r" b="b"/>
                  <a:pathLst>
                    <a:path w="2286000" h="997527">
                      <a:moveTo>
                        <a:pt x="0" y="997527"/>
                      </a:moveTo>
                      <a:cubicBezTo>
                        <a:pt x="303068" y="768927"/>
                        <a:pt x="606136" y="540327"/>
                        <a:pt x="987136" y="374073"/>
                      </a:cubicBezTo>
                      <a:cubicBezTo>
                        <a:pt x="1368136" y="207818"/>
                        <a:pt x="1827068" y="103909"/>
                        <a:pt x="2286000" y="0"/>
                      </a:cubicBezTo>
                    </a:path>
                  </a:pathLst>
                </a:custGeom>
                <a:noFill/>
                <a:ln w="19050">
                  <a:solidFill>
                    <a:schemeClr val="tx1"/>
                  </a:solidFill>
                  <a:tailEnd type="none" w="med" len="lg"/>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8" name="Ελεύθερη σχεδίαση 7"/>
                <p:cNvSpPr/>
                <p:nvPr/>
              </p:nvSpPr>
              <p:spPr>
                <a:xfrm>
                  <a:off x="1091579" y="5366483"/>
                  <a:ext cx="3032580" cy="938396"/>
                </a:xfrm>
                <a:custGeom>
                  <a:avLst/>
                  <a:gdLst>
                    <a:gd name="connsiteX0" fmla="*/ 0 w 2286000"/>
                    <a:gd name="connsiteY0" fmla="*/ 997527 h 997527"/>
                    <a:gd name="connsiteX1" fmla="*/ 987136 w 2286000"/>
                    <a:gd name="connsiteY1" fmla="*/ 374073 h 997527"/>
                    <a:gd name="connsiteX2" fmla="*/ 2286000 w 2286000"/>
                    <a:gd name="connsiteY2" fmla="*/ 0 h 997527"/>
                  </a:gdLst>
                  <a:ahLst/>
                  <a:cxnLst>
                    <a:cxn ang="0">
                      <a:pos x="connsiteX0" y="connsiteY0"/>
                    </a:cxn>
                    <a:cxn ang="0">
                      <a:pos x="connsiteX1" y="connsiteY1"/>
                    </a:cxn>
                    <a:cxn ang="0">
                      <a:pos x="connsiteX2" y="connsiteY2"/>
                    </a:cxn>
                  </a:cxnLst>
                  <a:rect l="l" t="t" r="r" b="b"/>
                  <a:pathLst>
                    <a:path w="2286000" h="997527">
                      <a:moveTo>
                        <a:pt x="0" y="997527"/>
                      </a:moveTo>
                      <a:cubicBezTo>
                        <a:pt x="303068" y="768927"/>
                        <a:pt x="606136" y="540327"/>
                        <a:pt x="987136" y="374073"/>
                      </a:cubicBezTo>
                      <a:cubicBezTo>
                        <a:pt x="1368136" y="207818"/>
                        <a:pt x="1827068" y="103909"/>
                        <a:pt x="2286000" y="0"/>
                      </a:cubicBezTo>
                    </a:path>
                  </a:pathLst>
                </a:custGeom>
                <a:noFill/>
                <a:ln w="19050">
                  <a:solidFill>
                    <a:schemeClr val="tx1"/>
                  </a:solidFill>
                  <a:tailEnd type="none" w="med" len="lg"/>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9" name="Ελεύθερη σχεδίαση 8"/>
                <p:cNvSpPr/>
                <p:nvPr/>
              </p:nvSpPr>
              <p:spPr>
                <a:xfrm>
                  <a:off x="1079856" y="5673969"/>
                  <a:ext cx="3466062" cy="745340"/>
                </a:xfrm>
                <a:custGeom>
                  <a:avLst/>
                  <a:gdLst>
                    <a:gd name="connsiteX0" fmla="*/ 0 w 2286000"/>
                    <a:gd name="connsiteY0" fmla="*/ 997527 h 997527"/>
                    <a:gd name="connsiteX1" fmla="*/ 987136 w 2286000"/>
                    <a:gd name="connsiteY1" fmla="*/ 374073 h 997527"/>
                    <a:gd name="connsiteX2" fmla="*/ 2286000 w 2286000"/>
                    <a:gd name="connsiteY2" fmla="*/ 0 h 997527"/>
                  </a:gdLst>
                  <a:ahLst/>
                  <a:cxnLst>
                    <a:cxn ang="0">
                      <a:pos x="connsiteX0" y="connsiteY0"/>
                    </a:cxn>
                    <a:cxn ang="0">
                      <a:pos x="connsiteX1" y="connsiteY1"/>
                    </a:cxn>
                    <a:cxn ang="0">
                      <a:pos x="connsiteX2" y="connsiteY2"/>
                    </a:cxn>
                  </a:cxnLst>
                  <a:rect l="l" t="t" r="r" b="b"/>
                  <a:pathLst>
                    <a:path w="2286000" h="997527">
                      <a:moveTo>
                        <a:pt x="0" y="997527"/>
                      </a:moveTo>
                      <a:cubicBezTo>
                        <a:pt x="303068" y="768927"/>
                        <a:pt x="606136" y="540327"/>
                        <a:pt x="987136" y="374073"/>
                      </a:cubicBezTo>
                      <a:cubicBezTo>
                        <a:pt x="1368136" y="207818"/>
                        <a:pt x="1827068" y="103909"/>
                        <a:pt x="2286000" y="0"/>
                      </a:cubicBezTo>
                    </a:path>
                  </a:pathLst>
                </a:custGeom>
                <a:noFill/>
                <a:ln w="19050">
                  <a:solidFill>
                    <a:schemeClr val="tx1"/>
                  </a:solidFill>
                  <a:tailEnd type="triangle" w="med" len="lg"/>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10" name="Οβάλ 9"/>
                <p:cNvSpPr/>
                <p:nvPr/>
              </p:nvSpPr>
              <p:spPr>
                <a:xfrm rot="19868025">
                  <a:off x="903666" y="6037548"/>
                  <a:ext cx="221854" cy="396000"/>
                </a:xfrm>
                <a:prstGeom prst="ellipse">
                  <a:avLst/>
                </a:prstGeom>
                <a:solidFill>
                  <a:schemeClr val="accent1">
                    <a:lumMod val="75000"/>
                    <a:alpha val="71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grpSp>
          <p:sp>
            <p:nvSpPr>
              <p:cNvPr id="46" name="Οβάλ 45"/>
              <p:cNvSpPr/>
              <p:nvPr/>
            </p:nvSpPr>
            <p:spPr>
              <a:xfrm rot="20927400">
                <a:off x="11143428" y="1628957"/>
                <a:ext cx="383797" cy="1273882"/>
              </a:xfrm>
              <a:prstGeom prst="ellipse">
                <a:avLst/>
              </a:prstGeom>
              <a:solidFill>
                <a:schemeClr val="accent1">
                  <a:lumMod val="60000"/>
                  <a:lumOff val="40000"/>
                  <a:alpha val="74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grpSp>
        <p:grpSp>
          <p:nvGrpSpPr>
            <p:cNvPr id="55" name="Ομάδα 54"/>
            <p:cNvGrpSpPr/>
            <p:nvPr/>
          </p:nvGrpSpPr>
          <p:grpSpPr>
            <a:xfrm>
              <a:off x="11265891" y="1842716"/>
              <a:ext cx="480632" cy="744092"/>
              <a:chOff x="11265891" y="1842716"/>
              <a:chExt cx="480632" cy="744092"/>
            </a:xfrm>
          </p:grpSpPr>
          <p:sp>
            <p:nvSpPr>
              <p:cNvPr id="44" name="Οβάλ 43"/>
              <p:cNvSpPr/>
              <p:nvPr/>
            </p:nvSpPr>
            <p:spPr>
              <a:xfrm>
                <a:off x="11359677" y="2514808"/>
                <a:ext cx="72000" cy="72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grpSp>
            <p:nvGrpSpPr>
              <p:cNvPr id="54" name="Ομάδα 53"/>
              <p:cNvGrpSpPr/>
              <p:nvPr/>
            </p:nvGrpSpPr>
            <p:grpSpPr>
              <a:xfrm>
                <a:off x="11265891" y="1842716"/>
                <a:ext cx="480632" cy="713745"/>
                <a:chOff x="11265891" y="1842716"/>
                <a:chExt cx="480632" cy="713745"/>
              </a:xfrm>
            </p:grpSpPr>
            <p:sp>
              <p:nvSpPr>
                <p:cNvPr id="43" name="Οβάλ 42"/>
                <p:cNvSpPr/>
                <p:nvPr/>
              </p:nvSpPr>
              <p:spPr>
                <a:xfrm>
                  <a:off x="11359676" y="2174840"/>
                  <a:ext cx="72000" cy="72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grpSp>
              <p:nvGrpSpPr>
                <p:cNvPr id="52" name="Ομάδα 51"/>
                <p:cNvGrpSpPr/>
                <p:nvPr/>
              </p:nvGrpSpPr>
              <p:grpSpPr>
                <a:xfrm>
                  <a:off x="11265891" y="1842716"/>
                  <a:ext cx="480632" cy="713745"/>
                  <a:chOff x="11265891" y="1842716"/>
                  <a:chExt cx="480632" cy="713745"/>
                </a:xfrm>
              </p:grpSpPr>
              <p:cxnSp>
                <p:nvCxnSpPr>
                  <p:cNvPr id="48" name="Ευθύγραμμο βέλος σύνδεσης 47"/>
                  <p:cNvCxnSpPr/>
                  <p:nvPr/>
                </p:nvCxnSpPr>
                <p:spPr>
                  <a:xfrm flipV="1">
                    <a:off x="11310119" y="1842716"/>
                    <a:ext cx="288000" cy="72000"/>
                  </a:xfrm>
                  <a:prstGeom prst="straightConnector1">
                    <a:avLst/>
                  </a:prstGeom>
                  <a:ln w="1905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42" name="Οβάλ 41"/>
                  <p:cNvSpPr/>
                  <p:nvPr/>
                </p:nvSpPr>
                <p:spPr>
                  <a:xfrm>
                    <a:off x="11265891" y="1870041"/>
                    <a:ext cx="72000" cy="72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cxnSp>
                <p:nvCxnSpPr>
                  <p:cNvPr id="49" name="Ευθύγραμμο βέλος σύνδεσης 48"/>
                  <p:cNvCxnSpPr/>
                  <p:nvPr/>
                </p:nvCxnSpPr>
                <p:spPr>
                  <a:xfrm flipV="1">
                    <a:off x="11403904" y="2147515"/>
                    <a:ext cx="324000" cy="72000"/>
                  </a:xfrm>
                  <a:prstGeom prst="straightConnector1">
                    <a:avLst/>
                  </a:prstGeom>
                  <a:ln w="190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50" name="Ευθύγραμμο βέλος σύνδεσης 49"/>
                  <p:cNvCxnSpPr/>
                  <p:nvPr/>
                </p:nvCxnSpPr>
                <p:spPr>
                  <a:xfrm flipV="1">
                    <a:off x="11380744" y="2520461"/>
                    <a:ext cx="365779" cy="36000"/>
                  </a:xfrm>
                  <a:prstGeom prst="straightConnector1">
                    <a:avLst/>
                  </a:prstGeom>
                  <a:ln w="19050">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grpSp>
        </p:grpSp>
      </p:grpSp>
      <p:grpSp>
        <p:nvGrpSpPr>
          <p:cNvPr id="63" name="Ομάδα 62"/>
          <p:cNvGrpSpPr/>
          <p:nvPr/>
        </p:nvGrpSpPr>
        <p:grpSpPr>
          <a:xfrm>
            <a:off x="134686" y="1639845"/>
            <a:ext cx="11938780" cy="1692351"/>
            <a:chOff x="134686" y="1745352"/>
            <a:chExt cx="11938780" cy="1692351"/>
          </a:xfrm>
        </p:grpSpPr>
        <p:sp>
          <p:nvSpPr>
            <p:cNvPr id="45" name="Ορθογώνιο 44"/>
            <p:cNvSpPr/>
            <p:nvPr/>
          </p:nvSpPr>
          <p:spPr>
            <a:xfrm>
              <a:off x="134686" y="2791372"/>
              <a:ext cx="7684605" cy="646331"/>
            </a:xfrm>
            <a:prstGeom prst="rect">
              <a:avLst/>
            </a:prstGeom>
          </p:spPr>
          <p:txBody>
            <a:bodyPr wrap="square">
              <a:spAutoFit/>
            </a:bodyPr>
            <a:lstStyle/>
            <a:p>
              <a:r>
                <a:rPr lang="el-GR" b="1" dirty="0" smtClean="0">
                  <a:solidFill>
                    <a:srgbClr val="002060"/>
                  </a:solidFill>
                  <a:latin typeface="Times New Roman" panose="02020603050405020304" pitchFamily="18" charset="0"/>
                  <a:cs typeface="Times New Roman" panose="02020603050405020304" pitchFamily="18" charset="0"/>
                </a:rPr>
                <a:t>Το μέτρο της ταχύτητας ενός ρευστού είναι μεγαλύτερο στην περιοχή όπου η πυκνότητα των ρευματικών γραμμών είναι μεγαλύτερη.</a:t>
              </a:r>
              <a:endParaRPr lang="el-GR" b="1" dirty="0">
                <a:solidFill>
                  <a:srgbClr val="002060"/>
                </a:solidFill>
                <a:latin typeface="Times New Roman" panose="02020603050405020304" pitchFamily="18" charset="0"/>
                <a:cs typeface="Times New Roman" panose="02020603050405020304" pitchFamily="18" charset="0"/>
              </a:endParaRPr>
            </a:p>
          </p:txBody>
        </p:sp>
        <p:grpSp>
          <p:nvGrpSpPr>
            <p:cNvPr id="62" name="Ομάδα 61"/>
            <p:cNvGrpSpPr/>
            <p:nvPr/>
          </p:nvGrpSpPr>
          <p:grpSpPr>
            <a:xfrm>
              <a:off x="8238107" y="1745352"/>
              <a:ext cx="3835359" cy="1661791"/>
              <a:chOff x="8238107" y="1745352"/>
              <a:chExt cx="3835359" cy="1661791"/>
            </a:xfrm>
          </p:grpSpPr>
          <p:cxnSp>
            <p:nvCxnSpPr>
              <p:cNvPr id="57" name="Ευθύγραμμο βέλος σύνδεσης 56"/>
              <p:cNvCxnSpPr/>
              <p:nvPr/>
            </p:nvCxnSpPr>
            <p:spPr>
              <a:xfrm flipV="1">
                <a:off x="8238107" y="2748570"/>
                <a:ext cx="905413" cy="658573"/>
              </a:xfrm>
              <a:prstGeom prst="straightConnector1">
                <a:avLst/>
              </a:prstGeom>
              <a:ln w="57150">
                <a:solidFill>
                  <a:srgbClr val="C00000"/>
                </a:solidFill>
                <a:tailEnd type="triangle" w="med" len="lg"/>
              </a:ln>
            </p:spPr>
            <p:style>
              <a:lnRef idx="1">
                <a:schemeClr val="accent1"/>
              </a:lnRef>
              <a:fillRef idx="0">
                <a:schemeClr val="accent1"/>
              </a:fillRef>
              <a:effectRef idx="0">
                <a:schemeClr val="accent1"/>
              </a:effectRef>
              <a:fontRef idx="minor">
                <a:schemeClr val="tx1"/>
              </a:fontRef>
            </p:style>
          </p:cxnSp>
          <p:cxnSp>
            <p:nvCxnSpPr>
              <p:cNvPr id="58" name="Ευθύγραμμο βέλος σύνδεσης 57"/>
              <p:cNvCxnSpPr/>
              <p:nvPr/>
            </p:nvCxnSpPr>
            <p:spPr>
              <a:xfrm flipV="1">
                <a:off x="11307523" y="2036780"/>
                <a:ext cx="765943" cy="198478"/>
              </a:xfrm>
              <a:prstGeom prst="straightConnector1">
                <a:avLst/>
              </a:prstGeom>
              <a:ln w="57150">
                <a:solidFill>
                  <a:srgbClr val="C00000"/>
                </a:solidFill>
                <a:tailEnd type="triangle" w="med" len="lg"/>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60" name="TextBox 59"/>
                  <p:cNvSpPr txBox="1"/>
                  <p:nvPr/>
                </p:nvSpPr>
                <p:spPr>
                  <a:xfrm>
                    <a:off x="8490617" y="2660522"/>
                    <a:ext cx="294888" cy="276999"/>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sSub>
                            <m:sSubPr>
                              <m:ctrlPr>
                                <a:rPr lang="el-GR" b="1" i="1" smtClean="0">
                                  <a:solidFill>
                                    <a:srgbClr val="C00000"/>
                                  </a:solidFill>
                                  <a:effectLst>
                                    <a:outerShdw blurRad="38100" dist="38100" dir="2700000" algn="tl">
                                      <a:srgbClr val="000000">
                                        <a:alpha val="43137"/>
                                      </a:srgbClr>
                                    </a:outerShdw>
                                  </a:effectLst>
                                  <a:latin typeface="Cambria Math" panose="02040503050406030204" pitchFamily="18" charset="0"/>
                                </a:rPr>
                              </m:ctrlPr>
                            </m:sSubPr>
                            <m:e>
                              <m:acc>
                                <m:accPr>
                                  <m:chr m:val="⃗"/>
                                  <m:ctrlPr>
                                    <a:rPr lang="el-GR" b="1" i="1" smtClean="0">
                                      <a:solidFill>
                                        <a:srgbClr val="C00000"/>
                                      </a:solidFill>
                                      <a:effectLst>
                                        <a:outerShdw blurRad="38100" dist="38100" dir="2700000" algn="tl">
                                          <a:srgbClr val="000000">
                                            <a:alpha val="43137"/>
                                          </a:srgbClr>
                                        </a:outerShdw>
                                      </a:effectLst>
                                      <a:latin typeface="Cambria Math" panose="02040503050406030204" pitchFamily="18" charset="0"/>
                                    </a:rPr>
                                  </m:ctrlPr>
                                </m:accPr>
                                <m:e>
                                  <m:r>
                                    <a:rPr lang="el-GR" b="1" i="1" smtClean="0">
                                      <a:solidFill>
                                        <a:srgbClr val="C00000"/>
                                      </a:solidFill>
                                      <a:effectLst>
                                        <a:outerShdw blurRad="38100" dist="38100" dir="2700000" algn="tl">
                                          <a:srgbClr val="000000">
                                            <a:alpha val="43137"/>
                                          </a:srgbClr>
                                        </a:outerShdw>
                                      </a:effectLst>
                                      <a:latin typeface="Cambria Math" panose="02040503050406030204" pitchFamily="18" charset="0"/>
                                    </a:rPr>
                                    <m:t>𝝊</m:t>
                                  </m:r>
                                </m:e>
                              </m:acc>
                            </m:e>
                            <m:sub>
                              <m:r>
                                <a:rPr lang="el-GR" b="1" i="1" smtClean="0">
                                  <a:solidFill>
                                    <a:srgbClr val="C00000"/>
                                  </a:solidFill>
                                  <a:effectLst>
                                    <a:outerShdw blurRad="38100" dist="38100" dir="2700000" algn="tl">
                                      <a:srgbClr val="000000">
                                        <a:alpha val="43137"/>
                                      </a:srgbClr>
                                    </a:outerShdw>
                                  </a:effectLst>
                                  <a:latin typeface="Cambria Math" panose="02040503050406030204" pitchFamily="18" charset="0"/>
                                </a:rPr>
                                <m:t>𝟏</m:t>
                              </m:r>
                            </m:sub>
                          </m:sSub>
                        </m:oMath>
                      </m:oMathPara>
                    </a14:m>
                    <a:endParaRPr lang="el-GR" b="1" dirty="0">
                      <a:solidFill>
                        <a:srgbClr val="C00000"/>
                      </a:solidFill>
                      <a:effectLst>
                        <a:outerShdw blurRad="38100" dist="38100" dir="2700000" algn="tl">
                          <a:srgbClr val="000000">
                            <a:alpha val="43137"/>
                          </a:srgbClr>
                        </a:outerShdw>
                      </a:effectLst>
                    </a:endParaRPr>
                  </a:p>
                </p:txBody>
              </p:sp>
            </mc:Choice>
            <mc:Fallback xmlns="">
              <p:sp>
                <p:nvSpPr>
                  <p:cNvPr id="60" name="TextBox 59"/>
                  <p:cNvSpPr txBox="1">
                    <a:spLocks noRot="1" noChangeAspect="1" noMove="1" noResize="1" noEditPoints="1" noAdjustHandles="1" noChangeArrowheads="1" noChangeShapeType="1" noTextEdit="1"/>
                  </p:cNvSpPr>
                  <p:nvPr/>
                </p:nvSpPr>
                <p:spPr>
                  <a:xfrm>
                    <a:off x="8490617" y="2660522"/>
                    <a:ext cx="294888" cy="276999"/>
                  </a:xfrm>
                  <a:prstGeom prst="rect">
                    <a:avLst/>
                  </a:prstGeom>
                  <a:blipFill>
                    <a:blip r:embed="rId5"/>
                    <a:stretch>
                      <a:fillRect l="-14583" r="-18750" b="-23913"/>
                    </a:stretch>
                  </a:blipFill>
                </p:spPr>
                <p:txBody>
                  <a:bodyPr/>
                  <a:lstStyle/>
                  <a:p>
                    <a:r>
                      <a:rPr lang="el-GR">
                        <a:noFill/>
                      </a:rPr>
                      <a:t> </a:t>
                    </a:r>
                  </a:p>
                </p:txBody>
              </p:sp>
            </mc:Fallback>
          </mc:AlternateContent>
          <mc:AlternateContent xmlns:mc="http://schemas.openxmlformats.org/markup-compatibility/2006" xmlns:a14="http://schemas.microsoft.com/office/drawing/2010/main">
            <mc:Choice Requires="a14">
              <p:sp>
                <p:nvSpPr>
                  <p:cNvPr id="61" name="TextBox 60"/>
                  <p:cNvSpPr txBox="1"/>
                  <p:nvPr/>
                </p:nvSpPr>
                <p:spPr>
                  <a:xfrm>
                    <a:off x="11690494" y="1745352"/>
                    <a:ext cx="294888" cy="276999"/>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sSub>
                            <m:sSubPr>
                              <m:ctrlPr>
                                <a:rPr lang="el-GR" b="1" i="1" smtClean="0">
                                  <a:solidFill>
                                    <a:srgbClr val="C00000"/>
                                  </a:solidFill>
                                  <a:effectLst>
                                    <a:outerShdw blurRad="38100" dist="38100" dir="2700000" algn="tl">
                                      <a:srgbClr val="000000">
                                        <a:alpha val="43137"/>
                                      </a:srgbClr>
                                    </a:outerShdw>
                                  </a:effectLst>
                                  <a:latin typeface="Cambria Math" panose="02040503050406030204" pitchFamily="18" charset="0"/>
                                </a:rPr>
                              </m:ctrlPr>
                            </m:sSubPr>
                            <m:e>
                              <m:acc>
                                <m:accPr>
                                  <m:chr m:val="⃗"/>
                                  <m:ctrlPr>
                                    <a:rPr lang="el-GR" b="1" i="1" smtClean="0">
                                      <a:solidFill>
                                        <a:srgbClr val="C00000"/>
                                      </a:solidFill>
                                      <a:effectLst>
                                        <a:outerShdw blurRad="38100" dist="38100" dir="2700000" algn="tl">
                                          <a:srgbClr val="000000">
                                            <a:alpha val="43137"/>
                                          </a:srgbClr>
                                        </a:outerShdw>
                                      </a:effectLst>
                                      <a:latin typeface="Cambria Math" panose="02040503050406030204" pitchFamily="18" charset="0"/>
                                    </a:rPr>
                                  </m:ctrlPr>
                                </m:accPr>
                                <m:e>
                                  <m:r>
                                    <a:rPr lang="el-GR" b="1" i="1" smtClean="0">
                                      <a:solidFill>
                                        <a:srgbClr val="C00000"/>
                                      </a:solidFill>
                                      <a:effectLst>
                                        <a:outerShdw blurRad="38100" dist="38100" dir="2700000" algn="tl">
                                          <a:srgbClr val="000000">
                                            <a:alpha val="43137"/>
                                          </a:srgbClr>
                                        </a:outerShdw>
                                      </a:effectLst>
                                      <a:latin typeface="Cambria Math" panose="02040503050406030204" pitchFamily="18" charset="0"/>
                                    </a:rPr>
                                    <m:t>𝝊</m:t>
                                  </m:r>
                                </m:e>
                              </m:acc>
                            </m:e>
                            <m:sub>
                              <m:r>
                                <a:rPr lang="el-GR" b="1" i="1" smtClean="0">
                                  <a:solidFill>
                                    <a:srgbClr val="C00000"/>
                                  </a:solidFill>
                                  <a:effectLst>
                                    <a:outerShdw blurRad="38100" dist="38100" dir="2700000" algn="tl">
                                      <a:srgbClr val="000000">
                                        <a:alpha val="43137"/>
                                      </a:srgbClr>
                                    </a:outerShdw>
                                  </a:effectLst>
                                  <a:latin typeface="Cambria Math" panose="02040503050406030204" pitchFamily="18" charset="0"/>
                                </a:rPr>
                                <m:t>𝟐</m:t>
                              </m:r>
                            </m:sub>
                          </m:sSub>
                        </m:oMath>
                      </m:oMathPara>
                    </a14:m>
                    <a:endParaRPr lang="el-GR" b="1" dirty="0">
                      <a:solidFill>
                        <a:srgbClr val="C00000"/>
                      </a:solidFill>
                      <a:effectLst>
                        <a:outerShdw blurRad="38100" dist="38100" dir="2700000" algn="tl">
                          <a:srgbClr val="000000">
                            <a:alpha val="43137"/>
                          </a:srgbClr>
                        </a:outerShdw>
                      </a:effectLst>
                    </a:endParaRPr>
                  </a:p>
                </p:txBody>
              </p:sp>
            </mc:Choice>
            <mc:Fallback xmlns="">
              <p:sp>
                <p:nvSpPr>
                  <p:cNvPr id="61" name="TextBox 60"/>
                  <p:cNvSpPr txBox="1">
                    <a:spLocks noRot="1" noChangeAspect="1" noMove="1" noResize="1" noEditPoints="1" noAdjustHandles="1" noChangeArrowheads="1" noChangeShapeType="1" noTextEdit="1"/>
                  </p:cNvSpPr>
                  <p:nvPr/>
                </p:nvSpPr>
                <p:spPr>
                  <a:xfrm>
                    <a:off x="11690494" y="1745352"/>
                    <a:ext cx="294888" cy="276999"/>
                  </a:xfrm>
                  <a:prstGeom prst="rect">
                    <a:avLst/>
                  </a:prstGeom>
                  <a:blipFill>
                    <a:blip r:embed="rId6"/>
                    <a:stretch>
                      <a:fillRect l="-14583" r="-18750" b="-26667"/>
                    </a:stretch>
                  </a:blipFill>
                </p:spPr>
                <p:txBody>
                  <a:bodyPr/>
                  <a:lstStyle/>
                  <a:p>
                    <a:r>
                      <a:rPr lang="el-GR">
                        <a:noFill/>
                      </a:rPr>
                      <a:t> </a:t>
                    </a:r>
                  </a:p>
                </p:txBody>
              </p:sp>
            </mc:Fallback>
          </mc:AlternateContent>
        </p:grpSp>
      </p:grpSp>
      <p:sp>
        <p:nvSpPr>
          <p:cNvPr id="64" name="Ορθογώνιο 63"/>
          <p:cNvSpPr/>
          <p:nvPr/>
        </p:nvSpPr>
        <p:spPr>
          <a:xfrm>
            <a:off x="65411" y="3619932"/>
            <a:ext cx="12126589" cy="400110"/>
          </a:xfrm>
          <a:prstGeom prst="rect">
            <a:avLst/>
          </a:prstGeom>
        </p:spPr>
        <p:txBody>
          <a:bodyPr wrap="none">
            <a:spAutoFit/>
          </a:bodyPr>
          <a:lstStyle/>
          <a:p>
            <a:r>
              <a:rPr lang="el-GR" sz="2000" b="1" dirty="0" smtClean="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Παροχή </a:t>
            </a:r>
            <a:r>
              <a:rPr lang="en-US" sz="2000" b="1" dirty="0" smtClean="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Q</a:t>
            </a:r>
            <a:r>
              <a:rPr lang="el-GR" sz="2000" b="1" dirty="0" smtClean="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el-GR" b="1"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Είναι η ποσότητα όγκου ρευστού που διαπερνά μια εγκάρσια διατομή ενός σωλήνα ροής ανά μονάδα χρόνου</a:t>
            </a:r>
            <a:endParaRPr lang="el-GR" sz="2000" b="1" dirty="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mc:AlternateContent xmlns:mc="http://schemas.openxmlformats.org/markup-compatibility/2006" xmlns:a14="http://schemas.microsoft.com/office/drawing/2010/main">
        <mc:Choice Requires="a14">
          <p:sp>
            <p:nvSpPr>
              <p:cNvPr id="65" name="TextBox 64"/>
              <p:cNvSpPr txBox="1"/>
              <p:nvPr/>
            </p:nvSpPr>
            <p:spPr>
              <a:xfrm>
                <a:off x="1459520" y="4026661"/>
                <a:ext cx="911916" cy="575350"/>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n-US" sz="2000" b="1" i="1" smtClean="0">
                          <a:solidFill>
                            <a:srgbClr val="0070C0"/>
                          </a:solidFill>
                          <a:effectLst>
                            <a:outerShdw blurRad="38100" dist="38100" dir="2700000" algn="tl">
                              <a:srgbClr val="000000">
                                <a:alpha val="43137"/>
                              </a:srgbClr>
                            </a:outerShdw>
                          </a:effectLst>
                          <a:latin typeface="Cambria Math" panose="02040503050406030204" pitchFamily="18" charset="0"/>
                        </a:rPr>
                        <m:t>𝑸</m:t>
                      </m:r>
                      <m:r>
                        <a:rPr lang="en-US" sz="2000" b="1" i="1" smtClean="0">
                          <a:solidFill>
                            <a:srgbClr val="0070C0"/>
                          </a:solidFill>
                          <a:effectLst>
                            <a:outerShdw blurRad="38100" dist="38100" dir="2700000" algn="tl">
                              <a:srgbClr val="000000">
                                <a:alpha val="43137"/>
                              </a:srgbClr>
                            </a:outerShdw>
                          </a:effectLst>
                          <a:latin typeface="Cambria Math" panose="02040503050406030204" pitchFamily="18" charset="0"/>
                        </a:rPr>
                        <m:t>=</m:t>
                      </m:r>
                      <m:f>
                        <m:fPr>
                          <m:ctrlPr>
                            <a:rPr lang="en-US" sz="2000" b="1" i="1" smtClean="0">
                              <a:solidFill>
                                <a:srgbClr val="0070C0"/>
                              </a:solidFill>
                              <a:effectLst>
                                <a:outerShdw blurRad="38100" dist="38100" dir="2700000" algn="tl">
                                  <a:srgbClr val="000000">
                                    <a:alpha val="43137"/>
                                  </a:srgbClr>
                                </a:outerShdw>
                              </a:effectLst>
                              <a:latin typeface="Cambria Math" panose="02040503050406030204" pitchFamily="18" charset="0"/>
                            </a:rPr>
                          </m:ctrlPr>
                        </m:fPr>
                        <m:num>
                          <m:r>
                            <a:rPr lang="el-GR" sz="2000" b="1" i="0" smtClean="0">
                              <a:solidFill>
                                <a:srgbClr val="0070C0"/>
                              </a:solidFill>
                              <a:effectLst>
                                <a:outerShdw blurRad="38100" dist="38100" dir="2700000" algn="tl">
                                  <a:srgbClr val="000000">
                                    <a:alpha val="43137"/>
                                  </a:srgbClr>
                                </a:outerShdw>
                              </a:effectLst>
                              <a:latin typeface="Cambria Math" panose="02040503050406030204" pitchFamily="18" charset="0"/>
                            </a:rPr>
                            <m:t>𝚫</m:t>
                          </m:r>
                          <m:r>
                            <a:rPr lang="en-US" sz="2000" b="1" i="1" smtClean="0">
                              <a:solidFill>
                                <a:srgbClr val="0070C0"/>
                              </a:solidFill>
                              <a:effectLst>
                                <a:outerShdw blurRad="38100" dist="38100" dir="2700000" algn="tl">
                                  <a:srgbClr val="000000">
                                    <a:alpha val="43137"/>
                                  </a:srgbClr>
                                </a:outerShdw>
                              </a:effectLst>
                              <a:latin typeface="Cambria Math" panose="02040503050406030204" pitchFamily="18" charset="0"/>
                            </a:rPr>
                            <m:t>𝑽</m:t>
                          </m:r>
                        </m:num>
                        <m:den>
                          <m:r>
                            <a:rPr lang="el-GR" sz="2000" b="1" i="0" smtClean="0">
                              <a:solidFill>
                                <a:srgbClr val="0070C0"/>
                              </a:solidFill>
                              <a:effectLst>
                                <a:outerShdw blurRad="38100" dist="38100" dir="2700000" algn="tl">
                                  <a:srgbClr val="000000">
                                    <a:alpha val="43137"/>
                                  </a:srgbClr>
                                </a:outerShdw>
                              </a:effectLst>
                              <a:latin typeface="Cambria Math" panose="02040503050406030204" pitchFamily="18" charset="0"/>
                            </a:rPr>
                            <m:t>𝚫</m:t>
                          </m:r>
                          <m:r>
                            <a:rPr lang="en-US" sz="2000" b="1" i="1" smtClean="0">
                              <a:solidFill>
                                <a:srgbClr val="0070C0"/>
                              </a:solidFill>
                              <a:effectLst>
                                <a:outerShdw blurRad="38100" dist="38100" dir="2700000" algn="tl">
                                  <a:srgbClr val="000000">
                                    <a:alpha val="43137"/>
                                  </a:srgbClr>
                                </a:outerShdw>
                              </a:effectLst>
                              <a:latin typeface="Cambria Math" panose="02040503050406030204" pitchFamily="18" charset="0"/>
                            </a:rPr>
                            <m:t>𝒕</m:t>
                          </m:r>
                        </m:den>
                      </m:f>
                    </m:oMath>
                  </m:oMathPara>
                </a14:m>
                <a:endParaRPr lang="el-GR" b="1" dirty="0">
                  <a:solidFill>
                    <a:srgbClr val="0070C0"/>
                  </a:solidFill>
                </a:endParaRPr>
              </a:p>
            </p:txBody>
          </p:sp>
        </mc:Choice>
        <mc:Fallback xmlns="">
          <p:sp>
            <p:nvSpPr>
              <p:cNvPr id="65" name="TextBox 64"/>
              <p:cNvSpPr txBox="1">
                <a:spLocks noRot="1" noChangeAspect="1" noMove="1" noResize="1" noEditPoints="1" noAdjustHandles="1" noChangeArrowheads="1" noChangeShapeType="1" noTextEdit="1"/>
              </p:cNvSpPr>
              <p:nvPr/>
            </p:nvSpPr>
            <p:spPr>
              <a:xfrm>
                <a:off x="1459520" y="4026661"/>
                <a:ext cx="911916" cy="575350"/>
              </a:xfrm>
              <a:prstGeom prst="rect">
                <a:avLst/>
              </a:prstGeom>
              <a:blipFill>
                <a:blip r:embed="rId7"/>
                <a:stretch>
                  <a:fillRect r="-2000" b="-8511"/>
                </a:stretch>
              </a:blipFill>
            </p:spPr>
            <p:txBody>
              <a:bodyPr/>
              <a:lstStyle/>
              <a:p>
                <a:r>
                  <a:rPr lang="el-GR">
                    <a:noFill/>
                  </a:rPr>
                  <a:t> </a:t>
                </a:r>
              </a:p>
            </p:txBody>
          </p:sp>
        </mc:Fallback>
      </mc:AlternateContent>
      <p:grpSp>
        <p:nvGrpSpPr>
          <p:cNvPr id="82" name="Ομάδα 81"/>
          <p:cNvGrpSpPr/>
          <p:nvPr/>
        </p:nvGrpSpPr>
        <p:grpSpPr>
          <a:xfrm>
            <a:off x="1050869" y="4570271"/>
            <a:ext cx="209993" cy="954068"/>
            <a:chOff x="1050869" y="4664055"/>
            <a:chExt cx="209993" cy="954068"/>
          </a:xfrm>
        </p:grpSpPr>
        <p:sp>
          <p:nvSpPr>
            <p:cNvPr id="69" name="Οβάλ 68"/>
            <p:cNvSpPr/>
            <p:nvPr/>
          </p:nvSpPr>
          <p:spPr>
            <a:xfrm>
              <a:off x="1066799" y="4970123"/>
              <a:ext cx="180000" cy="648000"/>
            </a:xfrm>
            <a:prstGeom prst="ellipse">
              <a:avLst/>
            </a:prstGeom>
            <a:solidFill>
              <a:schemeClr val="bg2">
                <a:lumMod val="2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mc:AlternateContent xmlns:mc="http://schemas.openxmlformats.org/markup-compatibility/2006" xmlns:a14="http://schemas.microsoft.com/office/drawing/2010/main">
          <mc:Choice Requires="a14">
            <p:sp>
              <p:nvSpPr>
                <p:cNvPr id="79" name="TextBox 78"/>
                <p:cNvSpPr txBox="1"/>
                <p:nvPr/>
              </p:nvSpPr>
              <p:spPr>
                <a:xfrm>
                  <a:off x="1050869" y="4664055"/>
                  <a:ext cx="209993" cy="276999"/>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l-GR" b="1" i="1" smtClean="0">
                            <a:solidFill>
                              <a:srgbClr val="0070C0"/>
                            </a:solidFill>
                            <a:latin typeface="Cambria Math" panose="02040503050406030204" pitchFamily="18" charset="0"/>
                          </a:rPr>
                          <m:t>𝜜</m:t>
                        </m:r>
                      </m:oMath>
                    </m:oMathPara>
                  </a14:m>
                  <a:endParaRPr lang="el-GR" b="1" i="1" dirty="0">
                    <a:solidFill>
                      <a:srgbClr val="0070C0"/>
                    </a:solidFill>
                  </a:endParaRPr>
                </a:p>
              </p:txBody>
            </p:sp>
          </mc:Choice>
          <mc:Fallback xmlns="">
            <p:sp>
              <p:nvSpPr>
                <p:cNvPr id="79" name="TextBox 78"/>
                <p:cNvSpPr txBox="1">
                  <a:spLocks noRot="1" noChangeAspect="1" noMove="1" noResize="1" noEditPoints="1" noAdjustHandles="1" noChangeArrowheads="1" noChangeShapeType="1" noTextEdit="1"/>
                </p:cNvSpPr>
                <p:nvPr/>
              </p:nvSpPr>
              <p:spPr>
                <a:xfrm>
                  <a:off x="1050869" y="4664055"/>
                  <a:ext cx="209993" cy="276999"/>
                </a:xfrm>
                <a:prstGeom prst="rect">
                  <a:avLst/>
                </a:prstGeom>
                <a:blipFill>
                  <a:blip r:embed="rId8"/>
                  <a:stretch>
                    <a:fillRect l="-22857" r="-25714" b="-6667"/>
                  </a:stretch>
                </a:blipFill>
              </p:spPr>
              <p:txBody>
                <a:bodyPr/>
                <a:lstStyle/>
                <a:p>
                  <a:r>
                    <a:rPr lang="el-GR">
                      <a:noFill/>
                    </a:rPr>
                    <a:t> </a:t>
                  </a:r>
                </a:p>
              </p:txBody>
            </p:sp>
          </mc:Fallback>
        </mc:AlternateContent>
      </p:grpSp>
      <p:grpSp>
        <p:nvGrpSpPr>
          <p:cNvPr id="85" name="Ομάδα 84"/>
          <p:cNvGrpSpPr/>
          <p:nvPr/>
        </p:nvGrpSpPr>
        <p:grpSpPr>
          <a:xfrm>
            <a:off x="3" y="4876339"/>
            <a:ext cx="3175705" cy="649573"/>
            <a:chOff x="3" y="4970123"/>
            <a:chExt cx="3175705" cy="649573"/>
          </a:xfrm>
        </p:grpSpPr>
        <p:grpSp>
          <p:nvGrpSpPr>
            <p:cNvPr id="78" name="Ομάδα 77"/>
            <p:cNvGrpSpPr/>
            <p:nvPr/>
          </p:nvGrpSpPr>
          <p:grpSpPr>
            <a:xfrm>
              <a:off x="3" y="4970123"/>
              <a:ext cx="3175705" cy="649573"/>
              <a:chOff x="3" y="4970123"/>
              <a:chExt cx="3175705" cy="649573"/>
            </a:xfrm>
          </p:grpSpPr>
          <p:grpSp>
            <p:nvGrpSpPr>
              <p:cNvPr id="76" name="Ομάδα 75"/>
              <p:cNvGrpSpPr/>
              <p:nvPr/>
            </p:nvGrpSpPr>
            <p:grpSpPr>
              <a:xfrm>
                <a:off x="3" y="4970123"/>
                <a:ext cx="2497016" cy="644766"/>
                <a:chOff x="3" y="4970123"/>
                <a:chExt cx="2497016" cy="644766"/>
              </a:xfrm>
            </p:grpSpPr>
            <p:cxnSp>
              <p:nvCxnSpPr>
                <p:cNvPr id="67" name="Ευθεία γραμμή σύνδεσης 66"/>
                <p:cNvCxnSpPr/>
                <p:nvPr/>
              </p:nvCxnSpPr>
              <p:spPr>
                <a:xfrm>
                  <a:off x="3" y="4970123"/>
                  <a:ext cx="2497015"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8" name="Ευθεία γραμμή σύνδεσης 67"/>
                <p:cNvCxnSpPr/>
                <p:nvPr/>
              </p:nvCxnSpPr>
              <p:spPr>
                <a:xfrm>
                  <a:off x="4" y="5614889"/>
                  <a:ext cx="2497015"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77" name="Οβάλ 76"/>
              <p:cNvSpPr/>
              <p:nvPr/>
            </p:nvSpPr>
            <p:spPr>
              <a:xfrm>
                <a:off x="2995708" y="4971696"/>
                <a:ext cx="180000" cy="648000"/>
              </a:xfrm>
              <a:prstGeom prst="ellipse">
                <a:avLst/>
              </a:prstGeom>
              <a:solidFill>
                <a:schemeClr val="bg1"/>
              </a:solidFill>
              <a:ln w="28575">
                <a:solidFill>
                  <a:schemeClr val="tx1"/>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grpSp>
        <p:cxnSp>
          <p:nvCxnSpPr>
            <p:cNvPr id="83" name="Ευθεία γραμμή σύνδεσης 82"/>
            <p:cNvCxnSpPr/>
            <p:nvPr/>
          </p:nvCxnSpPr>
          <p:spPr>
            <a:xfrm>
              <a:off x="2371436" y="4973486"/>
              <a:ext cx="720000" cy="0"/>
            </a:xfrm>
            <a:prstGeom prst="line">
              <a:avLst/>
            </a:prstGeom>
            <a:ln w="28575">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84" name="Ευθεία γραμμή σύνδεσης 83"/>
            <p:cNvCxnSpPr/>
            <p:nvPr/>
          </p:nvCxnSpPr>
          <p:spPr>
            <a:xfrm>
              <a:off x="2371437" y="5618252"/>
              <a:ext cx="720000" cy="0"/>
            </a:xfrm>
            <a:prstGeom prst="line">
              <a:avLst/>
            </a:prstGeom>
            <a:ln w="28575">
              <a:solidFill>
                <a:schemeClr val="tx1"/>
              </a:solidFill>
              <a:prstDash val="dash"/>
            </a:ln>
          </p:spPr>
          <p:style>
            <a:lnRef idx="1">
              <a:schemeClr val="accent1"/>
            </a:lnRef>
            <a:fillRef idx="0">
              <a:schemeClr val="accent1"/>
            </a:fillRef>
            <a:effectRef idx="0">
              <a:schemeClr val="accent1"/>
            </a:effectRef>
            <a:fontRef idx="minor">
              <a:schemeClr val="tx1"/>
            </a:fontRef>
          </p:style>
        </p:cxnSp>
      </p:grpSp>
      <p:grpSp>
        <p:nvGrpSpPr>
          <p:cNvPr id="96" name="Ομάδα 95"/>
          <p:cNvGrpSpPr/>
          <p:nvPr/>
        </p:nvGrpSpPr>
        <p:grpSpPr>
          <a:xfrm>
            <a:off x="21047" y="4891425"/>
            <a:ext cx="3384000" cy="1971610"/>
            <a:chOff x="21047" y="4891425"/>
            <a:chExt cx="3384000" cy="1971610"/>
          </a:xfrm>
        </p:grpSpPr>
        <p:sp>
          <p:nvSpPr>
            <p:cNvPr id="80" name="Ορθογώνιο 79"/>
            <p:cNvSpPr/>
            <p:nvPr/>
          </p:nvSpPr>
          <p:spPr>
            <a:xfrm>
              <a:off x="21047" y="5878150"/>
              <a:ext cx="3384000" cy="984885"/>
            </a:xfrm>
            <a:prstGeom prst="rect">
              <a:avLst/>
            </a:prstGeom>
          </p:spPr>
          <p:txBody>
            <a:bodyPr wrap="square">
              <a:spAutoFit/>
            </a:bodyPr>
            <a:lstStyle/>
            <a:p>
              <a:r>
                <a:rPr lang="el-GR" sz="1600" b="1" dirty="0" smtClean="0">
                  <a:solidFill>
                    <a:srgbClr val="002060"/>
                  </a:solidFill>
                  <a:latin typeface="Times New Roman" panose="02020603050405020304" pitchFamily="18" charset="0"/>
                  <a:cs typeface="Times New Roman" panose="02020603050405020304" pitchFamily="18" charset="0"/>
                </a:rPr>
                <a:t>Σε χρονικό διάστημα </a:t>
              </a:r>
              <a:r>
                <a:rPr lang="el-GR" b="1" dirty="0" smtClean="0">
                  <a:solidFill>
                    <a:srgbClr val="0070C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Δ</a:t>
              </a:r>
              <a:r>
                <a:rPr lang="en-US" b="1" i="1" dirty="0" smtClean="0">
                  <a:solidFill>
                    <a:srgbClr val="0070C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a:t>
              </a:r>
              <a:r>
                <a:rPr lang="el-GR" sz="1600" b="1" dirty="0" smtClean="0">
                  <a:solidFill>
                    <a:srgbClr val="00206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el-GR" sz="1600" b="1" dirty="0" smtClean="0">
                  <a:solidFill>
                    <a:srgbClr val="002060"/>
                  </a:solidFill>
                  <a:latin typeface="Times New Roman" panose="02020603050405020304" pitchFamily="18" charset="0"/>
                  <a:cs typeface="Times New Roman" panose="02020603050405020304" pitchFamily="18" charset="0"/>
                </a:rPr>
                <a:t>μέσα από τη διατομή εμβαδού </a:t>
              </a:r>
              <a:r>
                <a:rPr lang="el-GR" sz="2000" b="1" i="1" dirty="0" smtClean="0">
                  <a:solidFill>
                    <a:srgbClr val="0070C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Α</a:t>
              </a:r>
              <a:r>
                <a:rPr lang="el-GR" sz="1600" b="1" dirty="0" smtClean="0">
                  <a:solidFill>
                    <a:srgbClr val="002060"/>
                  </a:solidFill>
                  <a:latin typeface="Times New Roman" panose="02020603050405020304" pitchFamily="18" charset="0"/>
                  <a:cs typeface="Times New Roman" panose="02020603050405020304" pitchFamily="18" charset="0"/>
                </a:rPr>
                <a:t> περνά όγκος </a:t>
              </a:r>
              <a:r>
                <a:rPr lang="el-GR" b="1" dirty="0" smtClean="0">
                  <a:solidFill>
                    <a:srgbClr val="0070C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Δ</a:t>
              </a:r>
              <a:r>
                <a:rPr lang="en-US" b="1" i="1" dirty="0" smtClean="0">
                  <a:solidFill>
                    <a:srgbClr val="0070C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V</a:t>
              </a:r>
              <a:r>
                <a:rPr lang="el-GR" sz="1600" b="1" dirty="0" smtClean="0">
                  <a:solidFill>
                    <a:srgbClr val="002060"/>
                  </a:solidFill>
                  <a:latin typeface="Times New Roman" panose="02020603050405020304" pitchFamily="18" charset="0"/>
                  <a:cs typeface="Times New Roman" panose="02020603050405020304" pitchFamily="18" charset="0"/>
                </a:rPr>
                <a:t> ο οποίος εκτείνεται σε μήκος </a:t>
              </a:r>
              <a:r>
                <a:rPr lang="el-GR" sz="2000" b="1" dirty="0" smtClean="0">
                  <a:solidFill>
                    <a:srgbClr val="0070C0"/>
                  </a:solidFill>
                  <a:latin typeface="Times New Roman" panose="02020603050405020304" pitchFamily="18" charset="0"/>
                  <a:cs typeface="Times New Roman" panose="02020603050405020304" pitchFamily="18" charset="0"/>
                </a:rPr>
                <a:t>Δ</a:t>
              </a:r>
              <a:r>
                <a:rPr lang="en-US" sz="2000" b="1" i="1" dirty="0" smtClean="0">
                  <a:solidFill>
                    <a:srgbClr val="0070C0"/>
                  </a:solidFill>
                  <a:latin typeface="Times New Roman" panose="02020603050405020304" pitchFamily="18" charset="0"/>
                  <a:cs typeface="Times New Roman" panose="02020603050405020304" pitchFamily="18" charset="0"/>
                </a:rPr>
                <a:t>x</a:t>
              </a:r>
              <a:endParaRPr lang="el-GR" sz="1600" b="1" i="1" dirty="0">
                <a:solidFill>
                  <a:srgbClr val="0070C0"/>
                </a:solidFill>
                <a:latin typeface="Times New Roman" panose="02020603050405020304" pitchFamily="18" charset="0"/>
                <a:cs typeface="Times New Roman" panose="02020603050405020304" pitchFamily="18" charset="0"/>
              </a:endParaRPr>
            </a:p>
          </p:txBody>
        </p:sp>
        <p:cxnSp>
          <p:nvCxnSpPr>
            <p:cNvPr id="87" name="Ευθύγραμμο βέλος σύνδεσης 86"/>
            <p:cNvCxnSpPr/>
            <p:nvPr/>
          </p:nvCxnSpPr>
          <p:spPr>
            <a:xfrm>
              <a:off x="1137139" y="5638801"/>
              <a:ext cx="756000" cy="0"/>
            </a:xfrm>
            <a:prstGeom prst="straightConnector1">
              <a:avLst/>
            </a:prstGeom>
            <a:ln w="28575">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88" name="Ορθογώνιο 87"/>
            <p:cNvSpPr/>
            <p:nvPr/>
          </p:nvSpPr>
          <p:spPr>
            <a:xfrm>
              <a:off x="1294450" y="5554229"/>
              <a:ext cx="444352" cy="369332"/>
            </a:xfrm>
            <a:prstGeom prst="rect">
              <a:avLst/>
            </a:prstGeom>
          </p:spPr>
          <p:txBody>
            <a:bodyPr wrap="none">
              <a:spAutoFit/>
            </a:bodyPr>
            <a:lstStyle/>
            <a:p>
              <a:r>
                <a:rPr lang="el-GR" b="1" dirty="0">
                  <a:solidFill>
                    <a:srgbClr val="0070C0"/>
                  </a:solidFill>
                  <a:latin typeface="Times New Roman" panose="02020603050405020304" pitchFamily="18" charset="0"/>
                  <a:cs typeface="Times New Roman" panose="02020603050405020304" pitchFamily="18" charset="0"/>
                </a:rPr>
                <a:t>Δ</a:t>
              </a:r>
              <a:r>
                <a:rPr lang="en-US" b="1" i="1" dirty="0">
                  <a:solidFill>
                    <a:srgbClr val="0070C0"/>
                  </a:solidFill>
                  <a:latin typeface="Times New Roman" panose="02020603050405020304" pitchFamily="18" charset="0"/>
                  <a:cs typeface="Times New Roman" panose="02020603050405020304" pitchFamily="18" charset="0"/>
                </a:rPr>
                <a:t>x</a:t>
              </a:r>
              <a:endParaRPr lang="el-GR" dirty="0"/>
            </a:p>
          </p:txBody>
        </p:sp>
        <p:grpSp>
          <p:nvGrpSpPr>
            <p:cNvPr id="95" name="Ομάδα 94"/>
            <p:cNvGrpSpPr/>
            <p:nvPr/>
          </p:nvGrpSpPr>
          <p:grpSpPr>
            <a:xfrm>
              <a:off x="1089321" y="4891425"/>
              <a:ext cx="864000" cy="612000"/>
              <a:chOff x="1089321" y="4891425"/>
              <a:chExt cx="864000" cy="612000"/>
            </a:xfrm>
          </p:grpSpPr>
          <p:sp>
            <p:nvSpPr>
              <p:cNvPr id="81" name="Κύλινδρος 80"/>
              <p:cNvSpPr/>
              <p:nvPr/>
            </p:nvSpPr>
            <p:spPr>
              <a:xfrm rot="5400000">
                <a:off x="1215321" y="4765425"/>
                <a:ext cx="612000" cy="864000"/>
              </a:xfrm>
              <a:prstGeom prst="ca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89" name="Ορθογώνιο 88"/>
              <p:cNvSpPr/>
              <p:nvPr/>
            </p:nvSpPr>
            <p:spPr>
              <a:xfrm>
                <a:off x="1115518" y="5024047"/>
                <a:ext cx="752129" cy="369332"/>
              </a:xfrm>
              <a:prstGeom prst="rect">
                <a:avLst/>
              </a:prstGeom>
            </p:spPr>
            <p:txBody>
              <a:bodyPr wrap="none">
                <a:spAutoFit/>
              </a:bodyPr>
              <a:lstStyle/>
              <a:p>
                <a:r>
                  <a:rPr lang="el-GR" b="1" i="1" dirty="0" smtClean="0">
                    <a:latin typeface="Times New Roman" panose="02020603050405020304" pitchFamily="18" charset="0"/>
                    <a:cs typeface="Times New Roman" panose="02020603050405020304" pitchFamily="18" charset="0"/>
                  </a:rPr>
                  <a:t>Α</a:t>
                </a:r>
                <a:r>
                  <a:rPr lang="el-GR" b="1" dirty="0" smtClean="0">
                    <a:latin typeface="Times New Roman" panose="02020603050405020304" pitchFamily="18" charset="0"/>
                    <a:cs typeface="Times New Roman" panose="02020603050405020304" pitchFamily="18" charset="0"/>
                  </a:rPr>
                  <a:t>(Δ</a:t>
                </a:r>
                <a:r>
                  <a:rPr lang="en-US" b="1" i="1" dirty="0" smtClean="0">
                    <a:latin typeface="Times New Roman" panose="02020603050405020304" pitchFamily="18" charset="0"/>
                    <a:cs typeface="Times New Roman" panose="02020603050405020304" pitchFamily="18" charset="0"/>
                  </a:rPr>
                  <a:t>x</a:t>
                </a:r>
                <a:r>
                  <a:rPr lang="el-GR" b="1" dirty="0" smtClean="0">
                    <a:latin typeface="Times New Roman" panose="02020603050405020304" pitchFamily="18" charset="0"/>
                    <a:cs typeface="Times New Roman" panose="02020603050405020304" pitchFamily="18" charset="0"/>
                  </a:rPr>
                  <a:t>)</a:t>
                </a:r>
                <a:endParaRPr lang="el-GR" dirty="0"/>
              </a:p>
            </p:txBody>
          </p:sp>
        </p:grpSp>
      </p:grpSp>
      <p:grpSp>
        <p:nvGrpSpPr>
          <p:cNvPr id="97" name="Ομάδα 96"/>
          <p:cNvGrpSpPr/>
          <p:nvPr/>
        </p:nvGrpSpPr>
        <p:grpSpPr>
          <a:xfrm>
            <a:off x="3458309" y="4081482"/>
            <a:ext cx="1938910" cy="2682733"/>
            <a:chOff x="3458309" y="4081482"/>
            <a:chExt cx="1938910" cy="2682733"/>
          </a:xfrm>
        </p:grpSpPr>
        <p:sp>
          <p:nvSpPr>
            <p:cNvPr id="90" name="Δεξί άγκιστρο 89"/>
            <p:cNvSpPr/>
            <p:nvPr/>
          </p:nvSpPr>
          <p:spPr>
            <a:xfrm>
              <a:off x="3458309" y="4081482"/>
              <a:ext cx="644769" cy="2682733"/>
            </a:xfrm>
            <a:prstGeom prst="rightBrace">
              <a:avLst>
                <a:gd name="adj1" fmla="val 11969"/>
                <a:gd name="adj2" fmla="val 50000"/>
              </a:avLst>
            </a:prstGeom>
            <a:ln w="28575">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l-GR"/>
            </a:p>
          </p:txBody>
        </p:sp>
        <mc:AlternateContent xmlns:mc="http://schemas.openxmlformats.org/markup-compatibility/2006" xmlns:a14="http://schemas.microsoft.com/office/drawing/2010/main">
          <mc:Choice Requires="a14">
            <p:sp>
              <p:nvSpPr>
                <p:cNvPr id="91" name="TextBox 90"/>
                <p:cNvSpPr txBox="1"/>
                <p:nvPr/>
              </p:nvSpPr>
              <p:spPr>
                <a:xfrm>
                  <a:off x="4308972" y="5080531"/>
                  <a:ext cx="1088247" cy="577338"/>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n-US" sz="2000" b="1" i="1" smtClean="0">
                            <a:solidFill>
                              <a:srgbClr val="0070C0"/>
                            </a:solidFill>
                            <a:effectLst/>
                            <a:latin typeface="Cambria Math" panose="02040503050406030204" pitchFamily="18" charset="0"/>
                          </a:rPr>
                          <m:t>𝑸</m:t>
                        </m:r>
                        <m:r>
                          <a:rPr lang="en-US" sz="2000" b="1" i="1" smtClean="0">
                            <a:solidFill>
                              <a:srgbClr val="0070C0"/>
                            </a:solidFill>
                            <a:effectLst/>
                            <a:latin typeface="Cambria Math" panose="02040503050406030204" pitchFamily="18" charset="0"/>
                          </a:rPr>
                          <m:t>=</m:t>
                        </m:r>
                        <m:f>
                          <m:fPr>
                            <m:ctrlPr>
                              <a:rPr lang="en-US" sz="2000" b="1" i="1" smtClean="0">
                                <a:solidFill>
                                  <a:srgbClr val="0070C0"/>
                                </a:solidFill>
                                <a:effectLst/>
                                <a:latin typeface="Cambria Math" panose="02040503050406030204" pitchFamily="18" charset="0"/>
                              </a:rPr>
                            </m:ctrlPr>
                          </m:fPr>
                          <m:num>
                            <m:r>
                              <a:rPr lang="en-US" sz="2000" b="1" i="1" smtClean="0">
                                <a:solidFill>
                                  <a:srgbClr val="0070C0"/>
                                </a:solidFill>
                                <a:effectLst/>
                                <a:latin typeface="Cambria Math" panose="02040503050406030204" pitchFamily="18" charset="0"/>
                              </a:rPr>
                              <m:t>𝑨</m:t>
                            </m:r>
                            <m:r>
                              <a:rPr lang="el-GR" sz="2000" b="1" i="0" smtClean="0">
                                <a:solidFill>
                                  <a:srgbClr val="0070C0"/>
                                </a:solidFill>
                                <a:effectLst/>
                                <a:latin typeface="Cambria Math" panose="02040503050406030204" pitchFamily="18" charset="0"/>
                              </a:rPr>
                              <m:t>𝚫</m:t>
                            </m:r>
                            <m:r>
                              <a:rPr lang="en-US" sz="2000" b="1" i="1" smtClean="0">
                                <a:solidFill>
                                  <a:srgbClr val="0070C0"/>
                                </a:solidFill>
                                <a:effectLst/>
                                <a:latin typeface="Cambria Math" panose="02040503050406030204" pitchFamily="18" charset="0"/>
                              </a:rPr>
                              <m:t>𝒙</m:t>
                            </m:r>
                          </m:num>
                          <m:den>
                            <m:r>
                              <a:rPr lang="el-GR" sz="2000" b="1" i="0" smtClean="0">
                                <a:solidFill>
                                  <a:srgbClr val="0070C0"/>
                                </a:solidFill>
                                <a:effectLst/>
                                <a:latin typeface="Cambria Math" panose="02040503050406030204" pitchFamily="18" charset="0"/>
                              </a:rPr>
                              <m:t>𝚫</m:t>
                            </m:r>
                            <m:r>
                              <a:rPr lang="en-US" sz="2000" b="1" i="1" smtClean="0">
                                <a:solidFill>
                                  <a:srgbClr val="0070C0"/>
                                </a:solidFill>
                                <a:effectLst/>
                                <a:latin typeface="Cambria Math" panose="02040503050406030204" pitchFamily="18" charset="0"/>
                              </a:rPr>
                              <m:t>𝒕</m:t>
                            </m:r>
                          </m:den>
                        </m:f>
                      </m:oMath>
                    </m:oMathPara>
                  </a14:m>
                  <a:endParaRPr lang="el-GR" b="1" dirty="0">
                    <a:solidFill>
                      <a:srgbClr val="0070C0"/>
                    </a:solidFill>
                    <a:effectLst/>
                  </a:endParaRPr>
                </a:p>
              </p:txBody>
            </p:sp>
          </mc:Choice>
          <mc:Fallback xmlns="">
            <p:sp>
              <p:nvSpPr>
                <p:cNvPr id="91" name="TextBox 90"/>
                <p:cNvSpPr txBox="1">
                  <a:spLocks noRot="1" noChangeAspect="1" noMove="1" noResize="1" noEditPoints="1" noAdjustHandles="1" noChangeArrowheads="1" noChangeShapeType="1" noTextEdit="1"/>
                </p:cNvSpPr>
                <p:nvPr/>
              </p:nvSpPr>
              <p:spPr>
                <a:xfrm>
                  <a:off x="4308972" y="5080531"/>
                  <a:ext cx="1088247" cy="577338"/>
                </a:xfrm>
                <a:prstGeom prst="rect">
                  <a:avLst/>
                </a:prstGeom>
                <a:blipFill>
                  <a:blip r:embed="rId9"/>
                  <a:stretch>
                    <a:fillRect/>
                  </a:stretch>
                </a:blipFill>
              </p:spPr>
              <p:txBody>
                <a:bodyPr/>
                <a:lstStyle/>
                <a:p>
                  <a:r>
                    <a:rPr lang="el-GR">
                      <a:noFill/>
                    </a:rPr>
                    <a:t> </a:t>
                  </a:r>
                </a:p>
              </p:txBody>
            </p:sp>
          </mc:Fallback>
        </mc:AlternateContent>
      </p:grpSp>
      <mc:AlternateContent xmlns:mc="http://schemas.openxmlformats.org/markup-compatibility/2006" xmlns:a14="http://schemas.microsoft.com/office/drawing/2010/main">
        <mc:Choice Requires="a14">
          <p:sp>
            <p:nvSpPr>
              <p:cNvPr id="92" name="TextBox 91"/>
              <p:cNvSpPr txBox="1"/>
              <p:nvPr/>
            </p:nvSpPr>
            <p:spPr>
              <a:xfrm>
                <a:off x="4886753" y="5803956"/>
                <a:ext cx="852606" cy="577338"/>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f>
                        <m:fPr>
                          <m:ctrlPr>
                            <a:rPr lang="en-US" sz="2000" b="1" i="1" smtClean="0">
                              <a:solidFill>
                                <a:srgbClr val="0070C0"/>
                              </a:solidFill>
                              <a:effectLst/>
                              <a:latin typeface="Cambria Math" panose="02040503050406030204" pitchFamily="18" charset="0"/>
                            </a:rPr>
                          </m:ctrlPr>
                        </m:fPr>
                        <m:num>
                          <m:r>
                            <a:rPr lang="el-GR" sz="2000" b="1" i="0" smtClean="0">
                              <a:solidFill>
                                <a:srgbClr val="0070C0"/>
                              </a:solidFill>
                              <a:effectLst/>
                              <a:latin typeface="Cambria Math" panose="02040503050406030204" pitchFamily="18" charset="0"/>
                            </a:rPr>
                            <m:t>𝚫</m:t>
                          </m:r>
                          <m:r>
                            <a:rPr lang="en-US" sz="2000" b="1" i="1" smtClean="0">
                              <a:solidFill>
                                <a:srgbClr val="0070C0"/>
                              </a:solidFill>
                              <a:effectLst/>
                              <a:latin typeface="Cambria Math" panose="02040503050406030204" pitchFamily="18" charset="0"/>
                            </a:rPr>
                            <m:t>𝒙</m:t>
                          </m:r>
                        </m:num>
                        <m:den>
                          <m:r>
                            <a:rPr lang="el-GR" sz="2000" b="1" i="0" smtClean="0">
                              <a:solidFill>
                                <a:srgbClr val="0070C0"/>
                              </a:solidFill>
                              <a:effectLst/>
                              <a:latin typeface="Cambria Math" panose="02040503050406030204" pitchFamily="18" charset="0"/>
                            </a:rPr>
                            <m:t>𝚫</m:t>
                          </m:r>
                          <m:r>
                            <a:rPr lang="en-US" sz="2000" b="1" i="1" smtClean="0">
                              <a:solidFill>
                                <a:srgbClr val="0070C0"/>
                              </a:solidFill>
                              <a:effectLst/>
                              <a:latin typeface="Cambria Math" panose="02040503050406030204" pitchFamily="18" charset="0"/>
                            </a:rPr>
                            <m:t>𝒕</m:t>
                          </m:r>
                        </m:den>
                      </m:f>
                      <m:r>
                        <a:rPr lang="en-US" sz="2000" b="1" i="1" smtClean="0">
                          <a:solidFill>
                            <a:srgbClr val="0070C0"/>
                          </a:solidFill>
                          <a:effectLst/>
                          <a:latin typeface="Cambria Math" panose="02040503050406030204" pitchFamily="18" charset="0"/>
                        </a:rPr>
                        <m:t>=</m:t>
                      </m:r>
                      <m:r>
                        <a:rPr lang="el-GR" sz="2000" b="1" i="1" smtClean="0">
                          <a:solidFill>
                            <a:srgbClr val="0070C0"/>
                          </a:solidFill>
                          <a:effectLst/>
                          <a:latin typeface="Cambria Math" panose="02040503050406030204" pitchFamily="18" charset="0"/>
                        </a:rPr>
                        <m:t>𝝊</m:t>
                      </m:r>
                    </m:oMath>
                  </m:oMathPara>
                </a14:m>
                <a:endParaRPr lang="el-GR" b="1" dirty="0">
                  <a:solidFill>
                    <a:srgbClr val="0070C0"/>
                  </a:solidFill>
                  <a:effectLst/>
                </a:endParaRPr>
              </a:p>
            </p:txBody>
          </p:sp>
        </mc:Choice>
        <mc:Fallback xmlns="">
          <p:sp>
            <p:nvSpPr>
              <p:cNvPr id="92" name="TextBox 91"/>
              <p:cNvSpPr txBox="1">
                <a:spLocks noRot="1" noChangeAspect="1" noMove="1" noResize="1" noEditPoints="1" noAdjustHandles="1" noChangeArrowheads="1" noChangeShapeType="1" noTextEdit="1"/>
              </p:cNvSpPr>
              <p:nvPr/>
            </p:nvSpPr>
            <p:spPr>
              <a:xfrm>
                <a:off x="4886753" y="5803956"/>
                <a:ext cx="852606" cy="577338"/>
              </a:xfrm>
              <a:prstGeom prst="rect">
                <a:avLst/>
              </a:prstGeom>
              <a:blipFill>
                <a:blip r:embed="rId10"/>
                <a:stretch>
                  <a:fillRect/>
                </a:stretch>
              </a:blipFill>
            </p:spPr>
            <p:txBody>
              <a:bodyPr/>
              <a:lstStyle/>
              <a:p>
                <a:r>
                  <a:rPr lang="el-GR">
                    <a:noFill/>
                  </a:rPr>
                  <a:t> </a:t>
                </a:r>
              </a:p>
            </p:txBody>
          </p:sp>
        </mc:Fallback>
      </mc:AlternateContent>
      <p:grpSp>
        <p:nvGrpSpPr>
          <p:cNvPr id="98" name="Ομάδα 97"/>
          <p:cNvGrpSpPr/>
          <p:nvPr/>
        </p:nvGrpSpPr>
        <p:grpSpPr>
          <a:xfrm>
            <a:off x="5533420" y="5039927"/>
            <a:ext cx="1935057" cy="1341367"/>
            <a:chOff x="5533420" y="5039927"/>
            <a:chExt cx="1935057" cy="1341367"/>
          </a:xfrm>
        </p:grpSpPr>
        <p:sp>
          <p:nvSpPr>
            <p:cNvPr id="93" name="Δεξί άγκιστρο 92"/>
            <p:cNvSpPr/>
            <p:nvPr/>
          </p:nvSpPr>
          <p:spPr>
            <a:xfrm>
              <a:off x="5533420" y="5039927"/>
              <a:ext cx="644769" cy="1341367"/>
            </a:xfrm>
            <a:prstGeom prst="rightBrace">
              <a:avLst>
                <a:gd name="adj1" fmla="val 11969"/>
                <a:gd name="adj2" fmla="val 50000"/>
              </a:avLst>
            </a:prstGeom>
            <a:ln w="28575">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l-GR"/>
            </a:p>
          </p:txBody>
        </p:sp>
        <mc:AlternateContent xmlns:mc="http://schemas.openxmlformats.org/markup-compatibility/2006" xmlns:a14="http://schemas.microsoft.com/office/drawing/2010/main">
          <mc:Choice Requires="a14">
            <p:sp>
              <p:nvSpPr>
                <p:cNvPr id="94" name="TextBox 93"/>
                <p:cNvSpPr txBox="1"/>
                <p:nvPr/>
              </p:nvSpPr>
              <p:spPr>
                <a:xfrm>
                  <a:off x="6326113" y="5507921"/>
                  <a:ext cx="1142364" cy="369332"/>
                </a:xfrm>
                <a:prstGeom prst="rect">
                  <a:avLst/>
                </a:prstGeom>
                <a:noFill/>
                <a:ln w="28575">
                  <a:solidFill>
                    <a:srgbClr val="C00000"/>
                  </a:solidFill>
                </a:ln>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n-US" sz="2400" b="1" i="1" smtClean="0">
                            <a:solidFill>
                              <a:srgbClr val="0070C0"/>
                            </a:solidFill>
                            <a:effectLst/>
                            <a:latin typeface="Cambria Math" panose="02040503050406030204" pitchFamily="18" charset="0"/>
                          </a:rPr>
                          <m:t>𝑸</m:t>
                        </m:r>
                        <m:r>
                          <a:rPr lang="en-US" sz="2400" b="1" i="1" smtClean="0">
                            <a:solidFill>
                              <a:srgbClr val="0070C0"/>
                            </a:solidFill>
                            <a:effectLst/>
                            <a:latin typeface="Cambria Math" panose="02040503050406030204" pitchFamily="18" charset="0"/>
                          </a:rPr>
                          <m:t>=</m:t>
                        </m:r>
                        <m:r>
                          <a:rPr lang="el-GR" sz="2400" b="1" i="1" smtClean="0">
                            <a:solidFill>
                              <a:srgbClr val="0070C0"/>
                            </a:solidFill>
                            <a:effectLst/>
                            <a:latin typeface="Cambria Math" panose="02040503050406030204" pitchFamily="18" charset="0"/>
                          </a:rPr>
                          <m:t>𝜜</m:t>
                        </m:r>
                        <m:r>
                          <a:rPr lang="en-US" sz="2400" b="1" i="1" smtClean="0">
                            <a:solidFill>
                              <a:srgbClr val="0070C0"/>
                            </a:solidFill>
                            <a:effectLst/>
                            <a:latin typeface="Cambria Math" panose="02040503050406030204" pitchFamily="18" charset="0"/>
                          </a:rPr>
                          <m:t> </m:t>
                        </m:r>
                        <m:r>
                          <a:rPr lang="el-GR" sz="2400" b="1" i="1" smtClean="0">
                            <a:solidFill>
                              <a:srgbClr val="0070C0"/>
                            </a:solidFill>
                            <a:effectLst/>
                            <a:latin typeface="Cambria Math" panose="02040503050406030204" pitchFamily="18" charset="0"/>
                          </a:rPr>
                          <m:t>𝝊</m:t>
                        </m:r>
                      </m:oMath>
                    </m:oMathPara>
                  </a14:m>
                  <a:endParaRPr lang="el-GR" sz="2000" b="1" i="1" dirty="0">
                    <a:solidFill>
                      <a:srgbClr val="0070C0"/>
                    </a:solidFill>
                    <a:effectLst/>
                  </a:endParaRPr>
                </a:p>
              </p:txBody>
            </p:sp>
          </mc:Choice>
          <mc:Fallback xmlns="">
            <p:sp>
              <p:nvSpPr>
                <p:cNvPr id="94" name="TextBox 93"/>
                <p:cNvSpPr txBox="1">
                  <a:spLocks noRot="1" noChangeAspect="1" noMove="1" noResize="1" noEditPoints="1" noAdjustHandles="1" noChangeArrowheads="1" noChangeShapeType="1" noTextEdit="1"/>
                </p:cNvSpPr>
                <p:nvPr/>
              </p:nvSpPr>
              <p:spPr>
                <a:xfrm>
                  <a:off x="6326113" y="5507921"/>
                  <a:ext cx="1142364" cy="369332"/>
                </a:xfrm>
                <a:prstGeom prst="rect">
                  <a:avLst/>
                </a:prstGeom>
                <a:blipFill>
                  <a:blip r:embed="rId11"/>
                  <a:stretch>
                    <a:fillRect l="-7292" r="-2083" b="-23077"/>
                  </a:stretch>
                </a:blipFill>
                <a:ln w="28575">
                  <a:solidFill>
                    <a:srgbClr val="C00000"/>
                  </a:solidFill>
                </a:ln>
              </p:spPr>
              <p:txBody>
                <a:bodyPr/>
                <a:lstStyle/>
                <a:p>
                  <a:r>
                    <a:rPr lang="el-GR">
                      <a:noFill/>
                    </a:rPr>
                    <a:t> </a:t>
                  </a:r>
                </a:p>
              </p:txBody>
            </p:sp>
          </mc:Fallback>
        </mc:AlternateContent>
      </p:grpSp>
      <p:grpSp>
        <p:nvGrpSpPr>
          <p:cNvPr id="11" name="Ομάδα 10"/>
          <p:cNvGrpSpPr/>
          <p:nvPr/>
        </p:nvGrpSpPr>
        <p:grpSpPr>
          <a:xfrm>
            <a:off x="6300526" y="6104221"/>
            <a:ext cx="3942079" cy="672620"/>
            <a:chOff x="6300526" y="6104221"/>
            <a:chExt cx="3942079" cy="672620"/>
          </a:xfrm>
        </p:grpSpPr>
        <p:sp>
          <p:nvSpPr>
            <p:cNvPr id="2" name="TextBox 1"/>
            <p:cNvSpPr txBox="1"/>
            <p:nvPr/>
          </p:nvSpPr>
          <p:spPr>
            <a:xfrm>
              <a:off x="6300526" y="6276109"/>
              <a:ext cx="3404583" cy="369332"/>
            </a:xfrm>
            <a:prstGeom prst="rect">
              <a:avLst/>
            </a:prstGeom>
            <a:noFill/>
          </p:spPr>
          <p:txBody>
            <a:bodyPr wrap="square" rtlCol="0">
              <a:spAutoFit/>
            </a:bodyPr>
            <a:lstStyle/>
            <a:p>
              <a:r>
                <a:rPr lang="el-GR" b="1" dirty="0" smtClean="0">
                  <a:latin typeface="Times New Roman" panose="02020603050405020304" pitchFamily="18" charset="0"/>
                  <a:cs typeface="Times New Roman" panose="02020603050405020304" pitchFamily="18" charset="0"/>
                </a:rPr>
                <a:t>Μονάδα μέτρησης της Παροχής:</a:t>
              </a:r>
              <a:endParaRPr lang="el-GR" b="1" dirty="0">
                <a:latin typeface="Times New Roman" panose="02020603050405020304" pitchFamily="18" charset="0"/>
                <a:cs typeface="Times New Roman" panose="02020603050405020304" pitchFamily="18" charset="0"/>
              </a:endParaRPr>
            </a:p>
          </p:txBody>
        </p:sp>
        <mc:AlternateContent xmlns:mc="http://schemas.openxmlformats.org/markup-compatibility/2006" xmlns:a14="http://schemas.microsoft.com/office/drawing/2010/main">
          <mc:Choice Requires="a14">
            <p:sp>
              <p:nvSpPr>
                <p:cNvPr id="3" name="Ορθογώνιο 2"/>
                <p:cNvSpPr/>
                <p:nvPr/>
              </p:nvSpPr>
              <p:spPr>
                <a:xfrm>
                  <a:off x="9601195" y="6104221"/>
                  <a:ext cx="641410" cy="672620"/>
                </a:xfrm>
                <a:prstGeom prst="rect">
                  <a:avLst/>
                </a:prstGeom>
              </p:spPr>
              <p:txBody>
                <a:bodyPr wrap="square">
                  <a:spAutoFit/>
                </a:bodyPr>
                <a:lstStyle/>
                <a:p>
                  <a:pPr/>
                  <a14:m>
                    <m:oMathPara xmlns:m="http://schemas.openxmlformats.org/officeDocument/2006/math">
                      <m:oMathParaPr>
                        <m:jc m:val="centerGroup"/>
                      </m:oMathParaPr>
                      <m:oMath xmlns:m="http://schemas.openxmlformats.org/officeDocument/2006/math">
                        <m:r>
                          <a:rPr lang="el-GR" b="1" i="1" smtClean="0">
                            <a:solidFill>
                              <a:srgbClr val="0070C0"/>
                            </a:solidFill>
                            <a:latin typeface="Cambria Math" panose="02040503050406030204" pitchFamily="18" charset="0"/>
                          </a:rPr>
                          <m:t>𝟏</m:t>
                        </m:r>
                        <m:f>
                          <m:fPr>
                            <m:ctrlPr>
                              <a:rPr lang="en-US" b="1" i="1">
                                <a:solidFill>
                                  <a:srgbClr val="0070C0"/>
                                </a:solidFill>
                                <a:latin typeface="Cambria Math" panose="02040503050406030204" pitchFamily="18" charset="0"/>
                              </a:rPr>
                            </m:ctrlPr>
                          </m:fPr>
                          <m:num>
                            <m:sSup>
                              <m:sSupPr>
                                <m:ctrlPr>
                                  <a:rPr lang="en-US" b="1" i="1" smtClean="0">
                                    <a:solidFill>
                                      <a:srgbClr val="0070C0"/>
                                    </a:solidFill>
                                    <a:latin typeface="Cambria Math" panose="02040503050406030204" pitchFamily="18" charset="0"/>
                                  </a:rPr>
                                </m:ctrlPr>
                              </m:sSupPr>
                              <m:e>
                                <m:r>
                                  <a:rPr lang="en-US" b="1" i="0" smtClean="0">
                                    <a:solidFill>
                                      <a:srgbClr val="0070C0"/>
                                    </a:solidFill>
                                    <a:latin typeface="Cambria Math" panose="02040503050406030204" pitchFamily="18" charset="0"/>
                                  </a:rPr>
                                  <m:t>𝐦</m:t>
                                </m:r>
                              </m:e>
                              <m:sup>
                                <m:r>
                                  <a:rPr lang="en-US" b="1" i="0" smtClean="0">
                                    <a:solidFill>
                                      <a:srgbClr val="0070C0"/>
                                    </a:solidFill>
                                    <a:latin typeface="Cambria Math" panose="02040503050406030204" pitchFamily="18" charset="0"/>
                                  </a:rPr>
                                  <m:t>𝟑</m:t>
                                </m:r>
                              </m:sup>
                            </m:sSup>
                          </m:num>
                          <m:den>
                            <m:r>
                              <a:rPr lang="en-US" b="1" i="0" smtClean="0">
                                <a:solidFill>
                                  <a:srgbClr val="0070C0"/>
                                </a:solidFill>
                                <a:latin typeface="Cambria Math" panose="02040503050406030204" pitchFamily="18" charset="0"/>
                              </a:rPr>
                              <m:t>𝐬</m:t>
                            </m:r>
                          </m:den>
                        </m:f>
                      </m:oMath>
                    </m:oMathPara>
                  </a14:m>
                  <a:endParaRPr lang="el-GR" dirty="0"/>
                </a:p>
              </p:txBody>
            </p:sp>
          </mc:Choice>
          <mc:Fallback xmlns="">
            <p:sp>
              <p:nvSpPr>
                <p:cNvPr id="3" name="Ορθογώνιο 2"/>
                <p:cNvSpPr>
                  <a:spLocks noRot="1" noChangeAspect="1" noMove="1" noResize="1" noEditPoints="1" noAdjustHandles="1" noChangeArrowheads="1" noChangeShapeType="1" noTextEdit="1"/>
                </p:cNvSpPr>
                <p:nvPr/>
              </p:nvSpPr>
              <p:spPr>
                <a:xfrm>
                  <a:off x="9601195" y="6104221"/>
                  <a:ext cx="641410" cy="672620"/>
                </a:xfrm>
                <a:prstGeom prst="rect">
                  <a:avLst/>
                </a:prstGeom>
                <a:blipFill>
                  <a:blip r:embed="rId12"/>
                  <a:stretch>
                    <a:fillRect/>
                  </a:stretch>
                </a:blipFill>
              </p:spPr>
              <p:txBody>
                <a:bodyPr/>
                <a:lstStyle/>
                <a:p>
                  <a:r>
                    <a:rPr lang="el-GR">
                      <a:noFill/>
                    </a:rPr>
                    <a:t> </a:t>
                  </a:r>
                </a:p>
              </p:txBody>
            </p:sp>
          </mc:Fallback>
        </mc:AlternateContent>
      </p:grpSp>
    </p:spTree>
    <p:extLst>
      <p:ext uri="{BB962C8B-B14F-4D97-AF65-F5344CB8AC3E}">
        <p14:creationId xmlns:p14="http://schemas.microsoft.com/office/powerpoint/2010/main" val="32533536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31"/>
                                        </p:tgtEl>
                                        <p:attrNameLst>
                                          <p:attrName>style.visibility</p:attrName>
                                        </p:attrNameLst>
                                      </p:cBhvr>
                                      <p:to>
                                        <p:strVal val="visible"/>
                                      </p:to>
                                    </p:set>
                                    <p:animEffect transition="in" filter="wipe(left)">
                                      <p:cBhvr>
                                        <p:cTn id="7" dur="1000"/>
                                        <p:tgtEl>
                                          <p:spTgt spid="31"/>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nodeType="clickEffect">
                                  <p:stCondLst>
                                    <p:cond delay="0"/>
                                  </p:stCondLst>
                                  <p:childTnLst>
                                    <p:set>
                                      <p:cBhvr>
                                        <p:cTn id="11" dur="1" fill="hold">
                                          <p:stCondLst>
                                            <p:cond delay="0"/>
                                          </p:stCondLst>
                                        </p:cTn>
                                        <p:tgtEl>
                                          <p:spTgt spid="32"/>
                                        </p:tgtEl>
                                        <p:attrNameLst>
                                          <p:attrName>style.visibility</p:attrName>
                                        </p:attrNameLst>
                                      </p:cBhvr>
                                      <p:to>
                                        <p:strVal val="visible"/>
                                      </p:to>
                                    </p:set>
                                    <p:animEffect transition="in" filter="wipe(left)">
                                      <p:cBhvr>
                                        <p:cTn id="12" dur="1500"/>
                                        <p:tgtEl>
                                          <p:spTgt spid="32"/>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nodeType="clickEffect">
                                  <p:stCondLst>
                                    <p:cond delay="0"/>
                                  </p:stCondLst>
                                  <p:childTnLst>
                                    <p:set>
                                      <p:cBhvr>
                                        <p:cTn id="16" dur="1" fill="hold">
                                          <p:stCondLst>
                                            <p:cond delay="0"/>
                                          </p:stCondLst>
                                        </p:cTn>
                                        <p:tgtEl>
                                          <p:spTgt spid="56"/>
                                        </p:tgtEl>
                                        <p:attrNameLst>
                                          <p:attrName>style.visibility</p:attrName>
                                        </p:attrNameLst>
                                      </p:cBhvr>
                                      <p:to>
                                        <p:strVal val="visible"/>
                                      </p:to>
                                    </p:set>
                                    <p:animEffect transition="in" filter="wipe(left)">
                                      <p:cBhvr>
                                        <p:cTn id="17" dur="500"/>
                                        <p:tgtEl>
                                          <p:spTgt spid="56"/>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nodeType="clickEffect">
                                  <p:stCondLst>
                                    <p:cond delay="0"/>
                                  </p:stCondLst>
                                  <p:childTnLst>
                                    <p:set>
                                      <p:cBhvr>
                                        <p:cTn id="21" dur="1" fill="hold">
                                          <p:stCondLst>
                                            <p:cond delay="0"/>
                                          </p:stCondLst>
                                        </p:cTn>
                                        <p:tgtEl>
                                          <p:spTgt spid="63"/>
                                        </p:tgtEl>
                                        <p:attrNameLst>
                                          <p:attrName>style.visibility</p:attrName>
                                        </p:attrNameLst>
                                      </p:cBhvr>
                                      <p:to>
                                        <p:strVal val="visible"/>
                                      </p:to>
                                    </p:set>
                                    <p:animEffect transition="in" filter="wipe(left)">
                                      <p:cBhvr>
                                        <p:cTn id="22" dur="1500"/>
                                        <p:tgtEl>
                                          <p:spTgt spid="63"/>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64"/>
                                        </p:tgtEl>
                                        <p:attrNameLst>
                                          <p:attrName>style.visibility</p:attrName>
                                        </p:attrNameLst>
                                      </p:cBhvr>
                                      <p:to>
                                        <p:strVal val="visible"/>
                                      </p:to>
                                    </p:set>
                                    <p:animEffect transition="in" filter="wipe(left)">
                                      <p:cBhvr>
                                        <p:cTn id="27" dur="500"/>
                                        <p:tgtEl>
                                          <p:spTgt spid="64"/>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65"/>
                                        </p:tgtEl>
                                        <p:attrNameLst>
                                          <p:attrName>style.visibility</p:attrName>
                                        </p:attrNameLst>
                                      </p:cBhvr>
                                      <p:to>
                                        <p:strVal val="visible"/>
                                      </p:to>
                                    </p:set>
                                    <p:animEffect transition="in" filter="wipe(left)">
                                      <p:cBhvr>
                                        <p:cTn id="32" dur="500"/>
                                        <p:tgtEl>
                                          <p:spTgt spid="65"/>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8" fill="hold" nodeType="clickEffect">
                                  <p:stCondLst>
                                    <p:cond delay="0"/>
                                  </p:stCondLst>
                                  <p:childTnLst>
                                    <p:set>
                                      <p:cBhvr>
                                        <p:cTn id="36" dur="1" fill="hold">
                                          <p:stCondLst>
                                            <p:cond delay="0"/>
                                          </p:stCondLst>
                                        </p:cTn>
                                        <p:tgtEl>
                                          <p:spTgt spid="85"/>
                                        </p:tgtEl>
                                        <p:attrNameLst>
                                          <p:attrName>style.visibility</p:attrName>
                                        </p:attrNameLst>
                                      </p:cBhvr>
                                      <p:to>
                                        <p:strVal val="visible"/>
                                      </p:to>
                                    </p:set>
                                    <p:animEffect transition="in" filter="wipe(left)">
                                      <p:cBhvr>
                                        <p:cTn id="37" dur="500"/>
                                        <p:tgtEl>
                                          <p:spTgt spid="85"/>
                                        </p:tgtEl>
                                      </p:cBhvr>
                                    </p:animEffect>
                                  </p:childTnLst>
                                </p:cTn>
                              </p:par>
                            </p:childTnLst>
                          </p:cTn>
                        </p:par>
                      </p:childTnLst>
                    </p:cTn>
                  </p:par>
                  <p:par>
                    <p:cTn id="38" fill="hold">
                      <p:stCondLst>
                        <p:cond delay="indefinite"/>
                      </p:stCondLst>
                      <p:childTnLst>
                        <p:par>
                          <p:cTn id="39" fill="hold">
                            <p:stCondLst>
                              <p:cond delay="0"/>
                            </p:stCondLst>
                            <p:childTnLst>
                              <p:par>
                                <p:cTn id="40" presetID="2" presetClass="entr" presetSubtype="8" fill="hold" nodeType="clickEffect">
                                  <p:stCondLst>
                                    <p:cond delay="0"/>
                                  </p:stCondLst>
                                  <p:childTnLst>
                                    <p:set>
                                      <p:cBhvr>
                                        <p:cTn id="41" dur="1" fill="hold">
                                          <p:stCondLst>
                                            <p:cond delay="0"/>
                                          </p:stCondLst>
                                        </p:cTn>
                                        <p:tgtEl>
                                          <p:spTgt spid="74"/>
                                        </p:tgtEl>
                                        <p:attrNameLst>
                                          <p:attrName>style.visibility</p:attrName>
                                        </p:attrNameLst>
                                      </p:cBhvr>
                                      <p:to>
                                        <p:strVal val="visible"/>
                                      </p:to>
                                    </p:set>
                                    <p:anim calcmode="lin" valueType="num">
                                      <p:cBhvr additive="base">
                                        <p:cTn id="42" dur="500" fill="hold"/>
                                        <p:tgtEl>
                                          <p:spTgt spid="74"/>
                                        </p:tgtEl>
                                        <p:attrNameLst>
                                          <p:attrName>ppt_x</p:attrName>
                                        </p:attrNameLst>
                                      </p:cBhvr>
                                      <p:tavLst>
                                        <p:tav tm="0">
                                          <p:val>
                                            <p:strVal val="0-#ppt_w/2"/>
                                          </p:val>
                                        </p:tav>
                                        <p:tav tm="100000">
                                          <p:val>
                                            <p:strVal val="#ppt_x"/>
                                          </p:val>
                                        </p:tav>
                                      </p:tavLst>
                                    </p:anim>
                                    <p:anim calcmode="lin" valueType="num">
                                      <p:cBhvr additive="base">
                                        <p:cTn id="43" dur="500" fill="hold"/>
                                        <p:tgtEl>
                                          <p:spTgt spid="74"/>
                                        </p:tgtEl>
                                        <p:attrNameLst>
                                          <p:attrName>ppt_y</p:attrName>
                                        </p:attrNameLst>
                                      </p:cBhvr>
                                      <p:tavLst>
                                        <p:tav tm="0">
                                          <p:val>
                                            <p:strVal val="#ppt_y"/>
                                          </p:val>
                                        </p:tav>
                                        <p:tav tm="100000">
                                          <p:val>
                                            <p:strVal val="#ppt_y"/>
                                          </p:val>
                                        </p:tav>
                                      </p:tavLst>
                                    </p:anim>
                                  </p:childTnLst>
                                </p:cTn>
                              </p:par>
                            </p:childTnLst>
                          </p:cTn>
                        </p:par>
                      </p:childTnLst>
                    </p:cTn>
                  </p:par>
                  <p:par>
                    <p:cTn id="44" fill="hold">
                      <p:stCondLst>
                        <p:cond delay="indefinite"/>
                      </p:stCondLst>
                      <p:childTnLst>
                        <p:par>
                          <p:cTn id="45" fill="hold">
                            <p:stCondLst>
                              <p:cond delay="0"/>
                            </p:stCondLst>
                            <p:childTnLst>
                              <p:par>
                                <p:cTn id="46" presetID="22" presetClass="entr" presetSubtype="1" fill="hold" nodeType="clickEffect">
                                  <p:stCondLst>
                                    <p:cond delay="0"/>
                                  </p:stCondLst>
                                  <p:childTnLst>
                                    <p:set>
                                      <p:cBhvr>
                                        <p:cTn id="47" dur="1" fill="hold">
                                          <p:stCondLst>
                                            <p:cond delay="0"/>
                                          </p:stCondLst>
                                        </p:cTn>
                                        <p:tgtEl>
                                          <p:spTgt spid="82"/>
                                        </p:tgtEl>
                                        <p:attrNameLst>
                                          <p:attrName>style.visibility</p:attrName>
                                        </p:attrNameLst>
                                      </p:cBhvr>
                                      <p:to>
                                        <p:strVal val="visible"/>
                                      </p:to>
                                    </p:set>
                                    <p:animEffect transition="in" filter="wipe(up)">
                                      <p:cBhvr>
                                        <p:cTn id="48" dur="500"/>
                                        <p:tgtEl>
                                          <p:spTgt spid="82"/>
                                        </p:tgtEl>
                                      </p:cBhvr>
                                    </p:animEffect>
                                  </p:childTnLst>
                                </p:cTn>
                              </p:par>
                            </p:childTnLst>
                          </p:cTn>
                        </p:par>
                      </p:childTnLst>
                    </p:cTn>
                  </p:par>
                  <p:par>
                    <p:cTn id="49" fill="hold">
                      <p:stCondLst>
                        <p:cond delay="indefinite"/>
                      </p:stCondLst>
                      <p:childTnLst>
                        <p:par>
                          <p:cTn id="50" fill="hold">
                            <p:stCondLst>
                              <p:cond delay="0"/>
                            </p:stCondLst>
                            <p:childTnLst>
                              <p:par>
                                <p:cTn id="51" presetID="22" presetClass="entr" presetSubtype="8" fill="hold" nodeType="clickEffect">
                                  <p:stCondLst>
                                    <p:cond delay="0"/>
                                  </p:stCondLst>
                                  <p:childTnLst>
                                    <p:set>
                                      <p:cBhvr>
                                        <p:cTn id="52" dur="1" fill="hold">
                                          <p:stCondLst>
                                            <p:cond delay="0"/>
                                          </p:stCondLst>
                                        </p:cTn>
                                        <p:tgtEl>
                                          <p:spTgt spid="96"/>
                                        </p:tgtEl>
                                        <p:attrNameLst>
                                          <p:attrName>style.visibility</p:attrName>
                                        </p:attrNameLst>
                                      </p:cBhvr>
                                      <p:to>
                                        <p:strVal val="visible"/>
                                      </p:to>
                                    </p:set>
                                    <p:animEffect transition="in" filter="wipe(left)">
                                      <p:cBhvr>
                                        <p:cTn id="53" dur="2000"/>
                                        <p:tgtEl>
                                          <p:spTgt spid="96"/>
                                        </p:tgtEl>
                                      </p:cBhvr>
                                    </p:animEffect>
                                  </p:childTnLst>
                                </p:cTn>
                              </p:par>
                            </p:childTnLst>
                          </p:cTn>
                        </p:par>
                      </p:childTnLst>
                    </p:cTn>
                  </p:par>
                  <p:par>
                    <p:cTn id="54" fill="hold">
                      <p:stCondLst>
                        <p:cond delay="indefinite"/>
                      </p:stCondLst>
                      <p:childTnLst>
                        <p:par>
                          <p:cTn id="55" fill="hold">
                            <p:stCondLst>
                              <p:cond delay="0"/>
                            </p:stCondLst>
                            <p:childTnLst>
                              <p:par>
                                <p:cTn id="56" presetID="22" presetClass="entr" presetSubtype="8" fill="hold" nodeType="clickEffect">
                                  <p:stCondLst>
                                    <p:cond delay="0"/>
                                  </p:stCondLst>
                                  <p:childTnLst>
                                    <p:set>
                                      <p:cBhvr>
                                        <p:cTn id="57" dur="1" fill="hold">
                                          <p:stCondLst>
                                            <p:cond delay="0"/>
                                          </p:stCondLst>
                                        </p:cTn>
                                        <p:tgtEl>
                                          <p:spTgt spid="97"/>
                                        </p:tgtEl>
                                        <p:attrNameLst>
                                          <p:attrName>style.visibility</p:attrName>
                                        </p:attrNameLst>
                                      </p:cBhvr>
                                      <p:to>
                                        <p:strVal val="visible"/>
                                      </p:to>
                                    </p:set>
                                    <p:animEffect transition="in" filter="wipe(left)">
                                      <p:cBhvr>
                                        <p:cTn id="58" dur="500"/>
                                        <p:tgtEl>
                                          <p:spTgt spid="97"/>
                                        </p:tgtEl>
                                      </p:cBhvr>
                                    </p:animEffect>
                                  </p:childTnLst>
                                </p:cTn>
                              </p:par>
                            </p:childTnLst>
                          </p:cTn>
                        </p:par>
                      </p:childTnLst>
                    </p:cTn>
                  </p:par>
                  <p:par>
                    <p:cTn id="59" fill="hold">
                      <p:stCondLst>
                        <p:cond delay="indefinite"/>
                      </p:stCondLst>
                      <p:childTnLst>
                        <p:par>
                          <p:cTn id="60" fill="hold">
                            <p:stCondLst>
                              <p:cond delay="0"/>
                            </p:stCondLst>
                            <p:childTnLst>
                              <p:par>
                                <p:cTn id="61" presetID="22" presetClass="entr" presetSubtype="8" fill="hold" grpId="0" nodeType="clickEffect">
                                  <p:stCondLst>
                                    <p:cond delay="0"/>
                                  </p:stCondLst>
                                  <p:childTnLst>
                                    <p:set>
                                      <p:cBhvr>
                                        <p:cTn id="62" dur="1" fill="hold">
                                          <p:stCondLst>
                                            <p:cond delay="0"/>
                                          </p:stCondLst>
                                        </p:cTn>
                                        <p:tgtEl>
                                          <p:spTgt spid="92"/>
                                        </p:tgtEl>
                                        <p:attrNameLst>
                                          <p:attrName>style.visibility</p:attrName>
                                        </p:attrNameLst>
                                      </p:cBhvr>
                                      <p:to>
                                        <p:strVal val="visible"/>
                                      </p:to>
                                    </p:set>
                                    <p:animEffect transition="in" filter="wipe(left)">
                                      <p:cBhvr>
                                        <p:cTn id="63" dur="500"/>
                                        <p:tgtEl>
                                          <p:spTgt spid="92"/>
                                        </p:tgtEl>
                                      </p:cBhvr>
                                    </p:animEffect>
                                  </p:childTnLst>
                                </p:cTn>
                              </p:par>
                            </p:childTnLst>
                          </p:cTn>
                        </p:par>
                      </p:childTnLst>
                    </p:cTn>
                  </p:par>
                  <p:par>
                    <p:cTn id="64" fill="hold">
                      <p:stCondLst>
                        <p:cond delay="indefinite"/>
                      </p:stCondLst>
                      <p:childTnLst>
                        <p:par>
                          <p:cTn id="65" fill="hold">
                            <p:stCondLst>
                              <p:cond delay="0"/>
                            </p:stCondLst>
                            <p:childTnLst>
                              <p:par>
                                <p:cTn id="66" presetID="22" presetClass="entr" presetSubtype="8" fill="hold" nodeType="clickEffect">
                                  <p:stCondLst>
                                    <p:cond delay="0"/>
                                  </p:stCondLst>
                                  <p:childTnLst>
                                    <p:set>
                                      <p:cBhvr>
                                        <p:cTn id="67" dur="1" fill="hold">
                                          <p:stCondLst>
                                            <p:cond delay="0"/>
                                          </p:stCondLst>
                                        </p:cTn>
                                        <p:tgtEl>
                                          <p:spTgt spid="98"/>
                                        </p:tgtEl>
                                        <p:attrNameLst>
                                          <p:attrName>style.visibility</p:attrName>
                                        </p:attrNameLst>
                                      </p:cBhvr>
                                      <p:to>
                                        <p:strVal val="visible"/>
                                      </p:to>
                                    </p:set>
                                    <p:animEffect transition="in" filter="wipe(left)">
                                      <p:cBhvr>
                                        <p:cTn id="68" dur="500"/>
                                        <p:tgtEl>
                                          <p:spTgt spid="98"/>
                                        </p:tgtEl>
                                      </p:cBhvr>
                                    </p:animEffect>
                                  </p:childTnLst>
                                </p:cTn>
                              </p:par>
                            </p:childTnLst>
                          </p:cTn>
                        </p:par>
                      </p:childTnLst>
                    </p:cTn>
                  </p:par>
                  <p:par>
                    <p:cTn id="69" fill="hold">
                      <p:stCondLst>
                        <p:cond delay="indefinite"/>
                      </p:stCondLst>
                      <p:childTnLst>
                        <p:par>
                          <p:cTn id="70" fill="hold">
                            <p:stCondLst>
                              <p:cond delay="0"/>
                            </p:stCondLst>
                            <p:childTnLst>
                              <p:par>
                                <p:cTn id="71" presetID="22" presetClass="entr" presetSubtype="8" fill="hold" nodeType="clickEffect">
                                  <p:stCondLst>
                                    <p:cond delay="0"/>
                                  </p:stCondLst>
                                  <p:childTnLst>
                                    <p:set>
                                      <p:cBhvr>
                                        <p:cTn id="72" dur="1" fill="hold">
                                          <p:stCondLst>
                                            <p:cond delay="0"/>
                                          </p:stCondLst>
                                        </p:cTn>
                                        <p:tgtEl>
                                          <p:spTgt spid="11"/>
                                        </p:tgtEl>
                                        <p:attrNameLst>
                                          <p:attrName>style.visibility</p:attrName>
                                        </p:attrNameLst>
                                      </p:cBhvr>
                                      <p:to>
                                        <p:strVal val="visible"/>
                                      </p:to>
                                    </p:set>
                                    <p:animEffect transition="in" filter="wipe(left)">
                                      <p:cBhvr>
                                        <p:cTn id="73"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4" grpId="0"/>
      <p:bldP spid="65" grpId="0"/>
      <p:bldP spid="92"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Ορθογώνιο 3"/>
          <p:cNvSpPr/>
          <p:nvPr/>
        </p:nvSpPr>
        <p:spPr>
          <a:xfrm>
            <a:off x="0" y="64710"/>
            <a:ext cx="12192000" cy="584775"/>
          </a:xfrm>
          <a:prstGeom prst="rect">
            <a:avLst/>
          </a:prstGeom>
        </p:spPr>
        <p:txBody>
          <a:bodyPr wrap="square">
            <a:spAutoFit/>
          </a:bodyPr>
          <a:lstStyle/>
          <a:p>
            <a:pPr algn="ctr"/>
            <a:r>
              <a:rPr lang="el-GR" sz="3200" b="1" dirty="0">
                <a:solidFill>
                  <a:srgbClr val="002060"/>
                </a:solidFill>
                <a:latin typeface="Times New Roman" panose="02020603050405020304" pitchFamily="18" charset="0"/>
                <a:cs typeface="Times New Roman" panose="02020603050405020304" pitchFamily="18" charset="0"/>
              </a:rPr>
              <a:t>Μοντέλο Ιδανικού </a:t>
            </a:r>
            <a:r>
              <a:rPr lang="el-GR" sz="3200" b="1" dirty="0" smtClean="0">
                <a:solidFill>
                  <a:srgbClr val="002060"/>
                </a:solidFill>
                <a:latin typeface="Times New Roman" panose="02020603050405020304" pitchFamily="18" charset="0"/>
                <a:cs typeface="Times New Roman" panose="02020603050405020304" pitchFamily="18" charset="0"/>
              </a:rPr>
              <a:t>Ρευστού</a:t>
            </a:r>
            <a:endParaRPr lang="el-GR" sz="3200" b="1" dirty="0">
              <a:solidFill>
                <a:srgbClr val="002060"/>
              </a:solidFill>
              <a:latin typeface="Times New Roman" panose="02020603050405020304" pitchFamily="18" charset="0"/>
              <a:cs typeface="Times New Roman" panose="02020603050405020304" pitchFamily="18" charset="0"/>
            </a:endParaRPr>
          </a:p>
        </p:txBody>
      </p:sp>
      <p:sp>
        <p:nvSpPr>
          <p:cNvPr id="5" name="Ορθογώνιο 4"/>
          <p:cNvSpPr/>
          <p:nvPr/>
        </p:nvSpPr>
        <p:spPr>
          <a:xfrm>
            <a:off x="145443" y="573869"/>
            <a:ext cx="3949286" cy="461665"/>
          </a:xfrm>
          <a:prstGeom prst="rect">
            <a:avLst/>
          </a:prstGeom>
        </p:spPr>
        <p:txBody>
          <a:bodyPr wrap="none">
            <a:spAutoFit/>
          </a:bodyPr>
          <a:lstStyle/>
          <a:p>
            <a:r>
              <a:rPr lang="el-GR" sz="2400" b="1" dirty="0" smtClean="0">
                <a:solidFill>
                  <a:srgbClr val="002060"/>
                </a:solidFill>
                <a:latin typeface="Times New Roman" panose="02020603050405020304" pitchFamily="18" charset="0"/>
                <a:cs typeface="Times New Roman" panose="02020603050405020304" pitchFamily="18" charset="0"/>
              </a:rPr>
              <a:t>Συνθήκες </a:t>
            </a:r>
            <a:r>
              <a:rPr lang="el-GR" sz="2400" b="1" dirty="0">
                <a:solidFill>
                  <a:srgbClr val="002060"/>
                </a:solidFill>
                <a:latin typeface="Times New Roman" panose="02020603050405020304" pitchFamily="18" charset="0"/>
                <a:cs typeface="Times New Roman" panose="02020603050405020304" pitchFamily="18" charset="0"/>
              </a:rPr>
              <a:t>Ιδανικού Ρευστού </a:t>
            </a:r>
          </a:p>
        </p:txBody>
      </p:sp>
      <p:sp>
        <p:nvSpPr>
          <p:cNvPr id="6" name="Ορθογώνιο 5"/>
          <p:cNvSpPr/>
          <p:nvPr/>
        </p:nvSpPr>
        <p:spPr>
          <a:xfrm>
            <a:off x="152369" y="1017217"/>
            <a:ext cx="2794419" cy="461665"/>
          </a:xfrm>
          <a:prstGeom prst="rect">
            <a:avLst/>
          </a:prstGeom>
        </p:spPr>
        <p:txBody>
          <a:bodyPr wrap="none">
            <a:spAutoFit/>
          </a:bodyPr>
          <a:lstStyle/>
          <a:p>
            <a:r>
              <a:rPr lang="el-GR" sz="2400" b="1" dirty="0" smtClean="0">
                <a:solidFill>
                  <a:srgbClr val="0070C0"/>
                </a:solidFill>
                <a:latin typeface="Times New Roman" panose="02020603050405020304" pitchFamily="18" charset="0"/>
                <a:cs typeface="Times New Roman" panose="02020603050405020304" pitchFamily="18" charset="0"/>
              </a:rPr>
              <a:t>Το Ιδανικό Ρευστό: </a:t>
            </a:r>
            <a:endParaRPr lang="el-GR" sz="2400" b="1" dirty="0">
              <a:solidFill>
                <a:srgbClr val="0070C0"/>
              </a:solidFill>
              <a:latin typeface="Times New Roman" panose="02020603050405020304" pitchFamily="18" charset="0"/>
              <a:cs typeface="Times New Roman" panose="02020603050405020304" pitchFamily="18" charset="0"/>
            </a:endParaRPr>
          </a:p>
        </p:txBody>
      </p:sp>
      <p:sp>
        <p:nvSpPr>
          <p:cNvPr id="7" name="Ορθογώνιο 6"/>
          <p:cNvSpPr/>
          <p:nvPr/>
        </p:nvSpPr>
        <p:spPr>
          <a:xfrm>
            <a:off x="2725857" y="1096880"/>
            <a:ext cx="5836854" cy="338554"/>
          </a:xfrm>
          <a:prstGeom prst="rect">
            <a:avLst/>
          </a:prstGeom>
        </p:spPr>
        <p:txBody>
          <a:bodyPr wrap="none">
            <a:spAutoFit/>
          </a:bodyPr>
          <a:lstStyle/>
          <a:p>
            <a:r>
              <a:rPr lang="el-GR" sz="1600" b="1" dirty="0" smtClean="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Είναι ασυμπίεστο</a:t>
            </a:r>
            <a:r>
              <a:rPr lang="el-GR" sz="1600" b="1" dirty="0" smtClean="0">
                <a:solidFill>
                  <a:srgbClr val="002060"/>
                </a:solidFill>
                <a:latin typeface="Times New Roman" panose="02020603050405020304" pitchFamily="18" charset="0"/>
                <a:cs typeface="Times New Roman" panose="02020603050405020304" pitchFamily="18" charset="0"/>
              </a:rPr>
              <a:t>. Όλα τα υγρά θεωρούνται ασυμπίεστα ρευστά</a:t>
            </a:r>
            <a:r>
              <a:rPr lang="el-GR" sz="1600" b="1" dirty="0">
                <a:solidFill>
                  <a:srgbClr val="002060"/>
                </a:solidFill>
                <a:latin typeface="Times New Roman" panose="02020603050405020304" pitchFamily="18" charset="0"/>
                <a:cs typeface="Times New Roman" panose="02020603050405020304" pitchFamily="18" charset="0"/>
              </a:rPr>
              <a:t>.</a:t>
            </a:r>
          </a:p>
        </p:txBody>
      </p:sp>
      <p:sp>
        <p:nvSpPr>
          <p:cNvPr id="10" name="Ορθογώνιο 9"/>
          <p:cNvSpPr/>
          <p:nvPr/>
        </p:nvSpPr>
        <p:spPr>
          <a:xfrm>
            <a:off x="2732783" y="1438738"/>
            <a:ext cx="9459217" cy="1077218"/>
          </a:xfrm>
          <a:prstGeom prst="rect">
            <a:avLst/>
          </a:prstGeom>
        </p:spPr>
        <p:txBody>
          <a:bodyPr wrap="square">
            <a:spAutoFit/>
          </a:bodyPr>
          <a:lstStyle/>
          <a:p>
            <a:r>
              <a:rPr lang="el-GR" sz="1600" b="1" dirty="0" smtClean="0">
                <a:solidFill>
                  <a:srgbClr val="002060"/>
                </a:solidFill>
                <a:latin typeface="Times New Roman" panose="02020603050405020304" pitchFamily="18" charset="0"/>
                <a:cs typeface="Times New Roman" panose="02020603050405020304" pitchFamily="18" charset="0"/>
              </a:rPr>
              <a:t>Είναι </a:t>
            </a:r>
            <a:r>
              <a:rPr lang="el-GR" sz="1600" b="1" dirty="0" smtClean="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μη ιξώδες </a:t>
            </a:r>
            <a:r>
              <a:rPr lang="el-GR" sz="1600" b="1" dirty="0" smtClean="0">
                <a:solidFill>
                  <a:srgbClr val="002060"/>
                </a:solidFill>
                <a:latin typeface="Times New Roman" panose="02020603050405020304" pitchFamily="18" charset="0"/>
                <a:cs typeface="Times New Roman" panose="02020603050405020304" pitchFamily="18" charset="0"/>
              </a:rPr>
              <a:t>ή με άλλα λόγια είναι </a:t>
            </a:r>
            <a:r>
              <a:rPr lang="el-GR" sz="1600" b="1" dirty="0" smtClean="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μη συνεκτικό</a:t>
            </a:r>
            <a:r>
              <a:rPr lang="el-GR" sz="1600" b="1" dirty="0" smtClean="0">
                <a:solidFill>
                  <a:srgbClr val="002060"/>
                </a:solidFill>
                <a:latin typeface="Times New Roman" panose="02020603050405020304" pitchFamily="18" charset="0"/>
                <a:cs typeface="Times New Roman" panose="02020603050405020304" pitchFamily="18" charset="0"/>
              </a:rPr>
              <a:t>. Το ιξώδες </a:t>
            </a:r>
            <a:r>
              <a:rPr lang="el-GR" sz="1600" b="1" dirty="0" err="1" smtClean="0">
                <a:solidFill>
                  <a:srgbClr val="002060"/>
                </a:solidFill>
                <a:latin typeface="Times New Roman" panose="02020603050405020304" pitchFamily="18" charset="0"/>
                <a:cs typeface="Times New Roman" panose="02020603050405020304" pitchFamily="18" charset="0"/>
              </a:rPr>
              <a:t>ποσοτικοποιεί</a:t>
            </a:r>
            <a:r>
              <a:rPr lang="el-GR" sz="1600" b="1" dirty="0" smtClean="0">
                <a:solidFill>
                  <a:srgbClr val="002060"/>
                </a:solidFill>
                <a:latin typeface="Times New Roman" panose="02020603050405020304" pitchFamily="18" charset="0"/>
                <a:cs typeface="Times New Roman" panose="02020603050405020304" pitchFamily="18" charset="0"/>
              </a:rPr>
              <a:t> την αντίσταση στη ροή η οποία οφείλεται στις αλληλεπιδράσεις μεταξύ των δομικών στοιχείων του ρευστού (δυνάμεις συνοχής) αλλά και στις αλληλεπιδράσεις των δομικών στοιχείων με τα τοιχώματα του σωλήνα μέσα στον οποίο ρέει το ρευστό (δυνάμεις συνάφειας).</a:t>
            </a:r>
            <a:r>
              <a:rPr lang="en-US" sz="1600" b="1" dirty="0" smtClean="0">
                <a:solidFill>
                  <a:srgbClr val="002060"/>
                </a:solidFill>
                <a:latin typeface="Times New Roman" panose="02020603050405020304" pitchFamily="18" charset="0"/>
                <a:cs typeface="Times New Roman" panose="02020603050405020304" pitchFamily="18" charset="0"/>
              </a:rPr>
              <a:t> </a:t>
            </a:r>
            <a:r>
              <a:rPr lang="el-GR" sz="1600" b="1" dirty="0" smtClean="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Τα ιδανικά ρευστά είναι απαλλαγμένα από τέτοιες δυνάμεις.</a:t>
            </a:r>
            <a:endParaRPr lang="el-GR" sz="1600" b="1" dirty="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
        <p:nvSpPr>
          <p:cNvPr id="11" name="Ορθογώνιο 10"/>
          <p:cNvSpPr/>
          <p:nvPr/>
        </p:nvSpPr>
        <p:spPr>
          <a:xfrm>
            <a:off x="2740028" y="2545507"/>
            <a:ext cx="9451972" cy="830997"/>
          </a:xfrm>
          <a:prstGeom prst="rect">
            <a:avLst/>
          </a:prstGeom>
        </p:spPr>
        <p:txBody>
          <a:bodyPr wrap="square">
            <a:spAutoFit/>
          </a:bodyPr>
          <a:lstStyle/>
          <a:p>
            <a:r>
              <a:rPr lang="el-GR" sz="1600" b="1" dirty="0" smtClean="0">
                <a:solidFill>
                  <a:srgbClr val="002060"/>
                </a:solidFill>
                <a:latin typeface="Times New Roman" panose="02020603050405020304" pitchFamily="18" charset="0"/>
                <a:cs typeface="Times New Roman" panose="02020603050405020304" pitchFamily="18" charset="0"/>
              </a:rPr>
              <a:t>Ρέει διατηρώντας την ταχύτητά του σταθερή σε κάθε σημείο, δηλαδή σε κάθε του ρευστού η ταχύτητα δεν διαταράσσεται ούτε μεταβάλλεται με το χρόνο (</a:t>
            </a:r>
            <a:r>
              <a:rPr lang="el-GR" sz="1600" b="1" dirty="0" smtClean="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Στρωτή Ροή</a:t>
            </a:r>
            <a:r>
              <a:rPr lang="el-GR" sz="1600" b="1" dirty="0" smtClean="0">
                <a:solidFill>
                  <a:srgbClr val="002060"/>
                </a:solidFill>
                <a:latin typeface="Times New Roman" panose="02020603050405020304" pitchFamily="18" charset="0"/>
                <a:cs typeface="Times New Roman" panose="02020603050405020304" pitchFamily="18" charset="0"/>
              </a:rPr>
              <a:t>). </a:t>
            </a:r>
            <a:r>
              <a:rPr lang="el-GR" sz="1600" b="1" dirty="0" smtClean="0">
                <a:solidFill>
                  <a:srgbClr val="C0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Στη στρωτή ροή, οι ρευματικές γραμμές δεν διασταυρώνονται ποτέ.</a:t>
            </a:r>
            <a:endParaRPr lang="el-GR" sz="1600" b="1" dirty="0">
              <a:solidFill>
                <a:srgbClr val="C0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
        <p:nvSpPr>
          <p:cNvPr id="119" name="Ορθογώνιο 118"/>
          <p:cNvSpPr/>
          <p:nvPr/>
        </p:nvSpPr>
        <p:spPr>
          <a:xfrm>
            <a:off x="145442" y="4013046"/>
            <a:ext cx="12046557" cy="646331"/>
          </a:xfrm>
          <a:prstGeom prst="rect">
            <a:avLst/>
          </a:prstGeom>
        </p:spPr>
        <p:txBody>
          <a:bodyPr wrap="square">
            <a:spAutoFit/>
          </a:bodyPr>
          <a:lstStyle/>
          <a:p>
            <a:r>
              <a:rPr lang="el-GR" b="1" dirty="0" smtClean="0">
                <a:solidFill>
                  <a:srgbClr val="002060"/>
                </a:solidFill>
                <a:latin typeface="Times New Roman" panose="02020603050405020304" pitchFamily="18" charset="0"/>
                <a:cs typeface="Times New Roman" panose="02020603050405020304" pitchFamily="18" charset="0"/>
              </a:rPr>
              <a:t>Σε κάθε σημείο μιας εγκάρσιας διατομής ενός σωλήνα ροής ιδανικού ρευστού η ταχύτητα των δομικών στοιχείων του ρευστού είναι ίδια.</a:t>
            </a:r>
            <a:endParaRPr lang="el-GR" b="1" dirty="0">
              <a:solidFill>
                <a:srgbClr val="002060"/>
              </a:solidFill>
              <a:latin typeface="Times New Roman" panose="02020603050405020304" pitchFamily="18" charset="0"/>
              <a:cs typeface="Times New Roman" panose="02020603050405020304" pitchFamily="18" charset="0"/>
            </a:endParaRPr>
          </a:p>
        </p:txBody>
      </p:sp>
      <p:sp>
        <p:nvSpPr>
          <p:cNvPr id="151" name="Ορθογώνιο 150"/>
          <p:cNvSpPr/>
          <p:nvPr/>
        </p:nvSpPr>
        <p:spPr>
          <a:xfrm>
            <a:off x="5205638" y="4490509"/>
            <a:ext cx="3593291" cy="400110"/>
          </a:xfrm>
          <a:prstGeom prst="rect">
            <a:avLst/>
          </a:prstGeom>
        </p:spPr>
        <p:txBody>
          <a:bodyPr wrap="none">
            <a:spAutoFit/>
          </a:bodyPr>
          <a:lstStyle/>
          <a:p>
            <a:r>
              <a:rPr lang="el-GR" sz="2000" b="1" dirty="0" smtClean="0">
                <a:solidFill>
                  <a:srgbClr val="002060"/>
                </a:solidFill>
                <a:latin typeface="Times New Roman" panose="02020603050405020304" pitchFamily="18" charset="0"/>
                <a:cs typeface="Times New Roman" panose="02020603050405020304" pitchFamily="18" charset="0"/>
              </a:rPr>
              <a:t>Ακτινική κατανομή ταχυτήτων</a:t>
            </a:r>
            <a:endParaRPr lang="el-GR" sz="2000" b="1" dirty="0">
              <a:solidFill>
                <a:srgbClr val="002060"/>
              </a:solidFill>
              <a:latin typeface="Times New Roman" panose="02020603050405020304" pitchFamily="18" charset="0"/>
              <a:cs typeface="Times New Roman" panose="02020603050405020304" pitchFamily="18" charset="0"/>
            </a:endParaRPr>
          </a:p>
        </p:txBody>
      </p:sp>
      <p:grpSp>
        <p:nvGrpSpPr>
          <p:cNvPr id="154" name="Ομάδα 153"/>
          <p:cNvGrpSpPr/>
          <p:nvPr/>
        </p:nvGrpSpPr>
        <p:grpSpPr>
          <a:xfrm>
            <a:off x="2962534" y="4924261"/>
            <a:ext cx="4352666" cy="1698668"/>
            <a:chOff x="2962534" y="5132081"/>
            <a:chExt cx="4352666" cy="1698668"/>
          </a:xfrm>
        </p:grpSpPr>
        <p:pic>
          <p:nvPicPr>
            <p:cNvPr id="150" name="Εικόνα 149"/>
            <p:cNvPicPr>
              <a:picLocks noChangeAspect="1"/>
            </p:cNvPicPr>
            <p:nvPr/>
          </p:nvPicPr>
          <p:blipFill>
            <a:blip r:embed="rId2"/>
            <a:stretch>
              <a:fillRect/>
            </a:stretch>
          </p:blipFill>
          <p:spPr>
            <a:xfrm>
              <a:off x="2962534" y="5521569"/>
              <a:ext cx="4352666" cy="1309180"/>
            </a:xfrm>
            <a:prstGeom prst="rect">
              <a:avLst/>
            </a:prstGeom>
          </p:spPr>
        </p:pic>
        <p:sp>
          <p:nvSpPr>
            <p:cNvPr id="152" name="Ορθογώνιο 151"/>
            <p:cNvSpPr/>
            <p:nvPr/>
          </p:nvSpPr>
          <p:spPr>
            <a:xfrm>
              <a:off x="4068493" y="5132081"/>
              <a:ext cx="1699248" cy="369332"/>
            </a:xfrm>
            <a:prstGeom prst="rect">
              <a:avLst/>
            </a:prstGeom>
          </p:spPr>
          <p:txBody>
            <a:bodyPr wrap="none">
              <a:spAutoFit/>
            </a:bodyPr>
            <a:lstStyle/>
            <a:p>
              <a:r>
                <a:rPr lang="el-GR" b="1" dirty="0" smtClean="0">
                  <a:solidFill>
                    <a:srgbClr val="002060"/>
                  </a:solidFill>
                  <a:latin typeface="Times New Roman" panose="02020603050405020304" pitchFamily="18" charset="0"/>
                  <a:cs typeface="Times New Roman" panose="02020603050405020304" pitchFamily="18" charset="0"/>
                </a:rPr>
                <a:t>Ιδανικό Ρευστό</a:t>
              </a:r>
              <a:endParaRPr lang="el-GR" b="1" dirty="0">
                <a:solidFill>
                  <a:srgbClr val="002060"/>
                </a:solidFill>
                <a:latin typeface="Times New Roman" panose="02020603050405020304" pitchFamily="18" charset="0"/>
                <a:cs typeface="Times New Roman" panose="02020603050405020304" pitchFamily="18" charset="0"/>
              </a:endParaRPr>
            </a:p>
          </p:txBody>
        </p:sp>
      </p:grpSp>
      <p:grpSp>
        <p:nvGrpSpPr>
          <p:cNvPr id="155" name="Ομάδα 154"/>
          <p:cNvGrpSpPr/>
          <p:nvPr/>
        </p:nvGrpSpPr>
        <p:grpSpPr>
          <a:xfrm>
            <a:off x="7681976" y="4924261"/>
            <a:ext cx="4406056" cy="1707967"/>
            <a:chOff x="7681976" y="5132081"/>
            <a:chExt cx="4406056" cy="1707967"/>
          </a:xfrm>
        </p:grpSpPr>
        <p:pic>
          <p:nvPicPr>
            <p:cNvPr id="149" name="Εικόνα 148"/>
            <p:cNvPicPr>
              <a:picLocks noChangeAspect="1"/>
            </p:cNvPicPr>
            <p:nvPr/>
          </p:nvPicPr>
          <p:blipFill>
            <a:blip r:embed="rId3"/>
            <a:stretch>
              <a:fillRect/>
            </a:stretch>
          </p:blipFill>
          <p:spPr>
            <a:xfrm>
              <a:off x="7681976" y="5521569"/>
              <a:ext cx="4406056" cy="1318479"/>
            </a:xfrm>
            <a:prstGeom prst="rect">
              <a:avLst/>
            </a:prstGeom>
          </p:spPr>
        </p:pic>
        <p:sp>
          <p:nvSpPr>
            <p:cNvPr id="153" name="Ορθογώνιο 152"/>
            <p:cNvSpPr/>
            <p:nvPr/>
          </p:nvSpPr>
          <p:spPr>
            <a:xfrm>
              <a:off x="8511538" y="5132081"/>
              <a:ext cx="2162515" cy="369332"/>
            </a:xfrm>
            <a:prstGeom prst="rect">
              <a:avLst/>
            </a:prstGeom>
          </p:spPr>
          <p:txBody>
            <a:bodyPr wrap="none">
              <a:spAutoFit/>
            </a:bodyPr>
            <a:lstStyle/>
            <a:p>
              <a:r>
                <a:rPr lang="el-GR" b="1" dirty="0" smtClean="0">
                  <a:solidFill>
                    <a:srgbClr val="002060"/>
                  </a:solidFill>
                  <a:latin typeface="Times New Roman" panose="02020603050405020304" pitchFamily="18" charset="0"/>
                  <a:cs typeface="Times New Roman" panose="02020603050405020304" pitchFamily="18" charset="0"/>
                </a:rPr>
                <a:t>Πραγματικό Ρευστό</a:t>
              </a:r>
              <a:endParaRPr lang="el-GR" b="1" dirty="0">
                <a:solidFill>
                  <a:srgbClr val="002060"/>
                </a:solidFill>
                <a:latin typeface="Times New Roman" panose="02020603050405020304" pitchFamily="18" charset="0"/>
                <a:cs typeface="Times New Roman" panose="02020603050405020304" pitchFamily="18" charset="0"/>
              </a:endParaRPr>
            </a:p>
          </p:txBody>
        </p:sp>
      </p:grpSp>
    </p:spTree>
    <p:extLst>
      <p:ext uri="{BB962C8B-B14F-4D97-AF65-F5344CB8AC3E}">
        <p14:creationId xmlns:p14="http://schemas.microsoft.com/office/powerpoint/2010/main" val="20522747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wipe(left)">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wipe(left)">
                                      <p:cBhvr>
                                        <p:cTn id="12" dur="500"/>
                                        <p:tgtEl>
                                          <p:spTgt spid="7"/>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1" fill="hold" grpId="0" nodeType="clickEffect">
                                  <p:stCondLst>
                                    <p:cond delay="0"/>
                                  </p:stCondLst>
                                  <p:childTnLst>
                                    <p:set>
                                      <p:cBhvr>
                                        <p:cTn id="16" dur="1" fill="hold">
                                          <p:stCondLst>
                                            <p:cond delay="0"/>
                                          </p:stCondLst>
                                        </p:cTn>
                                        <p:tgtEl>
                                          <p:spTgt spid="10"/>
                                        </p:tgtEl>
                                        <p:attrNameLst>
                                          <p:attrName>style.visibility</p:attrName>
                                        </p:attrNameLst>
                                      </p:cBhvr>
                                      <p:to>
                                        <p:strVal val="visible"/>
                                      </p:to>
                                    </p:set>
                                    <p:animEffect transition="in" filter="wipe(up)">
                                      <p:cBhvr>
                                        <p:cTn id="17" dur="500"/>
                                        <p:tgtEl>
                                          <p:spTgt spid="10"/>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1" fill="hold" grpId="0" nodeType="clickEffect">
                                  <p:stCondLst>
                                    <p:cond delay="0"/>
                                  </p:stCondLst>
                                  <p:childTnLst>
                                    <p:set>
                                      <p:cBhvr>
                                        <p:cTn id="21" dur="1" fill="hold">
                                          <p:stCondLst>
                                            <p:cond delay="0"/>
                                          </p:stCondLst>
                                        </p:cTn>
                                        <p:tgtEl>
                                          <p:spTgt spid="11"/>
                                        </p:tgtEl>
                                        <p:attrNameLst>
                                          <p:attrName>style.visibility</p:attrName>
                                        </p:attrNameLst>
                                      </p:cBhvr>
                                      <p:to>
                                        <p:strVal val="visible"/>
                                      </p:to>
                                    </p:set>
                                    <p:animEffect transition="in" filter="wipe(up)">
                                      <p:cBhvr>
                                        <p:cTn id="22" dur="500"/>
                                        <p:tgtEl>
                                          <p:spTgt spid="11"/>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1" fill="hold" grpId="0" nodeType="clickEffect">
                                  <p:stCondLst>
                                    <p:cond delay="0"/>
                                  </p:stCondLst>
                                  <p:childTnLst>
                                    <p:set>
                                      <p:cBhvr>
                                        <p:cTn id="26" dur="1" fill="hold">
                                          <p:stCondLst>
                                            <p:cond delay="0"/>
                                          </p:stCondLst>
                                        </p:cTn>
                                        <p:tgtEl>
                                          <p:spTgt spid="119"/>
                                        </p:tgtEl>
                                        <p:attrNameLst>
                                          <p:attrName>style.visibility</p:attrName>
                                        </p:attrNameLst>
                                      </p:cBhvr>
                                      <p:to>
                                        <p:strVal val="visible"/>
                                      </p:to>
                                    </p:set>
                                    <p:animEffect transition="in" filter="wipe(up)">
                                      <p:cBhvr>
                                        <p:cTn id="27" dur="500"/>
                                        <p:tgtEl>
                                          <p:spTgt spid="119"/>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151"/>
                                        </p:tgtEl>
                                        <p:attrNameLst>
                                          <p:attrName>style.visibility</p:attrName>
                                        </p:attrNameLst>
                                      </p:cBhvr>
                                      <p:to>
                                        <p:strVal val="visible"/>
                                      </p:to>
                                    </p:set>
                                    <p:animEffect transition="in" filter="wipe(left)">
                                      <p:cBhvr>
                                        <p:cTn id="32" dur="500"/>
                                        <p:tgtEl>
                                          <p:spTgt spid="151"/>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8" fill="hold" nodeType="clickEffect">
                                  <p:stCondLst>
                                    <p:cond delay="0"/>
                                  </p:stCondLst>
                                  <p:childTnLst>
                                    <p:set>
                                      <p:cBhvr>
                                        <p:cTn id="36" dur="1" fill="hold">
                                          <p:stCondLst>
                                            <p:cond delay="0"/>
                                          </p:stCondLst>
                                        </p:cTn>
                                        <p:tgtEl>
                                          <p:spTgt spid="154"/>
                                        </p:tgtEl>
                                        <p:attrNameLst>
                                          <p:attrName>style.visibility</p:attrName>
                                        </p:attrNameLst>
                                      </p:cBhvr>
                                      <p:to>
                                        <p:strVal val="visible"/>
                                      </p:to>
                                    </p:set>
                                    <p:animEffect transition="in" filter="wipe(left)">
                                      <p:cBhvr>
                                        <p:cTn id="37" dur="500"/>
                                        <p:tgtEl>
                                          <p:spTgt spid="154"/>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8" fill="hold" nodeType="clickEffect">
                                  <p:stCondLst>
                                    <p:cond delay="0"/>
                                  </p:stCondLst>
                                  <p:childTnLst>
                                    <p:set>
                                      <p:cBhvr>
                                        <p:cTn id="41" dur="1" fill="hold">
                                          <p:stCondLst>
                                            <p:cond delay="0"/>
                                          </p:stCondLst>
                                        </p:cTn>
                                        <p:tgtEl>
                                          <p:spTgt spid="155"/>
                                        </p:tgtEl>
                                        <p:attrNameLst>
                                          <p:attrName>style.visibility</p:attrName>
                                        </p:attrNameLst>
                                      </p:cBhvr>
                                      <p:to>
                                        <p:strVal val="visible"/>
                                      </p:to>
                                    </p:set>
                                    <p:animEffect transition="in" filter="wipe(left)">
                                      <p:cBhvr>
                                        <p:cTn id="42" dur="500"/>
                                        <p:tgtEl>
                                          <p:spTgt spid="15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P spid="10" grpId="0"/>
      <p:bldP spid="11" grpId="0"/>
      <p:bldP spid="119" grpId="0"/>
      <p:bldP spid="151"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8" name="Ομάδα 17"/>
          <p:cNvGrpSpPr/>
          <p:nvPr/>
        </p:nvGrpSpPr>
        <p:grpSpPr>
          <a:xfrm>
            <a:off x="494597" y="645155"/>
            <a:ext cx="11606930" cy="1716126"/>
            <a:chOff x="494597" y="645155"/>
            <a:chExt cx="11606930" cy="1716126"/>
          </a:xfrm>
        </p:grpSpPr>
        <p:grpSp>
          <p:nvGrpSpPr>
            <p:cNvPr id="17" name="Ομάδα 16"/>
            <p:cNvGrpSpPr/>
            <p:nvPr/>
          </p:nvGrpSpPr>
          <p:grpSpPr>
            <a:xfrm>
              <a:off x="548936" y="690791"/>
              <a:ext cx="11552591" cy="1670490"/>
              <a:chOff x="548936" y="690791"/>
              <a:chExt cx="11552591" cy="1670490"/>
            </a:xfrm>
          </p:grpSpPr>
          <p:grpSp>
            <p:nvGrpSpPr>
              <p:cNvPr id="12" name="Ομάδα 11"/>
              <p:cNvGrpSpPr/>
              <p:nvPr/>
            </p:nvGrpSpPr>
            <p:grpSpPr>
              <a:xfrm>
                <a:off x="548936" y="690791"/>
                <a:ext cx="11552591" cy="1670490"/>
                <a:chOff x="548936" y="690791"/>
                <a:chExt cx="11552591" cy="1670490"/>
              </a:xfrm>
            </p:grpSpPr>
            <p:grpSp>
              <p:nvGrpSpPr>
                <p:cNvPr id="3" name="Ομάδα 2"/>
                <p:cNvGrpSpPr/>
                <p:nvPr/>
              </p:nvGrpSpPr>
              <p:grpSpPr>
                <a:xfrm>
                  <a:off x="548936" y="1215737"/>
                  <a:ext cx="3441283" cy="1145544"/>
                  <a:chOff x="2481645" y="2909454"/>
                  <a:chExt cx="3441283" cy="1145544"/>
                </a:xfrm>
              </p:grpSpPr>
              <p:grpSp>
                <p:nvGrpSpPr>
                  <p:cNvPr id="33" name="Ομάδα 32"/>
                  <p:cNvGrpSpPr/>
                  <p:nvPr/>
                </p:nvGrpSpPr>
                <p:grpSpPr>
                  <a:xfrm>
                    <a:off x="2528034" y="2909454"/>
                    <a:ext cx="3394894" cy="1039337"/>
                    <a:chOff x="2528034" y="2909454"/>
                    <a:chExt cx="3394894" cy="1039337"/>
                  </a:xfrm>
                </p:grpSpPr>
                <p:grpSp>
                  <p:nvGrpSpPr>
                    <p:cNvPr id="26" name="Ομάδα 25"/>
                    <p:cNvGrpSpPr/>
                    <p:nvPr/>
                  </p:nvGrpSpPr>
                  <p:grpSpPr>
                    <a:xfrm>
                      <a:off x="2538927" y="2909454"/>
                      <a:ext cx="3384001" cy="886939"/>
                      <a:chOff x="2538927" y="2909454"/>
                      <a:chExt cx="3384001" cy="886939"/>
                    </a:xfrm>
                  </p:grpSpPr>
                  <p:sp>
                    <p:nvSpPr>
                      <p:cNvPr id="21" name="Ελεύθερη σχεδίαση 20"/>
                      <p:cNvSpPr/>
                      <p:nvPr/>
                    </p:nvSpPr>
                    <p:spPr>
                      <a:xfrm>
                        <a:off x="2538927" y="2909454"/>
                        <a:ext cx="3373108" cy="886939"/>
                      </a:xfrm>
                      <a:custGeom>
                        <a:avLst/>
                        <a:gdLst>
                          <a:gd name="connsiteX0" fmla="*/ 0 w 2608118"/>
                          <a:gd name="connsiteY0" fmla="*/ 1776846 h 1790517"/>
                          <a:gd name="connsiteX1" fmla="*/ 789709 w 2608118"/>
                          <a:gd name="connsiteY1" fmla="*/ 1600200 h 1790517"/>
                          <a:gd name="connsiteX2" fmla="*/ 1569027 w 2608118"/>
                          <a:gd name="connsiteY2" fmla="*/ 446809 h 1790517"/>
                          <a:gd name="connsiteX3" fmla="*/ 2608118 w 2608118"/>
                          <a:gd name="connsiteY3" fmla="*/ 0 h 1790517"/>
                          <a:gd name="connsiteX0" fmla="*/ 0 w 2608118"/>
                          <a:gd name="connsiteY0" fmla="*/ 1776846 h 1792636"/>
                          <a:gd name="connsiteX1" fmla="*/ 789709 w 2608118"/>
                          <a:gd name="connsiteY1" fmla="*/ 1600200 h 1792636"/>
                          <a:gd name="connsiteX2" fmla="*/ 1551418 w 2608118"/>
                          <a:gd name="connsiteY2" fmla="*/ 384463 h 1792636"/>
                          <a:gd name="connsiteX3" fmla="*/ 2608118 w 2608118"/>
                          <a:gd name="connsiteY3" fmla="*/ 0 h 1792636"/>
                          <a:gd name="connsiteX0" fmla="*/ 0 w 2608118"/>
                          <a:gd name="connsiteY0" fmla="*/ 1776846 h 1794981"/>
                          <a:gd name="connsiteX1" fmla="*/ 789709 w 2608118"/>
                          <a:gd name="connsiteY1" fmla="*/ 1600200 h 1794981"/>
                          <a:gd name="connsiteX2" fmla="*/ 1545548 w 2608118"/>
                          <a:gd name="connsiteY2" fmla="*/ 322118 h 1794981"/>
                          <a:gd name="connsiteX3" fmla="*/ 2608118 w 2608118"/>
                          <a:gd name="connsiteY3" fmla="*/ 0 h 1794981"/>
                          <a:gd name="connsiteX0" fmla="*/ 0 w 2663979"/>
                          <a:gd name="connsiteY0" fmla="*/ 1793613 h 1811748"/>
                          <a:gd name="connsiteX1" fmla="*/ 789709 w 2663979"/>
                          <a:gd name="connsiteY1" fmla="*/ 1616967 h 1811748"/>
                          <a:gd name="connsiteX2" fmla="*/ 1545548 w 2663979"/>
                          <a:gd name="connsiteY2" fmla="*/ 338885 h 1811748"/>
                          <a:gd name="connsiteX3" fmla="*/ 2663979 w 2663979"/>
                          <a:gd name="connsiteY3" fmla="*/ 0 h 1811748"/>
                          <a:gd name="connsiteX0" fmla="*/ 0 w 2866983"/>
                          <a:gd name="connsiteY0" fmla="*/ 1877446 h 1883787"/>
                          <a:gd name="connsiteX1" fmla="*/ 992713 w 2866983"/>
                          <a:gd name="connsiteY1" fmla="*/ 1616967 h 1883787"/>
                          <a:gd name="connsiteX2" fmla="*/ 1748552 w 2866983"/>
                          <a:gd name="connsiteY2" fmla="*/ 338885 h 1883787"/>
                          <a:gd name="connsiteX3" fmla="*/ 2866983 w 2866983"/>
                          <a:gd name="connsiteY3" fmla="*/ 0 h 1883787"/>
                          <a:gd name="connsiteX0" fmla="*/ 0 w 2908625"/>
                          <a:gd name="connsiteY0" fmla="*/ 1886904 h 1892653"/>
                          <a:gd name="connsiteX1" fmla="*/ 1034355 w 2908625"/>
                          <a:gd name="connsiteY1" fmla="*/ 1616967 h 1892653"/>
                          <a:gd name="connsiteX2" fmla="*/ 1790194 w 2908625"/>
                          <a:gd name="connsiteY2" fmla="*/ 338885 h 1892653"/>
                          <a:gd name="connsiteX3" fmla="*/ 2908625 w 2908625"/>
                          <a:gd name="connsiteY3" fmla="*/ 0 h 1892653"/>
                          <a:gd name="connsiteX0" fmla="*/ 0 w 3013805"/>
                          <a:gd name="connsiteY0" fmla="*/ 1896362 h 1901602"/>
                          <a:gd name="connsiteX1" fmla="*/ 1139535 w 3013805"/>
                          <a:gd name="connsiteY1" fmla="*/ 1616967 h 1901602"/>
                          <a:gd name="connsiteX2" fmla="*/ 1895374 w 3013805"/>
                          <a:gd name="connsiteY2" fmla="*/ 338885 h 1901602"/>
                          <a:gd name="connsiteX3" fmla="*/ 3013805 w 3013805"/>
                          <a:gd name="connsiteY3" fmla="*/ 0 h 1901602"/>
                          <a:gd name="connsiteX0" fmla="*/ 0 w 3023127"/>
                          <a:gd name="connsiteY0" fmla="*/ 1896362 h 1901602"/>
                          <a:gd name="connsiteX1" fmla="*/ 1139535 w 3023127"/>
                          <a:gd name="connsiteY1" fmla="*/ 1616967 h 1901602"/>
                          <a:gd name="connsiteX2" fmla="*/ 1895374 w 3023127"/>
                          <a:gd name="connsiteY2" fmla="*/ 338885 h 1901602"/>
                          <a:gd name="connsiteX3" fmla="*/ 3023127 w 3023127"/>
                          <a:gd name="connsiteY3" fmla="*/ 0 h 1901602"/>
                          <a:gd name="connsiteX0" fmla="*/ 0 w 3085303"/>
                          <a:gd name="connsiteY0" fmla="*/ 1896363 h 1901602"/>
                          <a:gd name="connsiteX1" fmla="*/ 1201711 w 3085303"/>
                          <a:gd name="connsiteY1" fmla="*/ 1616967 h 1901602"/>
                          <a:gd name="connsiteX2" fmla="*/ 1957550 w 3085303"/>
                          <a:gd name="connsiteY2" fmla="*/ 338885 h 1901602"/>
                          <a:gd name="connsiteX3" fmla="*/ 3085303 w 3085303"/>
                          <a:gd name="connsiteY3" fmla="*/ 0 h 1901602"/>
                          <a:gd name="connsiteX0" fmla="*/ 0 w 2981677"/>
                          <a:gd name="connsiteY0" fmla="*/ 1849444 h 1854683"/>
                          <a:gd name="connsiteX1" fmla="*/ 1201711 w 2981677"/>
                          <a:gd name="connsiteY1" fmla="*/ 1570048 h 1854683"/>
                          <a:gd name="connsiteX2" fmla="*/ 1957550 w 2981677"/>
                          <a:gd name="connsiteY2" fmla="*/ 291966 h 1854683"/>
                          <a:gd name="connsiteX3" fmla="*/ 2981677 w 2981677"/>
                          <a:gd name="connsiteY3" fmla="*/ 0 h 1854683"/>
                          <a:gd name="connsiteX0" fmla="*/ 0 w 2981677"/>
                          <a:gd name="connsiteY0" fmla="*/ 1828918 h 1834159"/>
                          <a:gd name="connsiteX1" fmla="*/ 1201711 w 2981677"/>
                          <a:gd name="connsiteY1" fmla="*/ 1549522 h 1834159"/>
                          <a:gd name="connsiteX2" fmla="*/ 1957550 w 2981677"/>
                          <a:gd name="connsiteY2" fmla="*/ 271440 h 1834159"/>
                          <a:gd name="connsiteX3" fmla="*/ 2981677 w 2981677"/>
                          <a:gd name="connsiteY3" fmla="*/ 0 h 1834159"/>
                          <a:gd name="connsiteX0" fmla="*/ 0 w 2981677"/>
                          <a:gd name="connsiteY0" fmla="*/ 1746815 h 1752054"/>
                          <a:gd name="connsiteX1" fmla="*/ 1201711 w 2981677"/>
                          <a:gd name="connsiteY1" fmla="*/ 1467419 h 1752054"/>
                          <a:gd name="connsiteX2" fmla="*/ 1957550 w 2981677"/>
                          <a:gd name="connsiteY2" fmla="*/ 189337 h 1752054"/>
                          <a:gd name="connsiteX3" fmla="*/ 2981677 w 2981677"/>
                          <a:gd name="connsiteY3" fmla="*/ 0 h 1752054"/>
                        </a:gdLst>
                        <a:ahLst/>
                        <a:cxnLst>
                          <a:cxn ang="0">
                            <a:pos x="connsiteX0" y="connsiteY0"/>
                          </a:cxn>
                          <a:cxn ang="0">
                            <a:pos x="connsiteX1" y="connsiteY1"/>
                          </a:cxn>
                          <a:cxn ang="0">
                            <a:pos x="connsiteX2" y="connsiteY2"/>
                          </a:cxn>
                          <a:cxn ang="0">
                            <a:pos x="connsiteX3" y="connsiteY3"/>
                          </a:cxn>
                        </a:cxnLst>
                        <a:rect l="l" t="t" r="r" b="b"/>
                        <a:pathLst>
                          <a:path w="2981677" h="1752054">
                            <a:moveTo>
                              <a:pt x="0" y="1746815"/>
                            </a:moveTo>
                            <a:cubicBezTo>
                              <a:pt x="264102" y="1769328"/>
                              <a:pt x="875453" y="1726999"/>
                              <a:pt x="1201711" y="1467419"/>
                            </a:cubicBezTo>
                            <a:cubicBezTo>
                              <a:pt x="1527969" y="1207839"/>
                              <a:pt x="1654482" y="456037"/>
                              <a:pt x="1957550" y="189337"/>
                            </a:cubicBezTo>
                            <a:cubicBezTo>
                              <a:pt x="2260618" y="-77363"/>
                              <a:pt x="2613665" y="90054"/>
                              <a:pt x="2981677" y="0"/>
                            </a:cubicBezTo>
                          </a:path>
                        </a:pathLst>
                      </a:custGeom>
                      <a:noFill/>
                      <a:ln w="215900">
                        <a:solidFill>
                          <a:schemeClr val="tx2">
                            <a:lumMod val="20000"/>
                            <a:lumOff val="80000"/>
                          </a:schemeClr>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22" name="Ελεύθερη σχεδίαση 21"/>
                      <p:cNvSpPr/>
                      <p:nvPr/>
                    </p:nvSpPr>
                    <p:spPr>
                      <a:xfrm>
                        <a:off x="2538928" y="3072485"/>
                        <a:ext cx="3384000" cy="720000"/>
                      </a:xfrm>
                      <a:custGeom>
                        <a:avLst/>
                        <a:gdLst>
                          <a:gd name="connsiteX0" fmla="*/ 0 w 2608118"/>
                          <a:gd name="connsiteY0" fmla="*/ 1776846 h 1790517"/>
                          <a:gd name="connsiteX1" fmla="*/ 789709 w 2608118"/>
                          <a:gd name="connsiteY1" fmla="*/ 1600200 h 1790517"/>
                          <a:gd name="connsiteX2" fmla="*/ 1569027 w 2608118"/>
                          <a:gd name="connsiteY2" fmla="*/ 446809 h 1790517"/>
                          <a:gd name="connsiteX3" fmla="*/ 2608118 w 2608118"/>
                          <a:gd name="connsiteY3" fmla="*/ 0 h 1790517"/>
                          <a:gd name="connsiteX0" fmla="*/ 0 w 2608118"/>
                          <a:gd name="connsiteY0" fmla="*/ 1776846 h 1792636"/>
                          <a:gd name="connsiteX1" fmla="*/ 789709 w 2608118"/>
                          <a:gd name="connsiteY1" fmla="*/ 1600200 h 1792636"/>
                          <a:gd name="connsiteX2" fmla="*/ 1551418 w 2608118"/>
                          <a:gd name="connsiteY2" fmla="*/ 384463 h 1792636"/>
                          <a:gd name="connsiteX3" fmla="*/ 2608118 w 2608118"/>
                          <a:gd name="connsiteY3" fmla="*/ 0 h 1792636"/>
                          <a:gd name="connsiteX0" fmla="*/ 0 w 2608118"/>
                          <a:gd name="connsiteY0" fmla="*/ 1776846 h 1794981"/>
                          <a:gd name="connsiteX1" fmla="*/ 789709 w 2608118"/>
                          <a:gd name="connsiteY1" fmla="*/ 1600200 h 1794981"/>
                          <a:gd name="connsiteX2" fmla="*/ 1545548 w 2608118"/>
                          <a:gd name="connsiteY2" fmla="*/ 322118 h 1794981"/>
                          <a:gd name="connsiteX3" fmla="*/ 2608118 w 2608118"/>
                          <a:gd name="connsiteY3" fmla="*/ 0 h 1794981"/>
                          <a:gd name="connsiteX0" fmla="*/ 0 w 2663979"/>
                          <a:gd name="connsiteY0" fmla="*/ 1793613 h 1811748"/>
                          <a:gd name="connsiteX1" fmla="*/ 789709 w 2663979"/>
                          <a:gd name="connsiteY1" fmla="*/ 1616967 h 1811748"/>
                          <a:gd name="connsiteX2" fmla="*/ 1545548 w 2663979"/>
                          <a:gd name="connsiteY2" fmla="*/ 338885 h 1811748"/>
                          <a:gd name="connsiteX3" fmla="*/ 2663979 w 2663979"/>
                          <a:gd name="connsiteY3" fmla="*/ 0 h 1811748"/>
                          <a:gd name="connsiteX0" fmla="*/ 0 w 2866983"/>
                          <a:gd name="connsiteY0" fmla="*/ 1877446 h 1883787"/>
                          <a:gd name="connsiteX1" fmla="*/ 992713 w 2866983"/>
                          <a:gd name="connsiteY1" fmla="*/ 1616967 h 1883787"/>
                          <a:gd name="connsiteX2" fmla="*/ 1748552 w 2866983"/>
                          <a:gd name="connsiteY2" fmla="*/ 338885 h 1883787"/>
                          <a:gd name="connsiteX3" fmla="*/ 2866983 w 2866983"/>
                          <a:gd name="connsiteY3" fmla="*/ 0 h 1883787"/>
                          <a:gd name="connsiteX0" fmla="*/ 0 w 2908625"/>
                          <a:gd name="connsiteY0" fmla="*/ 1886904 h 1892653"/>
                          <a:gd name="connsiteX1" fmla="*/ 1034355 w 2908625"/>
                          <a:gd name="connsiteY1" fmla="*/ 1616967 h 1892653"/>
                          <a:gd name="connsiteX2" fmla="*/ 1790194 w 2908625"/>
                          <a:gd name="connsiteY2" fmla="*/ 338885 h 1892653"/>
                          <a:gd name="connsiteX3" fmla="*/ 2908625 w 2908625"/>
                          <a:gd name="connsiteY3" fmla="*/ 0 h 1892653"/>
                          <a:gd name="connsiteX0" fmla="*/ 0 w 3013805"/>
                          <a:gd name="connsiteY0" fmla="*/ 1896362 h 1901602"/>
                          <a:gd name="connsiteX1" fmla="*/ 1139535 w 3013805"/>
                          <a:gd name="connsiteY1" fmla="*/ 1616967 h 1901602"/>
                          <a:gd name="connsiteX2" fmla="*/ 1895374 w 3013805"/>
                          <a:gd name="connsiteY2" fmla="*/ 338885 h 1901602"/>
                          <a:gd name="connsiteX3" fmla="*/ 3013805 w 3013805"/>
                          <a:gd name="connsiteY3" fmla="*/ 0 h 1901602"/>
                          <a:gd name="connsiteX0" fmla="*/ 0 w 3023127"/>
                          <a:gd name="connsiteY0" fmla="*/ 1896362 h 1901602"/>
                          <a:gd name="connsiteX1" fmla="*/ 1139535 w 3023127"/>
                          <a:gd name="connsiteY1" fmla="*/ 1616967 h 1901602"/>
                          <a:gd name="connsiteX2" fmla="*/ 1895374 w 3023127"/>
                          <a:gd name="connsiteY2" fmla="*/ 338885 h 1901602"/>
                          <a:gd name="connsiteX3" fmla="*/ 3023127 w 3023127"/>
                          <a:gd name="connsiteY3" fmla="*/ 0 h 1901602"/>
                          <a:gd name="connsiteX0" fmla="*/ 0 w 3085303"/>
                          <a:gd name="connsiteY0" fmla="*/ 1896363 h 1901602"/>
                          <a:gd name="connsiteX1" fmla="*/ 1201711 w 3085303"/>
                          <a:gd name="connsiteY1" fmla="*/ 1616967 h 1901602"/>
                          <a:gd name="connsiteX2" fmla="*/ 1957550 w 3085303"/>
                          <a:gd name="connsiteY2" fmla="*/ 338885 h 1901602"/>
                          <a:gd name="connsiteX3" fmla="*/ 3085303 w 3085303"/>
                          <a:gd name="connsiteY3" fmla="*/ 0 h 1901602"/>
                          <a:gd name="connsiteX0" fmla="*/ 0 w 2981677"/>
                          <a:gd name="connsiteY0" fmla="*/ 1849444 h 1854683"/>
                          <a:gd name="connsiteX1" fmla="*/ 1201711 w 2981677"/>
                          <a:gd name="connsiteY1" fmla="*/ 1570048 h 1854683"/>
                          <a:gd name="connsiteX2" fmla="*/ 1957550 w 2981677"/>
                          <a:gd name="connsiteY2" fmla="*/ 291966 h 1854683"/>
                          <a:gd name="connsiteX3" fmla="*/ 2981677 w 2981677"/>
                          <a:gd name="connsiteY3" fmla="*/ 0 h 1854683"/>
                        </a:gdLst>
                        <a:ahLst/>
                        <a:cxnLst>
                          <a:cxn ang="0">
                            <a:pos x="connsiteX0" y="connsiteY0"/>
                          </a:cxn>
                          <a:cxn ang="0">
                            <a:pos x="connsiteX1" y="connsiteY1"/>
                          </a:cxn>
                          <a:cxn ang="0">
                            <a:pos x="connsiteX2" y="connsiteY2"/>
                          </a:cxn>
                          <a:cxn ang="0">
                            <a:pos x="connsiteX3" y="connsiteY3"/>
                          </a:cxn>
                        </a:cxnLst>
                        <a:rect l="l" t="t" r="r" b="b"/>
                        <a:pathLst>
                          <a:path w="2981677" h="1854683">
                            <a:moveTo>
                              <a:pt x="0" y="1849444"/>
                            </a:moveTo>
                            <a:cubicBezTo>
                              <a:pt x="264102" y="1871957"/>
                              <a:pt x="875453" y="1829628"/>
                              <a:pt x="1201711" y="1570048"/>
                            </a:cubicBezTo>
                            <a:cubicBezTo>
                              <a:pt x="1527969" y="1310468"/>
                              <a:pt x="1654482" y="558666"/>
                              <a:pt x="1957550" y="291966"/>
                            </a:cubicBezTo>
                            <a:cubicBezTo>
                              <a:pt x="2260618" y="25266"/>
                              <a:pt x="2613665" y="90054"/>
                              <a:pt x="2981677" y="0"/>
                            </a:cubicBezTo>
                          </a:path>
                        </a:pathLst>
                      </a:custGeom>
                      <a:noFill/>
                      <a:ln w="215900">
                        <a:solidFill>
                          <a:schemeClr val="tx2">
                            <a:lumMod val="20000"/>
                            <a:lumOff val="80000"/>
                          </a:schemeClr>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grpSp>
                    <p:nvGrpSpPr>
                      <p:cNvPr id="25" name="Ομάδα 24"/>
                      <p:cNvGrpSpPr/>
                      <p:nvPr/>
                    </p:nvGrpSpPr>
                    <p:grpSpPr>
                      <a:xfrm>
                        <a:off x="2538928" y="3275385"/>
                        <a:ext cx="3384000" cy="521007"/>
                        <a:chOff x="2538928" y="2881310"/>
                        <a:chExt cx="3384001" cy="926805"/>
                      </a:xfrm>
                    </p:grpSpPr>
                    <p:sp>
                      <p:nvSpPr>
                        <p:cNvPr id="23" name="Ελεύθερη σχεδίαση 22"/>
                        <p:cNvSpPr/>
                        <p:nvPr/>
                      </p:nvSpPr>
                      <p:spPr>
                        <a:xfrm>
                          <a:off x="2538928" y="2881310"/>
                          <a:ext cx="3373108" cy="926805"/>
                        </a:xfrm>
                        <a:custGeom>
                          <a:avLst/>
                          <a:gdLst>
                            <a:gd name="connsiteX0" fmla="*/ 0 w 2608118"/>
                            <a:gd name="connsiteY0" fmla="*/ 1776846 h 1790517"/>
                            <a:gd name="connsiteX1" fmla="*/ 789709 w 2608118"/>
                            <a:gd name="connsiteY1" fmla="*/ 1600200 h 1790517"/>
                            <a:gd name="connsiteX2" fmla="*/ 1569027 w 2608118"/>
                            <a:gd name="connsiteY2" fmla="*/ 446809 h 1790517"/>
                            <a:gd name="connsiteX3" fmla="*/ 2608118 w 2608118"/>
                            <a:gd name="connsiteY3" fmla="*/ 0 h 1790517"/>
                            <a:gd name="connsiteX0" fmla="*/ 0 w 2608118"/>
                            <a:gd name="connsiteY0" fmla="*/ 1776846 h 1792636"/>
                            <a:gd name="connsiteX1" fmla="*/ 789709 w 2608118"/>
                            <a:gd name="connsiteY1" fmla="*/ 1600200 h 1792636"/>
                            <a:gd name="connsiteX2" fmla="*/ 1551418 w 2608118"/>
                            <a:gd name="connsiteY2" fmla="*/ 384463 h 1792636"/>
                            <a:gd name="connsiteX3" fmla="*/ 2608118 w 2608118"/>
                            <a:gd name="connsiteY3" fmla="*/ 0 h 1792636"/>
                            <a:gd name="connsiteX0" fmla="*/ 0 w 2608118"/>
                            <a:gd name="connsiteY0" fmla="*/ 1776846 h 1794981"/>
                            <a:gd name="connsiteX1" fmla="*/ 789709 w 2608118"/>
                            <a:gd name="connsiteY1" fmla="*/ 1600200 h 1794981"/>
                            <a:gd name="connsiteX2" fmla="*/ 1545548 w 2608118"/>
                            <a:gd name="connsiteY2" fmla="*/ 322118 h 1794981"/>
                            <a:gd name="connsiteX3" fmla="*/ 2608118 w 2608118"/>
                            <a:gd name="connsiteY3" fmla="*/ 0 h 1794981"/>
                            <a:gd name="connsiteX0" fmla="*/ 0 w 2663979"/>
                            <a:gd name="connsiteY0" fmla="*/ 1793613 h 1811748"/>
                            <a:gd name="connsiteX1" fmla="*/ 789709 w 2663979"/>
                            <a:gd name="connsiteY1" fmla="*/ 1616967 h 1811748"/>
                            <a:gd name="connsiteX2" fmla="*/ 1545548 w 2663979"/>
                            <a:gd name="connsiteY2" fmla="*/ 338885 h 1811748"/>
                            <a:gd name="connsiteX3" fmla="*/ 2663979 w 2663979"/>
                            <a:gd name="connsiteY3" fmla="*/ 0 h 1811748"/>
                            <a:gd name="connsiteX0" fmla="*/ 0 w 2866983"/>
                            <a:gd name="connsiteY0" fmla="*/ 1877446 h 1883787"/>
                            <a:gd name="connsiteX1" fmla="*/ 992713 w 2866983"/>
                            <a:gd name="connsiteY1" fmla="*/ 1616967 h 1883787"/>
                            <a:gd name="connsiteX2" fmla="*/ 1748552 w 2866983"/>
                            <a:gd name="connsiteY2" fmla="*/ 338885 h 1883787"/>
                            <a:gd name="connsiteX3" fmla="*/ 2866983 w 2866983"/>
                            <a:gd name="connsiteY3" fmla="*/ 0 h 1883787"/>
                            <a:gd name="connsiteX0" fmla="*/ 0 w 2908625"/>
                            <a:gd name="connsiteY0" fmla="*/ 1886904 h 1892653"/>
                            <a:gd name="connsiteX1" fmla="*/ 1034355 w 2908625"/>
                            <a:gd name="connsiteY1" fmla="*/ 1616967 h 1892653"/>
                            <a:gd name="connsiteX2" fmla="*/ 1790194 w 2908625"/>
                            <a:gd name="connsiteY2" fmla="*/ 338885 h 1892653"/>
                            <a:gd name="connsiteX3" fmla="*/ 2908625 w 2908625"/>
                            <a:gd name="connsiteY3" fmla="*/ 0 h 1892653"/>
                            <a:gd name="connsiteX0" fmla="*/ 0 w 3013805"/>
                            <a:gd name="connsiteY0" fmla="*/ 1896362 h 1901602"/>
                            <a:gd name="connsiteX1" fmla="*/ 1139535 w 3013805"/>
                            <a:gd name="connsiteY1" fmla="*/ 1616967 h 1901602"/>
                            <a:gd name="connsiteX2" fmla="*/ 1895374 w 3013805"/>
                            <a:gd name="connsiteY2" fmla="*/ 338885 h 1901602"/>
                            <a:gd name="connsiteX3" fmla="*/ 3013805 w 3013805"/>
                            <a:gd name="connsiteY3" fmla="*/ 0 h 1901602"/>
                            <a:gd name="connsiteX0" fmla="*/ 0 w 3023127"/>
                            <a:gd name="connsiteY0" fmla="*/ 1896362 h 1901602"/>
                            <a:gd name="connsiteX1" fmla="*/ 1139535 w 3023127"/>
                            <a:gd name="connsiteY1" fmla="*/ 1616967 h 1901602"/>
                            <a:gd name="connsiteX2" fmla="*/ 1895374 w 3023127"/>
                            <a:gd name="connsiteY2" fmla="*/ 338885 h 1901602"/>
                            <a:gd name="connsiteX3" fmla="*/ 3023127 w 3023127"/>
                            <a:gd name="connsiteY3" fmla="*/ 0 h 1901602"/>
                            <a:gd name="connsiteX0" fmla="*/ 0 w 3085303"/>
                            <a:gd name="connsiteY0" fmla="*/ 1896363 h 1901602"/>
                            <a:gd name="connsiteX1" fmla="*/ 1201711 w 3085303"/>
                            <a:gd name="connsiteY1" fmla="*/ 1616967 h 1901602"/>
                            <a:gd name="connsiteX2" fmla="*/ 1957550 w 3085303"/>
                            <a:gd name="connsiteY2" fmla="*/ 338885 h 1901602"/>
                            <a:gd name="connsiteX3" fmla="*/ 3085303 w 3085303"/>
                            <a:gd name="connsiteY3" fmla="*/ 0 h 1901602"/>
                            <a:gd name="connsiteX0" fmla="*/ 0 w 2981677"/>
                            <a:gd name="connsiteY0" fmla="*/ 1849444 h 1854683"/>
                            <a:gd name="connsiteX1" fmla="*/ 1201711 w 2981677"/>
                            <a:gd name="connsiteY1" fmla="*/ 1570048 h 1854683"/>
                            <a:gd name="connsiteX2" fmla="*/ 1957550 w 2981677"/>
                            <a:gd name="connsiteY2" fmla="*/ 291966 h 1854683"/>
                            <a:gd name="connsiteX3" fmla="*/ 2981677 w 2981677"/>
                            <a:gd name="connsiteY3" fmla="*/ 0 h 1854683"/>
                          </a:gdLst>
                          <a:ahLst/>
                          <a:cxnLst>
                            <a:cxn ang="0">
                              <a:pos x="connsiteX0" y="connsiteY0"/>
                            </a:cxn>
                            <a:cxn ang="0">
                              <a:pos x="connsiteX1" y="connsiteY1"/>
                            </a:cxn>
                            <a:cxn ang="0">
                              <a:pos x="connsiteX2" y="connsiteY2"/>
                            </a:cxn>
                            <a:cxn ang="0">
                              <a:pos x="connsiteX3" y="connsiteY3"/>
                            </a:cxn>
                          </a:cxnLst>
                          <a:rect l="l" t="t" r="r" b="b"/>
                          <a:pathLst>
                            <a:path w="2981677" h="1854683">
                              <a:moveTo>
                                <a:pt x="0" y="1849444"/>
                              </a:moveTo>
                              <a:cubicBezTo>
                                <a:pt x="264102" y="1871957"/>
                                <a:pt x="875453" y="1829628"/>
                                <a:pt x="1201711" y="1570048"/>
                              </a:cubicBezTo>
                              <a:cubicBezTo>
                                <a:pt x="1527969" y="1310468"/>
                                <a:pt x="1654482" y="558666"/>
                                <a:pt x="1957550" y="291966"/>
                              </a:cubicBezTo>
                              <a:cubicBezTo>
                                <a:pt x="2260618" y="25266"/>
                                <a:pt x="2613665" y="90054"/>
                                <a:pt x="2981677" y="0"/>
                              </a:cubicBezTo>
                            </a:path>
                          </a:pathLst>
                        </a:custGeom>
                        <a:noFill/>
                        <a:ln w="215900">
                          <a:solidFill>
                            <a:schemeClr val="tx2">
                              <a:lumMod val="20000"/>
                              <a:lumOff val="80000"/>
                            </a:schemeClr>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24" name="Ελεύθερη σχεδίαση 23"/>
                        <p:cNvSpPr/>
                        <p:nvPr/>
                      </p:nvSpPr>
                      <p:spPr>
                        <a:xfrm>
                          <a:off x="2538929" y="3084209"/>
                          <a:ext cx="3384000" cy="720000"/>
                        </a:xfrm>
                        <a:custGeom>
                          <a:avLst/>
                          <a:gdLst>
                            <a:gd name="connsiteX0" fmla="*/ 0 w 2608118"/>
                            <a:gd name="connsiteY0" fmla="*/ 1776846 h 1790517"/>
                            <a:gd name="connsiteX1" fmla="*/ 789709 w 2608118"/>
                            <a:gd name="connsiteY1" fmla="*/ 1600200 h 1790517"/>
                            <a:gd name="connsiteX2" fmla="*/ 1569027 w 2608118"/>
                            <a:gd name="connsiteY2" fmla="*/ 446809 h 1790517"/>
                            <a:gd name="connsiteX3" fmla="*/ 2608118 w 2608118"/>
                            <a:gd name="connsiteY3" fmla="*/ 0 h 1790517"/>
                            <a:gd name="connsiteX0" fmla="*/ 0 w 2608118"/>
                            <a:gd name="connsiteY0" fmla="*/ 1776846 h 1792636"/>
                            <a:gd name="connsiteX1" fmla="*/ 789709 w 2608118"/>
                            <a:gd name="connsiteY1" fmla="*/ 1600200 h 1792636"/>
                            <a:gd name="connsiteX2" fmla="*/ 1551418 w 2608118"/>
                            <a:gd name="connsiteY2" fmla="*/ 384463 h 1792636"/>
                            <a:gd name="connsiteX3" fmla="*/ 2608118 w 2608118"/>
                            <a:gd name="connsiteY3" fmla="*/ 0 h 1792636"/>
                            <a:gd name="connsiteX0" fmla="*/ 0 w 2608118"/>
                            <a:gd name="connsiteY0" fmla="*/ 1776846 h 1794981"/>
                            <a:gd name="connsiteX1" fmla="*/ 789709 w 2608118"/>
                            <a:gd name="connsiteY1" fmla="*/ 1600200 h 1794981"/>
                            <a:gd name="connsiteX2" fmla="*/ 1545548 w 2608118"/>
                            <a:gd name="connsiteY2" fmla="*/ 322118 h 1794981"/>
                            <a:gd name="connsiteX3" fmla="*/ 2608118 w 2608118"/>
                            <a:gd name="connsiteY3" fmla="*/ 0 h 1794981"/>
                            <a:gd name="connsiteX0" fmla="*/ 0 w 2663979"/>
                            <a:gd name="connsiteY0" fmla="*/ 1793613 h 1811748"/>
                            <a:gd name="connsiteX1" fmla="*/ 789709 w 2663979"/>
                            <a:gd name="connsiteY1" fmla="*/ 1616967 h 1811748"/>
                            <a:gd name="connsiteX2" fmla="*/ 1545548 w 2663979"/>
                            <a:gd name="connsiteY2" fmla="*/ 338885 h 1811748"/>
                            <a:gd name="connsiteX3" fmla="*/ 2663979 w 2663979"/>
                            <a:gd name="connsiteY3" fmla="*/ 0 h 1811748"/>
                            <a:gd name="connsiteX0" fmla="*/ 0 w 2866983"/>
                            <a:gd name="connsiteY0" fmla="*/ 1877446 h 1883787"/>
                            <a:gd name="connsiteX1" fmla="*/ 992713 w 2866983"/>
                            <a:gd name="connsiteY1" fmla="*/ 1616967 h 1883787"/>
                            <a:gd name="connsiteX2" fmla="*/ 1748552 w 2866983"/>
                            <a:gd name="connsiteY2" fmla="*/ 338885 h 1883787"/>
                            <a:gd name="connsiteX3" fmla="*/ 2866983 w 2866983"/>
                            <a:gd name="connsiteY3" fmla="*/ 0 h 1883787"/>
                            <a:gd name="connsiteX0" fmla="*/ 0 w 2908625"/>
                            <a:gd name="connsiteY0" fmla="*/ 1886904 h 1892653"/>
                            <a:gd name="connsiteX1" fmla="*/ 1034355 w 2908625"/>
                            <a:gd name="connsiteY1" fmla="*/ 1616967 h 1892653"/>
                            <a:gd name="connsiteX2" fmla="*/ 1790194 w 2908625"/>
                            <a:gd name="connsiteY2" fmla="*/ 338885 h 1892653"/>
                            <a:gd name="connsiteX3" fmla="*/ 2908625 w 2908625"/>
                            <a:gd name="connsiteY3" fmla="*/ 0 h 1892653"/>
                            <a:gd name="connsiteX0" fmla="*/ 0 w 3013805"/>
                            <a:gd name="connsiteY0" fmla="*/ 1896362 h 1901602"/>
                            <a:gd name="connsiteX1" fmla="*/ 1139535 w 3013805"/>
                            <a:gd name="connsiteY1" fmla="*/ 1616967 h 1901602"/>
                            <a:gd name="connsiteX2" fmla="*/ 1895374 w 3013805"/>
                            <a:gd name="connsiteY2" fmla="*/ 338885 h 1901602"/>
                            <a:gd name="connsiteX3" fmla="*/ 3013805 w 3013805"/>
                            <a:gd name="connsiteY3" fmla="*/ 0 h 1901602"/>
                            <a:gd name="connsiteX0" fmla="*/ 0 w 3023127"/>
                            <a:gd name="connsiteY0" fmla="*/ 1896362 h 1901602"/>
                            <a:gd name="connsiteX1" fmla="*/ 1139535 w 3023127"/>
                            <a:gd name="connsiteY1" fmla="*/ 1616967 h 1901602"/>
                            <a:gd name="connsiteX2" fmla="*/ 1895374 w 3023127"/>
                            <a:gd name="connsiteY2" fmla="*/ 338885 h 1901602"/>
                            <a:gd name="connsiteX3" fmla="*/ 3023127 w 3023127"/>
                            <a:gd name="connsiteY3" fmla="*/ 0 h 1901602"/>
                            <a:gd name="connsiteX0" fmla="*/ 0 w 3085303"/>
                            <a:gd name="connsiteY0" fmla="*/ 1896363 h 1901602"/>
                            <a:gd name="connsiteX1" fmla="*/ 1201711 w 3085303"/>
                            <a:gd name="connsiteY1" fmla="*/ 1616967 h 1901602"/>
                            <a:gd name="connsiteX2" fmla="*/ 1957550 w 3085303"/>
                            <a:gd name="connsiteY2" fmla="*/ 338885 h 1901602"/>
                            <a:gd name="connsiteX3" fmla="*/ 3085303 w 3085303"/>
                            <a:gd name="connsiteY3" fmla="*/ 0 h 1901602"/>
                            <a:gd name="connsiteX0" fmla="*/ 0 w 2981677"/>
                            <a:gd name="connsiteY0" fmla="*/ 1849444 h 1854683"/>
                            <a:gd name="connsiteX1" fmla="*/ 1201711 w 2981677"/>
                            <a:gd name="connsiteY1" fmla="*/ 1570048 h 1854683"/>
                            <a:gd name="connsiteX2" fmla="*/ 1957550 w 2981677"/>
                            <a:gd name="connsiteY2" fmla="*/ 291966 h 1854683"/>
                            <a:gd name="connsiteX3" fmla="*/ 2981677 w 2981677"/>
                            <a:gd name="connsiteY3" fmla="*/ 0 h 1854683"/>
                          </a:gdLst>
                          <a:ahLst/>
                          <a:cxnLst>
                            <a:cxn ang="0">
                              <a:pos x="connsiteX0" y="connsiteY0"/>
                            </a:cxn>
                            <a:cxn ang="0">
                              <a:pos x="connsiteX1" y="connsiteY1"/>
                            </a:cxn>
                            <a:cxn ang="0">
                              <a:pos x="connsiteX2" y="connsiteY2"/>
                            </a:cxn>
                            <a:cxn ang="0">
                              <a:pos x="connsiteX3" y="connsiteY3"/>
                            </a:cxn>
                          </a:cxnLst>
                          <a:rect l="l" t="t" r="r" b="b"/>
                          <a:pathLst>
                            <a:path w="2981677" h="1854683">
                              <a:moveTo>
                                <a:pt x="0" y="1849444"/>
                              </a:moveTo>
                              <a:cubicBezTo>
                                <a:pt x="264102" y="1871957"/>
                                <a:pt x="875453" y="1829628"/>
                                <a:pt x="1201711" y="1570048"/>
                              </a:cubicBezTo>
                              <a:cubicBezTo>
                                <a:pt x="1527969" y="1310468"/>
                                <a:pt x="1654482" y="558666"/>
                                <a:pt x="1957550" y="291966"/>
                              </a:cubicBezTo>
                              <a:cubicBezTo>
                                <a:pt x="2260618" y="25266"/>
                                <a:pt x="2613665" y="90054"/>
                                <a:pt x="2981677" y="0"/>
                              </a:cubicBezTo>
                            </a:path>
                          </a:pathLst>
                        </a:custGeom>
                        <a:noFill/>
                        <a:ln w="215900">
                          <a:solidFill>
                            <a:schemeClr val="tx2">
                              <a:lumMod val="20000"/>
                              <a:lumOff val="80000"/>
                            </a:schemeClr>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grpSp>
                </p:grpSp>
                <p:grpSp>
                  <p:nvGrpSpPr>
                    <p:cNvPr id="27" name="Ομάδα 26"/>
                    <p:cNvGrpSpPr/>
                    <p:nvPr/>
                  </p:nvGrpSpPr>
                  <p:grpSpPr>
                    <a:xfrm>
                      <a:off x="2528034" y="3493477"/>
                      <a:ext cx="3384001" cy="455314"/>
                      <a:chOff x="2538927" y="2869586"/>
                      <a:chExt cx="3384001" cy="926806"/>
                    </a:xfrm>
                  </p:grpSpPr>
                  <p:sp>
                    <p:nvSpPr>
                      <p:cNvPr id="28" name="Ελεύθερη σχεδίαση 27"/>
                      <p:cNvSpPr/>
                      <p:nvPr/>
                    </p:nvSpPr>
                    <p:spPr>
                      <a:xfrm>
                        <a:off x="2538927" y="2869586"/>
                        <a:ext cx="3373108" cy="926805"/>
                      </a:xfrm>
                      <a:custGeom>
                        <a:avLst/>
                        <a:gdLst>
                          <a:gd name="connsiteX0" fmla="*/ 0 w 2608118"/>
                          <a:gd name="connsiteY0" fmla="*/ 1776846 h 1790517"/>
                          <a:gd name="connsiteX1" fmla="*/ 789709 w 2608118"/>
                          <a:gd name="connsiteY1" fmla="*/ 1600200 h 1790517"/>
                          <a:gd name="connsiteX2" fmla="*/ 1569027 w 2608118"/>
                          <a:gd name="connsiteY2" fmla="*/ 446809 h 1790517"/>
                          <a:gd name="connsiteX3" fmla="*/ 2608118 w 2608118"/>
                          <a:gd name="connsiteY3" fmla="*/ 0 h 1790517"/>
                          <a:gd name="connsiteX0" fmla="*/ 0 w 2608118"/>
                          <a:gd name="connsiteY0" fmla="*/ 1776846 h 1792636"/>
                          <a:gd name="connsiteX1" fmla="*/ 789709 w 2608118"/>
                          <a:gd name="connsiteY1" fmla="*/ 1600200 h 1792636"/>
                          <a:gd name="connsiteX2" fmla="*/ 1551418 w 2608118"/>
                          <a:gd name="connsiteY2" fmla="*/ 384463 h 1792636"/>
                          <a:gd name="connsiteX3" fmla="*/ 2608118 w 2608118"/>
                          <a:gd name="connsiteY3" fmla="*/ 0 h 1792636"/>
                          <a:gd name="connsiteX0" fmla="*/ 0 w 2608118"/>
                          <a:gd name="connsiteY0" fmla="*/ 1776846 h 1794981"/>
                          <a:gd name="connsiteX1" fmla="*/ 789709 w 2608118"/>
                          <a:gd name="connsiteY1" fmla="*/ 1600200 h 1794981"/>
                          <a:gd name="connsiteX2" fmla="*/ 1545548 w 2608118"/>
                          <a:gd name="connsiteY2" fmla="*/ 322118 h 1794981"/>
                          <a:gd name="connsiteX3" fmla="*/ 2608118 w 2608118"/>
                          <a:gd name="connsiteY3" fmla="*/ 0 h 1794981"/>
                          <a:gd name="connsiteX0" fmla="*/ 0 w 2663979"/>
                          <a:gd name="connsiteY0" fmla="*/ 1793613 h 1811748"/>
                          <a:gd name="connsiteX1" fmla="*/ 789709 w 2663979"/>
                          <a:gd name="connsiteY1" fmla="*/ 1616967 h 1811748"/>
                          <a:gd name="connsiteX2" fmla="*/ 1545548 w 2663979"/>
                          <a:gd name="connsiteY2" fmla="*/ 338885 h 1811748"/>
                          <a:gd name="connsiteX3" fmla="*/ 2663979 w 2663979"/>
                          <a:gd name="connsiteY3" fmla="*/ 0 h 1811748"/>
                          <a:gd name="connsiteX0" fmla="*/ 0 w 2866983"/>
                          <a:gd name="connsiteY0" fmla="*/ 1877446 h 1883787"/>
                          <a:gd name="connsiteX1" fmla="*/ 992713 w 2866983"/>
                          <a:gd name="connsiteY1" fmla="*/ 1616967 h 1883787"/>
                          <a:gd name="connsiteX2" fmla="*/ 1748552 w 2866983"/>
                          <a:gd name="connsiteY2" fmla="*/ 338885 h 1883787"/>
                          <a:gd name="connsiteX3" fmla="*/ 2866983 w 2866983"/>
                          <a:gd name="connsiteY3" fmla="*/ 0 h 1883787"/>
                          <a:gd name="connsiteX0" fmla="*/ 0 w 2908625"/>
                          <a:gd name="connsiteY0" fmla="*/ 1886904 h 1892653"/>
                          <a:gd name="connsiteX1" fmla="*/ 1034355 w 2908625"/>
                          <a:gd name="connsiteY1" fmla="*/ 1616967 h 1892653"/>
                          <a:gd name="connsiteX2" fmla="*/ 1790194 w 2908625"/>
                          <a:gd name="connsiteY2" fmla="*/ 338885 h 1892653"/>
                          <a:gd name="connsiteX3" fmla="*/ 2908625 w 2908625"/>
                          <a:gd name="connsiteY3" fmla="*/ 0 h 1892653"/>
                          <a:gd name="connsiteX0" fmla="*/ 0 w 3013805"/>
                          <a:gd name="connsiteY0" fmla="*/ 1896362 h 1901602"/>
                          <a:gd name="connsiteX1" fmla="*/ 1139535 w 3013805"/>
                          <a:gd name="connsiteY1" fmla="*/ 1616967 h 1901602"/>
                          <a:gd name="connsiteX2" fmla="*/ 1895374 w 3013805"/>
                          <a:gd name="connsiteY2" fmla="*/ 338885 h 1901602"/>
                          <a:gd name="connsiteX3" fmla="*/ 3013805 w 3013805"/>
                          <a:gd name="connsiteY3" fmla="*/ 0 h 1901602"/>
                          <a:gd name="connsiteX0" fmla="*/ 0 w 3023127"/>
                          <a:gd name="connsiteY0" fmla="*/ 1896362 h 1901602"/>
                          <a:gd name="connsiteX1" fmla="*/ 1139535 w 3023127"/>
                          <a:gd name="connsiteY1" fmla="*/ 1616967 h 1901602"/>
                          <a:gd name="connsiteX2" fmla="*/ 1895374 w 3023127"/>
                          <a:gd name="connsiteY2" fmla="*/ 338885 h 1901602"/>
                          <a:gd name="connsiteX3" fmla="*/ 3023127 w 3023127"/>
                          <a:gd name="connsiteY3" fmla="*/ 0 h 1901602"/>
                          <a:gd name="connsiteX0" fmla="*/ 0 w 3085303"/>
                          <a:gd name="connsiteY0" fmla="*/ 1896363 h 1901602"/>
                          <a:gd name="connsiteX1" fmla="*/ 1201711 w 3085303"/>
                          <a:gd name="connsiteY1" fmla="*/ 1616967 h 1901602"/>
                          <a:gd name="connsiteX2" fmla="*/ 1957550 w 3085303"/>
                          <a:gd name="connsiteY2" fmla="*/ 338885 h 1901602"/>
                          <a:gd name="connsiteX3" fmla="*/ 3085303 w 3085303"/>
                          <a:gd name="connsiteY3" fmla="*/ 0 h 1901602"/>
                          <a:gd name="connsiteX0" fmla="*/ 0 w 2981677"/>
                          <a:gd name="connsiteY0" fmla="*/ 1849444 h 1854683"/>
                          <a:gd name="connsiteX1" fmla="*/ 1201711 w 2981677"/>
                          <a:gd name="connsiteY1" fmla="*/ 1570048 h 1854683"/>
                          <a:gd name="connsiteX2" fmla="*/ 1957550 w 2981677"/>
                          <a:gd name="connsiteY2" fmla="*/ 291966 h 1854683"/>
                          <a:gd name="connsiteX3" fmla="*/ 2981677 w 2981677"/>
                          <a:gd name="connsiteY3" fmla="*/ 0 h 1854683"/>
                        </a:gdLst>
                        <a:ahLst/>
                        <a:cxnLst>
                          <a:cxn ang="0">
                            <a:pos x="connsiteX0" y="connsiteY0"/>
                          </a:cxn>
                          <a:cxn ang="0">
                            <a:pos x="connsiteX1" y="connsiteY1"/>
                          </a:cxn>
                          <a:cxn ang="0">
                            <a:pos x="connsiteX2" y="connsiteY2"/>
                          </a:cxn>
                          <a:cxn ang="0">
                            <a:pos x="connsiteX3" y="connsiteY3"/>
                          </a:cxn>
                        </a:cxnLst>
                        <a:rect l="l" t="t" r="r" b="b"/>
                        <a:pathLst>
                          <a:path w="2981677" h="1854683">
                            <a:moveTo>
                              <a:pt x="0" y="1849444"/>
                            </a:moveTo>
                            <a:cubicBezTo>
                              <a:pt x="264102" y="1871957"/>
                              <a:pt x="875453" y="1829628"/>
                              <a:pt x="1201711" y="1570048"/>
                            </a:cubicBezTo>
                            <a:cubicBezTo>
                              <a:pt x="1527969" y="1310468"/>
                              <a:pt x="1654482" y="558666"/>
                              <a:pt x="1957550" y="291966"/>
                            </a:cubicBezTo>
                            <a:cubicBezTo>
                              <a:pt x="2260618" y="25266"/>
                              <a:pt x="2613665" y="90054"/>
                              <a:pt x="2981677" y="0"/>
                            </a:cubicBezTo>
                          </a:path>
                        </a:pathLst>
                      </a:custGeom>
                      <a:noFill/>
                      <a:ln w="215900">
                        <a:solidFill>
                          <a:schemeClr val="tx2">
                            <a:lumMod val="20000"/>
                            <a:lumOff val="80000"/>
                          </a:schemeClr>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29" name="Ελεύθερη σχεδίαση 28"/>
                      <p:cNvSpPr/>
                      <p:nvPr/>
                    </p:nvSpPr>
                    <p:spPr>
                      <a:xfrm>
                        <a:off x="2538928" y="3072485"/>
                        <a:ext cx="3384000" cy="720000"/>
                      </a:xfrm>
                      <a:custGeom>
                        <a:avLst/>
                        <a:gdLst>
                          <a:gd name="connsiteX0" fmla="*/ 0 w 2608118"/>
                          <a:gd name="connsiteY0" fmla="*/ 1776846 h 1790517"/>
                          <a:gd name="connsiteX1" fmla="*/ 789709 w 2608118"/>
                          <a:gd name="connsiteY1" fmla="*/ 1600200 h 1790517"/>
                          <a:gd name="connsiteX2" fmla="*/ 1569027 w 2608118"/>
                          <a:gd name="connsiteY2" fmla="*/ 446809 h 1790517"/>
                          <a:gd name="connsiteX3" fmla="*/ 2608118 w 2608118"/>
                          <a:gd name="connsiteY3" fmla="*/ 0 h 1790517"/>
                          <a:gd name="connsiteX0" fmla="*/ 0 w 2608118"/>
                          <a:gd name="connsiteY0" fmla="*/ 1776846 h 1792636"/>
                          <a:gd name="connsiteX1" fmla="*/ 789709 w 2608118"/>
                          <a:gd name="connsiteY1" fmla="*/ 1600200 h 1792636"/>
                          <a:gd name="connsiteX2" fmla="*/ 1551418 w 2608118"/>
                          <a:gd name="connsiteY2" fmla="*/ 384463 h 1792636"/>
                          <a:gd name="connsiteX3" fmla="*/ 2608118 w 2608118"/>
                          <a:gd name="connsiteY3" fmla="*/ 0 h 1792636"/>
                          <a:gd name="connsiteX0" fmla="*/ 0 w 2608118"/>
                          <a:gd name="connsiteY0" fmla="*/ 1776846 h 1794981"/>
                          <a:gd name="connsiteX1" fmla="*/ 789709 w 2608118"/>
                          <a:gd name="connsiteY1" fmla="*/ 1600200 h 1794981"/>
                          <a:gd name="connsiteX2" fmla="*/ 1545548 w 2608118"/>
                          <a:gd name="connsiteY2" fmla="*/ 322118 h 1794981"/>
                          <a:gd name="connsiteX3" fmla="*/ 2608118 w 2608118"/>
                          <a:gd name="connsiteY3" fmla="*/ 0 h 1794981"/>
                          <a:gd name="connsiteX0" fmla="*/ 0 w 2663979"/>
                          <a:gd name="connsiteY0" fmla="*/ 1793613 h 1811748"/>
                          <a:gd name="connsiteX1" fmla="*/ 789709 w 2663979"/>
                          <a:gd name="connsiteY1" fmla="*/ 1616967 h 1811748"/>
                          <a:gd name="connsiteX2" fmla="*/ 1545548 w 2663979"/>
                          <a:gd name="connsiteY2" fmla="*/ 338885 h 1811748"/>
                          <a:gd name="connsiteX3" fmla="*/ 2663979 w 2663979"/>
                          <a:gd name="connsiteY3" fmla="*/ 0 h 1811748"/>
                          <a:gd name="connsiteX0" fmla="*/ 0 w 2866983"/>
                          <a:gd name="connsiteY0" fmla="*/ 1877446 h 1883787"/>
                          <a:gd name="connsiteX1" fmla="*/ 992713 w 2866983"/>
                          <a:gd name="connsiteY1" fmla="*/ 1616967 h 1883787"/>
                          <a:gd name="connsiteX2" fmla="*/ 1748552 w 2866983"/>
                          <a:gd name="connsiteY2" fmla="*/ 338885 h 1883787"/>
                          <a:gd name="connsiteX3" fmla="*/ 2866983 w 2866983"/>
                          <a:gd name="connsiteY3" fmla="*/ 0 h 1883787"/>
                          <a:gd name="connsiteX0" fmla="*/ 0 w 2908625"/>
                          <a:gd name="connsiteY0" fmla="*/ 1886904 h 1892653"/>
                          <a:gd name="connsiteX1" fmla="*/ 1034355 w 2908625"/>
                          <a:gd name="connsiteY1" fmla="*/ 1616967 h 1892653"/>
                          <a:gd name="connsiteX2" fmla="*/ 1790194 w 2908625"/>
                          <a:gd name="connsiteY2" fmla="*/ 338885 h 1892653"/>
                          <a:gd name="connsiteX3" fmla="*/ 2908625 w 2908625"/>
                          <a:gd name="connsiteY3" fmla="*/ 0 h 1892653"/>
                          <a:gd name="connsiteX0" fmla="*/ 0 w 3013805"/>
                          <a:gd name="connsiteY0" fmla="*/ 1896362 h 1901602"/>
                          <a:gd name="connsiteX1" fmla="*/ 1139535 w 3013805"/>
                          <a:gd name="connsiteY1" fmla="*/ 1616967 h 1901602"/>
                          <a:gd name="connsiteX2" fmla="*/ 1895374 w 3013805"/>
                          <a:gd name="connsiteY2" fmla="*/ 338885 h 1901602"/>
                          <a:gd name="connsiteX3" fmla="*/ 3013805 w 3013805"/>
                          <a:gd name="connsiteY3" fmla="*/ 0 h 1901602"/>
                          <a:gd name="connsiteX0" fmla="*/ 0 w 3023127"/>
                          <a:gd name="connsiteY0" fmla="*/ 1896362 h 1901602"/>
                          <a:gd name="connsiteX1" fmla="*/ 1139535 w 3023127"/>
                          <a:gd name="connsiteY1" fmla="*/ 1616967 h 1901602"/>
                          <a:gd name="connsiteX2" fmla="*/ 1895374 w 3023127"/>
                          <a:gd name="connsiteY2" fmla="*/ 338885 h 1901602"/>
                          <a:gd name="connsiteX3" fmla="*/ 3023127 w 3023127"/>
                          <a:gd name="connsiteY3" fmla="*/ 0 h 1901602"/>
                          <a:gd name="connsiteX0" fmla="*/ 0 w 3085303"/>
                          <a:gd name="connsiteY0" fmla="*/ 1896363 h 1901602"/>
                          <a:gd name="connsiteX1" fmla="*/ 1201711 w 3085303"/>
                          <a:gd name="connsiteY1" fmla="*/ 1616967 h 1901602"/>
                          <a:gd name="connsiteX2" fmla="*/ 1957550 w 3085303"/>
                          <a:gd name="connsiteY2" fmla="*/ 338885 h 1901602"/>
                          <a:gd name="connsiteX3" fmla="*/ 3085303 w 3085303"/>
                          <a:gd name="connsiteY3" fmla="*/ 0 h 1901602"/>
                          <a:gd name="connsiteX0" fmla="*/ 0 w 2981677"/>
                          <a:gd name="connsiteY0" fmla="*/ 1849444 h 1854683"/>
                          <a:gd name="connsiteX1" fmla="*/ 1201711 w 2981677"/>
                          <a:gd name="connsiteY1" fmla="*/ 1570048 h 1854683"/>
                          <a:gd name="connsiteX2" fmla="*/ 1957550 w 2981677"/>
                          <a:gd name="connsiteY2" fmla="*/ 291966 h 1854683"/>
                          <a:gd name="connsiteX3" fmla="*/ 2981677 w 2981677"/>
                          <a:gd name="connsiteY3" fmla="*/ 0 h 1854683"/>
                        </a:gdLst>
                        <a:ahLst/>
                        <a:cxnLst>
                          <a:cxn ang="0">
                            <a:pos x="connsiteX0" y="connsiteY0"/>
                          </a:cxn>
                          <a:cxn ang="0">
                            <a:pos x="connsiteX1" y="connsiteY1"/>
                          </a:cxn>
                          <a:cxn ang="0">
                            <a:pos x="connsiteX2" y="connsiteY2"/>
                          </a:cxn>
                          <a:cxn ang="0">
                            <a:pos x="connsiteX3" y="connsiteY3"/>
                          </a:cxn>
                        </a:cxnLst>
                        <a:rect l="l" t="t" r="r" b="b"/>
                        <a:pathLst>
                          <a:path w="2981677" h="1854683">
                            <a:moveTo>
                              <a:pt x="0" y="1849444"/>
                            </a:moveTo>
                            <a:cubicBezTo>
                              <a:pt x="264102" y="1871957"/>
                              <a:pt x="875453" y="1829628"/>
                              <a:pt x="1201711" y="1570048"/>
                            </a:cubicBezTo>
                            <a:cubicBezTo>
                              <a:pt x="1527969" y="1310468"/>
                              <a:pt x="1654482" y="558666"/>
                              <a:pt x="1957550" y="291966"/>
                            </a:cubicBezTo>
                            <a:cubicBezTo>
                              <a:pt x="2260618" y="25266"/>
                              <a:pt x="2613665" y="90054"/>
                              <a:pt x="2981677" y="0"/>
                            </a:cubicBezTo>
                          </a:path>
                        </a:pathLst>
                      </a:custGeom>
                      <a:noFill/>
                      <a:ln w="215900">
                        <a:solidFill>
                          <a:schemeClr val="tx2">
                            <a:lumMod val="20000"/>
                            <a:lumOff val="80000"/>
                          </a:schemeClr>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grpSp>
                    <p:nvGrpSpPr>
                      <p:cNvPr id="30" name="Ομάδα 29"/>
                      <p:cNvGrpSpPr/>
                      <p:nvPr/>
                    </p:nvGrpSpPr>
                    <p:grpSpPr>
                      <a:xfrm>
                        <a:off x="2538928" y="3275385"/>
                        <a:ext cx="3384000" cy="521007"/>
                        <a:chOff x="2538928" y="2881310"/>
                        <a:chExt cx="3384001" cy="926805"/>
                      </a:xfrm>
                    </p:grpSpPr>
                    <p:sp>
                      <p:nvSpPr>
                        <p:cNvPr id="31" name="Ελεύθερη σχεδίαση 30"/>
                        <p:cNvSpPr/>
                        <p:nvPr/>
                      </p:nvSpPr>
                      <p:spPr>
                        <a:xfrm>
                          <a:off x="2538928" y="2881310"/>
                          <a:ext cx="3373108" cy="926805"/>
                        </a:xfrm>
                        <a:custGeom>
                          <a:avLst/>
                          <a:gdLst>
                            <a:gd name="connsiteX0" fmla="*/ 0 w 2608118"/>
                            <a:gd name="connsiteY0" fmla="*/ 1776846 h 1790517"/>
                            <a:gd name="connsiteX1" fmla="*/ 789709 w 2608118"/>
                            <a:gd name="connsiteY1" fmla="*/ 1600200 h 1790517"/>
                            <a:gd name="connsiteX2" fmla="*/ 1569027 w 2608118"/>
                            <a:gd name="connsiteY2" fmla="*/ 446809 h 1790517"/>
                            <a:gd name="connsiteX3" fmla="*/ 2608118 w 2608118"/>
                            <a:gd name="connsiteY3" fmla="*/ 0 h 1790517"/>
                            <a:gd name="connsiteX0" fmla="*/ 0 w 2608118"/>
                            <a:gd name="connsiteY0" fmla="*/ 1776846 h 1792636"/>
                            <a:gd name="connsiteX1" fmla="*/ 789709 w 2608118"/>
                            <a:gd name="connsiteY1" fmla="*/ 1600200 h 1792636"/>
                            <a:gd name="connsiteX2" fmla="*/ 1551418 w 2608118"/>
                            <a:gd name="connsiteY2" fmla="*/ 384463 h 1792636"/>
                            <a:gd name="connsiteX3" fmla="*/ 2608118 w 2608118"/>
                            <a:gd name="connsiteY3" fmla="*/ 0 h 1792636"/>
                            <a:gd name="connsiteX0" fmla="*/ 0 w 2608118"/>
                            <a:gd name="connsiteY0" fmla="*/ 1776846 h 1794981"/>
                            <a:gd name="connsiteX1" fmla="*/ 789709 w 2608118"/>
                            <a:gd name="connsiteY1" fmla="*/ 1600200 h 1794981"/>
                            <a:gd name="connsiteX2" fmla="*/ 1545548 w 2608118"/>
                            <a:gd name="connsiteY2" fmla="*/ 322118 h 1794981"/>
                            <a:gd name="connsiteX3" fmla="*/ 2608118 w 2608118"/>
                            <a:gd name="connsiteY3" fmla="*/ 0 h 1794981"/>
                            <a:gd name="connsiteX0" fmla="*/ 0 w 2663979"/>
                            <a:gd name="connsiteY0" fmla="*/ 1793613 h 1811748"/>
                            <a:gd name="connsiteX1" fmla="*/ 789709 w 2663979"/>
                            <a:gd name="connsiteY1" fmla="*/ 1616967 h 1811748"/>
                            <a:gd name="connsiteX2" fmla="*/ 1545548 w 2663979"/>
                            <a:gd name="connsiteY2" fmla="*/ 338885 h 1811748"/>
                            <a:gd name="connsiteX3" fmla="*/ 2663979 w 2663979"/>
                            <a:gd name="connsiteY3" fmla="*/ 0 h 1811748"/>
                            <a:gd name="connsiteX0" fmla="*/ 0 w 2866983"/>
                            <a:gd name="connsiteY0" fmla="*/ 1877446 h 1883787"/>
                            <a:gd name="connsiteX1" fmla="*/ 992713 w 2866983"/>
                            <a:gd name="connsiteY1" fmla="*/ 1616967 h 1883787"/>
                            <a:gd name="connsiteX2" fmla="*/ 1748552 w 2866983"/>
                            <a:gd name="connsiteY2" fmla="*/ 338885 h 1883787"/>
                            <a:gd name="connsiteX3" fmla="*/ 2866983 w 2866983"/>
                            <a:gd name="connsiteY3" fmla="*/ 0 h 1883787"/>
                            <a:gd name="connsiteX0" fmla="*/ 0 w 2908625"/>
                            <a:gd name="connsiteY0" fmla="*/ 1886904 h 1892653"/>
                            <a:gd name="connsiteX1" fmla="*/ 1034355 w 2908625"/>
                            <a:gd name="connsiteY1" fmla="*/ 1616967 h 1892653"/>
                            <a:gd name="connsiteX2" fmla="*/ 1790194 w 2908625"/>
                            <a:gd name="connsiteY2" fmla="*/ 338885 h 1892653"/>
                            <a:gd name="connsiteX3" fmla="*/ 2908625 w 2908625"/>
                            <a:gd name="connsiteY3" fmla="*/ 0 h 1892653"/>
                            <a:gd name="connsiteX0" fmla="*/ 0 w 3013805"/>
                            <a:gd name="connsiteY0" fmla="*/ 1896362 h 1901602"/>
                            <a:gd name="connsiteX1" fmla="*/ 1139535 w 3013805"/>
                            <a:gd name="connsiteY1" fmla="*/ 1616967 h 1901602"/>
                            <a:gd name="connsiteX2" fmla="*/ 1895374 w 3013805"/>
                            <a:gd name="connsiteY2" fmla="*/ 338885 h 1901602"/>
                            <a:gd name="connsiteX3" fmla="*/ 3013805 w 3013805"/>
                            <a:gd name="connsiteY3" fmla="*/ 0 h 1901602"/>
                            <a:gd name="connsiteX0" fmla="*/ 0 w 3023127"/>
                            <a:gd name="connsiteY0" fmla="*/ 1896362 h 1901602"/>
                            <a:gd name="connsiteX1" fmla="*/ 1139535 w 3023127"/>
                            <a:gd name="connsiteY1" fmla="*/ 1616967 h 1901602"/>
                            <a:gd name="connsiteX2" fmla="*/ 1895374 w 3023127"/>
                            <a:gd name="connsiteY2" fmla="*/ 338885 h 1901602"/>
                            <a:gd name="connsiteX3" fmla="*/ 3023127 w 3023127"/>
                            <a:gd name="connsiteY3" fmla="*/ 0 h 1901602"/>
                            <a:gd name="connsiteX0" fmla="*/ 0 w 3085303"/>
                            <a:gd name="connsiteY0" fmla="*/ 1896363 h 1901602"/>
                            <a:gd name="connsiteX1" fmla="*/ 1201711 w 3085303"/>
                            <a:gd name="connsiteY1" fmla="*/ 1616967 h 1901602"/>
                            <a:gd name="connsiteX2" fmla="*/ 1957550 w 3085303"/>
                            <a:gd name="connsiteY2" fmla="*/ 338885 h 1901602"/>
                            <a:gd name="connsiteX3" fmla="*/ 3085303 w 3085303"/>
                            <a:gd name="connsiteY3" fmla="*/ 0 h 1901602"/>
                            <a:gd name="connsiteX0" fmla="*/ 0 w 2981677"/>
                            <a:gd name="connsiteY0" fmla="*/ 1849444 h 1854683"/>
                            <a:gd name="connsiteX1" fmla="*/ 1201711 w 2981677"/>
                            <a:gd name="connsiteY1" fmla="*/ 1570048 h 1854683"/>
                            <a:gd name="connsiteX2" fmla="*/ 1957550 w 2981677"/>
                            <a:gd name="connsiteY2" fmla="*/ 291966 h 1854683"/>
                            <a:gd name="connsiteX3" fmla="*/ 2981677 w 2981677"/>
                            <a:gd name="connsiteY3" fmla="*/ 0 h 1854683"/>
                          </a:gdLst>
                          <a:ahLst/>
                          <a:cxnLst>
                            <a:cxn ang="0">
                              <a:pos x="connsiteX0" y="connsiteY0"/>
                            </a:cxn>
                            <a:cxn ang="0">
                              <a:pos x="connsiteX1" y="connsiteY1"/>
                            </a:cxn>
                            <a:cxn ang="0">
                              <a:pos x="connsiteX2" y="connsiteY2"/>
                            </a:cxn>
                            <a:cxn ang="0">
                              <a:pos x="connsiteX3" y="connsiteY3"/>
                            </a:cxn>
                          </a:cxnLst>
                          <a:rect l="l" t="t" r="r" b="b"/>
                          <a:pathLst>
                            <a:path w="2981677" h="1854683">
                              <a:moveTo>
                                <a:pt x="0" y="1849444"/>
                              </a:moveTo>
                              <a:cubicBezTo>
                                <a:pt x="264102" y="1871957"/>
                                <a:pt x="875453" y="1829628"/>
                                <a:pt x="1201711" y="1570048"/>
                              </a:cubicBezTo>
                              <a:cubicBezTo>
                                <a:pt x="1527969" y="1310468"/>
                                <a:pt x="1654482" y="558666"/>
                                <a:pt x="1957550" y="291966"/>
                              </a:cubicBezTo>
                              <a:cubicBezTo>
                                <a:pt x="2260618" y="25266"/>
                                <a:pt x="2613665" y="90054"/>
                                <a:pt x="2981677" y="0"/>
                              </a:cubicBezTo>
                            </a:path>
                          </a:pathLst>
                        </a:custGeom>
                        <a:noFill/>
                        <a:ln w="215900">
                          <a:solidFill>
                            <a:schemeClr val="tx2">
                              <a:lumMod val="20000"/>
                              <a:lumOff val="80000"/>
                            </a:schemeClr>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32" name="Ελεύθερη σχεδίαση 31"/>
                        <p:cNvSpPr/>
                        <p:nvPr/>
                      </p:nvSpPr>
                      <p:spPr>
                        <a:xfrm>
                          <a:off x="2538929" y="3084209"/>
                          <a:ext cx="3384000" cy="720000"/>
                        </a:xfrm>
                        <a:custGeom>
                          <a:avLst/>
                          <a:gdLst>
                            <a:gd name="connsiteX0" fmla="*/ 0 w 2608118"/>
                            <a:gd name="connsiteY0" fmla="*/ 1776846 h 1790517"/>
                            <a:gd name="connsiteX1" fmla="*/ 789709 w 2608118"/>
                            <a:gd name="connsiteY1" fmla="*/ 1600200 h 1790517"/>
                            <a:gd name="connsiteX2" fmla="*/ 1569027 w 2608118"/>
                            <a:gd name="connsiteY2" fmla="*/ 446809 h 1790517"/>
                            <a:gd name="connsiteX3" fmla="*/ 2608118 w 2608118"/>
                            <a:gd name="connsiteY3" fmla="*/ 0 h 1790517"/>
                            <a:gd name="connsiteX0" fmla="*/ 0 w 2608118"/>
                            <a:gd name="connsiteY0" fmla="*/ 1776846 h 1792636"/>
                            <a:gd name="connsiteX1" fmla="*/ 789709 w 2608118"/>
                            <a:gd name="connsiteY1" fmla="*/ 1600200 h 1792636"/>
                            <a:gd name="connsiteX2" fmla="*/ 1551418 w 2608118"/>
                            <a:gd name="connsiteY2" fmla="*/ 384463 h 1792636"/>
                            <a:gd name="connsiteX3" fmla="*/ 2608118 w 2608118"/>
                            <a:gd name="connsiteY3" fmla="*/ 0 h 1792636"/>
                            <a:gd name="connsiteX0" fmla="*/ 0 w 2608118"/>
                            <a:gd name="connsiteY0" fmla="*/ 1776846 h 1794981"/>
                            <a:gd name="connsiteX1" fmla="*/ 789709 w 2608118"/>
                            <a:gd name="connsiteY1" fmla="*/ 1600200 h 1794981"/>
                            <a:gd name="connsiteX2" fmla="*/ 1545548 w 2608118"/>
                            <a:gd name="connsiteY2" fmla="*/ 322118 h 1794981"/>
                            <a:gd name="connsiteX3" fmla="*/ 2608118 w 2608118"/>
                            <a:gd name="connsiteY3" fmla="*/ 0 h 1794981"/>
                            <a:gd name="connsiteX0" fmla="*/ 0 w 2663979"/>
                            <a:gd name="connsiteY0" fmla="*/ 1793613 h 1811748"/>
                            <a:gd name="connsiteX1" fmla="*/ 789709 w 2663979"/>
                            <a:gd name="connsiteY1" fmla="*/ 1616967 h 1811748"/>
                            <a:gd name="connsiteX2" fmla="*/ 1545548 w 2663979"/>
                            <a:gd name="connsiteY2" fmla="*/ 338885 h 1811748"/>
                            <a:gd name="connsiteX3" fmla="*/ 2663979 w 2663979"/>
                            <a:gd name="connsiteY3" fmla="*/ 0 h 1811748"/>
                            <a:gd name="connsiteX0" fmla="*/ 0 w 2866983"/>
                            <a:gd name="connsiteY0" fmla="*/ 1877446 h 1883787"/>
                            <a:gd name="connsiteX1" fmla="*/ 992713 w 2866983"/>
                            <a:gd name="connsiteY1" fmla="*/ 1616967 h 1883787"/>
                            <a:gd name="connsiteX2" fmla="*/ 1748552 w 2866983"/>
                            <a:gd name="connsiteY2" fmla="*/ 338885 h 1883787"/>
                            <a:gd name="connsiteX3" fmla="*/ 2866983 w 2866983"/>
                            <a:gd name="connsiteY3" fmla="*/ 0 h 1883787"/>
                            <a:gd name="connsiteX0" fmla="*/ 0 w 2908625"/>
                            <a:gd name="connsiteY0" fmla="*/ 1886904 h 1892653"/>
                            <a:gd name="connsiteX1" fmla="*/ 1034355 w 2908625"/>
                            <a:gd name="connsiteY1" fmla="*/ 1616967 h 1892653"/>
                            <a:gd name="connsiteX2" fmla="*/ 1790194 w 2908625"/>
                            <a:gd name="connsiteY2" fmla="*/ 338885 h 1892653"/>
                            <a:gd name="connsiteX3" fmla="*/ 2908625 w 2908625"/>
                            <a:gd name="connsiteY3" fmla="*/ 0 h 1892653"/>
                            <a:gd name="connsiteX0" fmla="*/ 0 w 3013805"/>
                            <a:gd name="connsiteY0" fmla="*/ 1896362 h 1901602"/>
                            <a:gd name="connsiteX1" fmla="*/ 1139535 w 3013805"/>
                            <a:gd name="connsiteY1" fmla="*/ 1616967 h 1901602"/>
                            <a:gd name="connsiteX2" fmla="*/ 1895374 w 3013805"/>
                            <a:gd name="connsiteY2" fmla="*/ 338885 h 1901602"/>
                            <a:gd name="connsiteX3" fmla="*/ 3013805 w 3013805"/>
                            <a:gd name="connsiteY3" fmla="*/ 0 h 1901602"/>
                            <a:gd name="connsiteX0" fmla="*/ 0 w 3023127"/>
                            <a:gd name="connsiteY0" fmla="*/ 1896362 h 1901602"/>
                            <a:gd name="connsiteX1" fmla="*/ 1139535 w 3023127"/>
                            <a:gd name="connsiteY1" fmla="*/ 1616967 h 1901602"/>
                            <a:gd name="connsiteX2" fmla="*/ 1895374 w 3023127"/>
                            <a:gd name="connsiteY2" fmla="*/ 338885 h 1901602"/>
                            <a:gd name="connsiteX3" fmla="*/ 3023127 w 3023127"/>
                            <a:gd name="connsiteY3" fmla="*/ 0 h 1901602"/>
                            <a:gd name="connsiteX0" fmla="*/ 0 w 3085303"/>
                            <a:gd name="connsiteY0" fmla="*/ 1896363 h 1901602"/>
                            <a:gd name="connsiteX1" fmla="*/ 1201711 w 3085303"/>
                            <a:gd name="connsiteY1" fmla="*/ 1616967 h 1901602"/>
                            <a:gd name="connsiteX2" fmla="*/ 1957550 w 3085303"/>
                            <a:gd name="connsiteY2" fmla="*/ 338885 h 1901602"/>
                            <a:gd name="connsiteX3" fmla="*/ 3085303 w 3085303"/>
                            <a:gd name="connsiteY3" fmla="*/ 0 h 1901602"/>
                            <a:gd name="connsiteX0" fmla="*/ 0 w 2981677"/>
                            <a:gd name="connsiteY0" fmla="*/ 1849444 h 1854683"/>
                            <a:gd name="connsiteX1" fmla="*/ 1201711 w 2981677"/>
                            <a:gd name="connsiteY1" fmla="*/ 1570048 h 1854683"/>
                            <a:gd name="connsiteX2" fmla="*/ 1957550 w 2981677"/>
                            <a:gd name="connsiteY2" fmla="*/ 291966 h 1854683"/>
                            <a:gd name="connsiteX3" fmla="*/ 2981677 w 2981677"/>
                            <a:gd name="connsiteY3" fmla="*/ 0 h 1854683"/>
                          </a:gdLst>
                          <a:ahLst/>
                          <a:cxnLst>
                            <a:cxn ang="0">
                              <a:pos x="connsiteX0" y="connsiteY0"/>
                            </a:cxn>
                            <a:cxn ang="0">
                              <a:pos x="connsiteX1" y="connsiteY1"/>
                            </a:cxn>
                            <a:cxn ang="0">
                              <a:pos x="connsiteX2" y="connsiteY2"/>
                            </a:cxn>
                            <a:cxn ang="0">
                              <a:pos x="connsiteX3" y="connsiteY3"/>
                            </a:cxn>
                          </a:cxnLst>
                          <a:rect l="l" t="t" r="r" b="b"/>
                          <a:pathLst>
                            <a:path w="2981677" h="1854683">
                              <a:moveTo>
                                <a:pt x="0" y="1849444"/>
                              </a:moveTo>
                              <a:cubicBezTo>
                                <a:pt x="264102" y="1871957"/>
                                <a:pt x="875453" y="1829628"/>
                                <a:pt x="1201711" y="1570048"/>
                              </a:cubicBezTo>
                              <a:cubicBezTo>
                                <a:pt x="1527969" y="1310468"/>
                                <a:pt x="1654482" y="558666"/>
                                <a:pt x="1957550" y="291966"/>
                              </a:cubicBezTo>
                              <a:cubicBezTo>
                                <a:pt x="2260618" y="25266"/>
                                <a:pt x="2613665" y="90054"/>
                                <a:pt x="2981677" y="0"/>
                              </a:cubicBezTo>
                            </a:path>
                          </a:pathLst>
                        </a:custGeom>
                        <a:noFill/>
                        <a:ln w="215900">
                          <a:solidFill>
                            <a:schemeClr val="tx2">
                              <a:lumMod val="20000"/>
                              <a:lumOff val="80000"/>
                            </a:schemeClr>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grpSp>
                </p:grpSp>
              </p:grpSp>
              <p:sp>
                <p:nvSpPr>
                  <p:cNvPr id="39" name="Οβάλ 38"/>
                  <p:cNvSpPr/>
                  <p:nvPr/>
                </p:nvSpPr>
                <p:spPr>
                  <a:xfrm>
                    <a:off x="2481645" y="3658998"/>
                    <a:ext cx="144000" cy="396000"/>
                  </a:xfrm>
                  <a:prstGeom prst="ellipse">
                    <a:avLst/>
                  </a:prstGeom>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grpSp>
            <p:sp>
              <p:nvSpPr>
                <p:cNvPr id="46" name="Ορθογώνιο 45"/>
                <p:cNvSpPr/>
                <p:nvPr/>
              </p:nvSpPr>
              <p:spPr>
                <a:xfrm>
                  <a:off x="4623955" y="690791"/>
                  <a:ext cx="7477572" cy="400110"/>
                </a:xfrm>
                <a:prstGeom prst="rect">
                  <a:avLst/>
                </a:prstGeom>
              </p:spPr>
              <p:txBody>
                <a:bodyPr wrap="square">
                  <a:spAutoFit/>
                </a:bodyPr>
                <a:lstStyle/>
                <a:p>
                  <a:pPr algn="ctr"/>
                  <a:r>
                    <a:rPr lang="el-GR" b="1"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Τη χρονική στιγμή </a:t>
                  </a:r>
                  <a:r>
                    <a:rPr lang="en-US" sz="2000" b="1" i="1" dirty="0" smtClean="0">
                      <a:solidFill>
                        <a:srgbClr val="0070C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a:t>
                  </a:r>
                  <a:r>
                    <a:rPr lang="el-GR" b="1"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επιλέγουμε τμήμα ρευστού μεταξύ των θέσεων 1 και 2</a:t>
                  </a:r>
                  <a:endParaRPr lang="el-GR" dirty="0"/>
                </a:p>
              </p:txBody>
            </p:sp>
          </p:grpSp>
          <p:sp>
            <p:nvSpPr>
              <p:cNvPr id="37" name="TextBox 36"/>
              <p:cNvSpPr txBox="1"/>
              <p:nvPr/>
            </p:nvSpPr>
            <p:spPr>
              <a:xfrm>
                <a:off x="8915397" y="1178614"/>
                <a:ext cx="893193" cy="369332"/>
              </a:xfrm>
              <a:prstGeom prst="rect">
                <a:avLst/>
              </a:prstGeom>
              <a:noFill/>
            </p:spPr>
            <p:txBody>
              <a:bodyPr wrap="none" rtlCol="0">
                <a:spAutoFit/>
              </a:bodyPr>
              <a:lstStyle/>
              <a:p>
                <a:r>
                  <a:rPr lang="el-GR" b="1"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Θέση 1</a:t>
                </a:r>
                <a:endParaRPr lang="el-GR"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
            <p:nvSpPr>
              <p:cNvPr id="45" name="TextBox 44"/>
              <p:cNvSpPr txBox="1"/>
              <p:nvPr/>
            </p:nvSpPr>
            <p:spPr>
              <a:xfrm>
                <a:off x="10387454" y="1195931"/>
                <a:ext cx="893193" cy="369332"/>
              </a:xfrm>
              <a:prstGeom prst="rect">
                <a:avLst/>
              </a:prstGeom>
              <a:noFill/>
            </p:spPr>
            <p:txBody>
              <a:bodyPr wrap="none" rtlCol="0">
                <a:spAutoFit/>
              </a:bodyPr>
              <a:lstStyle/>
              <a:p>
                <a:r>
                  <a:rPr lang="el-GR" b="1"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Θέση 2</a:t>
                </a:r>
                <a:endParaRPr lang="el-GR"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grpSp>
        <p:sp>
          <p:nvSpPr>
            <p:cNvPr id="48" name="TextBox 47"/>
            <p:cNvSpPr txBox="1"/>
            <p:nvPr/>
          </p:nvSpPr>
          <p:spPr>
            <a:xfrm>
              <a:off x="494597" y="1465013"/>
              <a:ext cx="893193" cy="369332"/>
            </a:xfrm>
            <a:prstGeom prst="rect">
              <a:avLst/>
            </a:prstGeom>
            <a:noFill/>
          </p:spPr>
          <p:txBody>
            <a:bodyPr wrap="none" rtlCol="0">
              <a:spAutoFit/>
            </a:bodyPr>
            <a:lstStyle/>
            <a:p>
              <a:r>
                <a:rPr lang="el-GR" b="1"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Θέση 1</a:t>
              </a:r>
              <a:endParaRPr lang="el-GR"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
          <p:nvSpPr>
            <p:cNvPr id="49" name="TextBox 48"/>
            <p:cNvSpPr txBox="1"/>
            <p:nvPr/>
          </p:nvSpPr>
          <p:spPr>
            <a:xfrm>
              <a:off x="2945599" y="645155"/>
              <a:ext cx="893193" cy="369332"/>
            </a:xfrm>
            <a:prstGeom prst="rect">
              <a:avLst/>
            </a:prstGeom>
            <a:noFill/>
          </p:spPr>
          <p:txBody>
            <a:bodyPr wrap="none" rtlCol="0">
              <a:spAutoFit/>
            </a:bodyPr>
            <a:lstStyle/>
            <a:p>
              <a:r>
                <a:rPr lang="el-GR" b="1"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Θέση 2</a:t>
              </a:r>
              <a:endParaRPr lang="el-GR"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grpSp>
      <p:grpSp>
        <p:nvGrpSpPr>
          <p:cNvPr id="11" name="Ομάδα 10"/>
          <p:cNvGrpSpPr/>
          <p:nvPr/>
        </p:nvGrpSpPr>
        <p:grpSpPr>
          <a:xfrm>
            <a:off x="595790" y="1830752"/>
            <a:ext cx="578383" cy="369332"/>
            <a:chOff x="595790" y="1830752"/>
            <a:chExt cx="578383" cy="369332"/>
          </a:xfrm>
        </p:grpSpPr>
        <p:cxnSp>
          <p:nvCxnSpPr>
            <p:cNvPr id="9" name="Ευθύγραμμο βέλος σύνδεσης 8"/>
            <p:cNvCxnSpPr/>
            <p:nvPr/>
          </p:nvCxnSpPr>
          <p:spPr>
            <a:xfrm>
              <a:off x="595790" y="2157860"/>
              <a:ext cx="578383" cy="0"/>
            </a:xfrm>
            <a:prstGeom prst="straightConnector1">
              <a:avLst/>
            </a:prstGeom>
            <a:ln w="38100">
              <a:solidFill>
                <a:srgbClr val="002060"/>
              </a:solidFill>
              <a:tailEnd type="triangle"/>
            </a:ln>
          </p:spPr>
          <p:style>
            <a:lnRef idx="1">
              <a:schemeClr val="accent1"/>
            </a:lnRef>
            <a:fillRef idx="0">
              <a:schemeClr val="accent1"/>
            </a:fillRef>
            <a:effectRef idx="0">
              <a:schemeClr val="accent1"/>
            </a:effectRef>
            <a:fontRef idx="minor">
              <a:schemeClr val="tx1"/>
            </a:fontRef>
          </p:style>
        </p:cxnSp>
        <p:sp>
          <p:nvSpPr>
            <p:cNvPr id="10" name="Ορθογώνιο 9"/>
            <p:cNvSpPr/>
            <p:nvPr/>
          </p:nvSpPr>
          <p:spPr>
            <a:xfrm>
              <a:off x="776060" y="1830752"/>
              <a:ext cx="375424" cy="369332"/>
            </a:xfrm>
            <a:prstGeom prst="rect">
              <a:avLst/>
            </a:prstGeom>
          </p:spPr>
          <p:txBody>
            <a:bodyPr wrap="none">
              <a:spAutoFit/>
            </a:bodyPr>
            <a:lstStyle/>
            <a:p>
              <a:r>
                <a:rPr lang="el-GR" b="1" i="1" dirty="0">
                  <a:solidFill>
                    <a:srgbClr val="00206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υ</a:t>
              </a:r>
              <a:r>
                <a:rPr lang="el-GR" b="1" baseline="-25000" dirty="0">
                  <a:solidFill>
                    <a:srgbClr val="00206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1</a:t>
              </a:r>
              <a:endParaRPr lang="el-GR" dirty="0">
                <a:solidFill>
                  <a:srgbClr val="002060"/>
                </a:solidFill>
              </a:endParaRPr>
            </a:p>
          </p:txBody>
        </p:sp>
      </p:grpSp>
      <p:grpSp>
        <p:nvGrpSpPr>
          <p:cNvPr id="2" name="Ομάδα 1"/>
          <p:cNvGrpSpPr/>
          <p:nvPr/>
        </p:nvGrpSpPr>
        <p:grpSpPr>
          <a:xfrm>
            <a:off x="43780" y="1126315"/>
            <a:ext cx="3940880" cy="1233416"/>
            <a:chOff x="1976489" y="2809641"/>
            <a:chExt cx="3940880" cy="1233416"/>
          </a:xfrm>
        </p:grpSpPr>
        <p:sp>
          <p:nvSpPr>
            <p:cNvPr id="34" name="Ελεύθερη σχεδίαση 33"/>
            <p:cNvSpPr/>
            <p:nvPr/>
          </p:nvSpPr>
          <p:spPr>
            <a:xfrm>
              <a:off x="1976489" y="2809641"/>
              <a:ext cx="3882260" cy="854699"/>
            </a:xfrm>
            <a:custGeom>
              <a:avLst/>
              <a:gdLst>
                <a:gd name="connsiteX0" fmla="*/ 0 w 2608118"/>
                <a:gd name="connsiteY0" fmla="*/ 1776846 h 1790517"/>
                <a:gd name="connsiteX1" fmla="*/ 789709 w 2608118"/>
                <a:gd name="connsiteY1" fmla="*/ 1600200 h 1790517"/>
                <a:gd name="connsiteX2" fmla="*/ 1569027 w 2608118"/>
                <a:gd name="connsiteY2" fmla="*/ 446809 h 1790517"/>
                <a:gd name="connsiteX3" fmla="*/ 2608118 w 2608118"/>
                <a:gd name="connsiteY3" fmla="*/ 0 h 1790517"/>
                <a:gd name="connsiteX0" fmla="*/ 0 w 2608118"/>
                <a:gd name="connsiteY0" fmla="*/ 1776846 h 1792636"/>
                <a:gd name="connsiteX1" fmla="*/ 789709 w 2608118"/>
                <a:gd name="connsiteY1" fmla="*/ 1600200 h 1792636"/>
                <a:gd name="connsiteX2" fmla="*/ 1551418 w 2608118"/>
                <a:gd name="connsiteY2" fmla="*/ 384463 h 1792636"/>
                <a:gd name="connsiteX3" fmla="*/ 2608118 w 2608118"/>
                <a:gd name="connsiteY3" fmla="*/ 0 h 1792636"/>
                <a:gd name="connsiteX0" fmla="*/ 0 w 2608118"/>
                <a:gd name="connsiteY0" fmla="*/ 1776846 h 1794981"/>
                <a:gd name="connsiteX1" fmla="*/ 789709 w 2608118"/>
                <a:gd name="connsiteY1" fmla="*/ 1600200 h 1794981"/>
                <a:gd name="connsiteX2" fmla="*/ 1545548 w 2608118"/>
                <a:gd name="connsiteY2" fmla="*/ 322118 h 1794981"/>
                <a:gd name="connsiteX3" fmla="*/ 2608118 w 2608118"/>
                <a:gd name="connsiteY3" fmla="*/ 0 h 1794981"/>
                <a:gd name="connsiteX0" fmla="*/ 0 w 2663979"/>
                <a:gd name="connsiteY0" fmla="*/ 1793613 h 1811748"/>
                <a:gd name="connsiteX1" fmla="*/ 789709 w 2663979"/>
                <a:gd name="connsiteY1" fmla="*/ 1616967 h 1811748"/>
                <a:gd name="connsiteX2" fmla="*/ 1545548 w 2663979"/>
                <a:gd name="connsiteY2" fmla="*/ 338885 h 1811748"/>
                <a:gd name="connsiteX3" fmla="*/ 2663979 w 2663979"/>
                <a:gd name="connsiteY3" fmla="*/ 0 h 1811748"/>
                <a:gd name="connsiteX0" fmla="*/ 0 w 2866983"/>
                <a:gd name="connsiteY0" fmla="*/ 1877446 h 1883787"/>
                <a:gd name="connsiteX1" fmla="*/ 992713 w 2866983"/>
                <a:gd name="connsiteY1" fmla="*/ 1616967 h 1883787"/>
                <a:gd name="connsiteX2" fmla="*/ 1748552 w 2866983"/>
                <a:gd name="connsiteY2" fmla="*/ 338885 h 1883787"/>
                <a:gd name="connsiteX3" fmla="*/ 2866983 w 2866983"/>
                <a:gd name="connsiteY3" fmla="*/ 0 h 1883787"/>
                <a:gd name="connsiteX0" fmla="*/ 0 w 2908625"/>
                <a:gd name="connsiteY0" fmla="*/ 1886904 h 1892653"/>
                <a:gd name="connsiteX1" fmla="*/ 1034355 w 2908625"/>
                <a:gd name="connsiteY1" fmla="*/ 1616967 h 1892653"/>
                <a:gd name="connsiteX2" fmla="*/ 1790194 w 2908625"/>
                <a:gd name="connsiteY2" fmla="*/ 338885 h 1892653"/>
                <a:gd name="connsiteX3" fmla="*/ 2908625 w 2908625"/>
                <a:gd name="connsiteY3" fmla="*/ 0 h 1892653"/>
                <a:gd name="connsiteX0" fmla="*/ 0 w 3013805"/>
                <a:gd name="connsiteY0" fmla="*/ 1896362 h 1901602"/>
                <a:gd name="connsiteX1" fmla="*/ 1139535 w 3013805"/>
                <a:gd name="connsiteY1" fmla="*/ 1616967 h 1901602"/>
                <a:gd name="connsiteX2" fmla="*/ 1895374 w 3013805"/>
                <a:gd name="connsiteY2" fmla="*/ 338885 h 1901602"/>
                <a:gd name="connsiteX3" fmla="*/ 3013805 w 3013805"/>
                <a:gd name="connsiteY3" fmla="*/ 0 h 1901602"/>
                <a:gd name="connsiteX0" fmla="*/ 0 w 3023127"/>
                <a:gd name="connsiteY0" fmla="*/ 1896362 h 1901602"/>
                <a:gd name="connsiteX1" fmla="*/ 1139535 w 3023127"/>
                <a:gd name="connsiteY1" fmla="*/ 1616967 h 1901602"/>
                <a:gd name="connsiteX2" fmla="*/ 1895374 w 3023127"/>
                <a:gd name="connsiteY2" fmla="*/ 338885 h 1901602"/>
                <a:gd name="connsiteX3" fmla="*/ 3023127 w 3023127"/>
                <a:gd name="connsiteY3" fmla="*/ 0 h 1901602"/>
                <a:gd name="connsiteX0" fmla="*/ 0 w 3085303"/>
                <a:gd name="connsiteY0" fmla="*/ 1896363 h 1901602"/>
                <a:gd name="connsiteX1" fmla="*/ 1201711 w 3085303"/>
                <a:gd name="connsiteY1" fmla="*/ 1616967 h 1901602"/>
                <a:gd name="connsiteX2" fmla="*/ 1957550 w 3085303"/>
                <a:gd name="connsiteY2" fmla="*/ 338885 h 1901602"/>
                <a:gd name="connsiteX3" fmla="*/ 3085303 w 3085303"/>
                <a:gd name="connsiteY3" fmla="*/ 0 h 1901602"/>
                <a:gd name="connsiteX0" fmla="*/ 0 w 2981677"/>
                <a:gd name="connsiteY0" fmla="*/ 1849444 h 1854683"/>
                <a:gd name="connsiteX1" fmla="*/ 1201711 w 2981677"/>
                <a:gd name="connsiteY1" fmla="*/ 1570048 h 1854683"/>
                <a:gd name="connsiteX2" fmla="*/ 1957550 w 2981677"/>
                <a:gd name="connsiteY2" fmla="*/ 291966 h 1854683"/>
                <a:gd name="connsiteX3" fmla="*/ 2981677 w 2981677"/>
                <a:gd name="connsiteY3" fmla="*/ 0 h 1854683"/>
                <a:gd name="connsiteX0" fmla="*/ 0 w 2981677"/>
                <a:gd name="connsiteY0" fmla="*/ 1779065 h 1784304"/>
                <a:gd name="connsiteX1" fmla="*/ 1201711 w 2981677"/>
                <a:gd name="connsiteY1" fmla="*/ 1499669 h 1784304"/>
                <a:gd name="connsiteX2" fmla="*/ 1957550 w 2981677"/>
                <a:gd name="connsiteY2" fmla="*/ 221587 h 1784304"/>
                <a:gd name="connsiteX3" fmla="*/ 2981677 w 2981677"/>
                <a:gd name="connsiteY3" fmla="*/ 0 h 1784304"/>
                <a:gd name="connsiteX0" fmla="*/ 0 w 2981677"/>
                <a:gd name="connsiteY0" fmla="*/ 1755605 h 1760844"/>
                <a:gd name="connsiteX1" fmla="*/ 1201711 w 2981677"/>
                <a:gd name="connsiteY1" fmla="*/ 1476209 h 1760844"/>
                <a:gd name="connsiteX2" fmla="*/ 1957550 w 2981677"/>
                <a:gd name="connsiteY2" fmla="*/ 198127 h 1760844"/>
                <a:gd name="connsiteX3" fmla="*/ 2981677 w 2981677"/>
                <a:gd name="connsiteY3" fmla="*/ 0 h 1760844"/>
                <a:gd name="connsiteX0" fmla="*/ 0 w 2981677"/>
                <a:gd name="connsiteY0" fmla="*/ 1693223 h 1703857"/>
                <a:gd name="connsiteX1" fmla="*/ 1201711 w 2981677"/>
                <a:gd name="connsiteY1" fmla="*/ 1476209 h 1703857"/>
                <a:gd name="connsiteX2" fmla="*/ 1957550 w 2981677"/>
                <a:gd name="connsiteY2" fmla="*/ 198127 h 1703857"/>
                <a:gd name="connsiteX3" fmla="*/ 2981677 w 2981677"/>
                <a:gd name="connsiteY3" fmla="*/ 0 h 1703857"/>
                <a:gd name="connsiteX0" fmla="*/ 0 w 2972492"/>
                <a:gd name="connsiteY0" fmla="*/ 1714017 h 1722218"/>
                <a:gd name="connsiteX1" fmla="*/ 1192526 w 2972492"/>
                <a:gd name="connsiteY1" fmla="*/ 1476209 h 1722218"/>
                <a:gd name="connsiteX2" fmla="*/ 1948365 w 2972492"/>
                <a:gd name="connsiteY2" fmla="*/ 198127 h 1722218"/>
                <a:gd name="connsiteX3" fmla="*/ 2972492 w 2972492"/>
                <a:gd name="connsiteY3" fmla="*/ 0 h 1722218"/>
                <a:gd name="connsiteX0" fmla="*/ 0 w 3422561"/>
                <a:gd name="connsiteY0" fmla="*/ 1734811 h 1741281"/>
                <a:gd name="connsiteX1" fmla="*/ 1642595 w 3422561"/>
                <a:gd name="connsiteY1" fmla="*/ 1476209 h 1741281"/>
                <a:gd name="connsiteX2" fmla="*/ 2398434 w 3422561"/>
                <a:gd name="connsiteY2" fmla="*/ 198127 h 1741281"/>
                <a:gd name="connsiteX3" fmla="*/ 3422561 w 3422561"/>
                <a:gd name="connsiteY3" fmla="*/ 0 h 1741281"/>
                <a:gd name="connsiteX0" fmla="*/ 0 w 3431745"/>
                <a:gd name="connsiteY0" fmla="*/ 1672429 h 1686413"/>
                <a:gd name="connsiteX1" fmla="*/ 1651779 w 3431745"/>
                <a:gd name="connsiteY1" fmla="*/ 1476209 h 1686413"/>
                <a:gd name="connsiteX2" fmla="*/ 2407618 w 3431745"/>
                <a:gd name="connsiteY2" fmla="*/ 198127 h 1686413"/>
                <a:gd name="connsiteX3" fmla="*/ 3431745 w 3431745"/>
                <a:gd name="connsiteY3" fmla="*/ 0 h 1686413"/>
                <a:gd name="connsiteX0" fmla="*/ 0 w 3431745"/>
                <a:gd name="connsiteY0" fmla="*/ 1672429 h 1710387"/>
                <a:gd name="connsiteX1" fmla="*/ 1631053 w 3431745"/>
                <a:gd name="connsiteY1" fmla="*/ 1546590 h 1710387"/>
                <a:gd name="connsiteX2" fmla="*/ 2407618 w 3431745"/>
                <a:gd name="connsiteY2" fmla="*/ 198127 h 1710387"/>
                <a:gd name="connsiteX3" fmla="*/ 3431745 w 3431745"/>
                <a:gd name="connsiteY3" fmla="*/ 0 h 1710387"/>
              </a:gdLst>
              <a:ahLst/>
              <a:cxnLst>
                <a:cxn ang="0">
                  <a:pos x="connsiteX0" y="connsiteY0"/>
                </a:cxn>
                <a:cxn ang="0">
                  <a:pos x="connsiteX1" y="connsiteY1"/>
                </a:cxn>
                <a:cxn ang="0">
                  <a:pos x="connsiteX2" y="connsiteY2"/>
                </a:cxn>
                <a:cxn ang="0">
                  <a:pos x="connsiteX3" y="connsiteY3"/>
                </a:cxn>
              </a:cxnLst>
              <a:rect l="l" t="t" r="r" b="b"/>
              <a:pathLst>
                <a:path w="3431745" h="1710387">
                  <a:moveTo>
                    <a:pt x="0" y="1672429"/>
                  </a:moveTo>
                  <a:cubicBezTo>
                    <a:pt x="264102" y="1694942"/>
                    <a:pt x="1229783" y="1792307"/>
                    <a:pt x="1631053" y="1546590"/>
                  </a:cubicBezTo>
                  <a:cubicBezTo>
                    <a:pt x="2032323" y="1300873"/>
                    <a:pt x="2104550" y="464827"/>
                    <a:pt x="2407618" y="198127"/>
                  </a:cubicBezTo>
                  <a:cubicBezTo>
                    <a:pt x="2710686" y="-68573"/>
                    <a:pt x="3063733" y="90054"/>
                    <a:pt x="3431745" y="0"/>
                  </a:cubicBezTo>
                </a:path>
              </a:pathLst>
            </a:custGeom>
            <a:noFill/>
            <a:ln w="41275">
              <a:solidFill>
                <a:schemeClr val="tx1"/>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36" name="Ελεύθερη σχεδίαση 35"/>
            <p:cNvSpPr/>
            <p:nvPr/>
          </p:nvSpPr>
          <p:spPr>
            <a:xfrm>
              <a:off x="1991707" y="3854379"/>
              <a:ext cx="3925662" cy="188678"/>
            </a:xfrm>
            <a:custGeom>
              <a:avLst/>
              <a:gdLst>
                <a:gd name="connsiteX0" fmla="*/ 0 w 2608118"/>
                <a:gd name="connsiteY0" fmla="*/ 1776846 h 1790517"/>
                <a:gd name="connsiteX1" fmla="*/ 789709 w 2608118"/>
                <a:gd name="connsiteY1" fmla="*/ 1600200 h 1790517"/>
                <a:gd name="connsiteX2" fmla="*/ 1569027 w 2608118"/>
                <a:gd name="connsiteY2" fmla="*/ 446809 h 1790517"/>
                <a:gd name="connsiteX3" fmla="*/ 2608118 w 2608118"/>
                <a:gd name="connsiteY3" fmla="*/ 0 h 1790517"/>
                <a:gd name="connsiteX0" fmla="*/ 0 w 2608118"/>
                <a:gd name="connsiteY0" fmla="*/ 1776846 h 1792636"/>
                <a:gd name="connsiteX1" fmla="*/ 789709 w 2608118"/>
                <a:gd name="connsiteY1" fmla="*/ 1600200 h 1792636"/>
                <a:gd name="connsiteX2" fmla="*/ 1551418 w 2608118"/>
                <a:gd name="connsiteY2" fmla="*/ 384463 h 1792636"/>
                <a:gd name="connsiteX3" fmla="*/ 2608118 w 2608118"/>
                <a:gd name="connsiteY3" fmla="*/ 0 h 1792636"/>
                <a:gd name="connsiteX0" fmla="*/ 0 w 2608118"/>
                <a:gd name="connsiteY0" fmla="*/ 1776846 h 1794981"/>
                <a:gd name="connsiteX1" fmla="*/ 789709 w 2608118"/>
                <a:gd name="connsiteY1" fmla="*/ 1600200 h 1794981"/>
                <a:gd name="connsiteX2" fmla="*/ 1545548 w 2608118"/>
                <a:gd name="connsiteY2" fmla="*/ 322118 h 1794981"/>
                <a:gd name="connsiteX3" fmla="*/ 2608118 w 2608118"/>
                <a:gd name="connsiteY3" fmla="*/ 0 h 1794981"/>
                <a:gd name="connsiteX0" fmla="*/ 0 w 2663979"/>
                <a:gd name="connsiteY0" fmla="*/ 1793613 h 1811748"/>
                <a:gd name="connsiteX1" fmla="*/ 789709 w 2663979"/>
                <a:gd name="connsiteY1" fmla="*/ 1616967 h 1811748"/>
                <a:gd name="connsiteX2" fmla="*/ 1545548 w 2663979"/>
                <a:gd name="connsiteY2" fmla="*/ 338885 h 1811748"/>
                <a:gd name="connsiteX3" fmla="*/ 2663979 w 2663979"/>
                <a:gd name="connsiteY3" fmla="*/ 0 h 1811748"/>
                <a:gd name="connsiteX0" fmla="*/ 0 w 2866983"/>
                <a:gd name="connsiteY0" fmla="*/ 1877446 h 1883787"/>
                <a:gd name="connsiteX1" fmla="*/ 992713 w 2866983"/>
                <a:gd name="connsiteY1" fmla="*/ 1616967 h 1883787"/>
                <a:gd name="connsiteX2" fmla="*/ 1748552 w 2866983"/>
                <a:gd name="connsiteY2" fmla="*/ 338885 h 1883787"/>
                <a:gd name="connsiteX3" fmla="*/ 2866983 w 2866983"/>
                <a:gd name="connsiteY3" fmla="*/ 0 h 1883787"/>
                <a:gd name="connsiteX0" fmla="*/ 0 w 2908625"/>
                <a:gd name="connsiteY0" fmla="*/ 1886904 h 1892653"/>
                <a:gd name="connsiteX1" fmla="*/ 1034355 w 2908625"/>
                <a:gd name="connsiteY1" fmla="*/ 1616967 h 1892653"/>
                <a:gd name="connsiteX2" fmla="*/ 1790194 w 2908625"/>
                <a:gd name="connsiteY2" fmla="*/ 338885 h 1892653"/>
                <a:gd name="connsiteX3" fmla="*/ 2908625 w 2908625"/>
                <a:gd name="connsiteY3" fmla="*/ 0 h 1892653"/>
                <a:gd name="connsiteX0" fmla="*/ 0 w 3013805"/>
                <a:gd name="connsiteY0" fmla="*/ 1896362 h 1901602"/>
                <a:gd name="connsiteX1" fmla="*/ 1139535 w 3013805"/>
                <a:gd name="connsiteY1" fmla="*/ 1616967 h 1901602"/>
                <a:gd name="connsiteX2" fmla="*/ 1895374 w 3013805"/>
                <a:gd name="connsiteY2" fmla="*/ 338885 h 1901602"/>
                <a:gd name="connsiteX3" fmla="*/ 3013805 w 3013805"/>
                <a:gd name="connsiteY3" fmla="*/ 0 h 1901602"/>
                <a:gd name="connsiteX0" fmla="*/ 0 w 3023127"/>
                <a:gd name="connsiteY0" fmla="*/ 1896362 h 1901602"/>
                <a:gd name="connsiteX1" fmla="*/ 1139535 w 3023127"/>
                <a:gd name="connsiteY1" fmla="*/ 1616967 h 1901602"/>
                <a:gd name="connsiteX2" fmla="*/ 1895374 w 3023127"/>
                <a:gd name="connsiteY2" fmla="*/ 338885 h 1901602"/>
                <a:gd name="connsiteX3" fmla="*/ 3023127 w 3023127"/>
                <a:gd name="connsiteY3" fmla="*/ 0 h 1901602"/>
                <a:gd name="connsiteX0" fmla="*/ 0 w 3085303"/>
                <a:gd name="connsiteY0" fmla="*/ 1896363 h 1901602"/>
                <a:gd name="connsiteX1" fmla="*/ 1201711 w 3085303"/>
                <a:gd name="connsiteY1" fmla="*/ 1616967 h 1901602"/>
                <a:gd name="connsiteX2" fmla="*/ 1957550 w 3085303"/>
                <a:gd name="connsiteY2" fmla="*/ 338885 h 1901602"/>
                <a:gd name="connsiteX3" fmla="*/ 3085303 w 3085303"/>
                <a:gd name="connsiteY3" fmla="*/ 0 h 1901602"/>
                <a:gd name="connsiteX0" fmla="*/ 0 w 2981677"/>
                <a:gd name="connsiteY0" fmla="*/ 1849444 h 1854683"/>
                <a:gd name="connsiteX1" fmla="*/ 1201711 w 2981677"/>
                <a:gd name="connsiteY1" fmla="*/ 1570048 h 1854683"/>
                <a:gd name="connsiteX2" fmla="*/ 1957550 w 2981677"/>
                <a:gd name="connsiteY2" fmla="*/ 291966 h 1854683"/>
                <a:gd name="connsiteX3" fmla="*/ 2981677 w 2981677"/>
                <a:gd name="connsiteY3" fmla="*/ 0 h 1854683"/>
                <a:gd name="connsiteX0" fmla="*/ 0 w 2981677"/>
                <a:gd name="connsiteY0" fmla="*/ 1849441 h 1854683"/>
                <a:gd name="connsiteX1" fmla="*/ 1201711 w 2981677"/>
                <a:gd name="connsiteY1" fmla="*/ 1570048 h 1854683"/>
                <a:gd name="connsiteX2" fmla="*/ 1957550 w 2981677"/>
                <a:gd name="connsiteY2" fmla="*/ 291966 h 1854683"/>
                <a:gd name="connsiteX3" fmla="*/ 2981677 w 2981677"/>
                <a:gd name="connsiteY3" fmla="*/ 0 h 1854683"/>
                <a:gd name="connsiteX0" fmla="*/ 0 w 3366209"/>
                <a:gd name="connsiteY0" fmla="*/ 1946362 h 1948973"/>
                <a:gd name="connsiteX1" fmla="*/ 1586243 w 3366209"/>
                <a:gd name="connsiteY1" fmla="*/ 1570048 h 1948973"/>
                <a:gd name="connsiteX2" fmla="*/ 2342082 w 3366209"/>
                <a:gd name="connsiteY2" fmla="*/ 291966 h 1948973"/>
                <a:gd name="connsiteX3" fmla="*/ 3366209 w 3366209"/>
                <a:gd name="connsiteY3" fmla="*/ 0 h 1948973"/>
                <a:gd name="connsiteX0" fmla="*/ 0 w 3485231"/>
                <a:gd name="connsiteY0" fmla="*/ 1849441 h 1854683"/>
                <a:gd name="connsiteX1" fmla="*/ 1705265 w 3485231"/>
                <a:gd name="connsiteY1" fmla="*/ 1570048 h 1854683"/>
                <a:gd name="connsiteX2" fmla="*/ 2461104 w 3485231"/>
                <a:gd name="connsiteY2" fmla="*/ 291966 h 1854683"/>
                <a:gd name="connsiteX3" fmla="*/ 3485231 w 3485231"/>
                <a:gd name="connsiteY3" fmla="*/ 0 h 1854683"/>
                <a:gd name="connsiteX0" fmla="*/ 0 w 3423884"/>
                <a:gd name="connsiteY0" fmla="*/ 1958786 h 1961230"/>
                <a:gd name="connsiteX1" fmla="*/ 1643918 w 3423884"/>
                <a:gd name="connsiteY1" fmla="*/ 1570048 h 1961230"/>
                <a:gd name="connsiteX2" fmla="*/ 2399757 w 3423884"/>
                <a:gd name="connsiteY2" fmla="*/ 291966 h 1961230"/>
                <a:gd name="connsiteX3" fmla="*/ 3423884 w 3423884"/>
                <a:gd name="connsiteY3" fmla="*/ 0 h 1961230"/>
                <a:gd name="connsiteX0" fmla="*/ 0 w 3423884"/>
                <a:gd name="connsiteY0" fmla="*/ 1740097 h 1759871"/>
                <a:gd name="connsiteX1" fmla="*/ 1643918 w 3423884"/>
                <a:gd name="connsiteY1" fmla="*/ 1570048 h 1759871"/>
                <a:gd name="connsiteX2" fmla="*/ 2399757 w 3423884"/>
                <a:gd name="connsiteY2" fmla="*/ 291966 h 1759871"/>
                <a:gd name="connsiteX3" fmla="*/ 3423884 w 3423884"/>
                <a:gd name="connsiteY3" fmla="*/ 0 h 1759871"/>
              </a:gdLst>
              <a:ahLst/>
              <a:cxnLst>
                <a:cxn ang="0">
                  <a:pos x="connsiteX0" y="connsiteY0"/>
                </a:cxn>
                <a:cxn ang="0">
                  <a:pos x="connsiteX1" y="connsiteY1"/>
                </a:cxn>
                <a:cxn ang="0">
                  <a:pos x="connsiteX2" y="connsiteY2"/>
                </a:cxn>
                <a:cxn ang="0">
                  <a:pos x="connsiteX3" y="connsiteY3"/>
                </a:cxn>
              </a:cxnLst>
              <a:rect l="l" t="t" r="r" b="b"/>
              <a:pathLst>
                <a:path w="3423884" h="1759871">
                  <a:moveTo>
                    <a:pt x="0" y="1740097"/>
                  </a:moveTo>
                  <a:cubicBezTo>
                    <a:pt x="264102" y="1762610"/>
                    <a:pt x="1243959" y="1811403"/>
                    <a:pt x="1643918" y="1570048"/>
                  </a:cubicBezTo>
                  <a:cubicBezTo>
                    <a:pt x="2043877" y="1328693"/>
                    <a:pt x="2096689" y="558666"/>
                    <a:pt x="2399757" y="291966"/>
                  </a:cubicBezTo>
                  <a:cubicBezTo>
                    <a:pt x="2702825" y="25266"/>
                    <a:pt x="3055872" y="90054"/>
                    <a:pt x="3423884" y="0"/>
                  </a:cubicBezTo>
                </a:path>
              </a:pathLst>
            </a:custGeom>
            <a:noFill/>
            <a:ln w="38100">
              <a:solidFill>
                <a:schemeClr val="tx1"/>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grpSp>
      <p:sp>
        <p:nvSpPr>
          <p:cNvPr id="38" name="Ορθογώνιο 37"/>
          <p:cNvSpPr/>
          <p:nvPr/>
        </p:nvSpPr>
        <p:spPr>
          <a:xfrm>
            <a:off x="3361148" y="1173743"/>
            <a:ext cx="648000" cy="9720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35" name="Ορθογώνιο 34"/>
          <p:cNvSpPr/>
          <p:nvPr/>
        </p:nvSpPr>
        <p:spPr>
          <a:xfrm>
            <a:off x="0" y="55659"/>
            <a:ext cx="12192000" cy="584775"/>
          </a:xfrm>
          <a:prstGeom prst="rect">
            <a:avLst/>
          </a:prstGeom>
        </p:spPr>
        <p:txBody>
          <a:bodyPr wrap="square">
            <a:spAutoFit/>
          </a:bodyPr>
          <a:lstStyle/>
          <a:p>
            <a:pPr algn="ctr"/>
            <a:r>
              <a:rPr lang="el-GR" sz="3200" b="1" dirty="0" smtClean="0">
                <a:solidFill>
                  <a:srgbClr val="002060"/>
                </a:solidFill>
                <a:latin typeface="Times New Roman" panose="02020603050405020304" pitchFamily="18" charset="0"/>
                <a:cs typeface="Times New Roman" panose="02020603050405020304" pitchFamily="18" charset="0"/>
              </a:rPr>
              <a:t>Εξίσωση Συνεχείας</a:t>
            </a:r>
            <a:endParaRPr lang="el-GR" sz="3200" b="1" dirty="0">
              <a:solidFill>
                <a:srgbClr val="002060"/>
              </a:solidFill>
              <a:latin typeface="Times New Roman" panose="02020603050405020304" pitchFamily="18" charset="0"/>
              <a:cs typeface="Times New Roman" panose="02020603050405020304" pitchFamily="18" charset="0"/>
            </a:endParaRPr>
          </a:p>
        </p:txBody>
      </p:sp>
      <p:sp>
        <p:nvSpPr>
          <p:cNvPr id="50" name="TextBox 49"/>
          <p:cNvSpPr txBox="1"/>
          <p:nvPr/>
        </p:nvSpPr>
        <p:spPr>
          <a:xfrm>
            <a:off x="6911310" y="1865249"/>
            <a:ext cx="4186181" cy="369332"/>
          </a:xfrm>
          <a:prstGeom prst="rect">
            <a:avLst/>
          </a:prstGeom>
          <a:noFill/>
        </p:spPr>
        <p:txBody>
          <a:bodyPr wrap="square" rtlCol="0">
            <a:spAutoFit/>
          </a:bodyPr>
          <a:lstStyle/>
          <a:p>
            <a:r>
              <a:rPr lang="el-GR" sz="1600" b="1"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Ταχύτητα ρευστού      </a:t>
            </a:r>
            <a:r>
              <a:rPr lang="en-US" sz="1600" b="1"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el-GR" sz="1600" b="1"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el-GR" b="1" i="1" dirty="0" smtClean="0">
                <a:solidFill>
                  <a:srgbClr val="0070C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υ</a:t>
            </a:r>
            <a:r>
              <a:rPr lang="el-GR" b="1" baseline="-25000" dirty="0" smtClean="0">
                <a:solidFill>
                  <a:srgbClr val="0070C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1</a:t>
            </a:r>
            <a:r>
              <a:rPr lang="el-GR" b="1" dirty="0" smtClean="0">
                <a:solidFill>
                  <a:srgbClr val="0070C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en-US" b="1" dirty="0" smtClean="0">
                <a:solidFill>
                  <a:srgbClr val="0070C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el-GR" b="1" dirty="0" smtClean="0">
                <a:solidFill>
                  <a:srgbClr val="0070C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en-US" b="1" dirty="0" smtClean="0">
                <a:solidFill>
                  <a:srgbClr val="0070C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el-GR" b="1" dirty="0" smtClean="0">
                <a:solidFill>
                  <a:srgbClr val="0070C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el-GR" b="1" i="1" dirty="0" smtClean="0">
                <a:solidFill>
                  <a:srgbClr val="0070C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υ</a:t>
            </a:r>
            <a:r>
              <a:rPr lang="el-GR" b="1" baseline="-25000" dirty="0" smtClean="0">
                <a:solidFill>
                  <a:srgbClr val="0070C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2</a:t>
            </a:r>
            <a:r>
              <a:rPr lang="el-GR" b="1" dirty="0" smtClean="0">
                <a:solidFill>
                  <a:srgbClr val="0070C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endParaRPr lang="el-GR" b="1" dirty="0">
              <a:solidFill>
                <a:srgbClr val="0070C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
        <p:nvSpPr>
          <p:cNvPr id="51" name="TextBox 50"/>
          <p:cNvSpPr txBox="1"/>
          <p:nvPr/>
        </p:nvSpPr>
        <p:spPr>
          <a:xfrm>
            <a:off x="5461947" y="2296927"/>
            <a:ext cx="3359932" cy="400110"/>
          </a:xfrm>
          <a:prstGeom prst="rect">
            <a:avLst/>
          </a:prstGeom>
          <a:noFill/>
        </p:spPr>
        <p:txBody>
          <a:bodyPr wrap="square" rtlCol="0">
            <a:spAutoFit/>
          </a:bodyPr>
          <a:lstStyle/>
          <a:p>
            <a:r>
              <a:rPr lang="el-GR" b="1"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Μετά από χρονικό διάστημα </a:t>
            </a:r>
            <a:r>
              <a:rPr lang="el-GR" sz="2000" b="1" dirty="0" smtClean="0">
                <a:solidFill>
                  <a:srgbClr val="0070C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Δ</a:t>
            </a:r>
            <a:r>
              <a:rPr lang="en-US" sz="2000" b="1" i="1" dirty="0" smtClean="0">
                <a:solidFill>
                  <a:srgbClr val="0070C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a:t>
            </a:r>
            <a:endParaRPr lang="el-GR" sz="2000" b="1" dirty="0">
              <a:solidFill>
                <a:srgbClr val="0070C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
        <p:nvSpPr>
          <p:cNvPr id="56" name="Οβάλ 55"/>
          <p:cNvSpPr/>
          <p:nvPr/>
        </p:nvSpPr>
        <p:spPr>
          <a:xfrm>
            <a:off x="36312" y="1961816"/>
            <a:ext cx="144000" cy="396000"/>
          </a:xfrm>
          <a:prstGeom prst="ellipse">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57" name="Οβάλ 56"/>
          <p:cNvSpPr/>
          <p:nvPr/>
        </p:nvSpPr>
        <p:spPr>
          <a:xfrm>
            <a:off x="3817149" y="1126050"/>
            <a:ext cx="291132" cy="1044000"/>
          </a:xfrm>
          <a:prstGeom prst="ellipse">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grpSp>
        <p:nvGrpSpPr>
          <p:cNvPr id="16" name="Ομάδα 15"/>
          <p:cNvGrpSpPr/>
          <p:nvPr/>
        </p:nvGrpSpPr>
        <p:grpSpPr>
          <a:xfrm>
            <a:off x="171348" y="1352571"/>
            <a:ext cx="11372348" cy="939066"/>
            <a:chOff x="171348" y="1352571"/>
            <a:chExt cx="11372348" cy="939066"/>
          </a:xfrm>
        </p:grpSpPr>
        <p:sp>
          <p:nvSpPr>
            <p:cNvPr id="47" name="TextBox 46"/>
            <p:cNvSpPr txBox="1"/>
            <p:nvPr/>
          </p:nvSpPr>
          <p:spPr>
            <a:xfrm>
              <a:off x="6213764" y="1525811"/>
              <a:ext cx="5329932" cy="369332"/>
            </a:xfrm>
            <a:prstGeom prst="rect">
              <a:avLst/>
            </a:prstGeom>
            <a:noFill/>
          </p:spPr>
          <p:txBody>
            <a:bodyPr wrap="square" rtlCol="0">
              <a:spAutoFit/>
            </a:bodyPr>
            <a:lstStyle/>
            <a:p>
              <a:r>
                <a:rPr lang="el-GR" sz="1600" b="1"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Εμβαδό διατομής σωλήνα      </a:t>
              </a:r>
              <a:r>
                <a:rPr lang="en-US" sz="1600" b="1"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el-GR" b="1" i="1" dirty="0" smtClean="0">
                  <a:solidFill>
                    <a:srgbClr val="0070C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Α</a:t>
              </a:r>
              <a:r>
                <a:rPr lang="el-GR" b="1" baseline="-25000" dirty="0" smtClean="0">
                  <a:solidFill>
                    <a:srgbClr val="0070C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1</a:t>
              </a:r>
              <a:r>
                <a:rPr lang="el-GR" b="1" dirty="0" smtClean="0">
                  <a:solidFill>
                    <a:srgbClr val="0070C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en-US" b="1" dirty="0" smtClean="0">
                  <a:solidFill>
                    <a:srgbClr val="0070C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el-GR" b="1" dirty="0" smtClean="0">
                  <a:solidFill>
                    <a:srgbClr val="0070C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el-GR" b="1" i="1" dirty="0" smtClean="0">
                  <a:solidFill>
                    <a:srgbClr val="0070C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Α</a:t>
              </a:r>
              <a:r>
                <a:rPr lang="el-GR" b="1" baseline="-25000" dirty="0" smtClean="0">
                  <a:solidFill>
                    <a:srgbClr val="0070C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2</a:t>
              </a:r>
              <a:r>
                <a:rPr lang="el-GR" b="1" dirty="0" smtClean="0">
                  <a:solidFill>
                    <a:srgbClr val="0070C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endParaRPr lang="el-GR" b="1" dirty="0">
                <a:solidFill>
                  <a:srgbClr val="0070C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
          <p:nvSpPr>
            <p:cNvPr id="13" name="Ορθογώνιο 12"/>
            <p:cNvSpPr/>
            <p:nvPr/>
          </p:nvSpPr>
          <p:spPr>
            <a:xfrm>
              <a:off x="171348" y="1922305"/>
              <a:ext cx="415498" cy="369332"/>
            </a:xfrm>
            <a:prstGeom prst="rect">
              <a:avLst/>
            </a:prstGeom>
          </p:spPr>
          <p:txBody>
            <a:bodyPr wrap="none">
              <a:spAutoFit/>
            </a:bodyPr>
            <a:lstStyle/>
            <a:p>
              <a:r>
                <a:rPr lang="el-GR" b="1" i="1" dirty="0">
                  <a:solidFill>
                    <a:srgbClr val="0070C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Α</a:t>
              </a:r>
              <a:r>
                <a:rPr lang="el-GR" b="1" baseline="-25000" dirty="0">
                  <a:solidFill>
                    <a:srgbClr val="0070C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1</a:t>
              </a:r>
              <a:endParaRPr lang="el-GR" dirty="0"/>
            </a:p>
          </p:txBody>
        </p:sp>
        <p:sp>
          <p:nvSpPr>
            <p:cNvPr id="14" name="Ορθογώνιο 13"/>
            <p:cNvSpPr/>
            <p:nvPr/>
          </p:nvSpPr>
          <p:spPr>
            <a:xfrm>
              <a:off x="3739074" y="1352571"/>
              <a:ext cx="415498" cy="369332"/>
            </a:xfrm>
            <a:prstGeom prst="rect">
              <a:avLst/>
            </a:prstGeom>
          </p:spPr>
          <p:txBody>
            <a:bodyPr wrap="none">
              <a:spAutoFit/>
            </a:bodyPr>
            <a:lstStyle/>
            <a:p>
              <a:r>
                <a:rPr lang="el-GR" b="1" i="1" dirty="0">
                  <a:solidFill>
                    <a:srgbClr val="0070C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Α</a:t>
              </a:r>
              <a:r>
                <a:rPr lang="el-GR" b="1" baseline="-25000" dirty="0">
                  <a:solidFill>
                    <a:srgbClr val="0070C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2</a:t>
              </a:r>
              <a:endParaRPr lang="el-GR" dirty="0"/>
            </a:p>
          </p:txBody>
        </p:sp>
      </p:grpSp>
      <p:sp>
        <p:nvSpPr>
          <p:cNvPr id="62" name="Οβάλ 61"/>
          <p:cNvSpPr/>
          <p:nvPr/>
        </p:nvSpPr>
        <p:spPr>
          <a:xfrm>
            <a:off x="3207545" y="1129515"/>
            <a:ext cx="291132" cy="1044000"/>
          </a:xfrm>
          <a:prstGeom prst="ellipse">
            <a:avLst/>
          </a:prstGeom>
          <a:solidFill>
            <a:schemeClr val="bg2">
              <a:lumMod val="50000"/>
              <a:alpha val="68000"/>
            </a:schemeClr>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grpSp>
        <p:nvGrpSpPr>
          <p:cNvPr id="19" name="Ομάδα 18"/>
          <p:cNvGrpSpPr/>
          <p:nvPr/>
        </p:nvGrpSpPr>
        <p:grpSpPr>
          <a:xfrm>
            <a:off x="595325" y="1137206"/>
            <a:ext cx="10556745" cy="1965182"/>
            <a:chOff x="595325" y="1137206"/>
            <a:chExt cx="10556745" cy="1965182"/>
          </a:xfrm>
        </p:grpSpPr>
        <p:sp>
          <p:nvSpPr>
            <p:cNvPr id="41" name="Κύλινδρος 40"/>
            <p:cNvSpPr/>
            <p:nvPr/>
          </p:nvSpPr>
          <p:spPr>
            <a:xfrm rot="5400000">
              <a:off x="829790" y="1775442"/>
              <a:ext cx="324000" cy="792000"/>
            </a:xfrm>
            <a:prstGeom prst="can">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grpSp>
          <p:nvGrpSpPr>
            <p:cNvPr id="15" name="Ομάδα 14"/>
            <p:cNvGrpSpPr/>
            <p:nvPr/>
          </p:nvGrpSpPr>
          <p:grpSpPr>
            <a:xfrm>
              <a:off x="595325" y="2235121"/>
              <a:ext cx="10556745" cy="867267"/>
              <a:chOff x="595325" y="2235121"/>
              <a:chExt cx="10556745" cy="867267"/>
            </a:xfrm>
          </p:grpSpPr>
          <p:sp>
            <p:nvSpPr>
              <p:cNvPr id="4" name="Ορθογώνιο 3"/>
              <p:cNvSpPr/>
              <p:nvPr/>
            </p:nvSpPr>
            <p:spPr>
              <a:xfrm>
                <a:off x="8978803" y="2733056"/>
                <a:ext cx="579005" cy="369332"/>
              </a:xfrm>
              <a:prstGeom prst="rect">
                <a:avLst/>
              </a:prstGeom>
            </p:spPr>
            <p:txBody>
              <a:bodyPr wrap="none">
                <a:spAutoFit/>
              </a:bodyPr>
              <a:lstStyle/>
              <a:p>
                <a:r>
                  <a:rPr lang="el-GR" b="1" dirty="0">
                    <a:solidFill>
                      <a:srgbClr val="0070C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Δ</a:t>
                </a:r>
                <a:r>
                  <a:rPr lang="en-US" b="1" i="1" dirty="0">
                    <a:solidFill>
                      <a:srgbClr val="0070C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x</a:t>
                </a:r>
                <a:r>
                  <a:rPr lang="en-US" b="1" baseline="-25000" dirty="0">
                    <a:solidFill>
                      <a:srgbClr val="0070C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1</a:t>
                </a:r>
                <a:r>
                  <a:rPr lang="en-US" b="1" dirty="0">
                    <a:solidFill>
                      <a:srgbClr val="0070C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endParaRPr lang="el-GR" dirty="0"/>
              </a:p>
            </p:txBody>
          </p:sp>
          <p:sp>
            <p:nvSpPr>
              <p:cNvPr id="5" name="Ορθογώνιο 4"/>
              <p:cNvSpPr/>
              <p:nvPr/>
            </p:nvSpPr>
            <p:spPr>
              <a:xfrm>
                <a:off x="10599592" y="2717836"/>
                <a:ext cx="552478" cy="369332"/>
              </a:xfrm>
              <a:prstGeom prst="rect">
                <a:avLst/>
              </a:prstGeom>
            </p:spPr>
            <p:txBody>
              <a:bodyPr wrap="square">
                <a:spAutoFit/>
              </a:bodyPr>
              <a:lstStyle/>
              <a:p>
                <a:r>
                  <a:rPr lang="el-GR" b="1" dirty="0">
                    <a:solidFill>
                      <a:srgbClr val="0070C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Δ</a:t>
                </a:r>
                <a:r>
                  <a:rPr lang="en-US" b="1" i="1" dirty="0">
                    <a:solidFill>
                      <a:srgbClr val="0070C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x</a:t>
                </a:r>
                <a:r>
                  <a:rPr lang="el-GR" b="1" baseline="-25000" dirty="0">
                    <a:solidFill>
                      <a:srgbClr val="0070C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2</a:t>
                </a:r>
                <a:r>
                  <a:rPr lang="el-GR" sz="16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endParaRPr lang="el-GR" dirty="0"/>
              </a:p>
            </p:txBody>
          </p:sp>
          <p:sp>
            <p:nvSpPr>
              <p:cNvPr id="7" name="Ορθογώνιο 6"/>
              <p:cNvSpPr/>
              <p:nvPr/>
            </p:nvSpPr>
            <p:spPr>
              <a:xfrm>
                <a:off x="6669008" y="2763834"/>
                <a:ext cx="2048959" cy="338554"/>
              </a:xfrm>
              <a:prstGeom prst="rect">
                <a:avLst/>
              </a:prstGeom>
            </p:spPr>
            <p:txBody>
              <a:bodyPr wrap="none">
                <a:spAutoFit/>
              </a:bodyPr>
              <a:lstStyle/>
              <a:p>
                <a:r>
                  <a:rPr lang="el-GR" sz="1600" b="1"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Μετατόπιση ρευστού</a:t>
                </a:r>
                <a:endParaRPr lang="el-GR" sz="1600" dirty="0"/>
              </a:p>
            </p:txBody>
          </p:sp>
          <p:sp>
            <p:nvSpPr>
              <p:cNvPr id="58" name="Ορθογώνιο 57"/>
              <p:cNvSpPr/>
              <p:nvPr/>
            </p:nvSpPr>
            <p:spPr>
              <a:xfrm>
                <a:off x="764633" y="2400045"/>
                <a:ext cx="579005" cy="369332"/>
              </a:xfrm>
              <a:prstGeom prst="rect">
                <a:avLst/>
              </a:prstGeom>
            </p:spPr>
            <p:txBody>
              <a:bodyPr wrap="none">
                <a:spAutoFit/>
              </a:bodyPr>
              <a:lstStyle/>
              <a:p>
                <a:r>
                  <a:rPr lang="el-GR" b="1" dirty="0">
                    <a:solidFill>
                      <a:srgbClr val="0070C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Δ</a:t>
                </a:r>
                <a:r>
                  <a:rPr lang="en-US" b="1" i="1" dirty="0">
                    <a:solidFill>
                      <a:srgbClr val="0070C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x</a:t>
                </a:r>
                <a:r>
                  <a:rPr lang="en-US" b="1" baseline="-25000" dirty="0">
                    <a:solidFill>
                      <a:srgbClr val="0070C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1</a:t>
                </a:r>
                <a:r>
                  <a:rPr lang="en-US" b="1" dirty="0">
                    <a:solidFill>
                      <a:srgbClr val="0070C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endParaRPr lang="el-GR" dirty="0"/>
              </a:p>
            </p:txBody>
          </p:sp>
          <p:sp>
            <p:nvSpPr>
              <p:cNvPr id="59" name="Ορθογώνιο 58"/>
              <p:cNvSpPr/>
              <p:nvPr/>
            </p:nvSpPr>
            <p:spPr>
              <a:xfrm>
                <a:off x="3165582" y="2235121"/>
                <a:ext cx="552478" cy="369332"/>
              </a:xfrm>
              <a:prstGeom prst="rect">
                <a:avLst/>
              </a:prstGeom>
            </p:spPr>
            <p:txBody>
              <a:bodyPr wrap="square">
                <a:spAutoFit/>
              </a:bodyPr>
              <a:lstStyle/>
              <a:p>
                <a:r>
                  <a:rPr lang="el-GR" b="1" dirty="0">
                    <a:solidFill>
                      <a:srgbClr val="0070C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Δ</a:t>
                </a:r>
                <a:r>
                  <a:rPr lang="en-US" b="1" i="1" dirty="0">
                    <a:solidFill>
                      <a:srgbClr val="0070C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x</a:t>
                </a:r>
                <a:r>
                  <a:rPr lang="el-GR" b="1" baseline="-25000" dirty="0">
                    <a:solidFill>
                      <a:srgbClr val="0070C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2</a:t>
                </a:r>
                <a:r>
                  <a:rPr lang="el-GR" sz="16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endParaRPr lang="el-GR" dirty="0"/>
              </a:p>
            </p:txBody>
          </p:sp>
          <p:cxnSp>
            <p:nvCxnSpPr>
              <p:cNvPr id="60" name="Ευθύγραμμο βέλος σύνδεσης 59"/>
              <p:cNvCxnSpPr/>
              <p:nvPr/>
            </p:nvCxnSpPr>
            <p:spPr>
              <a:xfrm>
                <a:off x="595325" y="2462391"/>
                <a:ext cx="828000" cy="0"/>
              </a:xfrm>
              <a:prstGeom prst="straightConnector1">
                <a:avLst/>
              </a:prstGeom>
              <a:ln w="28575">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61" name="Ευθύγραμμο βέλος σύνδεσης 60"/>
              <p:cNvCxnSpPr/>
              <p:nvPr/>
            </p:nvCxnSpPr>
            <p:spPr>
              <a:xfrm>
                <a:off x="3252105" y="2287919"/>
                <a:ext cx="324000" cy="0"/>
              </a:xfrm>
              <a:prstGeom prst="straightConnector1">
                <a:avLst/>
              </a:prstGeom>
              <a:ln w="28575">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grpSp>
        <p:sp>
          <p:nvSpPr>
            <p:cNvPr id="44" name="Κύλινδρος 43"/>
            <p:cNvSpPr/>
            <p:nvPr/>
          </p:nvSpPr>
          <p:spPr>
            <a:xfrm rot="5400000">
              <a:off x="2909607" y="1443206"/>
              <a:ext cx="1044000" cy="432000"/>
            </a:xfrm>
            <a:prstGeom prst="can">
              <a:avLst>
                <a:gd name="adj" fmla="val 50000"/>
              </a:avLst>
            </a:prstGeom>
            <a:solidFill>
              <a:schemeClr val="tx2">
                <a:lumMod val="40000"/>
                <a:lumOff val="60000"/>
              </a:schemeClr>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grpSp>
      <p:grpSp>
        <p:nvGrpSpPr>
          <p:cNvPr id="88" name="Ομάδα 87"/>
          <p:cNvGrpSpPr/>
          <p:nvPr/>
        </p:nvGrpSpPr>
        <p:grpSpPr>
          <a:xfrm>
            <a:off x="6894151" y="3176009"/>
            <a:ext cx="5216705" cy="338554"/>
            <a:chOff x="6894151" y="3176009"/>
            <a:chExt cx="5216705" cy="338554"/>
          </a:xfrm>
        </p:grpSpPr>
        <p:sp>
          <p:nvSpPr>
            <p:cNvPr id="65" name="Ορθογώνιο 64"/>
            <p:cNvSpPr/>
            <p:nvPr/>
          </p:nvSpPr>
          <p:spPr>
            <a:xfrm>
              <a:off x="6894151" y="3176009"/>
              <a:ext cx="1844287" cy="338554"/>
            </a:xfrm>
            <a:prstGeom prst="rect">
              <a:avLst/>
            </a:prstGeom>
          </p:spPr>
          <p:txBody>
            <a:bodyPr wrap="none">
              <a:spAutoFit/>
            </a:bodyPr>
            <a:lstStyle/>
            <a:p>
              <a:r>
                <a:rPr lang="el-GR" sz="1600" b="1"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Μετατόπιση όγκου</a:t>
              </a:r>
              <a:endParaRPr lang="el-GR" sz="1600" dirty="0"/>
            </a:p>
          </p:txBody>
        </p:sp>
        <mc:AlternateContent xmlns:mc="http://schemas.openxmlformats.org/markup-compatibility/2006" xmlns:a14="http://schemas.microsoft.com/office/drawing/2010/main">
          <mc:Choice Requires="a14">
            <p:sp>
              <p:nvSpPr>
                <p:cNvPr id="20" name="TextBox 19"/>
                <p:cNvSpPr txBox="1"/>
                <p:nvPr/>
              </p:nvSpPr>
              <p:spPr>
                <a:xfrm>
                  <a:off x="8999585" y="3206391"/>
                  <a:ext cx="1472967" cy="276999"/>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l-GR" b="1" i="0" smtClean="0">
                            <a:solidFill>
                              <a:srgbClr val="0070C0"/>
                            </a:solidFill>
                            <a:latin typeface="Cambria Math" panose="02040503050406030204" pitchFamily="18" charset="0"/>
                          </a:rPr>
                          <m:t>𝚫</m:t>
                        </m:r>
                        <m:sSub>
                          <m:sSubPr>
                            <m:ctrlPr>
                              <a:rPr lang="el-GR" b="1" i="1" smtClean="0">
                                <a:solidFill>
                                  <a:srgbClr val="0070C0"/>
                                </a:solidFill>
                                <a:latin typeface="Cambria Math" panose="02040503050406030204" pitchFamily="18" charset="0"/>
                              </a:rPr>
                            </m:ctrlPr>
                          </m:sSubPr>
                          <m:e>
                            <m:r>
                              <a:rPr lang="en-US" b="1" i="1" smtClean="0">
                                <a:solidFill>
                                  <a:srgbClr val="0070C0"/>
                                </a:solidFill>
                                <a:latin typeface="Cambria Math" panose="02040503050406030204" pitchFamily="18" charset="0"/>
                              </a:rPr>
                              <m:t>𝑽</m:t>
                            </m:r>
                          </m:e>
                          <m:sub>
                            <m:r>
                              <a:rPr lang="en-US" b="1" i="1" smtClean="0">
                                <a:solidFill>
                                  <a:srgbClr val="0070C0"/>
                                </a:solidFill>
                                <a:latin typeface="Cambria Math" panose="02040503050406030204" pitchFamily="18" charset="0"/>
                              </a:rPr>
                              <m:t>𝟏</m:t>
                            </m:r>
                          </m:sub>
                        </m:sSub>
                        <m:r>
                          <a:rPr lang="en-US" b="1" i="1" smtClean="0">
                            <a:solidFill>
                              <a:srgbClr val="0070C0"/>
                            </a:solidFill>
                            <a:latin typeface="Cambria Math" panose="02040503050406030204" pitchFamily="18" charset="0"/>
                          </a:rPr>
                          <m:t>=</m:t>
                        </m:r>
                        <m:sSub>
                          <m:sSubPr>
                            <m:ctrlPr>
                              <a:rPr lang="en-US" b="1" i="1" smtClean="0">
                                <a:solidFill>
                                  <a:srgbClr val="0070C0"/>
                                </a:solidFill>
                                <a:latin typeface="Cambria Math" panose="02040503050406030204" pitchFamily="18" charset="0"/>
                              </a:rPr>
                            </m:ctrlPr>
                          </m:sSubPr>
                          <m:e>
                            <m:r>
                              <a:rPr lang="en-US" b="1" i="1" smtClean="0">
                                <a:solidFill>
                                  <a:srgbClr val="0070C0"/>
                                </a:solidFill>
                                <a:latin typeface="Cambria Math" panose="02040503050406030204" pitchFamily="18" charset="0"/>
                              </a:rPr>
                              <m:t>𝑨</m:t>
                            </m:r>
                          </m:e>
                          <m:sub>
                            <m:r>
                              <a:rPr lang="en-US" b="1" i="1" smtClean="0">
                                <a:solidFill>
                                  <a:srgbClr val="0070C0"/>
                                </a:solidFill>
                                <a:latin typeface="Cambria Math" panose="02040503050406030204" pitchFamily="18" charset="0"/>
                              </a:rPr>
                              <m:t>𝟏</m:t>
                            </m:r>
                          </m:sub>
                        </m:sSub>
                        <m:r>
                          <a:rPr lang="el-GR" b="1" i="0" smtClean="0">
                            <a:solidFill>
                              <a:srgbClr val="0070C0"/>
                            </a:solidFill>
                            <a:latin typeface="Cambria Math" panose="02040503050406030204" pitchFamily="18" charset="0"/>
                          </a:rPr>
                          <m:t>𝚫</m:t>
                        </m:r>
                        <m:sSub>
                          <m:sSubPr>
                            <m:ctrlPr>
                              <a:rPr lang="el-GR" b="1" i="1" smtClean="0">
                                <a:solidFill>
                                  <a:srgbClr val="0070C0"/>
                                </a:solidFill>
                                <a:latin typeface="Cambria Math" panose="02040503050406030204" pitchFamily="18" charset="0"/>
                              </a:rPr>
                            </m:ctrlPr>
                          </m:sSubPr>
                          <m:e>
                            <m:r>
                              <a:rPr lang="en-US" b="1" i="1" smtClean="0">
                                <a:solidFill>
                                  <a:srgbClr val="0070C0"/>
                                </a:solidFill>
                                <a:latin typeface="Cambria Math" panose="02040503050406030204" pitchFamily="18" charset="0"/>
                              </a:rPr>
                              <m:t>𝒙</m:t>
                            </m:r>
                          </m:e>
                          <m:sub>
                            <m:r>
                              <a:rPr lang="en-US" b="1" i="1" smtClean="0">
                                <a:solidFill>
                                  <a:srgbClr val="0070C0"/>
                                </a:solidFill>
                                <a:latin typeface="Cambria Math" panose="02040503050406030204" pitchFamily="18" charset="0"/>
                              </a:rPr>
                              <m:t>𝟏</m:t>
                            </m:r>
                          </m:sub>
                        </m:sSub>
                      </m:oMath>
                    </m:oMathPara>
                  </a14:m>
                  <a:endParaRPr lang="el-GR" b="1" dirty="0">
                    <a:solidFill>
                      <a:srgbClr val="0070C0"/>
                    </a:solidFill>
                  </a:endParaRPr>
                </a:p>
              </p:txBody>
            </p:sp>
          </mc:Choice>
          <mc:Fallback xmlns="">
            <p:sp>
              <p:nvSpPr>
                <p:cNvPr id="20" name="TextBox 19"/>
                <p:cNvSpPr txBox="1">
                  <a:spLocks noRot="1" noChangeAspect="1" noMove="1" noResize="1" noEditPoints="1" noAdjustHandles="1" noChangeArrowheads="1" noChangeShapeType="1" noTextEdit="1"/>
                </p:cNvSpPr>
                <p:nvPr/>
              </p:nvSpPr>
              <p:spPr>
                <a:xfrm>
                  <a:off x="8999585" y="3206391"/>
                  <a:ext cx="1472967" cy="276999"/>
                </a:xfrm>
                <a:prstGeom prst="rect">
                  <a:avLst/>
                </a:prstGeom>
                <a:blipFill>
                  <a:blip r:embed="rId2"/>
                  <a:stretch>
                    <a:fillRect l="-1240" b="-17778"/>
                  </a:stretch>
                </a:blipFill>
              </p:spPr>
              <p:txBody>
                <a:bodyPr/>
                <a:lstStyle/>
                <a:p>
                  <a:r>
                    <a:rPr lang="el-GR">
                      <a:noFill/>
                    </a:rPr>
                    <a:t> </a:t>
                  </a:r>
                </a:p>
              </p:txBody>
            </p:sp>
          </mc:Fallback>
        </mc:AlternateContent>
        <mc:AlternateContent xmlns:mc="http://schemas.openxmlformats.org/markup-compatibility/2006" xmlns:a14="http://schemas.microsoft.com/office/drawing/2010/main">
          <mc:Choice Requires="a14">
            <p:sp>
              <p:nvSpPr>
                <p:cNvPr id="66" name="TextBox 65"/>
                <p:cNvSpPr txBox="1"/>
                <p:nvPr/>
              </p:nvSpPr>
              <p:spPr>
                <a:xfrm>
                  <a:off x="10637889" y="3202926"/>
                  <a:ext cx="1472967" cy="276999"/>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l-GR" b="1" i="0" smtClean="0">
                            <a:solidFill>
                              <a:srgbClr val="0070C0"/>
                            </a:solidFill>
                            <a:latin typeface="Cambria Math" panose="02040503050406030204" pitchFamily="18" charset="0"/>
                          </a:rPr>
                          <m:t>𝚫</m:t>
                        </m:r>
                        <m:sSub>
                          <m:sSubPr>
                            <m:ctrlPr>
                              <a:rPr lang="el-GR" b="1" i="1" smtClean="0">
                                <a:solidFill>
                                  <a:srgbClr val="0070C0"/>
                                </a:solidFill>
                                <a:latin typeface="Cambria Math" panose="02040503050406030204" pitchFamily="18" charset="0"/>
                              </a:rPr>
                            </m:ctrlPr>
                          </m:sSubPr>
                          <m:e>
                            <m:r>
                              <a:rPr lang="en-US" b="1" i="1" smtClean="0">
                                <a:solidFill>
                                  <a:srgbClr val="0070C0"/>
                                </a:solidFill>
                                <a:latin typeface="Cambria Math" panose="02040503050406030204" pitchFamily="18" charset="0"/>
                              </a:rPr>
                              <m:t>𝑽</m:t>
                            </m:r>
                          </m:e>
                          <m:sub>
                            <m:r>
                              <a:rPr lang="en-US" b="1" i="1" smtClean="0">
                                <a:solidFill>
                                  <a:srgbClr val="0070C0"/>
                                </a:solidFill>
                                <a:latin typeface="Cambria Math" panose="02040503050406030204" pitchFamily="18" charset="0"/>
                              </a:rPr>
                              <m:t>𝟐</m:t>
                            </m:r>
                          </m:sub>
                        </m:sSub>
                        <m:r>
                          <a:rPr lang="en-US" b="1" i="1" smtClean="0">
                            <a:solidFill>
                              <a:srgbClr val="0070C0"/>
                            </a:solidFill>
                            <a:latin typeface="Cambria Math" panose="02040503050406030204" pitchFamily="18" charset="0"/>
                          </a:rPr>
                          <m:t>=</m:t>
                        </m:r>
                        <m:sSub>
                          <m:sSubPr>
                            <m:ctrlPr>
                              <a:rPr lang="en-US" b="1" i="1" smtClean="0">
                                <a:solidFill>
                                  <a:srgbClr val="0070C0"/>
                                </a:solidFill>
                                <a:latin typeface="Cambria Math" panose="02040503050406030204" pitchFamily="18" charset="0"/>
                              </a:rPr>
                            </m:ctrlPr>
                          </m:sSubPr>
                          <m:e>
                            <m:r>
                              <a:rPr lang="en-US" b="1" i="1" smtClean="0">
                                <a:solidFill>
                                  <a:srgbClr val="0070C0"/>
                                </a:solidFill>
                                <a:latin typeface="Cambria Math" panose="02040503050406030204" pitchFamily="18" charset="0"/>
                              </a:rPr>
                              <m:t>𝑨</m:t>
                            </m:r>
                          </m:e>
                          <m:sub>
                            <m:r>
                              <a:rPr lang="en-US" b="1" i="1" smtClean="0">
                                <a:solidFill>
                                  <a:srgbClr val="0070C0"/>
                                </a:solidFill>
                                <a:latin typeface="Cambria Math" panose="02040503050406030204" pitchFamily="18" charset="0"/>
                              </a:rPr>
                              <m:t>𝟐</m:t>
                            </m:r>
                          </m:sub>
                        </m:sSub>
                        <m:r>
                          <a:rPr lang="el-GR" b="1" i="0" smtClean="0">
                            <a:solidFill>
                              <a:srgbClr val="0070C0"/>
                            </a:solidFill>
                            <a:latin typeface="Cambria Math" panose="02040503050406030204" pitchFamily="18" charset="0"/>
                          </a:rPr>
                          <m:t>𝚫</m:t>
                        </m:r>
                        <m:sSub>
                          <m:sSubPr>
                            <m:ctrlPr>
                              <a:rPr lang="el-GR" b="1" i="1" smtClean="0">
                                <a:solidFill>
                                  <a:srgbClr val="0070C0"/>
                                </a:solidFill>
                                <a:latin typeface="Cambria Math" panose="02040503050406030204" pitchFamily="18" charset="0"/>
                              </a:rPr>
                            </m:ctrlPr>
                          </m:sSubPr>
                          <m:e>
                            <m:r>
                              <a:rPr lang="en-US" b="1" i="1" smtClean="0">
                                <a:solidFill>
                                  <a:srgbClr val="0070C0"/>
                                </a:solidFill>
                                <a:latin typeface="Cambria Math" panose="02040503050406030204" pitchFamily="18" charset="0"/>
                              </a:rPr>
                              <m:t>𝒙</m:t>
                            </m:r>
                          </m:e>
                          <m:sub>
                            <m:r>
                              <a:rPr lang="en-US" b="1" i="1" smtClean="0">
                                <a:solidFill>
                                  <a:srgbClr val="0070C0"/>
                                </a:solidFill>
                                <a:latin typeface="Cambria Math" panose="02040503050406030204" pitchFamily="18" charset="0"/>
                              </a:rPr>
                              <m:t>𝟐</m:t>
                            </m:r>
                          </m:sub>
                        </m:sSub>
                      </m:oMath>
                    </m:oMathPara>
                  </a14:m>
                  <a:endParaRPr lang="el-GR" b="1" dirty="0">
                    <a:solidFill>
                      <a:srgbClr val="0070C0"/>
                    </a:solidFill>
                  </a:endParaRPr>
                </a:p>
              </p:txBody>
            </p:sp>
          </mc:Choice>
          <mc:Fallback xmlns="">
            <p:sp>
              <p:nvSpPr>
                <p:cNvPr id="66" name="TextBox 65"/>
                <p:cNvSpPr txBox="1">
                  <a:spLocks noRot="1" noChangeAspect="1" noMove="1" noResize="1" noEditPoints="1" noAdjustHandles="1" noChangeArrowheads="1" noChangeShapeType="1" noTextEdit="1"/>
                </p:cNvSpPr>
                <p:nvPr/>
              </p:nvSpPr>
              <p:spPr>
                <a:xfrm>
                  <a:off x="10637889" y="3202926"/>
                  <a:ext cx="1472967" cy="276999"/>
                </a:xfrm>
                <a:prstGeom prst="rect">
                  <a:avLst/>
                </a:prstGeom>
                <a:blipFill>
                  <a:blip r:embed="rId3"/>
                  <a:stretch>
                    <a:fillRect l="-1240" b="-15217"/>
                  </a:stretch>
                </a:blipFill>
              </p:spPr>
              <p:txBody>
                <a:bodyPr/>
                <a:lstStyle/>
                <a:p>
                  <a:r>
                    <a:rPr lang="el-GR">
                      <a:noFill/>
                    </a:rPr>
                    <a:t> </a:t>
                  </a:r>
                </a:p>
              </p:txBody>
            </p:sp>
          </mc:Fallback>
        </mc:AlternateContent>
      </p:grpSp>
      <p:grpSp>
        <p:nvGrpSpPr>
          <p:cNvPr id="53" name="Ομάδα 52"/>
          <p:cNvGrpSpPr/>
          <p:nvPr/>
        </p:nvGrpSpPr>
        <p:grpSpPr>
          <a:xfrm>
            <a:off x="3335824" y="1263989"/>
            <a:ext cx="545303" cy="369332"/>
            <a:chOff x="595790" y="1789188"/>
            <a:chExt cx="545303" cy="369332"/>
          </a:xfrm>
        </p:grpSpPr>
        <p:cxnSp>
          <p:nvCxnSpPr>
            <p:cNvPr id="54" name="Ευθύγραμμο βέλος σύνδεσης 53"/>
            <p:cNvCxnSpPr/>
            <p:nvPr/>
          </p:nvCxnSpPr>
          <p:spPr>
            <a:xfrm>
              <a:off x="595790" y="2157860"/>
              <a:ext cx="432000" cy="0"/>
            </a:xfrm>
            <a:prstGeom prst="straightConnector1">
              <a:avLst/>
            </a:prstGeom>
            <a:ln w="38100">
              <a:solidFill>
                <a:srgbClr val="002060"/>
              </a:solidFill>
              <a:tailEnd type="triangle"/>
            </a:ln>
          </p:spPr>
          <p:style>
            <a:lnRef idx="1">
              <a:schemeClr val="accent1"/>
            </a:lnRef>
            <a:fillRef idx="0">
              <a:schemeClr val="accent1"/>
            </a:fillRef>
            <a:effectRef idx="0">
              <a:schemeClr val="accent1"/>
            </a:effectRef>
            <a:fontRef idx="minor">
              <a:schemeClr val="tx1"/>
            </a:fontRef>
          </p:style>
        </p:cxnSp>
        <p:sp>
          <p:nvSpPr>
            <p:cNvPr id="55" name="Ορθογώνιο 54"/>
            <p:cNvSpPr/>
            <p:nvPr/>
          </p:nvSpPr>
          <p:spPr>
            <a:xfrm>
              <a:off x="765669" y="1789188"/>
              <a:ext cx="375424" cy="369332"/>
            </a:xfrm>
            <a:prstGeom prst="rect">
              <a:avLst/>
            </a:prstGeom>
          </p:spPr>
          <p:txBody>
            <a:bodyPr wrap="none">
              <a:spAutoFit/>
            </a:bodyPr>
            <a:lstStyle/>
            <a:p>
              <a:r>
                <a:rPr lang="el-GR" b="1" i="1" dirty="0" smtClean="0">
                  <a:solidFill>
                    <a:srgbClr val="00206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υ</a:t>
              </a:r>
              <a:r>
                <a:rPr lang="el-GR" b="1" baseline="-25000" dirty="0" smtClean="0">
                  <a:solidFill>
                    <a:srgbClr val="00206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2</a:t>
              </a:r>
              <a:endParaRPr lang="el-GR" dirty="0">
                <a:solidFill>
                  <a:srgbClr val="002060"/>
                </a:solidFill>
              </a:endParaRPr>
            </a:p>
          </p:txBody>
        </p:sp>
      </p:grpSp>
      <p:grpSp>
        <p:nvGrpSpPr>
          <p:cNvPr id="94" name="Ομάδα 93"/>
          <p:cNvGrpSpPr/>
          <p:nvPr/>
        </p:nvGrpSpPr>
        <p:grpSpPr>
          <a:xfrm>
            <a:off x="5518155" y="4250410"/>
            <a:ext cx="5846722" cy="338554"/>
            <a:chOff x="5518155" y="4250410"/>
            <a:chExt cx="5846722" cy="338554"/>
          </a:xfrm>
        </p:grpSpPr>
        <p:sp>
          <p:nvSpPr>
            <p:cNvPr id="67" name="Ορθογώνιο 66"/>
            <p:cNvSpPr/>
            <p:nvPr/>
          </p:nvSpPr>
          <p:spPr>
            <a:xfrm>
              <a:off x="5518155" y="4250410"/>
              <a:ext cx="3337773" cy="338554"/>
            </a:xfrm>
            <a:prstGeom prst="rect">
              <a:avLst/>
            </a:prstGeom>
          </p:spPr>
          <p:txBody>
            <a:bodyPr wrap="none">
              <a:spAutoFit/>
            </a:bodyPr>
            <a:lstStyle/>
            <a:p>
              <a:r>
                <a:rPr lang="el-GR" sz="1600" b="1"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Επειδή το ρευστό είναι ασυμπίεστο:</a:t>
              </a:r>
              <a:endParaRPr lang="el-GR" sz="1600" dirty="0"/>
            </a:p>
          </p:txBody>
        </p:sp>
        <mc:AlternateContent xmlns:mc="http://schemas.openxmlformats.org/markup-compatibility/2006" xmlns:a14="http://schemas.microsoft.com/office/drawing/2010/main">
          <mc:Choice Requires="a14">
            <p:sp>
              <p:nvSpPr>
                <p:cNvPr id="68" name="TextBox 67"/>
                <p:cNvSpPr txBox="1"/>
                <p:nvPr/>
              </p:nvSpPr>
              <p:spPr>
                <a:xfrm>
                  <a:off x="9593686" y="4279252"/>
                  <a:ext cx="1771191" cy="276999"/>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l-GR" b="1" i="0" smtClean="0">
                            <a:solidFill>
                              <a:srgbClr val="0070C0"/>
                            </a:solidFill>
                            <a:latin typeface="Cambria Math" panose="02040503050406030204" pitchFamily="18" charset="0"/>
                          </a:rPr>
                          <m:t>𝚫</m:t>
                        </m:r>
                        <m:sSub>
                          <m:sSubPr>
                            <m:ctrlPr>
                              <a:rPr lang="el-GR" b="1" i="1" smtClean="0">
                                <a:solidFill>
                                  <a:srgbClr val="0070C0"/>
                                </a:solidFill>
                                <a:latin typeface="Cambria Math" panose="02040503050406030204" pitchFamily="18" charset="0"/>
                              </a:rPr>
                            </m:ctrlPr>
                          </m:sSubPr>
                          <m:e>
                            <m:r>
                              <a:rPr lang="en-US" b="1" i="1" smtClean="0">
                                <a:solidFill>
                                  <a:srgbClr val="0070C0"/>
                                </a:solidFill>
                                <a:latin typeface="Cambria Math" panose="02040503050406030204" pitchFamily="18" charset="0"/>
                              </a:rPr>
                              <m:t>𝑽</m:t>
                            </m:r>
                          </m:e>
                          <m:sub>
                            <m:r>
                              <a:rPr lang="en-US" b="1" i="1" smtClean="0">
                                <a:solidFill>
                                  <a:srgbClr val="0070C0"/>
                                </a:solidFill>
                                <a:latin typeface="Cambria Math" panose="02040503050406030204" pitchFamily="18" charset="0"/>
                              </a:rPr>
                              <m:t>𝟏</m:t>
                            </m:r>
                          </m:sub>
                        </m:sSub>
                        <m:r>
                          <a:rPr lang="en-US" b="1" i="1" smtClean="0">
                            <a:solidFill>
                              <a:srgbClr val="0070C0"/>
                            </a:solidFill>
                            <a:latin typeface="Cambria Math" panose="02040503050406030204" pitchFamily="18" charset="0"/>
                          </a:rPr>
                          <m:t>=</m:t>
                        </m:r>
                        <m:r>
                          <a:rPr lang="el-GR" b="1" i="0" smtClean="0">
                            <a:solidFill>
                              <a:srgbClr val="0070C0"/>
                            </a:solidFill>
                            <a:latin typeface="Cambria Math" panose="02040503050406030204" pitchFamily="18" charset="0"/>
                          </a:rPr>
                          <m:t>𝚫</m:t>
                        </m:r>
                        <m:sSub>
                          <m:sSubPr>
                            <m:ctrlPr>
                              <a:rPr lang="en-US" b="1" i="1" smtClean="0">
                                <a:solidFill>
                                  <a:srgbClr val="0070C0"/>
                                </a:solidFill>
                                <a:latin typeface="Cambria Math" panose="02040503050406030204" pitchFamily="18" charset="0"/>
                              </a:rPr>
                            </m:ctrlPr>
                          </m:sSubPr>
                          <m:e>
                            <m:r>
                              <a:rPr lang="en-US" b="1" i="1" smtClean="0">
                                <a:solidFill>
                                  <a:srgbClr val="0070C0"/>
                                </a:solidFill>
                                <a:latin typeface="Cambria Math" panose="02040503050406030204" pitchFamily="18" charset="0"/>
                              </a:rPr>
                              <m:t>𝑽</m:t>
                            </m:r>
                          </m:e>
                          <m:sub>
                            <m:r>
                              <a:rPr lang="en-US" b="1" i="1" smtClean="0">
                                <a:solidFill>
                                  <a:srgbClr val="0070C0"/>
                                </a:solidFill>
                                <a:latin typeface="Cambria Math" panose="02040503050406030204" pitchFamily="18" charset="0"/>
                              </a:rPr>
                              <m:t>𝟐</m:t>
                            </m:r>
                          </m:sub>
                        </m:sSub>
                        <m:r>
                          <a:rPr lang="en-US" b="1" i="1" smtClean="0">
                            <a:solidFill>
                              <a:srgbClr val="0070C0"/>
                            </a:solidFill>
                            <a:latin typeface="Cambria Math" panose="02040503050406030204" pitchFamily="18" charset="0"/>
                          </a:rPr>
                          <m:t>=</m:t>
                        </m:r>
                        <m:r>
                          <a:rPr lang="el-GR" b="1" i="0" smtClean="0">
                            <a:solidFill>
                              <a:srgbClr val="0070C0"/>
                            </a:solidFill>
                            <a:latin typeface="Cambria Math" panose="02040503050406030204" pitchFamily="18" charset="0"/>
                          </a:rPr>
                          <m:t>𝚫</m:t>
                        </m:r>
                        <m:r>
                          <a:rPr lang="en-US" b="1" i="1" smtClean="0">
                            <a:solidFill>
                              <a:srgbClr val="0070C0"/>
                            </a:solidFill>
                            <a:latin typeface="Cambria Math" panose="02040503050406030204" pitchFamily="18" charset="0"/>
                          </a:rPr>
                          <m:t>𝑽</m:t>
                        </m:r>
                      </m:oMath>
                    </m:oMathPara>
                  </a14:m>
                  <a:endParaRPr lang="el-GR" b="1" dirty="0">
                    <a:solidFill>
                      <a:srgbClr val="0070C0"/>
                    </a:solidFill>
                  </a:endParaRPr>
                </a:p>
              </p:txBody>
            </p:sp>
          </mc:Choice>
          <mc:Fallback xmlns="">
            <p:sp>
              <p:nvSpPr>
                <p:cNvPr id="68" name="TextBox 67"/>
                <p:cNvSpPr txBox="1">
                  <a:spLocks noRot="1" noChangeAspect="1" noMove="1" noResize="1" noEditPoints="1" noAdjustHandles="1" noChangeArrowheads="1" noChangeShapeType="1" noTextEdit="1"/>
                </p:cNvSpPr>
                <p:nvPr/>
              </p:nvSpPr>
              <p:spPr>
                <a:xfrm>
                  <a:off x="9593686" y="4279252"/>
                  <a:ext cx="1771191" cy="276999"/>
                </a:xfrm>
                <a:prstGeom prst="rect">
                  <a:avLst/>
                </a:prstGeom>
                <a:blipFill>
                  <a:blip r:embed="rId4"/>
                  <a:stretch>
                    <a:fillRect l="-2759" r="-3103" b="-17778"/>
                  </a:stretch>
                </a:blipFill>
              </p:spPr>
              <p:txBody>
                <a:bodyPr/>
                <a:lstStyle/>
                <a:p>
                  <a:r>
                    <a:rPr lang="el-GR">
                      <a:noFill/>
                    </a:rPr>
                    <a:t> </a:t>
                  </a:r>
                </a:p>
              </p:txBody>
            </p:sp>
          </mc:Fallback>
        </mc:AlternateContent>
      </p:grpSp>
      <p:grpSp>
        <p:nvGrpSpPr>
          <p:cNvPr id="89" name="Ομάδα 88"/>
          <p:cNvGrpSpPr/>
          <p:nvPr/>
        </p:nvGrpSpPr>
        <p:grpSpPr>
          <a:xfrm>
            <a:off x="7841290" y="3614139"/>
            <a:ext cx="3951460" cy="522011"/>
            <a:chOff x="7841290" y="3614139"/>
            <a:chExt cx="3951460" cy="522011"/>
          </a:xfrm>
        </p:grpSpPr>
        <p:sp>
          <p:nvSpPr>
            <p:cNvPr id="70" name="Ορθογώνιο 69"/>
            <p:cNvSpPr/>
            <p:nvPr/>
          </p:nvSpPr>
          <p:spPr>
            <a:xfrm>
              <a:off x="7841290" y="3741156"/>
              <a:ext cx="881075" cy="338554"/>
            </a:xfrm>
            <a:prstGeom prst="rect">
              <a:avLst/>
            </a:prstGeom>
          </p:spPr>
          <p:txBody>
            <a:bodyPr wrap="none">
              <a:spAutoFit/>
            </a:bodyPr>
            <a:lstStyle/>
            <a:p>
              <a:r>
                <a:rPr lang="el-GR" sz="1600" b="1"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Παροχή</a:t>
              </a:r>
              <a:endParaRPr lang="el-GR" sz="1600" dirty="0"/>
            </a:p>
          </p:txBody>
        </p:sp>
        <mc:AlternateContent xmlns:mc="http://schemas.openxmlformats.org/markup-compatibility/2006" xmlns:a14="http://schemas.microsoft.com/office/drawing/2010/main">
          <mc:Choice Requires="a14">
            <p:sp>
              <p:nvSpPr>
                <p:cNvPr id="71" name="TextBox 70"/>
                <p:cNvSpPr txBox="1"/>
                <p:nvPr/>
              </p:nvSpPr>
              <p:spPr>
                <a:xfrm>
                  <a:off x="9131771" y="3614139"/>
                  <a:ext cx="1041824" cy="517770"/>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sSub>
                          <m:sSubPr>
                            <m:ctrlPr>
                              <a:rPr lang="el-GR" b="1" i="1" smtClean="0">
                                <a:solidFill>
                                  <a:srgbClr val="0070C0"/>
                                </a:solidFill>
                                <a:latin typeface="Cambria Math" panose="02040503050406030204" pitchFamily="18" charset="0"/>
                              </a:rPr>
                            </m:ctrlPr>
                          </m:sSubPr>
                          <m:e>
                            <m:r>
                              <a:rPr lang="en-US" b="1" i="1" smtClean="0">
                                <a:solidFill>
                                  <a:srgbClr val="0070C0"/>
                                </a:solidFill>
                                <a:latin typeface="Cambria Math" panose="02040503050406030204" pitchFamily="18" charset="0"/>
                              </a:rPr>
                              <m:t>𝑸</m:t>
                            </m:r>
                          </m:e>
                          <m:sub>
                            <m:r>
                              <a:rPr lang="en-US" b="1" i="1" smtClean="0">
                                <a:solidFill>
                                  <a:srgbClr val="0070C0"/>
                                </a:solidFill>
                                <a:latin typeface="Cambria Math" panose="02040503050406030204" pitchFamily="18" charset="0"/>
                              </a:rPr>
                              <m:t>𝟏</m:t>
                            </m:r>
                          </m:sub>
                        </m:sSub>
                        <m:r>
                          <a:rPr lang="en-US" b="1" i="1" smtClean="0">
                            <a:solidFill>
                              <a:srgbClr val="0070C0"/>
                            </a:solidFill>
                            <a:latin typeface="Cambria Math" panose="02040503050406030204" pitchFamily="18" charset="0"/>
                          </a:rPr>
                          <m:t>=</m:t>
                        </m:r>
                        <m:f>
                          <m:fPr>
                            <m:ctrlPr>
                              <a:rPr lang="en-US" b="1" i="1" smtClean="0">
                                <a:solidFill>
                                  <a:srgbClr val="0070C0"/>
                                </a:solidFill>
                                <a:latin typeface="Cambria Math" panose="02040503050406030204" pitchFamily="18" charset="0"/>
                              </a:rPr>
                            </m:ctrlPr>
                          </m:fPr>
                          <m:num>
                            <m:r>
                              <a:rPr lang="el-GR" b="1" i="0" smtClean="0">
                                <a:solidFill>
                                  <a:srgbClr val="0070C0"/>
                                </a:solidFill>
                                <a:latin typeface="Cambria Math" panose="02040503050406030204" pitchFamily="18" charset="0"/>
                              </a:rPr>
                              <m:t>𝚫</m:t>
                            </m:r>
                            <m:sSub>
                              <m:sSubPr>
                                <m:ctrlPr>
                                  <a:rPr lang="el-GR" b="1" i="1" smtClean="0">
                                    <a:solidFill>
                                      <a:srgbClr val="0070C0"/>
                                    </a:solidFill>
                                    <a:latin typeface="Cambria Math" panose="02040503050406030204" pitchFamily="18" charset="0"/>
                                  </a:rPr>
                                </m:ctrlPr>
                              </m:sSubPr>
                              <m:e>
                                <m:r>
                                  <a:rPr lang="en-US" b="1" i="1" smtClean="0">
                                    <a:solidFill>
                                      <a:srgbClr val="0070C0"/>
                                    </a:solidFill>
                                    <a:latin typeface="Cambria Math" panose="02040503050406030204" pitchFamily="18" charset="0"/>
                                  </a:rPr>
                                  <m:t>𝑽</m:t>
                                </m:r>
                              </m:e>
                              <m:sub>
                                <m:r>
                                  <a:rPr lang="en-US" b="1" i="1" smtClean="0">
                                    <a:solidFill>
                                      <a:srgbClr val="0070C0"/>
                                    </a:solidFill>
                                    <a:latin typeface="Cambria Math" panose="02040503050406030204" pitchFamily="18" charset="0"/>
                                  </a:rPr>
                                  <m:t>𝟏</m:t>
                                </m:r>
                              </m:sub>
                            </m:sSub>
                          </m:num>
                          <m:den>
                            <m:r>
                              <a:rPr lang="el-GR" b="1" i="0" smtClean="0">
                                <a:solidFill>
                                  <a:srgbClr val="0070C0"/>
                                </a:solidFill>
                                <a:latin typeface="Cambria Math" panose="02040503050406030204" pitchFamily="18" charset="0"/>
                              </a:rPr>
                              <m:t>𝚫</m:t>
                            </m:r>
                            <m:r>
                              <a:rPr lang="en-US" b="1" i="1" smtClean="0">
                                <a:solidFill>
                                  <a:srgbClr val="0070C0"/>
                                </a:solidFill>
                                <a:latin typeface="Cambria Math" panose="02040503050406030204" pitchFamily="18" charset="0"/>
                              </a:rPr>
                              <m:t>𝒕</m:t>
                            </m:r>
                          </m:den>
                        </m:f>
                      </m:oMath>
                    </m:oMathPara>
                  </a14:m>
                  <a:endParaRPr lang="el-GR" b="1" dirty="0">
                    <a:solidFill>
                      <a:srgbClr val="0070C0"/>
                    </a:solidFill>
                  </a:endParaRPr>
                </a:p>
              </p:txBody>
            </p:sp>
          </mc:Choice>
          <mc:Fallback xmlns="">
            <p:sp>
              <p:nvSpPr>
                <p:cNvPr id="71" name="TextBox 70"/>
                <p:cNvSpPr txBox="1">
                  <a:spLocks noRot="1" noChangeAspect="1" noMove="1" noResize="1" noEditPoints="1" noAdjustHandles="1" noChangeArrowheads="1" noChangeShapeType="1" noTextEdit="1"/>
                </p:cNvSpPr>
                <p:nvPr/>
              </p:nvSpPr>
              <p:spPr>
                <a:xfrm>
                  <a:off x="9131771" y="3614139"/>
                  <a:ext cx="1041824" cy="517770"/>
                </a:xfrm>
                <a:prstGeom prst="rect">
                  <a:avLst/>
                </a:prstGeom>
                <a:blipFill>
                  <a:blip r:embed="rId5"/>
                  <a:stretch>
                    <a:fillRect/>
                  </a:stretch>
                </a:blipFill>
              </p:spPr>
              <p:txBody>
                <a:bodyPr/>
                <a:lstStyle/>
                <a:p>
                  <a:r>
                    <a:rPr lang="el-GR">
                      <a:noFill/>
                    </a:rPr>
                    <a:t> </a:t>
                  </a:r>
                </a:p>
              </p:txBody>
            </p:sp>
          </mc:Fallback>
        </mc:AlternateContent>
        <mc:AlternateContent xmlns:mc="http://schemas.openxmlformats.org/markup-compatibility/2006" xmlns:a14="http://schemas.microsoft.com/office/drawing/2010/main">
          <mc:Choice Requires="a14">
            <p:sp>
              <p:nvSpPr>
                <p:cNvPr id="72" name="TextBox 71"/>
                <p:cNvSpPr txBox="1"/>
                <p:nvPr/>
              </p:nvSpPr>
              <p:spPr>
                <a:xfrm>
                  <a:off x="10750926" y="3618380"/>
                  <a:ext cx="1041824" cy="517770"/>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sSub>
                          <m:sSubPr>
                            <m:ctrlPr>
                              <a:rPr lang="el-GR" b="1" i="1" smtClean="0">
                                <a:solidFill>
                                  <a:srgbClr val="0070C0"/>
                                </a:solidFill>
                                <a:latin typeface="Cambria Math" panose="02040503050406030204" pitchFamily="18" charset="0"/>
                              </a:rPr>
                            </m:ctrlPr>
                          </m:sSubPr>
                          <m:e>
                            <m:r>
                              <a:rPr lang="en-US" b="1" i="1" smtClean="0">
                                <a:solidFill>
                                  <a:srgbClr val="0070C0"/>
                                </a:solidFill>
                                <a:latin typeface="Cambria Math" panose="02040503050406030204" pitchFamily="18" charset="0"/>
                              </a:rPr>
                              <m:t>𝑸</m:t>
                            </m:r>
                          </m:e>
                          <m:sub>
                            <m:r>
                              <a:rPr lang="en-US" b="1" i="1" smtClean="0">
                                <a:solidFill>
                                  <a:srgbClr val="0070C0"/>
                                </a:solidFill>
                                <a:latin typeface="Cambria Math" panose="02040503050406030204" pitchFamily="18" charset="0"/>
                              </a:rPr>
                              <m:t>𝟐</m:t>
                            </m:r>
                          </m:sub>
                        </m:sSub>
                        <m:r>
                          <a:rPr lang="en-US" b="1" i="1" smtClean="0">
                            <a:solidFill>
                              <a:srgbClr val="0070C0"/>
                            </a:solidFill>
                            <a:latin typeface="Cambria Math" panose="02040503050406030204" pitchFamily="18" charset="0"/>
                          </a:rPr>
                          <m:t>=</m:t>
                        </m:r>
                        <m:f>
                          <m:fPr>
                            <m:ctrlPr>
                              <a:rPr lang="en-US" b="1" i="1" smtClean="0">
                                <a:solidFill>
                                  <a:srgbClr val="0070C0"/>
                                </a:solidFill>
                                <a:latin typeface="Cambria Math" panose="02040503050406030204" pitchFamily="18" charset="0"/>
                              </a:rPr>
                            </m:ctrlPr>
                          </m:fPr>
                          <m:num>
                            <m:r>
                              <a:rPr lang="el-GR" b="1" i="0" smtClean="0">
                                <a:solidFill>
                                  <a:srgbClr val="0070C0"/>
                                </a:solidFill>
                                <a:latin typeface="Cambria Math" panose="02040503050406030204" pitchFamily="18" charset="0"/>
                              </a:rPr>
                              <m:t>𝚫</m:t>
                            </m:r>
                            <m:sSub>
                              <m:sSubPr>
                                <m:ctrlPr>
                                  <a:rPr lang="el-GR" b="1" i="1" smtClean="0">
                                    <a:solidFill>
                                      <a:srgbClr val="0070C0"/>
                                    </a:solidFill>
                                    <a:latin typeface="Cambria Math" panose="02040503050406030204" pitchFamily="18" charset="0"/>
                                  </a:rPr>
                                </m:ctrlPr>
                              </m:sSubPr>
                              <m:e>
                                <m:r>
                                  <a:rPr lang="en-US" b="1" i="1" smtClean="0">
                                    <a:solidFill>
                                      <a:srgbClr val="0070C0"/>
                                    </a:solidFill>
                                    <a:latin typeface="Cambria Math" panose="02040503050406030204" pitchFamily="18" charset="0"/>
                                  </a:rPr>
                                  <m:t>𝑽</m:t>
                                </m:r>
                              </m:e>
                              <m:sub>
                                <m:r>
                                  <a:rPr lang="en-US" b="1" i="1" smtClean="0">
                                    <a:solidFill>
                                      <a:srgbClr val="0070C0"/>
                                    </a:solidFill>
                                    <a:latin typeface="Cambria Math" panose="02040503050406030204" pitchFamily="18" charset="0"/>
                                  </a:rPr>
                                  <m:t>𝟐</m:t>
                                </m:r>
                              </m:sub>
                            </m:sSub>
                          </m:num>
                          <m:den>
                            <m:r>
                              <a:rPr lang="el-GR" b="1" i="0" smtClean="0">
                                <a:solidFill>
                                  <a:srgbClr val="0070C0"/>
                                </a:solidFill>
                                <a:latin typeface="Cambria Math" panose="02040503050406030204" pitchFamily="18" charset="0"/>
                              </a:rPr>
                              <m:t>𝚫</m:t>
                            </m:r>
                            <m:r>
                              <a:rPr lang="en-US" b="1" i="1" smtClean="0">
                                <a:solidFill>
                                  <a:srgbClr val="0070C0"/>
                                </a:solidFill>
                                <a:latin typeface="Cambria Math" panose="02040503050406030204" pitchFamily="18" charset="0"/>
                              </a:rPr>
                              <m:t>𝒕</m:t>
                            </m:r>
                          </m:den>
                        </m:f>
                      </m:oMath>
                    </m:oMathPara>
                  </a14:m>
                  <a:endParaRPr lang="el-GR" b="1" dirty="0">
                    <a:solidFill>
                      <a:srgbClr val="0070C0"/>
                    </a:solidFill>
                  </a:endParaRPr>
                </a:p>
              </p:txBody>
            </p:sp>
          </mc:Choice>
          <mc:Fallback xmlns="">
            <p:sp>
              <p:nvSpPr>
                <p:cNvPr id="72" name="TextBox 71"/>
                <p:cNvSpPr txBox="1">
                  <a:spLocks noRot="1" noChangeAspect="1" noMove="1" noResize="1" noEditPoints="1" noAdjustHandles="1" noChangeArrowheads="1" noChangeShapeType="1" noTextEdit="1"/>
                </p:cNvSpPr>
                <p:nvPr/>
              </p:nvSpPr>
              <p:spPr>
                <a:xfrm>
                  <a:off x="10750926" y="3618380"/>
                  <a:ext cx="1041824" cy="517770"/>
                </a:xfrm>
                <a:prstGeom prst="rect">
                  <a:avLst/>
                </a:prstGeom>
                <a:blipFill>
                  <a:blip r:embed="rId6"/>
                  <a:stretch>
                    <a:fillRect/>
                  </a:stretch>
                </a:blipFill>
              </p:spPr>
              <p:txBody>
                <a:bodyPr/>
                <a:lstStyle/>
                <a:p>
                  <a:r>
                    <a:rPr lang="el-GR">
                      <a:noFill/>
                    </a:rPr>
                    <a:t> </a:t>
                  </a:r>
                </a:p>
              </p:txBody>
            </p:sp>
          </mc:Fallback>
        </mc:AlternateContent>
      </p:grpSp>
      <p:grpSp>
        <p:nvGrpSpPr>
          <p:cNvPr id="90" name="Ομάδα 89"/>
          <p:cNvGrpSpPr/>
          <p:nvPr/>
        </p:nvGrpSpPr>
        <p:grpSpPr>
          <a:xfrm>
            <a:off x="420281" y="3458274"/>
            <a:ext cx="11618900" cy="1186461"/>
            <a:chOff x="420281" y="3458274"/>
            <a:chExt cx="11618900" cy="1186461"/>
          </a:xfrm>
        </p:grpSpPr>
        <p:sp>
          <p:nvSpPr>
            <p:cNvPr id="73" name="Οβάλ 72"/>
            <p:cNvSpPr/>
            <p:nvPr/>
          </p:nvSpPr>
          <p:spPr>
            <a:xfrm>
              <a:off x="9069425" y="3458274"/>
              <a:ext cx="2969756" cy="1186461"/>
            </a:xfrm>
            <a:prstGeom prst="ellipse">
              <a:avLst/>
            </a:prstGeom>
            <a:no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cxnSp>
          <p:nvCxnSpPr>
            <p:cNvPr id="75" name="Ευθύγραμμο βέλος σύνδεσης 74"/>
            <p:cNvCxnSpPr/>
            <p:nvPr/>
          </p:nvCxnSpPr>
          <p:spPr>
            <a:xfrm flipH="1">
              <a:off x="3428484" y="4051505"/>
              <a:ext cx="5652000" cy="0"/>
            </a:xfrm>
            <a:prstGeom prst="straightConnector1">
              <a:avLst/>
            </a:prstGeom>
            <a:ln w="28575">
              <a:solidFill>
                <a:srgbClr val="FF0000"/>
              </a:solidFill>
              <a:tailEnd type="triangle" w="med" len="lg"/>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76" name="TextBox 75"/>
                <p:cNvSpPr txBox="1"/>
                <p:nvPr/>
              </p:nvSpPr>
              <p:spPr>
                <a:xfrm>
                  <a:off x="420281" y="3754477"/>
                  <a:ext cx="1279068" cy="519566"/>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sSub>
                          <m:sSubPr>
                            <m:ctrlPr>
                              <a:rPr lang="el-GR" b="1" i="1" smtClean="0">
                                <a:solidFill>
                                  <a:srgbClr val="0070C0"/>
                                </a:solidFill>
                                <a:latin typeface="Cambria Math" panose="02040503050406030204" pitchFamily="18" charset="0"/>
                              </a:rPr>
                            </m:ctrlPr>
                          </m:sSubPr>
                          <m:e>
                            <m:r>
                              <a:rPr lang="en-US" b="1" i="1" smtClean="0">
                                <a:solidFill>
                                  <a:srgbClr val="0070C0"/>
                                </a:solidFill>
                                <a:latin typeface="Cambria Math" panose="02040503050406030204" pitchFamily="18" charset="0"/>
                              </a:rPr>
                              <m:t>𝑸</m:t>
                            </m:r>
                          </m:e>
                          <m:sub>
                            <m:r>
                              <a:rPr lang="en-US" b="1" i="1" smtClean="0">
                                <a:solidFill>
                                  <a:srgbClr val="0070C0"/>
                                </a:solidFill>
                                <a:latin typeface="Cambria Math" panose="02040503050406030204" pitchFamily="18" charset="0"/>
                              </a:rPr>
                              <m:t>𝟏</m:t>
                            </m:r>
                          </m:sub>
                        </m:sSub>
                        <m:r>
                          <a:rPr lang="en-US" b="1" i="1" smtClean="0">
                            <a:solidFill>
                              <a:srgbClr val="0070C0"/>
                            </a:solidFill>
                            <a:latin typeface="Cambria Math" panose="02040503050406030204" pitchFamily="18" charset="0"/>
                          </a:rPr>
                          <m:t>=</m:t>
                        </m:r>
                        <m:f>
                          <m:fPr>
                            <m:ctrlPr>
                              <a:rPr lang="en-US" b="1" i="1" smtClean="0">
                                <a:solidFill>
                                  <a:srgbClr val="0070C0"/>
                                </a:solidFill>
                                <a:latin typeface="Cambria Math" panose="02040503050406030204" pitchFamily="18" charset="0"/>
                              </a:rPr>
                            </m:ctrlPr>
                          </m:fPr>
                          <m:num>
                            <m:r>
                              <a:rPr lang="el-GR" b="1" i="0" smtClean="0">
                                <a:solidFill>
                                  <a:srgbClr val="0070C0"/>
                                </a:solidFill>
                                <a:latin typeface="Cambria Math" panose="02040503050406030204" pitchFamily="18" charset="0"/>
                              </a:rPr>
                              <m:t>𝚫</m:t>
                            </m:r>
                            <m:sSub>
                              <m:sSubPr>
                                <m:ctrlPr>
                                  <a:rPr lang="el-GR" b="1" i="1" smtClean="0">
                                    <a:solidFill>
                                      <a:srgbClr val="0070C0"/>
                                    </a:solidFill>
                                    <a:latin typeface="Cambria Math" panose="02040503050406030204" pitchFamily="18" charset="0"/>
                                  </a:rPr>
                                </m:ctrlPr>
                              </m:sSubPr>
                              <m:e>
                                <m:r>
                                  <a:rPr lang="en-US" b="1" i="1" smtClean="0">
                                    <a:solidFill>
                                      <a:srgbClr val="0070C0"/>
                                    </a:solidFill>
                                    <a:latin typeface="Cambria Math" panose="02040503050406030204" pitchFamily="18" charset="0"/>
                                  </a:rPr>
                                  <m:t>𝑽</m:t>
                                </m:r>
                              </m:e>
                              <m:sub>
                                <m:r>
                                  <a:rPr lang="en-US" b="1" i="1" smtClean="0">
                                    <a:solidFill>
                                      <a:srgbClr val="0070C0"/>
                                    </a:solidFill>
                                    <a:latin typeface="Cambria Math" panose="02040503050406030204" pitchFamily="18" charset="0"/>
                                  </a:rPr>
                                  <m:t>𝟏</m:t>
                                </m:r>
                              </m:sub>
                            </m:sSub>
                          </m:num>
                          <m:den>
                            <m:r>
                              <a:rPr lang="el-GR" b="1" i="0" smtClean="0">
                                <a:solidFill>
                                  <a:srgbClr val="0070C0"/>
                                </a:solidFill>
                                <a:latin typeface="Cambria Math" panose="02040503050406030204" pitchFamily="18" charset="0"/>
                              </a:rPr>
                              <m:t>𝚫</m:t>
                            </m:r>
                            <m:r>
                              <a:rPr lang="en-US" b="1" i="1" smtClean="0">
                                <a:solidFill>
                                  <a:srgbClr val="0070C0"/>
                                </a:solidFill>
                                <a:latin typeface="Cambria Math" panose="02040503050406030204" pitchFamily="18" charset="0"/>
                              </a:rPr>
                              <m:t>𝒕</m:t>
                            </m:r>
                          </m:den>
                        </m:f>
                        <m:r>
                          <a:rPr lang="el-GR" b="1" i="1" smtClean="0">
                            <a:solidFill>
                              <a:srgbClr val="0070C0"/>
                            </a:solidFill>
                            <a:latin typeface="Cambria Math" panose="02040503050406030204" pitchFamily="18" charset="0"/>
                          </a:rPr>
                          <m:t>=</m:t>
                        </m:r>
                      </m:oMath>
                    </m:oMathPara>
                  </a14:m>
                  <a:endParaRPr lang="el-GR" b="1" dirty="0">
                    <a:solidFill>
                      <a:srgbClr val="0070C0"/>
                    </a:solidFill>
                  </a:endParaRPr>
                </a:p>
              </p:txBody>
            </p:sp>
          </mc:Choice>
          <mc:Fallback xmlns="">
            <p:sp>
              <p:nvSpPr>
                <p:cNvPr id="76" name="TextBox 75"/>
                <p:cNvSpPr txBox="1">
                  <a:spLocks noRot="1" noChangeAspect="1" noMove="1" noResize="1" noEditPoints="1" noAdjustHandles="1" noChangeArrowheads="1" noChangeShapeType="1" noTextEdit="1"/>
                </p:cNvSpPr>
                <p:nvPr/>
              </p:nvSpPr>
              <p:spPr>
                <a:xfrm>
                  <a:off x="420281" y="3754477"/>
                  <a:ext cx="1279068" cy="519566"/>
                </a:xfrm>
                <a:prstGeom prst="rect">
                  <a:avLst/>
                </a:prstGeom>
                <a:blipFill>
                  <a:blip r:embed="rId7"/>
                  <a:stretch>
                    <a:fillRect/>
                  </a:stretch>
                </a:blipFill>
              </p:spPr>
              <p:txBody>
                <a:bodyPr/>
                <a:lstStyle/>
                <a:p>
                  <a:r>
                    <a:rPr lang="el-GR">
                      <a:noFill/>
                    </a:rPr>
                    <a:t> </a:t>
                  </a:r>
                </a:p>
              </p:txBody>
            </p:sp>
          </mc:Fallback>
        </mc:AlternateContent>
      </p:grpSp>
      <mc:AlternateContent xmlns:mc="http://schemas.openxmlformats.org/markup-compatibility/2006" xmlns:a14="http://schemas.microsoft.com/office/drawing/2010/main">
        <mc:Choice Requires="a14">
          <p:sp>
            <p:nvSpPr>
              <p:cNvPr id="79" name="Ορθογώνιο 78"/>
              <p:cNvSpPr/>
              <p:nvPr/>
            </p:nvSpPr>
            <p:spPr>
              <a:xfrm>
                <a:off x="1589628" y="3704133"/>
                <a:ext cx="772969" cy="611899"/>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f>
                        <m:fPr>
                          <m:ctrlPr>
                            <a:rPr lang="en-US" b="1" i="1">
                              <a:solidFill>
                                <a:srgbClr val="0070C0"/>
                              </a:solidFill>
                              <a:latin typeface="Cambria Math" panose="02040503050406030204" pitchFamily="18" charset="0"/>
                            </a:rPr>
                          </m:ctrlPr>
                        </m:fPr>
                        <m:num>
                          <m:r>
                            <a:rPr lang="el-GR" b="1">
                              <a:solidFill>
                                <a:srgbClr val="0070C0"/>
                              </a:solidFill>
                              <a:latin typeface="Cambria Math" panose="02040503050406030204" pitchFamily="18" charset="0"/>
                            </a:rPr>
                            <m:t>𝚫</m:t>
                          </m:r>
                          <m:r>
                            <a:rPr lang="en-US" b="1" i="1">
                              <a:solidFill>
                                <a:srgbClr val="0070C0"/>
                              </a:solidFill>
                              <a:latin typeface="Cambria Math" panose="02040503050406030204" pitchFamily="18" charset="0"/>
                            </a:rPr>
                            <m:t>𝑽</m:t>
                          </m:r>
                        </m:num>
                        <m:den>
                          <m:r>
                            <a:rPr lang="el-GR" b="1">
                              <a:solidFill>
                                <a:srgbClr val="0070C0"/>
                              </a:solidFill>
                              <a:latin typeface="Cambria Math" panose="02040503050406030204" pitchFamily="18" charset="0"/>
                            </a:rPr>
                            <m:t>𝚫</m:t>
                          </m:r>
                          <m:r>
                            <a:rPr lang="en-US" b="1" i="1">
                              <a:solidFill>
                                <a:srgbClr val="0070C0"/>
                              </a:solidFill>
                              <a:latin typeface="Cambria Math" panose="02040503050406030204" pitchFamily="18" charset="0"/>
                            </a:rPr>
                            <m:t>𝒕</m:t>
                          </m:r>
                        </m:den>
                      </m:f>
                      <m:r>
                        <a:rPr lang="el-GR" b="1" i="1">
                          <a:solidFill>
                            <a:srgbClr val="0070C0"/>
                          </a:solidFill>
                          <a:latin typeface="Cambria Math" panose="02040503050406030204" pitchFamily="18" charset="0"/>
                        </a:rPr>
                        <m:t>=</m:t>
                      </m:r>
                    </m:oMath>
                  </m:oMathPara>
                </a14:m>
                <a:endParaRPr lang="el-GR" dirty="0"/>
              </a:p>
            </p:txBody>
          </p:sp>
        </mc:Choice>
        <mc:Fallback xmlns="">
          <p:sp>
            <p:nvSpPr>
              <p:cNvPr id="79" name="Ορθογώνιο 78"/>
              <p:cNvSpPr>
                <a:spLocks noRot="1" noChangeAspect="1" noMove="1" noResize="1" noEditPoints="1" noAdjustHandles="1" noChangeArrowheads="1" noChangeShapeType="1" noTextEdit="1"/>
              </p:cNvSpPr>
              <p:nvPr/>
            </p:nvSpPr>
            <p:spPr>
              <a:xfrm>
                <a:off x="1589628" y="3704133"/>
                <a:ext cx="772969" cy="611899"/>
              </a:xfrm>
              <a:prstGeom prst="rect">
                <a:avLst/>
              </a:prstGeom>
              <a:blipFill>
                <a:blip r:embed="rId8"/>
                <a:stretch>
                  <a:fillRect/>
                </a:stretch>
              </a:blipFill>
            </p:spPr>
            <p:txBody>
              <a:bodyPr/>
              <a:lstStyle/>
              <a:p>
                <a:r>
                  <a:rPr lang="el-GR">
                    <a:noFill/>
                  </a:rPr>
                  <a:t> </a:t>
                </a:r>
              </a:p>
            </p:txBody>
          </p:sp>
        </mc:Fallback>
      </mc:AlternateContent>
      <mc:AlternateContent xmlns:mc="http://schemas.openxmlformats.org/markup-compatibility/2006" xmlns:a14="http://schemas.microsoft.com/office/drawing/2010/main">
        <mc:Choice Requires="a14">
          <p:sp>
            <p:nvSpPr>
              <p:cNvPr id="80" name="Ορθογώνιο 79"/>
              <p:cNvSpPr/>
              <p:nvPr/>
            </p:nvSpPr>
            <p:spPr>
              <a:xfrm>
                <a:off x="2151503" y="3700101"/>
                <a:ext cx="1226490" cy="611899"/>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f>
                        <m:fPr>
                          <m:ctrlPr>
                            <a:rPr lang="en-US" b="1" i="1">
                              <a:solidFill>
                                <a:srgbClr val="0070C0"/>
                              </a:solidFill>
                              <a:latin typeface="Cambria Math" panose="02040503050406030204" pitchFamily="18" charset="0"/>
                            </a:rPr>
                          </m:ctrlPr>
                        </m:fPr>
                        <m:num>
                          <m:r>
                            <a:rPr lang="el-GR" b="1">
                              <a:solidFill>
                                <a:srgbClr val="0070C0"/>
                              </a:solidFill>
                              <a:latin typeface="Cambria Math" panose="02040503050406030204" pitchFamily="18" charset="0"/>
                            </a:rPr>
                            <m:t>𝚫</m:t>
                          </m:r>
                          <m:sSub>
                            <m:sSubPr>
                              <m:ctrlPr>
                                <a:rPr lang="el-GR" b="1" i="1">
                                  <a:solidFill>
                                    <a:srgbClr val="0070C0"/>
                                  </a:solidFill>
                                  <a:latin typeface="Cambria Math" panose="02040503050406030204" pitchFamily="18" charset="0"/>
                                </a:rPr>
                              </m:ctrlPr>
                            </m:sSubPr>
                            <m:e>
                              <m:r>
                                <a:rPr lang="en-US" b="1" i="1">
                                  <a:solidFill>
                                    <a:srgbClr val="0070C0"/>
                                  </a:solidFill>
                                  <a:latin typeface="Cambria Math" panose="02040503050406030204" pitchFamily="18" charset="0"/>
                                </a:rPr>
                                <m:t>𝑽</m:t>
                              </m:r>
                            </m:e>
                            <m:sub>
                              <m:r>
                                <a:rPr lang="el-GR" b="1" i="1">
                                  <a:solidFill>
                                    <a:srgbClr val="0070C0"/>
                                  </a:solidFill>
                                  <a:latin typeface="Cambria Math" panose="02040503050406030204" pitchFamily="18" charset="0"/>
                                </a:rPr>
                                <m:t>𝟐</m:t>
                              </m:r>
                            </m:sub>
                          </m:sSub>
                        </m:num>
                        <m:den>
                          <m:r>
                            <a:rPr lang="el-GR" b="1">
                              <a:solidFill>
                                <a:srgbClr val="0070C0"/>
                              </a:solidFill>
                              <a:latin typeface="Cambria Math" panose="02040503050406030204" pitchFamily="18" charset="0"/>
                            </a:rPr>
                            <m:t>𝚫</m:t>
                          </m:r>
                          <m:r>
                            <a:rPr lang="en-US" b="1" i="1">
                              <a:solidFill>
                                <a:srgbClr val="0070C0"/>
                              </a:solidFill>
                              <a:latin typeface="Cambria Math" panose="02040503050406030204" pitchFamily="18" charset="0"/>
                            </a:rPr>
                            <m:t>𝒕</m:t>
                          </m:r>
                        </m:den>
                      </m:f>
                      <m:sSub>
                        <m:sSubPr>
                          <m:ctrlPr>
                            <a:rPr lang="en-US" b="1" i="1">
                              <a:solidFill>
                                <a:srgbClr val="0070C0"/>
                              </a:solidFill>
                              <a:latin typeface="Cambria Math" panose="02040503050406030204" pitchFamily="18" charset="0"/>
                            </a:rPr>
                          </m:ctrlPr>
                        </m:sSubPr>
                        <m:e>
                          <m:r>
                            <a:rPr lang="el-GR" b="1" i="1">
                              <a:solidFill>
                                <a:srgbClr val="0070C0"/>
                              </a:solidFill>
                              <a:latin typeface="Cambria Math" panose="02040503050406030204" pitchFamily="18" charset="0"/>
                            </a:rPr>
                            <m:t>=</m:t>
                          </m:r>
                          <m:r>
                            <a:rPr lang="en-US" b="1" i="1">
                              <a:solidFill>
                                <a:srgbClr val="0070C0"/>
                              </a:solidFill>
                              <a:latin typeface="Cambria Math" panose="02040503050406030204" pitchFamily="18" charset="0"/>
                            </a:rPr>
                            <m:t>𝑸</m:t>
                          </m:r>
                        </m:e>
                        <m:sub>
                          <m:r>
                            <a:rPr lang="en-US" b="1" i="1">
                              <a:solidFill>
                                <a:srgbClr val="0070C0"/>
                              </a:solidFill>
                              <a:latin typeface="Cambria Math" panose="02040503050406030204" pitchFamily="18" charset="0"/>
                            </a:rPr>
                            <m:t>𝟐</m:t>
                          </m:r>
                        </m:sub>
                      </m:sSub>
                    </m:oMath>
                  </m:oMathPara>
                </a14:m>
                <a:endParaRPr lang="el-GR" dirty="0"/>
              </a:p>
            </p:txBody>
          </p:sp>
        </mc:Choice>
        <mc:Fallback xmlns="">
          <p:sp>
            <p:nvSpPr>
              <p:cNvPr id="80" name="Ορθογώνιο 79"/>
              <p:cNvSpPr>
                <a:spLocks noRot="1" noChangeAspect="1" noMove="1" noResize="1" noEditPoints="1" noAdjustHandles="1" noChangeArrowheads="1" noChangeShapeType="1" noTextEdit="1"/>
              </p:cNvSpPr>
              <p:nvPr/>
            </p:nvSpPr>
            <p:spPr>
              <a:xfrm>
                <a:off x="2151503" y="3700101"/>
                <a:ext cx="1226490" cy="611899"/>
              </a:xfrm>
              <a:prstGeom prst="rect">
                <a:avLst/>
              </a:prstGeom>
              <a:blipFill>
                <a:blip r:embed="rId9"/>
                <a:stretch>
                  <a:fillRect/>
                </a:stretch>
              </a:blipFill>
            </p:spPr>
            <p:txBody>
              <a:bodyPr/>
              <a:lstStyle/>
              <a:p>
                <a:r>
                  <a:rPr lang="el-GR">
                    <a:noFill/>
                  </a:rPr>
                  <a:t> </a:t>
                </a:r>
              </a:p>
            </p:txBody>
          </p:sp>
        </mc:Fallback>
      </mc:AlternateContent>
      <p:grpSp>
        <p:nvGrpSpPr>
          <p:cNvPr id="91" name="Ομάδα 90"/>
          <p:cNvGrpSpPr/>
          <p:nvPr/>
        </p:nvGrpSpPr>
        <p:grpSpPr>
          <a:xfrm>
            <a:off x="1027753" y="4292005"/>
            <a:ext cx="1921137" cy="1118291"/>
            <a:chOff x="1027753" y="4292005"/>
            <a:chExt cx="1921137" cy="1118291"/>
          </a:xfrm>
        </p:grpSpPr>
        <p:sp>
          <p:nvSpPr>
            <p:cNvPr id="81" name="Δεξί άγκιστρο 80"/>
            <p:cNvSpPr/>
            <p:nvPr/>
          </p:nvSpPr>
          <p:spPr>
            <a:xfrm rot="5400000">
              <a:off x="1669279" y="3650479"/>
              <a:ext cx="408947" cy="1692000"/>
            </a:xfrm>
            <a:prstGeom prst="rightBrace">
              <a:avLst>
                <a:gd name="adj1" fmla="val 31266"/>
                <a:gd name="adj2" fmla="val 50000"/>
              </a:avLst>
            </a:prstGeom>
            <a:ln w="28575">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l-GR"/>
            </a:p>
          </p:txBody>
        </p:sp>
        <mc:AlternateContent xmlns:mc="http://schemas.openxmlformats.org/markup-compatibility/2006" xmlns:a14="http://schemas.microsoft.com/office/drawing/2010/main">
          <mc:Choice Requires="a14">
            <p:sp>
              <p:nvSpPr>
                <p:cNvPr id="82" name="Ορθογώνιο 81"/>
                <p:cNvSpPr/>
                <p:nvPr/>
              </p:nvSpPr>
              <p:spPr>
                <a:xfrm>
                  <a:off x="1174173" y="4798397"/>
                  <a:ext cx="1774717" cy="611899"/>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f>
                          <m:fPr>
                            <m:ctrlPr>
                              <a:rPr lang="en-US" b="1" i="1" smtClean="0">
                                <a:solidFill>
                                  <a:srgbClr val="0070C0"/>
                                </a:solidFill>
                                <a:latin typeface="Cambria Math" panose="02040503050406030204" pitchFamily="18" charset="0"/>
                              </a:rPr>
                            </m:ctrlPr>
                          </m:fPr>
                          <m:num>
                            <m:r>
                              <a:rPr lang="el-GR" b="1">
                                <a:solidFill>
                                  <a:srgbClr val="0070C0"/>
                                </a:solidFill>
                                <a:latin typeface="Cambria Math" panose="02040503050406030204" pitchFamily="18" charset="0"/>
                              </a:rPr>
                              <m:t>𝚫</m:t>
                            </m:r>
                            <m:sSub>
                              <m:sSubPr>
                                <m:ctrlPr>
                                  <a:rPr lang="el-GR" b="1" i="1">
                                    <a:solidFill>
                                      <a:srgbClr val="0070C0"/>
                                    </a:solidFill>
                                    <a:latin typeface="Cambria Math" panose="02040503050406030204" pitchFamily="18" charset="0"/>
                                  </a:rPr>
                                </m:ctrlPr>
                              </m:sSubPr>
                              <m:e>
                                <m:r>
                                  <a:rPr lang="en-US" b="1" i="1">
                                    <a:solidFill>
                                      <a:srgbClr val="0070C0"/>
                                    </a:solidFill>
                                    <a:latin typeface="Cambria Math" panose="02040503050406030204" pitchFamily="18" charset="0"/>
                                  </a:rPr>
                                  <m:t>𝑽</m:t>
                                </m:r>
                              </m:e>
                              <m:sub>
                                <m:r>
                                  <a:rPr lang="en-US" b="1" i="1">
                                    <a:solidFill>
                                      <a:srgbClr val="0070C0"/>
                                    </a:solidFill>
                                    <a:latin typeface="Cambria Math" panose="02040503050406030204" pitchFamily="18" charset="0"/>
                                  </a:rPr>
                                  <m:t>𝟏</m:t>
                                </m:r>
                              </m:sub>
                            </m:sSub>
                          </m:num>
                          <m:den>
                            <m:r>
                              <a:rPr lang="el-GR" b="1">
                                <a:solidFill>
                                  <a:srgbClr val="0070C0"/>
                                </a:solidFill>
                                <a:latin typeface="Cambria Math" panose="02040503050406030204" pitchFamily="18" charset="0"/>
                              </a:rPr>
                              <m:t>𝚫</m:t>
                            </m:r>
                            <m:r>
                              <a:rPr lang="en-US" b="1" i="1">
                                <a:solidFill>
                                  <a:srgbClr val="0070C0"/>
                                </a:solidFill>
                                <a:latin typeface="Cambria Math" panose="02040503050406030204" pitchFamily="18" charset="0"/>
                              </a:rPr>
                              <m:t>𝒕</m:t>
                            </m:r>
                          </m:den>
                        </m:f>
                        <m:r>
                          <a:rPr lang="el-GR" b="1" i="1">
                            <a:solidFill>
                              <a:srgbClr val="0070C0"/>
                            </a:solidFill>
                            <a:latin typeface="Cambria Math" panose="02040503050406030204" pitchFamily="18" charset="0"/>
                          </a:rPr>
                          <m:t>=</m:t>
                        </m:r>
                        <m:f>
                          <m:fPr>
                            <m:ctrlPr>
                              <a:rPr lang="en-US" b="1" i="1">
                                <a:solidFill>
                                  <a:srgbClr val="0070C0"/>
                                </a:solidFill>
                                <a:latin typeface="Cambria Math" panose="02040503050406030204" pitchFamily="18" charset="0"/>
                              </a:rPr>
                            </m:ctrlPr>
                          </m:fPr>
                          <m:num>
                            <m:r>
                              <a:rPr lang="el-GR" b="1">
                                <a:solidFill>
                                  <a:srgbClr val="0070C0"/>
                                </a:solidFill>
                                <a:latin typeface="Cambria Math" panose="02040503050406030204" pitchFamily="18" charset="0"/>
                              </a:rPr>
                              <m:t>𝚫</m:t>
                            </m:r>
                            <m:sSub>
                              <m:sSubPr>
                                <m:ctrlPr>
                                  <a:rPr lang="el-GR" b="1" i="1">
                                    <a:solidFill>
                                      <a:srgbClr val="0070C0"/>
                                    </a:solidFill>
                                    <a:latin typeface="Cambria Math" panose="02040503050406030204" pitchFamily="18" charset="0"/>
                                  </a:rPr>
                                </m:ctrlPr>
                              </m:sSubPr>
                              <m:e>
                                <m:r>
                                  <a:rPr lang="en-US" b="1" i="1">
                                    <a:solidFill>
                                      <a:srgbClr val="0070C0"/>
                                    </a:solidFill>
                                    <a:latin typeface="Cambria Math" panose="02040503050406030204" pitchFamily="18" charset="0"/>
                                  </a:rPr>
                                  <m:t>𝑽</m:t>
                                </m:r>
                              </m:e>
                              <m:sub>
                                <m:r>
                                  <a:rPr lang="el-GR" b="1" i="1">
                                    <a:solidFill>
                                      <a:srgbClr val="0070C0"/>
                                    </a:solidFill>
                                    <a:latin typeface="Cambria Math" panose="02040503050406030204" pitchFamily="18" charset="0"/>
                                  </a:rPr>
                                  <m:t>𝟐</m:t>
                                </m:r>
                              </m:sub>
                            </m:sSub>
                          </m:num>
                          <m:den>
                            <m:r>
                              <a:rPr lang="el-GR" b="1">
                                <a:solidFill>
                                  <a:srgbClr val="0070C0"/>
                                </a:solidFill>
                                <a:latin typeface="Cambria Math" panose="02040503050406030204" pitchFamily="18" charset="0"/>
                              </a:rPr>
                              <m:t>𝚫</m:t>
                            </m:r>
                            <m:r>
                              <a:rPr lang="en-US" b="1" i="1">
                                <a:solidFill>
                                  <a:srgbClr val="0070C0"/>
                                </a:solidFill>
                                <a:latin typeface="Cambria Math" panose="02040503050406030204" pitchFamily="18" charset="0"/>
                              </a:rPr>
                              <m:t>𝒕</m:t>
                            </m:r>
                          </m:den>
                        </m:f>
                        <m:r>
                          <a:rPr lang="el-GR" b="1" i="1" smtClean="0">
                            <a:solidFill>
                              <a:srgbClr val="0070C0"/>
                            </a:solidFill>
                            <a:latin typeface="Cambria Math" panose="02040503050406030204" pitchFamily="18" charset="0"/>
                          </a:rPr>
                          <m:t>   </m:t>
                        </m:r>
                        <m:r>
                          <a:rPr lang="el-GR" b="1" i="1" smtClean="0">
                            <a:solidFill>
                              <a:srgbClr val="0070C0"/>
                            </a:solidFill>
                            <a:latin typeface="Cambria Math" panose="02040503050406030204" pitchFamily="18" charset="0"/>
                            <a:ea typeface="Cambria Math" panose="02040503050406030204" pitchFamily="18" charset="0"/>
                          </a:rPr>
                          <m:t>⇒</m:t>
                        </m:r>
                      </m:oMath>
                    </m:oMathPara>
                  </a14:m>
                  <a:endParaRPr lang="el-GR" dirty="0"/>
                </a:p>
              </p:txBody>
            </p:sp>
          </mc:Choice>
          <mc:Fallback xmlns="">
            <p:sp>
              <p:nvSpPr>
                <p:cNvPr id="82" name="Ορθογώνιο 81"/>
                <p:cNvSpPr>
                  <a:spLocks noRot="1" noChangeAspect="1" noMove="1" noResize="1" noEditPoints="1" noAdjustHandles="1" noChangeArrowheads="1" noChangeShapeType="1" noTextEdit="1"/>
                </p:cNvSpPr>
                <p:nvPr/>
              </p:nvSpPr>
              <p:spPr>
                <a:xfrm>
                  <a:off x="1174173" y="4798397"/>
                  <a:ext cx="1774717" cy="611899"/>
                </a:xfrm>
                <a:prstGeom prst="rect">
                  <a:avLst/>
                </a:prstGeom>
                <a:blipFill>
                  <a:blip r:embed="rId10"/>
                  <a:stretch>
                    <a:fillRect/>
                  </a:stretch>
                </a:blipFill>
              </p:spPr>
              <p:txBody>
                <a:bodyPr/>
                <a:lstStyle/>
                <a:p>
                  <a:r>
                    <a:rPr lang="el-GR">
                      <a:noFill/>
                    </a:rPr>
                    <a:t> </a:t>
                  </a:r>
                </a:p>
              </p:txBody>
            </p:sp>
          </mc:Fallback>
        </mc:AlternateContent>
      </p:grpSp>
      <mc:AlternateContent xmlns:mc="http://schemas.openxmlformats.org/markup-compatibility/2006" xmlns:a14="http://schemas.microsoft.com/office/drawing/2010/main">
        <mc:Choice Requires="a14">
          <p:sp>
            <p:nvSpPr>
              <p:cNvPr id="83" name="Ορθογώνιο 82"/>
              <p:cNvSpPr/>
              <p:nvPr/>
            </p:nvSpPr>
            <p:spPr>
              <a:xfrm>
                <a:off x="2889316" y="4786674"/>
                <a:ext cx="1901226" cy="611899"/>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f>
                        <m:fPr>
                          <m:ctrlPr>
                            <a:rPr lang="en-US" b="1" i="1" smtClean="0">
                              <a:solidFill>
                                <a:srgbClr val="0070C0"/>
                              </a:solidFill>
                              <a:latin typeface="Cambria Math" panose="02040503050406030204" pitchFamily="18" charset="0"/>
                            </a:rPr>
                          </m:ctrlPr>
                        </m:fPr>
                        <m:num>
                          <m:sSub>
                            <m:sSubPr>
                              <m:ctrlPr>
                                <a:rPr lang="en-US" b="1" i="1" smtClean="0">
                                  <a:solidFill>
                                    <a:srgbClr val="0070C0"/>
                                  </a:solidFill>
                                  <a:latin typeface="Cambria Math" panose="02040503050406030204" pitchFamily="18" charset="0"/>
                                </a:rPr>
                              </m:ctrlPr>
                            </m:sSubPr>
                            <m:e>
                              <m:r>
                                <a:rPr lang="en-US" b="1" i="1" smtClean="0">
                                  <a:solidFill>
                                    <a:srgbClr val="0070C0"/>
                                  </a:solidFill>
                                  <a:latin typeface="Cambria Math" panose="02040503050406030204" pitchFamily="18" charset="0"/>
                                </a:rPr>
                                <m:t>𝑨</m:t>
                              </m:r>
                            </m:e>
                            <m:sub>
                              <m:r>
                                <a:rPr lang="en-US" b="1" i="1" smtClean="0">
                                  <a:solidFill>
                                    <a:srgbClr val="0070C0"/>
                                  </a:solidFill>
                                  <a:latin typeface="Cambria Math" panose="02040503050406030204" pitchFamily="18" charset="0"/>
                                </a:rPr>
                                <m:t>𝟏</m:t>
                              </m:r>
                            </m:sub>
                          </m:sSub>
                          <m:r>
                            <a:rPr lang="el-GR" b="1">
                              <a:solidFill>
                                <a:srgbClr val="0070C0"/>
                              </a:solidFill>
                              <a:latin typeface="Cambria Math" panose="02040503050406030204" pitchFamily="18" charset="0"/>
                            </a:rPr>
                            <m:t>𝚫</m:t>
                          </m:r>
                          <m:sSub>
                            <m:sSubPr>
                              <m:ctrlPr>
                                <a:rPr lang="el-GR" b="1" i="1">
                                  <a:solidFill>
                                    <a:srgbClr val="0070C0"/>
                                  </a:solidFill>
                                  <a:latin typeface="Cambria Math" panose="02040503050406030204" pitchFamily="18" charset="0"/>
                                </a:rPr>
                              </m:ctrlPr>
                            </m:sSubPr>
                            <m:e>
                              <m:r>
                                <a:rPr lang="en-US" b="1" i="1" smtClean="0">
                                  <a:solidFill>
                                    <a:srgbClr val="0070C0"/>
                                  </a:solidFill>
                                  <a:latin typeface="Cambria Math" panose="02040503050406030204" pitchFamily="18" charset="0"/>
                                </a:rPr>
                                <m:t>𝒙</m:t>
                              </m:r>
                            </m:e>
                            <m:sub>
                              <m:r>
                                <a:rPr lang="en-US" b="1" i="1">
                                  <a:solidFill>
                                    <a:srgbClr val="0070C0"/>
                                  </a:solidFill>
                                  <a:latin typeface="Cambria Math" panose="02040503050406030204" pitchFamily="18" charset="0"/>
                                </a:rPr>
                                <m:t>𝟏</m:t>
                              </m:r>
                            </m:sub>
                          </m:sSub>
                        </m:num>
                        <m:den>
                          <m:r>
                            <a:rPr lang="el-GR" b="1">
                              <a:solidFill>
                                <a:srgbClr val="0070C0"/>
                              </a:solidFill>
                              <a:latin typeface="Cambria Math" panose="02040503050406030204" pitchFamily="18" charset="0"/>
                            </a:rPr>
                            <m:t>𝚫</m:t>
                          </m:r>
                          <m:r>
                            <a:rPr lang="en-US" b="1" i="1">
                              <a:solidFill>
                                <a:srgbClr val="0070C0"/>
                              </a:solidFill>
                              <a:latin typeface="Cambria Math" panose="02040503050406030204" pitchFamily="18" charset="0"/>
                            </a:rPr>
                            <m:t>𝒕</m:t>
                          </m:r>
                        </m:den>
                      </m:f>
                      <m:r>
                        <a:rPr lang="el-GR" b="1" i="1">
                          <a:solidFill>
                            <a:srgbClr val="0070C0"/>
                          </a:solidFill>
                          <a:latin typeface="Cambria Math" panose="02040503050406030204" pitchFamily="18" charset="0"/>
                        </a:rPr>
                        <m:t>=</m:t>
                      </m:r>
                      <m:f>
                        <m:fPr>
                          <m:ctrlPr>
                            <a:rPr lang="en-US" b="1" i="1">
                              <a:solidFill>
                                <a:srgbClr val="0070C0"/>
                              </a:solidFill>
                              <a:latin typeface="Cambria Math" panose="02040503050406030204" pitchFamily="18" charset="0"/>
                            </a:rPr>
                          </m:ctrlPr>
                        </m:fPr>
                        <m:num>
                          <m:sSub>
                            <m:sSubPr>
                              <m:ctrlPr>
                                <a:rPr lang="en-US" b="1" i="1" smtClean="0">
                                  <a:solidFill>
                                    <a:srgbClr val="0070C0"/>
                                  </a:solidFill>
                                  <a:latin typeface="Cambria Math" panose="02040503050406030204" pitchFamily="18" charset="0"/>
                                </a:rPr>
                              </m:ctrlPr>
                            </m:sSubPr>
                            <m:e>
                              <m:r>
                                <a:rPr lang="en-US" b="1" i="1" smtClean="0">
                                  <a:solidFill>
                                    <a:srgbClr val="0070C0"/>
                                  </a:solidFill>
                                  <a:latin typeface="Cambria Math" panose="02040503050406030204" pitchFamily="18" charset="0"/>
                                </a:rPr>
                                <m:t>𝑨</m:t>
                              </m:r>
                            </m:e>
                            <m:sub>
                              <m:r>
                                <a:rPr lang="en-US" b="1" i="1" smtClean="0">
                                  <a:solidFill>
                                    <a:srgbClr val="0070C0"/>
                                  </a:solidFill>
                                  <a:latin typeface="Cambria Math" panose="02040503050406030204" pitchFamily="18" charset="0"/>
                                </a:rPr>
                                <m:t>𝟐</m:t>
                              </m:r>
                            </m:sub>
                          </m:sSub>
                          <m:r>
                            <a:rPr lang="el-GR" b="1">
                              <a:solidFill>
                                <a:srgbClr val="0070C0"/>
                              </a:solidFill>
                              <a:latin typeface="Cambria Math" panose="02040503050406030204" pitchFamily="18" charset="0"/>
                            </a:rPr>
                            <m:t>𝚫</m:t>
                          </m:r>
                          <m:sSub>
                            <m:sSubPr>
                              <m:ctrlPr>
                                <a:rPr lang="el-GR" b="1" i="1">
                                  <a:solidFill>
                                    <a:srgbClr val="0070C0"/>
                                  </a:solidFill>
                                  <a:latin typeface="Cambria Math" panose="02040503050406030204" pitchFamily="18" charset="0"/>
                                </a:rPr>
                              </m:ctrlPr>
                            </m:sSubPr>
                            <m:e>
                              <m:r>
                                <a:rPr lang="en-US" b="1" i="1" smtClean="0">
                                  <a:solidFill>
                                    <a:srgbClr val="0070C0"/>
                                  </a:solidFill>
                                  <a:latin typeface="Cambria Math" panose="02040503050406030204" pitchFamily="18" charset="0"/>
                                </a:rPr>
                                <m:t>𝒙</m:t>
                              </m:r>
                            </m:e>
                            <m:sub>
                              <m:r>
                                <a:rPr lang="el-GR" b="1" i="1">
                                  <a:solidFill>
                                    <a:srgbClr val="0070C0"/>
                                  </a:solidFill>
                                  <a:latin typeface="Cambria Math" panose="02040503050406030204" pitchFamily="18" charset="0"/>
                                </a:rPr>
                                <m:t>𝟐</m:t>
                              </m:r>
                            </m:sub>
                          </m:sSub>
                        </m:num>
                        <m:den>
                          <m:r>
                            <a:rPr lang="el-GR" b="1">
                              <a:solidFill>
                                <a:srgbClr val="0070C0"/>
                              </a:solidFill>
                              <a:latin typeface="Cambria Math" panose="02040503050406030204" pitchFamily="18" charset="0"/>
                            </a:rPr>
                            <m:t>𝚫</m:t>
                          </m:r>
                          <m:r>
                            <a:rPr lang="en-US" b="1" i="1">
                              <a:solidFill>
                                <a:srgbClr val="0070C0"/>
                              </a:solidFill>
                              <a:latin typeface="Cambria Math" panose="02040503050406030204" pitchFamily="18" charset="0"/>
                            </a:rPr>
                            <m:t>𝒕</m:t>
                          </m:r>
                        </m:den>
                      </m:f>
                    </m:oMath>
                  </m:oMathPara>
                </a14:m>
                <a:endParaRPr lang="el-GR" dirty="0"/>
              </a:p>
            </p:txBody>
          </p:sp>
        </mc:Choice>
        <mc:Fallback xmlns="">
          <p:sp>
            <p:nvSpPr>
              <p:cNvPr id="83" name="Ορθογώνιο 82"/>
              <p:cNvSpPr>
                <a:spLocks noRot="1" noChangeAspect="1" noMove="1" noResize="1" noEditPoints="1" noAdjustHandles="1" noChangeArrowheads="1" noChangeShapeType="1" noTextEdit="1"/>
              </p:cNvSpPr>
              <p:nvPr/>
            </p:nvSpPr>
            <p:spPr>
              <a:xfrm>
                <a:off x="2889316" y="4786674"/>
                <a:ext cx="1901226" cy="611899"/>
              </a:xfrm>
              <a:prstGeom prst="rect">
                <a:avLst/>
              </a:prstGeom>
              <a:blipFill>
                <a:blip r:embed="rId11"/>
                <a:stretch>
                  <a:fillRect/>
                </a:stretch>
              </a:blipFill>
            </p:spPr>
            <p:txBody>
              <a:bodyPr/>
              <a:lstStyle/>
              <a:p>
                <a:r>
                  <a:rPr lang="el-GR">
                    <a:noFill/>
                  </a:rPr>
                  <a:t> </a:t>
                </a:r>
              </a:p>
            </p:txBody>
          </p:sp>
        </mc:Fallback>
      </mc:AlternateContent>
      <p:grpSp>
        <p:nvGrpSpPr>
          <p:cNvPr id="92" name="Ομάδα 91"/>
          <p:cNvGrpSpPr/>
          <p:nvPr/>
        </p:nvGrpSpPr>
        <p:grpSpPr>
          <a:xfrm>
            <a:off x="3578116" y="5487977"/>
            <a:ext cx="1071526" cy="1250146"/>
            <a:chOff x="3578116" y="5487977"/>
            <a:chExt cx="1071526" cy="1250146"/>
          </a:xfrm>
        </p:grpSpPr>
        <mc:AlternateContent xmlns:mc="http://schemas.openxmlformats.org/markup-compatibility/2006" xmlns:a14="http://schemas.microsoft.com/office/drawing/2010/main">
          <mc:Choice Requires="a14">
            <p:sp>
              <p:nvSpPr>
                <p:cNvPr id="84" name="TextBox 83"/>
                <p:cNvSpPr txBox="1"/>
                <p:nvPr/>
              </p:nvSpPr>
              <p:spPr>
                <a:xfrm>
                  <a:off x="3578116" y="5487977"/>
                  <a:ext cx="1004954" cy="519566"/>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f>
                          <m:fPr>
                            <m:ctrlPr>
                              <a:rPr lang="en-US" b="1" i="1" smtClean="0">
                                <a:solidFill>
                                  <a:srgbClr val="0070C0"/>
                                </a:solidFill>
                                <a:latin typeface="Cambria Math" panose="02040503050406030204" pitchFamily="18" charset="0"/>
                              </a:rPr>
                            </m:ctrlPr>
                          </m:fPr>
                          <m:num>
                            <m:r>
                              <a:rPr lang="el-GR" b="1" i="0" smtClean="0">
                                <a:solidFill>
                                  <a:srgbClr val="0070C0"/>
                                </a:solidFill>
                                <a:latin typeface="Cambria Math" panose="02040503050406030204" pitchFamily="18" charset="0"/>
                              </a:rPr>
                              <m:t>𝚫</m:t>
                            </m:r>
                            <m:sSub>
                              <m:sSubPr>
                                <m:ctrlPr>
                                  <a:rPr lang="el-GR" b="1" i="1" smtClean="0">
                                    <a:solidFill>
                                      <a:srgbClr val="0070C0"/>
                                    </a:solidFill>
                                    <a:latin typeface="Cambria Math" panose="02040503050406030204" pitchFamily="18" charset="0"/>
                                  </a:rPr>
                                </m:ctrlPr>
                              </m:sSubPr>
                              <m:e>
                                <m:r>
                                  <a:rPr lang="en-US" b="1" i="1" smtClean="0">
                                    <a:solidFill>
                                      <a:srgbClr val="0070C0"/>
                                    </a:solidFill>
                                    <a:latin typeface="Cambria Math" panose="02040503050406030204" pitchFamily="18" charset="0"/>
                                  </a:rPr>
                                  <m:t>𝒙</m:t>
                                </m:r>
                              </m:e>
                              <m:sub>
                                <m:r>
                                  <a:rPr lang="en-US" b="1" i="1" smtClean="0">
                                    <a:solidFill>
                                      <a:srgbClr val="0070C0"/>
                                    </a:solidFill>
                                    <a:latin typeface="Cambria Math" panose="02040503050406030204" pitchFamily="18" charset="0"/>
                                  </a:rPr>
                                  <m:t>𝟏</m:t>
                                </m:r>
                              </m:sub>
                            </m:sSub>
                          </m:num>
                          <m:den>
                            <m:r>
                              <a:rPr lang="el-GR" b="1" i="0" smtClean="0">
                                <a:solidFill>
                                  <a:srgbClr val="0070C0"/>
                                </a:solidFill>
                                <a:latin typeface="Cambria Math" panose="02040503050406030204" pitchFamily="18" charset="0"/>
                              </a:rPr>
                              <m:t>𝚫</m:t>
                            </m:r>
                            <m:r>
                              <a:rPr lang="en-US" b="1" i="1" smtClean="0">
                                <a:solidFill>
                                  <a:srgbClr val="0070C0"/>
                                </a:solidFill>
                                <a:latin typeface="Cambria Math" panose="02040503050406030204" pitchFamily="18" charset="0"/>
                              </a:rPr>
                              <m:t>𝒕</m:t>
                            </m:r>
                          </m:den>
                        </m:f>
                        <m:r>
                          <a:rPr lang="el-GR" b="1" i="1" smtClean="0">
                            <a:solidFill>
                              <a:srgbClr val="0070C0"/>
                            </a:solidFill>
                            <a:latin typeface="Cambria Math" panose="02040503050406030204" pitchFamily="18" charset="0"/>
                          </a:rPr>
                          <m:t>=</m:t>
                        </m:r>
                        <m:sSub>
                          <m:sSubPr>
                            <m:ctrlPr>
                              <a:rPr lang="el-GR" b="1" i="1" smtClean="0">
                                <a:solidFill>
                                  <a:srgbClr val="0070C0"/>
                                </a:solidFill>
                                <a:latin typeface="Cambria Math" panose="02040503050406030204" pitchFamily="18" charset="0"/>
                              </a:rPr>
                            </m:ctrlPr>
                          </m:sSubPr>
                          <m:e>
                            <m:r>
                              <a:rPr lang="el-GR" b="1" i="1" smtClean="0">
                                <a:solidFill>
                                  <a:srgbClr val="0070C0"/>
                                </a:solidFill>
                                <a:latin typeface="Cambria Math" panose="02040503050406030204" pitchFamily="18" charset="0"/>
                              </a:rPr>
                              <m:t>𝝊</m:t>
                            </m:r>
                          </m:e>
                          <m:sub>
                            <m:r>
                              <a:rPr lang="el-GR" b="1" i="1" smtClean="0">
                                <a:solidFill>
                                  <a:srgbClr val="0070C0"/>
                                </a:solidFill>
                                <a:latin typeface="Cambria Math" panose="02040503050406030204" pitchFamily="18" charset="0"/>
                              </a:rPr>
                              <m:t>𝟏</m:t>
                            </m:r>
                          </m:sub>
                        </m:sSub>
                      </m:oMath>
                    </m:oMathPara>
                  </a14:m>
                  <a:endParaRPr lang="el-GR" b="1" dirty="0">
                    <a:solidFill>
                      <a:srgbClr val="0070C0"/>
                    </a:solidFill>
                  </a:endParaRPr>
                </a:p>
              </p:txBody>
            </p:sp>
          </mc:Choice>
          <mc:Fallback xmlns="">
            <p:sp>
              <p:nvSpPr>
                <p:cNvPr id="84" name="TextBox 83"/>
                <p:cNvSpPr txBox="1">
                  <a:spLocks noRot="1" noChangeAspect="1" noMove="1" noResize="1" noEditPoints="1" noAdjustHandles="1" noChangeArrowheads="1" noChangeShapeType="1" noTextEdit="1"/>
                </p:cNvSpPr>
                <p:nvPr/>
              </p:nvSpPr>
              <p:spPr>
                <a:xfrm>
                  <a:off x="3578116" y="5487977"/>
                  <a:ext cx="1004954" cy="519566"/>
                </a:xfrm>
                <a:prstGeom prst="rect">
                  <a:avLst/>
                </a:prstGeom>
                <a:blipFill>
                  <a:blip r:embed="rId12"/>
                  <a:stretch>
                    <a:fillRect/>
                  </a:stretch>
                </a:blipFill>
              </p:spPr>
              <p:txBody>
                <a:bodyPr/>
                <a:lstStyle/>
                <a:p>
                  <a:r>
                    <a:rPr lang="el-GR">
                      <a:noFill/>
                    </a:rPr>
                    <a:t> </a:t>
                  </a:r>
                </a:p>
              </p:txBody>
            </p:sp>
          </mc:Fallback>
        </mc:AlternateContent>
        <mc:AlternateContent xmlns:mc="http://schemas.openxmlformats.org/markup-compatibility/2006" xmlns:a14="http://schemas.microsoft.com/office/drawing/2010/main">
          <mc:Choice Requires="a14">
            <p:sp>
              <p:nvSpPr>
                <p:cNvPr id="85" name="TextBox 84"/>
                <p:cNvSpPr txBox="1"/>
                <p:nvPr/>
              </p:nvSpPr>
              <p:spPr>
                <a:xfrm>
                  <a:off x="3644688" y="6218557"/>
                  <a:ext cx="1004954" cy="519566"/>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f>
                          <m:fPr>
                            <m:ctrlPr>
                              <a:rPr lang="en-US" b="1" i="1" smtClean="0">
                                <a:solidFill>
                                  <a:srgbClr val="0070C0"/>
                                </a:solidFill>
                                <a:latin typeface="Cambria Math" panose="02040503050406030204" pitchFamily="18" charset="0"/>
                              </a:rPr>
                            </m:ctrlPr>
                          </m:fPr>
                          <m:num>
                            <m:r>
                              <a:rPr lang="el-GR" b="1" i="0" smtClean="0">
                                <a:solidFill>
                                  <a:srgbClr val="0070C0"/>
                                </a:solidFill>
                                <a:latin typeface="Cambria Math" panose="02040503050406030204" pitchFamily="18" charset="0"/>
                              </a:rPr>
                              <m:t>𝚫</m:t>
                            </m:r>
                            <m:sSub>
                              <m:sSubPr>
                                <m:ctrlPr>
                                  <a:rPr lang="el-GR" b="1" i="1" smtClean="0">
                                    <a:solidFill>
                                      <a:srgbClr val="0070C0"/>
                                    </a:solidFill>
                                    <a:latin typeface="Cambria Math" panose="02040503050406030204" pitchFamily="18" charset="0"/>
                                  </a:rPr>
                                </m:ctrlPr>
                              </m:sSubPr>
                              <m:e>
                                <m:r>
                                  <a:rPr lang="en-US" b="1" i="1" smtClean="0">
                                    <a:solidFill>
                                      <a:srgbClr val="0070C0"/>
                                    </a:solidFill>
                                    <a:latin typeface="Cambria Math" panose="02040503050406030204" pitchFamily="18" charset="0"/>
                                  </a:rPr>
                                  <m:t>𝒙</m:t>
                                </m:r>
                              </m:e>
                              <m:sub>
                                <m:r>
                                  <a:rPr lang="en-US" b="1" i="1" smtClean="0">
                                    <a:solidFill>
                                      <a:srgbClr val="0070C0"/>
                                    </a:solidFill>
                                    <a:latin typeface="Cambria Math" panose="02040503050406030204" pitchFamily="18" charset="0"/>
                                  </a:rPr>
                                  <m:t>𝟐</m:t>
                                </m:r>
                              </m:sub>
                            </m:sSub>
                          </m:num>
                          <m:den>
                            <m:r>
                              <a:rPr lang="el-GR" b="1" i="0" smtClean="0">
                                <a:solidFill>
                                  <a:srgbClr val="0070C0"/>
                                </a:solidFill>
                                <a:latin typeface="Cambria Math" panose="02040503050406030204" pitchFamily="18" charset="0"/>
                              </a:rPr>
                              <m:t>𝚫</m:t>
                            </m:r>
                            <m:r>
                              <a:rPr lang="en-US" b="1" i="1" smtClean="0">
                                <a:solidFill>
                                  <a:srgbClr val="0070C0"/>
                                </a:solidFill>
                                <a:latin typeface="Cambria Math" panose="02040503050406030204" pitchFamily="18" charset="0"/>
                              </a:rPr>
                              <m:t>𝒕</m:t>
                            </m:r>
                          </m:den>
                        </m:f>
                        <m:r>
                          <a:rPr lang="el-GR" b="1" i="1" smtClean="0">
                            <a:solidFill>
                              <a:srgbClr val="0070C0"/>
                            </a:solidFill>
                            <a:latin typeface="Cambria Math" panose="02040503050406030204" pitchFamily="18" charset="0"/>
                          </a:rPr>
                          <m:t>=</m:t>
                        </m:r>
                        <m:sSub>
                          <m:sSubPr>
                            <m:ctrlPr>
                              <a:rPr lang="el-GR" b="1" i="1" smtClean="0">
                                <a:solidFill>
                                  <a:srgbClr val="0070C0"/>
                                </a:solidFill>
                                <a:latin typeface="Cambria Math" panose="02040503050406030204" pitchFamily="18" charset="0"/>
                              </a:rPr>
                            </m:ctrlPr>
                          </m:sSubPr>
                          <m:e>
                            <m:r>
                              <a:rPr lang="el-GR" b="1" i="1" smtClean="0">
                                <a:solidFill>
                                  <a:srgbClr val="0070C0"/>
                                </a:solidFill>
                                <a:latin typeface="Cambria Math" panose="02040503050406030204" pitchFamily="18" charset="0"/>
                              </a:rPr>
                              <m:t>𝝊</m:t>
                            </m:r>
                          </m:e>
                          <m:sub>
                            <m:r>
                              <a:rPr lang="en-US" b="1" i="1" smtClean="0">
                                <a:solidFill>
                                  <a:srgbClr val="0070C0"/>
                                </a:solidFill>
                                <a:latin typeface="Cambria Math" panose="02040503050406030204" pitchFamily="18" charset="0"/>
                              </a:rPr>
                              <m:t>𝟐</m:t>
                            </m:r>
                          </m:sub>
                        </m:sSub>
                      </m:oMath>
                    </m:oMathPara>
                  </a14:m>
                  <a:endParaRPr lang="el-GR" b="1" dirty="0">
                    <a:solidFill>
                      <a:srgbClr val="0070C0"/>
                    </a:solidFill>
                  </a:endParaRPr>
                </a:p>
              </p:txBody>
            </p:sp>
          </mc:Choice>
          <mc:Fallback xmlns="">
            <p:sp>
              <p:nvSpPr>
                <p:cNvPr id="85" name="TextBox 84"/>
                <p:cNvSpPr txBox="1">
                  <a:spLocks noRot="1" noChangeAspect="1" noMove="1" noResize="1" noEditPoints="1" noAdjustHandles="1" noChangeArrowheads="1" noChangeShapeType="1" noTextEdit="1"/>
                </p:cNvSpPr>
                <p:nvPr/>
              </p:nvSpPr>
              <p:spPr>
                <a:xfrm>
                  <a:off x="3644688" y="6218557"/>
                  <a:ext cx="1004954" cy="519566"/>
                </a:xfrm>
                <a:prstGeom prst="rect">
                  <a:avLst/>
                </a:prstGeom>
                <a:blipFill>
                  <a:blip r:embed="rId13"/>
                  <a:stretch>
                    <a:fillRect/>
                  </a:stretch>
                </a:blipFill>
              </p:spPr>
              <p:txBody>
                <a:bodyPr/>
                <a:lstStyle/>
                <a:p>
                  <a:r>
                    <a:rPr lang="el-GR">
                      <a:noFill/>
                    </a:rPr>
                    <a:t> </a:t>
                  </a:r>
                </a:p>
              </p:txBody>
            </p:sp>
          </mc:Fallback>
        </mc:AlternateContent>
      </p:grpSp>
      <p:sp>
        <p:nvSpPr>
          <p:cNvPr id="95" name="Ορθογώνιο 94"/>
          <p:cNvSpPr/>
          <p:nvPr/>
        </p:nvSpPr>
        <p:spPr>
          <a:xfrm>
            <a:off x="7224282" y="6125585"/>
            <a:ext cx="4502109" cy="615553"/>
          </a:xfrm>
          <a:prstGeom prst="rect">
            <a:avLst/>
          </a:prstGeom>
        </p:spPr>
        <p:txBody>
          <a:bodyPr wrap="square">
            <a:spAutoFit/>
          </a:bodyPr>
          <a:lstStyle/>
          <a:p>
            <a:r>
              <a:rPr lang="el-GR" sz="1600" b="1"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Κατά μήκος ενός σωλήνα ροής ιδανικού ρευστού η παροχή </a:t>
            </a:r>
            <a:r>
              <a:rPr lang="en-US" b="1" i="1" dirty="0" smtClean="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Q</a:t>
            </a:r>
            <a:r>
              <a:rPr lang="el-GR" sz="1600" b="1"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διατηρείται σταθερή</a:t>
            </a:r>
            <a:endParaRPr lang="el-GR" sz="1600" dirty="0"/>
          </a:p>
        </p:txBody>
      </p:sp>
      <p:grpSp>
        <p:nvGrpSpPr>
          <p:cNvPr id="97" name="Ομάδα 96"/>
          <p:cNvGrpSpPr/>
          <p:nvPr/>
        </p:nvGrpSpPr>
        <p:grpSpPr>
          <a:xfrm>
            <a:off x="4790542" y="4992903"/>
            <a:ext cx="4882864" cy="1692000"/>
            <a:chOff x="4790542" y="4992903"/>
            <a:chExt cx="4882864" cy="1692000"/>
          </a:xfrm>
        </p:grpSpPr>
        <p:grpSp>
          <p:nvGrpSpPr>
            <p:cNvPr id="93" name="Ομάδα 92"/>
            <p:cNvGrpSpPr/>
            <p:nvPr/>
          </p:nvGrpSpPr>
          <p:grpSpPr>
            <a:xfrm>
              <a:off x="4790542" y="4992903"/>
              <a:ext cx="2728398" cy="1692000"/>
              <a:chOff x="4790542" y="4992903"/>
              <a:chExt cx="2728398" cy="1692000"/>
            </a:xfrm>
          </p:grpSpPr>
          <p:sp>
            <p:nvSpPr>
              <p:cNvPr id="86" name="Δεξί άγκιστρο 85"/>
              <p:cNvSpPr/>
              <p:nvPr/>
            </p:nvSpPr>
            <p:spPr>
              <a:xfrm>
                <a:off x="4790542" y="4992903"/>
                <a:ext cx="408947" cy="1692000"/>
              </a:xfrm>
              <a:prstGeom prst="rightBrace">
                <a:avLst>
                  <a:gd name="adj1" fmla="val 31266"/>
                  <a:gd name="adj2" fmla="val 50000"/>
                </a:avLst>
              </a:prstGeom>
              <a:ln w="28575">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l-GR"/>
              </a:p>
            </p:txBody>
          </p:sp>
          <mc:AlternateContent xmlns:mc="http://schemas.openxmlformats.org/markup-compatibility/2006" xmlns:a14="http://schemas.microsoft.com/office/drawing/2010/main">
            <mc:Choice Requires="a14">
              <p:sp>
                <p:nvSpPr>
                  <p:cNvPr id="87" name="Ορθογώνιο 86"/>
                  <p:cNvSpPr/>
                  <p:nvPr/>
                </p:nvSpPr>
                <p:spPr>
                  <a:xfrm>
                    <a:off x="5430940" y="5638211"/>
                    <a:ext cx="2088000" cy="400110"/>
                  </a:xfrm>
                  <a:prstGeom prst="rect">
                    <a:avLst/>
                  </a:prstGeom>
                  <a:ln w="38100">
                    <a:solidFill>
                      <a:srgbClr val="FF0000"/>
                    </a:solidFill>
                  </a:ln>
                </p:spPr>
                <p:txBody>
                  <a:bodyPr wrap="none">
                    <a:spAutoFit/>
                  </a:bodyPr>
                  <a:lstStyle/>
                  <a:p>
                    <a:pPr/>
                    <a14:m>
                      <m:oMathPara xmlns:m="http://schemas.openxmlformats.org/officeDocument/2006/math">
                        <m:oMathParaPr>
                          <m:jc m:val="centerGroup"/>
                        </m:oMathParaPr>
                        <m:oMath xmlns:m="http://schemas.openxmlformats.org/officeDocument/2006/math">
                          <m:r>
                            <a:rPr lang="en-US" sz="2000" b="1" i="1" smtClean="0">
                              <a:solidFill>
                                <a:srgbClr val="0070C0"/>
                              </a:solidFill>
                              <a:effectLst>
                                <a:outerShdw blurRad="38100" dist="38100" dir="2700000" algn="tl">
                                  <a:srgbClr val="000000">
                                    <a:alpha val="43137"/>
                                  </a:srgbClr>
                                </a:outerShdw>
                              </a:effectLst>
                              <a:latin typeface="Cambria Math" panose="02040503050406030204" pitchFamily="18" charset="0"/>
                            </a:rPr>
                            <m:t>𝑸</m:t>
                          </m:r>
                          <m:r>
                            <a:rPr lang="en-US" sz="2000" b="1" i="1" smtClean="0">
                              <a:solidFill>
                                <a:srgbClr val="0070C0"/>
                              </a:solidFill>
                              <a:effectLst>
                                <a:outerShdw blurRad="38100" dist="38100" dir="2700000" algn="tl">
                                  <a:srgbClr val="000000">
                                    <a:alpha val="43137"/>
                                  </a:srgbClr>
                                </a:outerShdw>
                              </a:effectLst>
                              <a:latin typeface="Cambria Math" panose="02040503050406030204" pitchFamily="18" charset="0"/>
                            </a:rPr>
                            <m:t>=</m:t>
                          </m:r>
                          <m:sSub>
                            <m:sSubPr>
                              <m:ctrlPr>
                                <a:rPr lang="en-US" sz="2000" b="1" i="1" smtClean="0">
                                  <a:solidFill>
                                    <a:srgbClr val="0070C0"/>
                                  </a:solidFill>
                                  <a:effectLst>
                                    <a:outerShdw blurRad="38100" dist="38100" dir="2700000" algn="tl">
                                      <a:srgbClr val="000000">
                                        <a:alpha val="43137"/>
                                      </a:srgbClr>
                                    </a:outerShdw>
                                  </a:effectLst>
                                  <a:latin typeface="Cambria Math" panose="02040503050406030204" pitchFamily="18" charset="0"/>
                                </a:rPr>
                              </m:ctrlPr>
                            </m:sSubPr>
                            <m:e>
                              <m:r>
                                <a:rPr lang="en-US" sz="2000" b="1" i="1">
                                  <a:solidFill>
                                    <a:srgbClr val="0070C0"/>
                                  </a:solidFill>
                                  <a:effectLst>
                                    <a:outerShdw blurRad="38100" dist="38100" dir="2700000" algn="tl">
                                      <a:srgbClr val="000000">
                                        <a:alpha val="43137"/>
                                      </a:srgbClr>
                                    </a:outerShdw>
                                  </a:effectLst>
                                  <a:latin typeface="Cambria Math" panose="02040503050406030204" pitchFamily="18" charset="0"/>
                                </a:rPr>
                                <m:t>𝑨</m:t>
                              </m:r>
                            </m:e>
                            <m:sub>
                              <m:r>
                                <a:rPr lang="en-US" sz="2000" b="1" i="1">
                                  <a:solidFill>
                                    <a:srgbClr val="0070C0"/>
                                  </a:solidFill>
                                  <a:effectLst>
                                    <a:outerShdw blurRad="38100" dist="38100" dir="2700000" algn="tl">
                                      <a:srgbClr val="000000">
                                        <a:alpha val="43137"/>
                                      </a:srgbClr>
                                    </a:outerShdw>
                                  </a:effectLst>
                                  <a:latin typeface="Cambria Math" panose="02040503050406030204" pitchFamily="18" charset="0"/>
                                </a:rPr>
                                <m:t>𝟏</m:t>
                              </m:r>
                            </m:sub>
                          </m:sSub>
                          <m:sSub>
                            <m:sSubPr>
                              <m:ctrlPr>
                                <a:rPr lang="el-GR" sz="2000" b="1" i="1">
                                  <a:solidFill>
                                    <a:srgbClr val="0070C0"/>
                                  </a:solidFill>
                                  <a:effectLst>
                                    <a:outerShdw blurRad="38100" dist="38100" dir="2700000" algn="tl">
                                      <a:srgbClr val="000000">
                                        <a:alpha val="43137"/>
                                      </a:srgbClr>
                                    </a:outerShdw>
                                  </a:effectLst>
                                  <a:latin typeface="Cambria Math" panose="02040503050406030204" pitchFamily="18" charset="0"/>
                                </a:rPr>
                              </m:ctrlPr>
                            </m:sSubPr>
                            <m:e>
                              <m:r>
                                <a:rPr lang="el-GR" sz="2000" b="1" i="1" smtClean="0">
                                  <a:solidFill>
                                    <a:srgbClr val="0070C0"/>
                                  </a:solidFill>
                                  <a:effectLst>
                                    <a:outerShdw blurRad="38100" dist="38100" dir="2700000" algn="tl">
                                      <a:srgbClr val="000000">
                                        <a:alpha val="43137"/>
                                      </a:srgbClr>
                                    </a:outerShdw>
                                  </a:effectLst>
                                  <a:latin typeface="Cambria Math" panose="02040503050406030204" pitchFamily="18" charset="0"/>
                                </a:rPr>
                                <m:t>𝝊</m:t>
                              </m:r>
                            </m:e>
                            <m:sub>
                              <m:r>
                                <a:rPr lang="en-US" sz="2000" b="1" i="1">
                                  <a:solidFill>
                                    <a:srgbClr val="0070C0"/>
                                  </a:solidFill>
                                  <a:effectLst>
                                    <a:outerShdw blurRad="38100" dist="38100" dir="2700000" algn="tl">
                                      <a:srgbClr val="000000">
                                        <a:alpha val="43137"/>
                                      </a:srgbClr>
                                    </a:outerShdw>
                                  </a:effectLst>
                                  <a:latin typeface="Cambria Math" panose="02040503050406030204" pitchFamily="18" charset="0"/>
                                </a:rPr>
                                <m:t>𝟏</m:t>
                              </m:r>
                            </m:sub>
                          </m:sSub>
                          <m:r>
                            <a:rPr lang="el-GR" sz="2000" b="1" i="1" smtClean="0">
                              <a:solidFill>
                                <a:srgbClr val="0070C0"/>
                              </a:solidFill>
                              <a:effectLst>
                                <a:outerShdw blurRad="38100" dist="38100" dir="2700000" algn="tl">
                                  <a:srgbClr val="000000">
                                    <a:alpha val="43137"/>
                                  </a:srgbClr>
                                </a:outerShdw>
                              </a:effectLst>
                              <a:latin typeface="Cambria Math" panose="02040503050406030204" pitchFamily="18" charset="0"/>
                            </a:rPr>
                            <m:t>=</m:t>
                          </m:r>
                          <m:sSub>
                            <m:sSubPr>
                              <m:ctrlPr>
                                <a:rPr lang="en-US" sz="2000" b="1" i="1">
                                  <a:solidFill>
                                    <a:srgbClr val="0070C0"/>
                                  </a:solidFill>
                                  <a:effectLst>
                                    <a:outerShdw blurRad="38100" dist="38100" dir="2700000" algn="tl">
                                      <a:srgbClr val="000000">
                                        <a:alpha val="43137"/>
                                      </a:srgbClr>
                                    </a:outerShdw>
                                  </a:effectLst>
                                  <a:latin typeface="Cambria Math" panose="02040503050406030204" pitchFamily="18" charset="0"/>
                                </a:rPr>
                              </m:ctrlPr>
                            </m:sSubPr>
                            <m:e>
                              <m:r>
                                <a:rPr lang="en-US" sz="2000" b="1" i="1">
                                  <a:solidFill>
                                    <a:srgbClr val="0070C0"/>
                                  </a:solidFill>
                                  <a:effectLst>
                                    <a:outerShdw blurRad="38100" dist="38100" dir="2700000" algn="tl">
                                      <a:srgbClr val="000000">
                                        <a:alpha val="43137"/>
                                      </a:srgbClr>
                                    </a:outerShdw>
                                  </a:effectLst>
                                  <a:latin typeface="Cambria Math" panose="02040503050406030204" pitchFamily="18" charset="0"/>
                                </a:rPr>
                                <m:t>𝑨</m:t>
                              </m:r>
                            </m:e>
                            <m:sub>
                              <m:r>
                                <a:rPr lang="el-GR" sz="2000" b="1" i="1" smtClean="0">
                                  <a:solidFill>
                                    <a:srgbClr val="0070C0"/>
                                  </a:solidFill>
                                  <a:effectLst>
                                    <a:outerShdw blurRad="38100" dist="38100" dir="2700000" algn="tl">
                                      <a:srgbClr val="000000">
                                        <a:alpha val="43137"/>
                                      </a:srgbClr>
                                    </a:outerShdw>
                                  </a:effectLst>
                                  <a:latin typeface="Cambria Math" panose="02040503050406030204" pitchFamily="18" charset="0"/>
                                </a:rPr>
                                <m:t>𝟐</m:t>
                              </m:r>
                            </m:sub>
                          </m:sSub>
                          <m:sSub>
                            <m:sSubPr>
                              <m:ctrlPr>
                                <a:rPr lang="el-GR" sz="2000" b="1" i="1">
                                  <a:solidFill>
                                    <a:srgbClr val="0070C0"/>
                                  </a:solidFill>
                                  <a:effectLst>
                                    <a:outerShdw blurRad="38100" dist="38100" dir="2700000" algn="tl">
                                      <a:srgbClr val="000000">
                                        <a:alpha val="43137"/>
                                      </a:srgbClr>
                                    </a:outerShdw>
                                  </a:effectLst>
                                  <a:latin typeface="Cambria Math" panose="02040503050406030204" pitchFamily="18" charset="0"/>
                                </a:rPr>
                              </m:ctrlPr>
                            </m:sSubPr>
                            <m:e>
                              <m:r>
                                <a:rPr lang="el-GR" sz="2000" b="1" i="1">
                                  <a:solidFill>
                                    <a:srgbClr val="0070C0"/>
                                  </a:solidFill>
                                  <a:effectLst>
                                    <a:outerShdw blurRad="38100" dist="38100" dir="2700000" algn="tl">
                                      <a:srgbClr val="000000">
                                        <a:alpha val="43137"/>
                                      </a:srgbClr>
                                    </a:outerShdw>
                                  </a:effectLst>
                                  <a:latin typeface="Cambria Math" panose="02040503050406030204" pitchFamily="18" charset="0"/>
                                </a:rPr>
                                <m:t>𝝊</m:t>
                              </m:r>
                            </m:e>
                            <m:sub>
                              <m:r>
                                <a:rPr lang="el-GR" sz="2000" b="1" i="1" smtClean="0">
                                  <a:solidFill>
                                    <a:srgbClr val="0070C0"/>
                                  </a:solidFill>
                                  <a:effectLst>
                                    <a:outerShdw blurRad="38100" dist="38100" dir="2700000" algn="tl">
                                      <a:srgbClr val="000000">
                                        <a:alpha val="43137"/>
                                      </a:srgbClr>
                                    </a:outerShdw>
                                  </a:effectLst>
                                  <a:latin typeface="Cambria Math" panose="02040503050406030204" pitchFamily="18" charset="0"/>
                                </a:rPr>
                                <m:t>𝟐</m:t>
                              </m:r>
                            </m:sub>
                          </m:sSub>
                        </m:oMath>
                      </m:oMathPara>
                    </a14:m>
                    <a:endParaRPr lang="el-GR" sz="2000" dirty="0">
                      <a:effectLst>
                        <a:outerShdw blurRad="38100" dist="38100" dir="2700000" algn="tl">
                          <a:srgbClr val="000000">
                            <a:alpha val="43137"/>
                          </a:srgbClr>
                        </a:outerShdw>
                      </a:effectLst>
                    </a:endParaRPr>
                  </a:p>
                </p:txBody>
              </p:sp>
            </mc:Choice>
            <mc:Fallback xmlns="">
              <p:sp>
                <p:nvSpPr>
                  <p:cNvPr id="87" name="Ορθογώνιο 86"/>
                  <p:cNvSpPr>
                    <a:spLocks noRot="1" noChangeAspect="1" noMove="1" noResize="1" noEditPoints="1" noAdjustHandles="1" noChangeArrowheads="1" noChangeShapeType="1" noTextEdit="1"/>
                  </p:cNvSpPr>
                  <p:nvPr/>
                </p:nvSpPr>
                <p:spPr>
                  <a:xfrm>
                    <a:off x="5430940" y="5638211"/>
                    <a:ext cx="2088000" cy="400110"/>
                  </a:xfrm>
                  <a:prstGeom prst="rect">
                    <a:avLst/>
                  </a:prstGeom>
                  <a:blipFill>
                    <a:blip r:embed="rId14"/>
                    <a:stretch>
                      <a:fillRect l="-287" r="-1724" b="-11111"/>
                    </a:stretch>
                  </a:blipFill>
                  <a:ln w="38100">
                    <a:solidFill>
                      <a:srgbClr val="FF0000"/>
                    </a:solidFill>
                  </a:ln>
                </p:spPr>
                <p:txBody>
                  <a:bodyPr/>
                  <a:lstStyle/>
                  <a:p>
                    <a:r>
                      <a:rPr lang="el-GR">
                        <a:noFill/>
                      </a:rPr>
                      <a:t> </a:t>
                    </a:r>
                  </a:p>
                </p:txBody>
              </p:sp>
            </mc:Fallback>
          </mc:AlternateContent>
        </p:grpSp>
        <p:sp>
          <p:nvSpPr>
            <p:cNvPr id="96" name="Ορθογώνιο 95"/>
            <p:cNvSpPr/>
            <p:nvPr/>
          </p:nvSpPr>
          <p:spPr>
            <a:xfrm>
              <a:off x="7600403" y="5668989"/>
              <a:ext cx="2073003" cy="369332"/>
            </a:xfrm>
            <a:prstGeom prst="rect">
              <a:avLst/>
            </a:prstGeom>
          </p:spPr>
          <p:txBody>
            <a:bodyPr wrap="none">
              <a:spAutoFit/>
            </a:bodyPr>
            <a:lstStyle/>
            <a:p>
              <a:r>
                <a:rPr lang="el-GR" b="1"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Εξίσωση συνεχείας</a:t>
              </a:r>
              <a:endParaRPr lang="el-GR" dirty="0"/>
            </a:p>
          </p:txBody>
        </p:sp>
      </p:grpSp>
    </p:spTree>
    <p:extLst>
      <p:ext uri="{BB962C8B-B14F-4D97-AF65-F5344CB8AC3E}">
        <p14:creationId xmlns:p14="http://schemas.microsoft.com/office/powerpoint/2010/main" val="19997452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18"/>
                                        </p:tgtEl>
                                        <p:attrNameLst>
                                          <p:attrName>style.visibility</p:attrName>
                                        </p:attrNameLst>
                                      </p:cBhvr>
                                      <p:to>
                                        <p:strVal val="visible"/>
                                      </p:to>
                                    </p:set>
                                    <p:animEffect transition="in" filter="wipe(left)">
                                      <p:cBhvr>
                                        <p:cTn id="7" dur="500"/>
                                        <p:tgtEl>
                                          <p:spTgt spid="18"/>
                                        </p:tgtEl>
                                      </p:cBhvr>
                                    </p:animEffect>
                                  </p:childTnLst>
                                </p:cTn>
                              </p:par>
                              <p:par>
                                <p:cTn id="8" presetID="22" presetClass="entr" presetSubtype="8" fill="hold" grpId="0" nodeType="withEffect">
                                  <p:stCondLst>
                                    <p:cond delay="0"/>
                                  </p:stCondLst>
                                  <p:childTnLst>
                                    <p:set>
                                      <p:cBhvr>
                                        <p:cTn id="9" dur="1" fill="hold">
                                          <p:stCondLst>
                                            <p:cond delay="0"/>
                                          </p:stCondLst>
                                        </p:cTn>
                                        <p:tgtEl>
                                          <p:spTgt spid="62"/>
                                        </p:tgtEl>
                                        <p:attrNameLst>
                                          <p:attrName>style.visibility</p:attrName>
                                        </p:attrNameLst>
                                      </p:cBhvr>
                                      <p:to>
                                        <p:strVal val="visible"/>
                                      </p:to>
                                    </p:set>
                                    <p:animEffect transition="in" filter="wipe(left)">
                                      <p:cBhvr>
                                        <p:cTn id="10" dur="500"/>
                                        <p:tgtEl>
                                          <p:spTgt spid="62"/>
                                        </p:tgtEl>
                                      </p:cBhvr>
                                    </p:animEffect>
                                  </p:childTnLst>
                                </p:cTn>
                              </p:par>
                            </p:childTnLst>
                          </p:cTn>
                        </p:par>
                      </p:childTnLst>
                    </p:cTn>
                  </p:par>
                  <p:par>
                    <p:cTn id="11" fill="hold">
                      <p:stCondLst>
                        <p:cond delay="indefinite"/>
                      </p:stCondLst>
                      <p:childTnLst>
                        <p:par>
                          <p:cTn id="12" fill="hold">
                            <p:stCondLst>
                              <p:cond delay="0"/>
                            </p:stCondLst>
                            <p:childTnLst>
                              <p:par>
                                <p:cTn id="13" presetID="22" presetClass="entr" presetSubtype="8" fill="hold" nodeType="clickEffect">
                                  <p:stCondLst>
                                    <p:cond delay="0"/>
                                  </p:stCondLst>
                                  <p:childTnLst>
                                    <p:set>
                                      <p:cBhvr>
                                        <p:cTn id="14" dur="1" fill="hold">
                                          <p:stCondLst>
                                            <p:cond delay="0"/>
                                          </p:stCondLst>
                                        </p:cTn>
                                        <p:tgtEl>
                                          <p:spTgt spid="16"/>
                                        </p:tgtEl>
                                        <p:attrNameLst>
                                          <p:attrName>style.visibility</p:attrName>
                                        </p:attrNameLst>
                                      </p:cBhvr>
                                      <p:to>
                                        <p:strVal val="visible"/>
                                      </p:to>
                                    </p:set>
                                    <p:animEffect transition="in" filter="wipe(left)">
                                      <p:cBhvr>
                                        <p:cTn id="15" dur="500"/>
                                        <p:tgtEl>
                                          <p:spTgt spid="16"/>
                                        </p:tgtEl>
                                      </p:cBhvr>
                                    </p:animEffect>
                                  </p:childTnLst>
                                </p:cTn>
                              </p:par>
                            </p:childTnLst>
                          </p:cTn>
                        </p:par>
                      </p:childTnLst>
                    </p:cTn>
                  </p:par>
                  <p:par>
                    <p:cTn id="16" fill="hold">
                      <p:stCondLst>
                        <p:cond delay="indefinite"/>
                      </p:stCondLst>
                      <p:childTnLst>
                        <p:par>
                          <p:cTn id="17" fill="hold">
                            <p:stCondLst>
                              <p:cond delay="0"/>
                            </p:stCondLst>
                            <p:childTnLst>
                              <p:par>
                                <p:cTn id="18" presetID="22" presetClass="entr" presetSubtype="8" fill="hold" nodeType="clickEffect">
                                  <p:stCondLst>
                                    <p:cond delay="0"/>
                                  </p:stCondLst>
                                  <p:childTnLst>
                                    <p:set>
                                      <p:cBhvr>
                                        <p:cTn id="19" dur="1" fill="hold">
                                          <p:stCondLst>
                                            <p:cond delay="0"/>
                                          </p:stCondLst>
                                        </p:cTn>
                                        <p:tgtEl>
                                          <p:spTgt spid="11"/>
                                        </p:tgtEl>
                                        <p:attrNameLst>
                                          <p:attrName>style.visibility</p:attrName>
                                        </p:attrNameLst>
                                      </p:cBhvr>
                                      <p:to>
                                        <p:strVal val="visible"/>
                                      </p:to>
                                    </p:set>
                                    <p:animEffect transition="in" filter="wipe(left)">
                                      <p:cBhvr>
                                        <p:cTn id="20" dur="500"/>
                                        <p:tgtEl>
                                          <p:spTgt spid="11"/>
                                        </p:tgtEl>
                                      </p:cBhvr>
                                    </p:animEffect>
                                  </p:childTnLst>
                                </p:cTn>
                              </p:par>
                              <p:par>
                                <p:cTn id="21" presetID="22" presetClass="entr" presetSubtype="8" fill="hold" nodeType="withEffect">
                                  <p:stCondLst>
                                    <p:cond delay="0"/>
                                  </p:stCondLst>
                                  <p:childTnLst>
                                    <p:set>
                                      <p:cBhvr>
                                        <p:cTn id="22" dur="1" fill="hold">
                                          <p:stCondLst>
                                            <p:cond delay="0"/>
                                          </p:stCondLst>
                                        </p:cTn>
                                        <p:tgtEl>
                                          <p:spTgt spid="53"/>
                                        </p:tgtEl>
                                        <p:attrNameLst>
                                          <p:attrName>style.visibility</p:attrName>
                                        </p:attrNameLst>
                                      </p:cBhvr>
                                      <p:to>
                                        <p:strVal val="visible"/>
                                      </p:to>
                                    </p:set>
                                    <p:animEffect transition="in" filter="wipe(left)">
                                      <p:cBhvr>
                                        <p:cTn id="23" dur="500"/>
                                        <p:tgtEl>
                                          <p:spTgt spid="53"/>
                                        </p:tgtEl>
                                      </p:cBhvr>
                                    </p:animEffect>
                                  </p:childTnLst>
                                </p:cTn>
                              </p:par>
                              <p:par>
                                <p:cTn id="24" presetID="22" presetClass="entr" presetSubtype="8" fill="hold" grpId="0" nodeType="withEffect">
                                  <p:stCondLst>
                                    <p:cond delay="0"/>
                                  </p:stCondLst>
                                  <p:childTnLst>
                                    <p:set>
                                      <p:cBhvr>
                                        <p:cTn id="25" dur="1" fill="hold">
                                          <p:stCondLst>
                                            <p:cond delay="0"/>
                                          </p:stCondLst>
                                        </p:cTn>
                                        <p:tgtEl>
                                          <p:spTgt spid="50"/>
                                        </p:tgtEl>
                                        <p:attrNameLst>
                                          <p:attrName>style.visibility</p:attrName>
                                        </p:attrNameLst>
                                      </p:cBhvr>
                                      <p:to>
                                        <p:strVal val="visible"/>
                                      </p:to>
                                    </p:set>
                                    <p:animEffect transition="in" filter="wipe(left)">
                                      <p:cBhvr>
                                        <p:cTn id="26" dur="500"/>
                                        <p:tgtEl>
                                          <p:spTgt spid="50"/>
                                        </p:tgtEl>
                                      </p:cBhvr>
                                    </p:animEffect>
                                  </p:childTnLst>
                                </p:cTn>
                              </p:par>
                            </p:childTnLst>
                          </p:cTn>
                        </p:par>
                      </p:childTnLst>
                    </p:cTn>
                  </p:par>
                  <p:par>
                    <p:cTn id="27" fill="hold">
                      <p:stCondLst>
                        <p:cond delay="indefinite"/>
                      </p:stCondLst>
                      <p:childTnLst>
                        <p:par>
                          <p:cTn id="28" fill="hold">
                            <p:stCondLst>
                              <p:cond delay="0"/>
                            </p:stCondLst>
                            <p:childTnLst>
                              <p:par>
                                <p:cTn id="29" presetID="22" presetClass="entr" presetSubtype="8" fill="hold" grpId="0" nodeType="clickEffect">
                                  <p:stCondLst>
                                    <p:cond delay="0"/>
                                  </p:stCondLst>
                                  <p:childTnLst>
                                    <p:set>
                                      <p:cBhvr>
                                        <p:cTn id="30" dur="1" fill="hold">
                                          <p:stCondLst>
                                            <p:cond delay="0"/>
                                          </p:stCondLst>
                                        </p:cTn>
                                        <p:tgtEl>
                                          <p:spTgt spid="51"/>
                                        </p:tgtEl>
                                        <p:attrNameLst>
                                          <p:attrName>style.visibility</p:attrName>
                                        </p:attrNameLst>
                                      </p:cBhvr>
                                      <p:to>
                                        <p:strVal val="visible"/>
                                      </p:to>
                                    </p:set>
                                    <p:animEffect transition="in" filter="wipe(left)">
                                      <p:cBhvr>
                                        <p:cTn id="31" dur="500"/>
                                        <p:tgtEl>
                                          <p:spTgt spid="51"/>
                                        </p:tgtEl>
                                      </p:cBhvr>
                                    </p:animEffect>
                                  </p:childTnLst>
                                </p:cTn>
                              </p:par>
                            </p:childTnLst>
                          </p:cTn>
                        </p:par>
                      </p:childTnLst>
                    </p:cTn>
                  </p:par>
                  <p:par>
                    <p:cTn id="32" fill="hold">
                      <p:stCondLst>
                        <p:cond delay="indefinite"/>
                      </p:stCondLst>
                      <p:childTnLst>
                        <p:par>
                          <p:cTn id="33" fill="hold">
                            <p:stCondLst>
                              <p:cond delay="0"/>
                            </p:stCondLst>
                            <p:childTnLst>
                              <p:par>
                                <p:cTn id="34" presetID="22" presetClass="entr" presetSubtype="8" fill="hold" nodeType="clickEffect">
                                  <p:stCondLst>
                                    <p:cond delay="0"/>
                                  </p:stCondLst>
                                  <p:childTnLst>
                                    <p:set>
                                      <p:cBhvr>
                                        <p:cTn id="35" dur="1" fill="hold">
                                          <p:stCondLst>
                                            <p:cond delay="0"/>
                                          </p:stCondLst>
                                        </p:cTn>
                                        <p:tgtEl>
                                          <p:spTgt spid="19"/>
                                        </p:tgtEl>
                                        <p:attrNameLst>
                                          <p:attrName>style.visibility</p:attrName>
                                        </p:attrNameLst>
                                      </p:cBhvr>
                                      <p:to>
                                        <p:strVal val="visible"/>
                                      </p:to>
                                    </p:set>
                                    <p:animEffect transition="in" filter="wipe(left)">
                                      <p:cBhvr>
                                        <p:cTn id="36" dur="2250"/>
                                        <p:tgtEl>
                                          <p:spTgt spid="19"/>
                                        </p:tgtEl>
                                      </p:cBhvr>
                                    </p:animEffect>
                                  </p:childTnLst>
                                </p:cTn>
                              </p:par>
                            </p:childTnLst>
                          </p:cTn>
                        </p:par>
                      </p:childTnLst>
                    </p:cTn>
                  </p:par>
                  <p:par>
                    <p:cTn id="37" fill="hold">
                      <p:stCondLst>
                        <p:cond delay="indefinite"/>
                      </p:stCondLst>
                      <p:childTnLst>
                        <p:par>
                          <p:cTn id="38" fill="hold">
                            <p:stCondLst>
                              <p:cond delay="0"/>
                            </p:stCondLst>
                            <p:childTnLst>
                              <p:par>
                                <p:cTn id="39" presetID="22" presetClass="entr" presetSubtype="8" fill="hold" nodeType="clickEffect">
                                  <p:stCondLst>
                                    <p:cond delay="0"/>
                                  </p:stCondLst>
                                  <p:childTnLst>
                                    <p:set>
                                      <p:cBhvr>
                                        <p:cTn id="40" dur="1" fill="hold">
                                          <p:stCondLst>
                                            <p:cond delay="0"/>
                                          </p:stCondLst>
                                        </p:cTn>
                                        <p:tgtEl>
                                          <p:spTgt spid="88"/>
                                        </p:tgtEl>
                                        <p:attrNameLst>
                                          <p:attrName>style.visibility</p:attrName>
                                        </p:attrNameLst>
                                      </p:cBhvr>
                                      <p:to>
                                        <p:strVal val="visible"/>
                                      </p:to>
                                    </p:set>
                                    <p:animEffect transition="in" filter="wipe(left)">
                                      <p:cBhvr>
                                        <p:cTn id="41" dur="500"/>
                                        <p:tgtEl>
                                          <p:spTgt spid="88"/>
                                        </p:tgtEl>
                                      </p:cBhvr>
                                    </p:animEffect>
                                  </p:childTnLst>
                                </p:cTn>
                              </p:par>
                            </p:childTnLst>
                          </p:cTn>
                        </p:par>
                      </p:childTnLst>
                    </p:cTn>
                  </p:par>
                  <p:par>
                    <p:cTn id="42" fill="hold">
                      <p:stCondLst>
                        <p:cond delay="indefinite"/>
                      </p:stCondLst>
                      <p:childTnLst>
                        <p:par>
                          <p:cTn id="43" fill="hold">
                            <p:stCondLst>
                              <p:cond delay="0"/>
                            </p:stCondLst>
                            <p:childTnLst>
                              <p:par>
                                <p:cTn id="44" presetID="22" presetClass="entr" presetSubtype="8" fill="hold" nodeType="clickEffect">
                                  <p:stCondLst>
                                    <p:cond delay="0"/>
                                  </p:stCondLst>
                                  <p:childTnLst>
                                    <p:set>
                                      <p:cBhvr>
                                        <p:cTn id="45" dur="1" fill="hold">
                                          <p:stCondLst>
                                            <p:cond delay="0"/>
                                          </p:stCondLst>
                                        </p:cTn>
                                        <p:tgtEl>
                                          <p:spTgt spid="89"/>
                                        </p:tgtEl>
                                        <p:attrNameLst>
                                          <p:attrName>style.visibility</p:attrName>
                                        </p:attrNameLst>
                                      </p:cBhvr>
                                      <p:to>
                                        <p:strVal val="visible"/>
                                      </p:to>
                                    </p:set>
                                    <p:animEffect transition="in" filter="wipe(left)">
                                      <p:cBhvr>
                                        <p:cTn id="46" dur="500"/>
                                        <p:tgtEl>
                                          <p:spTgt spid="89"/>
                                        </p:tgtEl>
                                      </p:cBhvr>
                                    </p:animEffect>
                                  </p:childTnLst>
                                </p:cTn>
                              </p:par>
                            </p:childTnLst>
                          </p:cTn>
                        </p:par>
                      </p:childTnLst>
                    </p:cTn>
                  </p:par>
                  <p:par>
                    <p:cTn id="47" fill="hold">
                      <p:stCondLst>
                        <p:cond delay="indefinite"/>
                      </p:stCondLst>
                      <p:childTnLst>
                        <p:par>
                          <p:cTn id="48" fill="hold">
                            <p:stCondLst>
                              <p:cond delay="0"/>
                            </p:stCondLst>
                            <p:childTnLst>
                              <p:par>
                                <p:cTn id="49" presetID="22" presetClass="entr" presetSubtype="8" fill="hold" nodeType="clickEffect">
                                  <p:stCondLst>
                                    <p:cond delay="0"/>
                                  </p:stCondLst>
                                  <p:childTnLst>
                                    <p:set>
                                      <p:cBhvr>
                                        <p:cTn id="50" dur="1" fill="hold">
                                          <p:stCondLst>
                                            <p:cond delay="0"/>
                                          </p:stCondLst>
                                        </p:cTn>
                                        <p:tgtEl>
                                          <p:spTgt spid="94"/>
                                        </p:tgtEl>
                                        <p:attrNameLst>
                                          <p:attrName>style.visibility</p:attrName>
                                        </p:attrNameLst>
                                      </p:cBhvr>
                                      <p:to>
                                        <p:strVal val="visible"/>
                                      </p:to>
                                    </p:set>
                                    <p:animEffect transition="in" filter="wipe(left)">
                                      <p:cBhvr>
                                        <p:cTn id="51" dur="500"/>
                                        <p:tgtEl>
                                          <p:spTgt spid="94"/>
                                        </p:tgtEl>
                                      </p:cBhvr>
                                    </p:animEffect>
                                  </p:childTnLst>
                                </p:cTn>
                              </p:par>
                            </p:childTnLst>
                          </p:cTn>
                        </p:par>
                      </p:childTnLst>
                    </p:cTn>
                  </p:par>
                  <p:par>
                    <p:cTn id="52" fill="hold">
                      <p:stCondLst>
                        <p:cond delay="indefinite"/>
                      </p:stCondLst>
                      <p:childTnLst>
                        <p:par>
                          <p:cTn id="53" fill="hold">
                            <p:stCondLst>
                              <p:cond delay="0"/>
                            </p:stCondLst>
                            <p:childTnLst>
                              <p:par>
                                <p:cTn id="54" presetID="22" presetClass="entr" presetSubtype="2" fill="hold" nodeType="clickEffect">
                                  <p:stCondLst>
                                    <p:cond delay="0"/>
                                  </p:stCondLst>
                                  <p:childTnLst>
                                    <p:set>
                                      <p:cBhvr>
                                        <p:cTn id="55" dur="1" fill="hold">
                                          <p:stCondLst>
                                            <p:cond delay="0"/>
                                          </p:stCondLst>
                                        </p:cTn>
                                        <p:tgtEl>
                                          <p:spTgt spid="90"/>
                                        </p:tgtEl>
                                        <p:attrNameLst>
                                          <p:attrName>style.visibility</p:attrName>
                                        </p:attrNameLst>
                                      </p:cBhvr>
                                      <p:to>
                                        <p:strVal val="visible"/>
                                      </p:to>
                                    </p:set>
                                    <p:animEffect transition="in" filter="wipe(right)">
                                      <p:cBhvr>
                                        <p:cTn id="56" dur="500"/>
                                        <p:tgtEl>
                                          <p:spTgt spid="90"/>
                                        </p:tgtEl>
                                      </p:cBhvr>
                                    </p:animEffect>
                                  </p:childTnLst>
                                </p:cTn>
                              </p:par>
                            </p:childTnLst>
                          </p:cTn>
                        </p:par>
                      </p:childTnLst>
                    </p:cTn>
                  </p:par>
                  <p:par>
                    <p:cTn id="57" fill="hold">
                      <p:stCondLst>
                        <p:cond delay="indefinite"/>
                      </p:stCondLst>
                      <p:childTnLst>
                        <p:par>
                          <p:cTn id="58" fill="hold">
                            <p:stCondLst>
                              <p:cond delay="0"/>
                            </p:stCondLst>
                            <p:childTnLst>
                              <p:par>
                                <p:cTn id="59" presetID="22" presetClass="entr" presetSubtype="8" fill="hold" grpId="0" nodeType="clickEffect">
                                  <p:stCondLst>
                                    <p:cond delay="0"/>
                                  </p:stCondLst>
                                  <p:childTnLst>
                                    <p:set>
                                      <p:cBhvr>
                                        <p:cTn id="60" dur="1" fill="hold">
                                          <p:stCondLst>
                                            <p:cond delay="0"/>
                                          </p:stCondLst>
                                        </p:cTn>
                                        <p:tgtEl>
                                          <p:spTgt spid="79"/>
                                        </p:tgtEl>
                                        <p:attrNameLst>
                                          <p:attrName>style.visibility</p:attrName>
                                        </p:attrNameLst>
                                      </p:cBhvr>
                                      <p:to>
                                        <p:strVal val="visible"/>
                                      </p:to>
                                    </p:set>
                                    <p:animEffect transition="in" filter="wipe(left)">
                                      <p:cBhvr>
                                        <p:cTn id="61" dur="500"/>
                                        <p:tgtEl>
                                          <p:spTgt spid="79"/>
                                        </p:tgtEl>
                                      </p:cBhvr>
                                    </p:animEffect>
                                  </p:childTnLst>
                                </p:cTn>
                              </p:par>
                            </p:childTnLst>
                          </p:cTn>
                        </p:par>
                      </p:childTnLst>
                    </p:cTn>
                  </p:par>
                  <p:par>
                    <p:cTn id="62" fill="hold">
                      <p:stCondLst>
                        <p:cond delay="indefinite"/>
                      </p:stCondLst>
                      <p:childTnLst>
                        <p:par>
                          <p:cTn id="63" fill="hold">
                            <p:stCondLst>
                              <p:cond delay="0"/>
                            </p:stCondLst>
                            <p:childTnLst>
                              <p:par>
                                <p:cTn id="64" presetID="22" presetClass="entr" presetSubtype="8" fill="hold" grpId="0" nodeType="clickEffect">
                                  <p:stCondLst>
                                    <p:cond delay="0"/>
                                  </p:stCondLst>
                                  <p:childTnLst>
                                    <p:set>
                                      <p:cBhvr>
                                        <p:cTn id="65" dur="1" fill="hold">
                                          <p:stCondLst>
                                            <p:cond delay="0"/>
                                          </p:stCondLst>
                                        </p:cTn>
                                        <p:tgtEl>
                                          <p:spTgt spid="80"/>
                                        </p:tgtEl>
                                        <p:attrNameLst>
                                          <p:attrName>style.visibility</p:attrName>
                                        </p:attrNameLst>
                                      </p:cBhvr>
                                      <p:to>
                                        <p:strVal val="visible"/>
                                      </p:to>
                                    </p:set>
                                    <p:animEffect transition="in" filter="wipe(left)">
                                      <p:cBhvr>
                                        <p:cTn id="66" dur="500"/>
                                        <p:tgtEl>
                                          <p:spTgt spid="80"/>
                                        </p:tgtEl>
                                      </p:cBhvr>
                                    </p:animEffect>
                                  </p:childTnLst>
                                </p:cTn>
                              </p:par>
                            </p:childTnLst>
                          </p:cTn>
                        </p:par>
                      </p:childTnLst>
                    </p:cTn>
                  </p:par>
                  <p:par>
                    <p:cTn id="67" fill="hold">
                      <p:stCondLst>
                        <p:cond delay="indefinite"/>
                      </p:stCondLst>
                      <p:childTnLst>
                        <p:par>
                          <p:cTn id="68" fill="hold">
                            <p:stCondLst>
                              <p:cond delay="0"/>
                            </p:stCondLst>
                            <p:childTnLst>
                              <p:par>
                                <p:cTn id="69" presetID="22" presetClass="entr" presetSubtype="1" fill="hold" nodeType="clickEffect">
                                  <p:stCondLst>
                                    <p:cond delay="0"/>
                                  </p:stCondLst>
                                  <p:childTnLst>
                                    <p:set>
                                      <p:cBhvr>
                                        <p:cTn id="70" dur="1" fill="hold">
                                          <p:stCondLst>
                                            <p:cond delay="0"/>
                                          </p:stCondLst>
                                        </p:cTn>
                                        <p:tgtEl>
                                          <p:spTgt spid="91"/>
                                        </p:tgtEl>
                                        <p:attrNameLst>
                                          <p:attrName>style.visibility</p:attrName>
                                        </p:attrNameLst>
                                      </p:cBhvr>
                                      <p:to>
                                        <p:strVal val="visible"/>
                                      </p:to>
                                    </p:set>
                                    <p:animEffect transition="in" filter="wipe(up)">
                                      <p:cBhvr>
                                        <p:cTn id="71" dur="500"/>
                                        <p:tgtEl>
                                          <p:spTgt spid="91"/>
                                        </p:tgtEl>
                                      </p:cBhvr>
                                    </p:animEffect>
                                  </p:childTnLst>
                                </p:cTn>
                              </p:par>
                            </p:childTnLst>
                          </p:cTn>
                        </p:par>
                      </p:childTnLst>
                    </p:cTn>
                  </p:par>
                  <p:par>
                    <p:cTn id="72" fill="hold">
                      <p:stCondLst>
                        <p:cond delay="indefinite"/>
                      </p:stCondLst>
                      <p:childTnLst>
                        <p:par>
                          <p:cTn id="73" fill="hold">
                            <p:stCondLst>
                              <p:cond delay="0"/>
                            </p:stCondLst>
                            <p:childTnLst>
                              <p:par>
                                <p:cTn id="74" presetID="22" presetClass="entr" presetSubtype="8" fill="hold" grpId="0" nodeType="clickEffect">
                                  <p:stCondLst>
                                    <p:cond delay="0"/>
                                  </p:stCondLst>
                                  <p:childTnLst>
                                    <p:set>
                                      <p:cBhvr>
                                        <p:cTn id="75" dur="1" fill="hold">
                                          <p:stCondLst>
                                            <p:cond delay="0"/>
                                          </p:stCondLst>
                                        </p:cTn>
                                        <p:tgtEl>
                                          <p:spTgt spid="83"/>
                                        </p:tgtEl>
                                        <p:attrNameLst>
                                          <p:attrName>style.visibility</p:attrName>
                                        </p:attrNameLst>
                                      </p:cBhvr>
                                      <p:to>
                                        <p:strVal val="visible"/>
                                      </p:to>
                                    </p:set>
                                    <p:animEffect transition="in" filter="wipe(left)">
                                      <p:cBhvr>
                                        <p:cTn id="76" dur="500"/>
                                        <p:tgtEl>
                                          <p:spTgt spid="83"/>
                                        </p:tgtEl>
                                      </p:cBhvr>
                                    </p:animEffect>
                                  </p:childTnLst>
                                </p:cTn>
                              </p:par>
                            </p:childTnLst>
                          </p:cTn>
                        </p:par>
                      </p:childTnLst>
                    </p:cTn>
                  </p:par>
                  <p:par>
                    <p:cTn id="77" fill="hold">
                      <p:stCondLst>
                        <p:cond delay="indefinite"/>
                      </p:stCondLst>
                      <p:childTnLst>
                        <p:par>
                          <p:cTn id="78" fill="hold">
                            <p:stCondLst>
                              <p:cond delay="0"/>
                            </p:stCondLst>
                            <p:childTnLst>
                              <p:par>
                                <p:cTn id="79" presetID="22" presetClass="entr" presetSubtype="1" fill="hold" nodeType="clickEffect">
                                  <p:stCondLst>
                                    <p:cond delay="0"/>
                                  </p:stCondLst>
                                  <p:childTnLst>
                                    <p:set>
                                      <p:cBhvr>
                                        <p:cTn id="80" dur="1" fill="hold">
                                          <p:stCondLst>
                                            <p:cond delay="0"/>
                                          </p:stCondLst>
                                        </p:cTn>
                                        <p:tgtEl>
                                          <p:spTgt spid="92"/>
                                        </p:tgtEl>
                                        <p:attrNameLst>
                                          <p:attrName>style.visibility</p:attrName>
                                        </p:attrNameLst>
                                      </p:cBhvr>
                                      <p:to>
                                        <p:strVal val="visible"/>
                                      </p:to>
                                    </p:set>
                                    <p:animEffect transition="in" filter="wipe(up)">
                                      <p:cBhvr>
                                        <p:cTn id="81" dur="500"/>
                                        <p:tgtEl>
                                          <p:spTgt spid="92"/>
                                        </p:tgtEl>
                                      </p:cBhvr>
                                    </p:animEffect>
                                  </p:childTnLst>
                                </p:cTn>
                              </p:par>
                            </p:childTnLst>
                          </p:cTn>
                        </p:par>
                      </p:childTnLst>
                    </p:cTn>
                  </p:par>
                  <p:par>
                    <p:cTn id="82" fill="hold">
                      <p:stCondLst>
                        <p:cond delay="indefinite"/>
                      </p:stCondLst>
                      <p:childTnLst>
                        <p:par>
                          <p:cTn id="83" fill="hold">
                            <p:stCondLst>
                              <p:cond delay="0"/>
                            </p:stCondLst>
                            <p:childTnLst>
                              <p:par>
                                <p:cTn id="84" presetID="22" presetClass="entr" presetSubtype="8" fill="hold" nodeType="clickEffect">
                                  <p:stCondLst>
                                    <p:cond delay="0"/>
                                  </p:stCondLst>
                                  <p:childTnLst>
                                    <p:set>
                                      <p:cBhvr>
                                        <p:cTn id="85" dur="1" fill="hold">
                                          <p:stCondLst>
                                            <p:cond delay="0"/>
                                          </p:stCondLst>
                                        </p:cTn>
                                        <p:tgtEl>
                                          <p:spTgt spid="97"/>
                                        </p:tgtEl>
                                        <p:attrNameLst>
                                          <p:attrName>style.visibility</p:attrName>
                                        </p:attrNameLst>
                                      </p:cBhvr>
                                      <p:to>
                                        <p:strVal val="visible"/>
                                      </p:to>
                                    </p:set>
                                    <p:animEffect transition="in" filter="wipe(left)">
                                      <p:cBhvr>
                                        <p:cTn id="86" dur="500"/>
                                        <p:tgtEl>
                                          <p:spTgt spid="97"/>
                                        </p:tgtEl>
                                      </p:cBhvr>
                                    </p:animEffect>
                                  </p:childTnLst>
                                </p:cTn>
                              </p:par>
                            </p:childTnLst>
                          </p:cTn>
                        </p:par>
                      </p:childTnLst>
                    </p:cTn>
                  </p:par>
                  <p:par>
                    <p:cTn id="87" fill="hold">
                      <p:stCondLst>
                        <p:cond delay="indefinite"/>
                      </p:stCondLst>
                      <p:childTnLst>
                        <p:par>
                          <p:cTn id="88" fill="hold">
                            <p:stCondLst>
                              <p:cond delay="0"/>
                            </p:stCondLst>
                            <p:childTnLst>
                              <p:par>
                                <p:cTn id="89" presetID="22" presetClass="entr" presetSubtype="1" fill="hold" grpId="0" nodeType="clickEffect">
                                  <p:stCondLst>
                                    <p:cond delay="0"/>
                                  </p:stCondLst>
                                  <p:childTnLst>
                                    <p:set>
                                      <p:cBhvr>
                                        <p:cTn id="90" dur="1" fill="hold">
                                          <p:stCondLst>
                                            <p:cond delay="0"/>
                                          </p:stCondLst>
                                        </p:cTn>
                                        <p:tgtEl>
                                          <p:spTgt spid="95"/>
                                        </p:tgtEl>
                                        <p:attrNameLst>
                                          <p:attrName>style.visibility</p:attrName>
                                        </p:attrNameLst>
                                      </p:cBhvr>
                                      <p:to>
                                        <p:strVal val="visible"/>
                                      </p:to>
                                    </p:set>
                                    <p:animEffect transition="in" filter="wipe(up)">
                                      <p:cBhvr>
                                        <p:cTn id="91" dur="500"/>
                                        <p:tgtEl>
                                          <p:spTgt spid="9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0" grpId="0"/>
      <p:bldP spid="51" grpId="0"/>
      <p:bldP spid="62" grpId="0" animBg="1"/>
      <p:bldP spid="79" grpId="0"/>
      <p:bldP spid="80" grpId="0"/>
      <p:bldP spid="83" grpId="0"/>
      <p:bldP spid="95"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Ορθογώνιο 3"/>
          <p:cNvSpPr/>
          <p:nvPr/>
        </p:nvSpPr>
        <p:spPr>
          <a:xfrm>
            <a:off x="0" y="55659"/>
            <a:ext cx="12192000" cy="584775"/>
          </a:xfrm>
          <a:prstGeom prst="rect">
            <a:avLst/>
          </a:prstGeom>
        </p:spPr>
        <p:txBody>
          <a:bodyPr wrap="square">
            <a:spAutoFit/>
          </a:bodyPr>
          <a:lstStyle/>
          <a:p>
            <a:pPr algn="ctr"/>
            <a:r>
              <a:rPr lang="el-GR" sz="3200" b="1" dirty="0" smtClean="0">
                <a:solidFill>
                  <a:srgbClr val="002060"/>
                </a:solidFill>
                <a:latin typeface="Times New Roman" panose="02020603050405020304" pitchFamily="18" charset="0"/>
                <a:cs typeface="Times New Roman" panose="02020603050405020304" pitchFamily="18" charset="0"/>
              </a:rPr>
              <a:t>Εξίσωση Συνεχείας</a:t>
            </a:r>
            <a:endParaRPr lang="el-GR" sz="3200" b="1" dirty="0">
              <a:solidFill>
                <a:srgbClr val="002060"/>
              </a:solidFill>
              <a:latin typeface="Times New Roman" panose="02020603050405020304" pitchFamily="18" charset="0"/>
              <a:cs typeface="Times New Roman" panose="02020603050405020304" pitchFamily="18" charset="0"/>
            </a:endParaRPr>
          </a:p>
        </p:txBody>
      </p:sp>
      <p:sp>
        <p:nvSpPr>
          <p:cNvPr id="5" name="Ορθογώνιο 4"/>
          <p:cNvSpPr/>
          <p:nvPr/>
        </p:nvSpPr>
        <p:spPr>
          <a:xfrm>
            <a:off x="442064" y="674873"/>
            <a:ext cx="10776922" cy="707886"/>
          </a:xfrm>
          <a:prstGeom prst="rect">
            <a:avLst/>
          </a:prstGeom>
        </p:spPr>
        <p:txBody>
          <a:bodyPr wrap="square">
            <a:spAutoFit/>
          </a:bodyPr>
          <a:lstStyle/>
          <a:p>
            <a:r>
              <a:rPr lang="el-GR" sz="2000" b="1"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Σε ένα κόμβο που συγκλίνουν σω</a:t>
            </a:r>
            <a:r>
              <a:rPr lang="el-GR" sz="20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λ</a:t>
            </a:r>
            <a:r>
              <a:rPr lang="el-GR" sz="2000" b="1"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ήνες παροχής ιδανικού ρευστού, το αλγεβρικό άθροισμα των παροχών είναι ίσο με μηδέν.</a:t>
            </a:r>
          </a:p>
        </p:txBody>
      </p:sp>
      <p:sp>
        <p:nvSpPr>
          <p:cNvPr id="6" name="Ορθογώνιο 5"/>
          <p:cNvSpPr/>
          <p:nvPr/>
        </p:nvSpPr>
        <p:spPr>
          <a:xfrm>
            <a:off x="442064" y="1507207"/>
            <a:ext cx="2483372" cy="400110"/>
          </a:xfrm>
          <a:prstGeom prst="rect">
            <a:avLst/>
          </a:prstGeom>
        </p:spPr>
        <p:txBody>
          <a:bodyPr wrap="none">
            <a:spAutoFit/>
          </a:bodyPr>
          <a:lstStyle/>
          <a:p>
            <a:r>
              <a:rPr lang="el-GR" sz="2000" b="1" dirty="0" smtClean="0">
                <a:solidFill>
                  <a:srgbClr val="0070C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Σύμβαση πρόσημων:</a:t>
            </a:r>
          </a:p>
        </p:txBody>
      </p:sp>
      <p:sp>
        <p:nvSpPr>
          <p:cNvPr id="7" name="Ορθογώνιο 6"/>
          <p:cNvSpPr/>
          <p:nvPr/>
        </p:nvSpPr>
        <p:spPr>
          <a:xfrm>
            <a:off x="2915628" y="1542376"/>
            <a:ext cx="6399381" cy="369332"/>
          </a:xfrm>
          <a:prstGeom prst="rect">
            <a:avLst/>
          </a:prstGeom>
        </p:spPr>
        <p:txBody>
          <a:bodyPr wrap="none">
            <a:spAutoFit/>
          </a:bodyPr>
          <a:lstStyle/>
          <a:p>
            <a:r>
              <a:rPr lang="el-GR" b="1"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Οι παροχές που εισέρχονται στον κόμβο θεωρούνται ως θετικές</a:t>
            </a:r>
          </a:p>
        </p:txBody>
      </p:sp>
      <p:sp>
        <p:nvSpPr>
          <p:cNvPr id="8" name="Ορθογώνιο 7"/>
          <p:cNvSpPr/>
          <p:nvPr/>
        </p:nvSpPr>
        <p:spPr>
          <a:xfrm>
            <a:off x="2939076" y="2034743"/>
            <a:ext cx="6633675" cy="369332"/>
          </a:xfrm>
          <a:prstGeom prst="rect">
            <a:avLst/>
          </a:prstGeom>
        </p:spPr>
        <p:txBody>
          <a:bodyPr wrap="none">
            <a:spAutoFit/>
          </a:bodyPr>
          <a:lstStyle/>
          <a:p>
            <a:r>
              <a:rPr lang="el-GR" b="1"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Οι παροχές που φεύγουν από τον κόμβο θεωρούνται ως αρνητικές</a:t>
            </a:r>
          </a:p>
        </p:txBody>
      </p:sp>
      <p:grpSp>
        <p:nvGrpSpPr>
          <p:cNvPr id="30" name="Ομάδα 29"/>
          <p:cNvGrpSpPr/>
          <p:nvPr/>
        </p:nvGrpSpPr>
        <p:grpSpPr>
          <a:xfrm>
            <a:off x="74189" y="3055429"/>
            <a:ext cx="3289643" cy="2885264"/>
            <a:chOff x="74189" y="2481002"/>
            <a:chExt cx="3289643" cy="2885264"/>
          </a:xfrm>
        </p:grpSpPr>
        <p:sp>
          <p:nvSpPr>
            <p:cNvPr id="9" name="Οβάλ 8"/>
            <p:cNvSpPr/>
            <p:nvPr/>
          </p:nvSpPr>
          <p:spPr>
            <a:xfrm>
              <a:off x="1455322" y="3505200"/>
              <a:ext cx="720000" cy="720000"/>
            </a:xfrm>
            <a:prstGeom prst="ellipse">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grpSp>
          <p:nvGrpSpPr>
            <p:cNvPr id="13" name="Ομάδα 12"/>
            <p:cNvGrpSpPr/>
            <p:nvPr/>
          </p:nvGrpSpPr>
          <p:grpSpPr>
            <a:xfrm>
              <a:off x="418616" y="3774831"/>
              <a:ext cx="1080000" cy="199292"/>
              <a:chOff x="418616" y="3774831"/>
              <a:chExt cx="1080000" cy="199292"/>
            </a:xfrm>
          </p:grpSpPr>
          <p:sp>
            <p:nvSpPr>
              <p:cNvPr id="10" name="Ορθογώνιο 9"/>
              <p:cNvSpPr/>
              <p:nvPr/>
            </p:nvSpPr>
            <p:spPr>
              <a:xfrm>
                <a:off x="442063" y="3774831"/>
                <a:ext cx="1013259" cy="199292"/>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cxnSp>
            <p:nvCxnSpPr>
              <p:cNvPr id="12" name="Ευθεία γραμμή σύνδεσης 11"/>
              <p:cNvCxnSpPr/>
              <p:nvPr/>
            </p:nvCxnSpPr>
            <p:spPr>
              <a:xfrm>
                <a:off x="418616" y="3874477"/>
                <a:ext cx="1080000" cy="0"/>
              </a:xfrm>
              <a:prstGeom prst="line">
                <a:avLst/>
              </a:prstGeom>
              <a:ln w="165100">
                <a:solidFill>
                  <a:schemeClr val="bg1"/>
                </a:solidFill>
              </a:ln>
            </p:spPr>
            <p:style>
              <a:lnRef idx="1">
                <a:schemeClr val="accent1"/>
              </a:lnRef>
              <a:fillRef idx="0">
                <a:schemeClr val="accent1"/>
              </a:fillRef>
              <a:effectRef idx="0">
                <a:schemeClr val="accent1"/>
              </a:effectRef>
              <a:fontRef idx="minor">
                <a:schemeClr val="tx1"/>
              </a:fontRef>
            </p:style>
          </p:cxnSp>
        </p:grpSp>
        <p:grpSp>
          <p:nvGrpSpPr>
            <p:cNvPr id="14" name="Ομάδα 13"/>
            <p:cNvGrpSpPr/>
            <p:nvPr/>
          </p:nvGrpSpPr>
          <p:grpSpPr>
            <a:xfrm rot="2769970">
              <a:off x="1842236" y="4408977"/>
              <a:ext cx="1080000" cy="199292"/>
              <a:chOff x="410159" y="3774831"/>
              <a:chExt cx="1080000" cy="199292"/>
            </a:xfrm>
          </p:grpSpPr>
          <p:sp>
            <p:nvSpPr>
              <p:cNvPr id="15" name="Ορθογώνιο 14"/>
              <p:cNvSpPr/>
              <p:nvPr/>
            </p:nvSpPr>
            <p:spPr>
              <a:xfrm>
                <a:off x="442063" y="3774831"/>
                <a:ext cx="1013259" cy="199292"/>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cxnSp>
            <p:nvCxnSpPr>
              <p:cNvPr id="16" name="Ευθεία γραμμή σύνδεσης 15"/>
              <p:cNvCxnSpPr/>
              <p:nvPr/>
            </p:nvCxnSpPr>
            <p:spPr>
              <a:xfrm>
                <a:off x="410159" y="3878080"/>
                <a:ext cx="1080000" cy="0"/>
              </a:xfrm>
              <a:prstGeom prst="line">
                <a:avLst/>
              </a:prstGeom>
              <a:ln w="165100">
                <a:solidFill>
                  <a:schemeClr val="bg1"/>
                </a:solidFill>
              </a:ln>
            </p:spPr>
            <p:style>
              <a:lnRef idx="1">
                <a:schemeClr val="accent1"/>
              </a:lnRef>
              <a:fillRef idx="0">
                <a:schemeClr val="accent1"/>
              </a:fillRef>
              <a:effectRef idx="0">
                <a:schemeClr val="accent1"/>
              </a:effectRef>
              <a:fontRef idx="minor">
                <a:schemeClr val="tx1"/>
              </a:fontRef>
            </p:style>
          </p:cxnSp>
        </p:grpSp>
        <p:grpSp>
          <p:nvGrpSpPr>
            <p:cNvPr id="17" name="Ομάδα 16"/>
            <p:cNvGrpSpPr/>
            <p:nvPr/>
          </p:nvGrpSpPr>
          <p:grpSpPr>
            <a:xfrm rot="18830030" flipV="1">
              <a:off x="1887630" y="3158282"/>
              <a:ext cx="1080000" cy="199292"/>
              <a:chOff x="410159" y="3774831"/>
              <a:chExt cx="1080000" cy="199292"/>
            </a:xfrm>
          </p:grpSpPr>
          <p:sp>
            <p:nvSpPr>
              <p:cNvPr id="18" name="Ορθογώνιο 17"/>
              <p:cNvSpPr/>
              <p:nvPr/>
            </p:nvSpPr>
            <p:spPr>
              <a:xfrm>
                <a:off x="442063" y="3774831"/>
                <a:ext cx="1013259" cy="199292"/>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cxnSp>
            <p:nvCxnSpPr>
              <p:cNvPr id="19" name="Ευθεία γραμμή σύνδεσης 18"/>
              <p:cNvCxnSpPr/>
              <p:nvPr/>
            </p:nvCxnSpPr>
            <p:spPr>
              <a:xfrm>
                <a:off x="410159" y="3878080"/>
                <a:ext cx="1080000" cy="0"/>
              </a:xfrm>
              <a:prstGeom prst="line">
                <a:avLst/>
              </a:prstGeom>
              <a:ln w="165100">
                <a:solidFill>
                  <a:schemeClr val="bg1"/>
                </a:solidFill>
              </a:ln>
            </p:spPr>
            <p:style>
              <a:lnRef idx="1">
                <a:schemeClr val="accent1"/>
              </a:lnRef>
              <a:fillRef idx="0">
                <a:schemeClr val="accent1"/>
              </a:fillRef>
              <a:effectRef idx="0">
                <a:schemeClr val="accent1"/>
              </a:effectRef>
              <a:fontRef idx="minor">
                <a:schemeClr val="tx1"/>
              </a:fontRef>
            </p:style>
          </p:cxnSp>
        </p:grpSp>
        <p:cxnSp>
          <p:nvCxnSpPr>
            <p:cNvPr id="21" name="Ευθύγραμμο βέλος σύνδεσης 20"/>
            <p:cNvCxnSpPr/>
            <p:nvPr/>
          </p:nvCxnSpPr>
          <p:spPr>
            <a:xfrm>
              <a:off x="222738" y="3876923"/>
              <a:ext cx="504093" cy="0"/>
            </a:xfrm>
            <a:prstGeom prst="straightConnector1">
              <a:avLst/>
            </a:prstGeom>
            <a:ln w="25400">
              <a:solidFill>
                <a:schemeClr val="tx1"/>
              </a:solidFill>
              <a:tailEnd type="triangle" w="med" len="lg"/>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22" name="Ορθογώνιο 21"/>
                <p:cNvSpPr/>
                <p:nvPr/>
              </p:nvSpPr>
              <p:spPr>
                <a:xfrm>
                  <a:off x="74189" y="3844255"/>
                  <a:ext cx="516423" cy="369332"/>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sSub>
                          <m:sSubPr>
                            <m:ctrlPr>
                              <a:rPr lang="el-GR" b="1" i="1" smtClean="0">
                                <a:solidFill>
                                  <a:schemeClr val="tx1"/>
                                </a:solidFill>
                                <a:latin typeface="Cambria Math" panose="02040503050406030204" pitchFamily="18" charset="0"/>
                              </a:rPr>
                            </m:ctrlPr>
                          </m:sSubPr>
                          <m:e>
                            <m:r>
                              <a:rPr lang="en-US" b="1" i="1">
                                <a:solidFill>
                                  <a:schemeClr val="tx1"/>
                                </a:solidFill>
                                <a:latin typeface="Cambria Math" panose="02040503050406030204" pitchFamily="18" charset="0"/>
                              </a:rPr>
                              <m:t>𝑸</m:t>
                            </m:r>
                          </m:e>
                          <m:sub>
                            <m:r>
                              <a:rPr lang="en-US" b="1" i="1">
                                <a:solidFill>
                                  <a:schemeClr val="tx1"/>
                                </a:solidFill>
                                <a:latin typeface="Cambria Math" panose="02040503050406030204" pitchFamily="18" charset="0"/>
                              </a:rPr>
                              <m:t>𝟏</m:t>
                            </m:r>
                          </m:sub>
                        </m:sSub>
                      </m:oMath>
                    </m:oMathPara>
                  </a14:m>
                  <a:endParaRPr lang="el-GR" dirty="0">
                    <a:solidFill>
                      <a:schemeClr val="tx1"/>
                    </a:solidFill>
                  </a:endParaRPr>
                </a:p>
              </p:txBody>
            </p:sp>
          </mc:Choice>
          <mc:Fallback xmlns="">
            <p:sp>
              <p:nvSpPr>
                <p:cNvPr id="22" name="Ορθογώνιο 21"/>
                <p:cNvSpPr>
                  <a:spLocks noRot="1" noChangeAspect="1" noMove="1" noResize="1" noEditPoints="1" noAdjustHandles="1" noChangeArrowheads="1" noChangeShapeType="1" noTextEdit="1"/>
                </p:cNvSpPr>
                <p:nvPr/>
              </p:nvSpPr>
              <p:spPr>
                <a:xfrm>
                  <a:off x="74189" y="3844255"/>
                  <a:ext cx="516423" cy="369332"/>
                </a:xfrm>
                <a:prstGeom prst="rect">
                  <a:avLst/>
                </a:prstGeom>
                <a:blipFill>
                  <a:blip r:embed="rId2"/>
                  <a:stretch>
                    <a:fillRect b="-10000"/>
                  </a:stretch>
                </a:blipFill>
              </p:spPr>
              <p:txBody>
                <a:bodyPr/>
                <a:lstStyle/>
                <a:p>
                  <a:r>
                    <a:rPr lang="el-GR">
                      <a:noFill/>
                    </a:rPr>
                    <a:t> </a:t>
                  </a:r>
                </a:p>
              </p:txBody>
            </p:sp>
          </mc:Fallback>
        </mc:AlternateContent>
        <p:cxnSp>
          <p:nvCxnSpPr>
            <p:cNvPr id="23" name="Ευθύγραμμο βέλος σύνδεσης 22"/>
            <p:cNvCxnSpPr/>
            <p:nvPr/>
          </p:nvCxnSpPr>
          <p:spPr>
            <a:xfrm flipV="1">
              <a:off x="2597324" y="2481002"/>
              <a:ext cx="556184" cy="570300"/>
            </a:xfrm>
            <a:prstGeom prst="straightConnector1">
              <a:avLst/>
            </a:prstGeom>
            <a:ln w="25400">
              <a:solidFill>
                <a:schemeClr val="tx1"/>
              </a:solidFill>
              <a:tailEnd type="triangle" w="med" len="lg"/>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24" name="Ορθογώνιο 23"/>
                <p:cNvSpPr/>
                <p:nvPr/>
              </p:nvSpPr>
              <p:spPr>
                <a:xfrm>
                  <a:off x="2847409" y="2584884"/>
                  <a:ext cx="516423" cy="369332"/>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sSub>
                          <m:sSubPr>
                            <m:ctrlPr>
                              <a:rPr lang="el-GR" b="1" i="1" smtClean="0">
                                <a:solidFill>
                                  <a:schemeClr val="tx1"/>
                                </a:solidFill>
                                <a:latin typeface="Cambria Math" panose="02040503050406030204" pitchFamily="18" charset="0"/>
                              </a:rPr>
                            </m:ctrlPr>
                          </m:sSubPr>
                          <m:e>
                            <m:r>
                              <a:rPr lang="en-US" b="1" i="1">
                                <a:solidFill>
                                  <a:schemeClr val="tx1"/>
                                </a:solidFill>
                                <a:latin typeface="Cambria Math" panose="02040503050406030204" pitchFamily="18" charset="0"/>
                              </a:rPr>
                              <m:t>𝑸</m:t>
                            </m:r>
                          </m:e>
                          <m:sub>
                            <m:r>
                              <a:rPr lang="el-GR" b="1" i="1" smtClean="0">
                                <a:solidFill>
                                  <a:schemeClr val="tx1"/>
                                </a:solidFill>
                                <a:latin typeface="Cambria Math" panose="02040503050406030204" pitchFamily="18" charset="0"/>
                              </a:rPr>
                              <m:t>𝟐</m:t>
                            </m:r>
                          </m:sub>
                        </m:sSub>
                      </m:oMath>
                    </m:oMathPara>
                  </a14:m>
                  <a:endParaRPr lang="el-GR" dirty="0">
                    <a:solidFill>
                      <a:schemeClr val="tx1"/>
                    </a:solidFill>
                  </a:endParaRPr>
                </a:p>
              </p:txBody>
            </p:sp>
          </mc:Choice>
          <mc:Fallback xmlns="">
            <p:sp>
              <p:nvSpPr>
                <p:cNvPr id="24" name="Ορθογώνιο 23"/>
                <p:cNvSpPr>
                  <a:spLocks noRot="1" noChangeAspect="1" noMove="1" noResize="1" noEditPoints="1" noAdjustHandles="1" noChangeArrowheads="1" noChangeShapeType="1" noTextEdit="1"/>
                </p:cNvSpPr>
                <p:nvPr/>
              </p:nvSpPr>
              <p:spPr>
                <a:xfrm>
                  <a:off x="2847409" y="2584884"/>
                  <a:ext cx="516423" cy="369332"/>
                </a:xfrm>
                <a:prstGeom prst="rect">
                  <a:avLst/>
                </a:prstGeom>
                <a:blipFill>
                  <a:blip r:embed="rId3"/>
                  <a:stretch>
                    <a:fillRect b="-9836"/>
                  </a:stretch>
                </a:blipFill>
              </p:spPr>
              <p:txBody>
                <a:bodyPr/>
                <a:lstStyle/>
                <a:p>
                  <a:r>
                    <a:rPr lang="el-GR">
                      <a:noFill/>
                    </a:rPr>
                    <a:t> </a:t>
                  </a:r>
                </a:p>
              </p:txBody>
            </p:sp>
          </mc:Fallback>
        </mc:AlternateContent>
        <p:cxnSp>
          <p:nvCxnSpPr>
            <p:cNvPr id="27" name="Ευθύγραμμο βέλος σύνδεσης 26"/>
            <p:cNvCxnSpPr/>
            <p:nvPr/>
          </p:nvCxnSpPr>
          <p:spPr>
            <a:xfrm>
              <a:off x="2546972" y="4686842"/>
              <a:ext cx="489305" cy="494758"/>
            </a:xfrm>
            <a:prstGeom prst="straightConnector1">
              <a:avLst/>
            </a:prstGeom>
            <a:ln w="25400">
              <a:solidFill>
                <a:schemeClr val="tx1"/>
              </a:solidFill>
              <a:tailEnd type="triangle" w="med" len="lg"/>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28" name="Ορθογώνιο 27"/>
                <p:cNvSpPr/>
                <p:nvPr/>
              </p:nvSpPr>
              <p:spPr>
                <a:xfrm>
                  <a:off x="2540807" y="4996934"/>
                  <a:ext cx="516423" cy="369332"/>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sSub>
                          <m:sSubPr>
                            <m:ctrlPr>
                              <a:rPr lang="el-GR" b="1" i="1" smtClean="0">
                                <a:solidFill>
                                  <a:schemeClr val="tx1"/>
                                </a:solidFill>
                                <a:latin typeface="Cambria Math" panose="02040503050406030204" pitchFamily="18" charset="0"/>
                              </a:rPr>
                            </m:ctrlPr>
                          </m:sSubPr>
                          <m:e>
                            <m:r>
                              <a:rPr lang="en-US" b="1" i="1">
                                <a:solidFill>
                                  <a:schemeClr val="tx1"/>
                                </a:solidFill>
                                <a:latin typeface="Cambria Math" panose="02040503050406030204" pitchFamily="18" charset="0"/>
                              </a:rPr>
                              <m:t>𝑸</m:t>
                            </m:r>
                          </m:e>
                          <m:sub>
                            <m:r>
                              <a:rPr lang="el-GR" b="1" i="1" smtClean="0">
                                <a:solidFill>
                                  <a:schemeClr val="tx1"/>
                                </a:solidFill>
                                <a:latin typeface="Cambria Math" panose="02040503050406030204" pitchFamily="18" charset="0"/>
                              </a:rPr>
                              <m:t>𝟑</m:t>
                            </m:r>
                          </m:sub>
                        </m:sSub>
                      </m:oMath>
                    </m:oMathPara>
                  </a14:m>
                  <a:endParaRPr lang="el-GR" dirty="0">
                    <a:solidFill>
                      <a:schemeClr val="tx1"/>
                    </a:solidFill>
                  </a:endParaRPr>
                </a:p>
              </p:txBody>
            </p:sp>
          </mc:Choice>
          <mc:Fallback xmlns="">
            <p:sp>
              <p:nvSpPr>
                <p:cNvPr id="28" name="Ορθογώνιο 27"/>
                <p:cNvSpPr>
                  <a:spLocks noRot="1" noChangeAspect="1" noMove="1" noResize="1" noEditPoints="1" noAdjustHandles="1" noChangeArrowheads="1" noChangeShapeType="1" noTextEdit="1"/>
                </p:cNvSpPr>
                <p:nvPr/>
              </p:nvSpPr>
              <p:spPr>
                <a:xfrm>
                  <a:off x="2540807" y="4996934"/>
                  <a:ext cx="516423" cy="369332"/>
                </a:xfrm>
                <a:prstGeom prst="rect">
                  <a:avLst/>
                </a:prstGeom>
                <a:blipFill>
                  <a:blip r:embed="rId4"/>
                  <a:stretch>
                    <a:fillRect b="-8197"/>
                  </a:stretch>
                </a:blipFill>
              </p:spPr>
              <p:txBody>
                <a:bodyPr/>
                <a:lstStyle/>
                <a:p>
                  <a:r>
                    <a:rPr lang="el-GR">
                      <a:noFill/>
                    </a:rPr>
                    <a:t> </a:t>
                  </a:r>
                </a:p>
              </p:txBody>
            </p:sp>
          </mc:Fallback>
        </mc:AlternateContent>
      </p:grpSp>
      <mc:AlternateContent xmlns:mc="http://schemas.openxmlformats.org/markup-compatibility/2006" xmlns:a14="http://schemas.microsoft.com/office/drawing/2010/main">
        <mc:Choice Requires="a14">
          <p:sp>
            <p:nvSpPr>
              <p:cNvPr id="31" name="Ορθογώνιο 30"/>
              <p:cNvSpPr/>
              <p:nvPr/>
            </p:nvSpPr>
            <p:spPr>
              <a:xfrm>
                <a:off x="191418" y="6313440"/>
                <a:ext cx="2064796" cy="369332"/>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sSub>
                        <m:sSubPr>
                          <m:ctrlPr>
                            <a:rPr lang="el-GR" b="1" i="1" smtClean="0">
                              <a:solidFill>
                                <a:schemeClr val="tx1"/>
                              </a:solidFill>
                              <a:latin typeface="Cambria Math" panose="02040503050406030204" pitchFamily="18" charset="0"/>
                            </a:rPr>
                          </m:ctrlPr>
                        </m:sSubPr>
                        <m:e>
                          <m:r>
                            <a:rPr lang="en-US" b="1" i="1">
                              <a:solidFill>
                                <a:schemeClr val="tx1"/>
                              </a:solidFill>
                              <a:latin typeface="Cambria Math" panose="02040503050406030204" pitchFamily="18" charset="0"/>
                            </a:rPr>
                            <m:t>𝑸</m:t>
                          </m:r>
                        </m:e>
                        <m:sub>
                          <m:r>
                            <a:rPr lang="en-US" b="1" i="1">
                              <a:solidFill>
                                <a:schemeClr val="tx1"/>
                              </a:solidFill>
                              <a:latin typeface="Cambria Math" panose="02040503050406030204" pitchFamily="18" charset="0"/>
                            </a:rPr>
                            <m:t>𝟏</m:t>
                          </m:r>
                        </m:sub>
                      </m:sSub>
                      <m:r>
                        <a:rPr lang="el-GR" b="1" i="1" smtClean="0">
                          <a:solidFill>
                            <a:schemeClr val="tx1"/>
                          </a:solidFill>
                          <a:latin typeface="Cambria Math" panose="02040503050406030204" pitchFamily="18" charset="0"/>
                        </a:rPr>
                        <m:t>−</m:t>
                      </m:r>
                      <m:sSub>
                        <m:sSubPr>
                          <m:ctrlPr>
                            <a:rPr lang="el-GR" b="1" i="1">
                              <a:latin typeface="Cambria Math" panose="02040503050406030204" pitchFamily="18" charset="0"/>
                            </a:rPr>
                          </m:ctrlPr>
                        </m:sSubPr>
                        <m:e>
                          <m:r>
                            <a:rPr lang="en-US" b="1" i="1">
                              <a:latin typeface="Cambria Math" panose="02040503050406030204" pitchFamily="18" charset="0"/>
                            </a:rPr>
                            <m:t>𝑸</m:t>
                          </m:r>
                        </m:e>
                        <m:sub>
                          <m:r>
                            <a:rPr lang="el-GR" b="1" i="1">
                              <a:latin typeface="Cambria Math" panose="02040503050406030204" pitchFamily="18" charset="0"/>
                            </a:rPr>
                            <m:t>𝟐</m:t>
                          </m:r>
                        </m:sub>
                      </m:sSub>
                      <m:r>
                        <a:rPr lang="el-GR" b="1" i="1" smtClean="0">
                          <a:latin typeface="Cambria Math" panose="02040503050406030204" pitchFamily="18" charset="0"/>
                        </a:rPr>
                        <m:t>−</m:t>
                      </m:r>
                      <m:sSub>
                        <m:sSubPr>
                          <m:ctrlPr>
                            <a:rPr lang="el-GR" b="1" i="1">
                              <a:latin typeface="Cambria Math" panose="02040503050406030204" pitchFamily="18" charset="0"/>
                            </a:rPr>
                          </m:ctrlPr>
                        </m:sSubPr>
                        <m:e>
                          <m:r>
                            <a:rPr lang="en-US" b="1" i="1">
                              <a:latin typeface="Cambria Math" panose="02040503050406030204" pitchFamily="18" charset="0"/>
                            </a:rPr>
                            <m:t>𝑸</m:t>
                          </m:r>
                        </m:e>
                        <m:sub>
                          <m:r>
                            <a:rPr lang="el-GR" b="1" i="1" smtClean="0">
                              <a:latin typeface="Cambria Math" panose="02040503050406030204" pitchFamily="18" charset="0"/>
                            </a:rPr>
                            <m:t>𝟑</m:t>
                          </m:r>
                        </m:sub>
                      </m:sSub>
                      <m:r>
                        <a:rPr lang="el-GR" b="1" i="1" smtClean="0">
                          <a:latin typeface="Cambria Math" panose="02040503050406030204" pitchFamily="18" charset="0"/>
                        </a:rPr>
                        <m:t>=</m:t>
                      </m:r>
                      <m:r>
                        <a:rPr lang="el-GR" b="1" i="1" smtClean="0">
                          <a:latin typeface="Cambria Math" panose="02040503050406030204" pitchFamily="18" charset="0"/>
                        </a:rPr>
                        <m:t>𝟎</m:t>
                      </m:r>
                    </m:oMath>
                  </m:oMathPara>
                </a14:m>
                <a:endParaRPr lang="el-GR" dirty="0">
                  <a:solidFill>
                    <a:schemeClr val="tx1"/>
                  </a:solidFill>
                </a:endParaRPr>
              </a:p>
            </p:txBody>
          </p:sp>
        </mc:Choice>
        <mc:Fallback xmlns="">
          <p:sp>
            <p:nvSpPr>
              <p:cNvPr id="31" name="Ορθογώνιο 30"/>
              <p:cNvSpPr>
                <a:spLocks noRot="1" noChangeAspect="1" noMove="1" noResize="1" noEditPoints="1" noAdjustHandles="1" noChangeArrowheads="1" noChangeShapeType="1" noTextEdit="1"/>
              </p:cNvSpPr>
              <p:nvPr/>
            </p:nvSpPr>
            <p:spPr>
              <a:xfrm>
                <a:off x="191418" y="6313440"/>
                <a:ext cx="2064796" cy="369332"/>
              </a:xfrm>
              <a:prstGeom prst="rect">
                <a:avLst/>
              </a:prstGeom>
              <a:blipFill>
                <a:blip r:embed="rId5"/>
                <a:stretch>
                  <a:fillRect b="-10000"/>
                </a:stretch>
              </a:blipFill>
            </p:spPr>
            <p:txBody>
              <a:bodyPr/>
              <a:lstStyle/>
              <a:p>
                <a:r>
                  <a:rPr lang="el-GR">
                    <a:noFill/>
                  </a:rPr>
                  <a:t> </a:t>
                </a:r>
              </a:p>
            </p:txBody>
          </p:sp>
        </mc:Fallback>
      </mc:AlternateContent>
      <p:grpSp>
        <p:nvGrpSpPr>
          <p:cNvPr id="62" name="Ομάδα 61"/>
          <p:cNvGrpSpPr/>
          <p:nvPr/>
        </p:nvGrpSpPr>
        <p:grpSpPr>
          <a:xfrm>
            <a:off x="6557294" y="2618063"/>
            <a:ext cx="4056456" cy="3566022"/>
            <a:chOff x="6557294" y="2735293"/>
            <a:chExt cx="4056456" cy="3566022"/>
          </a:xfrm>
        </p:grpSpPr>
        <p:grpSp>
          <p:nvGrpSpPr>
            <p:cNvPr id="46" name="Ομάδα 45"/>
            <p:cNvGrpSpPr/>
            <p:nvPr/>
          </p:nvGrpSpPr>
          <p:grpSpPr>
            <a:xfrm>
              <a:off x="6736866" y="3218897"/>
              <a:ext cx="3377214" cy="2670790"/>
              <a:chOff x="6132927" y="2715427"/>
              <a:chExt cx="3377214" cy="2670790"/>
            </a:xfrm>
          </p:grpSpPr>
          <p:grpSp>
            <p:nvGrpSpPr>
              <p:cNvPr id="35" name="Ομάδα 34"/>
              <p:cNvGrpSpPr/>
              <p:nvPr/>
            </p:nvGrpSpPr>
            <p:grpSpPr>
              <a:xfrm>
                <a:off x="6132927" y="3587436"/>
                <a:ext cx="2839749" cy="936000"/>
                <a:chOff x="6132927" y="3587436"/>
                <a:chExt cx="2839749" cy="936000"/>
              </a:xfrm>
            </p:grpSpPr>
            <p:sp>
              <p:nvSpPr>
                <p:cNvPr id="33" name="Ορθογώνιο 32"/>
                <p:cNvSpPr/>
                <p:nvPr/>
              </p:nvSpPr>
              <p:spPr>
                <a:xfrm>
                  <a:off x="6236676" y="3587436"/>
                  <a:ext cx="2736000" cy="936000"/>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34" name="Ορθογώνιο 33"/>
                <p:cNvSpPr/>
                <p:nvPr/>
              </p:nvSpPr>
              <p:spPr>
                <a:xfrm>
                  <a:off x="6132927" y="3587436"/>
                  <a:ext cx="216000" cy="936000"/>
                </a:xfrm>
                <a:prstGeom prst="rect">
                  <a:avLst/>
                </a:prstGeom>
                <a:solidFill>
                  <a:schemeClr val="bg1"/>
                </a:solid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grpSp>
          <p:sp>
            <p:nvSpPr>
              <p:cNvPr id="36" name="Ορθογώνιο 35"/>
              <p:cNvSpPr/>
              <p:nvPr/>
            </p:nvSpPr>
            <p:spPr>
              <a:xfrm>
                <a:off x="7308913" y="2750595"/>
                <a:ext cx="216000" cy="828000"/>
              </a:xfrm>
              <a:prstGeom prst="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37" name="Ορθογώνιο 36"/>
              <p:cNvSpPr/>
              <p:nvPr/>
            </p:nvSpPr>
            <p:spPr>
              <a:xfrm>
                <a:off x="8100889" y="2761712"/>
                <a:ext cx="504000" cy="828000"/>
              </a:xfrm>
              <a:prstGeom prst="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38" name="Ορθογώνιο 37"/>
              <p:cNvSpPr/>
              <p:nvPr/>
            </p:nvSpPr>
            <p:spPr>
              <a:xfrm>
                <a:off x="7203693" y="4520554"/>
                <a:ext cx="396000" cy="828000"/>
              </a:xfrm>
              <a:prstGeom prst="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39" name="Ορθογώνιο 38"/>
              <p:cNvSpPr/>
              <p:nvPr/>
            </p:nvSpPr>
            <p:spPr>
              <a:xfrm>
                <a:off x="8201781" y="4520554"/>
                <a:ext cx="288000" cy="828000"/>
              </a:xfrm>
              <a:prstGeom prst="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40" name="Ορθογώνιο 39"/>
              <p:cNvSpPr/>
              <p:nvPr/>
            </p:nvSpPr>
            <p:spPr>
              <a:xfrm>
                <a:off x="8981032" y="3809085"/>
                <a:ext cx="504000" cy="468000"/>
              </a:xfrm>
              <a:prstGeom prst="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41" name="Ορθογώνιο 40"/>
              <p:cNvSpPr/>
              <p:nvPr/>
            </p:nvSpPr>
            <p:spPr>
              <a:xfrm>
                <a:off x="7344083" y="2715427"/>
                <a:ext cx="144000" cy="900000"/>
              </a:xfrm>
              <a:prstGeom prst="rect">
                <a:avLst/>
              </a:prstGeom>
              <a:solidFill>
                <a:schemeClr val="bg1"/>
              </a:solid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42" name="Ορθογώνιο 41"/>
              <p:cNvSpPr/>
              <p:nvPr/>
            </p:nvSpPr>
            <p:spPr>
              <a:xfrm>
                <a:off x="8136059" y="2738267"/>
                <a:ext cx="432000" cy="900000"/>
              </a:xfrm>
              <a:prstGeom prst="rect">
                <a:avLst/>
              </a:prstGeom>
              <a:solidFill>
                <a:schemeClr val="bg1"/>
              </a:solid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43" name="Ορθογώνιο 42"/>
              <p:cNvSpPr/>
              <p:nvPr/>
            </p:nvSpPr>
            <p:spPr>
              <a:xfrm>
                <a:off x="8934141" y="3844255"/>
                <a:ext cx="576000" cy="396000"/>
              </a:xfrm>
              <a:prstGeom prst="rect">
                <a:avLst/>
              </a:prstGeom>
              <a:solidFill>
                <a:schemeClr val="bg1"/>
              </a:solid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44" name="Ορθογώνιο 43"/>
              <p:cNvSpPr/>
              <p:nvPr/>
            </p:nvSpPr>
            <p:spPr>
              <a:xfrm>
                <a:off x="8236951" y="4485386"/>
                <a:ext cx="216000" cy="900000"/>
              </a:xfrm>
              <a:prstGeom prst="rect">
                <a:avLst/>
              </a:prstGeom>
              <a:solidFill>
                <a:schemeClr val="bg1"/>
              </a:solid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45" name="Ορθογώνιο 44"/>
              <p:cNvSpPr/>
              <p:nvPr/>
            </p:nvSpPr>
            <p:spPr>
              <a:xfrm>
                <a:off x="7238863" y="4450217"/>
                <a:ext cx="324000" cy="936000"/>
              </a:xfrm>
              <a:prstGeom prst="rect">
                <a:avLst/>
              </a:prstGeom>
              <a:solidFill>
                <a:schemeClr val="bg1"/>
              </a:solid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grpSp>
        <p:cxnSp>
          <p:nvCxnSpPr>
            <p:cNvPr id="47" name="Ευθύγραμμο βέλος σύνδεσης 46"/>
            <p:cNvCxnSpPr/>
            <p:nvPr/>
          </p:nvCxnSpPr>
          <p:spPr>
            <a:xfrm>
              <a:off x="6705842" y="4569942"/>
              <a:ext cx="756000" cy="0"/>
            </a:xfrm>
            <a:prstGeom prst="straightConnector1">
              <a:avLst/>
            </a:prstGeom>
            <a:ln w="25400">
              <a:solidFill>
                <a:schemeClr val="tx1"/>
              </a:solidFill>
              <a:tailEnd type="triangle" w="med" len="lg"/>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48" name="Ορθογώνιο 47"/>
                <p:cNvSpPr/>
                <p:nvPr/>
              </p:nvSpPr>
              <p:spPr>
                <a:xfrm>
                  <a:off x="6557294" y="4537274"/>
                  <a:ext cx="516423" cy="369332"/>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sSub>
                          <m:sSubPr>
                            <m:ctrlPr>
                              <a:rPr lang="el-GR" b="1" i="1" smtClean="0">
                                <a:solidFill>
                                  <a:schemeClr val="tx1"/>
                                </a:solidFill>
                                <a:latin typeface="Cambria Math" panose="02040503050406030204" pitchFamily="18" charset="0"/>
                              </a:rPr>
                            </m:ctrlPr>
                          </m:sSubPr>
                          <m:e>
                            <m:r>
                              <a:rPr lang="en-US" b="1" i="1">
                                <a:solidFill>
                                  <a:schemeClr val="tx1"/>
                                </a:solidFill>
                                <a:latin typeface="Cambria Math" panose="02040503050406030204" pitchFamily="18" charset="0"/>
                              </a:rPr>
                              <m:t>𝑸</m:t>
                            </m:r>
                          </m:e>
                          <m:sub>
                            <m:r>
                              <a:rPr lang="en-US" b="1" i="1">
                                <a:solidFill>
                                  <a:schemeClr val="tx1"/>
                                </a:solidFill>
                                <a:latin typeface="Cambria Math" panose="02040503050406030204" pitchFamily="18" charset="0"/>
                              </a:rPr>
                              <m:t>𝟏</m:t>
                            </m:r>
                          </m:sub>
                        </m:sSub>
                      </m:oMath>
                    </m:oMathPara>
                  </a14:m>
                  <a:endParaRPr lang="el-GR" dirty="0">
                    <a:solidFill>
                      <a:schemeClr val="tx1"/>
                    </a:solidFill>
                  </a:endParaRPr>
                </a:p>
              </p:txBody>
            </p:sp>
          </mc:Choice>
          <mc:Fallback xmlns="">
            <p:sp>
              <p:nvSpPr>
                <p:cNvPr id="48" name="Ορθογώνιο 47"/>
                <p:cNvSpPr>
                  <a:spLocks noRot="1" noChangeAspect="1" noMove="1" noResize="1" noEditPoints="1" noAdjustHandles="1" noChangeArrowheads="1" noChangeShapeType="1" noTextEdit="1"/>
                </p:cNvSpPr>
                <p:nvPr/>
              </p:nvSpPr>
              <p:spPr>
                <a:xfrm>
                  <a:off x="6557294" y="4537274"/>
                  <a:ext cx="516423" cy="369332"/>
                </a:xfrm>
                <a:prstGeom prst="rect">
                  <a:avLst/>
                </a:prstGeom>
                <a:blipFill>
                  <a:blip r:embed="rId6"/>
                  <a:stretch>
                    <a:fillRect b="-9836"/>
                  </a:stretch>
                </a:blipFill>
              </p:spPr>
              <p:txBody>
                <a:bodyPr/>
                <a:lstStyle/>
                <a:p>
                  <a:r>
                    <a:rPr lang="el-GR">
                      <a:noFill/>
                    </a:rPr>
                    <a:t> </a:t>
                  </a:r>
                </a:p>
              </p:txBody>
            </p:sp>
          </mc:Fallback>
        </mc:AlternateContent>
        <p:cxnSp>
          <p:nvCxnSpPr>
            <p:cNvPr id="49" name="Ευθύγραμμο βέλος σύνδεσης 48"/>
            <p:cNvCxnSpPr/>
            <p:nvPr/>
          </p:nvCxnSpPr>
          <p:spPr>
            <a:xfrm flipV="1">
              <a:off x="8019167" y="3036277"/>
              <a:ext cx="0" cy="432000"/>
            </a:xfrm>
            <a:prstGeom prst="straightConnector1">
              <a:avLst/>
            </a:prstGeom>
            <a:ln w="25400">
              <a:solidFill>
                <a:schemeClr val="tx1"/>
              </a:solidFill>
              <a:tailEnd type="triangle" w="med" len="lg"/>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50" name="Ορθογώνιο 49"/>
                <p:cNvSpPr/>
                <p:nvPr/>
              </p:nvSpPr>
              <p:spPr>
                <a:xfrm>
                  <a:off x="7999140" y="2838755"/>
                  <a:ext cx="516423" cy="369332"/>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sSub>
                          <m:sSubPr>
                            <m:ctrlPr>
                              <a:rPr lang="el-GR" b="1" i="1" smtClean="0">
                                <a:solidFill>
                                  <a:schemeClr val="tx1"/>
                                </a:solidFill>
                                <a:latin typeface="Cambria Math" panose="02040503050406030204" pitchFamily="18" charset="0"/>
                              </a:rPr>
                            </m:ctrlPr>
                          </m:sSubPr>
                          <m:e>
                            <m:r>
                              <a:rPr lang="en-US" b="1" i="1">
                                <a:solidFill>
                                  <a:schemeClr val="tx1"/>
                                </a:solidFill>
                                <a:latin typeface="Cambria Math" panose="02040503050406030204" pitchFamily="18" charset="0"/>
                              </a:rPr>
                              <m:t>𝑸</m:t>
                            </m:r>
                          </m:e>
                          <m:sub>
                            <m:r>
                              <a:rPr lang="el-GR" b="1" i="1" smtClean="0">
                                <a:solidFill>
                                  <a:schemeClr val="tx1"/>
                                </a:solidFill>
                                <a:latin typeface="Cambria Math" panose="02040503050406030204" pitchFamily="18" charset="0"/>
                              </a:rPr>
                              <m:t>𝟐</m:t>
                            </m:r>
                          </m:sub>
                        </m:sSub>
                      </m:oMath>
                    </m:oMathPara>
                  </a14:m>
                  <a:endParaRPr lang="el-GR" dirty="0">
                    <a:solidFill>
                      <a:schemeClr val="tx1"/>
                    </a:solidFill>
                  </a:endParaRPr>
                </a:p>
              </p:txBody>
            </p:sp>
          </mc:Choice>
          <mc:Fallback xmlns="">
            <p:sp>
              <p:nvSpPr>
                <p:cNvPr id="50" name="Ορθογώνιο 49"/>
                <p:cNvSpPr>
                  <a:spLocks noRot="1" noChangeAspect="1" noMove="1" noResize="1" noEditPoints="1" noAdjustHandles="1" noChangeArrowheads="1" noChangeShapeType="1" noTextEdit="1"/>
                </p:cNvSpPr>
                <p:nvPr/>
              </p:nvSpPr>
              <p:spPr>
                <a:xfrm>
                  <a:off x="7999140" y="2838755"/>
                  <a:ext cx="516423" cy="369332"/>
                </a:xfrm>
                <a:prstGeom prst="rect">
                  <a:avLst/>
                </a:prstGeom>
                <a:blipFill>
                  <a:blip r:embed="rId7"/>
                  <a:stretch>
                    <a:fillRect b="-9836"/>
                  </a:stretch>
                </a:blipFill>
              </p:spPr>
              <p:txBody>
                <a:bodyPr/>
                <a:lstStyle/>
                <a:p>
                  <a:r>
                    <a:rPr lang="el-GR">
                      <a:noFill/>
                    </a:rPr>
                    <a:t> </a:t>
                  </a:r>
                </a:p>
              </p:txBody>
            </p:sp>
          </mc:Fallback>
        </mc:AlternateContent>
        <p:cxnSp>
          <p:nvCxnSpPr>
            <p:cNvPr id="52" name="Ευθύγραμμο βέλος σύνδεσης 51"/>
            <p:cNvCxnSpPr/>
            <p:nvPr/>
          </p:nvCxnSpPr>
          <p:spPr>
            <a:xfrm flipH="1">
              <a:off x="8956431" y="3036277"/>
              <a:ext cx="771" cy="612000"/>
            </a:xfrm>
            <a:prstGeom prst="straightConnector1">
              <a:avLst/>
            </a:prstGeom>
            <a:ln w="25400">
              <a:solidFill>
                <a:schemeClr val="tx1"/>
              </a:solidFill>
              <a:tailEnd type="triangle" w="med" len="lg"/>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53" name="Ορθογώνιο 52"/>
                <p:cNvSpPr/>
                <p:nvPr/>
              </p:nvSpPr>
              <p:spPr>
                <a:xfrm>
                  <a:off x="8913786" y="2735293"/>
                  <a:ext cx="516423" cy="369332"/>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sSub>
                          <m:sSubPr>
                            <m:ctrlPr>
                              <a:rPr lang="el-GR" b="1" i="1" smtClean="0">
                                <a:solidFill>
                                  <a:schemeClr val="tx1"/>
                                </a:solidFill>
                                <a:latin typeface="Cambria Math" panose="02040503050406030204" pitchFamily="18" charset="0"/>
                              </a:rPr>
                            </m:ctrlPr>
                          </m:sSubPr>
                          <m:e>
                            <m:r>
                              <a:rPr lang="en-US" b="1" i="1">
                                <a:solidFill>
                                  <a:schemeClr val="tx1"/>
                                </a:solidFill>
                                <a:latin typeface="Cambria Math" panose="02040503050406030204" pitchFamily="18" charset="0"/>
                              </a:rPr>
                              <m:t>𝑸</m:t>
                            </m:r>
                          </m:e>
                          <m:sub>
                            <m:r>
                              <a:rPr lang="el-GR" b="1" i="1" smtClean="0">
                                <a:solidFill>
                                  <a:schemeClr val="tx1"/>
                                </a:solidFill>
                                <a:latin typeface="Cambria Math" panose="02040503050406030204" pitchFamily="18" charset="0"/>
                              </a:rPr>
                              <m:t>𝟑</m:t>
                            </m:r>
                          </m:sub>
                        </m:sSub>
                      </m:oMath>
                    </m:oMathPara>
                  </a14:m>
                  <a:endParaRPr lang="el-GR" dirty="0">
                    <a:solidFill>
                      <a:schemeClr val="tx1"/>
                    </a:solidFill>
                  </a:endParaRPr>
                </a:p>
              </p:txBody>
            </p:sp>
          </mc:Choice>
          <mc:Fallback xmlns="">
            <p:sp>
              <p:nvSpPr>
                <p:cNvPr id="53" name="Ορθογώνιο 52"/>
                <p:cNvSpPr>
                  <a:spLocks noRot="1" noChangeAspect="1" noMove="1" noResize="1" noEditPoints="1" noAdjustHandles="1" noChangeArrowheads="1" noChangeShapeType="1" noTextEdit="1"/>
                </p:cNvSpPr>
                <p:nvPr/>
              </p:nvSpPr>
              <p:spPr>
                <a:xfrm>
                  <a:off x="8913786" y="2735293"/>
                  <a:ext cx="516423" cy="369332"/>
                </a:xfrm>
                <a:prstGeom prst="rect">
                  <a:avLst/>
                </a:prstGeom>
                <a:blipFill>
                  <a:blip r:embed="rId8"/>
                  <a:stretch>
                    <a:fillRect b="-9836"/>
                  </a:stretch>
                </a:blipFill>
              </p:spPr>
              <p:txBody>
                <a:bodyPr/>
                <a:lstStyle/>
                <a:p>
                  <a:r>
                    <a:rPr lang="el-GR">
                      <a:noFill/>
                    </a:rPr>
                    <a:t> </a:t>
                  </a:r>
                </a:p>
              </p:txBody>
            </p:sp>
          </mc:Fallback>
        </mc:AlternateContent>
        <p:cxnSp>
          <p:nvCxnSpPr>
            <p:cNvPr id="55" name="Ευθύγραμμο βέλος σύνδεσης 54"/>
            <p:cNvCxnSpPr/>
            <p:nvPr/>
          </p:nvCxnSpPr>
          <p:spPr>
            <a:xfrm flipV="1">
              <a:off x="8019167" y="5625878"/>
              <a:ext cx="0" cy="540000"/>
            </a:xfrm>
            <a:prstGeom prst="straightConnector1">
              <a:avLst/>
            </a:prstGeom>
            <a:ln w="25400">
              <a:solidFill>
                <a:schemeClr val="tx1"/>
              </a:solidFill>
              <a:tailEnd type="triangle" w="med" len="lg"/>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56" name="Ορθογώνιο 55"/>
                <p:cNvSpPr/>
                <p:nvPr/>
              </p:nvSpPr>
              <p:spPr>
                <a:xfrm>
                  <a:off x="7961413" y="5931983"/>
                  <a:ext cx="516423" cy="369332"/>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sSub>
                          <m:sSubPr>
                            <m:ctrlPr>
                              <a:rPr lang="el-GR" b="1" i="1" smtClean="0">
                                <a:solidFill>
                                  <a:schemeClr val="tx1"/>
                                </a:solidFill>
                                <a:latin typeface="Cambria Math" panose="02040503050406030204" pitchFamily="18" charset="0"/>
                              </a:rPr>
                            </m:ctrlPr>
                          </m:sSubPr>
                          <m:e>
                            <m:r>
                              <a:rPr lang="en-US" b="1" i="1">
                                <a:solidFill>
                                  <a:schemeClr val="tx1"/>
                                </a:solidFill>
                                <a:latin typeface="Cambria Math" panose="02040503050406030204" pitchFamily="18" charset="0"/>
                              </a:rPr>
                              <m:t>𝑸</m:t>
                            </m:r>
                          </m:e>
                          <m:sub>
                            <m:r>
                              <a:rPr lang="el-GR" b="1" i="1" smtClean="0">
                                <a:solidFill>
                                  <a:schemeClr val="tx1"/>
                                </a:solidFill>
                                <a:latin typeface="Cambria Math" panose="02040503050406030204" pitchFamily="18" charset="0"/>
                              </a:rPr>
                              <m:t>𝟔</m:t>
                            </m:r>
                          </m:sub>
                        </m:sSub>
                      </m:oMath>
                    </m:oMathPara>
                  </a14:m>
                  <a:endParaRPr lang="el-GR" dirty="0">
                    <a:solidFill>
                      <a:schemeClr val="tx1"/>
                    </a:solidFill>
                  </a:endParaRPr>
                </a:p>
              </p:txBody>
            </p:sp>
          </mc:Choice>
          <mc:Fallback xmlns="">
            <p:sp>
              <p:nvSpPr>
                <p:cNvPr id="56" name="Ορθογώνιο 55"/>
                <p:cNvSpPr>
                  <a:spLocks noRot="1" noChangeAspect="1" noMove="1" noResize="1" noEditPoints="1" noAdjustHandles="1" noChangeArrowheads="1" noChangeShapeType="1" noTextEdit="1"/>
                </p:cNvSpPr>
                <p:nvPr/>
              </p:nvSpPr>
              <p:spPr>
                <a:xfrm>
                  <a:off x="7961413" y="5931983"/>
                  <a:ext cx="516423" cy="369332"/>
                </a:xfrm>
                <a:prstGeom prst="rect">
                  <a:avLst/>
                </a:prstGeom>
                <a:blipFill>
                  <a:blip r:embed="rId9"/>
                  <a:stretch>
                    <a:fillRect b="-10000"/>
                  </a:stretch>
                </a:blipFill>
              </p:spPr>
              <p:txBody>
                <a:bodyPr/>
                <a:lstStyle/>
                <a:p>
                  <a:r>
                    <a:rPr lang="el-GR">
                      <a:noFill/>
                    </a:rPr>
                    <a:t> </a:t>
                  </a:r>
                </a:p>
              </p:txBody>
            </p:sp>
          </mc:Fallback>
        </mc:AlternateContent>
        <mc:AlternateContent xmlns:mc="http://schemas.openxmlformats.org/markup-compatibility/2006" xmlns:a14="http://schemas.microsoft.com/office/drawing/2010/main">
          <mc:Choice Requires="a14">
            <p:sp>
              <p:nvSpPr>
                <p:cNvPr id="57" name="Ορθογώνιο 56"/>
                <p:cNvSpPr/>
                <p:nvPr/>
              </p:nvSpPr>
              <p:spPr>
                <a:xfrm>
                  <a:off x="8899505" y="5828521"/>
                  <a:ext cx="516423" cy="369332"/>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sSub>
                          <m:sSubPr>
                            <m:ctrlPr>
                              <a:rPr lang="el-GR" b="1" i="1" smtClean="0">
                                <a:solidFill>
                                  <a:schemeClr val="tx1"/>
                                </a:solidFill>
                                <a:latin typeface="Cambria Math" panose="02040503050406030204" pitchFamily="18" charset="0"/>
                              </a:rPr>
                            </m:ctrlPr>
                          </m:sSubPr>
                          <m:e>
                            <m:r>
                              <a:rPr lang="en-US" b="1" i="1">
                                <a:solidFill>
                                  <a:schemeClr val="tx1"/>
                                </a:solidFill>
                                <a:latin typeface="Cambria Math" panose="02040503050406030204" pitchFamily="18" charset="0"/>
                              </a:rPr>
                              <m:t>𝑸</m:t>
                            </m:r>
                          </m:e>
                          <m:sub>
                            <m:r>
                              <a:rPr lang="el-GR" b="1" i="1" smtClean="0">
                                <a:solidFill>
                                  <a:schemeClr val="tx1"/>
                                </a:solidFill>
                                <a:latin typeface="Cambria Math" panose="02040503050406030204" pitchFamily="18" charset="0"/>
                              </a:rPr>
                              <m:t>𝟓</m:t>
                            </m:r>
                          </m:sub>
                        </m:sSub>
                      </m:oMath>
                    </m:oMathPara>
                  </a14:m>
                  <a:endParaRPr lang="el-GR" dirty="0">
                    <a:solidFill>
                      <a:schemeClr val="tx1"/>
                    </a:solidFill>
                  </a:endParaRPr>
                </a:p>
              </p:txBody>
            </p:sp>
          </mc:Choice>
          <mc:Fallback xmlns="">
            <p:sp>
              <p:nvSpPr>
                <p:cNvPr id="57" name="Ορθογώνιο 56"/>
                <p:cNvSpPr>
                  <a:spLocks noRot="1" noChangeAspect="1" noMove="1" noResize="1" noEditPoints="1" noAdjustHandles="1" noChangeArrowheads="1" noChangeShapeType="1" noTextEdit="1"/>
                </p:cNvSpPr>
                <p:nvPr/>
              </p:nvSpPr>
              <p:spPr>
                <a:xfrm>
                  <a:off x="8899505" y="5828521"/>
                  <a:ext cx="516423" cy="369332"/>
                </a:xfrm>
                <a:prstGeom prst="rect">
                  <a:avLst/>
                </a:prstGeom>
                <a:blipFill>
                  <a:blip r:embed="rId10"/>
                  <a:stretch>
                    <a:fillRect b="-10000"/>
                  </a:stretch>
                </a:blipFill>
              </p:spPr>
              <p:txBody>
                <a:bodyPr/>
                <a:lstStyle/>
                <a:p>
                  <a:r>
                    <a:rPr lang="el-GR">
                      <a:noFill/>
                    </a:rPr>
                    <a:t> </a:t>
                  </a:r>
                </a:p>
              </p:txBody>
            </p:sp>
          </mc:Fallback>
        </mc:AlternateContent>
        <p:cxnSp>
          <p:nvCxnSpPr>
            <p:cNvPr id="58" name="Ευθύγραμμο βέλος σύνδεσης 57"/>
            <p:cNvCxnSpPr/>
            <p:nvPr/>
          </p:nvCxnSpPr>
          <p:spPr>
            <a:xfrm flipH="1">
              <a:off x="8959842" y="5469535"/>
              <a:ext cx="771" cy="576000"/>
            </a:xfrm>
            <a:prstGeom prst="straightConnector1">
              <a:avLst/>
            </a:prstGeom>
            <a:ln w="25400">
              <a:solidFill>
                <a:schemeClr val="tx1"/>
              </a:solidFill>
              <a:tailEnd type="triangle" w="med" len="lg"/>
            </a:ln>
          </p:spPr>
          <p:style>
            <a:lnRef idx="1">
              <a:schemeClr val="accent1"/>
            </a:lnRef>
            <a:fillRef idx="0">
              <a:schemeClr val="accent1"/>
            </a:fillRef>
            <a:effectRef idx="0">
              <a:schemeClr val="accent1"/>
            </a:effectRef>
            <a:fontRef idx="minor">
              <a:schemeClr val="tx1"/>
            </a:fontRef>
          </p:style>
        </p:cxnSp>
        <p:cxnSp>
          <p:nvCxnSpPr>
            <p:cNvPr id="59" name="Ευθύγραμμο βέλος σύνδεσης 58"/>
            <p:cNvCxnSpPr/>
            <p:nvPr/>
          </p:nvCxnSpPr>
          <p:spPr>
            <a:xfrm flipH="1">
              <a:off x="9653550" y="4568465"/>
              <a:ext cx="756000" cy="0"/>
            </a:xfrm>
            <a:prstGeom prst="straightConnector1">
              <a:avLst/>
            </a:prstGeom>
            <a:ln w="25400">
              <a:solidFill>
                <a:schemeClr val="tx1"/>
              </a:solidFill>
              <a:tailEnd type="triangle" w="med" len="lg"/>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60" name="Ορθογώνιο 59"/>
                <p:cNvSpPr/>
                <p:nvPr/>
              </p:nvSpPr>
              <p:spPr>
                <a:xfrm>
                  <a:off x="10097327" y="4560273"/>
                  <a:ext cx="516423" cy="369332"/>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sSub>
                          <m:sSubPr>
                            <m:ctrlPr>
                              <a:rPr lang="el-GR" b="1" i="1" smtClean="0">
                                <a:solidFill>
                                  <a:schemeClr val="tx1"/>
                                </a:solidFill>
                                <a:latin typeface="Cambria Math" panose="02040503050406030204" pitchFamily="18" charset="0"/>
                              </a:rPr>
                            </m:ctrlPr>
                          </m:sSubPr>
                          <m:e>
                            <m:r>
                              <a:rPr lang="en-US" b="1" i="1">
                                <a:solidFill>
                                  <a:schemeClr val="tx1"/>
                                </a:solidFill>
                                <a:latin typeface="Cambria Math" panose="02040503050406030204" pitchFamily="18" charset="0"/>
                              </a:rPr>
                              <m:t>𝑸</m:t>
                            </m:r>
                          </m:e>
                          <m:sub>
                            <m:r>
                              <a:rPr lang="el-GR" b="1" i="1" smtClean="0">
                                <a:solidFill>
                                  <a:schemeClr val="tx1"/>
                                </a:solidFill>
                                <a:latin typeface="Cambria Math" panose="02040503050406030204" pitchFamily="18" charset="0"/>
                              </a:rPr>
                              <m:t>𝟒</m:t>
                            </m:r>
                          </m:sub>
                        </m:sSub>
                      </m:oMath>
                    </m:oMathPara>
                  </a14:m>
                  <a:endParaRPr lang="el-GR" dirty="0">
                    <a:solidFill>
                      <a:schemeClr val="tx1"/>
                    </a:solidFill>
                  </a:endParaRPr>
                </a:p>
              </p:txBody>
            </p:sp>
          </mc:Choice>
          <mc:Fallback xmlns="">
            <p:sp>
              <p:nvSpPr>
                <p:cNvPr id="60" name="Ορθογώνιο 59"/>
                <p:cNvSpPr>
                  <a:spLocks noRot="1" noChangeAspect="1" noMove="1" noResize="1" noEditPoints="1" noAdjustHandles="1" noChangeArrowheads="1" noChangeShapeType="1" noTextEdit="1"/>
                </p:cNvSpPr>
                <p:nvPr/>
              </p:nvSpPr>
              <p:spPr>
                <a:xfrm>
                  <a:off x="10097327" y="4560273"/>
                  <a:ext cx="516423" cy="369332"/>
                </a:xfrm>
                <a:prstGeom prst="rect">
                  <a:avLst/>
                </a:prstGeom>
                <a:blipFill>
                  <a:blip r:embed="rId11"/>
                  <a:stretch>
                    <a:fillRect b="-10000"/>
                  </a:stretch>
                </a:blipFill>
              </p:spPr>
              <p:txBody>
                <a:bodyPr/>
                <a:lstStyle/>
                <a:p>
                  <a:r>
                    <a:rPr lang="el-GR">
                      <a:noFill/>
                    </a:rPr>
                    <a:t> </a:t>
                  </a:r>
                </a:p>
              </p:txBody>
            </p:sp>
          </mc:Fallback>
        </mc:AlternateContent>
      </p:grpSp>
      <mc:AlternateContent xmlns:mc="http://schemas.openxmlformats.org/markup-compatibility/2006" xmlns:a14="http://schemas.microsoft.com/office/drawing/2010/main">
        <mc:Choice Requires="a14">
          <p:sp>
            <p:nvSpPr>
              <p:cNvPr id="61" name="Ορθογώνιο 60"/>
              <p:cNvSpPr/>
              <p:nvPr/>
            </p:nvSpPr>
            <p:spPr>
              <a:xfrm>
                <a:off x="6805443" y="6313440"/>
                <a:ext cx="3728521" cy="369332"/>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sSub>
                        <m:sSubPr>
                          <m:ctrlPr>
                            <a:rPr lang="el-GR" b="1" i="1" smtClean="0">
                              <a:solidFill>
                                <a:schemeClr val="tx1"/>
                              </a:solidFill>
                              <a:latin typeface="Cambria Math" panose="02040503050406030204" pitchFamily="18" charset="0"/>
                            </a:rPr>
                          </m:ctrlPr>
                        </m:sSubPr>
                        <m:e>
                          <m:r>
                            <a:rPr lang="en-US" b="1" i="1">
                              <a:solidFill>
                                <a:schemeClr val="tx1"/>
                              </a:solidFill>
                              <a:latin typeface="Cambria Math" panose="02040503050406030204" pitchFamily="18" charset="0"/>
                            </a:rPr>
                            <m:t>𝑸</m:t>
                          </m:r>
                        </m:e>
                        <m:sub>
                          <m:r>
                            <a:rPr lang="en-US" b="1" i="1">
                              <a:solidFill>
                                <a:schemeClr val="tx1"/>
                              </a:solidFill>
                              <a:latin typeface="Cambria Math" panose="02040503050406030204" pitchFamily="18" charset="0"/>
                            </a:rPr>
                            <m:t>𝟏</m:t>
                          </m:r>
                        </m:sub>
                      </m:sSub>
                      <m:r>
                        <a:rPr lang="el-GR" b="1" i="1" smtClean="0">
                          <a:solidFill>
                            <a:schemeClr val="tx1"/>
                          </a:solidFill>
                          <a:latin typeface="Cambria Math" panose="02040503050406030204" pitchFamily="18" charset="0"/>
                        </a:rPr>
                        <m:t>−</m:t>
                      </m:r>
                      <m:sSub>
                        <m:sSubPr>
                          <m:ctrlPr>
                            <a:rPr lang="el-GR" b="1" i="1">
                              <a:latin typeface="Cambria Math" panose="02040503050406030204" pitchFamily="18" charset="0"/>
                            </a:rPr>
                          </m:ctrlPr>
                        </m:sSubPr>
                        <m:e>
                          <m:r>
                            <a:rPr lang="en-US" b="1" i="1">
                              <a:latin typeface="Cambria Math" panose="02040503050406030204" pitchFamily="18" charset="0"/>
                            </a:rPr>
                            <m:t>𝑸</m:t>
                          </m:r>
                        </m:e>
                        <m:sub>
                          <m:r>
                            <a:rPr lang="el-GR" b="1" i="1">
                              <a:latin typeface="Cambria Math" panose="02040503050406030204" pitchFamily="18" charset="0"/>
                            </a:rPr>
                            <m:t>𝟐</m:t>
                          </m:r>
                        </m:sub>
                      </m:sSub>
                      <m:r>
                        <a:rPr lang="el-GR" b="1" i="1" smtClean="0">
                          <a:latin typeface="Cambria Math" panose="02040503050406030204" pitchFamily="18" charset="0"/>
                        </a:rPr>
                        <m:t>+</m:t>
                      </m:r>
                      <m:sSub>
                        <m:sSubPr>
                          <m:ctrlPr>
                            <a:rPr lang="el-GR" b="1" i="1">
                              <a:latin typeface="Cambria Math" panose="02040503050406030204" pitchFamily="18" charset="0"/>
                            </a:rPr>
                          </m:ctrlPr>
                        </m:sSubPr>
                        <m:e>
                          <m:r>
                            <a:rPr lang="en-US" b="1" i="1">
                              <a:latin typeface="Cambria Math" panose="02040503050406030204" pitchFamily="18" charset="0"/>
                            </a:rPr>
                            <m:t>𝑸</m:t>
                          </m:r>
                        </m:e>
                        <m:sub>
                          <m:r>
                            <a:rPr lang="el-GR" b="1" i="1" smtClean="0">
                              <a:latin typeface="Cambria Math" panose="02040503050406030204" pitchFamily="18" charset="0"/>
                            </a:rPr>
                            <m:t>𝟑</m:t>
                          </m:r>
                        </m:sub>
                      </m:sSub>
                      <m:r>
                        <a:rPr lang="el-GR" b="1" i="1" smtClean="0">
                          <a:latin typeface="Cambria Math" panose="02040503050406030204" pitchFamily="18" charset="0"/>
                        </a:rPr>
                        <m:t>+</m:t>
                      </m:r>
                      <m:sSub>
                        <m:sSubPr>
                          <m:ctrlPr>
                            <a:rPr lang="el-GR" b="1" i="1">
                              <a:latin typeface="Cambria Math" panose="02040503050406030204" pitchFamily="18" charset="0"/>
                            </a:rPr>
                          </m:ctrlPr>
                        </m:sSubPr>
                        <m:e>
                          <m:r>
                            <a:rPr lang="en-US" b="1" i="1">
                              <a:latin typeface="Cambria Math" panose="02040503050406030204" pitchFamily="18" charset="0"/>
                            </a:rPr>
                            <m:t>𝑸</m:t>
                          </m:r>
                        </m:e>
                        <m:sub>
                          <m:r>
                            <a:rPr lang="el-GR" b="1" i="1" smtClean="0">
                              <a:latin typeface="Cambria Math" panose="02040503050406030204" pitchFamily="18" charset="0"/>
                            </a:rPr>
                            <m:t>𝟒</m:t>
                          </m:r>
                        </m:sub>
                      </m:sSub>
                      <m:r>
                        <a:rPr lang="el-GR" b="1" i="1" smtClean="0">
                          <a:latin typeface="Cambria Math" panose="02040503050406030204" pitchFamily="18" charset="0"/>
                        </a:rPr>
                        <m:t>−</m:t>
                      </m:r>
                      <m:sSub>
                        <m:sSubPr>
                          <m:ctrlPr>
                            <a:rPr lang="el-GR" b="1" i="1">
                              <a:latin typeface="Cambria Math" panose="02040503050406030204" pitchFamily="18" charset="0"/>
                            </a:rPr>
                          </m:ctrlPr>
                        </m:sSubPr>
                        <m:e>
                          <m:r>
                            <a:rPr lang="en-US" b="1" i="1">
                              <a:latin typeface="Cambria Math" panose="02040503050406030204" pitchFamily="18" charset="0"/>
                            </a:rPr>
                            <m:t>𝑸</m:t>
                          </m:r>
                        </m:e>
                        <m:sub>
                          <m:r>
                            <a:rPr lang="el-GR" b="1" i="1" smtClean="0">
                              <a:latin typeface="Cambria Math" panose="02040503050406030204" pitchFamily="18" charset="0"/>
                            </a:rPr>
                            <m:t>𝟓</m:t>
                          </m:r>
                        </m:sub>
                      </m:sSub>
                      <m:r>
                        <a:rPr lang="el-GR" b="1" i="1" smtClean="0">
                          <a:latin typeface="Cambria Math" panose="02040503050406030204" pitchFamily="18" charset="0"/>
                        </a:rPr>
                        <m:t>+</m:t>
                      </m:r>
                      <m:sSub>
                        <m:sSubPr>
                          <m:ctrlPr>
                            <a:rPr lang="el-GR" b="1" i="1">
                              <a:latin typeface="Cambria Math" panose="02040503050406030204" pitchFamily="18" charset="0"/>
                            </a:rPr>
                          </m:ctrlPr>
                        </m:sSubPr>
                        <m:e>
                          <m:r>
                            <a:rPr lang="en-US" b="1" i="1">
                              <a:latin typeface="Cambria Math" panose="02040503050406030204" pitchFamily="18" charset="0"/>
                            </a:rPr>
                            <m:t>𝑸</m:t>
                          </m:r>
                        </m:e>
                        <m:sub>
                          <m:r>
                            <a:rPr lang="el-GR" b="1" i="1" smtClean="0">
                              <a:latin typeface="Cambria Math" panose="02040503050406030204" pitchFamily="18" charset="0"/>
                            </a:rPr>
                            <m:t>𝟔</m:t>
                          </m:r>
                        </m:sub>
                      </m:sSub>
                      <m:r>
                        <a:rPr lang="el-GR" b="1" i="1" smtClean="0">
                          <a:latin typeface="Cambria Math" panose="02040503050406030204" pitchFamily="18" charset="0"/>
                        </a:rPr>
                        <m:t>=</m:t>
                      </m:r>
                      <m:r>
                        <a:rPr lang="el-GR" b="1" i="1" smtClean="0">
                          <a:latin typeface="Cambria Math" panose="02040503050406030204" pitchFamily="18" charset="0"/>
                        </a:rPr>
                        <m:t>𝟎</m:t>
                      </m:r>
                    </m:oMath>
                  </m:oMathPara>
                </a14:m>
                <a:endParaRPr lang="el-GR" dirty="0">
                  <a:solidFill>
                    <a:schemeClr val="tx1"/>
                  </a:solidFill>
                </a:endParaRPr>
              </a:p>
            </p:txBody>
          </p:sp>
        </mc:Choice>
        <mc:Fallback xmlns="">
          <p:sp>
            <p:nvSpPr>
              <p:cNvPr id="61" name="Ορθογώνιο 60"/>
              <p:cNvSpPr>
                <a:spLocks noRot="1" noChangeAspect="1" noMove="1" noResize="1" noEditPoints="1" noAdjustHandles="1" noChangeArrowheads="1" noChangeShapeType="1" noTextEdit="1"/>
              </p:cNvSpPr>
              <p:nvPr/>
            </p:nvSpPr>
            <p:spPr>
              <a:xfrm>
                <a:off x="6805443" y="6313440"/>
                <a:ext cx="3728521" cy="369332"/>
              </a:xfrm>
              <a:prstGeom prst="rect">
                <a:avLst/>
              </a:prstGeom>
              <a:blipFill>
                <a:blip r:embed="rId12"/>
                <a:stretch>
                  <a:fillRect b="-10000"/>
                </a:stretch>
              </a:blipFill>
            </p:spPr>
            <p:txBody>
              <a:bodyPr/>
              <a:lstStyle/>
              <a:p>
                <a:r>
                  <a:rPr lang="el-GR">
                    <a:noFill/>
                  </a:rPr>
                  <a:t> </a:t>
                </a:r>
              </a:p>
            </p:txBody>
          </p:sp>
        </mc:Fallback>
      </mc:AlternateContent>
    </p:spTree>
    <p:extLst>
      <p:ext uri="{BB962C8B-B14F-4D97-AF65-F5344CB8AC3E}">
        <p14:creationId xmlns:p14="http://schemas.microsoft.com/office/powerpoint/2010/main" val="34629717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up)">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wipe(left)">
                                      <p:cBhvr>
                                        <p:cTn id="12" dur="500"/>
                                        <p:tgtEl>
                                          <p:spTgt spid="6"/>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wipe(left)">
                                      <p:cBhvr>
                                        <p:cTn id="17" dur="500"/>
                                        <p:tgtEl>
                                          <p:spTgt spid="7"/>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8"/>
                                        </p:tgtEl>
                                        <p:attrNameLst>
                                          <p:attrName>style.visibility</p:attrName>
                                        </p:attrNameLst>
                                      </p:cBhvr>
                                      <p:to>
                                        <p:strVal val="visible"/>
                                      </p:to>
                                    </p:set>
                                    <p:animEffect transition="in" filter="wipe(left)">
                                      <p:cBhvr>
                                        <p:cTn id="22" dur="500"/>
                                        <p:tgtEl>
                                          <p:spTgt spid="8"/>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30"/>
                                        </p:tgtEl>
                                        <p:attrNameLst>
                                          <p:attrName>style.visibility</p:attrName>
                                        </p:attrNameLst>
                                      </p:cBhvr>
                                      <p:to>
                                        <p:strVal val="visible"/>
                                      </p:to>
                                    </p:set>
                                    <p:animEffect transition="in" filter="fade">
                                      <p:cBhvr>
                                        <p:cTn id="27" dur="500"/>
                                        <p:tgtEl>
                                          <p:spTgt spid="30"/>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31"/>
                                        </p:tgtEl>
                                        <p:attrNameLst>
                                          <p:attrName>style.visibility</p:attrName>
                                        </p:attrNameLst>
                                      </p:cBhvr>
                                      <p:to>
                                        <p:strVal val="visible"/>
                                      </p:to>
                                    </p:set>
                                    <p:animEffect transition="in" filter="wipe(left)">
                                      <p:cBhvr>
                                        <p:cTn id="32" dur="500"/>
                                        <p:tgtEl>
                                          <p:spTgt spid="31"/>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62"/>
                                        </p:tgtEl>
                                        <p:attrNameLst>
                                          <p:attrName>style.visibility</p:attrName>
                                        </p:attrNameLst>
                                      </p:cBhvr>
                                      <p:to>
                                        <p:strVal val="visible"/>
                                      </p:to>
                                    </p:set>
                                    <p:animEffect transition="in" filter="fade">
                                      <p:cBhvr>
                                        <p:cTn id="37" dur="750"/>
                                        <p:tgtEl>
                                          <p:spTgt spid="62"/>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8" fill="hold" grpId="0" nodeType="clickEffect">
                                  <p:stCondLst>
                                    <p:cond delay="0"/>
                                  </p:stCondLst>
                                  <p:childTnLst>
                                    <p:set>
                                      <p:cBhvr>
                                        <p:cTn id="41" dur="1" fill="hold">
                                          <p:stCondLst>
                                            <p:cond delay="0"/>
                                          </p:stCondLst>
                                        </p:cTn>
                                        <p:tgtEl>
                                          <p:spTgt spid="61"/>
                                        </p:tgtEl>
                                        <p:attrNameLst>
                                          <p:attrName>style.visibility</p:attrName>
                                        </p:attrNameLst>
                                      </p:cBhvr>
                                      <p:to>
                                        <p:strVal val="visible"/>
                                      </p:to>
                                    </p:set>
                                    <p:animEffect transition="in" filter="wipe(left)">
                                      <p:cBhvr>
                                        <p:cTn id="42" dur="500"/>
                                        <p:tgtEl>
                                          <p:spTgt spid="6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7" grpId="0"/>
      <p:bldP spid="8" grpId="0"/>
      <p:bldP spid="31" grpId="0"/>
      <p:bldP spid="61"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3" name="Ομάδα 52"/>
          <p:cNvGrpSpPr/>
          <p:nvPr/>
        </p:nvGrpSpPr>
        <p:grpSpPr>
          <a:xfrm>
            <a:off x="1290266" y="478114"/>
            <a:ext cx="10811261" cy="6121065"/>
            <a:chOff x="1290266" y="478114"/>
            <a:chExt cx="10811261" cy="6121065"/>
          </a:xfrm>
        </p:grpSpPr>
        <p:sp>
          <p:nvSpPr>
            <p:cNvPr id="267" name="Ορθογώνιο 266"/>
            <p:cNvSpPr/>
            <p:nvPr/>
          </p:nvSpPr>
          <p:spPr>
            <a:xfrm rot="16200000">
              <a:off x="1096932" y="3591704"/>
              <a:ext cx="756000" cy="369332"/>
            </a:xfrm>
            <a:prstGeom prst="rect">
              <a:avLst/>
            </a:prstGeom>
          </p:spPr>
          <p:txBody>
            <a:bodyPr wrap="square">
              <a:spAutoFit/>
            </a:bodyPr>
            <a:lstStyle/>
            <a:p>
              <a:pPr algn="ctr"/>
              <a:r>
                <a:rPr lang="el-GR" sz="1400" b="1" dirty="0" smtClean="0">
                  <a:solidFill>
                    <a:srgbClr val="0070C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Θέση </a:t>
              </a:r>
              <a:r>
                <a:rPr lang="el-GR" b="1" dirty="0" smtClean="0">
                  <a:solidFill>
                    <a:srgbClr val="0070C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1</a:t>
              </a:r>
              <a:endParaRPr lang="el-GR" sz="1400" dirty="0">
                <a:solidFill>
                  <a:srgbClr val="0070C0"/>
                </a:solidFill>
              </a:endParaRPr>
            </a:p>
          </p:txBody>
        </p:sp>
        <p:sp>
          <p:nvSpPr>
            <p:cNvPr id="268" name="Ορθογώνιο 267"/>
            <p:cNvSpPr/>
            <p:nvPr/>
          </p:nvSpPr>
          <p:spPr>
            <a:xfrm rot="16200000">
              <a:off x="5295883" y="2664752"/>
              <a:ext cx="756000" cy="369332"/>
            </a:xfrm>
            <a:prstGeom prst="rect">
              <a:avLst/>
            </a:prstGeom>
          </p:spPr>
          <p:txBody>
            <a:bodyPr wrap="square">
              <a:spAutoFit/>
            </a:bodyPr>
            <a:lstStyle/>
            <a:p>
              <a:pPr algn="ctr"/>
              <a:r>
                <a:rPr lang="el-GR" sz="1400" b="1" dirty="0" smtClean="0">
                  <a:solidFill>
                    <a:srgbClr val="0070C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Θέση </a:t>
              </a:r>
              <a:r>
                <a:rPr lang="el-GR" b="1" dirty="0" smtClean="0">
                  <a:solidFill>
                    <a:srgbClr val="0070C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2</a:t>
              </a:r>
              <a:endParaRPr lang="el-GR" sz="1400" dirty="0">
                <a:solidFill>
                  <a:srgbClr val="0070C0"/>
                </a:solidFill>
              </a:endParaRPr>
            </a:p>
          </p:txBody>
        </p:sp>
        <p:grpSp>
          <p:nvGrpSpPr>
            <p:cNvPr id="41" name="Ομάδα 40"/>
            <p:cNvGrpSpPr/>
            <p:nvPr/>
          </p:nvGrpSpPr>
          <p:grpSpPr>
            <a:xfrm>
              <a:off x="1653002" y="478114"/>
              <a:ext cx="10448525" cy="6121065"/>
              <a:chOff x="1653002" y="478114"/>
              <a:chExt cx="10448525" cy="6121065"/>
            </a:xfrm>
          </p:grpSpPr>
          <p:sp>
            <p:nvSpPr>
              <p:cNvPr id="7" name="TextBox 6"/>
              <p:cNvSpPr txBox="1"/>
              <p:nvPr/>
            </p:nvSpPr>
            <p:spPr>
              <a:xfrm>
                <a:off x="10245445" y="1251351"/>
                <a:ext cx="893193" cy="369332"/>
              </a:xfrm>
              <a:prstGeom prst="rect">
                <a:avLst/>
              </a:prstGeom>
              <a:noFill/>
            </p:spPr>
            <p:txBody>
              <a:bodyPr wrap="none" rtlCol="0">
                <a:spAutoFit/>
              </a:bodyPr>
              <a:lstStyle/>
              <a:p>
                <a:r>
                  <a:rPr lang="el-GR" b="1"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Θέση 1</a:t>
                </a:r>
                <a:endParaRPr lang="el-GR"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grpSp>
            <p:nvGrpSpPr>
              <p:cNvPr id="39" name="Ομάδα 38"/>
              <p:cNvGrpSpPr/>
              <p:nvPr/>
            </p:nvGrpSpPr>
            <p:grpSpPr>
              <a:xfrm>
                <a:off x="1653002" y="478114"/>
                <a:ext cx="10448525" cy="6121065"/>
                <a:chOff x="1653002" y="478114"/>
                <a:chExt cx="10448525" cy="6121065"/>
              </a:xfrm>
            </p:grpSpPr>
            <p:sp>
              <p:nvSpPr>
                <p:cNvPr id="261" name="TextBox 260"/>
                <p:cNvSpPr txBox="1"/>
                <p:nvPr/>
              </p:nvSpPr>
              <p:spPr>
                <a:xfrm>
                  <a:off x="11208334" y="1258277"/>
                  <a:ext cx="893193" cy="369332"/>
                </a:xfrm>
                <a:prstGeom prst="rect">
                  <a:avLst/>
                </a:prstGeom>
                <a:noFill/>
              </p:spPr>
              <p:txBody>
                <a:bodyPr wrap="none" rtlCol="0">
                  <a:spAutoFit/>
                </a:bodyPr>
                <a:lstStyle/>
                <a:p>
                  <a:r>
                    <a:rPr lang="el-GR" b="1"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Θέση 2</a:t>
                  </a:r>
                  <a:endParaRPr lang="el-GR"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grpSp>
              <p:nvGrpSpPr>
                <p:cNvPr id="36" name="Ομάδα 35"/>
                <p:cNvGrpSpPr/>
                <p:nvPr/>
              </p:nvGrpSpPr>
              <p:grpSpPr>
                <a:xfrm>
                  <a:off x="1653002" y="478114"/>
                  <a:ext cx="9800444" cy="6121065"/>
                  <a:chOff x="1653002" y="478114"/>
                  <a:chExt cx="9800444" cy="6121065"/>
                </a:xfrm>
              </p:grpSpPr>
              <p:grpSp>
                <p:nvGrpSpPr>
                  <p:cNvPr id="217" name="Ομάδα 216"/>
                  <p:cNvGrpSpPr/>
                  <p:nvPr/>
                </p:nvGrpSpPr>
                <p:grpSpPr>
                  <a:xfrm>
                    <a:off x="5814590" y="478114"/>
                    <a:ext cx="0" cy="6111004"/>
                    <a:chOff x="5814590" y="478114"/>
                    <a:chExt cx="0" cy="6111004"/>
                  </a:xfrm>
                </p:grpSpPr>
                <p:cxnSp>
                  <p:nvCxnSpPr>
                    <p:cNvPr id="207" name="Ευθεία γραμμή σύνδεσης 206"/>
                    <p:cNvCxnSpPr/>
                    <p:nvPr/>
                  </p:nvCxnSpPr>
                  <p:spPr>
                    <a:xfrm>
                      <a:off x="5814590" y="478114"/>
                      <a:ext cx="0" cy="5976000"/>
                    </a:xfrm>
                    <a:prstGeom prst="line">
                      <a:avLst/>
                    </a:prstGeom>
                    <a:ln w="12700">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215" name="Ευθεία γραμμή σύνδεσης 214"/>
                    <p:cNvCxnSpPr/>
                    <p:nvPr/>
                  </p:nvCxnSpPr>
                  <p:spPr>
                    <a:xfrm>
                      <a:off x="5814590" y="6445118"/>
                      <a:ext cx="0" cy="14400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62" name="Ομάδα 61"/>
                  <p:cNvGrpSpPr/>
                  <p:nvPr/>
                </p:nvGrpSpPr>
                <p:grpSpPr>
                  <a:xfrm>
                    <a:off x="1653002" y="485629"/>
                    <a:ext cx="11723" cy="6113550"/>
                    <a:chOff x="1653002" y="485629"/>
                    <a:chExt cx="11723" cy="6113550"/>
                  </a:xfrm>
                </p:grpSpPr>
                <p:cxnSp>
                  <p:nvCxnSpPr>
                    <p:cNvPr id="205" name="Ευθεία γραμμή σύνδεσης 204"/>
                    <p:cNvCxnSpPr/>
                    <p:nvPr/>
                  </p:nvCxnSpPr>
                  <p:spPr>
                    <a:xfrm>
                      <a:off x="1653002" y="485629"/>
                      <a:ext cx="0" cy="6012000"/>
                    </a:xfrm>
                    <a:prstGeom prst="line">
                      <a:avLst/>
                    </a:prstGeom>
                    <a:ln w="12700">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37" name="Ευθεία γραμμή σύνδεσης 36"/>
                    <p:cNvCxnSpPr/>
                    <p:nvPr/>
                  </p:nvCxnSpPr>
                  <p:spPr>
                    <a:xfrm>
                      <a:off x="1664725" y="6455179"/>
                      <a:ext cx="0" cy="14400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31" name="Ορθογώνιο 30"/>
                  <p:cNvSpPr/>
                  <p:nvPr/>
                </p:nvSpPr>
                <p:spPr>
                  <a:xfrm>
                    <a:off x="7391534" y="659618"/>
                    <a:ext cx="4061912" cy="677108"/>
                  </a:xfrm>
                  <a:prstGeom prst="rect">
                    <a:avLst/>
                  </a:prstGeom>
                </p:spPr>
                <p:txBody>
                  <a:bodyPr wrap="square">
                    <a:spAutoFit/>
                  </a:bodyPr>
                  <a:lstStyle/>
                  <a:p>
                    <a:pPr algn="ctr"/>
                    <a:r>
                      <a:rPr lang="el-GR" b="1"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Τη χρονική στιγμή </a:t>
                    </a:r>
                    <a:r>
                      <a:rPr lang="en-US" sz="2000" b="1" i="1" dirty="0" smtClean="0">
                        <a:solidFill>
                          <a:srgbClr val="0070C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a:t>
                    </a:r>
                    <a:r>
                      <a:rPr lang="el-GR" b="1"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επιλέγουμε τμήμα ρευστού μεταξύ των θέσεων 1 και 2</a:t>
                    </a:r>
                    <a:endParaRPr lang="el-GR" dirty="0"/>
                  </a:p>
                </p:txBody>
              </p:sp>
            </p:grpSp>
          </p:grpSp>
        </p:grpSp>
      </p:grpSp>
      <p:grpSp>
        <p:nvGrpSpPr>
          <p:cNvPr id="47" name="Ομάδα 46"/>
          <p:cNvGrpSpPr/>
          <p:nvPr/>
        </p:nvGrpSpPr>
        <p:grpSpPr>
          <a:xfrm>
            <a:off x="1711796" y="3968228"/>
            <a:ext cx="4295783" cy="2218395"/>
            <a:chOff x="1711796" y="3407114"/>
            <a:chExt cx="4295783" cy="2218395"/>
          </a:xfrm>
        </p:grpSpPr>
        <p:grpSp>
          <p:nvGrpSpPr>
            <p:cNvPr id="248" name="Ομάδα 247"/>
            <p:cNvGrpSpPr/>
            <p:nvPr/>
          </p:nvGrpSpPr>
          <p:grpSpPr>
            <a:xfrm>
              <a:off x="2650808" y="4588562"/>
              <a:ext cx="597650" cy="400110"/>
              <a:chOff x="1618012" y="2151257"/>
              <a:chExt cx="597650" cy="400110"/>
            </a:xfrm>
          </p:grpSpPr>
          <p:cxnSp>
            <p:nvCxnSpPr>
              <p:cNvPr id="249" name="Ευθύγραμμο βέλος σύνδεσης 248"/>
              <p:cNvCxnSpPr/>
              <p:nvPr/>
            </p:nvCxnSpPr>
            <p:spPr>
              <a:xfrm>
                <a:off x="1618012" y="2529717"/>
                <a:ext cx="597650" cy="0"/>
              </a:xfrm>
              <a:prstGeom prst="straightConnector1">
                <a:avLst/>
              </a:prstGeom>
              <a:ln w="38100">
                <a:solidFill>
                  <a:srgbClr val="0070C0"/>
                </a:solidFill>
                <a:tailEnd type="triangle" w="med" len="lg"/>
              </a:ln>
            </p:spPr>
            <p:style>
              <a:lnRef idx="1">
                <a:schemeClr val="accent1"/>
              </a:lnRef>
              <a:fillRef idx="0">
                <a:schemeClr val="accent1"/>
              </a:fillRef>
              <a:effectRef idx="0">
                <a:schemeClr val="accent1"/>
              </a:effectRef>
              <a:fontRef idx="minor">
                <a:schemeClr val="tx1"/>
              </a:fontRef>
            </p:style>
          </p:cxnSp>
          <p:sp>
            <p:nvSpPr>
              <p:cNvPr id="250" name="TextBox 249"/>
              <p:cNvSpPr txBox="1"/>
              <p:nvPr/>
            </p:nvSpPr>
            <p:spPr>
              <a:xfrm>
                <a:off x="1720645" y="2151257"/>
                <a:ext cx="394660" cy="400110"/>
              </a:xfrm>
              <a:prstGeom prst="rect">
                <a:avLst/>
              </a:prstGeom>
              <a:noFill/>
            </p:spPr>
            <p:txBody>
              <a:bodyPr wrap="none" rtlCol="0">
                <a:spAutoFit/>
              </a:bodyPr>
              <a:lstStyle/>
              <a:p>
                <a:r>
                  <a:rPr lang="el-GR" sz="2000" b="1" i="1" dirty="0" smtClean="0">
                    <a:solidFill>
                      <a:srgbClr val="0070C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υ</a:t>
                </a:r>
                <a:r>
                  <a:rPr lang="en-US" sz="2000" b="1" baseline="-25000" dirty="0" smtClean="0">
                    <a:solidFill>
                      <a:srgbClr val="0070C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1</a:t>
                </a:r>
                <a:endParaRPr lang="el-GR" sz="2000" b="1" dirty="0">
                  <a:solidFill>
                    <a:srgbClr val="0070C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grpSp>
        <p:grpSp>
          <p:nvGrpSpPr>
            <p:cNvPr id="42" name="Ομάδα 41"/>
            <p:cNvGrpSpPr/>
            <p:nvPr/>
          </p:nvGrpSpPr>
          <p:grpSpPr>
            <a:xfrm>
              <a:off x="2517285" y="3407114"/>
              <a:ext cx="3490294" cy="2218395"/>
              <a:chOff x="2517285" y="3407114"/>
              <a:chExt cx="3490294" cy="2218395"/>
            </a:xfrm>
          </p:grpSpPr>
          <p:grpSp>
            <p:nvGrpSpPr>
              <p:cNvPr id="170" name="Ομάδα 169"/>
              <p:cNvGrpSpPr/>
              <p:nvPr/>
            </p:nvGrpSpPr>
            <p:grpSpPr>
              <a:xfrm>
                <a:off x="2517285" y="3407114"/>
                <a:ext cx="3451375" cy="2162038"/>
                <a:chOff x="1231102" y="913831"/>
                <a:chExt cx="3451375" cy="2162038"/>
              </a:xfrm>
            </p:grpSpPr>
            <p:grpSp>
              <p:nvGrpSpPr>
                <p:cNvPr id="178" name="Ομάδα 177"/>
                <p:cNvGrpSpPr/>
                <p:nvPr/>
              </p:nvGrpSpPr>
              <p:grpSpPr>
                <a:xfrm>
                  <a:off x="1287194" y="913831"/>
                  <a:ext cx="3395283" cy="2120233"/>
                  <a:chOff x="1262779" y="918440"/>
                  <a:chExt cx="3395283" cy="2120233"/>
                </a:xfrm>
              </p:grpSpPr>
              <p:sp>
                <p:nvSpPr>
                  <p:cNvPr id="187" name="Ελεύθερη σχεδίαση 186"/>
                  <p:cNvSpPr/>
                  <p:nvPr/>
                </p:nvSpPr>
                <p:spPr>
                  <a:xfrm>
                    <a:off x="1279047" y="2087239"/>
                    <a:ext cx="3379015" cy="951434"/>
                  </a:xfrm>
                  <a:custGeom>
                    <a:avLst/>
                    <a:gdLst>
                      <a:gd name="connsiteX0" fmla="*/ 0 w 2608118"/>
                      <a:gd name="connsiteY0" fmla="*/ 1776846 h 1790517"/>
                      <a:gd name="connsiteX1" fmla="*/ 789709 w 2608118"/>
                      <a:gd name="connsiteY1" fmla="*/ 1600200 h 1790517"/>
                      <a:gd name="connsiteX2" fmla="*/ 1569027 w 2608118"/>
                      <a:gd name="connsiteY2" fmla="*/ 446809 h 1790517"/>
                      <a:gd name="connsiteX3" fmla="*/ 2608118 w 2608118"/>
                      <a:gd name="connsiteY3" fmla="*/ 0 h 1790517"/>
                      <a:gd name="connsiteX0" fmla="*/ 0 w 2608118"/>
                      <a:gd name="connsiteY0" fmla="*/ 1776846 h 1792636"/>
                      <a:gd name="connsiteX1" fmla="*/ 789709 w 2608118"/>
                      <a:gd name="connsiteY1" fmla="*/ 1600200 h 1792636"/>
                      <a:gd name="connsiteX2" fmla="*/ 1551418 w 2608118"/>
                      <a:gd name="connsiteY2" fmla="*/ 384463 h 1792636"/>
                      <a:gd name="connsiteX3" fmla="*/ 2608118 w 2608118"/>
                      <a:gd name="connsiteY3" fmla="*/ 0 h 1792636"/>
                      <a:gd name="connsiteX0" fmla="*/ 0 w 2608118"/>
                      <a:gd name="connsiteY0" fmla="*/ 1776846 h 1794981"/>
                      <a:gd name="connsiteX1" fmla="*/ 789709 w 2608118"/>
                      <a:gd name="connsiteY1" fmla="*/ 1600200 h 1794981"/>
                      <a:gd name="connsiteX2" fmla="*/ 1545548 w 2608118"/>
                      <a:gd name="connsiteY2" fmla="*/ 322118 h 1794981"/>
                      <a:gd name="connsiteX3" fmla="*/ 2608118 w 2608118"/>
                      <a:gd name="connsiteY3" fmla="*/ 0 h 1794981"/>
                      <a:gd name="connsiteX0" fmla="*/ 0 w 2608118"/>
                      <a:gd name="connsiteY0" fmla="*/ 1776846 h 1784070"/>
                      <a:gd name="connsiteX1" fmla="*/ 785147 w 2608118"/>
                      <a:gd name="connsiteY1" fmla="*/ 1539304 h 1784070"/>
                      <a:gd name="connsiteX2" fmla="*/ 1545548 w 2608118"/>
                      <a:gd name="connsiteY2" fmla="*/ 322118 h 1784070"/>
                      <a:gd name="connsiteX3" fmla="*/ 2608118 w 2608118"/>
                      <a:gd name="connsiteY3" fmla="*/ 0 h 1784070"/>
                      <a:gd name="connsiteX0" fmla="*/ 0 w 2834214"/>
                      <a:gd name="connsiteY0" fmla="*/ 1797143 h 1802937"/>
                      <a:gd name="connsiteX1" fmla="*/ 1011243 w 2834214"/>
                      <a:gd name="connsiteY1" fmla="*/ 1539304 h 1802937"/>
                      <a:gd name="connsiteX2" fmla="*/ 1771644 w 2834214"/>
                      <a:gd name="connsiteY2" fmla="*/ 322118 h 1802937"/>
                      <a:gd name="connsiteX3" fmla="*/ 2834214 w 2834214"/>
                      <a:gd name="connsiteY3" fmla="*/ 0 h 1802937"/>
                      <a:gd name="connsiteX0" fmla="*/ 0 w 2970557"/>
                      <a:gd name="connsiteY0" fmla="*/ 1840102 h 1845897"/>
                      <a:gd name="connsiteX1" fmla="*/ 1011243 w 2970557"/>
                      <a:gd name="connsiteY1" fmla="*/ 1582263 h 1845897"/>
                      <a:gd name="connsiteX2" fmla="*/ 1771644 w 2970557"/>
                      <a:gd name="connsiteY2" fmla="*/ 365077 h 1845897"/>
                      <a:gd name="connsiteX3" fmla="*/ 2970557 w 2970557"/>
                      <a:gd name="connsiteY3" fmla="*/ 0 h 1845897"/>
                      <a:gd name="connsiteX0" fmla="*/ 0 w 3022996"/>
                      <a:gd name="connsiteY0" fmla="*/ 1840102 h 1845897"/>
                      <a:gd name="connsiteX1" fmla="*/ 1011243 w 3022996"/>
                      <a:gd name="connsiteY1" fmla="*/ 1582263 h 1845897"/>
                      <a:gd name="connsiteX2" fmla="*/ 1771644 w 3022996"/>
                      <a:gd name="connsiteY2" fmla="*/ 365077 h 1845897"/>
                      <a:gd name="connsiteX3" fmla="*/ 3022996 w 3022996"/>
                      <a:gd name="connsiteY3" fmla="*/ 0 h 1845897"/>
                    </a:gdLst>
                    <a:ahLst/>
                    <a:cxnLst>
                      <a:cxn ang="0">
                        <a:pos x="connsiteX0" y="connsiteY0"/>
                      </a:cxn>
                      <a:cxn ang="0">
                        <a:pos x="connsiteX1" y="connsiteY1"/>
                      </a:cxn>
                      <a:cxn ang="0">
                        <a:pos x="connsiteX2" y="connsiteY2"/>
                      </a:cxn>
                      <a:cxn ang="0">
                        <a:pos x="connsiteX3" y="connsiteY3"/>
                      </a:cxn>
                    </a:cxnLst>
                    <a:rect l="l" t="t" r="r" b="b"/>
                    <a:pathLst>
                      <a:path w="3022996" h="1845897">
                        <a:moveTo>
                          <a:pt x="0" y="1840102"/>
                        </a:moveTo>
                        <a:cubicBezTo>
                          <a:pt x="264102" y="1862615"/>
                          <a:pt x="715969" y="1828101"/>
                          <a:pt x="1011243" y="1582263"/>
                        </a:cubicBezTo>
                        <a:cubicBezTo>
                          <a:pt x="1306517" y="1336426"/>
                          <a:pt x="1468576" y="631777"/>
                          <a:pt x="1771644" y="365077"/>
                        </a:cubicBezTo>
                        <a:cubicBezTo>
                          <a:pt x="2074712" y="98377"/>
                          <a:pt x="2654984" y="90054"/>
                          <a:pt x="3022996" y="0"/>
                        </a:cubicBezTo>
                      </a:path>
                    </a:pathLst>
                  </a:custGeom>
                  <a:noFill/>
                  <a:ln w="190500">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188" name="Ελεύθερη σχεδίαση 187"/>
                  <p:cNvSpPr/>
                  <p:nvPr/>
                </p:nvSpPr>
                <p:spPr>
                  <a:xfrm>
                    <a:off x="1279047" y="1946561"/>
                    <a:ext cx="3330912" cy="1022774"/>
                  </a:xfrm>
                  <a:custGeom>
                    <a:avLst/>
                    <a:gdLst>
                      <a:gd name="connsiteX0" fmla="*/ 0 w 2608118"/>
                      <a:gd name="connsiteY0" fmla="*/ 1776846 h 1790517"/>
                      <a:gd name="connsiteX1" fmla="*/ 789709 w 2608118"/>
                      <a:gd name="connsiteY1" fmla="*/ 1600200 h 1790517"/>
                      <a:gd name="connsiteX2" fmla="*/ 1569027 w 2608118"/>
                      <a:gd name="connsiteY2" fmla="*/ 446809 h 1790517"/>
                      <a:gd name="connsiteX3" fmla="*/ 2608118 w 2608118"/>
                      <a:gd name="connsiteY3" fmla="*/ 0 h 1790517"/>
                      <a:gd name="connsiteX0" fmla="*/ 0 w 2608118"/>
                      <a:gd name="connsiteY0" fmla="*/ 1776846 h 1792636"/>
                      <a:gd name="connsiteX1" fmla="*/ 789709 w 2608118"/>
                      <a:gd name="connsiteY1" fmla="*/ 1600200 h 1792636"/>
                      <a:gd name="connsiteX2" fmla="*/ 1551418 w 2608118"/>
                      <a:gd name="connsiteY2" fmla="*/ 384463 h 1792636"/>
                      <a:gd name="connsiteX3" fmla="*/ 2608118 w 2608118"/>
                      <a:gd name="connsiteY3" fmla="*/ 0 h 1792636"/>
                      <a:gd name="connsiteX0" fmla="*/ 0 w 2608118"/>
                      <a:gd name="connsiteY0" fmla="*/ 1776846 h 1794981"/>
                      <a:gd name="connsiteX1" fmla="*/ 789709 w 2608118"/>
                      <a:gd name="connsiteY1" fmla="*/ 1600200 h 1794981"/>
                      <a:gd name="connsiteX2" fmla="*/ 1545548 w 2608118"/>
                      <a:gd name="connsiteY2" fmla="*/ 322118 h 1794981"/>
                      <a:gd name="connsiteX3" fmla="*/ 2608118 w 2608118"/>
                      <a:gd name="connsiteY3" fmla="*/ 0 h 1794981"/>
                      <a:gd name="connsiteX0" fmla="*/ 0 w 2608118"/>
                      <a:gd name="connsiteY0" fmla="*/ 1776846 h 1784070"/>
                      <a:gd name="connsiteX1" fmla="*/ 785147 w 2608118"/>
                      <a:gd name="connsiteY1" fmla="*/ 1539304 h 1784070"/>
                      <a:gd name="connsiteX2" fmla="*/ 1545548 w 2608118"/>
                      <a:gd name="connsiteY2" fmla="*/ 322118 h 1784070"/>
                      <a:gd name="connsiteX3" fmla="*/ 2608118 w 2608118"/>
                      <a:gd name="connsiteY3" fmla="*/ 0 h 1784070"/>
                      <a:gd name="connsiteX0" fmla="*/ 0 w 2834214"/>
                      <a:gd name="connsiteY0" fmla="*/ 1797143 h 1802937"/>
                      <a:gd name="connsiteX1" fmla="*/ 1011243 w 2834214"/>
                      <a:gd name="connsiteY1" fmla="*/ 1539304 h 1802937"/>
                      <a:gd name="connsiteX2" fmla="*/ 1771644 w 2834214"/>
                      <a:gd name="connsiteY2" fmla="*/ 322118 h 1802937"/>
                      <a:gd name="connsiteX3" fmla="*/ 2834214 w 2834214"/>
                      <a:gd name="connsiteY3" fmla="*/ 0 h 1802937"/>
                      <a:gd name="connsiteX0" fmla="*/ 0 w 2905803"/>
                      <a:gd name="connsiteY0" fmla="*/ 1797143 h 1802938"/>
                      <a:gd name="connsiteX1" fmla="*/ 1011243 w 2905803"/>
                      <a:gd name="connsiteY1" fmla="*/ 1539304 h 1802938"/>
                      <a:gd name="connsiteX2" fmla="*/ 1771644 w 2905803"/>
                      <a:gd name="connsiteY2" fmla="*/ 322118 h 1802938"/>
                      <a:gd name="connsiteX3" fmla="*/ 2905803 w 2905803"/>
                      <a:gd name="connsiteY3" fmla="*/ 0 h 1802938"/>
                    </a:gdLst>
                    <a:ahLst/>
                    <a:cxnLst>
                      <a:cxn ang="0">
                        <a:pos x="connsiteX0" y="connsiteY0"/>
                      </a:cxn>
                      <a:cxn ang="0">
                        <a:pos x="connsiteX1" y="connsiteY1"/>
                      </a:cxn>
                      <a:cxn ang="0">
                        <a:pos x="connsiteX2" y="connsiteY2"/>
                      </a:cxn>
                      <a:cxn ang="0">
                        <a:pos x="connsiteX3" y="connsiteY3"/>
                      </a:cxn>
                    </a:cxnLst>
                    <a:rect l="l" t="t" r="r" b="b"/>
                    <a:pathLst>
                      <a:path w="2905803" h="1802938">
                        <a:moveTo>
                          <a:pt x="0" y="1797143"/>
                        </a:moveTo>
                        <a:cubicBezTo>
                          <a:pt x="264102" y="1819656"/>
                          <a:pt x="715969" y="1785142"/>
                          <a:pt x="1011243" y="1539304"/>
                        </a:cubicBezTo>
                        <a:cubicBezTo>
                          <a:pt x="1306517" y="1293467"/>
                          <a:pt x="1468576" y="588818"/>
                          <a:pt x="1771644" y="322118"/>
                        </a:cubicBezTo>
                        <a:cubicBezTo>
                          <a:pt x="2074712" y="55418"/>
                          <a:pt x="2537791" y="90054"/>
                          <a:pt x="2905803" y="0"/>
                        </a:cubicBezTo>
                      </a:path>
                    </a:pathLst>
                  </a:custGeom>
                  <a:noFill/>
                  <a:ln w="190500">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189" name="Ελεύθερη σχεδίαση 188"/>
                  <p:cNvSpPr/>
                  <p:nvPr/>
                </p:nvSpPr>
                <p:spPr>
                  <a:xfrm>
                    <a:off x="1277433" y="1770713"/>
                    <a:ext cx="3260573" cy="1171905"/>
                  </a:xfrm>
                  <a:custGeom>
                    <a:avLst/>
                    <a:gdLst>
                      <a:gd name="connsiteX0" fmla="*/ 0 w 2608118"/>
                      <a:gd name="connsiteY0" fmla="*/ 1776846 h 1790517"/>
                      <a:gd name="connsiteX1" fmla="*/ 789709 w 2608118"/>
                      <a:gd name="connsiteY1" fmla="*/ 1600200 h 1790517"/>
                      <a:gd name="connsiteX2" fmla="*/ 1569027 w 2608118"/>
                      <a:gd name="connsiteY2" fmla="*/ 446809 h 1790517"/>
                      <a:gd name="connsiteX3" fmla="*/ 2608118 w 2608118"/>
                      <a:gd name="connsiteY3" fmla="*/ 0 h 1790517"/>
                      <a:gd name="connsiteX0" fmla="*/ 0 w 2608118"/>
                      <a:gd name="connsiteY0" fmla="*/ 1776846 h 1792636"/>
                      <a:gd name="connsiteX1" fmla="*/ 789709 w 2608118"/>
                      <a:gd name="connsiteY1" fmla="*/ 1600200 h 1792636"/>
                      <a:gd name="connsiteX2" fmla="*/ 1551418 w 2608118"/>
                      <a:gd name="connsiteY2" fmla="*/ 384463 h 1792636"/>
                      <a:gd name="connsiteX3" fmla="*/ 2608118 w 2608118"/>
                      <a:gd name="connsiteY3" fmla="*/ 0 h 1792636"/>
                      <a:gd name="connsiteX0" fmla="*/ 0 w 2608118"/>
                      <a:gd name="connsiteY0" fmla="*/ 1776846 h 1794981"/>
                      <a:gd name="connsiteX1" fmla="*/ 789709 w 2608118"/>
                      <a:gd name="connsiteY1" fmla="*/ 1600200 h 1794981"/>
                      <a:gd name="connsiteX2" fmla="*/ 1545548 w 2608118"/>
                      <a:gd name="connsiteY2" fmla="*/ 322118 h 1794981"/>
                      <a:gd name="connsiteX3" fmla="*/ 2608118 w 2608118"/>
                      <a:gd name="connsiteY3" fmla="*/ 0 h 1794981"/>
                      <a:gd name="connsiteX0" fmla="*/ 0 w 2608118"/>
                      <a:gd name="connsiteY0" fmla="*/ 1776846 h 1784070"/>
                      <a:gd name="connsiteX1" fmla="*/ 785147 w 2608118"/>
                      <a:gd name="connsiteY1" fmla="*/ 1539304 h 1784070"/>
                      <a:gd name="connsiteX2" fmla="*/ 1545548 w 2608118"/>
                      <a:gd name="connsiteY2" fmla="*/ 322118 h 1784070"/>
                      <a:gd name="connsiteX3" fmla="*/ 2608118 w 2608118"/>
                      <a:gd name="connsiteY3" fmla="*/ 0 h 1784070"/>
                      <a:gd name="connsiteX0" fmla="*/ 0 w 2834214"/>
                      <a:gd name="connsiteY0" fmla="*/ 1797143 h 1802937"/>
                      <a:gd name="connsiteX1" fmla="*/ 1011243 w 2834214"/>
                      <a:gd name="connsiteY1" fmla="*/ 1539304 h 1802937"/>
                      <a:gd name="connsiteX2" fmla="*/ 1771644 w 2834214"/>
                      <a:gd name="connsiteY2" fmla="*/ 322118 h 1802937"/>
                      <a:gd name="connsiteX3" fmla="*/ 2834214 w 2834214"/>
                      <a:gd name="connsiteY3" fmla="*/ 0 h 1802937"/>
                      <a:gd name="connsiteX0" fmla="*/ 0 w 2844441"/>
                      <a:gd name="connsiteY0" fmla="*/ 1797143 h 1802938"/>
                      <a:gd name="connsiteX1" fmla="*/ 1011243 w 2844441"/>
                      <a:gd name="connsiteY1" fmla="*/ 1539304 h 1802938"/>
                      <a:gd name="connsiteX2" fmla="*/ 1771644 w 2844441"/>
                      <a:gd name="connsiteY2" fmla="*/ 322118 h 1802938"/>
                      <a:gd name="connsiteX3" fmla="*/ 2844441 w 2844441"/>
                      <a:gd name="connsiteY3" fmla="*/ 0 h 1802938"/>
                    </a:gdLst>
                    <a:ahLst/>
                    <a:cxnLst>
                      <a:cxn ang="0">
                        <a:pos x="connsiteX0" y="connsiteY0"/>
                      </a:cxn>
                      <a:cxn ang="0">
                        <a:pos x="connsiteX1" y="connsiteY1"/>
                      </a:cxn>
                      <a:cxn ang="0">
                        <a:pos x="connsiteX2" y="connsiteY2"/>
                      </a:cxn>
                      <a:cxn ang="0">
                        <a:pos x="connsiteX3" y="connsiteY3"/>
                      </a:cxn>
                    </a:cxnLst>
                    <a:rect l="l" t="t" r="r" b="b"/>
                    <a:pathLst>
                      <a:path w="2844441" h="1802938">
                        <a:moveTo>
                          <a:pt x="0" y="1797143"/>
                        </a:moveTo>
                        <a:cubicBezTo>
                          <a:pt x="264102" y="1819656"/>
                          <a:pt x="715969" y="1785142"/>
                          <a:pt x="1011243" y="1539304"/>
                        </a:cubicBezTo>
                        <a:cubicBezTo>
                          <a:pt x="1306517" y="1293467"/>
                          <a:pt x="1468576" y="588818"/>
                          <a:pt x="1771644" y="322118"/>
                        </a:cubicBezTo>
                        <a:cubicBezTo>
                          <a:pt x="2074712" y="55418"/>
                          <a:pt x="2476429" y="90054"/>
                          <a:pt x="2844441" y="0"/>
                        </a:cubicBezTo>
                      </a:path>
                    </a:pathLst>
                  </a:custGeom>
                  <a:noFill/>
                  <a:ln w="190500">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190" name="Ελεύθερη σχεδίαση 189"/>
                  <p:cNvSpPr/>
                  <p:nvPr/>
                </p:nvSpPr>
                <p:spPr>
                  <a:xfrm>
                    <a:off x="1267809" y="1594866"/>
                    <a:ext cx="3284020" cy="1332358"/>
                  </a:xfrm>
                  <a:custGeom>
                    <a:avLst/>
                    <a:gdLst>
                      <a:gd name="connsiteX0" fmla="*/ 0 w 2608118"/>
                      <a:gd name="connsiteY0" fmla="*/ 1776846 h 1790517"/>
                      <a:gd name="connsiteX1" fmla="*/ 789709 w 2608118"/>
                      <a:gd name="connsiteY1" fmla="*/ 1600200 h 1790517"/>
                      <a:gd name="connsiteX2" fmla="*/ 1569027 w 2608118"/>
                      <a:gd name="connsiteY2" fmla="*/ 446809 h 1790517"/>
                      <a:gd name="connsiteX3" fmla="*/ 2608118 w 2608118"/>
                      <a:gd name="connsiteY3" fmla="*/ 0 h 1790517"/>
                      <a:gd name="connsiteX0" fmla="*/ 0 w 2608118"/>
                      <a:gd name="connsiteY0" fmla="*/ 1776846 h 1792636"/>
                      <a:gd name="connsiteX1" fmla="*/ 789709 w 2608118"/>
                      <a:gd name="connsiteY1" fmla="*/ 1600200 h 1792636"/>
                      <a:gd name="connsiteX2" fmla="*/ 1551418 w 2608118"/>
                      <a:gd name="connsiteY2" fmla="*/ 384463 h 1792636"/>
                      <a:gd name="connsiteX3" fmla="*/ 2608118 w 2608118"/>
                      <a:gd name="connsiteY3" fmla="*/ 0 h 1792636"/>
                      <a:gd name="connsiteX0" fmla="*/ 0 w 2608118"/>
                      <a:gd name="connsiteY0" fmla="*/ 1776846 h 1794981"/>
                      <a:gd name="connsiteX1" fmla="*/ 789709 w 2608118"/>
                      <a:gd name="connsiteY1" fmla="*/ 1600200 h 1794981"/>
                      <a:gd name="connsiteX2" fmla="*/ 1545548 w 2608118"/>
                      <a:gd name="connsiteY2" fmla="*/ 322118 h 1794981"/>
                      <a:gd name="connsiteX3" fmla="*/ 2608118 w 2608118"/>
                      <a:gd name="connsiteY3" fmla="*/ 0 h 1794981"/>
                      <a:gd name="connsiteX0" fmla="*/ 0 w 2608118"/>
                      <a:gd name="connsiteY0" fmla="*/ 1776846 h 1784070"/>
                      <a:gd name="connsiteX1" fmla="*/ 785147 w 2608118"/>
                      <a:gd name="connsiteY1" fmla="*/ 1539304 h 1784070"/>
                      <a:gd name="connsiteX2" fmla="*/ 1545548 w 2608118"/>
                      <a:gd name="connsiteY2" fmla="*/ 322118 h 1784070"/>
                      <a:gd name="connsiteX3" fmla="*/ 2608118 w 2608118"/>
                      <a:gd name="connsiteY3" fmla="*/ 0 h 1784070"/>
                      <a:gd name="connsiteX0" fmla="*/ 0 w 2834214"/>
                      <a:gd name="connsiteY0" fmla="*/ 1797143 h 1802937"/>
                      <a:gd name="connsiteX1" fmla="*/ 1011243 w 2834214"/>
                      <a:gd name="connsiteY1" fmla="*/ 1539304 h 1802937"/>
                      <a:gd name="connsiteX2" fmla="*/ 1771644 w 2834214"/>
                      <a:gd name="connsiteY2" fmla="*/ 322118 h 1802937"/>
                      <a:gd name="connsiteX3" fmla="*/ 2834214 w 2834214"/>
                      <a:gd name="connsiteY3" fmla="*/ 0 h 1802937"/>
                      <a:gd name="connsiteX0" fmla="*/ 0 w 2864895"/>
                      <a:gd name="connsiteY0" fmla="*/ 1797143 h 1802938"/>
                      <a:gd name="connsiteX1" fmla="*/ 1011243 w 2864895"/>
                      <a:gd name="connsiteY1" fmla="*/ 1539304 h 1802938"/>
                      <a:gd name="connsiteX2" fmla="*/ 1771644 w 2864895"/>
                      <a:gd name="connsiteY2" fmla="*/ 322118 h 1802938"/>
                      <a:gd name="connsiteX3" fmla="*/ 2864895 w 2864895"/>
                      <a:gd name="connsiteY3" fmla="*/ 0 h 1802938"/>
                    </a:gdLst>
                    <a:ahLst/>
                    <a:cxnLst>
                      <a:cxn ang="0">
                        <a:pos x="connsiteX0" y="connsiteY0"/>
                      </a:cxn>
                      <a:cxn ang="0">
                        <a:pos x="connsiteX1" y="connsiteY1"/>
                      </a:cxn>
                      <a:cxn ang="0">
                        <a:pos x="connsiteX2" y="connsiteY2"/>
                      </a:cxn>
                      <a:cxn ang="0">
                        <a:pos x="connsiteX3" y="connsiteY3"/>
                      </a:cxn>
                    </a:cxnLst>
                    <a:rect l="l" t="t" r="r" b="b"/>
                    <a:pathLst>
                      <a:path w="2864895" h="1802938">
                        <a:moveTo>
                          <a:pt x="0" y="1797143"/>
                        </a:moveTo>
                        <a:cubicBezTo>
                          <a:pt x="264102" y="1819656"/>
                          <a:pt x="715969" y="1785142"/>
                          <a:pt x="1011243" y="1539304"/>
                        </a:cubicBezTo>
                        <a:cubicBezTo>
                          <a:pt x="1306517" y="1293467"/>
                          <a:pt x="1468576" y="588818"/>
                          <a:pt x="1771644" y="322118"/>
                        </a:cubicBezTo>
                        <a:cubicBezTo>
                          <a:pt x="2074712" y="55418"/>
                          <a:pt x="2496883" y="90054"/>
                          <a:pt x="2864895" y="0"/>
                        </a:cubicBezTo>
                      </a:path>
                    </a:pathLst>
                  </a:custGeom>
                  <a:noFill/>
                  <a:ln w="190500">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191" name="Ελεύθερη σχεδίαση 190"/>
                  <p:cNvSpPr/>
                  <p:nvPr/>
                </p:nvSpPr>
                <p:spPr>
                  <a:xfrm>
                    <a:off x="1262779" y="1404509"/>
                    <a:ext cx="3348000" cy="1488085"/>
                  </a:xfrm>
                  <a:custGeom>
                    <a:avLst/>
                    <a:gdLst>
                      <a:gd name="connsiteX0" fmla="*/ 0 w 2608118"/>
                      <a:gd name="connsiteY0" fmla="*/ 1776846 h 1790517"/>
                      <a:gd name="connsiteX1" fmla="*/ 789709 w 2608118"/>
                      <a:gd name="connsiteY1" fmla="*/ 1600200 h 1790517"/>
                      <a:gd name="connsiteX2" fmla="*/ 1569027 w 2608118"/>
                      <a:gd name="connsiteY2" fmla="*/ 446809 h 1790517"/>
                      <a:gd name="connsiteX3" fmla="*/ 2608118 w 2608118"/>
                      <a:gd name="connsiteY3" fmla="*/ 0 h 1790517"/>
                      <a:gd name="connsiteX0" fmla="*/ 0 w 2608118"/>
                      <a:gd name="connsiteY0" fmla="*/ 1776846 h 1792636"/>
                      <a:gd name="connsiteX1" fmla="*/ 789709 w 2608118"/>
                      <a:gd name="connsiteY1" fmla="*/ 1600200 h 1792636"/>
                      <a:gd name="connsiteX2" fmla="*/ 1551418 w 2608118"/>
                      <a:gd name="connsiteY2" fmla="*/ 384463 h 1792636"/>
                      <a:gd name="connsiteX3" fmla="*/ 2608118 w 2608118"/>
                      <a:gd name="connsiteY3" fmla="*/ 0 h 1792636"/>
                      <a:gd name="connsiteX0" fmla="*/ 0 w 2608118"/>
                      <a:gd name="connsiteY0" fmla="*/ 1776846 h 1794981"/>
                      <a:gd name="connsiteX1" fmla="*/ 789709 w 2608118"/>
                      <a:gd name="connsiteY1" fmla="*/ 1600200 h 1794981"/>
                      <a:gd name="connsiteX2" fmla="*/ 1545548 w 2608118"/>
                      <a:gd name="connsiteY2" fmla="*/ 322118 h 1794981"/>
                      <a:gd name="connsiteX3" fmla="*/ 2608118 w 2608118"/>
                      <a:gd name="connsiteY3" fmla="*/ 0 h 1794981"/>
                      <a:gd name="connsiteX0" fmla="*/ 0 w 2608118"/>
                      <a:gd name="connsiteY0" fmla="*/ 1776846 h 1784070"/>
                      <a:gd name="connsiteX1" fmla="*/ 785147 w 2608118"/>
                      <a:gd name="connsiteY1" fmla="*/ 1539304 h 1784070"/>
                      <a:gd name="connsiteX2" fmla="*/ 1545548 w 2608118"/>
                      <a:gd name="connsiteY2" fmla="*/ 322118 h 1784070"/>
                      <a:gd name="connsiteX3" fmla="*/ 2608118 w 2608118"/>
                      <a:gd name="connsiteY3" fmla="*/ 0 h 1784070"/>
                      <a:gd name="connsiteX0" fmla="*/ 0 w 2834214"/>
                      <a:gd name="connsiteY0" fmla="*/ 1797143 h 1802937"/>
                      <a:gd name="connsiteX1" fmla="*/ 1011243 w 2834214"/>
                      <a:gd name="connsiteY1" fmla="*/ 1539304 h 1802937"/>
                      <a:gd name="connsiteX2" fmla="*/ 1771644 w 2834214"/>
                      <a:gd name="connsiteY2" fmla="*/ 322118 h 1802937"/>
                      <a:gd name="connsiteX3" fmla="*/ 2834214 w 2834214"/>
                      <a:gd name="connsiteY3" fmla="*/ 0 h 1802937"/>
                    </a:gdLst>
                    <a:ahLst/>
                    <a:cxnLst>
                      <a:cxn ang="0">
                        <a:pos x="connsiteX0" y="connsiteY0"/>
                      </a:cxn>
                      <a:cxn ang="0">
                        <a:pos x="connsiteX1" y="connsiteY1"/>
                      </a:cxn>
                      <a:cxn ang="0">
                        <a:pos x="connsiteX2" y="connsiteY2"/>
                      </a:cxn>
                      <a:cxn ang="0">
                        <a:pos x="connsiteX3" y="connsiteY3"/>
                      </a:cxn>
                    </a:cxnLst>
                    <a:rect l="l" t="t" r="r" b="b"/>
                    <a:pathLst>
                      <a:path w="2834214" h="1802937">
                        <a:moveTo>
                          <a:pt x="0" y="1797143"/>
                        </a:moveTo>
                        <a:cubicBezTo>
                          <a:pt x="264102" y="1819656"/>
                          <a:pt x="715969" y="1785142"/>
                          <a:pt x="1011243" y="1539304"/>
                        </a:cubicBezTo>
                        <a:cubicBezTo>
                          <a:pt x="1306517" y="1293467"/>
                          <a:pt x="1468576" y="588818"/>
                          <a:pt x="1771644" y="322118"/>
                        </a:cubicBezTo>
                        <a:cubicBezTo>
                          <a:pt x="2074712" y="55418"/>
                          <a:pt x="2466202" y="90054"/>
                          <a:pt x="2834214" y="0"/>
                        </a:cubicBezTo>
                      </a:path>
                    </a:pathLst>
                  </a:custGeom>
                  <a:noFill/>
                  <a:ln w="190500">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192" name="Ελεύθερη σχεδίαση 191"/>
                  <p:cNvSpPr/>
                  <p:nvPr/>
                </p:nvSpPr>
                <p:spPr>
                  <a:xfrm>
                    <a:off x="1275819" y="1258430"/>
                    <a:ext cx="3342635" cy="1551784"/>
                  </a:xfrm>
                  <a:custGeom>
                    <a:avLst/>
                    <a:gdLst>
                      <a:gd name="connsiteX0" fmla="*/ 0 w 2608118"/>
                      <a:gd name="connsiteY0" fmla="*/ 1776846 h 1790517"/>
                      <a:gd name="connsiteX1" fmla="*/ 789709 w 2608118"/>
                      <a:gd name="connsiteY1" fmla="*/ 1600200 h 1790517"/>
                      <a:gd name="connsiteX2" fmla="*/ 1569027 w 2608118"/>
                      <a:gd name="connsiteY2" fmla="*/ 446809 h 1790517"/>
                      <a:gd name="connsiteX3" fmla="*/ 2608118 w 2608118"/>
                      <a:gd name="connsiteY3" fmla="*/ 0 h 1790517"/>
                      <a:gd name="connsiteX0" fmla="*/ 0 w 2608118"/>
                      <a:gd name="connsiteY0" fmla="*/ 1776846 h 1792636"/>
                      <a:gd name="connsiteX1" fmla="*/ 789709 w 2608118"/>
                      <a:gd name="connsiteY1" fmla="*/ 1600200 h 1792636"/>
                      <a:gd name="connsiteX2" fmla="*/ 1551418 w 2608118"/>
                      <a:gd name="connsiteY2" fmla="*/ 384463 h 1792636"/>
                      <a:gd name="connsiteX3" fmla="*/ 2608118 w 2608118"/>
                      <a:gd name="connsiteY3" fmla="*/ 0 h 1792636"/>
                      <a:gd name="connsiteX0" fmla="*/ 0 w 2608118"/>
                      <a:gd name="connsiteY0" fmla="*/ 1776846 h 1794981"/>
                      <a:gd name="connsiteX1" fmla="*/ 789709 w 2608118"/>
                      <a:gd name="connsiteY1" fmla="*/ 1600200 h 1794981"/>
                      <a:gd name="connsiteX2" fmla="*/ 1545548 w 2608118"/>
                      <a:gd name="connsiteY2" fmla="*/ 322118 h 1794981"/>
                      <a:gd name="connsiteX3" fmla="*/ 2608118 w 2608118"/>
                      <a:gd name="connsiteY3" fmla="*/ 0 h 1794981"/>
                      <a:gd name="connsiteX0" fmla="*/ 0 w 2608118"/>
                      <a:gd name="connsiteY0" fmla="*/ 1776846 h 1784070"/>
                      <a:gd name="connsiteX1" fmla="*/ 785147 w 2608118"/>
                      <a:gd name="connsiteY1" fmla="*/ 1539304 h 1784070"/>
                      <a:gd name="connsiteX2" fmla="*/ 1545548 w 2608118"/>
                      <a:gd name="connsiteY2" fmla="*/ 322118 h 1784070"/>
                      <a:gd name="connsiteX3" fmla="*/ 2608118 w 2608118"/>
                      <a:gd name="connsiteY3" fmla="*/ 0 h 1784070"/>
                      <a:gd name="connsiteX0" fmla="*/ 0 w 2834214"/>
                      <a:gd name="connsiteY0" fmla="*/ 1797143 h 1802937"/>
                      <a:gd name="connsiteX1" fmla="*/ 1011243 w 2834214"/>
                      <a:gd name="connsiteY1" fmla="*/ 1539304 h 1802937"/>
                      <a:gd name="connsiteX2" fmla="*/ 1771644 w 2834214"/>
                      <a:gd name="connsiteY2" fmla="*/ 322118 h 1802937"/>
                      <a:gd name="connsiteX3" fmla="*/ 2834214 w 2834214"/>
                      <a:gd name="connsiteY3" fmla="*/ 0 h 1802937"/>
                      <a:gd name="connsiteX0" fmla="*/ 0 w 2916030"/>
                      <a:gd name="connsiteY0" fmla="*/ 1817010 h 1822805"/>
                      <a:gd name="connsiteX1" fmla="*/ 1011243 w 2916030"/>
                      <a:gd name="connsiteY1" fmla="*/ 1559171 h 1822805"/>
                      <a:gd name="connsiteX2" fmla="*/ 1771644 w 2916030"/>
                      <a:gd name="connsiteY2" fmla="*/ 341985 h 1822805"/>
                      <a:gd name="connsiteX3" fmla="*/ 2916030 w 2916030"/>
                      <a:gd name="connsiteY3" fmla="*/ 0 h 1822805"/>
                      <a:gd name="connsiteX0" fmla="*/ 0 w 2916030"/>
                      <a:gd name="connsiteY0" fmla="*/ 1757409 h 1763204"/>
                      <a:gd name="connsiteX1" fmla="*/ 1011243 w 2916030"/>
                      <a:gd name="connsiteY1" fmla="*/ 1499570 h 1763204"/>
                      <a:gd name="connsiteX2" fmla="*/ 1771644 w 2916030"/>
                      <a:gd name="connsiteY2" fmla="*/ 282384 h 1763204"/>
                      <a:gd name="connsiteX3" fmla="*/ 2916030 w 2916030"/>
                      <a:gd name="connsiteY3" fmla="*/ 0 h 1763204"/>
                      <a:gd name="connsiteX0" fmla="*/ 0 w 2916030"/>
                      <a:gd name="connsiteY0" fmla="*/ 1787209 h 1793004"/>
                      <a:gd name="connsiteX1" fmla="*/ 1011243 w 2916030"/>
                      <a:gd name="connsiteY1" fmla="*/ 1529370 h 1793004"/>
                      <a:gd name="connsiteX2" fmla="*/ 1771644 w 2916030"/>
                      <a:gd name="connsiteY2" fmla="*/ 312184 h 1793004"/>
                      <a:gd name="connsiteX3" fmla="*/ 2916030 w 2916030"/>
                      <a:gd name="connsiteY3" fmla="*/ 0 h 1793004"/>
                    </a:gdLst>
                    <a:ahLst/>
                    <a:cxnLst>
                      <a:cxn ang="0">
                        <a:pos x="connsiteX0" y="connsiteY0"/>
                      </a:cxn>
                      <a:cxn ang="0">
                        <a:pos x="connsiteX1" y="connsiteY1"/>
                      </a:cxn>
                      <a:cxn ang="0">
                        <a:pos x="connsiteX2" y="connsiteY2"/>
                      </a:cxn>
                      <a:cxn ang="0">
                        <a:pos x="connsiteX3" y="connsiteY3"/>
                      </a:cxn>
                    </a:cxnLst>
                    <a:rect l="l" t="t" r="r" b="b"/>
                    <a:pathLst>
                      <a:path w="2916030" h="1793004">
                        <a:moveTo>
                          <a:pt x="0" y="1787209"/>
                        </a:moveTo>
                        <a:cubicBezTo>
                          <a:pt x="264102" y="1809722"/>
                          <a:pt x="715969" y="1775208"/>
                          <a:pt x="1011243" y="1529370"/>
                        </a:cubicBezTo>
                        <a:cubicBezTo>
                          <a:pt x="1306517" y="1283533"/>
                          <a:pt x="1468576" y="578884"/>
                          <a:pt x="1771644" y="312184"/>
                        </a:cubicBezTo>
                        <a:cubicBezTo>
                          <a:pt x="2074712" y="45484"/>
                          <a:pt x="2548018" y="90054"/>
                          <a:pt x="2916030" y="0"/>
                        </a:cubicBezTo>
                      </a:path>
                    </a:pathLst>
                  </a:custGeom>
                  <a:noFill/>
                  <a:ln w="190500">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193" name="Ελεύθερη σχεδίαση 192"/>
                  <p:cNvSpPr/>
                  <p:nvPr/>
                </p:nvSpPr>
                <p:spPr>
                  <a:xfrm>
                    <a:off x="1275820" y="1075403"/>
                    <a:ext cx="3333738" cy="1662545"/>
                  </a:xfrm>
                  <a:custGeom>
                    <a:avLst/>
                    <a:gdLst>
                      <a:gd name="connsiteX0" fmla="*/ 0 w 2608118"/>
                      <a:gd name="connsiteY0" fmla="*/ 1776846 h 1790517"/>
                      <a:gd name="connsiteX1" fmla="*/ 789709 w 2608118"/>
                      <a:gd name="connsiteY1" fmla="*/ 1600200 h 1790517"/>
                      <a:gd name="connsiteX2" fmla="*/ 1569027 w 2608118"/>
                      <a:gd name="connsiteY2" fmla="*/ 446809 h 1790517"/>
                      <a:gd name="connsiteX3" fmla="*/ 2608118 w 2608118"/>
                      <a:gd name="connsiteY3" fmla="*/ 0 h 1790517"/>
                      <a:gd name="connsiteX0" fmla="*/ 0 w 2608118"/>
                      <a:gd name="connsiteY0" fmla="*/ 1776846 h 1792636"/>
                      <a:gd name="connsiteX1" fmla="*/ 789709 w 2608118"/>
                      <a:gd name="connsiteY1" fmla="*/ 1600200 h 1792636"/>
                      <a:gd name="connsiteX2" fmla="*/ 1551418 w 2608118"/>
                      <a:gd name="connsiteY2" fmla="*/ 384463 h 1792636"/>
                      <a:gd name="connsiteX3" fmla="*/ 2608118 w 2608118"/>
                      <a:gd name="connsiteY3" fmla="*/ 0 h 1792636"/>
                      <a:gd name="connsiteX0" fmla="*/ 0 w 2608118"/>
                      <a:gd name="connsiteY0" fmla="*/ 1776846 h 1794981"/>
                      <a:gd name="connsiteX1" fmla="*/ 789709 w 2608118"/>
                      <a:gd name="connsiteY1" fmla="*/ 1600200 h 1794981"/>
                      <a:gd name="connsiteX2" fmla="*/ 1545548 w 2608118"/>
                      <a:gd name="connsiteY2" fmla="*/ 322118 h 1794981"/>
                      <a:gd name="connsiteX3" fmla="*/ 2608118 w 2608118"/>
                      <a:gd name="connsiteY3" fmla="*/ 0 h 1794981"/>
                      <a:gd name="connsiteX0" fmla="*/ 0 w 2608118"/>
                      <a:gd name="connsiteY0" fmla="*/ 1776846 h 1784070"/>
                      <a:gd name="connsiteX1" fmla="*/ 785147 w 2608118"/>
                      <a:gd name="connsiteY1" fmla="*/ 1539304 h 1784070"/>
                      <a:gd name="connsiteX2" fmla="*/ 1545548 w 2608118"/>
                      <a:gd name="connsiteY2" fmla="*/ 322118 h 1784070"/>
                      <a:gd name="connsiteX3" fmla="*/ 2608118 w 2608118"/>
                      <a:gd name="connsiteY3" fmla="*/ 0 h 1784070"/>
                      <a:gd name="connsiteX0" fmla="*/ 0 w 2834214"/>
                      <a:gd name="connsiteY0" fmla="*/ 1797143 h 1802937"/>
                      <a:gd name="connsiteX1" fmla="*/ 1011243 w 2834214"/>
                      <a:gd name="connsiteY1" fmla="*/ 1539304 h 1802937"/>
                      <a:gd name="connsiteX2" fmla="*/ 1771644 w 2834214"/>
                      <a:gd name="connsiteY2" fmla="*/ 322118 h 1802937"/>
                      <a:gd name="connsiteX3" fmla="*/ 2834214 w 2834214"/>
                      <a:gd name="connsiteY3" fmla="*/ 0 h 1802937"/>
                      <a:gd name="connsiteX0" fmla="*/ 0 w 2992037"/>
                      <a:gd name="connsiteY0" fmla="*/ 1815813 h 1821608"/>
                      <a:gd name="connsiteX1" fmla="*/ 1011243 w 2992037"/>
                      <a:gd name="connsiteY1" fmla="*/ 1557974 h 1821608"/>
                      <a:gd name="connsiteX2" fmla="*/ 1771644 w 2992037"/>
                      <a:gd name="connsiteY2" fmla="*/ 340788 h 1821608"/>
                      <a:gd name="connsiteX3" fmla="*/ 2992037 w 2992037"/>
                      <a:gd name="connsiteY3" fmla="*/ 0 h 1821608"/>
                    </a:gdLst>
                    <a:ahLst/>
                    <a:cxnLst>
                      <a:cxn ang="0">
                        <a:pos x="connsiteX0" y="connsiteY0"/>
                      </a:cxn>
                      <a:cxn ang="0">
                        <a:pos x="connsiteX1" y="connsiteY1"/>
                      </a:cxn>
                      <a:cxn ang="0">
                        <a:pos x="connsiteX2" y="connsiteY2"/>
                      </a:cxn>
                      <a:cxn ang="0">
                        <a:pos x="connsiteX3" y="connsiteY3"/>
                      </a:cxn>
                    </a:cxnLst>
                    <a:rect l="l" t="t" r="r" b="b"/>
                    <a:pathLst>
                      <a:path w="2992037" h="1821608">
                        <a:moveTo>
                          <a:pt x="0" y="1815813"/>
                        </a:moveTo>
                        <a:cubicBezTo>
                          <a:pt x="264102" y="1838326"/>
                          <a:pt x="715969" y="1803812"/>
                          <a:pt x="1011243" y="1557974"/>
                        </a:cubicBezTo>
                        <a:cubicBezTo>
                          <a:pt x="1306517" y="1312137"/>
                          <a:pt x="1468576" y="607488"/>
                          <a:pt x="1771644" y="340788"/>
                        </a:cubicBezTo>
                        <a:cubicBezTo>
                          <a:pt x="2074712" y="74088"/>
                          <a:pt x="2624025" y="90054"/>
                          <a:pt x="2992037" y="0"/>
                        </a:cubicBezTo>
                      </a:path>
                    </a:pathLst>
                  </a:custGeom>
                  <a:noFill/>
                  <a:ln w="190500">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194" name="Ελεύθερη σχεδίαση 193"/>
                  <p:cNvSpPr/>
                  <p:nvPr/>
                </p:nvSpPr>
                <p:spPr>
                  <a:xfrm>
                    <a:off x="1337280" y="918440"/>
                    <a:ext cx="3286062" cy="1771848"/>
                  </a:xfrm>
                  <a:custGeom>
                    <a:avLst/>
                    <a:gdLst>
                      <a:gd name="connsiteX0" fmla="*/ 0 w 2608118"/>
                      <a:gd name="connsiteY0" fmla="*/ 1776846 h 1790517"/>
                      <a:gd name="connsiteX1" fmla="*/ 789709 w 2608118"/>
                      <a:gd name="connsiteY1" fmla="*/ 1600200 h 1790517"/>
                      <a:gd name="connsiteX2" fmla="*/ 1569027 w 2608118"/>
                      <a:gd name="connsiteY2" fmla="*/ 446809 h 1790517"/>
                      <a:gd name="connsiteX3" fmla="*/ 2608118 w 2608118"/>
                      <a:gd name="connsiteY3" fmla="*/ 0 h 1790517"/>
                      <a:gd name="connsiteX0" fmla="*/ 0 w 2608118"/>
                      <a:gd name="connsiteY0" fmla="*/ 1776846 h 1792636"/>
                      <a:gd name="connsiteX1" fmla="*/ 789709 w 2608118"/>
                      <a:gd name="connsiteY1" fmla="*/ 1600200 h 1792636"/>
                      <a:gd name="connsiteX2" fmla="*/ 1551418 w 2608118"/>
                      <a:gd name="connsiteY2" fmla="*/ 384463 h 1792636"/>
                      <a:gd name="connsiteX3" fmla="*/ 2608118 w 2608118"/>
                      <a:gd name="connsiteY3" fmla="*/ 0 h 1792636"/>
                      <a:gd name="connsiteX0" fmla="*/ 0 w 2608118"/>
                      <a:gd name="connsiteY0" fmla="*/ 1776846 h 1794981"/>
                      <a:gd name="connsiteX1" fmla="*/ 789709 w 2608118"/>
                      <a:gd name="connsiteY1" fmla="*/ 1600200 h 1794981"/>
                      <a:gd name="connsiteX2" fmla="*/ 1545548 w 2608118"/>
                      <a:gd name="connsiteY2" fmla="*/ 322118 h 1794981"/>
                      <a:gd name="connsiteX3" fmla="*/ 2608118 w 2608118"/>
                      <a:gd name="connsiteY3" fmla="*/ 0 h 1794981"/>
                      <a:gd name="connsiteX0" fmla="*/ 0 w 2608118"/>
                      <a:gd name="connsiteY0" fmla="*/ 1776846 h 1784070"/>
                      <a:gd name="connsiteX1" fmla="*/ 785147 w 2608118"/>
                      <a:gd name="connsiteY1" fmla="*/ 1539304 h 1784070"/>
                      <a:gd name="connsiteX2" fmla="*/ 1545548 w 2608118"/>
                      <a:gd name="connsiteY2" fmla="*/ 322118 h 1784070"/>
                      <a:gd name="connsiteX3" fmla="*/ 2608118 w 2608118"/>
                      <a:gd name="connsiteY3" fmla="*/ 0 h 1784070"/>
                      <a:gd name="connsiteX0" fmla="*/ 0 w 2834214"/>
                      <a:gd name="connsiteY0" fmla="*/ 1797143 h 1802937"/>
                      <a:gd name="connsiteX1" fmla="*/ 1011243 w 2834214"/>
                      <a:gd name="connsiteY1" fmla="*/ 1539304 h 1802937"/>
                      <a:gd name="connsiteX2" fmla="*/ 1771644 w 2834214"/>
                      <a:gd name="connsiteY2" fmla="*/ 322118 h 1802937"/>
                      <a:gd name="connsiteX3" fmla="*/ 2834214 w 2834214"/>
                      <a:gd name="connsiteY3" fmla="*/ 0 h 1802937"/>
                      <a:gd name="connsiteX0" fmla="*/ 0 w 2834214"/>
                      <a:gd name="connsiteY0" fmla="*/ 1797143 h 1799559"/>
                      <a:gd name="connsiteX1" fmla="*/ 1125314 w 2834214"/>
                      <a:gd name="connsiteY1" fmla="*/ 1437854 h 1799559"/>
                      <a:gd name="connsiteX2" fmla="*/ 1771644 w 2834214"/>
                      <a:gd name="connsiteY2" fmla="*/ 322118 h 1799559"/>
                      <a:gd name="connsiteX3" fmla="*/ 2834214 w 2834214"/>
                      <a:gd name="connsiteY3" fmla="*/ 0 h 1799559"/>
                      <a:gd name="connsiteX0" fmla="*/ 0 w 2834214"/>
                      <a:gd name="connsiteY0" fmla="*/ 1797143 h 1800249"/>
                      <a:gd name="connsiteX1" fmla="*/ 1073464 w 2834214"/>
                      <a:gd name="connsiteY1" fmla="*/ 1474745 h 1800249"/>
                      <a:gd name="connsiteX2" fmla="*/ 1771644 w 2834214"/>
                      <a:gd name="connsiteY2" fmla="*/ 322118 h 1800249"/>
                      <a:gd name="connsiteX3" fmla="*/ 2834214 w 2834214"/>
                      <a:gd name="connsiteY3" fmla="*/ 0 h 1800249"/>
                      <a:gd name="connsiteX0" fmla="*/ 0 w 2834214"/>
                      <a:gd name="connsiteY0" fmla="*/ 1797143 h 1802344"/>
                      <a:gd name="connsiteX1" fmla="*/ 1031984 w 2834214"/>
                      <a:gd name="connsiteY1" fmla="*/ 1530081 h 1802344"/>
                      <a:gd name="connsiteX2" fmla="*/ 1771644 w 2834214"/>
                      <a:gd name="connsiteY2" fmla="*/ 322118 h 1802344"/>
                      <a:gd name="connsiteX3" fmla="*/ 2834214 w 2834214"/>
                      <a:gd name="connsiteY3" fmla="*/ 0 h 1802344"/>
                      <a:gd name="connsiteX0" fmla="*/ 0 w 2751254"/>
                      <a:gd name="connsiteY0" fmla="*/ 1797143 h 1802344"/>
                      <a:gd name="connsiteX1" fmla="*/ 949024 w 2751254"/>
                      <a:gd name="connsiteY1" fmla="*/ 1530081 h 1802344"/>
                      <a:gd name="connsiteX2" fmla="*/ 1688684 w 2751254"/>
                      <a:gd name="connsiteY2" fmla="*/ 322118 h 1802344"/>
                      <a:gd name="connsiteX3" fmla="*/ 2751254 w 2751254"/>
                      <a:gd name="connsiteY3" fmla="*/ 0 h 1802344"/>
                      <a:gd name="connsiteX0" fmla="*/ 0 w 2896435"/>
                      <a:gd name="connsiteY0" fmla="*/ 1861701 h 1866902"/>
                      <a:gd name="connsiteX1" fmla="*/ 949024 w 2896435"/>
                      <a:gd name="connsiteY1" fmla="*/ 1594639 h 1866902"/>
                      <a:gd name="connsiteX2" fmla="*/ 1688684 w 2896435"/>
                      <a:gd name="connsiteY2" fmla="*/ 386676 h 1866902"/>
                      <a:gd name="connsiteX3" fmla="*/ 2896435 w 2896435"/>
                      <a:gd name="connsiteY3" fmla="*/ 0 h 1866902"/>
                      <a:gd name="connsiteX0" fmla="*/ 0 w 2927545"/>
                      <a:gd name="connsiteY0" fmla="*/ 1787919 h 1793120"/>
                      <a:gd name="connsiteX1" fmla="*/ 949024 w 2927545"/>
                      <a:gd name="connsiteY1" fmla="*/ 1520857 h 1793120"/>
                      <a:gd name="connsiteX2" fmla="*/ 1688684 w 2927545"/>
                      <a:gd name="connsiteY2" fmla="*/ 312894 h 1793120"/>
                      <a:gd name="connsiteX3" fmla="*/ 2927545 w 2927545"/>
                      <a:gd name="connsiteY3" fmla="*/ 0 h 1793120"/>
                      <a:gd name="connsiteX0" fmla="*/ 0 w 2906805"/>
                      <a:gd name="connsiteY0" fmla="*/ 1815588 h 1820789"/>
                      <a:gd name="connsiteX1" fmla="*/ 949024 w 2906805"/>
                      <a:gd name="connsiteY1" fmla="*/ 1548526 h 1820789"/>
                      <a:gd name="connsiteX2" fmla="*/ 1688684 w 2906805"/>
                      <a:gd name="connsiteY2" fmla="*/ 340563 h 1820789"/>
                      <a:gd name="connsiteX3" fmla="*/ 2906805 w 2906805"/>
                      <a:gd name="connsiteY3" fmla="*/ 0 h 1820789"/>
                    </a:gdLst>
                    <a:ahLst/>
                    <a:cxnLst>
                      <a:cxn ang="0">
                        <a:pos x="connsiteX0" y="connsiteY0"/>
                      </a:cxn>
                      <a:cxn ang="0">
                        <a:pos x="connsiteX1" y="connsiteY1"/>
                      </a:cxn>
                      <a:cxn ang="0">
                        <a:pos x="connsiteX2" y="connsiteY2"/>
                      </a:cxn>
                      <a:cxn ang="0">
                        <a:pos x="connsiteX3" y="connsiteY3"/>
                      </a:cxn>
                    </a:cxnLst>
                    <a:rect l="l" t="t" r="r" b="b"/>
                    <a:pathLst>
                      <a:path w="2906805" h="1820789">
                        <a:moveTo>
                          <a:pt x="0" y="1815588"/>
                        </a:moveTo>
                        <a:cubicBezTo>
                          <a:pt x="264102" y="1838101"/>
                          <a:pt x="667577" y="1794363"/>
                          <a:pt x="949024" y="1548526"/>
                        </a:cubicBezTo>
                        <a:cubicBezTo>
                          <a:pt x="1230471" y="1302689"/>
                          <a:pt x="1385616" y="607263"/>
                          <a:pt x="1688684" y="340563"/>
                        </a:cubicBezTo>
                        <a:cubicBezTo>
                          <a:pt x="1991752" y="73863"/>
                          <a:pt x="2538793" y="90054"/>
                          <a:pt x="2906805" y="0"/>
                        </a:cubicBezTo>
                      </a:path>
                    </a:pathLst>
                  </a:custGeom>
                  <a:noFill/>
                  <a:ln w="190500">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grpSp>
            <p:grpSp>
              <p:nvGrpSpPr>
                <p:cNvPr id="179" name="Ομάδα 178"/>
                <p:cNvGrpSpPr/>
                <p:nvPr/>
              </p:nvGrpSpPr>
              <p:grpSpPr>
                <a:xfrm>
                  <a:off x="1231102" y="1001826"/>
                  <a:ext cx="3196495" cy="2074043"/>
                  <a:chOff x="1242265" y="1423367"/>
                  <a:chExt cx="3196495" cy="2074043"/>
                </a:xfrm>
              </p:grpSpPr>
              <p:sp>
                <p:nvSpPr>
                  <p:cNvPr id="180" name="Ελεύθερη σχεδίαση 179"/>
                  <p:cNvSpPr/>
                  <p:nvPr/>
                </p:nvSpPr>
                <p:spPr>
                  <a:xfrm>
                    <a:off x="1325940" y="2542617"/>
                    <a:ext cx="3112820" cy="954793"/>
                  </a:xfrm>
                  <a:custGeom>
                    <a:avLst/>
                    <a:gdLst>
                      <a:gd name="connsiteX0" fmla="*/ 0 w 2608118"/>
                      <a:gd name="connsiteY0" fmla="*/ 1776846 h 1790517"/>
                      <a:gd name="connsiteX1" fmla="*/ 789709 w 2608118"/>
                      <a:gd name="connsiteY1" fmla="*/ 1600200 h 1790517"/>
                      <a:gd name="connsiteX2" fmla="*/ 1569027 w 2608118"/>
                      <a:gd name="connsiteY2" fmla="*/ 446809 h 1790517"/>
                      <a:gd name="connsiteX3" fmla="*/ 2608118 w 2608118"/>
                      <a:gd name="connsiteY3" fmla="*/ 0 h 1790517"/>
                      <a:gd name="connsiteX0" fmla="*/ 0 w 2608118"/>
                      <a:gd name="connsiteY0" fmla="*/ 1776846 h 1792636"/>
                      <a:gd name="connsiteX1" fmla="*/ 789709 w 2608118"/>
                      <a:gd name="connsiteY1" fmla="*/ 1600200 h 1792636"/>
                      <a:gd name="connsiteX2" fmla="*/ 1551418 w 2608118"/>
                      <a:gd name="connsiteY2" fmla="*/ 384463 h 1792636"/>
                      <a:gd name="connsiteX3" fmla="*/ 2608118 w 2608118"/>
                      <a:gd name="connsiteY3" fmla="*/ 0 h 1792636"/>
                      <a:gd name="connsiteX0" fmla="*/ 0 w 2608118"/>
                      <a:gd name="connsiteY0" fmla="*/ 1776846 h 1794981"/>
                      <a:gd name="connsiteX1" fmla="*/ 789709 w 2608118"/>
                      <a:gd name="connsiteY1" fmla="*/ 1600200 h 1794981"/>
                      <a:gd name="connsiteX2" fmla="*/ 1545548 w 2608118"/>
                      <a:gd name="connsiteY2" fmla="*/ 322118 h 1794981"/>
                      <a:gd name="connsiteX3" fmla="*/ 2608118 w 2608118"/>
                      <a:gd name="connsiteY3" fmla="*/ 0 h 1794981"/>
                      <a:gd name="connsiteX0" fmla="*/ 0 w 2608118"/>
                      <a:gd name="connsiteY0" fmla="*/ 1776846 h 1784070"/>
                      <a:gd name="connsiteX1" fmla="*/ 785147 w 2608118"/>
                      <a:gd name="connsiteY1" fmla="*/ 1539304 h 1784070"/>
                      <a:gd name="connsiteX2" fmla="*/ 1545548 w 2608118"/>
                      <a:gd name="connsiteY2" fmla="*/ 322118 h 1784070"/>
                      <a:gd name="connsiteX3" fmla="*/ 2608118 w 2608118"/>
                      <a:gd name="connsiteY3" fmla="*/ 0 h 1784070"/>
                      <a:gd name="connsiteX0" fmla="*/ 0 w 2834214"/>
                      <a:gd name="connsiteY0" fmla="*/ 1797143 h 1802937"/>
                      <a:gd name="connsiteX1" fmla="*/ 1011243 w 2834214"/>
                      <a:gd name="connsiteY1" fmla="*/ 1539304 h 1802937"/>
                      <a:gd name="connsiteX2" fmla="*/ 1771644 w 2834214"/>
                      <a:gd name="connsiteY2" fmla="*/ 322118 h 1802937"/>
                      <a:gd name="connsiteX3" fmla="*/ 2834214 w 2834214"/>
                      <a:gd name="connsiteY3" fmla="*/ 0 h 1802937"/>
                      <a:gd name="connsiteX0" fmla="*/ 0 w 2732792"/>
                      <a:gd name="connsiteY0" fmla="*/ 1768595 h 1774390"/>
                      <a:gd name="connsiteX1" fmla="*/ 1011243 w 2732792"/>
                      <a:gd name="connsiteY1" fmla="*/ 1510756 h 1774390"/>
                      <a:gd name="connsiteX2" fmla="*/ 1771644 w 2732792"/>
                      <a:gd name="connsiteY2" fmla="*/ 293570 h 1774390"/>
                      <a:gd name="connsiteX3" fmla="*/ 2732792 w 2732792"/>
                      <a:gd name="connsiteY3" fmla="*/ 0 h 1774390"/>
                      <a:gd name="connsiteX0" fmla="*/ 0 w 2662600"/>
                      <a:gd name="connsiteY0" fmla="*/ 1782689 h 1787738"/>
                      <a:gd name="connsiteX1" fmla="*/ 941051 w 2662600"/>
                      <a:gd name="connsiteY1" fmla="*/ 1510756 h 1787738"/>
                      <a:gd name="connsiteX2" fmla="*/ 1701452 w 2662600"/>
                      <a:gd name="connsiteY2" fmla="*/ 293570 h 1787738"/>
                      <a:gd name="connsiteX3" fmla="*/ 2662600 w 2662600"/>
                      <a:gd name="connsiteY3" fmla="*/ 0 h 1787738"/>
                    </a:gdLst>
                    <a:ahLst/>
                    <a:cxnLst>
                      <a:cxn ang="0">
                        <a:pos x="connsiteX0" y="connsiteY0"/>
                      </a:cxn>
                      <a:cxn ang="0">
                        <a:pos x="connsiteX1" y="connsiteY1"/>
                      </a:cxn>
                      <a:cxn ang="0">
                        <a:pos x="connsiteX2" y="connsiteY2"/>
                      </a:cxn>
                      <a:cxn ang="0">
                        <a:pos x="connsiteX3" y="connsiteY3"/>
                      </a:cxn>
                    </a:cxnLst>
                    <a:rect l="l" t="t" r="r" b="b"/>
                    <a:pathLst>
                      <a:path w="2662600" h="1787738">
                        <a:moveTo>
                          <a:pt x="0" y="1782689"/>
                        </a:moveTo>
                        <a:cubicBezTo>
                          <a:pt x="264102" y="1805202"/>
                          <a:pt x="657476" y="1758942"/>
                          <a:pt x="941051" y="1510756"/>
                        </a:cubicBezTo>
                        <a:cubicBezTo>
                          <a:pt x="1224626" y="1262570"/>
                          <a:pt x="1398384" y="560270"/>
                          <a:pt x="1701452" y="293570"/>
                        </a:cubicBezTo>
                        <a:cubicBezTo>
                          <a:pt x="2004520" y="26870"/>
                          <a:pt x="2294588" y="90054"/>
                          <a:pt x="2662600" y="0"/>
                        </a:cubicBezTo>
                      </a:path>
                    </a:pathLst>
                  </a:custGeom>
                  <a:noFill/>
                  <a:ln w="12700">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181" name="Ελεύθερη σχεδίαση 180"/>
                  <p:cNvSpPr/>
                  <p:nvPr/>
                </p:nvSpPr>
                <p:spPr>
                  <a:xfrm>
                    <a:off x="1287541" y="2368588"/>
                    <a:ext cx="3044768" cy="1078986"/>
                  </a:xfrm>
                  <a:custGeom>
                    <a:avLst/>
                    <a:gdLst>
                      <a:gd name="connsiteX0" fmla="*/ 0 w 2608118"/>
                      <a:gd name="connsiteY0" fmla="*/ 1776846 h 1790517"/>
                      <a:gd name="connsiteX1" fmla="*/ 789709 w 2608118"/>
                      <a:gd name="connsiteY1" fmla="*/ 1600200 h 1790517"/>
                      <a:gd name="connsiteX2" fmla="*/ 1569027 w 2608118"/>
                      <a:gd name="connsiteY2" fmla="*/ 446809 h 1790517"/>
                      <a:gd name="connsiteX3" fmla="*/ 2608118 w 2608118"/>
                      <a:gd name="connsiteY3" fmla="*/ 0 h 1790517"/>
                      <a:gd name="connsiteX0" fmla="*/ 0 w 2608118"/>
                      <a:gd name="connsiteY0" fmla="*/ 1776846 h 1792636"/>
                      <a:gd name="connsiteX1" fmla="*/ 789709 w 2608118"/>
                      <a:gd name="connsiteY1" fmla="*/ 1600200 h 1792636"/>
                      <a:gd name="connsiteX2" fmla="*/ 1551418 w 2608118"/>
                      <a:gd name="connsiteY2" fmla="*/ 384463 h 1792636"/>
                      <a:gd name="connsiteX3" fmla="*/ 2608118 w 2608118"/>
                      <a:gd name="connsiteY3" fmla="*/ 0 h 1792636"/>
                      <a:gd name="connsiteX0" fmla="*/ 0 w 2608118"/>
                      <a:gd name="connsiteY0" fmla="*/ 1776846 h 1794981"/>
                      <a:gd name="connsiteX1" fmla="*/ 789709 w 2608118"/>
                      <a:gd name="connsiteY1" fmla="*/ 1600200 h 1794981"/>
                      <a:gd name="connsiteX2" fmla="*/ 1545548 w 2608118"/>
                      <a:gd name="connsiteY2" fmla="*/ 322118 h 1794981"/>
                      <a:gd name="connsiteX3" fmla="*/ 2608118 w 2608118"/>
                      <a:gd name="connsiteY3" fmla="*/ 0 h 1794981"/>
                      <a:gd name="connsiteX0" fmla="*/ 0 w 2608118"/>
                      <a:gd name="connsiteY0" fmla="*/ 1776846 h 1784070"/>
                      <a:gd name="connsiteX1" fmla="*/ 785147 w 2608118"/>
                      <a:gd name="connsiteY1" fmla="*/ 1539304 h 1784070"/>
                      <a:gd name="connsiteX2" fmla="*/ 1545548 w 2608118"/>
                      <a:gd name="connsiteY2" fmla="*/ 322118 h 1784070"/>
                      <a:gd name="connsiteX3" fmla="*/ 2608118 w 2608118"/>
                      <a:gd name="connsiteY3" fmla="*/ 0 h 1784070"/>
                      <a:gd name="connsiteX0" fmla="*/ 0 w 2834214"/>
                      <a:gd name="connsiteY0" fmla="*/ 1797143 h 1802937"/>
                      <a:gd name="connsiteX1" fmla="*/ 1011243 w 2834214"/>
                      <a:gd name="connsiteY1" fmla="*/ 1539304 h 1802937"/>
                      <a:gd name="connsiteX2" fmla="*/ 1771644 w 2834214"/>
                      <a:gd name="connsiteY2" fmla="*/ 322118 h 1802937"/>
                      <a:gd name="connsiteX3" fmla="*/ 2834214 w 2834214"/>
                      <a:gd name="connsiteY3" fmla="*/ 0 h 1802937"/>
                      <a:gd name="connsiteX0" fmla="*/ 0 w 2651655"/>
                      <a:gd name="connsiteY0" fmla="*/ 1770573 h 1776368"/>
                      <a:gd name="connsiteX1" fmla="*/ 1011243 w 2651655"/>
                      <a:gd name="connsiteY1" fmla="*/ 1512734 h 1776368"/>
                      <a:gd name="connsiteX2" fmla="*/ 1771644 w 2651655"/>
                      <a:gd name="connsiteY2" fmla="*/ 295548 h 1776368"/>
                      <a:gd name="connsiteX3" fmla="*/ 2651655 w 2651655"/>
                      <a:gd name="connsiteY3" fmla="*/ 0 h 1776368"/>
                      <a:gd name="connsiteX0" fmla="*/ 0 w 2562847"/>
                      <a:gd name="connsiteY0" fmla="*/ 1770573 h 1776368"/>
                      <a:gd name="connsiteX1" fmla="*/ 922435 w 2562847"/>
                      <a:gd name="connsiteY1" fmla="*/ 1512734 h 1776368"/>
                      <a:gd name="connsiteX2" fmla="*/ 1682836 w 2562847"/>
                      <a:gd name="connsiteY2" fmla="*/ 295548 h 1776368"/>
                      <a:gd name="connsiteX3" fmla="*/ 2562847 w 2562847"/>
                      <a:gd name="connsiteY3" fmla="*/ 0 h 1776368"/>
                    </a:gdLst>
                    <a:ahLst/>
                    <a:cxnLst>
                      <a:cxn ang="0">
                        <a:pos x="connsiteX0" y="connsiteY0"/>
                      </a:cxn>
                      <a:cxn ang="0">
                        <a:pos x="connsiteX1" y="connsiteY1"/>
                      </a:cxn>
                      <a:cxn ang="0">
                        <a:pos x="connsiteX2" y="connsiteY2"/>
                      </a:cxn>
                      <a:cxn ang="0">
                        <a:pos x="connsiteX3" y="connsiteY3"/>
                      </a:cxn>
                    </a:cxnLst>
                    <a:rect l="l" t="t" r="r" b="b"/>
                    <a:pathLst>
                      <a:path w="2562847" h="1776368">
                        <a:moveTo>
                          <a:pt x="0" y="1770573"/>
                        </a:moveTo>
                        <a:cubicBezTo>
                          <a:pt x="264102" y="1793086"/>
                          <a:pt x="641962" y="1758571"/>
                          <a:pt x="922435" y="1512734"/>
                        </a:cubicBezTo>
                        <a:cubicBezTo>
                          <a:pt x="1202908" y="1266897"/>
                          <a:pt x="1379768" y="562248"/>
                          <a:pt x="1682836" y="295548"/>
                        </a:cubicBezTo>
                        <a:cubicBezTo>
                          <a:pt x="1985904" y="28848"/>
                          <a:pt x="2194835" y="90054"/>
                          <a:pt x="2562847" y="0"/>
                        </a:cubicBezTo>
                      </a:path>
                    </a:pathLst>
                  </a:custGeom>
                  <a:noFill/>
                  <a:ln w="12700">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182" name="Ελεύθερη σχεδίαση 181"/>
                  <p:cNvSpPr/>
                  <p:nvPr/>
                </p:nvSpPr>
                <p:spPr>
                  <a:xfrm>
                    <a:off x="1242265" y="2204465"/>
                    <a:ext cx="3029816" cy="1180484"/>
                  </a:xfrm>
                  <a:custGeom>
                    <a:avLst/>
                    <a:gdLst>
                      <a:gd name="connsiteX0" fmla="*/ 0 w 2608118"/>
                      <a:gd name="connsiteY0" fmla="*/ 1776846 h 1790517"/>
                      <a:gd name="connsiteX1" fmla="*/ 789709 w 2608118"/>
                      <a:gd name="connsiteY1" fmla="*/ 1600200 h 1790517"/>
                      <a:gd name="connsiteX2" fmla="*/ 1569027 w 2608118"/>
                      <a:gd name="connsiteY2" fmla="*/ 446809 h 1790517"/>
                      <a:gd name="connsiteX3" fmla="*/ 2608118 w 2608118"/>
                      <a:gd name="connsiteY3" fmla="*/ 0 h 1790517"/>
                      <a:gd name="connsiteX0" fmla="*/ 0 w 2608118"/>
                      <a:gd name="connsiteY0" fmla="*/ 1776846 h 1792636"/>
                      <a:gd name="connsiteX1" fmla="*/ 789709 w 2608118"/>
                      <a:gd name="connsiteY1" fmla="*/ 1600200 h 1792636"/>
                      <a:gd name="connsiteX2" fmla="*/ 1551418 w 2608118"/>
                      <a:gd name="connsiteY2" fmla="*/ 384463 h 1792636"/>
                      <a:gd name="connsiteX3" fmla="*/ 2608118 w 2608118"/>
                      <a:gd name="connsiteY3" fmla="*/ 0 h 1792636"/>
                      <a:gd name="connsiteX0" fmla="*/ 0 w 2608118"/>
                      <a:gd name="connsiteY0" fmla="*/ 1776846 h 1794981"/>
                      <a:gd name="connsiteX1" fmla="*/ 789709 w 2608118"/>
                      <a:gd name="connsiteY1" fmla="*/ 1600200 h 1794981"/>
                      <a:gd name="connsiteX2" fmla="*/ 1545548 w 2608118"/>
                      <a:gd name="connsiteY2" fmla="*/ 322118 h 1794981"/>
                      <a:gd name="connsiteX3" fmla="*/ 2608118 w 2608118"/>
                      <a:gd name="connsiteY3" fmla="*/ 0 h 1794981"/>
                      <a:gd name="connsiteX0" fmla="*/ 0 w 2608118"/>
                      <a:gd name="connsiteY0" fmla="*/ 1776846 h 1784070"/>
                      <a:gd name="connsiteX1" fmla="*/ 785147 w 2608118"/>
                      <a:gd name="connsiteY1" fmla="*/ 1539304 h 1784070"/>
                      <a:gd name="connsiteX2" fmla="*/ 1545548 w 2608118"/>
                      <a:gd name="connsiteY2" fmla="*/ 322118 h 1784070"/>
                      <a:gd name="connsiteX3" fmla="*/ 2608118 w 2608118"/>
                      <a:gd name="connsiteY3" fmla="*/ 0 h 1784070"/>
                      <a:gd name="connsiteX0" fmla="*/ 0 w 2834214"/>
                      <a:gd name="connsiteY0" fmla="*/ 1797143 h 1802937"/>
                      <a:gd name="connsiteX1" fmla="*/ 1011243 w 2834214"/>
                      <a:gd name="connsiteY1" fmla="*/ 1539304 h 1802937"/>
                      <a:gd name="connsiteX2" fmla="*/ 1771644 w 2834214"/>
                      <a:gd name="connsiteY2" fmla="*/ 322118 h 1802937"/>
                      <a:gd name="connsiteX3" fmla="*/ 2834214 w 2834214"/>
                      <a:gd name="connsiteY3" fmla="*/ 0 h 1802937"/>
                      <a:gd name="connsiteX0" fmla="*/ 0 w 2621229"/>
                      <a:gd name="connsiteY0" fmla="*/ 1772375 h 1778170"/>
                      <a:gd name="connsiteX1" fmla="*/ 1011243 w 2621229"/>
                      <a:gd name="connsiteY1" fmla="*/ 1514536 h 1778170"/>
                      <a:gd name="connsiteX2" fmla="*/ 1771644 w 2621229"/>
                      <a:gd name="connsiteY2" fmla="*/ 297350 h 1778170"/>
                      <a:gd name="connsiteX3" fmla="*/ 2621229 w 2621229"/>
                      <a:gd name="connsiteY3" fmla="*/ 0 h 1778170"/>
                    </a:gdLst>
                    <a:ahLst/>
                    <a:cxnLst>
                      <a:cxn ang="0">
                        <a:pos x="connsiteX0" y="connsiteY0"/>
                      </a:cxn>
                      <a:cxn ang="0">
                        <a:pos x="connsiteX1" y="connsiteY1"/>
                      </a:cxn>
                      <a:cxn ang="0">
                        <a:pos x="connsiteX2" y="connsiteY2"/>
                      </a:cxn>
                      <a:cxn ang="0">
                        <a:pos x="connsiteX3" y="connsiteY3"/>
                      </a:cxn>
                    </a:cxnLst>
                    <a:rect l="l" t="t" r="r" b="b"/>
                    <a:pathLst>
                      <a:path w="2621229" h="1778170">
                        <a:moveTo>
                          <a:pt x="0" y="1772375"/>
                        </a:moveTo>
                        <a:cubicBezTo>
                          <a:pt x="264102" y="1794888"/>
                          <a:pt x="715969" y="1760374"/>
                          <a:pt x="1011243" y="1514536"/>
                        </a:cubicBezTo>
                        <a:cubicBezTo>
                          <a:pt x="1306517" y="1268699"/>
                          <a:pt x="1468576" y="564050"/>
                          <a:pt x="1771644" y="297350"/>
                        </a:cubicBezTo>
                        <a:cubicBezTo>
                          <a:pt x="2074712" y="30650"/>
                          <a:pt x="2253217" y="90054"/>
                          <a:pt x="2621229" y="0"/>
                        </a:cubicBezTo>
                      </a:path>
                    </a:pathLst>
                  </a:custGeom>
                  <a:noFill/>
                  <a:ln w="12700">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183" name="Ελεύθερη σχεδίαση 182"/>
                  <p:cNvSpPr/>
                  <p:nvPr/>
                </p:nvSpPr>
                <p:spPr>
                  <a:xfrm>
                    <a:off x="1302980" y="2040341"/>
                    <a:ext cx="2982923" cy="1267779"/>
                  </a:xfrm>
                  <a:custGeom>
                    <a:avLst/>
                    <a:gdLst>
                      <a:gd name="connsiteX0" fmla="*/ 0 w 2608118"/>
                      <a:gd name="connsiteY0" fmla="*/ 1776846 h 1790517"/>
                      <a:gd name="connsiteX1" fmla="*/ 789709 w 2608118"/>
                      <a:gd name="connsiteY1" fmla="*/ 1600200 h 1790517"/>
                      <a:gd name="connsiteX2" fmla="*/ 1569027 w 2608118"/>
                      <a:gd name="connsiteY2" fmla="*/ 446809 h 1790517"/>
                      <a:gd name="connsiteX3" fmla="*/ 2608118 w 2608118"/>
                      <a:gd name="connsiteY3" fmla="*/ 0 h 1790517"/>
                      <a:gd name="connsiteX0" fmla="*/ 0 w 2608118"/>
                      <a:gd name="connsiteY0" fmla="*/ 1776846 h 1792636"/>
                      <a:gd name="connsiteX1" fmla="*/ 789709 w 2608118"/>
                      <a:gd name="connsiteY1" fmla="*/ 1600200 h 1792636"/>
                      <a:gd name="connsiteX2" fmla="*/ 1551418 w 2608118"/>
                      <a:gd name="connsiteY2" fmla="*/ 384463 h 1792636"/>
                      <a:gd name="connsiteX3" fmla="*/ 2608118 w 2608118"/>
                      <a:gd name="connsiteY3" fmla="*/ 0 h 1792636"/>
                      <a:gd name="connsiteX0" fmla="*/ 0 w 2608118"/>
                      <a:gd name="connsiteY0" fmla="*/ 1776846 h 1794981"/>
                      <a:gd name="connsiteX1" fmla="*/ 789709 w 2608118"/>
                      <a:gd name="connsiteY1" fmla="*/ 1600200 h 1794981"/>
                      <a:gd name="connsiteX2" fmla="*/ 1545548 w 2608118"/>
                      <a:gd name="connsiteY2" fmla="*/ 322118 h 1794981"/>
                      <a:gd name="connsiteX3" fmla="*/ 2608118 w 2608118"/>
                      <a:gd name="connsiteY3" fmla="*/ 0 h 1794981"/>
                      <a:gd name="connsiteX0" fmla="*/ 0 w 2608118"/>
                      <a:gd name="connsiteY0" fmla="*/ 1776846 h 1784070"/>
                      <a:gd name="connsiteX1" fmla="*/ 785147 w 2608118"/>
                      <a:gd name="connsiteY1" fmla="*/ 1539304 h 1784070"/>
                      <a:gd name="connsiteX2" fmla="*/ 1545548 w 2608118"/>
                      <a:gd name="connsiteY2" fmla="*/ 322118 h 1784070"/>
                      <a:gd name="connsiteX3" fmla="*/ 2608118 w 2608118"/>
                      <a:gd name="connsiteY3" fmla="*/ 0 h 1784070"/>
                      <a:gd name="connsiteX0" fmla="*/ 0 w 2834214"/>
                      <a:gd name="connsiteY0" fmla="*/ 1797143 h 1802937"/>
                      <a:gd name="connsiteX1" fmla="*/ 1011243 w 2834214"/>
                      <a:gd name="connsiteY1" fmla="*/ 1539304 h 1802937"/>
                      <a:gd name="connsiteX2" fmla="*/ 1771644 w 2834214"/>
                      <a:gd name="connsiteY2" fmla="*/ 322118 h 1802937"/>
                      <a:gd name="connsiteX3" fmla="*/ 2834214 w 2834214"/>
                      <a:gd name="connsiteY3" fmla="*/ 0 h 1802937"/>
                      <a:gd name="connsiteX0" fmla="*/ 0 w 2641513"/>
                      <a:gd name="connsiteY0" fmla="*/ 1762835 h 1768630"/>
                      <a:gd name="connsiteX1" fmla="*/ 1011243 w 2641513"/>
                      <a:gd name="connsiteY1" fmla="*/ 1504996 h 1768630"/>
                      <a:gd name="connsiteX2" fmla="*/ 1771644 w 2641513"/>
                      <a:gd name="connsiteY2" fmla="*/ 287810 h 1768630"/>
                      <a:gd name="connsiteX3" fmla="*/ 2641513 w 2641513"/>
                      <a:gd name="connsiteY3" fmla="*/ 0 h 1768630"/>
                      <a:gd name="connsiteX0" fmla="*/ 0 w 2580660"/>
                      <a:gd name="connsiteY0" fmla="*/ 1774424 h 1779594"/>
                      <a:gd name="connsiteX1" fmla="*/ 950390 w 2580660"/>
                      <a:gd name="connsiteY1" fmla="*/ 1504996 h 1779594"/>
                      <a:gd name="connsiteX2" fmla="*/ 1710791 w 2580660"/>
                      <a:gd name="connsiteY2" fmla="*/ 287810 h 1779594"/>
                      <a:gd name="connsiteX3" fmla="*/ 2580660 w 2580660"/>
                      <a:gd name="connsiteY3" fmla="*/ 0 h 1779594"/>
                    </a:gdLst>
                    <a:ahLst/>
                    <a:cxnLst>
                      <a:cxn ang="0">
                        <a:pos x="connsiteX0" y="connsiteY0"/>
                      </a:cxn>
                      <a:cxn ang="0">
                        <a:pos x="connsiteX1" y="connsiteY1"/>
                      </a:cxn>
                      <a:cxn ang="0">
                        <a:pos x="connsiteX2" y="connsiteY2"/>
                      </a:cxn>
                      <a:cxn ang="0">
                        <a:pos x="connsiteX3" y="connsiteY3"/>
                      </a:cxn>
                    </a:cxnLst>
                    <a:rect l="l" t="t" r="r" b="b"/>
                    <a:pathLst>
                      <a:path w="2580660" h="1779594">
                        <a:moveTo>
                          <a:pt x="0" y="1774424"/>
                        </a:moveTo>
                        <a:cubicBezTo>
                          <a:pt x="264102" y="1796937"/>
                          <a:pt x="665258" y="1752765"/>
                          <a:pt x="950390" y="1504996"/>
                        </a:cubicBezTo>
                        <a:cubicBezTo>
                          <a:pt x="1235522" y="1257227"/>
                          <a:pt x="1407723" y="554510"/>
                          <a:pt x="1710791" y="287810"/>
                        </a:cubicBezTo>
                        <a:cubicBezTo>
                          <a:pt x="2013859" y="21110"/>
                          <a:pt x="2212648" y="90054"/>
                          <a:pt x="2580660" y="0"/>
                        </a:cubicBezTo>
                      </a:path>
                    </a:pathLst>
                  </a:custGeom>
                  <a:noFill/>
                  <a:ln w="12700">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184" name="Ελεύθερη σχεδίαση 183"/>
                  <p:cNvSpPr/>
                  <p:nvPr/>
                </p:nvSpPr>
                <p:spPr>
                  <a:xfrm>
                    <a:off x="1274504" y="1814816"/>
                    <a:ext cx="3006369" cy="1410630"/>
                  </a:xfrm>
                  <a:custGeom>
                    <a:avLst/>
                    <a:gdLst>
                      <a:gd name="connsiteX0" fmla="*/ 0 w 2608118"/>
                      <a:gd name="connsiteY0" fmla="*/ 1776846 h 1790517"/>
                      <a:gd name="connsiteX1" fmla="*/ 789709 w 2608118"/>
                      <a:gd name="connsiteY1" fmla="*/ 1600200 h 1790517"/>
                      <a:gd name="connsiteX2" fmla="*/ 1569027 w 2608118"/>
                      <a:gd name="connsiteY2" fmla="*/ 446809 h 1790517"/>
                      <a:gd name="connsiteX3" fmla="*/ 2608118 w 2608118"/>
                      <a:gd name="connsiteY3" fmla="*/ 0 h 1790517"/>
                      <a:gd name="connsiteX0" fmla="*/ 0 w 2608118"/>
                      <a:gd name="connsiteY0" fmla="*/ 1776846 h 1792636"/>
                      <a:gd name="connsiteX1" fmla="*/ 789709 w 2608118"/>
                      <a:gd name="connsiteY1" fmla="*/ 1600200 h 1792636"/>
                      <a:gd name="connsiteX2" fmla="*/ 1551418 w 2608118"/>
                      <a:gd name="connsiteY2" fmla="*/ 384463 h 1792636"/>
                      <a:gd name="connsiteX3" fmla="*/ 2608118 w 2608118"/>
                      <a:gd name="connsiteY3" fmla="*/ 0 h 1792636"/>
                      <a:gd name="connsiteX0" fmla="*/ 0 w 2608118"/>
                      <a:gd name="connsiteY0" fmla="*/ 1776846 h 1794981"/>
                      <a:gd name="connsiteX1" fmla="*/ 789709 w 2608118"/>
                      <a:gd name="connsiteY1" fmla="*/ 1600200 h 1794981"/>
                      <a:gd name="connsiteX2" fmla="*/ 1545548 w 2608118"/>
                      <a:gd name="connsiteY2" fmla="*/ 322118 h 1794981"/>
                      <a:gd name="connsiteX3" fmla="*/ 2608118 w 2608118"/>
                      <a:gd name="connsiteY3" fmla="*/ 0 h 1794981"/>
                      <a:gd name="connsiteX0" fmla="*/ 0 w 2608118"/>
                      <a:gd name="connsiteY0" fmla="*/ 1776846 h 1784070"/>
                      <a:gd name="connsiteX1" fmla="*/ 785147 w 2608118"/>
                      <a:gd name="connsiteY1" fmla="*/ 1539304 h 1784070"/>
                      <a:gd name="connsiteX2" fmla="*/ 1545548 w 2608118"/>
                      <a:gd name="connsiteY2" fmla="*/ 322118 h 1784070"/>
                      <a:gd name="connsiteX3" fmla="*/ 2608118 w 2608118"/>
                      <a:gd name="connsiteY3" fmla="*/ 0 h 1784070"/>
                      <a:gd name="connsiteX0" fmla="*/ 0 w 2834214"/>
                      <a:gd name="connsiteY0" fmla="*/ 1797143 h 1802937"/>
                      <a:gd name="connsiteX1" fmla="*/ 1011243 w 2834214"/>
                      <a:gd name="connsiteY1" fmla="*/ 1539304 h 1802937"/>
                      <a:gd name="connsiteX2" fmla="*/ 1771644 w 2834214"/>
                      <a:gd name="connsiteY2" fmla="*/ 322118 h 1802937"/>
                      <a:gd name="connsiteX3" fmla="*/ 2834214 w 2834214"/>
                      <a:gd name="connsiteY3" fmla="*/ 0 h 1802937"/>
                      <a:gd name="connsiteX0" fmla="*/ 0 w 2641513"/>
                      <a:gd name="connsiteY0" fmla="*/ 1776184 h 1781979"/>
                      <a:gd name="connsiteX1" fmla="*/ 1011243 w 2641513"/>
                      <a:gd name="connsiteY1" fmla="*/ 1518345 h 1781979"/>
                      <a:gd name="connsiteX2" fmla="*/ 1771644 w 2641513"/>
                      <a:gd name="connsiteY2" fmla="*/ 301159 h 1781979"/>
                      <a:gd name="connsiteX3" fmla="*/ 2641513 w 2641513"/>
                      <a:gd name="connsiteY3" fmla="*/ 0 h 1781979"/>
                      <a:gd name="connsiteX0" fmla="*/ 0 w 2600944"/>
                      <a:gd name="connsiteY0" fmla="*/ 1786832 h 1792048"/>
                      <a:gd name="connsiteX1" fmla="*/ 970674 w 2600944"/>
                      <a:gd name="connsiteY1" fmla="*/ 1518345 h 1792048"/>
                      <a:gd name="connsiteX2" fmla="*/ 1731075 w 2600944"/>
                      <a:gd name="connsiteY2" fmla="*/ 301159 h 1792048"/>
                      <a:gd name="connsiteX3" fmla="*/ 2600944 w 2600944"/>
                      <a:gd name="connsiteY3" fmla="*/ 0 h 1792048"/>
                    </a:gdLst>
                    <a:ahLst/>
                    <a:cxnLst>
                      <a:cxn ang="0">
                        <a:pos x="connsiteX0" y="connsiteY0"/>
                      </a:cxn>
                      <a:cxn ang="0">
                        <a:pos x="connsiteX1" y="connsiteY1"/>
                      </a:cxn>
                      <a:cxn ang="0">
                        <a:pos x="connsiteX2" y="connsiteY2"/>
                      </a:cxn>
                      <a:cxn ang="0">
                        <a:pos x="connsiteX3" y="connsiteY3"/>
                      </a:cxn>
                    </a:cxnLst>
                    <a:rect l="l" t="t" r="r" b="b"/>
                    <a:pathLst>
                      <a:path w="2600944" h="1792048">
                        <a:moveTo>
                          <a:pt x="0" y="1786832"/>
                        </a:moveTo>
                        <a:cubicBezTo>
                          <a:pt x="264102" y="1809345"/>
                          <a:pt x="682162" y="1765957"/>
                          <a:pt x="970674" y="1518345"/>
                        </a:cubicBezTo>
                        <a:cubicBezTo>
                          <a:pt x="1259186" y="1270733"/>
                          <a:pt x="1428007" y="567859"/>
                          <a:pt x="1731075" y="301159"/>
                        </a:cubicBezTo>
                        <a:cubicBezTo>
                          <a:pt x="2034143" y="34459"/>
                          <a:pt x="2232932" y="90054"/>
                          <a:pt x="2600944" y="0"/>
                        </a:cubicBezTo>
                      </a:path>
                    </a:pathLst>
                  </a:custGeom>
                  <a:noFill/>
                  <a:ln w="12700">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185" name="Ελεύθερη σχεδίαση 184"/>
                  <p:cNvSpPr/>
                  <p:nvPr/>
                </p:nvSpPr>
                <p:spPr>
                  <a:xfrm>
                    <a:off x="1310990" y="1612510"/>
                    <a:ext cx="2982923" cy="1542897"/>
                  </a:xfrm>
                  <a:custGeom>
                    <a:avLst/>
                    <a:gdLst>
                      <a:gd name="connsiteX0" fmla="*/ 0 w 2608118"/>
                      <a:gd name="connsiteY0" fmla="*/ 1776846 h 1790517"/>
                      <a:gd name="connsiteX1" fmla="*/ 789709 w 2608118"/>
                      <a:gd name="connsiteY1" fmla="*/ 1600200 h 1790517"/>
                      <a:gd name="connsiteX2" fmla="*/ 1569027 w 2608118"/>
                      <a:gd name="connsiteY2" fmla="*/ 446809 h 1790517"/>
                      <a:gd name="connsiteX3" fmla="*/ 2608118 w 2608118"/>
                      <a:gd name="connsiteY3" fmla="*/ 0 h 1790517"/>
                      <a:gd name="connsiteX0" fmla="*/ 0 w 2608118"/>
                      <a:gd name="connsiteY0" fmla="*/ 1776846 h 1792636"/>
                      <a:gd name="connsiteX1" fmla="*/ 789709 w 2608118"/>
                      <a:gd name="connsiteY1" fmla="*/ 1600200 h 1792636"/>
                      <a:gd name="connsiteX2" fmla="*/ 1551418 w 2608118"/>
                      <a:gd name="connsiteY2" fmla="*/ 384463 h 1792636"/>
                      <a:gd name="connsiteX3" fmla="*/ 2608118 w 2608118"/>
                      <a:gd name="connsiteY3" fmla="*/ 0 h 1792636"/>
                      <a:gd name="connsiteX0" fmla="*/ 0 w 2608118"/>
                      <a:gd name="connsiteY0" fmla="*/ 1776846 h 1794981"/>
                      <a:gd name="connsiteX1" fmla="*/ 789709 w 2608118"/>
                      <a:gd name="connsiteY1" fmla="*/ 1600200 h 1794981"/>
                      <a:gd name="connsiteX2" fmla="*/ 1545548 w 2608118"/>
                      <a:gd name="connsiteY2" fmla="*/ 322118 h 1794981"/>
                      <a:gd name="connsiteX3" fmla="*/ 2608118 w 2608118"/>
                      <a:gd name="connsiteY3" fmla="*/ 0 h 1794981"/>
                      <a:gd name="connsiteX0" fmla="*/ 0 w 2608118"/>
                      <a:gd name="connsiteY0" fmla="*/ 1776846 h 1784070"/>
                      <a:gd name="connsiteX1" fmla="*/ 785147 w 2608118"/>
                      <a:gd name="connsiteY1" fmla="*/ 1539304 h 1784070"/>
                      <a:gd name="connsiteX2" fmla="*/ 1545548 w 2608118"/>
                      <a:gd name="connsiteY2" fmla="*/ 322118 h 1784070"/>
                      <a:gd name="connsiteX3" fmla="*/ 2608118 w 2608118"/>
                      <a:gd name="connsiteY3" fmla="*/ 0 h 1784070"/>
                      <a:gd name="connsiteX0" fmla="*/ 0 w 2834214"/>
                      <a:gd name="connsiteY0" fmla="*/ 1797143 h 1802937"/>
                      <a:gd name="connsiteX1" fmla="*/ 1011243 w 2834214"/>
                      <a:gd name="connsiteY1" fmla="*/ 1539304 h 1802937"/>
                      <a:gd name="connsiteX2" fmla="*/ 1771644 w 2834214"/>
                      <a:gd name="connsiteY2" fmla="*/ 322118 h 1802937"/>
                      <a:gd name="connsiteX3" fmla="*/ 2834214 w 2834214"/>
                      <a:gd name="connsiteY3" fmla="*/ 0 h 1802937"/>
                      <a:gd name="connsiteX0" fmla="*/ 0 w 2641513"/>
                      <a:gd name="connsiteY0" fmla="*/ 1777788 h 1783582"/>
                      <a:gd name="connsiteX1" fmla="*/ 1011243 w 2641513"/>
                      <a:gd name="connsiteY1" fmla="*/ 1519949 h 1783582"/>
                      <a:gd name="connsiteX2" fmla="*/ 1771644 w 2641513"/>
                      <a:gd name="connsiteY2" fmla="*/ 302763 h 1783582"/>
                      <a:gd name="connsiteX3" fmla="*/ 2641513 w 2641513"/>
                      <a:gd name="connsiteY3" fmla="*/ 0 h 1783582"/>
                      <a:gd name="connsiteX0" fmla="*/ 0 w 2641513"/>
                      <a:gd name="connsiteY0" fmla="*/ 1768110 h 1773905"/>
                      <a:gd name="connsiteX1" fmla="*/ 1011243 w 2641513"/>
                      <a:gd name="connsiteY1" fmla="*/ 1510271 h 1773905"/>
                      <a:gd name="connsiteX2" fmla="*/ 1771644 w 2641513"/>
                      <a:gd name="connsiteY2" fmla="*/ 293085 h 1773905"/>
                      <a:gd name="connsiteX3" fmla="*/ 2641513 w 2641513"/>
                      <a:gd name="connsiteY3" fmla="*/ 0 h 1773905"/>
                      <a:gd name="connsiteX0" fmla="*/ 0 w 2580660"/>
                      <a:gd name="connsiteY0" fmla="*/ 1768110 h 1773905"/>
                      <a:gd name="connsiteX1" fmla="*/ 950390 w 2580660"/>
                      <a:gd name="connsiteY1" fmla="*/ 1510271 h 1773905"/>
                      <a:gd name="connsiteX2" fmla="*/ 1710791 w 2580660"/>
                      <a:gd name="connsiteY2" fmla="*/ 293085 h 1773905"/>
                      <a:gd name="connsiteX3" fmla="*/ 2580660 w 2580660"/>
                      <a:gd name="connsiteY3" fmla="*/ 0 h 1773905"/>
                    </a:gdLst>
                    <a:ahLst/>
                    <a:cxnLst>
                      <a:cxn ang="0">
                        <a:pos x="connsiteX0" y="connsiteY0"/>
                      </a:cxn>
                      <a:cxn ang="0">
                        <a:pos x="connsiteX1" y="connsiteY1"/>
                      </a:cxn>
                      <a:cxn ang="0">
                        <a:pos x="connsiteX2" y="connsiteY2"/>
                      </a:cxn>
                      <a:cxn ang="0">
                        <a:pos x="connsiteX3" y="connsiteY3"/>
                      </a:cxn>
                    </a:cxnLst>
                    <a:rect l="l" t="t" r="r" b="b"/>
                    <a:pathLst>
                      <a:path w="2580660" h="1773905">
                        <a:moveTo>
                          <a:pt x="0" y="1768110"/>
                        </a:moveTo>
                        <a:cubicBezTo>
                          <a:pt x="264102" y="1790623"/>
                          <a:pt x="665258" y="1756108"/>
                          <a:pt x="950390" y="1510271"/>
                        </a:cubicBezTo>
                        <a:cubicBezTo>
                          <a:pt x="1235522" y="1264434"/>
                          <a:pt x="1407723" y="559785"/>
                          <a:pt x="1710791" y="293085"/>
                        </a:cubicBezTo>
                        <a:cubicBezTo>
                          <a:pt x="2013859" y="26385"/>
                          <a:pt x="2212648" y="90054"/>
                          <a:pt x="2580660" y="0"/>
                        </a:cubicBezTo>
                      </a:path>
                    </a:pathLst>
                  </a:custGeom>
                  <a:noFill/>
                  <a:ln w="12700">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186" name="Ελεύθερη σχεδίαση 185"/>
                  <p:cNvSpPr/>
                  <p:nvPr/>
                </p:nvSpPr>
                <p:spPr>
                  <a:xfrm>
                    <a:off x="1322712" y="1423367"/>
                    <a:ext cx="3053262" cy="1656000"/>
                  </a:xfrm>
                  <a:custGeom>
                    <a:avLst/>
                    <a:gdLst>
                      <a:gd name="connsiteX0" fmla="*/ 0 w 2608118"/>
                      <a:gd name="connsiteY0" fmla="*/ 1776846 h 1790517"/>
                      <a:gd name="connsiteX1" fmla="*/ 789709 w 2608118"/>
                      <a:gd name="connsiteY1" fmla="*/ 1600200 h 1790517"/>
                      <a:gd name="connsiteX2" fmla="*/ 1569027 w 2608118"/>
                      <a:gd name="connsiteY2" fmla="*/ 446809 h 1790517"/>
                      <a:gd name="connsiteX3" fmla="*/ 2608118 w 2608118"/>
                      <a:gd name="connsiteY3" fmla="*/ 0 h 1790517"/>
                      <a:gd name="connsiteX0" fmla="*/ 0 w 2608118"/>
                      <a:gd name="connsiteY0" fmla="*/ 1776846 h 1792636"/>
                      <a:gd name="connsiteX1" fmla="*/ 789709 w 2608118"/>
                      <a:gd name="connsiteY1" fmla="*/ 1600200 h 1792636"/>
                      <a:gd name="connsiteX2" fmla="*/ 1551418 w 2608118"/>
                      <a:gd name="connsiteY2" fmla="*/ 384463 h 1792636"/>
                      <a:gd name="connsiteX3" fmla="*/ 2608118 w 2608118"/>
                      <a:gd name="connsiteY3" fmla="*/ 0 h 1792636"/>
                      <a:gd name="connsiteX0" fmla="*/ 0 w 2608118"/>
                      <a:gd name="connsiteY0" fmla="*/ 1776846 h 1794981"/>
                      <a:gd name="connsiteX1" fmla="*/ 789709 w 2608118"/>
                      <a:gd name="connsiteY1" fmla="*/ 1600200 h 1794981"/>
                      <a:gd name="connsiteX2" fmla="*/ 1545548 w 2608118"/>
                      <a:gd name="connsiteY2" fmla="*/ 322118 h 1794981"/>
                      <a:gd name="connsiteX3" fmla="*/ 2608118 w 2608118"/>
                      <a:gd name="connsiteY3" fmla="*/ 0 h 1794981"/>
                      <a:gd name="connsiteX0" fmla="*/ 0 w 2608118"/>
                      <a:gd name="connsiteY0" fmla="*/ 1776846 h 1784070"/>
                      <a:gd name="connsiteX1" fmla="*/ 785147 w 2608118"/>
                      <a:gd name="connsiteY1" fmla="*/ 1539304 h 1784070"/>
                      <a:gd name="connsiteX2" fmla="*/ 1545548 w 2608118"/>
                      <a:gd name="connsiteY2" fmla="*/ 322118 h 1784070"/>
                      <a:gd name="connsiteX3" fmla="*/ 2608118 w 2608118"/>
                      <a:gd name="connsiteY3" fmla="*/ 0 h 1784070"/>
                      <a:gd name="connsiteX0" fmla="*/ 0 w 2834214"/>
                      <a:gd name="connsiteY0" fmla="*/ 1797143 h 1802937"/>
                      <a:gd name="connsiteX1" fmla="*/ 1011243 w 2834214"/>
                      <a:gd name="connsiteY1" fmla="*/ 1539304 h 1802937"/>
                      <a:gd name="connsiteX2" fmla="*/ 1771644 w 2834214"/>
                      <a:gd name="connsiteY2" fmla="*/ 322118 h 1802937"/>
                      <a:gd name="connsiteX3" fmla="*/ 2834214 w 2834214"/>
                      <a:gd name="connsiteY3" fmla="*/ 0 h 1802937"/>
                      <a:gd name="connsiteX0" fmla="*/ 0 w 2712508"/>
                      <a:gd name="connsiteY0" fmla="*/ 1787938 h 1793733"/>
                      <a:gd name="connsiteX1" fmla="*/ 1011243 w 2712508"/>
                      <a:gd name="connsiteY1" fmla="*/ 1530099 h 1793733"/>
                      <a:gd name="connsiteX2" fmla="*/ 1771644 w 2712508"/>
                      <a:gd name="connsiteY2" fmla="*/ 312913 h 1793733"/>
                      <a:gd name="connsiteX3" fmla="*/ 2712508 w 2712508"/>
                      <a:gd name="connsiteY3" fmla="*/ 0 h 1793733"/>
                      <a:gd name="connsiteX0" fmla="*/ 0 w 2682082"/>
                      <a:gd name="connsiteY0" fmla="*/ 1806806 h 1811638"/>
                      <a:gd name="connsiteX1" fmla="*/ 980817 w 2682082"/>
                      <a:gd name="connsiteY1" fmla="*/ 1530099 h 1811638"/>
                      <a:gd name="connsiteX2" fmla="*/ 1741218 w 2682082"/>
                      <a:gd name="connsiteY2" fmla="*/ 312913 h 1811638"/>
                      <a:gd name="connsiteX3" fmla="*/ 2682082 w 2682082"/>
                      <a:gd name="connsiteY3" fmla="*/ 0 h 1811638"/>
                      <a:gd name="connsiteX0" fmla="*/ 0 w 2641514"/>
                      <a:gd name="connsiteY0" fmla="*/ 1778504 h 1784903"/>
                      <a:gd name="connsiteX1" fmla="*/ 940249 w 2641514"/>
                      <a:gd name="connsiteY1" fmla="*/ 1530099 h 1784903"/>
                      <a:gd name="connsiteX2" fmla="*/ 1700650 w 2641514"/>
                      <a:gd name="connsiteY2" fmla="*/ 312913 h 1784903"/>
                      <a:gd name="connsiteX3" fmla="*/ 2641514 w 2641514"/>
                      <a:gd name="connsiteY3" fmla="*/ 0 h 1784903"/>
                      <a:gd name="connsiteX0" fmla="*/ 0 w 2641514"/>
                      <a:gd name="connsiteY0" fmla="*/ 1797371 h 1802649"/>
                      <a:gd name="connsiteX1" fmla="*/ 940249 w 2641514"/>
                      <a:gd name="connsiteY1" fmla="*/ 1530099 h 1802649"/>
                      <a:gd name="connsiteX2" fmla="*/ 1700650 w 2641514"/>
                      <a:gd name="connsiteY2" fmla="*/ 312913 h 1802649"/>
                      <a:gd name="connsiteX3" fmla="*/ 2641514 w 2641514"/>
                      <a:gd name="connsiteY3" fmla="*/ 0 h 1802649"/>
                    </a:gdLst>
                    <a:ahLst/>
                    <a:cxnLst>
                      <a:cxn ang="0">
                        <a:pos x="connsiteX0" y="connsiteY0"/>
                      </a:cxn>
                      <a:cxn ang="0">
                        <a:pos x="connsiteX1" y="connsiteY1"/>
                      </a:cxn>
                      <a:cxn ang="0">
                        <a:pos x="connsiteX2" y="connsiteY2"/>
                      </a:cxn>
                      <a:cxn ang="0">
                        <a:pos x="connsiteX3" y="connsiteY3"/>
                      </a:cxn>
                    </a:cxnLst>
                    <a:rect l="l" t="t" r="r" b="b"/>
                    <a:pathLst>
                      <a:path w="2641514" h="1802649">
                        <a:moveTo>
                          <a:pt x="0" y="1797371"/>
                        </a:moveTo>
                        <a:cubicBezTo>
                          <a:pt x="264102" y="1819884"/>
                          <a:pt x="656807" y="1777509"/>
                          <a:pt x="940249" y="1530099"/>
                        </a:cubicBezTo>
                        <a:cubicBezTo>
                          <a:pt x="1223691" y="1282689"/>
                          <a:pt x="1397582" y="579613"/>
                          <a:pt x="1700650" y="312913"/>
                        </a:cubicBezTo>
                        <a:cubicBezTo>
                          <a:pt x="2003718" y="46213"/>
                          <a:pt x="2273502" y="90054"/>
                          <a:pt x="2641514" y="0"/>
                        </a:cubicBezTo>
                      </a:path>
                    </a:pathLst>
                  </a:custGeom>
                  <a:noFill/>
                  <a:ln w="12700">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grpSp>
          </p:grpSp>
          <p:sp>
            <p:nvSpPr>
              <p:cNvPr id="166" name="Οβάλ 165"/>
              <p:cNvSpPr/>
              <p:nvPr/>
            </p:nvSpPr>
            <p:spPr>
              <a:xfrm>
                <a:off x="2544090" y="5103509"/>
                <a:ext cx="324000" cy="522000"/>
              </a:xfrm>
              <a:prstGeom prst="ellipse">
                <a:avLst/>
              </a:prstGeom>
              <a:solidFill>
                <a:schemeClr val="accent1">
                  <a:lumMod val="20000"/>
                  <a:lumOff val="80000"/>
                </a:schemeClr>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grpSp>
            <p:nvGrpSpPr>
              <p:cNvPr id="26" name="Ομάδα 25"/>
              <p:cNvGrpSpPr/>
              <p:nvPr/>
            </p:nvGrpSpPr>
            <p:grpSpPr>
              <a:xfrm>
                <a:off x="5541569" y="3507487"/>
                <a:ext cx="466010" cy="1113691"/>
                <a:chOff x="4885081" y="3507487"/>
                <a:chExt cx="466010" cy="1113691"/>
              </a:xfrm>
            </p:grpSpPr>
            <p:cxnSp>
              <p:nvCxnSpPr>
                <p:cNvPr id="197" name="Ευθεία γραμμή σύνδεσης 196"/>
                <p:cNvCxnSpPr/>
                <p:nvPr/>
              </p:nvCxnSpPr>
              <p:spPr>
                <a:xfrm>
                  <a:off x="4990585" y="3507487"/>
                  <a:ext cx="324000" cy="1"/>
                </a:xfrm>
                <a:prstGeom prst="line">
                  <a:avLst/>
                </a:prstGeom>
                <a:ln w="12700">
                  <a:solidFill>
                    <a:schemeClr val="tx1"/>
                  </a:solidFill>
                  <a:prstDash val="dash"/>
                  <a:tailEnd type="triangle" w="med" len="lg"/>
                </a:ln>
              </p:spPr>
              <p:style>
                <a:lnRef idx="1">
                  <a:schemeClr val="accent1"/>
                </a:lnRef>
                <a:fillRef idx="0">
                  <a:schemeClr val="accent1"/>
                </a:fillRef>
                <a:effectRef idx="0">
                  <a:schemeClr val="accent1"/>
                </a:effectRef>
                <a:fontRef idx="minor">
                  <a:schemeClr val="tx1"/>
                </a:fontRef>
              </p:style>
            </p:cxnSp>
            <p:cxnSp>
              <p:nvCxnSpPr>
                <p:cNvPr id="198" name="Ευθεία γραμμή σύνδεσης 197"/>
                <p:cNvCxnSpPr/>
                <p:nvPr/>
              </p:nvCxnSpPr>
              <p:spPr>
                <a:xfrm>
                  <a:off x="4920248" y="3695056"/>
                  <a:ext cx="324000" cy="1"/>
                </a:xfrm>
                <a:prstGeom prst="line">
                  <a:avLst/>
                </a:prstGeom>
                <a:ln w="12700">
                  <a:solidFill>
                    <a:schemeClr val="tx1"/>
                  </a:solidFill>
                  <a:prstDash val="dash"/>
                  <a:tailEnd type="triangle" w="med" len="lg"/>
                </a:ln>
              </p:spPr>
              <p:style>
                <a:lnRef idx="1">
                  <a:schemeClr val="accent1"/>
                </a:lnRef>
                <a:fillRef idx="0">
                  <a:schemeClr val="accent1"/>
                </a:fillRef>
                <a:effectRef idx="0">
                  <a:schemeClr val="accent1"/>
                </a:effectRef>
                <a:fontRef idx="minor">
                  <a:schemeClr val="tx1"/>
                </a:fontRef>
              </p:style>
            </p:cxnSp>
            <p:cxnSp>
              <p:nvCxnSpPr>
                <p:cNvPr id="199" name="Ευθεία γραμμή σύνδεσης 198"/>
                <p:cNvCxnSpPr/>
                <p:nvPr/>
              </p:nvCxnSpPr>
              <p:spPr>
                <a:xfrm>
                  <a:off x="4896803" y="3894348"/>
                  <a:ext cx="324000" cy="1"/>
                </a:xfrm>
                <a:prstGeom prst="line">
                  <a:avLst/>
                </a:prstGeom>
                <a:ln w="12700">
                  <a:solidFill>
                    <a:schemeClr val="tx1"/>
                  </a:solidFill>
                  <a:prstDash val="dash"/>
                  <a:tailEnd type="triangle" w="med" len="lg"/>
                </a:ln>
              </p:spPr>
              <p:style>
                <a:lnRef idx="1">
                  <a:schemeClr val="accent1"/>
                </a:lnRef>
                <a:fillRef idx="0">
                  <a:schemeClr val="accent1"/>
                </a:fillRef>
                <a:effectRef idx="0">
                  <a:schemeClr val="accent1"/>
                </a:effectRef>
                <a:fontRef idx="minor">
                  <a:schemeClr val="tx1"/>
                </a:fontRef>
              </p:style>
            </p:cxnSp>
            <p:cxnSp>
              <p:nvCxnSpPr>
                <p:cNvPr id="200" name="Ευθεία γραμμή σύνδεσης 199"/>
                <p:cNvCxnSpPr/>
                <p:nvPr/>
              </p:nvCxnSpPr>
              <p:spPr>
                <a:xfrm>
                  <a:off x="4885081" y="4127477"/>
                  <a:ext cx="324000" cy="1"/>
                </a:xfrm>
                <a:prstGeom prst="line">
                  <a:avLst/>
                </a:prstGeom>
                <a:ln w="12700">
                  <a:solidFill>
                    <a:schemeClr val="tx1"/>
                  </a:solidFill>
                  <a:prstDash val="dash"/>
                  <a:tailEnd type="triangle" w="med" len="lg"/>
                </a:ln>
              </p:spPr>
              <p:style>
                <a:lnRef idx="1">
                  <a:schemeClr val="accent1"/>
                </a:lnRef>
                <a:fillRef idx="0">
                  <a:schemeClr val="accent1"/>
                </a:fillRef>
                <a:effectRef idx="0">
                  <a:schemeClr val="accent1"/>
                </a:effectRef>
                <a:fontRef idx="minor">
                  <a:schemeClr val="tx1"/>
                </a:fontRef>
              </p:style>
            </p:cxnSp>
            <p:cxnSp>
              <p:nvCxnSpPr>
                <p:cNvPr id="201" name="Ευθεία γραμμή σύνδεσης 200"/>
                <p:cNvCxnSpPr/>
                <p:nvPr/>
              </p:nvCxnSpPr>
              <p:spPr>
                <a:xfrm>
                  <a:off x="4898137" y="4281209"/>
                  <a:ext cx="324000" cy="1"/>
                </a:xfrm>
                <a:prstGeom prst="line">
                  <a:avLst/>
                </a:prstGeom>
                <a:ln w="12700">
                  <a:solidFill>
                    <a:schemeClr val="tx1"/>
                  </a:solidFill>
                  <a:prstDash val="dash"/>
                  <a:tailEnd type="triangle" w="med" len="lg"/>
                </a:ln>
              </p:spPr>
              <p:style>
                <a:lnRef idx="1">
                  <a:schemeClr val="accent1"/>
                </a:lnRef>
                <a:fillRef idx="0">
                  <a:schemeClr val="accent1"/>
                </a:fillRef>
                <a:effectRef idx="0">
                  <a:schemeClr val="accent1"/>
                </a:effectRef>
                <a:fontRef idx="minor">
                  <a:schemeClr val="tx1"/>
                </a:fontRef>
              </p:style>
            </p:cxnSp>
            <p:cxnSp>
              <p:nvCxnSpPr>
                <p:cNvPr id="202" name="Ευθεία γραμμή σύνδεσης 201"/>
                <p:cNvCxnSpPr/>
                <p:nvPr/>
              </p:nvCxnSpPr>
              <p:spPr>
                <a:xfrm>
                  <a:off x="4934639" y="4445332"/>
                  <a:ext cx="324000" cy="1"/>
                </a:xfrm>
                <a:prstGeom prst="line">
                  <a:avLst/>
                </a:prstGeom>
                <a:ln w="12700">
                  <a:solidFill>
                    <a:schemeClr val="tx1"/>
                  </a:solidFill>
                  <a:prstDash val="dash"/>
                  <a:tailEnd type="triangle" w="med" len="lg"/>
                </a:ln>
              </p:spPr>
              <p:style>
                <a:lnRef idx="1">
                  <a:schemeClr val="accent1"/>
                </a:lnRef>
                <a:fillRef idx="0">
                  <a:schemeClr val="accent1"/>
                </a:fillRef>
                <a:effectRef idx="0">
                  <a:schemeClr val="accent1"/>
                </a:effectRef>
                <a:fontRef idx="minor">
                  <a:schemeClr val="tx1"/>
                </a:fontRef>
              </p:style>
            </p:cxnSp>
            <p:cxnSp>
              <p:nvCxnSpPr>
                <p:cNvPr id="203" name="Ευθεία γραμμή σύνδεσης 202"/>
                <p:cNvCxnSpPr/>
                <p:nvPr/>
              </p:nvCxnSpPr>
              <p:spPr>
                <a:xfrm>
                  <a:off x="5027091" y="4621178"/>
                  <a:ext cx="324000" cy="0"/>
                </a:xfrm>
                <a:prstGeom prst="line">
                  <a:avLst/>
                </a:prstGeom>
                <a:ln w="12700">
                  <a:solidFill>
                    <a:schemeClr val="tx1"/>
                  </a:solidFill>
                  <a:prstDash val="dash"/>
                  <a:tailEnd type="triangle" w="med" len="lg"/>
                </a:ln>
              </p:spPr>
              <p:style>
                <a:lnRef idx="1">
                  <a:schemeClr val="accent1"/>
                </a:lnRef>
                <a:fillRef idx="0">
                  <a:schemeClr val="accent1"/>
                </a:fillRef>
                <a:effectRef idx="0">
                  <a:schemeClr val="accent1"/>
                </a:effectRef>
                <a:fontRef idx="minor">
                  <a:schemeClr val="tx1"/>
                </a:fontRef>
              </p:style>
            </p:cxnSp>
          </p:grpSp>
        </p:grpSp>
        <p:grpSp>
          <p:nvGrpSpPr>
            <p:cNvPr id="242" name="Ομάδα 241"/>
            <p:cNvGrpSpPr/>
            <p:nvPr/>
          </p:nvGrpSpPr>
          <p:grpSpPr>
            <a:xfrm>
              <a:off x="1711796" y="5014932"/>
              <a:ext cx="1008000" cy="369332"/>
              <a:chOff x="1711796" y="5014932"/>
              <a:chExt cx="1008000" cy="369332"/>
            </a:xfrm>
          </p:grpSpPr>
          <p:cxnSp>
            <p:nvCxnSpPr>
              <p:cNvPr id="221" name="Ευθύγραμμο βέλος σύνδεσης 220"/>
              <p:cNvCxnSpPr/>
              <p:nvPr/>
            </p:nvCxnSpPr>
            <p:spPr>
              <a:xfrm>
                <a:off x="1711796" y="5354113"/>
                <a:ext cx="1008000" cy="0"/>
              </a:xfrm>
              <a:prstGeom prst="straightConnector1">
                <a:avLst/>
              </a:prstGeom>
              <a:ln w="57150">
                <a:solidFill>
                  <a:srgbClr val="FF0000"/>
                </a:solidFill>
                <a:tailEnd type="triangle" w="sm" len="lg"/>
              </a:ln>
            </p:spPr>
            <p:style>
              <a:lnRef idx="1">
                <a:schemeClr val="accent1"/>
              </a:lnRef>
              <a:fillRef idx="0">
                <a:schemeClr val="accent1"/>
              </a:fillRef>
              <a:effectRef idx="0">
                <a:schemeClr val="accent1"/>
              </a:effectRef>
              <a:fontRef idx="minor">
                <a:schemeClr val="tx1"/>
              </a:fontRef>
            </p:style>
          </p:cxnSp>
          <p:sp>
            <p:nvSpPr>
              <p:cNvPr id="230" name="TextBox 229"/>
              <p:cNvSpPr txBox="1"/>
              <p:nvPr/>
            </p:nvSpPr>
            <p:spPr>
              <a:xfrm>
                <a:off x="1881833" y="5014932"/>
                <a:ext cx="415498" cy="369332"/>
              </a:xfrm>
              <a:prstGeom prst="rect">
                <a:avLst/>
              </a:prstGeom>
              <a:noFill/>
            </p:spPr>
            <p:txBody>
              <a:bodyPr wrap="square" rtlCol="0">
                <a:spAutoFit/>
              </a:bodyPr>
              <a:lstStyle/>
              <a:p>
                <a:r>
                  <a:rPr lang="en-US" b="1" i="1" dirty="0" smtClean="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F</a:t>
                </a:r>
                <a:r>
                  <a:rPr lang="en-US" b="1" baseline="-25000" dirty="0" smtClean="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1</a:t>
                </a:r>
                <a:endParaRPr lang="el-GR" b="1" dirty="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grpSp>
      </p:grpSp>
      <p:grpSp>
        <p:nvGrpSpPr>
          <p:cNvPr id="3" name="Ομάδα 2"/>
          <p:cNvGrpSpPr/>
          <p:nvPr/>
        </p:nvGrpSpPr>
        <p:grpSpPr>
          <a:xfrm>
            <a:off x="1491002" y="858078"/>
            <a:ext cx="4597919" cy="2312023"/>
            <a:chOff x="1491002" y="858078"/>
            <a:chExt cx="4597919" cy="2312023"/>
          </a:xfrm>
        </p:grpSpPr>
        <p:grpSp>
          <p:nvGrpSpPr>
            <p:cNvPr id="20" name="Ομάδα 19"/>
            <p:cNvGrpSpPr/>
            <p:nvPr/>
          </p:nvGrpSpPr>
          <p:grpSpPr>
            <a:xfrm>
              <a:off x="1658612" y="946530"/>
              <a:ext cx="4285218" cy="2199294"/>
              <a:chOff x="298744" y="946530"/>
              <a:chExt cx="4285218" cy="2199294"/>
            </a:xfrm>
          </p:grpSpPr>
          <p:sp>
            <p:nvSpPr>
              <p:cNvPr id="15" name="Ορθογώνιο 14"/>
              <p:cNvSpPr/>
              <p:nvPr/>
            </p:nvSpPr>
            <p:spPr>
              <a:xfrm>
                <a:off x="298744" y="2641824"/>
                <a:ext cx="990851" cy="504000"/>
              </a:xfrm>
              <a:prstGeom prst="rect">
                <a:avLst/>
              </a:prstGeom>
              <a:solidFill>
                <a:schemeClr val="bg1">
                  <a:lumMod val="7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grpSp>
            <p:nvGrpSpPr>
              <p:cNvPr id="19" name="Ομάδα 18"/>
              <p:cNvGrpSpPr/>
              <p:nvPr/>
            </p:nvGrpSpPr>
            <p:grpSpPr>
              <a:xfrm>
                <a:off x="398648" y="946530"/>
                <a:ext cx="4185314" cy="2158040"/>
                <a:chOff x="398648" y="946530"/>
                <a:chExt cx="4185314" cy="2158040"/>
              </a:xfrm>
            </p:grpSpPr>
            <p:grpSp>
              <p:nvGrpSpPr>
                <p:cNvPr id="18" name="Ομάδα 17"/>
                <p:cNvGrpSpPr/>
                <p:nvPr/>
              </p:nvGrpSpPr>
              <p:grpSpPr>
                <a:xfrm>
                  <a:off x="1119638" y="946530"/>
                  <a:ext cx="3464324" cy="2158040"/>
                  <a:chOff x="1170870" y="937275"/>
                  <a:chExt cx="3464324" cy="2158040"/>
                </a:xfrm>
              </p:grpSpPr>
              <p:grpSp>
                <p:nvGrpSpPr>
                  <p:cNvPr id="6" name="Ομάδα 5"/>
                  <p:cNvGrpSpPr/>
                  <p:nvPr/>
                </p:nvGrpSpPr>
                <p:grpSpPr>
                  <a:xfrm>
                    <a:off x="1256187" y="937275"/>
                    <a:ext cx="3379007" cy="2158040"/>
                    <a:chOff x="1231772" y="941884"/>
                    <a:chExt cx="3379007" cy="2158040"/>
                  </a:xfrm>
                </p:grpSpPr>
                <p:sp>
                  <p:nvSpPr>
                    <p:cNvPr id="65" name="Ελεύθερη σχεδίαση 64"/>
                    <p:cNvSpPr/>
                    <p:nvPr/>
                  </p:nvSpPr>
                  <p:spPr>
                    <a:xfrm>
                      <a:off x="1279047" y="2122408"/>
                      <a:ext cx="3168000" cy="977516"/>
                    </a:xfrm>
                    <a:custGeom>
                      <a:avLst/>
                      <a:gdLst>
                        <a:gd name="connsiteX0" fmla="*/ 0 w 2608118"/>
                        <a:gd name="connsiteY0" fmla="*/ 1776846 h 1790517"/>
                        <a:gd name="connsiteX1" fmla="*/ 789709 w 2608118"/>
                        <a:gd name="connsiteY1" fmla="*/ 1600200 h 1790517"/>
                        <a:gd name="connsiteX2" fmla="*/ 1569027 w 2608118"/>
                        <a:gd name="connsiteY2" fmla="*/ 446809 h 1790517"/>
                        <a:gd name="connsiteX3" fmla="*/ 2608118 w 2608118"/>
                        <a:gd name="connsiteY3" fmla="*/ 0 h 1790517"/>
                        <a:gd name="connsiteX0" fmla="*/ 0 w 2608118"/>
                        <a:gd name="connsiteY0" fmla="*/ 1776846 h 1792636"/>
                        <a:gd name="connsiteX1" fmla="*/ 789709 w 2608118"/>
                        <a:gd name="connsiteY1" fmla="*/ 1600200 h 1792636"/>
                        <a:gd name="connsiteX2" fmla="*/ 1551418 w 2608118"/>
                        <a:gd name="connsiteY2" fmla="*/ 384463 h 1792636"/>
                        <a:gd name="connsiteX3" fmla="*/ 2608118 w 2608118"/>
                        <a:gd name="connsiteY3" fmla="*/ 0 h 1792636"/>
                        <a:gd name="connsiteX0" fmla="*/ 0 w 2608118"/>
                        <a:gd name="connsiteY0" fmla="*/ 1776846 h 1794981"/>
                        <a:gd name="connsiteX1" fmla="*/ 789709 w 2608118"/>
                        <a:gd name="connsiteY1" fmla="*/ 1600200 h 1794981"/>
                        <a:gd name="connsiteX2" fmla="*/ 1545548 w 2608118"/>
                        <a:gd name="connsiteY2" fmla="*/ 322118 h 1794981"/>
                        <a:gd name="connsiteX3" fmla="*/ 2608118 w 2608118"/>
                        <a:gd name="connsiteY3" fmla="*/ 0 h 1794981"/>
                        <a:gd name="connsiteX0" fmla="*/ 0 w 2608118"/>
                        <a:gd name="connsiteY0" fmla="*/ 1776846 h 1784070"/>
                        <a:gd name="connsiteX1" fmla="*/ 785147 w 2608118"/>
                        <a:gd name="connsiteY1" fmla="*/ 1539304 h 1784070"/>
                        <a:gd name="connsiteX2" fmla="*/ 1545548 w 2608118"/>
                        <a:gd name="connsiteY2" fmla="*/ 322118 h 1784070"/>
                        <a:gd name="connsiteX3" fmla="*/ 2608118 w 2608118"/>
                        <a:gd name="connsiteY3" fmla="*/ 0 h 1784070"/>
                        <a:gd name="connsiteX0" fmla="*/ 0 w 2834214"/>
                        <a:gd name="connsiteY0" fmla="*/ 1797143 h 1802937"/>
                        <a:gd name="connsiteX1" fmla="*/ 1011243 w 2834214"/>
                        <a:gd name="connsiteY1" fmla="*/ 1539304 h 1802937"/>
                        <a:gd name="connsiteX2" fmla="*/ 1771644 w 2834214"/>
                        <a:gd name="connsiteY2" fmla="*/ 322118 h 1802937"/>
                        <a:gd name="connsiteX3" fmla="*/ 2834214 w 2834214"/>
                        <a:gd name="connsiteY3" fmla="*/ 0 h 1802937"/>
                      </a:gdLst>
                      <a:ahLst/>
                      <a:cxnLst>
                        <a:cxn ang="0">
                          <a:pos x="connsiteX0" y="connsiteY0"/>
                        </a:cxn>
                        <a:cxn ang="0">
                          <a:pos x="connsiteX1" y="connsiteY1"/>
                        </a:cxn>
                        <a:cxn ang="0">
                          <a:pos x="connsiteX2" y="connsiteY2"/>
                        </a:cxn>
                        <a:cxn ang="0">
                          <a:pos x="connsiteX3" y="connsiteY3"/>
                        </a:cxn>
                      </a:cxnLst>
                      <a:rect l="l" t="t" r="r" b="b"/>
                      <a:pathLst>
                        <a:path w="2834214" h="1802937">
                          <a:moveTo>
                            <a:pt x="0" y="1797143"/>
                          </a:moveTo>
                          <a:cubicBezTo>
                            <a:pt x="264102" y="1819656"/>
                            <a:pt x="715969" y="1785142"/>
                            <a:pt x="1011243" y="1539304"/>
                          </a:cubicBezTo>
                          <a:cubicBezTo>
                            <a:pt x="1306517" y="1293467"/>
                            <a:pt x="1468576" y="588818"/>
                            <a:pt x="1771644" y="322118"/>
                          </a:cubicBezTo>
                          <a:cubicBezTo>
                            <a:pt x="2074712" y="55418"/>
                            <a:pt x="2466202" y="90054"/>
                            <a:pt x="2834214" y="0"/>
                          </a:cubicBezTo>
                        </a:path>
                      </a:pathLst>
                    </a:custGeom>
                    <a:noFill/>
                    <a:ln w="190500">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78" name="Ελεύθερη σχεδίαση 77"/>
                    <p:cNvSpPr/>
                    <p:nvPr/>
                  </p:nvSpPr>
                  <p:spPr>
                    <a:xfrm>
                      <a:off x="1279047" y="1946560"/>
                      <a:ext cx="3248850" cy="1072346"/>
                    </a:xfrm>
                    <a:custGeom>
                      <a:avLst/>
                      <a:gdLst>
                        <a:gd name="connsiteX0" fmla="*/ 0 w 2608118"/>
                        <a:gd name="connsiteY0" fmla="*/ 1776846 h 1790517"/>
                        <a:gd name="connsiteX1" fmla="*/ 789709 w 2608118"/>
                        <a:gd name="connsiteY1" fmla="*/ 1600200 h 1790517"/>
                        <a:gd name="connsiteX2" fmla="*/ 1569027 w 2608118"/>
                        <a:gd name="connsiteY2" fmla="*/ 446809 h 1790517"/>
                        <a:gd name="connsiteX3" fmla="*/ 2608118 w 2608118"/>
                        <a:gd name="connsiteY3" fmla="*/ 0 h 1790517"/>
                        <a:gd name="connsiteX0" fmla="*/ 0 w 2608118"/>
                        <a:gd name="connsiteY0" fmla="*/ 1776846 h 1792636"/>
                        <a:gd name="connsiteX1" fmla="*/ 789709 w 2608118"/>
                        <a:gd name="connsiteY1" fmla="*/ 1600200 h 1792636"/>
                        <a:gd name="connsiteX2" fmla="*/ 1551418 w 2608118"/>
                        <a:gd name="connsiteY2" fmla="*/ 384463 h 1792636"/>
                        <a:gd name="connsiteX3" fmla="*/ 2608118 w 2608118"/>
                        <a:gd name="connsiteY3" fmla="*/ 0 h 1792636"/>
                        <a:gd name="connsiteX0" fmla="*/ 0 w 2608118"/>
                        <a:gd name="connsiteY0" fmla="*/ 1776846 h 1794981"/>
                        <a:gd name="connsiteX1" fmla="*/ 789709 w 2608118"/>
                        <a:gd name="connsiteY1" fmla="*/ 1600200 h 1794981"/>
                        <a:gd name="connsiteX2" fmla="*/ 1545548 w 2608118"/>
                        <a:gd name="connsiteY2" fmla="*/ 322118 h 1794981"/>
                        <a:gd name="connsiteX3" fmla="*/ 2608118 w 2608118"/>
                        <a:gd name="connsiteY3" fmla="*/ 0 h 1794981"/>
                        <a:gd name="connsiteX0" fmla="*/ 0 w 2608118"/>
                        <a:gd name="connsiteY0" fmla="*/ 1776846 h 1784070"/>
                        <a:gd name="connsiteX1" fmla="*/ 785147 w 2608118"/>
                        <a:gd name="connsiteY1" fmla="*/ 1539304 h 1784070"/>
                        <a:gd name="connsiteX2" fmla="*/ 1545548 w 2608118"/>
                        <a:gd name="connsiteY2" fmla="*/ 322118 h 1784070"/>
                        <a:gd name="connsiteX3" fmla="*/ 2608118 w 2608118"/>
                        <a:gd name="connsiteY3" fmla="*/ 0 h 1784070"/>
                        <a:gd name="connsiteX0" fmla="*/ 0 w 2834214"/>
                        <a:gd name="connsiteY0" fmla="*/ 1797143 h 1802937"/>
                        <a:gd name="connsiteX1" fmla="*/ 1011243 w 2834214"/>
                        <a:gd name="connsiteY1" fmla="*/ 1539304 h 1802937"/>
                        <a:gd name="connsiteX2" fmla="*/ 1771644 w 2834214"/>
                        <a:gd name="connsiteY2" fmla="*/ 322118 h 1802937"/>
                        <a:gd name="connsiteX3" fmla="*/ 2834214 w 2834214"/>
                        <a:gd name="connsiteY3" fmla="*/ 0 h 1802937"/>
                      </a:gdLst>
                      <a:ahLst/>
                      <a:cxnLst>
                        <a:cxn ang="0">
                          <a:pos x="connsiteX0" y="connsiteY0"/>
                        </a:cxn>
                        <a:cxn ang="0">
                          <a:pos x="connsiteX1" y="connsiteY1"/>
                        </a:cxn>
                        <a:cxn ang="0">
                          <a:pos x="connsiteX2" y="connsiteY2"/>
                        </a:cxn>
                        <a:cxn ang="0">
                          <a:pos x="connsiteX3" y="connsiteY3"/>
                        </a:cxn>
                      </a:cxnLst>
                      <a:rect l="l" t="t" r="r" b="b"/>
                      <a:pathLst>
                        <a:path w="2834214" h="1802937">
                          <a:moveTo>
                            <a:pt x="0" y="1797143"/>
                          </a:moveTo>
                          <a:cubicBezTo>
                            <a:pt x="264102" y="1819656"/>
                            <a:pt x="715969" y="1785142"/>
                            <a:pt x="1011243" y="1539304"/>
                          </a:cubicBezTo>
                          <a:cubicBezTo>
                            <a:pt x="1306517" y="1293467"/>
                            <a:pt x="1468576" y="588818"/>
                            <a:pt x="1771644" y="322118"/>
                          </a:cubicBezTo>
                          <a:cubicBezTo>
                            <a:pt x="2074712" y="55418"/>
                            <a:pt x="2466202" y="90054"/>
                            <a:pt x="2834214" y="0"/>
                          </a:cubicBezTo>
                        </a:path>
                      </a:pathLst>
                    </a:custGeom>
                    <a:noFill/>
                    <a:ln w="190500">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85" name="Ελεύθερη σχεδίαση 84"/>
                    <p:cNvSpPr/>
                    <p:nvPr/>
                  </p:nvSpPr>
                  <p:spPr>
                    <a:xfrm>
                      <a:off x="1277433" y="1770713"/>
                      <a:ext cx="3248850" cy="1235270"/>
                    </a:xfrm>
                    <a:custGeom>
                      <a:avLst/>
                      <a:gdLst>
                        <a:gd name="connsiteX0" fmla="*/ 0 w 2608118"/>
                        <a:gd name="connsiteY0" fmla="*/ 1776846 h 1790517"/>
                        <a:gd name="connsiteX1" fmla="*/ 789709 w 2608118"/>
                        <a:gd name="connsiteY1" fmla="*/ 1600200 h 1790517"/>
                        <a:gd name="connsiteX2" fmla="*/ 1569027 w 2608118"/>
                        <a:gd name="connsiteY2" fmla="*/ 446809 h 1790517"/>
                        <a:gd name="connsiteX3" fmla="*/ 2608118 w 2608118"/>
                        <a:gd name="connsiteY3" fmla="*/ 0 h 1790517"/>
                        <a:gd name="connsiteX0" fmla="*/ 0 w 2608118"/>
                        <a:gd name="connsiteY0" fmla="*/ 1776846 h 1792636"/>
                        <a:gd name="connsiteX1" fmla="*/ 789709 w 2608118"/>
                        <a:gd name="connsiteY1" fmla="*/ 1600200 h 1792636"/>
                        <a:gd name="connsiteX2" fmla="*/ 1551418 w 2608118"/>
                        <a:gd name="connsiteY2" fmla="*/ 384463 h 1792636"/>
                        <a:gd name="connsiteX3" fmla="*/ 2608118 w 2608118"/>
                        <a:gd name="connsiteY3" fmla="*/ 0 h 1792636"/>
                        <a:gd name="connsiteX0" fmla="*/ 0 w 2608118"/>
                        <a:gd name="connsiteY0" fmla="*/ 1776846 h 1794981"/>
                        <a:gd name="connsiteX1" fmla="*/ 789709 w 2608118"/>
                        <a:gd name="connsiteY1" fmla="*/ 1600200 h 1794981"/>
                        <a:gd name="connsiteX2" fmla="*/ 1545548 w 2608118"/>
                        <a:gd name="connsiteY2" fmla="*/ 322118 h 1794981"/>
                        <a:gd name="connsiteX3" fmla="*/ 2608118 w 2608118"/>
                        <a:gd name="connsiteY3" fmla="*/ 0 h 1794981"/>
                        <a:gd name="connsiteX0" fmla="*/ 0 w 2608118"/>
                        <a:gd name="connsiteY0" fmla="*/ 1776846 h 1784070"/>
                        <a:gd name="connsiteX1" fmla="*/ 785147 w 2608118"/>
                        <a:gd name="connsiteY1" fmla="*/ 1539304 h 1784070"/>
                        <a:gd name="connsiteX2" fmla="*/ 1545548 w 2608118"/>
                        <a:gd name="connsiteY2" fmla="*/ 322118 h 1784070"/>
                        <a:gd name="connsiteX3" fmla="*/ 2608118 w 2608118"/>
                        <a:gd name="connsiteY3" fmla="*/ 0 h 1784070"/>
                        <a:gd name="connsiteX0" fmla="*/ 0 w 2834214"/>
                        <a:gd name="connsiteY0" fmla="*/ 1797143 h 1802937"/>
                        <a:gd name="connsiteX1" fmla="*/ 1011243 w 2834214"/>
                        <a:gd name="connsiteY1" fmla="*/ 1539304 h 1802937"/>
                        <a:gd name="connsiteX2" fmla="*/ 1771644 w 2834214"/>
                        <a:gd name="connsiteY2" fmla="*/ 322118 h 1802937"/>
                        <a:gd name="connsiteX3" fmla="*/ 2834214 w 2834214"/>
                        <a:gd name="connsiteY3" fmla="*/ 0 h 1802937"/>
                      </a:gdLst>
                      <a:ahLst/>
                      <a:cxnLst>
                        <a:cxn ang="0">
                          <a:pos x="connsiteX0" y="connsiteY0"/>
                        </a:cxn>
                        <a:cxn ang="0">
                          <a:pos x="connsiteX1" y="connsiteY1"/>
                        </a:cxn>
                        <a:cxn ang="0">
                          <a:pos x="connsiteX2" y="connsiteY2"/>
                        </a:cxn>
                        <a:cxn ang="0">
                          <a:pos x="connsiteX3" y="connsiteY3"/>
                        </a:cxn>
                      </a:cxnLst>
                      <a:rect l="l" t="t" r="r" b="b"/>
                      <a:pathLst>
                        <a:path w="2834214" h="1802937">
                          <a:moveTo>
                            <a:pt x="0" y="1797143"/>
                          </a:moveTo>
                          <a:cubicBezTo>
                            <a:pt x="264102" y="1819656"/>
                            <a:pt x="715969" y="1785142"/>
                            <a:pt x="1011243" y="1539304"/>
                          </a:cubicBezTo>
                          <a:cubicBezTo>
                            <a:pt x="1306517" y="1293467"/>
                            <a:pt x="1468576" y="588818"/>
                            <a:pt x="1771644" y="322118"/>
                          </a:cubicBezTo>
                          <a:cubicBezTo>
                            <a:pt x="2074712" y="55418"/>
                            <a:pt x="2466202" y="90054"/>
                            <a:pt x="2834214" y="0"/>
                          </a:cubicBezTo>
                        </a:path>
                      </a:pathLst>
                    </a:custGeom>
                    <a:noFill/>
                    <a:ln w="190500">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104" name="Ελεύθερη σχεδίαση 103"/>
                    <p:cNvSpPr/>
                    <p:nvPr/>
                  </p:nvSpPr>
                  <p:spPr>
                    <a:xfrm>
                      <a:off x="1267809" y="1594865"/>
                      <a:ext cx="3248850" cy="1351509"/>
                    </a:xfrm>
                    <a:custGeom>
                      <a:avLst/>
                      <a:gdLst>
                        <a:gd name="connsiteX0" fmla="*/ 0 w 2608118"/>
                        <a:gd name="connsiteY0" fmla="*/ 1776846 h 1790517"/>
                        <a:gd name="connsiteX1" fmla="*/ 789709 w 2608118"/>
                        <a:gd name="connsiteY1" fmla="*/ 1600200 h 1790517"/>
                        <a:gd name="connsiteX2" fmla="*/ 1569027 w 2608118"/>
                        <a:gd name="connsiteY2" fmla="*/ 446809 h 1790517"/>
                        <a:gd name="connsiteX3" fmla="*/ 2608118 w 2608118"/>
                        <a:gd name="connsiteY3" fmla="*/ 0 h 1790517"/>
                        <a:gd name="connsiteX0" fmla="*/ 0 w 2608118"/>
                        <a:gd name="connsiteY0" fmla="*/ 1776846 h 1792636"/>
                        <a:gd name="connsiteX1" fmla="*/ 789709 w 2608118"/>
                        <a:gd name="connsiteY1" fmla="*/ 1600200 h 1792636"/>
                        <a:gd name="connsiteX2" fmla="*/ 1551418 w 2608118"/>
                        <a:gd name="connsiteY2" fmla="*/ 384463 h 1792636"/>
                        <a:gd name="connsiteX3" fmla="*/ 2608118 w 2608118"/>
                        <a:gd name="connsiteY3" fmla="*/ 0 h 1792636"/>
                        <a:gd name="connsiteX0" fmla="*/ 0 w 2608118"/>
                        <a:gd name="connsiteY0" fmla="*/ 1776846 h 1794981"/>
                        <a:gd name="connsiteX1" fmla="*/ 789709 w 2608118"/>
                        <a:gd name="connsiteY1" fmla="*/ 1600200 h 1794981"/>
                        <a:gd name="connsiteX2" fmla="*/ 1545548 w 2608118"/>
                        <a:gd name="connsiteY2" fmla="*/ 322118 h 1794981"/>
                        <a:gd name="connsiteX3" fmla="*/ 2608118 w 2608118"/>
                        <a:gd name="connsiteY3" fmla="*/ 0 h 1794981"/>
                        <a:gd name="connsiteX0" fmla="*/ 0 w 2608118"/>
                        <a:gd name="connsiteY0" fmla="*/ 1776846 h 1784070"/>
                        <a:gd name="connsiteX1" fmla="*/ 785147 w 2608118"/>
                        <a:gd name="connsiteY1" fmla="*/ 1539304 h 1784070"/>
                        <a:gd name="connsiteX2" fmla="*/ 1545548 w 2608118"/>
                        <a:gd name="connsiteY2" fmla="*/ 322118 h 1784070"/>
                        <a:gd name="connsiteX3" fmla="*/ 2608118 w 2608118"/>
                        <a:gd name="connsiteY3" fmla="*/ 0 h 1784070"/>
                        <a:gd name="connsiteX0" fmla="*/ 0 w 2834214"/>
                        <a:gd name="connsiteY0" fmla="*/ 1797143 h 1802937"/>
                        <a:gd name="connsiteX1" fmla="*/ 1011243 w 2834214"/>
                        <a:gd name="connsiteY1" fmla="*/ 1539304 h 1802937"/>
                        <a:gd name="connsiteX2" fmla="*/ 1771644 w 2834214"/>
                        <a:gd name="connsiteY2" fmla="*/ 322118 h 1802937"/>
                        <a:gd name="connsiteX3" fmla="*/ 2834214 w 2834214"/>
                        <a:gd name="connsiteY3" fmla="*/ 0 h 1802937"/>
                      </a:gdLst>
                      <a:ahLst/>
                      <a:cxnLst>
                        <a:cxn ang="0">
                          <a:pos x="connsiteX0" y="connsiteY0"/>
                        </a:cxn>
                        <a:cxn ang="0">
                          <a:pos x="connsiteX1" y="connsiteY1"/>
                        </a:cxn>
                        <a:cxn ang="0">
                          <a:pos x="connsiteX2" y="connsiteY2"/>
                        </a:cxn>
                        <a:cxn ang="0">
                          <a:pos x="connsiteX3" y="connsiteY3"/>
                        </a:cxn>
                      </a:cxnLst>
                      <a:rect l="l" t="t" r="r" b="b"/>
                      <a:pathLst>
                        <a:path w="2834214" h="1802937">
                          <a:moveTo>
                            <a:pt x="0" y="1797143"/>
                          </a:moveTo>
                          <a:cubicBezTo>
                            <a:pt x="264102" y="1819656"/>
                            <a:pt x="715969" y="1785142"/>
                            <a:pt x="1011243" y="1539304"/>
                          </a:cubicBezTo>
                          <a:cubicBezTo>
                            <a:pt x="1306517" y="1293467"/>
                            <a:pt x="1468576" y="588818"/>
                            <a:pt x="1771644" y="322118"/>
                          </a:cubicBezTo>
                          <a:cubicBezTo>
                            <a:pt x="2074712" y="55418"/>
                            <a:pt x="2466202" y="90054"/>
                            <a:pt x="2834214" y="0"/>
                          </a:cubicBezTo>
                        </a:path>
                      </a:pathLst>
                    </a:custGeom>
                    <a:noFill/>
                    <a:ln w="190500">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105" name="Ελεύθερη σχεδίαση 104"/>
                    <p:cNvSpPr/>
                    <p:nvPr/>
                  </p:nvSpPr>
                  <p:spPr>
                    <a:xfrm>
                      <a:off x="1262779" y="1404510"/>
                      <a:ext cx="3348000" cy="1439538"/>
                    </a:xfrm>
                    <a:custGeom>
                      <a:avLst/>
                      <a:gdLst>
                        <a:gd name="connsiteX0" fmla="*/ 0 w 2608118"/>
                        <a:gd name="connsiteY0" fmla="*/ 1776846 h 1790517"/>
                        <a:gd name="connsiteX1" fmla="*/ 789709 w 2608118"/>
                        <a:gd name="connsiteY1" fmla="*/ 1600200 h 1790517"/>
                        <a:gd name="connsiteX2" fmla="*/ 1569027 w 2608118"/>
                        <a:gd name="connsiteY2" fmla="*/ 446809 h 1790517"/>
                        <a:gd name="connsiteX3" fmla="*/ 2608118 w 2608118"/>
                        <a:gd name="connsiteY3" fmla="*/ 0 h 1790517"/>
                        <a:gd name="connsiteX0" fmla="*/ 0 w 2608118"/>
                        <a:gd name="connsiteY0" fmla="*/ 1776846 h 1792636"/>
                        <a:gd name="connsiteX1" fmla="*/ 789709 w 2608118"/>
                        <a:gd name="connsiteY1" fmla="*/ 1600200 h 1792636"/>
                        <a:gd name="connsiteX2" fmla="*/ 1551418 w 2608118"/>
                        <a:gd name="connsiteY2" fmla="*/ 384463 h 1792636"/>
                        <a:gd name="connsiteX3" fmla="*/ 2608118 w 2608118"/>
                        <a:gd name="connsiteY3" fmla="*/ 0 h 1792636"/>
                        <a:gd name="connsiteX0" fmla="*/ 0 w 2608118"/>
                        <a:gd name="connsiteY0" fmla="*/ 1776846 h 1794981"/>
                        <a:gd name="connsiteX1" fmla="*/ 789709 w 2608118"/>
                        <a:gd name="connsiteY1" fmla="*/ 1600200 h 1794981"/>
                        <a:gd name="connsiteX2" fmla="*/ 1545548 w 2608118"/>
                        <a:gd name="connsiteY2" fmla="*/ 322118 h 1794981"/>
                        <a:gd name="connsiteX3" fmla="*/ 2608118 w 2608118"/>
                        <a:gd name="connsiteY3" fmla="*/ 0 h 1794981"/>
                        <a:gd name="connsiteX0" fmla="*/ 0 w 2608118"/>
                        <a:gd name="connsiteY0" fmla="*/ 1776846 h 1784070"/>
                        <a:gd name="connsiteX1" fmla="*/ 785147 w 2608118"/>
                        <a:gd name="connsiteY1" fmla="*/ 1539304 h 1784070"/>
                        <a:gd name="connsiteX2" fmla="*/ 1545548 w 2608118"/>
                        <a:gd name="connsiteY2" fmla="*/ 322118 h 1784070"/>
                        <a:gd name="connsiteX3" fmla="*/ 2608118 w 2608118"/>
                        <a:gd name="connsiteY3" fmla="*/ 0 h 1784070"/>
                        <a:gd name="connsiteX0" fmla="*/ 0 w 2834214"/>
                        <a:gd name="connsiteY0" fmla="*/ 1797143 h 1802937"/>
                        <a:gd name="connsiteX1" fmla="*/ 1011243 w 2834214"/>
                        <a:gd name="connsiteY1" fmla="*/ 1539304 h 1802937"/>
                        <a:gd name="connsiteX2" fmla="*/ 1771644 w 2834214"/>
                        <a:gd name="connsiteY2" fmla="*/ 322118 h 1802937"/>
                        <a:gd name="connsiteX3" fmla="*/ 2834214 w 2834214"/>
                        <a:gd name="connsiteY3" fmla="*/ 0 h 1802937"/>
                      </a:gdLst>
                      <a:ahLst/>
                      <a:cxnLst>
                        <a:cxn ang="0">
                          <a:pos x="connsiteX0" y="connsiteY0"/>
                        </a:cxn>
                        <a:cxn ang="0">
                          <a:pos x="connsiteX1" y="connsiteY1"/>
                        </a:cxn>
                        <a:cxn ang="0">
                          <a:pos x="connsiteX2" y="connsiteY2"/>
                        </a:cxn>
                        <a:cxn ang="0">
                          <a:pos x="connsiteX3" y="connsiteY3"/>
                        </a:cxn>
                      </a:cxnLst>
                      <a:rect l="l" t="t" r="r" b="b"/>
                      <a:pathLst>
                        <a:path w="2834214" h="1802937">
                          <a:moveTo>
                            <a:pt x="0" y="1797143"/>
                          </a:moveTo>
                          <a:cubicBezTo>
                            <a:pt x="264102" y="1819656"/>
                            <a:pt x="715969" y="1785142"/>
                            <a:pt x="1011243" y="1539304"/>
                          </a:cubicBezTo>
                          <a:cubicBezTo>
                            <a:pt x="1306517" y="1293467"/>
                            <a:pt x="1468576" y="588818"/>
                            <a:pt x="1771644" y="322118"/>
                          </a:cubicBezTo>
                          <a:cubicBezTo>
                            <a:pt x="2074712" y="55418"/>
                            <a:pt x="2466202" y="90054"/>
                            <a:pt x="2834214" y="0"/>
                          </a:cubicBezTo>
                        </a:path>
                      </a:pathLst>
                    </a:custGeom>
                    <a:noFill/>
                    <a:ln w="190500">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106" name="Ελεύθερη σχεδίαση 105"/>
                    <p:cNvSpPr/>
                    <p:nvPr/>
                  </p:nvSpPr>
                  <p:spPr>
                    <a:xfrm>
                      <a:off x="1275819" y="1246705"/>
                      <a:ext cx="3248850" cy="1530875"/>
                    </a:xfrm>
                    <a:custGeom>
                      <a:avLst/>
                      <a:gdLst>
                        <a:gd name="connsiteX0" fmla="*/ 0 w 2608118"/>
                        <a:gd name="connsiteY0" fmla="*/ 1776846 h 1790517"/>
                        <a:gd name="connsiteX1" fmla="*/ 789709 w 2608118"/>
                        <a:gd name="connsiteY1" fmla="*/ 1600200 h 1790517"/>
                        <a:gd name="connsiteX2" fmla="*/ 1569027 w 2608118"/>
                        <a:gd name="connsiteY2" fmla="*/ 446809 h 1790517"/>
                        <a:gd name="connsiteX3" fmla="*/ 2608118 w 2608118"/>
                        <a:gd name="connsiteY3" fmla="*/ 0 h 1790517"/>
                        <a:gd name="connsiteX0" fmla="*/ 0 w 2608118"/>
                        <a:gd name="connsiteY0" fmla="*/ 1776846 h 1792636"/>
                        <a:gd name="connsiteX1" fmla="*/ 789709 w 2608118"/>
                        <a:gd name="connsiteY1" fmla="*/ 1600200 h 1792636"/>
                        <a:gd name="connsiteX2" fmla="*/ 1551418 w 2608118"/>
                        <a:gd name="connsiteY2" fmla="*/ 384463 h 1792636"/>
                        <a:gd name="connsiteX3" fmla="*/ 2608118 w 2608118"/>
                        <a:gd name="connsiteY3" fmla="*/ 0 h 1792636"/>
                        <a:gd name="connsiteX0" fmla="*/ 0 w 2608118"/>
                        <a:gd name="connsiteY0" fmla="*/ 1776846 h 1794981"/>
                        <a:gd name="connsiteX1" fmla="*/ 789709 w 2608118"/>
                        <a:gd name="connsiteY1" fmla="*/ 1600200 h 1794981"/>
                        <a:gd name="connsiteX2" fmla="*/ 1545548 w 2608118"/>
                        <a:gd name="connsiteY2" fmla="*/ 322118 h 1794981"/>
                        <a:gd name="connsiteX3" fmla="*/ 2608118 w 2608118"/>
                        <a:gd name="connsiteY3" fmla="*/ 0 h 1794981"/>
                        <a:gd name="connsiteX0" fmla="*/ 0 w 2608118"/>
                        <a:gd name="connsiteY0" fmla="*/ 1776846 h 1784070"/>
                        <a:gd name="connsiteX1" fmla="*/ 785147 w 2608118"/>
                        <a:gd name="connsiteY1" fmla="*/ 1539304 h 1784070"/>
                        <a:gd name="connsiteX2" fmla="*/ 1545548 w 2608118"/>
                        <a:gd name="connsiteY2" fmla="*/ 322118 h 1784070"/>
                        <a:gd name="connsiteX3" fmla="*/ 2608118 w 2608118"/>
                        <a:gd name="connsiteY3" fmla="*/ 0 h 1784070"/>
                        <a:gd name="connsiteX0" fmla="*/ 0 w 2834214"/>
                        <a:gd name="connsiteY0" fmla="*/ 1797143 h 1802937"/>
                        <a:gd name="connsiteX1" fmla="*/ 1011243 w 2834214"/>
                        <a:gd name="connsiteY1" fmla="*/ 1539304 h 1802937"/>
                        <a:gd name="connsiteX2" fmla="*/ 1771644 w 2834214"/>
                        <a:gd name="connsiteY2" fmla="*/ 322118 h 1802937"/>
                        <a:gd name="connsiteX3" fmla="*/ 2834214 w 2834214"/>
                        <a:gd name="connsiteY3" fmla="*/ 0 h 1802937"/>
                      </a:gdLst>
                      <a:ahLst/>
                      <a:cxnLst>
                        <a:cxn ang="0">
                          <a:pos x="connsiteX0" y="connsiteY0"/>
                        </a:cxn>
                        <a:cxn ang="0">
                          <a:pos x="connsiteX1" y="connsiteY1"/>
                        </a:cxn>
                        <a:cxn ang="0">
                          <a:pos x="connsiteX2" y="connsiteY2"/>
                        </a:cxn>
                        <a:cxn ang="0">
                          <a:pos x="connsiteX3" y="connsiteY3"/>
                        </a:cxn>
                      </a:cxnLst>
                      <a:rect l="l" t="t" r="r" b="b"/>
                      <a:pathLst>
                        <a:path w="2834214" h="1802937">
                          <a:moveTo>
                            <a:pt x="0" y="1797143"/>
                          </a:moveTo>
                          <a:cubicBezTo>
                            <a:pt x="264102" y="1819656"/>
                            <a:pt x="715969" y="1785142"/>
                            <a:pt x="1011243" y="1539304"/>
                          </a:cubicBezTo>
                          <a:cubicBezTo>
                            <a:pt x="1306517" y="1293467"/>
                            <a:pt x="1468576" y="588818"/>
                            <a:pt x="1771644" y="322118"/>
                          </a:cubicBezTo>
                          <a:cubicBezTo>
                            <a:pt x="2074712" y="55418"/>
                            <a:pt x="2466202" y="90054"/>
                            <a:pt x="2834214" y="0"/>
                          </a:cubicBezTo>
                        </a:path>
                      </a:pathLst>
                    </a:custGeom>
                    <a:noFill/>
                    <a:ln w="190500">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107" name="Ελεύθερη σχεδίαση 106"/>
                    <p:cNvSpPr/>
                    <p:nvPr/>
                  </p:nvSpPr>
                  <p:spPr>
                    <a:xfrm>
                      <a:off x="1275819" y="1082581"/>
                      <a:ext cx="3168000" cy="1881253"/>
                    </a:xfrm>
                    <a:custGeom>
                      <a:avLst/>
                      <a:gdLst>
                        <a:gd name="connsiteX0" fmla="*/ 0 w 2608118"/>
                        <a:gd name="connsiteY0" fmla="*/ 1776846 h 1790517"/>
                        <a:gd name="connsiteX1" fmla="*/ 789709 w 2608118"/>
                        <a:gd name="connsiteY1" fmla="*/ 1600200 h 1790517"/>
                        <a:gd name="connsiteX2" fmla="*/ 1569027 w 2608118"/>
                        <a:gd name="connsiteY2" fmla="*/ 446809 h 1790517"/>
                        <a:gd name="connsiteX3" fmla="*/ 2608118 w 2608118"/>
                        <a:gd name="connsiteY3" fmla="*/ 0 h 1790517"/>
                        <a:gd name="connsiteX0" fmla="*/ 0 w 2608118"/>
                        <a:gd name="connsiteY0" fmla="*/ 1776846 h 1792636"/>
                        <a:gd name="connsiteX1" fmla="*/ 789709 w 2608118"/>
                        <a:gd name="connsiteY1" fmla="*/ 1600200 h 1792636"/>
                        <a:gd name="connsiteX2" fmla="*/ 1551418 w 2608118"/>
                        <a:gd name="connsiteY2" fmla="*/ 384463 h 1792636"/>
                        <a:gd name="connsiteX3" fmla="*/ 2608118 w 2608118"/>
                        <a:gd name="connsiteY3" fmla="*/ 0 h 1792636"/>
                        <a:gd name="connsiteX0" fmla="*/ 0 w 2608118"/>
                        <a:gd name="connsiteY0" fmla="*/ 1776846 h 1794981"/>
                        <a:gd name="connsiteX1" fmla="*/ 789709 w 2608118"/>
                        <a:gd name="connsiteY1" fmla="*/ 1600200 h 1794981"/>
                        <a:gd name="connsiteX2" fmla="*/ 1545548 w 2608118"/>
                        <a:gd name="connsiteY2" fmla="*/ 322118 h 1794981"/>
                        <a:gd name="connsiteX3" fmla="*/ 2608118 w 2608118"/>
                        <a:gd name="connsiteY3" fmla="*/ 0 h 1794981"/>
                        <a:gd name="connsiteX0" fmla="*/ 0 w 2608118"/>
                        <a:gd name="connsiteY0" fmla="*/ 1776846 h 1784070"/>
                        <a:gd name="connsiteX1" fmla="*/ 785147 w 2608118"/>
                        <a:gd name="connsiteY1" fmla="*/ 1539304 h 1784070"/>
                        <a:gd name="connsiteX2" fmla="*/ 1545548 w 2608118"/>
                        <a:gd name="connsiteY2" fmla="*/ 322118 h 1784070"/>
                        <a:gd name="connsiteX3" fmla="*/ 2608118 w 2608118"/>
                        <a:gd name="connsiteY3" fmla="*/ 0 h 1784070"/>
                        <a:gd name="connsiteX0" fmla="*/ 0 w 2834214"/>
                        <a:gd name="connsiteY0" fmla="*/ 1797143 h 1802937"/>
                        <a:gd name="connsiteX1" fmla="*/ 1011243 w 2834214"/>
                        <a:gd name="connsiteY1" fmla="*/ 1539304 h 1802937"/>
                        <a:gd name="connsiteX2" fmla="*/ 1771644 w 2834214"/>
                        <a:gd name="connsiteY2" fmla="*/ 322118 h 1802937"/>
                        <a:gd name="connsiteX3" fmla="*/ 2834214 w 2834214"/>
                        <a:gd name="connsiteY3" fmla="*/ 0 h 1802937"/>
                      </a:gdLst>
                      <a:ahLst/>
                      <a:cxnLst>
                        <a:cxn ang="0">
                          <a:pos x="connsiteX0" y="connsiteY0"/>
                        </a:cxn>
                        <a:cxn ang="0">
                          <a:pos x="connsiteX1" y="connsiteY1"/>
                        </a:cxn>
                        <a:cxn ang="0">
                          <a:pos x="connsiteX2" y="connsiteY2"/>
                        </a:cxn>
                        <a:cxn ang="0">
                          <a:pos x="connsiteX3" y="connsiteY3"/>
                        </a:cxn>
                      </a:cxnLst>
                      <a:rect l="l" t="t" r="r" b="b"/>
                      <a:pathLst>
                        <a:path w="2834214" h="1802937">
                          <a:moveTo>
                            <a:pt x="0" y="1797143"/>
                          </a:moveTo>
                          <a:cubicBezTo>
                            <a:pt x="264102" y="1819656"/>
                            <a:pt x="715969" y="1785142"/>
                            <a:pt x="1011243" y="1539304"/>
                          </a:cubicBezTo>
                          <a:cubicBezTo>
                            <a:pt x="1306517" y="1293467"/>
                            <a:pt x="1468576" y="588818"/>
                            <a:pt x="1771644" y="322118"/>
                          </a:cubicBezTo>
                          <a:cubicBezTo>
                            <a:pt x="2074712" y="55418"/>
                            <a:pt x="2466202" y="90054"/>
                            <a:pt x="2834214" y="0"/>
                          </a:cubicBezTo>
                        </a:path>
                      </a:pathLst>
                    </a:custGeom>
                    <a:noFill/>
                    <a:ln w="190500">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108" name="Ελεύθερη σχεδίαση 107"/>
                    <p:cNvSpPr/>
                    <p:nvPr/>
                  </p:nvSpPr>
                  <p:spPr>
                    <a:xfrm>
                      <a:off x="1231772" y="941884"/>
                      <a:ext cx="3204000" cy="1762553"/>
                    </a:xfrm>
                    <a:custGeom>
                      <a:avLst/>
                      <a:gdLst>
                        <a:gd name="connsiteX0" fmla="*/ 0 w 2608118"/>
                        <a:gd name="connsiteY0" fmla="*/ 1776846 h 1790517"/>
                        <a:gd name="connsiteX1" fmla="*/ 789709 w 2608118"/>
                        <a:gd name="connsiteY1" fmla="*/ 1600200 h 1790517"/>
                        <a:gd name="connsiteX2" fmla="*/ 1569027 w 2608118"/>
                        <a:gd name="connsiteY2" fmla="*/ 446809 h 1790517"/>
                        <a:gd name="connsiteX3" fmla="*/ 2608118 w 2608118"/>
                        <a:gd name="connsiteY3" fmla="*/ 0 h 1790517"/>
                        <a:gd name="connsiteX0" fmla="*/ 0 w 2608118"/>
                        <a:gd name="connsiteY0" fmla="*/ 1776846 h 1792636"/>
                        <a:gd name="connsiteX1" fmla="*/ 789709 w 2608118"/>
                        <a:gd name="connsiteY1" fmla="*/ 1600200 h 1792636"/>
                        <a:gd name="connsiteX2" fmla="*/ 1551418 w 2608118"/>
                        <a:gd name="connsiteY2" fmla="*/ 384463 h 1792636"/>
                        <a:gd name="connsiteX3" fmla="*/ 2608118 w 2608118"/>
                        <a:gd name="connsiteY3" fmla="*/ 0 h 1792636"/>
                        <a:gd name="connsiteX0" fmla="*/ 0 w 2608118"/>
                        <a:gd name="connsiteY0" fmla="*/ 1776846 h 1794981"/>
                        <a:gd name="connsiteX1" fmla="*/ 789709 w 2608118"/>
                        <a:gd name="connsiteY1" fmla="*/ 1600200 h 1794981"/>
                        <a:gd name="connsiteX2" fmla="*/ 1545548 w 2608118"/>
                        <a:gd name="connsiteY2" fmla="*/ 322118 h 1794981"/>
                        <a:gd name="connsiteX3" fmla="*/ 2608118 w 2608118"/>
                        <a:gd name="connsiteY3" fmla="*/ 0 h 1794981"/>
                        <a:gd name="connsiteX0" fmla="*/ 0 w 2608118"/>
                        <a:gd name="connsiteY0" fmla="*/ 1776846 h 1784070"/>
                        <a:gd name="connsiteX1" fmla="*/ 785147 w 2608118"/>
                        <a:gd name="connsiteY1" fmla="*/ 1539304 h 1784070"/>
                        <a:gd name="connsiteX2" fmla="*/ 1545548 w 2608118"/>
                        <a:gd name="connsiteY2" fmla="*/ 322118 h 1784070"/>
                        <a:gd name="connsiteX3" fmla="*/ 2608118 w 2608118"/>
                        <a:gd name="connsiteY3" fmla="*/ 0 h 1784070"/>
                        <a:gd name="connsiteX0" fmla="*/ 0 w 2834214"/>
                        <a:gd name="connsiteY0" fmla="*/ 1797143 h 1802937"/>
                        <a:gd name="connsiteX1" fmla="*/ 1011243 w 2834214"/>
                        <a:gd name="connsiteY1" fmla="*/ 1539304 h 1802937"/>
                        <a:gd name="connsiteX2" fmla="*/ 1771644 w 2834214"/>
                        <a:gd name="connsiteY2" fmla="*/ 322118 h 1802937"/>
                        <a:gd name="connsiteX3" fmla="*/ 2834214 w 2834214"/>
                        <a:gd name="connsiteY3" fmla="*/ 0 h 1802937"/>
                        <a:gd name="connsiteX0" fmla="*/ 0 w 2834214"/>
                        <a:gd name="connsiteY0" fmla="*/ 1797143 h 1799559"/>
                        <a:gd name="connsiteX1" fmla="*/ 1125314 w 2834214"/>
                        <a:gd name="connsiteY1" fmla="*/ 1437854 h 1799559"/>
                        <a:gd name="connsiteX2" fmla="*/ 1771644 w 2834214"/>
                        <a:gd name="connsiteY2" fmla="*/ 322118 h 1799559"/>
                        <a:gd name="connsiteX3" fmla="*/ 2834214 w 2834214"/>
                        <a:gd name="connsiteY3" fmla="*/ 0 h 1799559"/>
                        <a:gd name="connsiteX0" fmla="*/ 0 w 2834214"/>
                        <a:gd name="connsiteY0" fmla="*/ 1797143 h 1800249"/>
                        <a:gd name="connsiteX1" fmla="*/ 1073464 w 2834214"/>
                        <a:gd name="connsiteY1" fmla="*/ 1474745 h 1800249"/>
                        <a:gd name="connsiteX2" fmla="*/ 1771644 w 2834214"/>
                        <a:gd name="connsiteY2" fmla="*/ 322118 h 1800249"/>
                        <a:gd name="connsiteX3" fmla="*/ 2834214 w 2834214"/>
                        <a:gd name="connsiteY3" fmla="*/ 0 h 1800249"/>
                        <a:gd name="connsiteX0" fmla="*/ 0 w 2834214"/>
                        <a:gd name="connsiteY0" fmla="*/ 1797143 h 1802344"/>
                        <a:gd name="connsiteX1" fmla="*/ 1031984 w 2834214"/>
                        <a:gd name="connsiteY1" fmla="*/ 1530081 h 1802344"/>
                        <a:gd name="connsiteX2" fmla="*/ 1771644 w 2834214"/>
                        <a:gd name="connsiteY2" fmla="*/ 322118 h 1802344"/>
                        <a:gd name="connsiteX3" fmla="*/ 2834214 w 2834214"/>
                        <a:gd name="connsiteY3" fmla="*/ 0 h 1802344"/>
                      </a:gdLst>
                      <a:ahLst/>
                      <a:cxnLst>
                        <a:cxn ang="0">
                          <a:pos x="connsiteX0" y="connsiteY0"/>
                        </a:cxn>
                        <a:cxn ang="0">
                          <a:pos x="connsiteX1" y="connsiteY1"/>
                        </a:cxn>
                        <a:cxn ang="0">
                          <a:pos x="connsiteX2" y="connsiteY2"/>
                        </a:cxn>
                        <a:cxn ang="0">
                          <a:pos x="connsiteX3" y="connsiteY3"/>
                        </a:cxn>
                      </a:cxnLst>
                      <a:rect l="l" t="t" r="r" b="b"/>
                      <a:pathLst>
                        <a:path w="2834214" h="1802344">
                          <a:moveTo>
                            <a:pt x="0" y="1797143"/>
                          </a:moveTo>
                          <a:cubicBezTo>
                            <a:pt x="264102" y="1819656"/>
                            <a:pt x="736710" y="1775919"/>
                            <a:pt x="1031984" y="1530081"/>
                          </a:cubicBezTo>
                          <a:cubicBezTo>
                            <a:pt x="1327258" y="1284244"/>
                            <a:pt x="1468576" y="588818"/>
                            <a:pt x="1771644" y="322118"/>
                          </a:cubicBezTo>
                          <a:cubicBezTo>
                            <a:pt x="2074712" y="55418"/>
                            <a:pt x="2466202" y="90054"/>
                            <a:pt x="2834214" y="0"/>
                          </a:cubicBezTo>
                        </a:path>
                      </a:pathLst>
                    </a:custGeom>
                    <a:noFill/>
                    <a:ln w="190500">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grpSp>
              <p:grpSp>
                <p:nvGrpSpPr>
                  <p:cNvPr id="14" name="Ομάδα 13"/>
                  <p:cNvGrpSpPr/>
                  <p:nvPr/>
                </p:nvGrpSpPr>
                <p:grpSpPr>
                  <a:xfrm>
                    <a:off x="1170870" y="1001826"/>
                    <a:ext cx="3256726" cy="2074980"/>
                    <a:chOff x="1182033" y="1423367"/>
                    <a:chExt cx="3256726" cy="2074980"/>
                  </a:xfrm>
                </p:grpSpPr>
                <p:sp>
                  <p:nvSpPr>
                    <p:cNvPr id="109" name="Ελεύθερη σχεδίαση 108"/>
                    <p:cNvSpPr/>
                    <p:nvPr/>
                  </p:nvSpPr>
                  <p:spPr>
                    <a:xfrm>
                      <a:off x="1243878" y="2542617"/>
                      <a:ext cx="3194881" cy="955730"/>
                    </a:xfrm>
                    <a:custGeom>
                      <a:avLst/>
                      <a:gdLst>
                        <a:gd name="connsiteX0" fmla="*/ 0 w 2608118"/>
                        <a:gd name="connsiteY0" fmla="*/ 1776846 h 1790517"/>
                        <a:gd name="connsiteX1" fmla="*/ 789709 w 2608118"/>
                        <a:gd name="connsiteY1" fmla="*/ 1600200 h 1790517"/>
                        <a:gd name="connsiteX2" fmla="*/ 1569027 w 2608118"/>
                        <a:gd name="connsiteY2" fmla="*/ 446809 h 1790517"/>
                        <a:gd name="connsiteX3" fmla="*/ 2608118 w 2608118"/>
                        <a:gd name="connsiteY3" fmla="*/ 0 h 1790517"/>
                        <a:gd name="connsiteX0" fmla="*/ 0 w 2608118"/>
                        <a:gd name="connsiteY0" fmla="*/ 1776846 h 1792636"/>
                        <a:gd name="connsiteX1" fmla="*/ 789709 w 2608118"/>
                        <a:gd name="connsiteY1" fmla="*/ 1600200 h 1792636"/>
                        <a:gd name="connsiteX2" fmla="*/ 1551418 w 2608118"/>
                        <a:gd name="connsiteY2" fmla="*/ 384463 h 1792636"/>
                        <a:gd name="connsiteX3" fmla="*/ 2608118 w 2608118"/>
                        <a:gd name="connsiteY3" fmla="*/ 0 h 1792636"/>
                        <a:gd name="connsiteX0" fmla="*/ 0 w 2608118"/>
                        <a:gd name="connsiteY0" fmla="*/ 1776846 h 1794981"/>
                        <a:gd name="connsiteX1" fmla="*/ 789709 w 2608118"/>
                        <a:gd name="connsiteY1" fmla="*/ 1600200 h 1794981"/>
                        <a:gd name="connsiteX2" fmla="*/ 1545548 w 2608118"/>
                        <a:gd name="connsiteY2" fmla="*/ 322118 h 1794981"/>
                        <a:gd name="connsiteX3" fmla="*/ 2608118 w 2608118"/>
                        <a:gd name="connsiteY3" fmla="*/ 0 h 1794981"/>
                        <a:gd name="connsiteX0" fmla="*/ 0 w 2608118"/>
                        <a:gd name="connsiteY0" fmla="*/ 1776846 h 1784070"/>
                        <a:gd name="connsiteX1" fmla="*/ 785147 w 2608118"/>
                        <a:gd name="connsiteY1" fmla="*/ 1539304 h 1784070"/>
                        <a:gd name="connsiteX2" fmla="*/ 1545548 w 2608118"/>
                        <a:gd name="connsiteY2" fmla="*/ 322118 h 1784070"/>
                        <a:gd name="connsiteX3" fmla="*/ 2608118 w 2608118"/>
                        <a:gd name="connsiteY3" fmla="*/ 0 h 1784070"/>
                        <a:gd name="connsiteX0" fmla="*/ 0 w 2834214"/>
                        <a:gd name="connsiteY0" fmla="*/ 1797143 h 1802937"/>
                        <a:gd name="connsiteX1" fmla="*/ 1011243 w 2834214"/>
                        <a:gd name="connsiteY1" fmla="*/ 1539304 h 1802937"/>
                        <a:gd name="connsiteX2" fmla="*/ 1771644 w 2834214"/>
                        <a:gd name="connsiteY2" fmla="*/ 322118 h 1802937"/>
                        <a:gd name="connsiteX3" fmla="*/ 2834214 w 2834214"/>
                        <a:gd name="connsiteY3" fmla="*/ 0 h 1802937"/>
                        <a:gd name="connsiteX0" fmla="*/ 0 w 2732792"/>
                        <a:gd name="connsiteY0" fmla="*/ 1768595 h 1774390"/>
                        <a:gd name="connsiteX1" fmla="*/ 1011243 w 2732792"/>
                        <a:gd name="connsiteY1" fmla="*/ 1510756 h 1774390"/>
                        <a:gd name="connsiteX2" fmla="*/ 1771644 w 2732792"/>
                        <a:gd name="connsiteY2" fmla="*/ 293570 h 1774390"/>
                        <a:gd name="connsiteX3" fmla="*/ 2732792 w 2732792"/>
                        <a:gd name="connsiteY3" fmla="*/ 0 h 1774390"/>
                      </a:gdLst>
                      <a:ahLst/>
                      <a:cxnLst>
                        <a:cxn ang="0">
                          <a:pos x="connsiteX0" y="connsiteY0"/>
                        </a:cxn>
                        <a:cxn ang="0">
                          <a:pos x="connsiteX1" y="connsiteY1"/>
                        </a:cxn>
                        <a:cxn ang="0">
                          <a:pos x="connsiteX2" y="connsiteY2"/>
                        </a:cxn>
                        <a:cxn ang="0">
                          <a:pos x="connsiteX3" y="connsiteY3"/>
                        </a:cxn>
                      </a:cxnLst>
                      <a:rect l="l" t="t" r="r" b="b"/>
                      <a:pathLst>
                        <a:path w="2732792" h="1774390">
                          <a:moveTo>
                            <a:pt x="0" y="1768595"/>
                          </a:moveTo>
                          <a:cubicBezTo>
                            <a:pt x="264102" y="1791108"/>
                            <a:pt x="715969" y="1756594"/>
                            <a:pt x="1011243" y="1510756"/>
                          </a:cubicBezTo>
                          <a:cubicBezTo>
                            <a:pt x="1306517" y="1264919"/>
                            <a:pt x="1468576" y="560270"/>
                            <a:pt x="1771644" y="293570"/>
                          </a:cubicBezTo>
                          <a:cubicBezTo>
                            <a:pt x="2074712" y="26870"/>
                            <a:pt x="2364780" y="90054"/>
                            <a:pt x="2732792" y="0"/>
                          </a:cubicBezTo>
                        </a:path>
                      </a:pathLst>
                    </a:custGeom>
                    <a:noFill/>
                    <a:ln w="12700">
                      <a:solidFill>
                        <a:schemeClr val="tx1"/>
                      </a:solidFill>
                      <a:prstDash val="dash"/>
                      <a:tailEnd type="triangle" w="med" len="lg"/>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110" name="Ελεύθερη σχεδίαση 109"/>
                    <p:cNvSpPr/>
                    <p:nvPr/>
                  </p:nvSpPr>
                  <p:spPr>
                    <a:xfrm>
                      <a:off x="1182033" y="2368588"/>
                      <a:ext cx="3150276" cy="1065540"/>
                    </a:xfrm>
                    <a:custGeom>
                      <a:avLst/>
                      <a:gdLst>
                        <a:gd name="connsiteX0" fmla="*/ 0 w 2608118"/>
                        <a:gd name="connsiteY0" fmla="*/ 1776846 h 1790517"/>
                        <a:gd name="connsiteX1" fmla="*/ 789709 w 2608118"/>
                        <a:gd name="connsiteY1" fmla="*/ 1600200 h 1790517"/>
                        <a:gd name="connsiteX2" fmla="*/ 1569027 w 2608118"/>
                        <a:gd name="connsiteY2" fmla="*/ 446809 h 1790517"/>
                        <a:gd name="connsiteX3" fmla="*/ 2608118 w 2608118"/>
                        <a:gd name="connsiteY3" fmla="*/ 0 h 1790517"/>
                        <a:gd name="connsiteX0" fmla="*/ 0 w 2608118"/>
                        <a:gd name="connsiteY0" fmla="*/ 1776846 h 1792636"/>
                        <a:gd name="connsiteX1" fmla="*/ 789709 w 2608118"/>
                        <a:gd name="connsiteY1" fmla="*/ 1600200 h 1792636"/>
                        <a:gd name="connsiteX2" fmla="*/ 1551418 w 2608118"/>
                        <a:gd name="connsiteY2" fmla="*/ 384463 h 1792636"/>
                        <a:gd name="connsiteX3" fmla="*/ 2608118 w 2608118"/>
                        <a:gd name="connsiteY3" fmla="*/ 0 h 1792636"/>
                        <a:gd name="connsiteX0" fmla="*/ 0 w 2608118"/>
                        <a:gd name="connsiteY0" fmla="*/ 1776846 h 1794981"/>
                        <a:gd name="connsiteX1" fmla="*/ 789709 w 2608118"/>
                        <a:gd name="connsiteY1" fmla="*/ 1600200 h 1794981"/>
                        <a:gd name="connsiteX2" fmla="*/ 1545548 w 2608118"/>
                        <a:gd name="connsiteY2" fmla="*/ 322118 h 1794981"/>
                        <a:gd name="connsiteX3" fmla="*/ 2608118 w 2608118"/>
                        <a:gd name="connsiteY3" fmla="*/ 0 h 1794981"/>
                        <a:gd name="connsiteX0" fmla="*/ 0 w 2608118"/>
                        <a:gd name="connsiteY0" fmla="*/ 1776846 h 1784070"/>
                        <a:gd name="connsiteX1" fmla="*/ 785147 w 2608118"/>
                        <a:gd name="connsiteY1" fmla="*/ 1539304 h 1784070"/>
                        <a:gd name="connsiteX2" fmla="*/ 1545548 w 2608118"/>
                        <a:gd name="connsiteY2" fmla="*/ 322118 h 1784070"/>
                        <a:gd name="connsiteX3" fmla="*/ 2608118 w 2608118"/>
                        <a:gd name="connsiteY3" fmla="*/ 0 h 1784070"/>
                        <a:gd name="connsiteX0" fmla="*/ 0 w 2834214"/>
                        <a:gd name="connsiteY0" fmla="*/ 1797143 h 1802937"/>
                        <a:gd name="connsiteX1" fmla="*/ 1011243 w 2834214"/>
                        <a:gd name="connsiteY1" fmla="*/ 1539304 h 1802937"/>
                        <a:gd name="connsiteX2" fmla="*/ 1771644 w 2834214"/>
                        <a:gd name="connsiteY2" fmla="*/ 322118 h 1802937"/>
                        <a:gd name="connsiteX3" fmla="*/ 2834214 w 2834214"/>
                        <a:gd name="connsiteY3" fmla="*/ 0 h 1802937"/>
                        <a:gd name="connsiteX0" fmla="*/ 0 w 2651655"/>
                        <a:gd name="connsiteY0" fmla="*/ 1770573 h 1776368"/>
                        <a:gd name="connsiteX1" fmla="*/ 1011243 w 2651655"/>
                        <a:gd name="connsiteY1" fmla="*/ 1512734 h 1776368"/>
                        <a:gd name="connsiteX2" fmla="*/ 1771644 w 2651655"/>
                        <a:gd name="connsiteY2" fmla="*/ 295548 h 1776368"/>
                        <a:gd name="connsiteX3" fmla="*/ 2651655 w 2651655"/>
                        <a:gd name="connsiteY3" fmla="*/ 0 h 1776368"/>
                      </a:gdLst>
                      <a:ahLst/>
                      <a:cxnLst>
                        <a:cxn ang="0">
                          <a:pos x="connsiteX0" y="connsiteY0"/>
                        </a:cxn>
                        <a:cxn ang="0">
                          <a:pos x="connsiteX1" y="connsiteY1"/>
                        </a:cxn>
                        <a:cxn ang="0">
                          <a:pos x="connsiteX2" y="connsiteY2"/>
                        </a:cxn>
                        <a:cxn ang="0">
                          <a:pos x="connsiteX3" y="connsiteY3"/>
                        </a:cxn>
                      </a:cxnLst>
                      <a:rect l="l" t="t" r="r" b="b"/>
                      <a:pathLst>
                        <a:path w="2651655" h="1776368">
                          <a:moveTo>
                            <a:pt x="0" y="1770573"/>
                          </a:moveTo>
                          <a:cubicBezTo>
                            <a:pt x="264102" y="1793086"/>
                            <a:pt x="715969" y="1758572"/>
                            <a:pt x="1011243" y="1512734"/>
                          </a:cubicBezTo>
                          <a:cubicBezTo>
                            <a:pt x="1306517" y="1266897"/>
                            <a:pt x="1468576" y="562248"/>
                            <a:pt x="1771644" y="295548"/>
                          </a:cubicBezTo>
                          <a:cubicBezTo>
                            <a:pt x="2074712" y="28848"/>
                            <a:pt x="2283643" y="90054"/>
                            <a:pt x="2651655" y="0"/>
                          </a:cubicBezTo>
                        </a:path>
                      </a:pathLst>
                    </a:custGeom>
                    <a:noFill/>
                    <a:ln w="12700">
                      <a:solidFill>
                        <a:schemeClr val="tx1"/>
                      </a:solidFill>
                      <a:prstDash val="dash"/>
                      <a:tailEnd type="triangle" w="med" len="lg"/>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111" name="Ελεύθερη σχεδίαση 110"/>
                    <p:cNvSpPr/>
                    <p:nvPr/>
                  </p:nvSpPr>
                  <p:spPr>
                    <a:xfrm>
                      <a:off x="1242265" y="2204465"/>
                      <a:ext cx="3029816" cy="1158841"/>
                    </a:xfrm>
                    <a:custGeom>
                      <a:avLst/>
                      <a:gdLst>
                        <a:gd name="connsiteX0" fmla="*/ 0 w 2608118"/>
                        <a:gd name="connsiteY0" fmla="*/ 1776846 h 1790517"/>
                        <a:gd name="connsiteX1" fmla="*/ 789709 w 2608118"/>
                        <a:gd name="connsiteY1" fmla="*/ 1600200 h 1790517"/>
                        <a:gd name="connsiteX2" fmla="*/ 1569027 w 2608118"/>
                        <a:gd name="connsiteY2" fmla="*/ 446809 h 1790517"/>
                        <a:gd name="connsiteX3" fmla="*/ 2608118 w 2608118"/>
                        <a:gd name="connsiteY3" fmla="*/ 0 h 1790517"/>
                        <a:gd name="connsiteX0" fmla="*/ 0 w 2608118"/>
                        <a:gd name="connsiteY0" fmla="*/ 1776846 h 1792636"/>
                        <a:gd name="connsiteX1" fmla="*/ 789709 w 2608118"/>
                        <a:gd name="connsiteY1" fmla="*/ 1600200 h 1792636"/>
                        <a:gd name="connsiteX2" fmla="*/ 1551418 w 2608118"/>
                        <a:gd name="connsiteY2" fmla="*/ 384463 h 1792636"/>
                        <a:gd name="connsiteX3" fmla="*/ 2608118 w 2608118"/>
                        <a:gd name="connsiteY3" fmla="*/ 0 h 1792636"/>
                        <a:gd name="connsiteX0" fmla="*/ 0 w 2608118"/>
                        <a:gd name="connsiteY0" fmla="*/ 1776846 h 1794981"/>
                        <a:gd name="connsiteX1" fmla="*/ 789709 w 2608118"/>
                        <a:gd name="connsiteY1" fmla="*/ 1600200 h 1794981"/>
                        <a:gd name="connsiteX2" fmla="*/ 1545548 w 2608118"/>
                        <a:gd name="connsiteY2" fmla="*/ 322118 h 1794981"/>
                        <a:gd name="connsiteX3" fmla="*/ 2608118 w 2608118"/>
                        <a:gd name="connsiteY3" fmla="*/ 0 h 1794981"/>
                        <a:gd name="connsiteX0" fmla="*/ 0 w 2608118"/>
                        <a:gd name="connsiteY0" fmla="*/ 1776846 h 1784070"/>
                        <a:gd name="connsiteX1" fmla="*/ 785147 w 2608118"/>
                        <a:gd name="connsiteY1" fmla="*/ 1539304 h 1784070"/>
                        <a:gd name="connsiteX2" fmla="*/ 1545548 w 2608118"/>
                        <a:gd name="connsiteY2" fmla="*/ 322118 h 1784070"/>
                        <a:gd name="connsiteX3" fmla="*/ 2608118 w 2608118"/>
                        <a:gd name="connsiteY3" fmla="*/ 0 h 1784070"/>
                        <a:gd name="connsiteX0" fmla="*/ 0 w 2834214"/>
                        <a:gd name="connsiteY0" fmla="*/ 1797143 h 1802937"/>
                        <a:gd name="connsiteX1" fmla="*/ 1011243 w 2834214"/>
                        <a:gd name="connsiteY1" fmla="*/ 1539304 h 1802937"/>
                        <a:gd name="connsiteX2" fmla="*/ 1771644 w 2834214"/>
                        <a:gd name="connsiteY2" fmla="*/ 322118 h 1802937"/>
                        <a:gd name="connsiteX3" fmla="*/ 2834214 w 2834214"/>
                        <a:gd name="connsiteY3" fmla="*/ 0 h 1802937"/>
                        <a:gd name="connsiteX0" fmla="*/ 0 w 2621229"/>
                        <a:gd name="connsiteY0" fmla="*/ 1772375 h 1778170"/>
                        <a:gd name="connsiteX1" fmla="*/ 1011243 w 2621229"/>
                        <a:gd name="connsiteY1" fmla="*/ 1514536 h 1778170"/>
                        <a:gd name="connsiteX2" fmla="*/ 1771644 w 2621229"/>
                        <a:gd name="connsiteY2" fmla="*/ 297350 h 1778170"/>
                        <a:gd name="connsiteX3" fmla="*/ 2621229 w 2621229"/>
                        <a:gd name="connsiteY3" fmla="*/ 0 h 1778170"/>
                      </a:gdLst>
                      <a:ahLst/>
                      <a:cxnLst>
                        <a:cxn ang="0">
                          <a:pos x="connsiteX0" y="connsiteY0"/>
                        </a:cxn>
                        <a:cxn ang="0">
                          <a:pos x="connsiteX1" y="connsiteY1"/>
                        </a:cxn>
                        <a:cxn ang="0">
                          <a:pos x="connsiteX2" y="connsiteY2"/>
                        </a:cxn>
                        <a:cxn ang="0">
                          <a:pos x="connsiteX3" y="connsiteY3"/>
                        </a:cxn>
                      </a:cxnLst>
                      <a:rect l="l" t="t" r="r" b="b"/>
                      <a:pathLst>
                        <a:path w="2621229" h="1778170">
                          <a:moveTo>
                            <a:pt x="0" y="1772375"/>
                          </a:moveTo>
                          <a:cubicBezTo>
                            <a:pt x="264102" y="1794888"/>
                            <a:pt x="715969" y="1760374"/>
                            <a:pt x="1011243" y="1514536"/>
                          </a:cubicBezTo>
                          <a:cubicBezTo>
                            <a:pt x="1306517" y="1268699"/>
                            <a:pt x="1468576" y="564050"/>
                            <a:pt x="1771644" y="297350"/>
                          </a:cubicBezTo>
                          <a:cubicBezTo>
                            <a:pt x="2074712" y="30650"/>
                            <a:pt x="2253217" y="90054"/>
                            <a:pt x="2621229" y="0"/>
                          </a:cubicBezTo>
                        </a:path>
                      </a:pathLst>
                    </a:custGeom>
                    <a:noFill/>
                    <a:ln w="12700">
                      <a:solidFill>
                        <a:schemeClr val="tx1"/>
                      </a:solidFill>
                      <a:prstDash val="dash"/>
                      <a:tailEnd type="triangle" w="med" len="lg"/>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112" name="Ελεύθερη σχεδίαση 111"/>
                    <p:cNvSpPr/>
                    <p:nvPr/>
                  </p:nvSpPr>
                  <p:spPr>
                    <a:xfrm>
                      <a:off x="1232641" y="2040341"/>
                      <a:ext cx="3053262" cy="1272292"/>
                    </a:xfrm>
                    <a:custGeom>
                      <a:avLst/>
                      <a:gdLst>
                        <a:gd name="connsiteX0" fmla="*/ 0 w 2608118"/>
                        <a:gd name="connsiteY0" fmla="*/ 1776846 h 1790517"/>
                        <a:gd name="connsiteX1" fmla="*/ 789709 w 2608118"/>
                        <a:gd name="connsiteY1" fmla="*/ 1600200 h 1790517"/>
                        <a:gd name="connsiteX2" fmla="*/ 1569027 w 2608118"/>
                        <a:gd name="connsiteY2" fmla="*/ 446809 h 1790517"/>
                        <a:gd name="connsiteX3" fmla="*/ 2608118 w 2608118"/>
                        <a:gd name="connsiteY3" fmla="*/ 0 h 1790517"/>
                        <a:gd name="connsiteX0" fmla="*/ 0 w 2608118"/>
                        <a:gd name="connsiteY0" fmla="*/ 1776846 h 1792636"/>
                        <a:gd name="connsiteX1" fmla="*/ 789709 w 2608118"/>
                        <a:gd name="connsiteY1" fmla="*/ 1600200 h 1792636"/>
                        <a:gd name="connsiteX2" fmla="*/ 1551418 w 2608118"/>
                        <a:gd name="connsiteY2" fmla="*/ 384463 h 1792636"/>
                        <a:gd name="connsiteX3" fmla="*/ 2608118 w 2608118"/>
                        <a:gd name="connsiteY3" fmla="*/ 0 h 1792636"/>
                        <a:gd name="connsiteX0" fmla="*/ 0 w 2608118"/>
                        <a:gd name="connsiteY0" fmla="*/ 1776846 h 1794981"/>
                        <a:gd name="connsiteX1" fmla="*/ 789709 w 2608118"/>
                        <a:gd name="connsiteY1" fmla="*/ 1600200 h 1794981"/>
                        <a:gd name="connsiteX2" fmla="*/ 1545548 w 2608118"/>
                        <a:gd name="connsiteY2" fmla="*/ 322118 h 1794981"/>
                        <a:gd name="connsiteX3" fmla="*/ 2608118 w 2608118"/>
                        <a:gd name="connsiteY3" fmla="*/ 0 h 1794981"/>
                        <a:gd name="connsiteX0" fmla="*/ 0 w 2608118"/>
                        <a:gd name="connsiteY0" fmla="*/ 1776846 h 1784070"/>
                        <a:gd name="connsiteX1" fmla="*/ 785147 w 2608118"/>
                        <a:gd name="connsiteY1" fmla="*/ 1539304 h 1784070"/>
                        <a:gd name="connsiteX2" fmla="*/ 1545548 w 2608118"/>
                        <a:gd name="connsiteY2" fmla="*/ 322118 h 1784070"/>
                        <a:gd name="connsiteX3" fmla="*/ 2608118 w 2608118"/>
                        <a:gd name="connsiteY3" fmla="*/ 0 h 1784070"/>
                        <a:gd name="connsiteX0" fmla="*/ 0 w 2834214"/>
                        <a:gd name="connsiteY0" fmla="*/ 1797143 h 1802937"/>
                        <a:gd name="connsiteX1" fmla="*/ 1011243 w 2834214"/>
                        <a:gd name="connsiteY1" fmla="*/ 1539304 h 1802937"/>
                        <a:gd name="connsiteX2" fmla="*/ 1771644 w 2834214"/>
                        <a:gd name="connsiteY2" fmla="*/ 322118 h 1802937"/>
                        <a:gd name="connsiteX3" fmla="*/ 2834214 w 2834214"/>
                        <a:gd name="connsiteY3" fmla="*/ 0 h 1802937"/>
                        <a:gd name="connsiteX0" fmla="*/ 0 w 2641513"/>
                        <a:gd name="connsiteY0" fmla="*/ 1762835 h 1768630"/>
                        <a:gd name="connsiteX1" fmla="*/ 1011243 w 2641513"/>
                        <a:gd name="connsiteY1" fmla="*/ 1504996 h 1768630"/>
                        <a:gd name="connsiteX2" fmla="*/ 1771644 w 2641513"/>
                        <a:gd name="connsiteY2" fmla="*/ 287810 h 1768630"/>
                        <a:gd name="connsiteX3" fmla="*/ 2641513 w 2641513"/>
                        <a:gd name="connsiteY3" fmla="*/ 0 h 1768630"/>
                      </a:gdLst>
                      <a:ahLst/>
                      <a:cxnLst>
                        <a:cxn ang="0">
                          <a:pos x="connsiteX0" y="connsiteY0"/>
                        </a:cxn>
                        <a:cxn ang="0">
                          <a:pos x="connsiteX1" y="connsiteY1"/>
                        </a:cxn>
                        <a:cxn ang="0">
                          <a:pos x="connsiteX2" y="connsiteY2"/>
                        </a:cxn>
                        <a:cxn ang="0">
                          <a:pos x="connsiteX3" y="connsiteY3"/>
                        </a:cxn>
                      </a:cxnLst>
                      <a:rect l="l" t="t" r="r" b="b"/>
                      <a:pathLst>
                        <a:path w="2641513" h="1768630">
                          <a:moveTo>
                            <a:pt x="0" y="1762835"/>
                          </a:moveTo>
                          <a:cubicBezTo>
                            <a:pt x="264102" y="1785348"/>
                            <a:pt x="715969" y="1750834"/>
                            <a:pt x="1011243" y="1504996"/>
                          </a:cubicBezTo>
                          <a:cubicBezTo>
                            <a:pt x="1306517" y="1259159"/>
                            <a:pt x="1468576" y="554510"/>
                            <a:pt x="1771644" y="287810"/>
                          </a:cubicBezTo>
                          <a:cubicBezTo>
                            <a:pt x="2074712" y="21110"/>
                            <a:pt x="2273501" y="90054"/>
                            <a:pt x="2641513" y="0"/>
                          </a:cubicBezTo>
                        </a:path>
                      </a:pathLst>
                    </a:custGeom>
                    <a:noFill/>
                    <a:ln w="12700">
                      <a:solidFill>
                        <a:schemeClr val="tx1"/>
                      </a:solidFill>
                      <a:prstDash val="dash"/>
                      <a:tailEnd type="triangle" w="med" len="lg"/>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113" name="Ελεύθερη σχεδίαση 112"/>
                    <p:cNvSpPr/>
                    <p:nvPr/>
                  </p:nvSpPr>
                  <p:spPr>
                    <a:xfrm>
                      <a:off x="1227611" y="1814816"/>
                      <a:ext cx="3053262" cy="1446008"/>
                    </a:xfrm>
                    <a:custGeom>
                      <a:avLst/>
                      <a:gdLst>
                        <a:gd name="connsiteX0" fmla="*/ 0 w 2608118"/>
                        <a:gd name="connsiteY0" fmla="*/ 1776846 h 1790517"/>
                        <a:gd name="connsiteX1" fmla="*/ 789709 w 2608118"/>
                        <a:gd name="connsiteY1" fmla="*/ 1600200 h 1790517"/>
                        <a:gd name="connsiteX2" fmla="*/ 1569027 w 2608118"/>
                        <a:gd name="connsiteY2" fmla="*/ 446809 h 1790517"/>
                        <a:gd name="connsiteX3" fmla="*/ 2608118 w 2608118"/>
                        <a:gd name="connsiteY3" fmla="*/ 0 h 1790517"/>
                        <a:gd name="connsiteX0" fmla="*/ 0 w 2608118"/>
                        <a:gd name="connsiteY0" fmla="*/ 1776846 h 1792636"/>
                        <a:gd name="connsiteX1" fmla="*/ 789709 w 2608118"/>
                        <a:gd name="connsiteY1" fmla="*/ 1600200 h 1792636"/>
                        <a:gd name="connsiteX2" fmla="*/ 1551418 w 2608118"/>
                        <a:gd name="connsiteY2" fmla="*/ 384463 h 1792636"/>
                        <a:gd name="connsiteX3" fmla="*/ 2608118 w 2608118"/>
                        <a:gd name="connsiteY3" fmla="*/ 0 h 1792636"/>
                        <a:gd name="connsiteX0" fmla="*/ 0 w 2608118"/>
                        <a:gd name="connsiteY0" fmla="*/ 1776846 h 1794981"/>
                        <a:gd name="connsiteX1" fmla="*/ 789709 w 2608118"/>
                        <a:gd name="connsiteY1" fmla="*/ 1600200 h 1794981"/>
                        <a:gd name="connsiteX2" fmla="*/ 1545548 w 2608118"/>
                        <a:gd name="connsiteY2" fmla="*/ 322118 h 1794981"/>
                        <a:gd name="connsiteX3" fmla="*/ 2608118 w 2608118"/>
                        <a:gd name="connsiteY3" fmla="*/ 0 h 1794981"/>
                        <a:gd name="connsiteX0" fmla="*/ 0 w 2608118"/>
                        <a:gd name="connsiteY0" fmla="*/ 1776846 h 1784070"/>
                        <a:gd name="connsiteX1" fmla="*/ 785147 w 2608118"/>
                        <a:gd name="connsiteY1" fmla="*/ 1539304 h 1784070"/>
                        <a:gd name="connsiteX2" fmla="*/ 1545548 w 2608118"/>
                        <a:gd name="connsiteY2" fmla="*/ 322118 h 1784070"/>
                        <a:gd name="connsiteX3" fmla="*/ 2608118 w 2608118"/>
                        <a:gd name="connsiteY3" fmla="*/ 0 h 1784070"/>
                        <a:gd name="connsiteX0" fmla="*/ 0 w 2834214"/>
                        <a:gd name="connsiteY0" fmla="*/ 1797143 h 1802937"/>
                        <a:gd name="connsiteX1" fmla="*/ 1011243 w 2834214"/>
                        <a:gd name="connsiteY1" fmla="*/ 1539304 h 1802937"/>
                        <a:gd name="connsiteX2" fmla="*/ 1771644 w 2834214"/>
                        <a:gd name="connsiteY2" fmla="*/ 322118 h 1802937"/>
                        <a:gd name="connsiteX3" fmla="*/ 2834214 w 2834214"/>
                        <a:gd name="connsiteY3" fmla="*/ 0 h 1802937"/>
                        <a:gd name="connsiteX0" fmla="*/ 0 w 2641513"/>
                        <a:gd name="connsiteY0" fmla="*/ 1776184 h 1781979"/>
                        <a:gd name="connsiteX1" fmla="*/ 1011243 w 2641513"/>
                        <a:gd name="connsiteY1" fmla="*/ 1518345 h 1781979"/>
                        <a:gd name="connsiteX2" fmla="*/ 1771644 w 2641513"/>
                        <a:gd name="connsiteY2" fmla="*/ 301159 h 1781979"/>
                        <a:gd name="connsiteX3" fmla="*/ 2641513 w 2641513"/>
                        <a:gd name="connsiteY3" fmla="*/ 0 h 1781979"/>
                      </a:gdLst>
                      <a:ahLst/>
                      <a:cxnLst>
                        <a:cxn ang="0">
                          <a:pos x="connsiteX0" y="connsiteY0"/>
                        </a:cxn>
                        <a:cxn ang="0">
                          <a:pos x="connsiteX1" y="connsiteY1"/>
                        </a:cxn>
                        <a:cxn ang="0">
                          <a:pos x="connsiteX2" y="connsiteY2"/>
                        </a:cxn>
                        <a:cxn ang="0">
                          <a:pos x="connsiteX3" y="connsiteY3"/>
                        </a:cxn>
                      </a:cxnLst>
                      <a:rect l="l" t="t" r="r" b="b"/>
                      <a:pathLst>
                        <a:path w="2641513" h="1781979">
                          <a:moveTo>
                            <a:pt x="0" y="1776184"/>
                          </a:moveTo>
                          <a:cubicBezTo>
                            <a:pt x="264102" y="1798697"/>
                            <a:pt x="715969" y="1764183"/>
                            <a:pt x="1011243" y="1518345"/>
                          </a:cubicBezTo>
                          <a:cubicBezTo>
                            <a:pt x="1306517" y="1272508"/>
                            <a:pt x="1468576" y="567859"/>
                            <a:pt x="1771644" y="301159"/>
                          </a:cubicBezTo>
                          <a:cubicBezTo>
                            <a:pt x="2074712" y="34459"/>
                            <a:pt x="2273501" y="90054"/>
                            <a:pt x="2641513" y="0"/>
                          </a:cubicBezTo>
                        </a:path>
                      </a:pathLst>
                    </a:custGeom>
                    <a:noFill/>
                    <a:ln w="12700">
                      <a:solidFill>
                        <a:schemeClr val="tx1"/>
                      </a:solidFill>
                      <a:prstDash val="dash"/>
                      <a:tailEnd type="triangle" w="med" len="lg"/>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114" name="Ελεύθερη σχεδίαση 113"/>
                    <p:cNvSpPr/>
                    <p:nvPr/>
                  </p:nvSpPr>
                  <p:spPr>
                    <a:xfrm>
                      <a:off x="1240651" y="1612510"/>
                      <a:ext cx="3053262" cy="1585786"/>
                    </a:xfrm>
                    <a:custGeom>
                      <a:avLst/>
                      <a:gdLst>
                        <a:gd name="connsiteX0" fmla="*/ 0 w 2608118"/>
                        <a:gd name="connsiteY0" fmla="*/ 1776846 h 1790517"/>
                        <a:gd name="connsiteX1" fmla="*/ 789709 w 2608118"/>
                        <a:gd name="connsiteY1" fmla="*/ 1600200 h 1790517"/>
                        <a:gd name="connsiteX2" fmla="*/ 1569027 w 2608118"/>
                        <a:gd name="connsiteY2" fmla="*/ 446809 h 1790517"/>
                        <a:gd name="connsiteX3" fmla="*/ 2608118 w 2608118"/>
                        <a:gd name="connsiteY3" fmla="*/ 0 h 1790517"/>
                        <a:gd name="connsiteX0" fmla="*/ 0 w 2608118"/>
                        <a:gd name="connsiteY0" fmla="*/ 1776846 h 1792636"/>
                        <a:gd name="connsiteX1" fmla="*/ 789709 w 2608118"/>
                        <a:gd name="connsiteY1" fmla="*/ 1600200 h 1792636"/>
                        <a:gd name="connsiteX2" fmla="*/ 1551418 w 2608118"/>
                        <a:gd name="connsiteY2" fmla="*/ 384463 h 1792636"/>
                        <a:gd name="connsiteX3" fmla="*/ 2608118 w 2608118"/>
                        <a:gd name="connsiteY3" fmla="*/ 0 h 1792636"/>
                        <a:gd name="connsiteX0" fmla="*/ 0 w 2608118"/>
                        <a:gd name="connsiteY0" fmla="*/ 1776846 h 1794981"/>
                        <a:gd name="connsiteX1" fmla="*/ 789709 w 2608118"/>
                        <a:gd name="connsiteY1" fmla="*/ 1600200 h 1794981"/>
                        <a:gd name="connsiteX2" fmla="*/ 1545548 w 2608118"/>
                        <a:gd name="connsiteY2" fmla="*/ 322118 h 1794981"/>
                        <a:gd name="connsiteX3" fmla="*/ 2608118 w 2608118"/>
                        <a:gd name="connsiteY3" fmla="*/ 0 h 1794981"/>
                        <a:gd name="connsiteX0" fmla="*/ 0 w 2608118"/>
                        <a:gd name="connsiteY0" fmla="*/ 1776846 h 1784070"/>
                        <a:gd name="connsiteX1" fmla="*/ 785147 w 2608118"/>
                        <a:gd name="connsiteY1" fmla="*/ 1539304 h 1784070"/>
                        <a:gd name="connsiteX2" fmla="*/ 1545548 w 2608118"/>
                        <a:gd name="connsiteY2" fmla="*/ 322118 h 1784070"/>
                        <a:gd name="connsiteX3" fmla="*/ 2608118 w 2608118"/>
                        <a:gd name="connsiteY3" fmla="*/ 0 h 1784070"/>
                        <a:gd name="connsiteX0" fmla="*/ 0 w 2834214"/>
                        <a:gd name="connsiteY0" fmla="*/ 1797143 h 1802937"/>
                        <a:gd name="connsiteX1" fmla="*/ 1011243 w 2834214"/>
                        <a:gd name="connsiteY1" fmla="*/ 1539304 h 1802937"/>
                        <a:gd name="connsiteX2" fmla="*/ 1771644 w 2834214"/>
                        <a:gd name="connsiteY2" fmla="*/ 322118 h 1802937"/>
                        <a:gd name="connsiteX3" fmla="*/ 2834214 w 2834214"/>
                        <a:gd name="connsiteY3" fmla="*/ 0 h 1802937"/>
                        <a:gd name="connsiteX0" fmla="*/ 0 w 2641513"/>
                        <a:gd name="connsiteY0" fmla="*/ 1777788 h 1783582"/>
                        <a:gd name="connsiteX1" fmla="*/ 1011243 w 2641513"/>
                        <a:gd name="connsiteY1" fmla="*/ 1519949 h 1783582"/>
                        <a:gd name="connsiteX2" fmla="*/ 1771644 w 2641513"/>
                        <a:gd name="connsiteY2" fmla="*/ 302763 h 1783582"/>
                        <a:gd name="connsiteX3" fmla="*/ 2641513 w 2641513"/>
                        <a:gd name="connsiteY3" fmla="*/ 0 h 1783582"/>
                        <a:gd name="connsiteX0" fmla="*/ 0 w 2641513"/>
                        <a:gd name="connsiteY0" fmla="*/ 1768110 h 1773905"/>
                        <a:gd name="connsiteX1" fmla="*/ 1011243 w 2641513"/>
                        <a:gd name="connsiteY1" fmla="*/ 1510271 h 1773905"/>
                        <a:gd name="connsiteX2" fmla="*/ 1771644 w 2641513"/>
                        <a:gd name="connsiteY2" fmla="*/ 293085 h 1773905"/>
                        <a:gd name="connsiteX3" fmla="*/ 2641513 w 2641513"/>
                        <a:gd name="connsiteY3" fmla="*/ 0 h 1773905"/>
                      </a:gdLst>
                      <a:ahLst/>
                      <a:cxnLst>
                        <a:cxn ang="0">
                          <a:pos x="connsiteX0" y="connsiteY0"/>
                        </a:cxn>
                        <a:cxn ang="0">
                          <a:pos x="connsiteX1" y="connsiteY1"/>
                        </a:cxn>
                        <a:cxn ang="0">
                          <a:pos x="connsiteX2" y="connsiteY2"/>
                        </a:cxn>
                        <a:cxn ang="0">
                          <a:pos x="connsiteX3" y="connsiteY3"/>
                        </a:cxn>
                      </a:cxnLst>
                      <a:rect l="l" t="t" r="r" b="b"/>
                      <a:pathLst>
                        <a:path w="2641513" h="1773905">
                          <a:moveTo>
                            <a:pt x="0" y="1768110"/>
                          </a:moveTo>
                          <a:cubicBezTo>
                            <a:pt x="264102" y="1790623"/>
                            <a:pt x="715969" y="1756109"/>
                            <a:pt x="1011243" y="1510271"/>
                          </a:cubicBezTo>
                          <a:cubicBezTo>
                            <a:pt x="1306517" y="1264434"/>
                            <a:pt x="1468576" y="559785"/>
                            <a:pt x="1771644" y="293085"/>
                          </a:cubicBezTo>
                          <a:cubicBezTo>
                            <a:pt x="2074712" y="26385"/>
                            <a:pt x="2273501" y="90054"/>
                            <a:pt x="2641513" y="0"/>
                          </a:cubicBezTo>
                        </a:path>
                      </a:pathLst>
                    </a:custGeom>
                    <a:noFill/>
                    <a:ln w="12700">
                      <a:solidFill>
                        <a:schemeClr val="tx1"/>
                      </a:solidFill>
                      <a:prstDash val="dash"/>
                      <a:tailEnd type="triangle" w="med" len="lg"/>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115" name="Ελεύθερη σχεδίαση 114"/>
                    <p:cNvSpPr/>
                    <p:nvPr/>
                  </p:nvSpPr>
                  <p:spPr>
                    <a:xfrm>
                      <a:off x="1240650" y="1423367"/>
                      <a:ext cx="3135323" cy="1711036"/>
                    </a:xfrm>
                    <a:custGeom>
                      <a:avLst/>
                      <a:gdLst>
                        <a:gd name="connsiteX0" fmla="*/ 0 w 2608118"/>
                        <a:gd name="connsiteY0" fmla="*/ 1776846 h 1790517"/>
                        <a:gd name="connsiteX1" fmla="*/ 789709 w 2608118"/>
                        <a:gd name="connsiteY1" fmla="*/ 1600200 h 1790517"/>
                        <a:gd name="connsiteX2" fmla="*/ 1569027 w 2608118"/>
                        <a:gd name="connsiteY2" fmla="*/ 446809 h 1790517"/>
                        <a:gd name="connsiteX3" fmla="*/ 2608118 w 2608118"/>
                        <a:gd name="connsiteY3" fmla="*/ 0 h 1790517"/>
                        <a:gd name="connsiteX0" fmla="*/ 0 w 2608118"/>
                        <a:gd name="connsiteY0" fmla="*/ 1776846 h 1792636"/>
                        <a:gd name="connsiteX1" fmla="*/ 789709 w 2608118"/>
                        <a:gd name="connsiteY1" fmla="*/ 1600200 h 1792636"/>
                        <a:gd name="connsiteX2" fmla="*/ 1551418 w 2608118"/>
                        <a:gd name="connsiteY2" fmla="*/ 384463 h 1792636"/>
                        <a:gd name="connsiteX3" fmla="*/ 2608118 w 2608118"/>
                        <a:gd name="connsiteY3" fmla="*/ 0 h 1792636"/>
                        <a:gd name="connsiteX0" fmla="*/ 0 w 2608118"/>
                        <a:gd name="connsiteY0" fmla="*/ 1776846 h 1794981"/>
                        <a:gd name="connsiteX1" fmla="*/ 789709 w 2608118"/>
                        <a:gd name="connsiteY1" fmla="*/ 1600200 h 1794981"/>
                        <a:gd name="connsiteX2" fmla="*/ 1545548 w 2608118"/>
                        <a:gd name="connsiteY2" fmla="*/ 322118 h 1794981"/>
                        <a:gd name="connsiteX3" fmla="*/ 2608118 w 2608118"/>
                        <a:gd name="connsiteY3" fmla="*/ 0 h 1794981"/>
                        <a:gd name="connsiteX0" fmla="*/ 0 w 2608118"/>
                        <a:gd name="connsiteY0" fmla="*/ 1776846 h 1784070"/>
                        <a:gd name="connsiteX1" fmla="*/ 785147 w 2608118"/>
                        <a:gd name="connsiteY1" fmla="*/ 1539304 h 1784070"/>
                        <a:gd name="connsiteX2" fmla="*/ 1545548 w 2608118"/>
                        <a:gd name="connsiteY2" fmla="*/ 322118 h 1784070"/>
                        <a:gd name="connsiteX3" fmla="*/ 2608118 w 2608118"/>
                        <a:gd name="connsiteY3" fmla="*/ 0 h 1784070"/>
                        <a:gd name="connsiteX0" fmla="*/ 0 w 2834214"/>
                        <a:gd name="connsiteY0" fmla="*/ 1797143 h 1802937"/>
                        <a:gd name="connsiteX1" fmla="*/ 1011243 w 2834214"/>
                        <a:gd name="connsiteY1" fmla="*/ 1539304 h 1802937"/>
                        <a:gd name="connsiteX2" fmla="*/ 1771644 w 2834214"/>
                        <a:gd name="connsiteY2" fmla="*/ 322118 h 1802937"/>
                        <a:gd name="connsiteX3" fmla="*/ 2834214 w 2834214"/>
                        <a:gd name="connsiteY3" fmla="*/ 0 h 1802937"/>
                        <a:gd name="connsiteX0" fmla="*/ 0 w 2712508"/>
                        <a:gd name="connsiteY0" fmla="*/ 1787938 h 1793733"/>
                        <a:gd name="connsiteX1" fmla="*/ 1011243 w 2712508"/>
                        <a:gd name="connsiteY1" fmla="*/ 1530099 h 1793733"/>
                        <a:gd name="connsiteX2" fmla="*/ 1771644 w 2712508"/>
                        <a:gd name="connsiteY2" fmla="*/ 312913 h 1793733"/>
                        <a:gd name="connsiteX3" fmla="*/ 2712508 w 2712508"/>
                        <a:gd name="connsiteY3" fmla="*/ 0 h 1793733"/>
                      </a:gdLst>
                      <a:ahLst/>
                      <a:cxnLst>
                        <a:cxn ang="0">
                          <a:pos x="connsiteX0" y="connsiteY0"/>
                        </a:cxn>
                        <a:cxn ang="0">
                          <a:pos x="connsiteX1" y="connsiteY1"/>
                        </a:cxn>
                        <a:cxn ang="0">
                          <a:pos x="connsiteX2" y="connsiteY2"/>
                        </a:cxn>
                        <a:cxn ang="0">
                          <a:pos x="connsiteX3" y="connsiteY3"/>
                        </a:cxn>
                      </a:cxnLst>
                      <a:rect l="l" t="t" r="r" b="b"/>
                      <a:pathLst>
                        <a:path w="2712508" h="1793733">
                          <a:moveTo>
                            <a:pt x="0" y="1787938"/>
                          </a:moveTo>
                          <a:cubicBezTo>
                            <a:pt x="264102" y="1810451"/>
                            <a:pt x="715969" y="1775937"/>
                            <a:pt x="1011243" y="1530099"/>
                          </a:cubicBezTo>
                          <a:cubicBezTo>
                            <a:pt x="1306517" y="1284262"/>
                            <a:pt x="1468576" y="579613"/>
                            <a:pt x="1771644" y="312913"/>
                          </a:cubicBezTo>
                          <a:cubicBezTo>
                            <a:pt x="2074712" y="46213"/>
                            <a:pt x="2344496" y="90054"/>
                            <a:pt x="2712508" y="0"/>
                          </a:cubicBezTo>
                        </a:path>
                      </a:pathLst>
                    </a:custGeom>
                    <a:noFill/>
                    <a:ln w="12700">
                      <a:solidFill>
                        <a:schemeClr val="tx1"/>
                      </a:solidFill>
                      <a:prstDash val="dash"/>
                      <a:headEnd type="none" w="med" len="med"/>
                      <a:tailEnd type="triangle" w="med" len="lg"/>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grpSp>
            </p:grpSp>
            <p:cxnSp>
              <p:nvCxnSpPr>
                <p:cNvPr id="119" name="Ευθεία γραμμή σύνδεσης 118"/>
                <p:cNvCxnSpPr/>
                <p:nvPr/>
              </p:nvCxnSpPr>
              <p:spPr>
                <a:xfrm flipV="1">
                  <a:off x="422088" y="2721221"/>
                  <a:ext cx="890947" cy="0"/>
                </a:xfrm>
                <a:prstGeom prst="line">
                  <a:avLst/>
                </a:prstGeom>
                <a:ln w="12700">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120" name="Ευθεία γραμμή σύνδεσης 119"/>
                <p:cNvCxnSpPr/>
                <p:nvPr/>
              </p:nvCxnSpPr>
              <p:spPr>
                <a:xfrm flipV="1">
                  <a:off x="468981" y="2779837"/>
                  <a:ext cx="890947" cy="0"/>
                </a:xfrm>
                <a:prstGeom prst="line">
                  <a:avLst/>
                </a:prstGeom>
                <a:ln w="12700">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121" name="Ευθεία γραμμή σύνδεσης 120"/>
                <p:cNvCxnSpPr/>
                <p:nvPr/>
              </p:nvCxnSpPr>
              <p:spPr>
                <a:xfrm flipV="1">
                  <a:off x="445536" y="2838453"/>
                  <a:ext cx="890947" cy="0"/>
                </a:xfrm>
                <a:prstGeom prst="line">
                  <a:avLst/>
                </a:prstGeom>
                <a:ln w="12700">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122" name="Ευθεία γραμμή σύνδεσης 121"/>
                <p:cNvCxnSpPr/>
                <p:nvPr/>
              </p:nvCxnSpPr>
              <p:spPr>
                <a:xfrm flipV="1">
                  <a:off x="457260" y="2897069"/>
                  <a:ext cx="890947" cy="0"/>
                </a:xfrm>
                <a:prstGeom prst="line">
                  <a:avLst/>
                </a:prstGeom>
                <a:ln w="12700">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123" name="Ευθεία γραμμή σύνδεσης 122"/>
                <p:cNvCxnSpPr/>
                <p:nvPr/>
              </p:nvCxnSpPr>
              <p:spPr>
                <a:xfrm flipV="1">
                  <a:off x="433815" y="2955685"/>
                  <a:ext cx="890947" cy="0"/>
                </a:xfrm>
                <a:prstGeom prst="line">
                  <a:avLst/>
                </a:prstGeom>
                <a:ln w="12700">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124" name="Ευθεία γραμμή σύνδεσης 123"/>
                <p:cNvCxnSpPr/>
                <p:nvPr/>
              </p:nvCxnSpPr>
              <p:spPr>
                <a:xfrm flipV="1">
                  <a:off x="422093" y="3026024"/>
                  <a:ext cx="890947" cy="0"/>
                </a:xfrm>
                <a:prstGeom prst="line">
                  <a:avLst/>
                </a:prstGeom>
                <a:ln w="12700">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125" name="Ευθεία γραμμή σύνδεσης 124"/>
                <p:cNvCxnSpPr/>
                <p:nvPr/>
              </p:nvCxnSpPr>
              <p:spPr>
                <a:xfrm flipV="1">
                  <a:off x="398648" y="3096363"/>
                  <a:ext cx="890947" cy="0"/>
                </a:xfrm>
                <a:prstGeom prst="line">
                  <a:avLst/>
                </a:prstGeom>
                <a:ln w="12700">
                  <a:solidFill>
                    <a:schemeClr val="tx1"/>
                  </a:solidFill>
                  <a:prstDash val="dash"/>
                </a:ln>
              </p:spPr>
              <p:style>
                <a:lnRef idx="1">
                  <a:schemeClr val="accent1"/>
                </a:lnRef>
                <a:fillRef idx="0">
                  <a:schemeClr val="accent1"/>
                </a:fillRef>
                <a:effectRef idx="0">
                  <a:schemeClr val="accent1"/>
                </a:effectRef>
                <a:fontRef idx="minor">
                  <a:schemeClr val="tx1"/>
                </a:fontRef>
              </p:style>
            </p:cxnSp>
          </p:grpSp>
        </p:grpSp>
        <p:sp>
          <p:nvSpPr>
            <p:cNvPr id="171" name="Οβάλ 170"/>
            <p:cNvSpPr/>
            <p:nvPr/>
          </p:nvSpPr>
          <p:spPr>
            <a:xfrm>
              <a:off x="1491002" y="2630101"/>
              <a:ext cx="324000" cy="540000"/>
            </a:xfrm>
            <a:prstGeom prst="ellipse">
              <a:avLst/>
            </a:prstGeom>
            <a:solidFill>
              <a:schemeClr val="accent1">
                <a:lumMod val="20000"/>
                <a:lumOff val="80000"/>
              </a:schemeClr>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172" name="Οβάλ 171"/>
            <p:cNvSpPr/>
            <p:nvPr/>
          </p:nvSpPr>
          <p:spPr>
            <a:xfrm>
              <a:off x="5548921" y="858078"/>
              <a:ext cx="540000" cy="1368000"/>
            </a:xfrm>
            <a:prstGeom prst="ellipse">
              <a:avLst/>
            </a:prstGeom>
            <a:solidFill>
              <a:schemeClr val="accent1">
                <a:lumMod val="20000"/>
                <a:lumOff val="80000"/>
              </a:schemeClr>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grpSp>
      <p:grpSp>
        <p:nvGrpSpPr>
          <p:cNvPr id="2" name="Ομάδα 1"/>
          <p:cNvGrpSpPr/>
          <p:nvPr/>
        </p:nvGrpSpPr>
        <p:grpSpPr>
          <a:xfrm>
            <a:off x="1205322" y="864473"/>
            <a:ext cx="5561548" cy="2317412"/>
            <a:chOff x="1205322" y="864473"/>
            <a:chExt cx="5561548" cy="2317412"/>
          </a:xfrm>
        </p:grpSpPr>
        <p:grpSp>
          <p:nvGrpSpPr>
            <p:cNvPr id="35" name="Ομάδα 34"/>
            <p:cNvGrpSpPr/>
            <p:nvPr/>
          </p:nvGrpSpPr>
          <p:grpSpPr>
            <a:xfrm>
              <a:off x="1342091" y="864473"/>
              <a:ext cx="5424779" cy="2317412"/>
              <a:chOff x="1342091" y="864473"/>
              <a:chExt cx="5424779" cy="2317412"/>
            </a:xfrm>
          </p:grpSpPr>
          <p:grpSp>
            <p:nvGrpSpPr>
              <p:cNvPr id="17" name="Ομάδα 16"/>
              <p:cNvGrpSpPr/>
              <p:nvPr/>
            </p:nvGrpSpPr>
            <p:grpSpPr>
              <a:xfrm>
                <a:off x="1342091" y="864473"/>
                <a:ext cx="4514315" cy="2317412"/>
                <a:chOff x="-17777" y="864473"/>
                <a:chExt cx="4514315" cy="2317412"/>
              </a:xfrm>
            </p:grpSpPr>
            <p:grpSp>
              <p:nvGrpSpPr>
                <p:cNvPr id="16" name="Ομάδα 15"/>
                <p:cNvGrpSpPr/>
                <p:nvPr/>
              </p:nvGrpSpPr>
              <p:grpSpPr>
                <a:xfrm>
                  <a:off x="1049501" y="864473"/>
                  <a:ext cx="3447037" cy="2317412"/>
                  <a:chOff x="2929814" y="1196877"/>
                  <a:chExt cx="3447037" cy="2317412"/>
                </a:xfrm>
              </p:grpSpPr>
              <p:sp>
                <p:nvSpPr>
                  <p:cNvPr id="40" name="Ελεύθερη σχεδίαση 39"/>
                  <p:cNvSpPr/>
                  <p:nvPr/>
                </p:nvSpPr>
                <p:spPr>
                  <a:xfrm>
                    <a:off x="2929814" y="1196877"/>
                    <a:ext cx="3369491" cy="1767806"/>
                  </a:xfrm>
                  <a:custGeom>
                    <a:avLst/>
                    <a:gdLst>
                      <a:gd name="connsiteX0" fmla="*/ 0 w 2608118"/>
                      <a:gd name="connsiteY0" fmla="*/ 1776846 h 1790517"/>
                      <a:gd name="connsiteX1" fmla="*/ 789709 w 2608118"/>
                      <a:gd name="connsiteY1" fmla="*/ 1600200 h 1790517"/>
                      <a:gd name="connsiteX2" fmla="*/ 1569027 w 2608118"/>
                      <a:gd name="connsiteY2" fmla="*/ 446809 h 1790517"/>
                      <a:gd name="connsiteX3" fmla="*/ 2608118 w 2608118"/>
                      <a:gd name="connsiteY3" fmla="*/ 0 h 1790517"/>
                      <a:gd name="connsiteX0" fmla="*/ 0 w 2608118"/>
                      <a:gd name="connsiteY0" fmla="*/ 1776846 h 1792636"/>
                      <a:gd name="connsiteX1" fmla="*/ 789709 w 2608118"/>
                      <a:gd name="connsiteY1" fmla="*/ 1600200 h 1792636"/>
                      <a:gd name="connsiteX2" fmla="*/ 1551418 w 2608118"/>
                      <a:gd name="connsiteY2" fmla="*/ 384463 h 1792636"/>
                      <a:gd name="connsiteX3" fmla="*/ 2608118 w 2608118"/>
                      <a:gd name="connsiteY3" fmla="*/ 0 h 1792636"/>
                      <a:gd name="connsiteX0" fmla="*/ 0 w 2608118"/>
                      <a:gd name="connsiteY0" fmla="*/ 1776846 h 1794981"/>
                      <a:gd name="connsiteX1" fmla="*/ 789709 w 2608118"/>
                      <a:gd name="connsiteY1" fmla="*/ 1600200 h 1794981"/>
                      <a:gd name="connsiteX2" fmla="*/ 1545548 w 2608118"/>
                      <a:gd name="connsiteY2" fmla="*/ 322118 h 1794981"/>
                      <a:gd name="connsiteX3" fmla="*/ 2608118 w 2608118"/>
                      <a:gd name="connsiteY3" fmla="*/ 0 h 1794981"/>
                      <a:gd name="connsiteX0" fmla="*/ 0 w 2663979"/>
                      <a:gd name="connsiteY0" fmla="*/ 1793613 h 1811748"/>
                      <a:gd name="connsiteX1" fmla="*/ 789709 w 2663979"/>
                      <a:gd name="connsiteY1" fmla="*/ 1616967 h 1811748"/>
                      <a:gd name="connsiteX2" fmla="*/ 1545548 w 2663979"/>
                      <a:gd name="connsiteY2" fmla="*/ 338885 h 1811748"/>
                      <a:gd name="connsiteX3" fmla="*/ 2663979 w 2663979"/>
                      <a:gd name="connsiteY3" fmla="*/ 0 h 1811748"/>
                      <a:gd name="connsiteX0" fmla="*/ 0 w 2866983"/>
                      <a:gd name="connsiteY0" fmla="*/ 1877446 h 1883787"/>
                      <a:gd name="connsiteX1" fmla="*/ 992713 w 2866983"/>
                      <a:gd name="connsiteY1" fmla="*/ 1616967 h 1883787"/>
                      <a:gd name="connsiteX2" fmla="*/ 1748552 w 2866983"/>
                      <a:gd name="connsiteY2" fmla="*/ 338885 h 1883787"/>
                      <a:gd name="connsiteX3" fmla="*/ 2866983 w 2866983"/>
                      <a:gd name="connsiteY3" fmla="*/ 0 h 1883787"/>
                      <a:gd name="connsiteX0" fmla="*/ 0 w 2908625"/>
                      <a:gd name="connsiteY0" fmla="*/ 1886904 h 1892653"/>
                      <a:gd name="connsiteX1" fmla="*/ 1034355 w 2908625"/>
                      <a:gd name="connsiteY1" fmla="*/ 1616967 h 1892653"/>
                      <a:gd name="connsiteX2" fmla="*/ 1790194 w 2908625"/>
                      <a:gd name="connsiteY2" fmla="*/ 338885 h 1892653"/>
                      <a:gd name="connsiteX3" fmla="*/ 2908625 w 2908625"/>
                      <a:gd name="connsiteY3" fmla="*/ 0 h 1892653"/>
                      <a:gd name="connsiteX0" fmla="*/ 0 w 3013805"/>
                      <a:gd name="connsiteY0" fmla="*/ 1896362 h 1901602"/>
                      <a:gd name="connsiteX1" fmla="*/ 1139535 w 3013805"/>
                      <a:gd name="connsiteY1" fmla="*/ 1616967 h 1901602"/>
                      <a:gd name="connsiteX2" fmla="*/ 1895374 w 3013805"/>
                      <a:gd name="connsiteY2" fmla="*/ 338885 h 1901602"/>
                      <a:gd name="connsiteX3" fmla="*/ 3013805 w 3013805"/>
                      <a:gd name="connsiteY3" fmla="*/ 0 h 1901602"/>
                      <a:gd name="connsiteX0" fmla="*/ 0 w 3023127"/>
                      <a:gd name="connsiteY0" fmla="*/ 1896362 h 1901602"/>
                      <a:gd name="connsiteX1" fmla="*/ 1139535 w 3023127"/>
                      <a:gd name="connsiteY1" fmla="*/ 1616967 h 1901602"/>
                      <a:gd name="connsiteX2" fmla="*/ 1895374 w 3023127"/>
                      <a:gd name="connsiteY2" fmla="*/ 338885 h 1901602"/>
                      <a:gd name="connsiteX3" fmla="*/ 3023127 w 3023127"/>
                      <a:gd name="connsiteY3" fmla="*/ 0 h 1901602"/>
                    </a:gdLst>
                    <a:ahLst/>
                    <a:cxnLst>
                      <a:cxn ang="0">
                        <a:pos x="connsiteX0" y="connsiteY0"/>
                      </a:cxn>
                      <a:cxn ang="0">
                        <a:pos x="connsiteX1" y="connsiteY1"/>
                      </a:cxn>
                      <a:cxn ang="0">
                        <a:pos x="connsiteX2" y="connsiteY2"/>
                      </a:cxn>
                      <a:cxn ang="0">
                        <a:pos x="connsiteX3" y="connsiteY3"/>
                      </a:cxn>
                    </a:cxnLst>
                    <a:rect l="l" t="t" r="r" b="b"/>
                    <a:pathLst>
                      <a:path w="3023127" h="1901602">
                        <a:moveTo>
                          <a:pt x="0" y="1896362"/>
                        </a:moveTo>
                        <a:cubicBezTo>
                          <a:pt x="264102" y="1918875"/>
                          <a:pt x="823639" y="1876546"/>
                          <a:pt x="1139535" y="1616967"/>
                        </a:cubicBezTo>
                        <a:cubicBezTo>
                          <a:pt x="1455431" y="1357388"/>
                          <a:pt x="1592306" y="605585"/>
                          <a:pt x="1895374" y="338885"/>
                        </a:cubicBezTo>
                        <a:cubicBezTo>
                          <a:pt x="2198442" y="72185"/>
                          <a:pt x="2655115" y="90054"/>
                          <a:pt x="3023127" y="0"/>
                        </a:cubicBezTo>
                      </a:path>
                    </a:pathLst>
                  </a:cu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38" name="Ελεύθερη σχεδίαση 37"/>
                  <p:cNvSpPr/>
                  <p:nvPr/>
                </p:nvSpPr>
                <p:spPr>
                  <a:xfrm>
                    <a:off x="3024353" y="2560712"/>
                    <a:ext cx="3352498" cy="953577"/>
                  </a:xfrm>
                  <a:custGeom>
                    <a:avLst/>
                    <a:gdLst>
                      <a:gd name="connsiteX0" fmla="*/ 0 w 2608118"/>
                      <a:gd name="connsiteY0" fmla="*/ 1776846 h 1790517"/>
                      <a:gd name="connsiteX1" fmla="*/ 789709 w 2608118"/>
                      <a:gd name="connsiteY1" fmla="*/ 1600200 h 1790517"/>
                      <a:gd name="connsiteX2" fmla="*/ 1569027 w 2608118"/>
                      <a:gd name="connsiteY2" fmla="*/ 446809 h 1790517"/>
                      <a:gd name="connsiteX3" fmla="*/ 2608118 w 2608118"/>
                      <a:gd name="connsiteY3" fmla="*/ 0 h 1790517"/>
                      <a:gd name="connsiteX0" fmla="*/ 0 w 2608118"/>
                      <a:gd name="connsiteY0" fmla="*/ 1776846 h 1792636"/>
                      <a:gd name="connsiteX1" fmla="*/ 789709 w 2608118"/>
                      <a:gd name="connsiteY1" fmla="*/ 1600200 h 1792636"/>
                      <a:gd name="connsiteX2" fmla="*/ 1551418 w 2608118"/>
                      <a:gd name="connsiteY2" fmla="*/ 384463 h 1792636"/>
                      <a:gd name="connsiteX3" fmla="*/ 2608118 w 2608118"/>
                      <a:gd name="connsiteY3" fmla="*/ 0 h 1792636"/>
                      <a:gd name="connsiteX0" fmla="*/ 0 w 2608118"/>
                      <a:gd name="connsiteY0" fmla="*/ 1776846 h 1794981"/>
                      <a:gd name="connsiteX1" fmla="*/ 789709 w 2608118"/>
                      <a:gd name="connsiteY1" fmla="*/ 1600200 h 1794981"/>
                      <a:gd name="connsiteX2" fmla="*/ 1545548 w 2608118"/>
                      <a:gd name="connsiteY2" fmla="*/ 322118 h 1794981"/>
                      <a:gd name="connsiteX3" fmla="*/ 2608118 w 2608118"/>
                      <a:gd name="connsiteY3" fmla="*/ 0 h 1794981"/>
                      <a:gd name="connsiteX0" fmla="*/ 0 w 2608118"/>
                      <a:gd name="connsiteY0" fmla="*/ 1776846 h 1784070"/>
                      <a:gd name="connsiteX1" fmla="*/ 785147 w 2608118"/>
                      <a:gd name="connsiteY1" fmla="*/ 1539304 h 1784070"/>
                      <a:gd name="connsiteX2" fmla="*/ 1545548 w 2608118"/>
                      <a:gd name="connsiteY2" fmla="*/ 322118 h 1784070"/>
                      <a:gd name="connsiteX3" fmla="*/ 2608118 w 2608118"/>
                      <a:gd name="connsiteY3" fmla="*/ 0 h 1784070"/>
                      <a:gd name="connsiteX0" fmla="*/ 0 w 2834214"/>
                      <a:gd name="connsiteY0" fmla="*/ 1797143 h 1802937"/>
                      <a:gd name="connsiteX1" fmla="*/ 1011243 w 2834214"/>
                      <a:gd name="connsiteY1" fmla="*/ 1539304 h 1802937"/>
                      <a:gd name="connsiteX2" fmla="*/ 1771644 w 2834214"/>
                      <a:gd name="connsiteY2" fmla="*/ 322118 h 1802937"/>
                      <a:gd name="connsiteX3" fmla="*/ 2834214 w 2834214"/>
                      <a:gd name="connsiteY3" fmla="*/ 0 h 1802937"/>
                      <a:gd name="connsiteX0" fmla="*/ 0 w 2874433"/>
                      <a:gd name="connsiteY0" fmla="*/ 1812077 h 1817087"/>
                      <a:gd name="connsiteX1" fmla="*/ 1051462 w 2874433"/>
                      <a:gd name="connsiteY1" fmla="*/ 1539304 h 1817087"/>
                      <a:gd name="connsiteX2" fmla="*/ 1811863 w 2874433"/>
                      <a:gd name="connsiteY2" fmla="*/ 322118 h 1817087"/>
                      <a:gd name="connsiteX3" fmla="*/ 2874433 w 2874433"/>
                      <a:gd name="connsiteY3" fmla="*/ 0 h 1817087"/>
                      <a:gd name="connsiteX0" fmla="*/ 0 w 2915130"/>
                      <a:gd name="connsiteY0" fmla="*/ 1856880 h 1860366"/>
                      <a:gd name="connsiteX1" fmla="*/ 1092159 w 2915130"/>
                      <a:gd name="connsiteY1" fmla="*/ 1539304 h 1860366"/>
                      <a:gd name="connsiteX2" fmla="*/ 1852560 w 2915130"/>
                      <a:gd name="connsiteY2" fmla="*/ 322118 h 1860366"/>
                      <a:gd name="connsiteX3" fmla="*/ 2915130 w 2915130"/>
                      <a:gd name="connsiteY3" fmla="*/ 0 h 1860366"/>
                      <a:gd name="connsiteX0" fmla="*/ 0 w 2945653"/>
                      <a:gd name="connsiteY0" fmla="*/ 1841946 h 1845837"/>
                      <a:gd name="connsiteX1" fmla="*/ 1122682 w 2945653"/>
                      <a:gd name="connsiteY1" fmla="*/ 1539304 h 1845837"/>
                      <a:gd name="connsiteX2" fmla="*/ 1883083 w 2945653"/>
                      <a:gd name="connsiteY2" fmla="*/ 322118 h 1845837"/>
                      <a:gd name="connsiteX3" fmla="*/ 2945653 w 2945653"/>
                      <a:gd name="connsiteY3" fmla="*/ 0 h 1845837"/>
                      <a:gd name="connsiteX0" fmla="*/ 0 w 2945653"/>
                      <a:gd name="connsiteY0" fmla="*/ 1841946 h 1848201"/>
                      <a:gd name="connsiteX1" fmla="*/ 1061636 w 2945653"/>
                      <a:gd name="connsiteY1" fmla="*/ 1583285 h 1848201"/>
                      <a:gd name="connsiteX2" fmla="*/ 1883083 w 2945653"/>
                      <a:gd name="connsiteY2" fmla="*/ 322118 h 1848201"/>
                      <a:gd name="connsiteX3" fmla="*/ 2945653 w 2945653"/>
                      <a:gd name="connsiteY3" fmla="*/ 0 h 1848201"/>
                      <a:gd name="connsiteX0" fmla="*/ 0 w 2945653"/>
                      <a:gd name="connsiteY0" fmla="*/ 1856606 h 1861995"/>
                      <a:gd name="connsiteX1" fmla="*/ 1061636 w 2945653"/>
                      <a:gd name="connsiteY1" fmla="*/ 1583285 h 1861995"/>
                      <a:gd name="connsiteX2" fmla="*/ 1883083 w 2945653"/>
                      <a:gd name="connsiteY2" fmla="*/ 322118 h 1861995"/>
                      <a:gd name="connsiteX3" fmla="*/ 2945653 w 2945653"/>
                      <a:gd name="connsiteY3" fmla="*/ 0 h 1861995"/>
                      <a:gd name="connsiteX0" fmla="*/ 0 w 2981726"/>
                      <a:gd name="connsiteY0" fmla="*/ 1830617 h 1836006"/>
                      <a:gd name="connsiteX1" fmla="*/ 1061636 w 2981726"/>
                      <a:gd name="connsiteY1" fmla="*/ 1557296 h 1836006"/>
                      <a:gd name="connsiteX2" fmla="*/ 1883083 w 2981726"/>
                      <a:gd name="connsiteY2" fmla="*/ 296129 h 1836006"/>
                      <a:gd name="connsiteX3" fmla="*/ 2981726 w 2981726"/>
                      <a:gd name="connsiteY3" fmla="*/ 0 h 1836006"/>
                      <a:gd name="connsiteX0" fmla="*/ 0 w 2909581"/>
                      <a:gd name="connsiteY0" fmla="*/ 1830617 h 1836006"/>
                      <a:gd name="connsiteX1" fmla="*/ 1061636 w 2909581"/>
                      <a:gd name="connsiteY1" fmla="*/ 1557296 h 1836006"/>
                      <a:gd name="connsiteX2" fmla="*/ 1883083 w 2909581"/>
                      <a:gd name="connsiteY2" fmla="*/ 296129 h 1836006"/>
                      <a:gd name="connsiteX3" fmla="*/ 2909581 w 2909581"/>
                      <a:gd name="connsiteY3" fmla="*/ 0 h 1836006"/>
                    </a:gdLst>
                    <a:ahLst/>
                    <a:cxnLst>
                      <a:cxn ang="0">
                        <a:pos x="connsiteX0" y="connsiteY0"/>
                      </a:cxn>
                      <a:cxn ang="0">
                        <a:pos x="connsiteX1" y="connsiteY1"/>
                      </a:cxn>
                      <a:cxn ang="0">
                        <a:pos x="connsiteX2" y="connsiteY2"/>
                      </a:cxn>
                      <a:cxn ang="0">
                        <a:pos x="connsiteX3" y="connsiteY3"/>
                      </a:cxn>
                    </a:cxnLst>
                    <a:rect l="l" t="t" r="r" b="b"/>
                    <a:pathLst>
                      <a:path w="2909581" h="1836006">
                        <a:moveTo>
                          <a:pt x="0" y="1830617"/>
                        </a:moveTo>
                        <a:cubicBezTo>
                          <a:pt x="264102" y="1853130"/>
                          <a:pt x="747789" y="1813044"/>
                          <a:pt x="1061636" y="1557296"/>
                        </a:cubicBezTo>
                        <a:cubicBezTo>
                          <a:pt x="1375483" y="1301548"/>
                          <a:pt x="1580015" y="562829"/>
                          <a:pt x="1883083" y="296129"/>
                        </a:cubicBezTo>
                        <a:cubicBezTo>
                          <a:pt x="2186151" y="29429"/>
                          <a:pt x="2541569" y="90054"/>
                          <a:pt x="2909581" y="0"/>
                        </a:cubicBezTo>
                      </a:path>
                    </a:pathLst>
                  </a:cu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grpSp>
            <p:cxnSp>
              <p:nvCxnSpPr>
                <p:cNvPr id="9" name="Ευθεία γραμμή σύνδεσης 8"/>
                <p:cNvCxnSpPr/>
                <p:nvPr/>
              </p:nvCxnSpPr>
              <p:spPr>
                <a:xfrm flipV="1">
                  <a:off x="-17777" y="2631800"/>
                  <a:ext cx="1152000"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8" name="Ευθεία γραμμή σύνδεσης 117"/>
                <p:cNvCxnSpPr/>
                <p:nvPr/>
              </p:nvCxnSpPr>
              <p:spPr>
                <a:xfrm flipV="1">
                  <a:off x="-12669" y="3179287"/>
                  <a:ext cx="1224000"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grpSp>
          <p:cxnSp>
            <p:nvCxnSpPr>
              <p:cNvPr id="210" name="Ευθεία γραμμή σύνδεσης 209"/>
              <p:cNvCxnSpPr/>
              <p:nvPr/>
            </p:nvCxnSpPr>
            <p:spPr>
              <a:xfrm>
                <a:off x="5794870" y="2238417"/>
                <a:ext cx="972000" cy="1"/>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1" name="Ευθεία γραμμή σύνδεσης 210"/>
              <p:cNvCxnSpPr/>
              <p:nvPr/>
            </p:nvCxnSpPr>
            <p:spPr>
              <a:xfrm>
                <a:off x="5714405" y="866825"/>
                <a:ext cx="1044000" cy="1"/>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141" name="Οβάλ 140"/>
            <p:cNvSpPr/>
            <p:nvPr/>
          </p:nvSpPr>
          <p:spPr>
            <a:xfrm>
              <a:off x="1205322" y="2636896"/>
              <a:ext cx="324000" cy="540000"/>
            </a:xfrm>
            <a:prstGeom prst="ellipse">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grpSp>
      <p:grpSp>
        <p:nvGrpSpPr>
          <p:cNvPr id="25" name="Ομάδα 24"/>
          <p:cNvGrpSpPr/>
          <p:nvPr/>
        </p:nvGrpSpPr>
        <p:grpSpPr>
          <a:xfrm>
            <a:off x="1711796" y="1669859"/>
            <a:ext cx="10370920" cy="867304"/>
            <a:chOff x="1711796" y="1669859"/>
            <a:chExt cx="10370920" cy="867304"/>
          </a:xfrm>
        </p:grpSpPr>
        <p:grpSp>
          <p:nvGrpSpPr>
            <p:cNvPr id="247" name="Ομάδα 246"/>
            <p:cNvGrpSpPr/>
            <p:nvPr/>
          </p:nvGrpSpPr>
          <p:grpSpPr>
            <a:xfrm>
              <a:off x="1711796" y="2119492"/>
              <a:ext cx="597650" cy="417671"/>
              <a:chOff x="1711796" y="2119492"/>
              <a:chExt cx="597650" cy="417671"/>
            </a:xfrm>
          </p:grpSpPr>
          <p:cxnSp>
            <p:nvCxnSpPr>
              <p:cNvPr id="245" name="Ευθύγραμμο βέλος σύνδεσης 244"/>
              <p:cNvCxnSpPr/>
              <p:nvPr/>
            </p:nvCxnSpPr>
            <p:spPr>
              <a:xfrm>
                <a:off x="1711796" y="2537163"/>
                <a:ext cx="597650" cy="0"/>
              </a:xfrm>
              <a:prstGeom prst="straightConnector1">
                <a:avLst/>
              </a:prstGeom>
              <a:ln w="38100">
                <a:solidFill>
                  <a:srgbClr val="0070C0"/>
                </a:solidFill>
                <a:tailEnd type="triangle" w="med" len="lg"/>
              </a:ln>
            </p:spPr>
            <p:style>
              <a:lnRef idx="1">
                <a:schemeClr val="accent1"/>
              </a:lnRef>
              <a:fillRef idx="0">
                <a:schemeClr val="accent1"/>
              </a:fillRef>
              <a:effectRef idx="0">
                <a:schemeClr val="accent1"/>
              </a:effectRef>
              <a:fontRef idx="minor">
                <a:schemeClr val="tx1"/>
              </a:fontRef>
            </p:style>
          </p:cxnSp>
          <p:sp>
            <p:nvSpPr>
              <p:cNvPr id="246" name="TextBox 245"/>
              <p:cNvSpPr txBox="1"/>
              <p:nvPr/>
            </p:nvSpPr>
            <p:spPr>
              <a:xfrm>
                <a:off x="1816337" y="2119492"/>
                <a:ext cx="394660" cy="400110"/>
              </a:xfrm>
              <a:prstGeom prst="rect">
                <a:avLst/>
              </a:prstGeom>
              <a:noFill/>
            </p:spPr>
            <p:txBody>
              <a:bodyPr wrap="none" rtlCol="0">
                <a:spAutoFit/>
              </a:bodyPr>
              <a:lstStyle/>
              <a:p>
                <a:r>
                  <a:rPr lang="el-GR" sz="2000" b="1" i="1" dirty="0" smtClean="0">
                    <a:solidFill>
                      <a:srgbClr val="0070C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υ</a:t>
                </a:r>
                <a:r>
                  <a:rPr lang="en-US" sz="2000" b="1" baseline="-25000" dirty="0" smtClean="0">
                    <a:solidFill>
                      <a:srgbClr val="0070C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1</a:t>
                </a:r>
                <a:endParaRPr lang="el-GR" sz="2000" b="1" dirty="0">
                  <a:solidFill>
                    <a:srgbClr val="0070C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grpSp>
        <p:grpSp>
          <p:nvGrpSpPr>
            <p:cNvPr id="251" name="Ομάδα 250"/>
            <p:cNvGrpSpPr/>
            <p:nvPr/>
          </p:nvGrpSpPr>
          <p:grpSpPr>
            <a:xfrm>
              <a:off x="5895295" y="1669859"/>
              <a:ext cx="499201" cy="400110"/>
              <a:chOff x="1711796" y="3709315"/>
              <a:chExt cx="499201" cy="400110"/>
            </a:xfrm>
          </p:grpSpPr>
          <p:cxnSp>
            <p:nvCxnSpPr>
              <p:cNvPr id="252" name="Ευθύγραμμο βέλος σύνδεσης 251"/>
              <p:cNvCxnSpPr/>
              <p:nvPr/>
            </p:nvCxnSpPr>
            <p:spPr>
              <a:xfrm>
                <a:off x="1711796" y="3784083"/>
                <a:ext cx="468000" cy="0"/>
              </a:xfrm>
              <a:prstGeom prst="straightConnector1">
                <a:avLst/>
              </a:prstGeom>
              <a:ln w="38100">
                <a:solidFill>
                  <a:srgbClr val="0070C0"/>
                </a:solidFill>
                <a:tailEnd type="triangle" w="med" len="lg"/>
              </a:ln>
            </p:spPr>
            <p:style>
              <a:lnRef idx="1">
                <a:schemeClr val="accent1"/>
              </a:lnRef>
              <a:fillRef idx="0">
                <a:schemeClr val="accent1"/>
              </a:fillRef>
              <a:effectRef idx="0">
                <a:schemeClr val="accent1"/>
              </a:effectRef>
              <a:fontRef idx="minor">
                <a:schemeClr val="tx1"/>
              </a:fontRef>
            </p:style>
          </p:cxnSp>
          <p:sp>
            <p:nvSpPr>
              <p:cNvPr id="253" name="TextBox 252"/>
              <p:cNvSpPr txBox="1"/>
              <p:nvPr/>
            </p:nvSpPr>
            <p:spPr>
              <a:xfrm>
                <a:off x="1816337" y="3709315"/>
                <a:ext cx="394660" cy="400110"/>
              </a:xfrm>
              <a:prstGeom prst="rect">
                <a:avLst/>
              </a:prstGeom>
              <a:noFill/>
            </p:spPr>
            <p:txBody>
              <a:bodyPr wrap="none" rtlCol="0">
                <a:spAutoFit/>
              </a:bodyPr>
              <a:lstStyle/>
              <a:p>
                <a:r>
                  <a:rPr lang="el-GR" sz="2000" b="1" i="1" dirty="0" smtClean="0">
                    <a:solidFill>
                      <a:srgbClr val="0070C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υ</a:t>
                </a:r>
                <a:r>
                  <a:rPr lang="el-GR" sz="2000" b="1" baseline="-25000" dirty="0" smtClean="0">
                    <a:solidFill>
                      <a:srgbClr val="0070C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2</a:t>
                </a:r>
                <a:endParaRPr lang="el-GR" sz="2000" b="1" dirty="0">
                  <a:solidFill>
                    <a:srgbClr val="0070C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grpSp>
        <p:sp>
          <p:nvSpPr>
            <p:cNvPr id="263" name="TextBox 262"/>
            <p:cNvSpPr txBox="1"/>
            <p:nvPr/>
          </p:nvSpPr>
          <p:spPr>
            <a:xfrm>
              <a:off x="8547681" y="1823685"/>
              <a:ext cx="3535035" cy="369332"/>
            </a:xfrm>
            <a:prstGeom prst="rect">
              <a:avLst/>
            </a:prstGeom>
            <a:noFill/>
          </p:spPr>
          <p:txBody>
            <a:bodyPr wrap="square" rtlCol="0">
              <a:spAutoFit/>
            </a:bodyPr>
            <a:lstStyle/>
            <a:p>
              <a:r>
                <a:rPr lang="el-GR" sz="1600" b="1"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Ταχύτητα ρευστού      </a:t>
              </a:r>
              <a:r>
                <a:rPr lang="el-GR" b="1" i="1" dirty="0" smtClean="0">
                  <a:solidFill>
                    <a:srgbClr val="0070C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υ</a:t>
              </a:r>
              <a:r>
                <a:rPr lang="el-GR" b="1" baseline="-25000" dirty="0" smtClean="0">
                  <a:solidFill>
                    <a:srgbClr val="0070C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1</a:t>
              </a:r>
              <a:r>
                <a:rPr lang="el-GR" b="1" dirty="0" smtClean="0">
                  <a:solidFill>
                    <a:srgbClr val="0070C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el-GR" b="1" i="1" dirty="0" smtClean="0">
                  <a:solidFill>
                    <a:srgbClr val="0070C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υ</a:t>
              </a:r>
              <a:r>
                <a:rPr lang="el-GR" b="1" baseline="-25000" dirty="0" smtClean="0">
                  <a:solidFill>
                    <a:srgbClr val="0070C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2</a:t>
              </a:r>
              <a:r>
                <a:rPr lang="el-GR" b="1" dirty="0" smtClean="0">
                  <a:solidFill>
                    <a:srgbClr val="0070C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endParaRPr lang="el-GR" b="1" dirty="0">
                <a:solidFill>
                  <a:srgbClr val="0070C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grpSp>
      <p:grpSp>
        <p:nvGrpSpPr>
          <p:cNvPr id="27" name="Ομάδα 26"/>
          <p:cNvGrpSpPr/>
          <p:nvPr/>
        </p:nvGrpSpPr>
        <p:grpSpPr>
          <a:xfrm>
            <a:off x="1334162" y="2121559"/>
            <a:ext cx="10734698" cy="443036"/>
            <a:chOff x="1334162" y="2121559"/>
            <a:chExt cx="10734698" cy="443036"/>
          </a:xfrm>
        </p:grpSpPr>
        <p:sp>
          <p:nvSpPr>
            <p:cNvPr id="257" name="TextBox 256"/>
            <p:cNvSpPr txBox="1"/>
            <p:nvPr/>
          </p:nvSpPr>
          <p:spPr>
            <a:xfrm>
              <a:off x="1334162" y="2164485"/>
              <a:ext cx="397866" cy="400110"/>
            </a:xfrm>
            <a:prstGeom prst="rect">
              <a:avLst/>
            </a:prstGeom>
            <a:noFill/>
          </p:spPr>
          <p:txBody>
            <a:bodyPr wrap="none" rtlCol="0">
              <a:spAutoFit/>
            </a:bodyPr>
            <a:lstStyle/>
            <a:p>
              <a:r>
                <a:rPr lang="en-US" sz="2000" b="1" i="1" dirty="0" smtClean="0">
                  <a:solidFill>
                    <a:srgbClr val="0070C0"/>
                  </a:solidFill>
                  <a:latin typeface="Times New Roman" panose="02020603050405020304" pitchFamily="18" charset="0"/>
                  <a:cs typeface="Times New Roman" panose="02020603050405020304" pitchFamily="18" charset="0"/>
                </a:rPr>
                <a:t>p</a:t>
              </a:r>
              <a:r>
                <a:rPr lang="en-US" sz="2000" b="1" baseline="-25000" dirty="0" smtClean="0">
                  <a:solidFill>
                    <a:srgbClr val="0070C0"/>
                  </a:solidFill>
                  <a:latin typeface="Times New Roman" panose="02020603050405020304" pitchFamily="18" charset="0"/>
                  <a:cs typeface="Times New Roman" panose="02020603050405020304" pitchFamily="18" charset="0"/>
                </a:rPr>
                <a:t>1</a:t>
              </a:r>
              <a:endParaRPr lang="el-GR" sz="2000" b="1" dirty="0">
                <a:solidFill>
                  <a:srgbClr val="0070C0"/>
                </a:solidFill>
                <a:latin typeface="Times New Roman" panose="02020603050405020304" pitchFamily="18" charset="0"/>
                <a:cs typeface="Times New Roman" panose="02020603050405020304" pitchFamily="18" charset="0"/>
              </a:endParaRPr>
            </a:p>
          </p:txBody>
        </p:sp>
        <p:sp>
          <p:nvSpPr>
            <p:cNvPr id="259" name="TextBox 258"/>
            <p:cNvSpPr txBox="1"/>
            <p:nvPr/>
          </p:nvSpPr>
          <p:spPr>
            <a:xfrm>
              <a:off x="5808177" y="2124038"/>
              <a:ext cx="397866" cy="400110"/>
            </a:xfrm>
            <a:prstGeom prst="rect">
              <a:avLst/>
            </a:prstGeom>
            <a:noFill/>
          </p:spPr>
          <p:txBody>
            <a:bodyPr wrap="none" rtlCol="0">
              <a:spAutoFit/>
            </a:bodyPr>
            <a:lstStyle/>
            <a:p>
              <a:r>
                <a:rPr lang="en-US" sz="2000" b="1" i="1" dirty="0" smtClean="0">
                  <a:solidFill>
                    <a:srgbClr val="0070C0"/>
                  </a:solidFill>
                  <a:latin typeface="Times New Roman" panose="02020603050405020304" pitchFamily="18" charset="0"/>
                  <a:cs typeface="Times New Roman" panose="02020603050405020304" pitchFamily="18" charset="0"/>
                </a:rPr>
                <a:t>p</a:t>
              </a:r>
              <a:r>
                <a:rPr lang="en-US" sz="2000" b="1" baseline="-25000" dirty="0" smtClean="0">
                  <a:solidFill>
                    <a:srgbClr val="0070C0"/>
                  </a:solidFill>
                  <a:latin typeface="Times New Roman" panose="02020603050405020304" pitchFamily="18" charset="0"/>
                  <a:cs typeface="Times New Roman" panose="02020603050405020304" pitchFamily="18" charset="0"/>
                </a:rPr>
                <a:t>2</a:t>
              </a:r>
              <a:endParaRPr lang="el-GR" sz="2000" b="1" dirty="0">
                <a:solidFill>
                  <a:srgbClr val="0070C0"/>
                </a:solidFill>
                <a:latin typeface="Times New Roman" panose="02020603050405020304" pitchFamily="18" charset="0"/>
                <a:cs typeface="Times New Roman" panose="02020603050405020304" pitchFamily="18" charset="0"/>
              </a:endParaRPr>
            </a:p>
          </p:txBody>
        </p:sp>
        <p:sp>
          <p:nvSpPr>
            <p:cNvPr id="264" name="TextBox 263"/>
            <p:cNvSpPr txBox="1"/>
            <p:nvPr/>
          </p:nvSpPr>
          <p:spPr>
            <a:xfrm>
              <a:off x="7700729" y="2121559"/>
              <a:ext cx="4368131" cy="369332"/>
            </a:xfrm>
            <a:prstGeom prst="rect">
              <a:avLst/>
            </a:prstGeom>
            <a:noFill/>
          </p:spPr>
          <p:txBody>
            <a:bodyPr wrap="square" rtlCol="0">
              <a:spAutoFit/>
            </a:bodyPr>
            <a:lstStyle/>
            <a:p>
              <a:r>
                <a:rPr lang="el-GR" sz="1600" b="1"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Υδροστατική πίεση ρευστού      </a:t>
              </a:r>
              <a:r>
                <a:rPr lang="en-US" b="1" i="1" dirty="0">
                  <a:solidFill>
                    <a:srgbClr val="0070C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p</a:t>
              </a:r>
              <a:r>
                <a:rPr lang="el-GR" b="1" baseline="-25000" dirty="0" smtClean="0">
                  <a:solidFill>
                    <a:srgbClr val="0070C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1</a:t>
              </a:r>
              <a:r>
                <a:rPr lang="el-GR" b="1" dirty="0" smtClean="0">
                  <a:solidFill>
                    <a:srgbClr val="0070C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en-US" b="1" i="1" dirty="0" smtClean="0">
                  <a:solidFill>
                    <a:srgbClr val="0070C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p</a:t>
              </a:r>
              <a:r>
                <a:rPr lang="el-GR" b="1" baseline="-25000" dirty="0" smtClean="0">
                  <a:solidFill>
                    <a:srgbClr val="0070C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2</a:t>
              </a:r>
              <a:r>
                <a:rPr lang="el-GR" b="1" dirty="0" smtClean="0">
                  <a:solidFill>
                    <a:srgbClr val="0070C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endParaRPr lang="el-GR" b="1" dirty="0">
                <a:solidFill>
                  <a:srgbClr val="0070C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grpSp>
      <p:sp>
        <p:nvSpPr>
          <p:cNvPr id="266" name="Ορθογώνιο 265"/>
          <p:cNvSpPr/>
          <p:nvPr/>
        </p:nvSpPr>
        <p:spPr>
          <a:xfrm>
            <a:off x="3563696" y="510541"/>
            <a:ext cx="1085861" cy="584775"/>
          </a:xfrm>
          <a:prstGeom prst="rect">
            <a:avLst/>
          </a:prstGeom>
        </p:spPr>
        <p:txBody>
          <a:bodyPr wrap="square">
            <a:spAutoFit/>
          </a:bodyPr>
          <a:lstStyle/>
          <a:p>
            <a:pPr algn="ctr"/>
            <a:r>
              <a:rPr lang="el-GR" sz="1400" b="1"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Περιοχή </a:t>
            </a:r>
            <a:r>
              <a:rPr lang="el-GR" sz="14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ρευστού </a:t>
            </a:r>
            <a:r>
              <a:rPr lang="el-GR" b="1" dirty="0" smtClean="0">
                <a:solidFill>
                  <a:srgbClr val="0070C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3</a:t>
            </a:r>
            <a:endParaRPr lang="el-GR" sz="1400" dirty="0"/>
          </a:p>
        </p:txBody>
      </p:sp>
      <mc:AlternateContent xmlns:mc="http://schemas.openxmlformats.org/markup-compatibility/2006" xmlns:a14="http://schemas.microsoft.com/office/drawing/2010/main">
        <mc:Choice Requires="a14">
          <p:sp>
            <p:nvSpPr>
              <p:cNvPr id="21" name="TextBox 20"/>
              <p:cNvSpPr txBox="1"/>
              <p:nvPr/>
            </p:nvSpPr>
            <p:spPr>
              <a:xfrm>
                <a:off x="9144080" y="3061440"/>
                <a:ext cx="2841483" cy="307777"/>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sSub>
                        <m:sSubPr>
                          <m:ctrlPr>
                            <a:rPr lang="el-GR" sz="2000" b="1" i="1" smtClean="0">
                              <a:solidFill>
                                <a:srgbClr val="0070C0"/>
                              </a:solidFill>
                              <a:latin typeface="Cambria Math" panose="02040503050406030204" pitchFamily="18" charset="0"/>
                            </a:rPr>
                          </m:ctrlPr>
                        </m:sSubPr>
                        <m:e>
                          <m:r>
                            <a:rPr lang="en-US" sz="2000" b="1" i="1" smtClean="0">
                              <a:solidFill>
                                <a:srgbClr val="0070C0"/>
                              </a:solidFill>
                              <a:latin typeface="Cambria Math" panose="02040503050406030204" pitchFamily="18" charset="0"/>
                            </a:rPr>
                            <m:t>𝑭</m:t>
                          </m:r>
                        </m:e>
                        <m:sub>
                          <m:r>
                            <a:rPr lang="en-US" sz="2000" b="1" i="1" smtClean="0">
                              <a:solidFill>
                                <a:srgbClr val="0070C0"/>
                              </a:solidFill>
                              <a:latin typeface="Cambria Math" panose="02040503050406030204" pitchFamily="18" charset="0"/>
                            </a:rPr>
                            <m:t>𝟏</m:t>
                          </m:r>
                        </m:sub>
                      </m:sSub>
                      <m:r>
                        <a:rPr lang="en-US" sz="2000" b="1" i="1" smtClean="0">
                          <a:solidFill>
                            <a:srgbClr val="0070C0"/>
                          </a:solidFill>
                          <a:latin typeface="Cambria Math" panose="02040503050406030204" pitchFamily="18" charset="0"/>
                        </a:rPr>
                        <m:t>=</m:t>
                      </m:r>
                      <m:sSub>
                        <m:sSubPr>
                          <m:ctrlPr>
                            <a:rPr lang="en-US" sz="2000" b="1" i="1" smtClean="0">
                              <a:solidFill>
                                <a:srgbClr val="0070C0"/>
                              </a:solidFill>
                              <a:latin typeface="Cambria Math" panose="02040503050406030204" pitchFamily="18" charset="0"/>
                            </a:rPr>
                          </m:ctrlPr>
                        </m:sSubPr>
                        <m:e>
                          <m:r>
                            <a:rPr lang="en-US" sz="2000" b="1" i="1" smtClean="0">
                              <a:solidFill>
                                <a:srgbClr val="0070C0"/>
                              </a:solidFill>
                              <a:latin typeface="Cambria Math" panose="02040503050406030204" pitchFamily="18" charset="0"/>
                            </a:rPr>
                            <m:t>𝒑</m:t>
                          </m:r>
                        </m:e>
                        <m:sub>
                          <m:r>
                            <a:rPr lang="en-US" sz="2000" b="1" i="1" smtClean="0">
                              <a:solidFill>
                                <a:srgbClr val="0070C0"/>
                              </a:solidFill>
                              <a:latin typeface="Cambria Math" panose="02040503050406030204" pitchFamily="18" charset="0"/>
                            </a:rPr>
                            <m:t>𝟏</m:t>
                          </m:r>
                        </m:sub>
                      </m:sSub>
                      <m:sSub>
                        <m:sSubPr>
                          <m:ctrlPr>
                            <a:rPr lang="en-US" sz="2000" b="1" i="1" smtClean="0">
                              <a:solidFill>
                                <a:srgbClr val="0070C0"/>
                              </a:solidFill>
                              <a:latin typeface="Cambria Math" panose="02040503050406030204" pitchFamily="18" charset="0"/>
                            </a:rPr>
                          </m:ctrlPr>
                        </m:sSubPr>
                        <m:e>
                          <m:r>
                            <a:rPr lang="en-US" sz="2000" b="1" i="1" smtClean="0">
                              <a:solidFill>
                                <a:srgbClr val="0070C0"/>
                              </a:solidFill>
                              <a:latin typeface="Cambria Math" panose="02040503050406030204" pitchFamily="18" charset="0"/>
                            </a:rPr>
                            <m:t>𝑨</m:t>
                          </m:r>
                        </m:e>
                        <m:sub>
                          <m:r>
                            <a:rPr lang="en-US" sz="2000" b="1" i="1" smtClean="0">
                              <a:solidFill>
                                <a:srgbClr val="0070C0"/>
                              </a:solidFill>
                              <a:latin typeface="Cambria Math" panose="02040503050406030204" pitchFamily="18" charset="0"/>
                            </a:rPr>
                            <m:t>𝟏</m:t>
                          </m:r>
                        </m:sub>
                      </m:sSub>
                      <m:r>
                        <a:rPr lang="en-US" sz="2000" b="1" i="1" smtClean="0">
                          <a:solidFill>
                            <a:srgbClr val="0070C0"/>
                          </a:solidFill>
                          <a:latin typeface="Cambria Math" panose="02040503050406030204" pitchFamily="18" charset="0"/>
                        </a:rPr>
                        <m:t>       </m:t>
                      </m:r>
                      <m:sSub>
                        <m:sSubPr>
                          <m:ctrlPr>
                            <a:rPr lang="en-US" sz="2000" b="1" i="1" smtClean="0">
                              <a:solidFill>
                                <a:srgbClr val="0070C0"/>
                              </a:solidFill>
                              <a:latin typeface="Cambria Math" panose="02040503050406030204" pitchFamily="18" charset="0"/>
                            </a:rPr>
                          </m:ctrlPr>
                        </m:sSubPr>
                        <m:e>
                          <m:r>
                            <a:rPr lang="en-US" sz="2000" b="1" i="1" smtClean="0">
                              <a:solidFill>
                                <a:srgbClr val="0070C0"/>
                              </a:solidFill>
                              <a:latin typeface="Cambria Math" panose="02040503050406030204" pitchFamily="18" charset="0"/>
                            </a:rPr>
                            <m:t>𝑭</m:t>
                          </m:r>
                        </m:e>
                        <m:sub>
                          <m:r>
                            <a:rPr lang="en-US" sz="2000" b="1" i="1" smtClean="0">
                              <a:solidFill>
                                <a:srgbClr val="0070C0"/>
                              </a:solidFill>
                              <a:latin typeface="Cambria Math" panose="02040503050406030204" pitchFamily="18" charset="0"/>
                            </a:rPr>
                            <m:t>𝟐</m:t>
                          </m:r>
                        </m:sub>
                      </m:sSub>
                      <m:r>
                        <a:rPr lang="en-US" sz="2000" b="1" i="1" smtClean="0">
                          <a:solidFill>
                            <a:srgbClr val="0070C0"/>
                          </a:solidFill>
                          <a:latin typeface="Cambria Math" panose="02040503050406030204" pitchFamily="18" charset="0"/>
                        </a:rPr>
                        <m:t>=</m:t>
                      </m:r>
                      <m:sSub>
                        <m:sSubPr>
                          <m:ctrlPr>
                            <a:rPr lang="en-US" sz="2000" b="1" i="1">
                              <a:solidFill>
                                <a:srgbClr val="0070C0"/>
                              </a:solidFill>
                              <a:latin typeface="Cambria Math" panose="02040503050406030204" pitchFamily="18" charset="0"/>
                            </a:rPr>
                          </m:ctrlPr>
                        </m:sSubPr>
                        <m:e>
                          <m:r>
                            <a:rPr lang="en-US" sz="2000" b="1" i="1">
                              <a:solidFill>
                                <a:srgbClr val="0070C0"/>
                              </a:solidFill>
                              <a:latin typeface="Cambria Math" panose="02040503050406030204" pitchFamily="18" charset="0"/>
                            </a:rPr>
                            <m:t>𝒑</m:t>
                          </m:r>
                        </m:e>
                        <m:sub>
                          <m:r>
                            <a:rPr lang="en-US" sz="2000" b="1" i="1" smtClean="0">
                              <a:solidFill>
                                <a:srgbClr val="0070C0"/>
                              </a:solidFill>
                              <a:latin typeface="Cambria Math" panose="02040503050406030204" pitchFamily="18" charset="0"/>
                            </a:rPr>
                            <m:t>𝟐</m:t>
                          </m:r>
                        </m:sub>
                      </m:sSub>
                      <m:sSub>
                        <m:sSubPr>
                          <m:ctrlPr>
                            <a:rPr lang="en-US" sz="2000" b="1" i="1">
                              <a:solidFill>
                                <a:srgbClr val="0070C0"/>
                              </a:solidFill>
                              <a:latin typeface="Cambria Math" panose="02040503050406030204" pitchFamily="18" charset="0"/>
                            </a:rPr>
                          </m:ctrlPr>
                        </m:sSubPr>
                        <m:e>
                          <m:r>
                            <a:rPr lang="en-US" sz="2000" b="1" i="1">
                              <a:solidFill>
                                <a:srgbClr val="0070C0"/>
                              </a:solidFill>
                              <a:latin typeface="Cambria Math" panose="02040503050406030204" pitchFamily="18" charset="0"/>
                            </a:rPr>
                            <m:t>𝑨</m:t>
                          </m:r>
                        </m:e>
                        <m:sub>
                          <m:r>
                            <a:rPr lang="en-US" sz="2000" b="1" i="1" smtClean="0">
                              <a:solidFill>
                                <a:srgbClr val="0070C0"/>
                              </a:solidFill>
                              <a:latin typeface="Cambria Math" panose="02040503050406030204" pitchFamily="18" charset="0"/>
                            </a:rPr>
                            <m:t>𝟐</m:t>
                          </m:r>
                        </m:sub>
                      </m:sSub>
                    </m:oMath>
                  </m:oMathPara>
                </a14:m>
                <a:endParaRPr lang="el-GR" sz="2000" b="1" dirty="0"/>
              </a:p>
            </p:txBody>
          </p:sp>
        </mc:Choice>
        <mc:Fallback xmlns="">
          <p:sp>
            <p:nvSpPr>
              <p:cNvPr id="21" name="TextBox 20"/>
              <p:cNvSpPr txBox="1">
                <a:spLocks noRot="1" noChangeAspect="1" noMove="1" noResize="1" noEditPoints="1" noAdjustHandles="1" noChangeArrowheads="1" noChangeShapeType="1" noTextEdit="1"/>
              </p:cNvSpPr>
              <p:nvPr/>
            </p:nvSpPr>
            <p:spPr>
              <a:xfrm>
                <a:off x="9144080" y="3061440"/>
                <a:ext cx="2841483" cy="307777"/>
              </a:xfrm>
              <a:prstGeom prst="rect">
                <a:avLst/>
              </a:prstGeom>
              <a:blipFill>
                <a:blip r:embed="rId2"/>
                <a:stretch>
                  <a:fillRect l="-1502" r="-644" b="-25490"/>
                </a:stretch>
              </a:blipFill>
            </p:spPr>
            <p:txBody>
              <a:bodyPr/>
              <a:lstStyle/>
              <a:p>
                <a:r>
                  <a:rPr lang="el-GR">
                    <a:noFill/>
                  </a:rPr>
                  <a:t> </a:t>
                </a:r>
              </a:p>
            </p:txBody>
          </p:sp>
        </mc:Fallback>
      </mc:AlternateContent>
      <p:grpSp>
        <p:nvGrpSpPr>
          <p:cNvPr id="24" name="Ομάδα 23"/>
          <p:cNvGrpSpPr/>
          <p:nvPr/>
        </p:nvGrpSpPr>
        <p:grpSpPr>
          <a:xfrm>
            <a:off x="1148861" y="1154166"/>
            <a:ext cx="10944246" cy="1790268"/>
            <a:chOff x="1148861" y="1154166"/>
            <a:chExt cx="10944246" cy="1790268"/>
          </a:xfrm>
        </p:grpSpPr>
        <p:grpSp>
          <p:nvGrpSpPr>
            <p:cNvPr id="23" name="Ομάδα 22"/>
            <p:cNvGrpSpPr/>
            <p:nvPr/>
          </p:nvGrpSpPr>
          <p:grpSpPr>
            <a:xfrm>
              <a:off x="1148861" y="1536202"/>
              <a:ext cx="10944246" cy="1408232"/>
              <a:chOff x="1148861" y="1536202"/>
              <a:chExt cx="10944246" cy="1408232"/>
            </a:xfrm>
          </p:grpSpPr>
          <p:sp>
            <p:nvSpPr>
              <p:cNvPr id="262" name="TextBox 261"/>
              <p:cNvSpPr txBox="1"/>
              <p:nvPr/>
            </p:nvSpPr>
            <p:spPr>
              <a:xfrm>
                <a:off x="7897663" y="1536202"/>
                <a:ext cx="4195444" cy="369332"/>
              </a:xfrm>
              <a:prstGeom prst="rect">
                <a:avLst/>
              </a:prstGeom>
              <a:noFill/>
            </p:spPr>
            <p:txBody>
              <a:bodyPr wrap="none" rtlCol="0">
                <a:spAutoFit/>
              </a:bodyPr>
              <a:lstStyle/>
              <a:p>
                <a:r>
                  <a:rPr lang="el-GR" sz="1600" b="1"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Εμβαδό διατομής σωλήνα      </a:t>
                </a:r>
                <a:r>
                  <a:rPr lang="el-GR" b="1" i="1" dirty="0" smtClean="0">
                    <a:solidFill>
                      <a:srgbClr val="0070C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Α</a:t>
                </a:r>
                <a:r>
                  <a:rPr lang="el-GR" b="1" baseline="-25000" dirty="0" smtClean="0">
                    <a:solidFill>
                      <a:srgbClr val="0070C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1</a:t>
                </a:r>
                <a:r>
                  <a:rPr lang="el-GR" b="1" dirty="0" smtClean="0">
                    <a:solidFill>
                      <a:srgbClr val="0070C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el-GR" b="1" i="1" dirty="0" smtClean="0">
                    <a:solidFill>
                      <a:srgbClr val="0070C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Α</a:t>
                </a:r>
                <a:r>
                  <a:rPr lang="el-GR" b="1" baseline="-25000" dirty="0" smtClean="0">
                    <a:solidFill>
                      <a:srgbClr val="0070C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2</a:t>
                </a:r>
                <a:r>
                  <a:rPr lang="el-GR" b="1" dirty="0" smtClean="0">
                    <a:solidFill>
                      <a:srgbClr val="0070C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endParaRPr lang="el-GR" b="1" dirty="0">
                  <a:solidFill>
                    <a:srgbClr val="0070C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
            <p:nvSpPr>
              <p:cNvPr id="270" name="TextBox 269"/>
              <p:cNvSpPr txBox="1"/>
              <p:nvPr/>
            </p:nvSpPr>
            <p:spPr>
              <a:xfrm>
                <a:off x="1148861" y="2577206"/>
                <a:ext cx="442850" cy="367228"/>
              </a:xfrm>
              <a:prstGeom prst="rect">
                <a:avLst/>
              </a:prstGeom>
              <a:noFill/>
            </p:spPr>
            <p:txBody>
              <a:bodyPr wrap="square" rtlCol="0">
                <a:spAutoFit/>
              </a:bodyPr>
              <a:lstStyle/>
              <a:p>
                <a:r>
                  <a:rPr lang="en-US" b="1" i="1" dirty="0" smtClean="0">
                    <a:latin typeface="Times New Roman" panose="02020603050405020304" pitchFamily="18" charset="0"/>
                    <a:cs typeface="Times New Roman" panose="02020603050405020304" pitchFamily="18" charset="0"/>
                  </a:rPr>
                  <a:t>A</a:t>
                </a:r>
                <a:r>
                  <a:rPr lang="en-US" b="1" baseline="-25000" dirty="0" smtClean="0">
                    <a:latin typeface="Times New Roman" panose="02020603050405020304" pitchFamily="18" charset="0"/>
                    <a:cs typeface="Times New Roman" panose="02020603050405020304" pitchFamily="18" charset="0"/>
                  </a:rPr>
                  <a:t>1</a:t>
                </a:r>
                <a:endParaRPr lang="el-GR" b="1" dirty="0">
                  <a:latin typeface="Times New Roman" panose="02020603050405020304" pitchFamily="18" charset="0"/>
                  <a:cs typeface="Times New Roman" panose="02020603050405020304" pitchFamily="18" charset="0"/>
                </a:endParaRPr>
              </a:p>
            </p:txBody>
          </p:sp>
        </p:grpSp>
        <p:sp>
          <p:nvSpPr>
            <p:cNvPr id="271" name="TextBox 270"/>
            <p:cNvSpPr txBox="1"/>
            <p:nvPr/>
          </p:nvSpPr>
          <p:spPr>
            <a:xfrm>
              <a:off x="5634719" y="1154166"/>
              <a:ext cx="415498" cy="369332"/>
            </a:xfrm>
            <a:prstGeom prst="rect">
              <a:avLst/>
            </a:prstGeom>
            <a:noFill/>
          </p:spPr>
          <p:txBody>
            <a:bodyPr wrap="none" rtlCol="0">
              <a:spAutoFit/>
            </a:bodyPr>
            <a:lstStyle/>
            <a:p>
              <a:r>
                <a:rPr lang="en-US" b="1" i="1" dirty="0" smtClean="0">
                  <a:latin typeface="Times New Roman" panose="02020603050405020304" pitchFamily="18" charset="0"/>
                  <a:cs typeface="Times New Roman" panose="02020603050405020304" pitchFamily="18" charset="0"/>
                </a:rPr>
                <a:t>A</a:t>
              </a:r>
              <a:r>
                <a:rPr lang="en-US" b="1" baseline="-25000" dirty="0" smtClean="0">
                  <a:latin typeface="Times New Roman" panose="02020603050405020304" pitchFamily="18" charset="0"/>
                  <a:cs typeface="Times New Roman" panose="02020603050405020304" pitchFamily="18" charset="0"/>
                </a:rPr>
                <a:t>2</a:t>
              </a:r>
              <a:endParaRPr lang="el-GR" b="1" dirty="0">
                <a:latin typeface="Times New Roman" panose="02020603050405020304" pitchFamily="18" charset="0"/>
                <a:cs typeface="Times New Roman" panose="02020603050405020304" pitchFamily="18" charset="0"/>
              </a:endParaRPr>
            </a:p>
          </p:txBody>
        </p:sp>
      </p:grpSp>
      <p:grpSp>
        <p:nvGrpSpPr>
          <p:cNvPr id="49" name="Ομάδα 48"/>
          <p:cNvGrpSpPr/>
          <p:nvPr/>
        </p:nvGrpSpPr>
        <p:grpSpPr>
          <a:xfrm>
            <a:off x="272935" y="924467"/>
            <a:ext cx="6443009" cy="2736000"/>
            <a:chOff x="272935" y="3636487"/>
            <a:chExt cx="6443009" cy="3178136"/>
          </a:xfrm>
        </p:grpSpPr>
        <p:grpSp>
          <p:nvGrpSpPr>
            <p:cNvPr id="32" name="Ομάδα 31"/>
            <p:cNvGrpSpPr/>
            <p:nvPr/>
          </p:nvGrpSpPr>
          <p:grpSpPr>
            <a:xfrm>
              <a:off x="379944" y="3801924"/>
              <a:ext cx="6336000" cy="2916000"/>
              <a:chOff x="907479" y="3895708"/>
              <a:chExt cx="6336000" cy="2916000"/>
            </a:xfrm>
          </p:grpSpPr>
          <p:cxnSp>
            <p:nvCxnSpPr>
              <p:cNvPr id="30" name="Ευθεία γραμμή σύνδεσης 29"/>
              <p:cNvCxnSpPr/>
              <p:nvPr/>
            </p:nvCxnSpPr>
            <p:spPr>
              <a:xfrm>
                <a:off x="1055136" y="3895708"/>
                <a:ext cx="0" cy="2916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4" name="Ευθεία γραμμή σύνδεσης 203"/>
              <p:cNvCxnSpPr/>
              <p:nvPr/>
            </p:nvCxnSpPr>
            <p:spPr>
              <a:xfrm rot="5400000">
                <a:off x="4075479" y="3425347"/>
                <a:ext cx="0" cy="6336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274" name="TextBox 273"/>
            <p:cNvSpPr txBox="1"/>
            <p:nvPr/>
          </p:nvSpPr>
          <p:spPr>
            <a:xfrm>
              <a:off x="6377933" y="6414513"/>
              <a:ext cx="312906" cy="400110"/>
            </a:xfrm>
            <a:prstGeom prst="rect">
              <a:avLst/>
            </a:prstGeom>
            <a:noFill/>
          </p:spPr>
          <p:txBody>
            <a:bodyPr wrap="none" rtlCol="0">
              <a:spAutoFit/>
            </a:bodyPr>
            <a:lstStyle/>
            <a:p>
              <a:r>
                <a:rPr lang="en-US" sz="2000" b="1" i="1" dirty="0" smtClean="0">
                  <a:solidFill>
                    <a:srgbClr val="0070C0"/>
                  </a:solidFill>
                  <a:latin typeface="Times New Roman" panose="02020603050405020304" pitchFamily="18" charset="0"/>
                  <a:cs typeface="Times New Roman" panose="02020603050405020304" pitchFamily="18" charset="0"/>
                </a:rPr>
                <a:t>x</a:t>
              </a:r>
              <a:endParaRPr lang="el-GR" sz="2000" b="1" dirty="0">
                <a:solidFill>
                  <a:srgbClr val="0070C0"/>
                </a:solidFill>
                <a:latin typeface="Times New Roman" panose="02020603050405020304" pitchFamily="18" charset="0"/>
                <a:cs typeface="Times New Roman" panose="02020603050405020304" pitchFamily="18" charset="0"/>
              </a:endParaRPr>
            </a:p>
          </p:txBody>
        </p:sp>
        <p:sp>
          <p:nvSpPr>
            <p:cNvPr id="275" name="TextBox 274"/>
            <p:cNvSpPr txBox="1"/>
            <p:nvPr/>
          </p:nvSpPr>
          <p:spPr>
            <a:xfrm>
              <a:off x="272935" y="3636487"/>
              <a:ext cx="298480" cy="400110"/>
            </a:xfrm>
            <a:prstGeom prst="rect">
              <a:avLst/>
            </a:prstGeom>
            <a:noFill/>
          </p:spPr>
          <p:txBody>
            <a:bodyPr wrap="none" rtlCol="0">
              <a:spAutoFit/>
            </a:bodyPr>
            <a:lstStyle/>
            <a:p>
              <a:r>
                <a:rPr lang="en-US" sz="2000" b="1" i="1" dirty="0" smtClean="0">
                  <a:solidFill>
                    <a:srgbClr val="0070C0"/>
                  </a:solidFill>
                  <a:latin typeface="Times New Roman" panose="02020603050405020304" pitchFamily="18" charset="0"/>
                  <a:cs typeface="Times New Roman" panose="02020603050405020304" pitchFamily="18" charset="0"/>
                </a:rPr>
                <a:t>y</a:t>
              </a:r>
              <a:endParaRPr lang="el-GR" sz="2000" b="1" dirty="0">
                <a:solidFill>
                  <a:srgbClr val="0070C0"/>
                </a:solidFill>
                <a:latin typeface="Times New Roman" panose="02020603050405020304" pitchFamily="18" charset="0"/>
                <a:cs typeface="Times New Roman" panose="02020603050405020304" pitchFamily="18" charset="0"/>
              </a:endParaRPr>
            </a:p>
          </p:txBody>
        </p:sp>
      </p:grpSp>
      <p:sp>
        <p:nvSpPr>
          <p:cNvPr id="195" name="TextBox 194"/>
          <p:cNvSpPr txBox="1"/>
          <p:nvPr/>
        </p:nvSpPr>
        <p:spPr>
          <a:xfrm>
            <a:off x="7406466" y="3469092"/>
            <a:ext cx="4785535" cy="553998"/>
          </a:xfrm>
          <a:prstGeom prst="rect">
            <a:avLst/>
          </a:prstGeom>
          <a:noFill/>
        </p:spPr>
        <p:txBody>
          <a:bodyPr wrap="square" rtlCol="0">
            <a:spAutoFit/>
          </a:bodyPr>
          <a:lstStyle/>
          <a:p>
            <a:r>
              <a:rPr lang="el-GR" sz="1400" b="1"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Το ρευστό που βρίσκεται αριστερά από τη </a:t>
            </a:r>
            <a:r>
              <a:rPr lang="el-GR" sz="1400" b="1" dirty="0" smtClean="0">
                <a:solidFill>
                  <a:srgbClr val="0070C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θέση 1</a:t>
            </a:r>
            <a:r>
              <a:rPr lang="el-GR" sz="1400" b="1"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ωθεί με τη δύναμη </a:t>
            </a:r>
            <a:r>
              <a:rPr lang="en-US" sz="1600" b="1" i="1" dirty="0" smtClean="0">
                <a:solidFill>
                  <a:srgbClr val="0070C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F</a:t>
            </a:r>
            <a:r>
              <a:rPr lang="en-US" sz="1600" b="1" baseline="-25000" dirty="0" smtClean="0">
                <a:solidFill>
                  <a:srgbClr val="0070C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1</a:t>
            </a:r>
            <a:r>
              <a:rPr lang="en-US" sz="1400" b="1"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el-GR" sz="1400" b="1"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προς τα δεξιά το επιλεγμένο τμήμα του ρευστού.</a:t>
            </a:r>
            <a:endParaRPr lang="el-GR" sz="1600" b="1" dirty="0">
              <a:solidFill>
                <a:srgbClr val="0070C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
        <p:nvSpPr>
          <p:cNvPr id="196" name="TextBox 195"/>
          <p:cNvSpPr txBox="1"/>
          <p:nvPr/>
        </p:nvSpPr>
        <p:spPr>
          <a:xfrm>
            <a:off x="7406466" y="4057909"/>
            <a:ext cx="4792461" cy="769441"/>
          </a:xfrm>
          <a:prstGeom prst="rect">
            <a:avLst/>
          </a:prstGeom>
          <a:noFill/>
        </p:spPr>
        <p:txBody>
          <a:bodyPr wrap="square" rtlCol="0">
            <a:spAutoFit/>
          </a:bodyPr>
          <a:lstStyle/>
          <a:p>
            <a:r>
              <a:rPr lang="el-GR" sz="1400" b="1"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Το ρευστό που βρίσκεται δεξιά από τη </a:t>
            </a:r>
            <a:r>
              <a:rPr lang="el-GR" sz="1400" b="1" dirty="0" smtClean="0">
                <a:solidFill>
                  <a:srgbClr val="0070C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θέση 2</a:t>
            </a:r>
            <a:r>
              <a:rPr lang="el-GR" sz="1400" b="1"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αντιστέκεται με τη δύναμη </a:t>
            </a:r>
            <a:r>
              <a:rPr lang="en-US" sz="1600" b="1" i="1" dirty="0" smtClean="0">
                <a:solidFill>
                  <a:srgbClr val="0070C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F</a:t>
            </a:r>
            <a:r>
              <a:rPr lang="el-GR" sz="1600" b="1" baseline="-25000" dirty="0" smtClean="0">
                <a:solidFill>
                  <a:srgbClr val="0070C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2</a:t>
            </a:r>
            <a:r>
              <a:rPr lang="en-US" sz="1400" b="1"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el-GR" sz="1400" b="1"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στην κίνηση προς τα δεξιά του επιλεγμένου τμήματος του ρευστού.</a:t>
            </a:r>
            <a:endParaRPr lang="el-GR" sz="1600" b="1" dirty="0">
              <a:solidFill>
                <a:srgbClr val="0070C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grpSp>
        <p:nvGrpSpPr>
          <p:cNvPr id="8" name="Ομάδα 7"/>
          <p:cNvGrpSpPr/>
          <p:nvPr/>
        </p:nvGrpSpPr>
        <p:grpSpPr>
          <a:xfrm>
            <a:off x="106413" y="3677687"/>
            <a:ext cx="9931205" cy="3071277"/>
            <a:chOff x="106413" y="3677687"/>
            <a:chExt cx="9931205" cy="3071277"/>
          </a:xfrm>
        </p:grpSpPr>
        <p:grpSp>
          <p:nvGrpSpPr>
            <p:cNvPr id="46" name="Ομάδα 45"/>
            <p:cNvGrpSpPr/>
            <p:nvPr/>
          </p:nvGrpSpPr>
          <p:grpSpPr>
            <a:xfrm>
              <a:off x="106413" y="4241284"/>
              <a:ext cx="6138949" cy="1796121"/>
              <a:chOff x="106413" y="4241284"/>
              <a:chExt cx="6138949" cy="1796121"/>
            </a:xfrm>
          </p:grpSpPr>
          <p:grpSp>
            <p:nvGrpSpPr>
              <p:cNvPr id="12" name="Ομάδα 11"/>
              <p:cNvGrpSpPr/>
              <p:nvPr/>
            </p:nvGrpSpPr>
            <p:grpSpPr>
              <a:xfrm>
                <a:off x="113688" y="5668073"/>
                <a:ext cx="2615398" cy="369332"/>
                <a:chOff x="113688" y="5668073"/>
                <a:chExt cx="2615398" cy="369332"/>
              </a:xfrm>
            </p:grpSpPr>
            <p:grpSp>
              <p:nvGrpSpPr>
                <p:cNvPr id="61" name="Ομάδα 60"/>
                <p:cNvGrpSpPr/>
                <p:nvPr/>
              </p:nvGrpSpPr>
              <p:grpSpPr>
                <a:xfrm>
                  <a:off x="391578" y="5903238"/>
                  <a:ext cx="2337508" cy="2512"/>
                  <a:chOff x="391578" y="5903238"/>
                  <a:chExt cx="2337508" cy="2512"/>
                </a:xfrm>
              </p:grpSpPr>
              <p:cxnSp>
                <p:nvCxnSpPr>
                  <p:cNvPr id="209" name="Ευθεία γραμμή σύνδεσης 208"/>
                  <p:cNvCxnSpPr/>
                  <p:nvPr/>
                </p:nvCxnSpPr>
                <p:spPr>
                  <a:xfrm flipV="1">
                    <a:off x="497086" y="5903238"/>
                    <a:ext cx="2232000" cy="0"/>
                  </a:xfrm>
                  <a:prstGeom prst="line">
                    <a:avLst/>
                  </a:prstGeom>
                  <a:ln w="12700">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213" name="Ευθεία γραμμή σύνδεσης 212"/>
                  <p:cNvCxnSpPr/>
                  <p:nvPr/>
                </p:nvCxnSpPr>
                <p:spPr>
                  <a:xfrm rot="5400000">
                    <a:off x="463578" y="5833750"/>
                    <a:ext cx="0" cy="14400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226" name="TextBox 225"/>
                <p:cNvSpPr txBox="1"/>
                <p:nvPr/>
              </p:nvSpPr>
              <p:spPr>
                <a:xfrm>
                  <a:off x="113688" y="5668073"/>
                  <a:ext cx="364202" cy="369332"/>
                </a:xfrm>
                <a:prstGeom prst="rect">
                  <a:avLst/>
                </a:prstGeom>
                <a:noFill/>
              </p:spPr>
              <p:txBody>
                <a:bodyPr wrap="none" rtlCol="0">
                  <a:spAutoFit/>
                </a:bodyPr>
                <a:lstStyle/>
                <a:p>
                  <a:r>
                    <a:rPr lang="en-US" b="1" i="1" dirty="0" smtClean="0">
                      <a:solidFill>
                        <a:srgbClr val="0070C0"/>
                      </a:solidFill>
                      <a:latin typeface="Times New Roman" panose="02020603050405020304" pitchFamily="18" charset="0"/>
                      <a:cs typeface="Times New Roman" panose="02020603050405020304" pitchFamily="18" charset="0"/>
                    </a:rPr>
                    <a:t>y</a:t>
                  </a:r>
                  <a:r>
                    <a:rPr lang="en-US" b="1" baseline="-25000" dirty="0" smtClean="0">
                      <a:solidFill>
                        <a:srgbClr val="0070C0"/>
                      </a:solidFill>
                      <a:latin typeface="Times New Roman" panose="02020603050405020304" pitchFamily="18" charset="0"/>
                      <a:cs typeface="Times New Roman" panose="02020603050405020304" pitchFamily="18" charset="0"/>
                    </a:rPr>
                    <a:t>1</a:t>
                  </a:r>
                  <a:endParaRPr lang="el-GR" b="1" dirty="0">
                    <a:solidFill>
                      <a:srgbClr val="0070C0"/>
                    </a:solidFill>
                    <a:latin typeface="Times New Roman" panose="02020603050405020304" pitchFamily="18" charset="0"/>
                    <a:cs typeface="Times New Roman" panose="02020603050405020304" pitchFamily="18" charset="0"/>
                  </a:endParaRPr>
                </a:p>
              </p:txBody>
            </p:sp>
          </p:grpSp>
          <p:grpSp>
            <p:nvGrpSpPr>
              <p:cNvPr id="43" name="Ομάδα 42"/>
              <p:cNvGrpSpPr/>
              <p:nvPr/>
            </p:nvGrpSpPr>
            <p:grpSpPr>
              <a:xfrm>
                <a:off x="106413" y="4241284"/>
                <a:ext cx="6138949" cy="369332"/>
                <a:chOff x="106413" y="4241284"/>
                <a:chExt cx="6138949" cy="369332"/>
              </a:xfrm>
            </p:grpSpPr>
            <p:sp>
              <p:nvSpPr>
                <p:cNvPr id="227" name="TextBox 226"/>
                <p:cNvSpPr txBox="1"/>
                <p:nvPr/>
              </p:nvSpPr>
              <p:spPr>
                <a:xfrm>
                  <a:off x="106413" y="4241284"/>
                  <a:ext cx="364202" cy="369332"/>
                </a:xfrm>
                <a:prstGeom prst="rect">
                  <a:avLst/>
                </a:prstGeom>
                <a:noFill/>
              </p:spPr>
              <p:txBody>
                <a:bodyPr wrap="none" rtlCol="0">
                  <a:spAutoFit/>
                </a:bodyPr>
                <a:lstStyle/>
                <a:p>
                  <a:r>
                    <a:rPr lang="en-US" b="1" i="1" dirty="0" smtClean="0">
                      <a:solidFill>
                        <a:srgbClr val="0070C0"/>
                      </a:solidFill>
                      <a:latin typeface="Times New Roman" panose="02020603050405020304" pitchFamily="18" charset="0"/>
                      <a:cs typeface="Times New Roman" panose="02020603050405020304" pitchFamily="18" charset="0"/>
                    </a:rPr>
                    <a:t>y</a:t>
                  </a:r>
                  <a:r>
                    <a:rPr lang="en-US" b="1" baseline="-25000" dirty="0" smtClean="0">
                      <a:solidFill>
                        <a:srgbClr val="0070C0"/>
                      </a:solidFill>
                      <a:latin typeface="Times New Roman" panose="02020603050405020304" pitchFamily="18" charset="0"/>
                      <a:cs typeface="Times New Roman" panose="02020603050405020304" pitchFamily="18" charset="0"/>
                    </a:rPr>
                    <a:t>2</a:t>
                  </a:r>
                  <a:endParaRPr lang="el-GR" b="1" dirty="0">
                    <a:solidFill>
                      <a:srgbClr val="0070C0"/>
                    </a:solidFill>
                    <a:latin typeface="Times New Roman" panose="02020603050405020304" pitchFamily="18" charset="0"/>
                    <a:cs typeface="Times New Roman" panose="02020603050405020304" pitchFamily="18" charset="0"/>
                  </a:endParaRPr>
                </a:p>
              </p:txBody>
            </p:sp>
            <p:grpSp>
              <p:nvGrpSpPr>
                <p:cNvPr id="60" name="Ομάδα 59"/>
                <p:cNvGrpSpPr/>
                <p:nvPr/>
              </p:nvGrpSpPr>
              <p:grpSpPr>
                <a:xfrm>
                  <a:off x="395324" y="4517050"/>
                  <a:ext cx="5850038" cy="207"/>
                  <a:chOff x="395324" y="4517050"/>
                  <a:chExt cx="5850038" cy="207"/>
                </a:xfrm>
              </p:grpSpPr>
              <p:cxnSp>
                <p:nvCxnSpPr>
                  <p:cNvPr id="34" name="Ευθεία γραμμή σύνδεσης 33"/>
                  <p:cNvCxnSpPr/>
                  <p:nvPr/>
                </p:nvCxnSpPr>
                <p:spPr>
                  <a:xfrm flipV="1">
                    <a:off x="485362" y="4517257"/>
                    <a:ext cx="5760000" cy="0"/>
                  </a:xfrm>
                  <a:prstGeom prst="line">
                    <a:avLst/>
                  </a:prstGeom>
                  <a:ln w="12700">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214" name="Ευθεία γραμμή σύνδεσης 213"/>
                  <p:cNvCxnSpPr/>
                  <p:nvPr/>
                </p:nvCxnSpPr>
                <p:spPr>
                  <a:xfrm rot="5400000">
                    <a:off x="467324" y="4445050"/>
                    <a:ext cx="0" cy="14400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grpSp>
          </p:grpSp>
        </p:grpSp>
        <p:grpSp>
          <p:nvGrpSpPr>
            <p:cNvPr id="66" name="Ομάδα 65"/>
            <p:cNvGrpSpPr/>
            <p:nvPr/>
          </p:nvGrpSpPr>
          <p:grpSpPr>
            <a:xfrm>
              <a:off x="278187" y="3677687"/>
              <a:ext cx="9759431" cy="3071277"/>
              <a:chOff x="278187" y="3677687"/>
              <a:chExt cx="9759431" cy="3071277"/>
            </a:xfrm>
          </p:grpSpPr>
          <p:grpSp>
            <p:nvGrpSpPr>
              <p:cNvPr id="54" name="Ομάδα 53"/>
              <p:cNvGrpSpPr/>
              <p:nvPr/>
            </p:nvGrpSpPr>
            <p:grpSpPr>
              <a:xfrm>
                <a:off x="1162839" y="3881032"/>
                <a:ext cx="5723623" cy="2316287"/>
                <a:chOff x="1162839" y="3319918"/>
                <a:chExt cx="5723623" cy="2316287"/>
              </a:xfrm>
            </p:grpSpPr>
            <p:sp>
              <p:nvSpPr>
                <p:cNvPr id="258" name="TextBox 257"/>
                <p:cNvSpPr txBox="1"/>
                <p:nvPr/>
              </p:nvSpPr>
              <p:spPr>
                <a:xfrm>
                  <a:off x="2249549" y="4641235"/>
                  <a:ext cx="397866" cy="400110"/>
                </a:xfrm>
                <a:prstGeom prst="rect">
                  <a:avLst/>
                </a:prstGeom>
                <a:noFill/>
              </p:spPr>
              <p:txBody>
                <a:bodyPr wrap="none" rtlCol="0">
                  <a:spAutoFit/>
                </a:bodyPr>
                <a:lstStyle/>
                <a:p>
                  <a:r>
                    <a:rPr lang="en-US" sz="2000" b="1" i="1" dirty="0" smtClean="0">
                      <a:solidFill>
                        <a:srgbClr val="0070C0"/>
                      </a:solidFill>
                      <a:latin typeface="Times New Roman" panose="02020603050405020304" pitchFamily="18" charset="0"/>
                      <a:cs typeface="Times New Roman" panose="02020603050405020304" pitchFamily="18" charset="0"/>
                    </a:rPr>
                    <a:t>p</a:t>
                  </a:r>
                  <a:r>
                    <a:rPr lang="en-US" sz="2000" b="1" baseline="-25000" dirty="0" smtClean="0">
                      <a:solidFill>
                        <a:srgbClr val="0070C0"/>
                      </a:solidFill>
                      <a:latin typeface="Times New Roman" panose="02020603050405020304" pitchFamily="18" charset="0"/>
                      <a:cs typeface="Times New Roman" panose="02020603050405020304" pitchFamily="18" charset="0"/>
                    </a:rPr>
                    <a:t>1</a:t>
                  </a:r>
                  <a:endParaRPr lang="el-GR" sz="2000" b="1" dirty="0">
                    <a:solidFill>
                      <a:srgbClr val="0070C0"/>
                    </a:solidFill>
                    <a:latin typeface="Times New Roman" panose="02020603050405020304" pitchFamily="18" charset="0"/>
                    <a:cs typeface="Times New Roman" panose="02020603050405020304" pitchFamily="18" charset="0"/>
                  </a:endParaRPr>
                </a:p>
              </p:txBody>
            </p:sp>
            <p:sp>
              <p:nvSpPr>
                <p:cNvPr id="260" name="TextBox 259"/>
                <p:cNvSpPr txBox="1"/>
                <p:nvPr/>
              </p:nvSpPr>
              <p:spPr>
                <a:xfrm>
                  <a:off x="5784512" y="4611082"/>
                  <a:ext cx="397866" cy="400110"/>
                </a:xfrm>
                <a:prstGeom prst="rect">
                  <a:avLst/>
                </a:prstGeom>
                <a:noFill/>
              </p:spPr>
              <p:txBody>
                <a:bodyPr wrap="none" rtlCol="0">
                  <a:spAutoFit/>
                </a:bodyPr>
                <a:lstStyle/>
                <a:p>
                  <a:r>
                    <a:rPr lang="en-US" sz="2000" b="1" i="1" dirty="0" smtClean="0">
                      <a:solidFill>
                        <a:srgbClr val="0070C0"/>
                      </a:solidFill>
                      <a:latin typeface="Times New Roman" panose="02020603050405020304" pitchFamily="18" charset="0"/>
                      <a:cs typeface="Times New Roman" panose="02020603050405020304" pitchFamily="18" charset="0"/>
                    </a:rPr>
                    <a:t>p</a:t>
                  </a:r>
                  <a:r>
                    <a:rPr lang="en-US" sz="2000" b="1" baseline="-25000" dirty="0" smtClean="0">
                      <a:solidFill>
                        <a:srgbClr val="0070C0"/>
                      </a:solidFill>
                      <a:latin typeface="Times New Roman" panose="02020603050405020304" pitchFamily="18" charset="0"/>
                      <a:cs typeface="Times New Roman" panose="02020603050405020304" pitchFamily="18" charset="0"/>
                    </a:rPr>
                    <a:t>2</a:t>
                  </a:r>
                  <a:endParaRPr lang="el-GR" sz="2000" b="1" dirty="0">
                    <a:solidFill>
                      <a:srgbClr val="0070C0"/>
                    </a:solidFill>
                    <a:latin typeface="Times New Roman" panose="02020603050405020304" pitchFamily="18" charset="0"/>
                    <a:cs typeface="Times New Roman" panose="02020603050405020304" pitchFamily="18" charset="0"/>
                  </a:endParaRPr>
                </a:p>
              </p:txBody>
            </p:sp>
            <p:grpSp>
              <p:nvGrpSpPr>
                <p:cNvPr id="45" name="Ομάδα 44"/>
                <p:cNvGrpSpPr/>
                <p:nvPr/>
              </p:nvGrpSpPr>
              <p:grpSpPr>
                <a:xfrm>
                  <a:off x="1162839" y="3319918"/>
                  <a:ext cx="5723623" cy="2316287"/>
                  <a:chOff x="1162839" y="3319918"/>
                  <a:chExt cx="5723623" cy="2316287"/>
                </a:xfrm>
              </p:grpSpPr>
              <p:sp>
                <p:nvSpPr>
                  <p:cNvPr id="140" name="Οβάλ 139"/>
                  <p:cNvSpPr/>
                  <p:nvPr/>
                </p:nvSpPr>
                <p:spPr>
                  <a:xfrm>
                    <a:off x="1217371" y="5089279"/>
                    <a:ext cx="324000" cy="540000"/>
                  </a:xfrm>
                  <a:prstGeom prst="ellipse">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244" name="Οβάλ 243"/>
                  <p:cNvSpPr/>
                  <p:nvPr/>
                </p:nvSpPr>
                <p:spPr>
                  <a:xfrm>
                    <a:off x="1484072" y="5096205"/>
                    <a:ext cx="324000" cy="540000"/>
                  </a:xfrm>
                  <a:prstGeom prst="ellipse">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grpSp>
                <p:nvGrpSpPr>
                  <p:cNvPr id="44" name="Ομάδα 43"/>
                  <p:cNvGrpSpPr/>
                  <p:nvPr/>
                </p:nvGrpSpPr>
                <p:grpSpPr>
                  <a:xfrm>
                    <a:off x="1162839" y="3319918"/>
                    <a:ext cx="5723623" cy="2303448"/>
                    <a:chOff x="1162839" y="3319918"/>
                    <a:chExt cx="5723623" cy="2303448"/>
                  </a:xfrm>
                </p:grpSpPr>
                <p:grpSp>
                  <p:nvGrpSpPr>
                    <p:cNvPr id="4" name="Ομάδα 3"/>
                    <p:cNvGrpSpPr/>
                    <p:nvPr/>
                  </p:nvGrpSpPr>
                  <p:grpSpPr>
                    <a:xfrm>
                      <a:off x="1162839" y="3326312"/>
                      <a:ext cx="5723623" cy="2297054"/>
                      <a:chOff x="1162839" y="3326312"/>
                      <a:chExt cx="5723623" cy="2297054"/>
                    </a:xfrm>
                  </p:grpSpPr>
                  <p:grpSp>
                    <p:nvGrpSpPr>
                      <p:cNvPr id="241" name="Ομάδα 240"/>
                      <p:cNvGrpSpPr/>
                      <p:nvPr/>
                    </p:nvGrpSpPr>
                    <p:grpSpPr>
                      <a:xfrm>
                        <a:off x="1162839" y="3326312"/>
                        <a:ext cx="4735130" cy="2297054"/>
                        <a:chOff x="1162839" y="3326312"/>
                        <a:chExt cx="4735130" cy="2297054"/>
                      </a:xfrm>
                    </p:grpSpPr>
                    <p:grpSp>
                      <p:nvGrpSpPr>
                        <p:cNvPr id="158" name="Ομάδα 157"/>
                        <p:cNvGrpSpPr/>
                        <p:nvPr/>
                      </p:nvGrpSpPr>
                      <p:grpSpPr>
                        <a:xfrm>
                          <a:off x="1342091" y="3326312"/>
                          <a:ext cx="4555878" cy="2297054"/>
                          <a:chOff x="-17777" y="864472"/>
                          <a:chExt cx="4555878" cy="2297054"/>
                        </a:xfrm>
                      </p:grpSpPr>
                      <p:grpSp>
                        <p:nvGrpSpPr>
                          <p:cNvPr id="159" name="Ομάδα 158"/>
                          <p:cNvGrpSpPr/>
                          <p:nvPr/>
                        </p:nvGrpSpPr>
                        <p:grpSpPr>
                          <a:xfrm>
                            <a:off x="1049501" y="864472"/>
                            <a:ext cx="3488600" cy="2297054"/>
                            <a:chOff x="2929814" y="1196876"/>
                            <a:chExt cx="3488600" cy="2297054"/>
                          </a:xfrm>
                        </p:grpSpPr>
                        <p:sp>
                          <p:nvSpPr>
                            <p:cNvPr id="163" name="Ελεύθερη σχεδίαση 162"/>
                            <p:cNvSpPr/>
                            <p:nvPr/>
                          </p:nvSpPr>
                          <p:spPr>
                            <a:xfrm>
                              <a:off x="2929814" y="1196876"/>
                              <a:ext cx="3359101" cy="1767600"/>
                            </a:xfrm>
                            <a:custGeom>
                              <a:avLst/>
                              <a:gdLst>
                                <a:gd name="connsiteX0" fmla="*/ 0 w 2608118"/>
                                <a:gd name="connsiteY0" fmla="*/ 1776846 h 1790517"/>
                                <a:gd name="connsiteX1" fmla="*/ 789709 w 2608118"/>
                                <a:gd name="connsiteY1" fmla="*/ 1600200 h 1790517"/>
                                <a:gd name="connsiteX2" fmla="*/ 1569027 w 2608118"/>
                                <a:gd name="connsiteY2" fmla="*/ 446809 h 1790517"/>
                                <a:gd name="connsiteX3" fmla="*/ 2608118 w 2608118"/>
                                <a:gd name="connsiteY3" fmla="*/ 0 h 1790517"/>
                                <a:gd name="connsiteX0" fmla="*/ 0 w 2608118"/>
                                <a:gd name="connsiteY0" fmla="*/ 1776846 h 1792636"/>
                                <a:gd name="connsiteX1" fmla="*/ 789709 w 2608118"/>
                                <a:gd name="connsiteY1" fmla="*/ 1600200 h 1792636"/>
                                <a:gd name="connsiteX2" fmla="*/ 1551418 w 2608118"/>
                                <a:gd name="connsiteY2" fmla="*/ 384463 h 1792636"/>
                                <a:gd name="connsiteX3" fmla="*/ 2608118 w 2608118"/>
                                <a:gd name="connsiteY3" fmla="*/ 0 h 1792636"/>
                                <a:gd name="connsiteX0" fmla="*/ 0 w 2608118"/>
                                <a:gd name="connsiteY0" fmla="*/ 1776846 h 1794981"/>
                                <a:gd name="connsiteX1" fmla="*/ 789709 w 2608118"/>
                                <a:gd name="connsiteY1" fmla="*/ 1600200 h 1794981"/>
                                <a:gd name="connsiteX2" fmla="*/ 1545548 w 2608118"/>
                                <a:gd name="connsiteY2" fmla="*/ 322118 h 1794981"/>
                                <a:gd name="connsiteX3" fmla="*/ 2608118 w 2608118"/>
                                <a:gd name="connsiteY3" fmla="*/ 0 h 1794981"/>
                                <a:gd name="connsiteX0" fmla="*/ 0 w 2663979"/>
                                <a:gd name="connsiteY0" fmla="*/ 1793613 h 1811748"/>
                                <a:gd name="connsiteX1" fmla="*/ 789709 w 2663979"/>
                                <a:gd name="connsiteY1" fmla="*/ 1616967 h 1811748"/>
                                <a:gd name="connsiteX2" fmla="*/ 1545548 w 2663979"/>
                                <a:gd name="connsiteY2" fmla="*/ 338885 h 1811748"/>
                                <a:gd name="connsiteX3" fmla="*/ 2663979 w 2663979"/>
                                <a:gd name="connsiteY3" fmla="*/ 0 h 1811748"/>
                                <a:gd name="connsiteX0" fmla="*/ 0 w 2866983"/>
                                <a:gd name="connsiteY0" fmla="*/ 1877446 h 1883787"/>
                                <a:gd name="connsiteX1" fmla="*/ 992713 w 2866983"/>
                                <a:gd name="connsiteY1" fmla="*/ 1616967 h 1883787"/>
                                <a:gd name="connsiteX2" fmla="*/ 1748552 w 2866983"/>
                                <a:gd name="connsiteY2" fmla="*/ 338885 h 1883787"/>
                                <a:gd name="connsiteX3" fmla="*/ 2866983 w 2866983"/>
                                <a:gd name="connsiteY3" fmla="*/ 0 h 1883787"/>
                                <a:gd name="connsiteX0" fmla="*/ 0 w 2908625"/>
                                <a:gd name="connsiteY0" fmla="*/ 1886904 h 1892653"/>
                                <a:gd name="connsiteX1" fmla="*/ 1034355 w 2908625"/>
                                <a:gd name="connsiteY1" fmla="*/ 1616967 h 1892653"/>
                                <a:gd name="connsiteX2" fmla="*/ 1790194 w 2908625"/>
                                <a:gd name="connsiteY2" fmla="*/ 338885 h 1892653"/>
                                <a:gd name="connsiteX3" fmla="*/ 2908625 w 2908625"/>
                                <a:gd name="connsiteY3" fmla="*/ 0 h 1892653"/>
                                <a:gd name="connsiteX0" fmla="*/ 0 w 3013805"/>
                                <a:gd name="connsiteY0" fmla="*/ 1896362 h 1901602"/>
                                <a:gd name="connsiteX1" fmla="*/ 1139535 w 3013805"/>
                                <a:gd name="connsiteY1" fmla="*/ 1616967 h 1901602"/>
                                <a:gd name="connsiteX2" fmla="*/ 1895374 w 3013805"/>
                                <a:gd name="connsiteY2" fmla="*/ 338885 h 1901602"/>
                                <a:gd name="connsiteX3" fmla="*/ 3013805 w 3013805"/>
                                <a:gd name="connsiteY3" fmla="*/ 0 h 1901602"/>
                              </a:gdLst>
                              <a:ahLst/>
                              <a:cxnLst>
                                <a:cxn ang="0">
                                  <a:pos x="connsiteX0" y="connsiteY0"/>
                                </a:cxn>
                                <a:cxn ang="0">
                                  <a:pos x="connsiteX1" y="connsiteY1"/>
                                </a:cxn>
                                <a:cxn ang="0">
                                  <a:pos x="connsiteX2" y="connsiteY2"/>
                                </a:cxn>
                                <a:cxn ang="0">
                                  <a:pos x="connsiteX3" y="connsiteY3"/>
                                </a:cxn>
                              </a:cxnLst>
                              <a:rect l="l" t="t" r="r" b="b"/>
                              <a:pathLst>
                                <a:path w="3013805" h="1901602">
                                  <a:moveTo>
                                    <a:pt x="0" y="1896362"/>
                                  </a:moveTo>
                                  <a:cubicBezTo>
                                    <a:pt x="264102" y="1918875"/>
                                    <a:pt x="823639" y="1876546"/>
                                    <a:pt x="1139535" y="1616967"/>
                                  </a:cubicBezTo>
                                  <a:cubicBezTo>
                                    <a:pt x="1455431" y="1357388"/>
                                    <a:pt x="1592306" y="605585"/>
                                    <a:pt x="1895374" y="338885"/>
                                  </a:cubicBezTo>
                                  <a:cubicBezTo>
                                    <a:pt x="2198442" y="72185"/>
                                    <a:pt x="2645793" y="90054"/>
                                    <a:pt x="3013805" y="0"/>
                                  </a:cubicBezTo>
                                </a:path>
                              </a:pathLst>
                            </a:cu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164" name="Ελεύθερη σχεδίαση 163"/>
                            <p:cNvSpPr/>
                            <p:nvPr/>
                          </p:nvSpPr>
                          <p:spPr>
                            <a:xfrm>
                              <a:off x="3024353" y="2539930"/>
                              <a:ext cx="3394061" cy="954000"/>
                            </a:xfrm>
                            <a:custGeom>
                              <a:avLst/>
                              <a:gdLst>
                                <a:gd name="connsiteX0" fmla="*/ 0 w 2608118"/>
                                <a:gd name="connsiteY0" fmla="*/ 1776846 h 1790517"/>
                                <a:gd name="connsiteX1" fmla="*/ 789709 w 2608118"/>
                                <a:gd name="connsiteY1" fmla="*/ 1600200 h 1790517"/>
                                <a:gd name="connsiteX2" fmla="*/ 1569027 w 2608118"/>
                                <a:gd name="connsiteY2" fmla="*/ 446809 h 1790517"/>
                                <a:gd name="connsiteX3" fmla="*/ 2608118 w 2608118"/>
                                <a:gd name="connsiteY3" fmla="*/ 0 h 1790517"/>
                                <a:gd name="connsiteX0" fmla="*/ 0 w 2608118"/>
                                <a:gd name="connsiteY0" fmla="*/ 1776846 h 1792636"/>
                                <a:gd name="connsiteX1" fmla="*/ 789709 w 2608118"/>
                                <a:gd name="connsiteY1" fmla="*/ 1600200 h 1792636"/>
                                <a:gd name="connsiteX2" fmla="*/ 1551418 w 2608118"/>
                                <a:gd name="connsiteY2" fmla="*/ 384463 h 1792636"/>
                                <a:gd name="connsiteX3" fmla="*/ 2608118 w 2608118"/>
                                <a:gd name="connsiteY3" fmla="*/ 0 h 1792636"/>
                                <a:gd name="connsiteX0" fmla="*/ 0 w 2608118"/>
                                <a:gd name="connsiteY0" fmla="*/ 1776846 h 1794981"/>
                                <a:gd name="connsiteX1" fmla="*/ 789709 w 2608118"/>
                                <a:gd name="connsiteY1" fmla="*/ 1600200 h 1794981"/>
                                <a:gd name="connsiteX2" fmla="*/ 1545548 w 2608118"/>
                                <a:gd name="connsiteY2" fmla="*/ 322118 h 1794981"/>
                                <a:gd name="connsiteX3" fmla="*/ 2608118 w 2608118"/>
                                <a:gd name="connsiteY3" fmla="*/ 0 h 1794981"/>
                                <a:gd name="connsiteX0" fmla="*/ 0 w 2608118"/>
                                <a:gd name="connsiteY0" fmla="*/ 1776846 h 1784070"/>
                                <a:gd name="connsiteX1" fmla="*/ 785147 w 2608118"/>
                                <a:gd name="connsiteY1" fmla="*/ 1539304 h 1784070"/>
                                <a:gd name="connsiteX2" fmla="*/ 1545548 w 2608118"/>
                                <a:gd name="connsiteY2" fmla="*/ 322118 h 1784070"/>
                                <a:gd name="connsiteX3" fmla="*/ 2608118 w 2608118"/>
                                <a:gd name="connsiteY3" fmla="*/ 0 h 1784070"/>
                                <a:gd name="connsiteX0" fmla="*/ 0 w 2834214"/>
                                <a:gd name="connsiteY0" fmla="*/ 1797143 h 1802937"/>
                                <a:gd name="connsiteX1" fmla="*/ 1011243 w 2834214"/>
                                <a:gd name="connsiteY1" fmla="*/ 1539304 h 1802937"/>
                                <a:gd name="connsiteX2" fmla="*/ 1771644 w 2834214"/>
                                <a:gd name="connsiteY2" fmla="*/ 322118 h 1802937"/>
                                <a:gd name="connsiteX3" fmla="*/ 2834214 w 2834214"/>
                                <a:gd name="connsiteY3" fmla="*/ 0 h 1802937"/>
                                <a:gd name="connsiteX0" fmla="*/ 0 w 2874433"/>
                                <a:gd name="connsiteY0" fmla="*/ 1812077 h 1817087"/>
                                <a:gd name="connsiteX1" fmla="*/ 1051462 w 2874433"/>
                                <a:gd name="connsiteY1" fmla="*/ 1539304 h 1817087"/>
                                <a:gd name="connsiteX2" fmla="*/ 1811863 w 2874433"/>
                                <a:gd name="connsiteY2" fmla="*/ 322118 h 1817087"/>
                                <a:gd name="connsiteX3" fmla="*/ 2874433 w 2874433"/>
                                <a:gd name="connsiteY3" fmla="*/ 0 h 1817087"/>
                                <a:gd name="connsiteX0" fmla="*/ 0 w 2915130"/>
                                <a:gd name="connsiteY0" fmla="*/ 1856880 h 1860366"/>
                                <a:gd name="connsiteX1" fmla="*/ 1092159 w 2915130"/>
                                <a:gd name="connsiteY1" fmla="*/ 1539304 h 1860366"/>
                                <a:gd name="connsiteX2" fmla="*/ 1852560 w 2915130"/>
                                <a:gd name="connsiteY2" fmla="*/ 322118 h 1860366"/>
                                <a:gd name="connsiteX3" fmla="*/ 2915130 w 2915130"/>
                                <a:gd name="connsiteY3" fmla="*/ 0 h 1860366"/>
                                <a:gd name="connsiteX0" fmla="*/ 0 w 2945653"/>
                                <a:gd name="connsiteY0" fmla="*/ 1841946 h 1845837"/>
                                <a:gd name="connsiteX1" fmla="*/ 1122682 w 2945653"/>
                                <a:gd name="connsiteY1" fmla="*/ 1539304 h 1845837"/>
                                <a:gd name="connsiteX2" fmla="*/ 1883083 w 2945653"/>
                                <a:gd name="connsiteY2" fmla="*/ 322118 h 1845837"/>
                                <a:gd name="connsiteX3" fmla="*/ 2945653 w 2945653"/>
                                <a:gd name="connsiteY3" fmla="*/ 0 h 1845837"/>
                                <a:gd name="connsiteX0" fmla="*/ 0 w 2945653"/>
                                <a:gd name="connsiteY0" fmla="*/ 1841946 h 1848201"/>
                                <a:gd name="connsiteX1" fmla="*/ 1061636 w 2945653"/>
                                <a:gd name="connsiteY1" fmla="*/ 1583285 h 1848201"/>
                                <a:gd name="connsiteX2" fmla="*/ 1883083 w 2945653"/>
                                <a:gd name="connsiteY2" fmla="*/ 322118 h 1848201"/>
                                <a:gd name="connsiteX3" fmla="*/ 2945653 w 2945653"/>
                                <a:gd name="connsiteY3" fmla="*/ 0 h 1848201"/>
                                <a:gd name="connsiteX0" fmla="*/ 0 w 2945653"/>
                                <a:gd name="connsiteY0" fmla="*/ 1856606 h 1861995"/>
                                <a:gd name="connsiteX1" fmla="*/ 1061636 w 2945653"/>
                                <a:gd name="connsiteY1" fmla="*/ 1583285 h 1861995"/>
                                <a:gd name="connsiteX2" fmla="*/ 1883083 w 2945653"/>
                                <a:gd name="connsiteY2" fmla="*/ 322118 h 1861995"/>
                                <a:gd name="connsiteX3" fmla="*/ 2945653 w 2945653"/>
                                <a:gd name="connsiteY3" fmla="*/ 0 h 1861995"/>
                              </a:gdLst>
                              <a:ahLst/>
                              <a:cxnLst>
                                <a:cxn ang="0">
                                  <a:pos x="connsiteX0" y="connsiteY0"/>
                                </a:cxn>
                                <a:cxn ang="0">
                                  <a:pos x="connsiteX1" y="connsiteY1"/>
                                </a:cxn>
                                <a:cxn ang="0">
                                  <a:pos x="connsiteX2" y="connsiteY2"/>
                                </a:cxn>
                                <a:cxn ang="0">
                                  <a:pos x="connsiteX3" y="connsiteY3"/>
                                </a:cxn>
                              </a:cxnLst>
                              <a:rect l="l" t="t" r="r" b="b"/>
                              <a:pathLst>
                                <a:path w="2945653" h="1861995">
                                  <a:moveTo>
                                    <a:pt x="0" y="1856606"/>
                                  </a:moveTo>
                                  <a:cubicBezTo>
                                    <a:pt x="264102" y="1879119"/>
                                    <a:pt x="747789" y="1839033"/>
                                    <a:pt x="1061636" y="1583285"/>
                                  </a:cubicBezTo>
                                  <a:cubicBezTo>
                                    <a:pt x="1375483" y="1327537"/>
                                    <a:pt x="1580015" y="588818"/>
                                    <a:pt x="1883083" y="322118"/>
                                  </a:cubicBezTo>
                                  <a:cubicBezTo>
                                    <a:pt x="2186151" y="55418"/>
                                    <a:pt x="2577641" y="90054"/>
                                    <a:pt x="2945653" y="0"/>
                                  </a:cubicBezTo>
                                </a:path>
                              </a:pathLst>
                            </a:cu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grpSp>
                      <p:cxnSp>
                        <p:nvCxnSpPr>
                          <p:cNvPr id="161" name="Ευθεία γραμμή σύνδεσης 160"/>
                          <p:cNvCxnSpPr/>
                          <p:nvPr/>
                        </p:nvCxnSpPr>
                        <p:spPr>
                          <a:xfrm flipV="1">
                            <a:off x="-17777" y="2631800"/>
                            <a:ext cx="1152000"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2" name="Ευθεία γραμμή σύνδεσης 161"/>
                          <p:cNvCxnSpPr/>
                          <p:nvPr/>
                        </p:nvCxnSpPr>
                        <p:spPr>
                          <a:xfrm flipV="1">
                            <a:off x="-946" y="3158505"/>
                            <a:ext cx="1152000"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239" name="TextBox 238"/>
                        <p:cNvSpPr txBox="1"/>
                        <p:nvPr/>
                      </p:nvSpPr>
                      <p:spPr>
                        <a:xfrm>
                          <a:off x="1162839" y="5038381"/>
                          <a:ext cx="415498" cy="369332"/>
                        </a:xfrm>
                        <a:prstGeom prst="rect">
                          <a:avLst/>
                        </a:prstGeom>
                        <a:noFill/>
                      </p:spPr>
                      <p:txBody>
                        <a:bodyPr wrap="none" rtlCol="0">
                          <a:spAutoFit/>
                        </a:bodyPr>
                        <a:lstStyle/>
                        <a:p>
                          <a:r>
                            <a:rPr lang="en-US" b="1" i="1" dirty="0" smtClean="0">
                              <a:latin typeface="Times New Roman" panose="02020603050405020304" pitchFamily="18" charset="0"/>
                              <a:cs typeface="Times New Roman" panose="02020603050405020304" pitchFamily="18" charset="0"/>
                            </a:rPr>
                            <a:t>A</a:t>
                          </a:r>
                          <a:r>
                            <a:rPr lang="en-US" b="1" baseline="-25000" dirty="0" smtClean="0">
                              <a:latin typeface="Times New Roman" panose="02020603050405020304" pitchFamily="18" charset="0"/>
                              <a:cs typeface="Times New Roman" panose="02020603050405020304" pitchFamily="18" charset="0"/>
                            </a:rPr>
                            <a:t>1</a:t>
                          </a:r>
                          <a:endParaRPr lang="el-GR" b="1" dirty="0">
                            <a:latin typeface="Times New Roman" panose="02020603050405020304" pitchFamily="18" charset="0"/>
                            <a:cs typeface="Times New Roman" panose="02020603050405020304" pitchFamily="18" charset="0"/>
                          </a:endParaRPr>
                        </a:p>
                      </p:txBody>
                    </p:sp>
                  </p:grpSp>
                  <p:cxnSp>
                    <p:nvCxnSpPr>
                      <p:cNvPr id="174" name="Ευθεία γραμμή σύνδεσης 173"/>
                      <p:cNvCxnSpPr/>
                      <p:nvPr/>
                    </p:nvCxnSpPr>
                    <p:spPr>
                      <a:xfrm>
                        <a:off x="5695561" y="3330309"/>
                        <a:ext cx="1152000" cy="1"/>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5" name="Ευθεία γραμμή σύνδεσης 174"/>
                      <p:cNvCxnSpPr/>
                      <p:nvPr/>
                    </p:nvCxnSpPr>
                    <p:spPr>
                      <a:xfrm>
                        <a:off x="5734462" y="4681119"/>
                        <a:ext cx="1152000" cy="1"/>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272" name="Οβάλ 271"/>
                    <p:cNvSpPr/>
                    <p:nvPr/>
                  </p:nvSpPr>
                  <p:spPr>
                    <a:xfrm>
                      <a:off x="5548921" y="3319918"/>
                      <a:ext cx="540000" cy="1368000"/>
                    </a:xfrm>
                    <a:prstGeom prst="ellipse">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grpSp>
            </p:grpSp>
          </p:grpSp>
          <p:grpSp>
            <p:nvGrpSpPr>
              <p:cNvPr id="63" name="Ομάδα 62"/>
              <p:cNvGrpSpPr/>
              <p:nvPr/>
            </p:nvGrpSpPr>
            <p:grpSpPr>
              <a:xfrm>
                <a:off x="278187" y="3677687"/>
                <a:ext cx="9759431" cy="3071277"/>
                <a:chOff x="278187" y="3677687"/>
                <a:chExt cx="9759431" cy="3071277"/>
              </a:xfrm>
            </p:grpSpPr>
            <p:sp>
              <p:nvSpPr>
                <p:cNvPr id="234" name="TextBox 233"/>
                <p:cNvSpPr txBox="1"/>
                <p:nvPr/>
              </p:nvSpPr>
              <p:spPr>
                <a:xfrm>
                  <a:off x="7441572" y="5523031"/>
                  <a:ext cx="2596046" cy="338554"/>
                </a:xfrm>
                <a:prstGeom prst="rect">
                  <a:avLst/>
                </a:prstGeom>
                <a:noFill/>
              </p:spPr>
              <p:txBody>
                <a:bodyPr wrap="square" rtlCol="0">
                  <a:spAutoFit/>
                </a:bodyPr>
                <a:lstStyle/>
                <a:p>
                  <a:r>
                    <a:rPr lang="el-GR" sz="1400" b="1"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Μετά από χρονικό διάστημα </a:t>
                  </a:r>
                  <a:r>
                    <a:rPr lang="el-GR" sz="1600" b="1" dirty="0" smtClean="0">
                      <a:solidFill>
                        <a:srgbClr val="0070C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Δ</a:t>
                  </a:r>
                  <a:r>
                    <a:rPr lang="en-US" sz="1600" b="1" i="1" dirty="0" smtClean="0">
                      <a:solidFill>
                        <a:srgbClr val="0070C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a:t>
                  </a:r>
                  <a:endParaRPr lang="el-GR" sz="1600" b="1" dirty="0">
                    <a:solidFill>
                      <a:srgbClr val="0070C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grpSp>
              <p:nvGrpSpPr>
                <p:cNvPr id="238" name="Ομάδα 237"/>
                <p:cNvGrpSpPr/>
                <p:nvPr/>
              </p:nvGrpSpPr>
              <p:grpSpPr>
                <a:xfrm>
                  <a:off x="278187" y="3705911"/>
                  <a:ext cx="6443009" cy="3043053"/>
                  <a:chOff x="272935" y="3771570"/>
                  <a:chExt cx="6443009" cy="3043053"/>
                </a:xfrm>
              </p:grpSpPr>
              <p:grpSp>
                <p:nvGrpSpPr>
                  <p:cNvPr id="277" name="Ομάδα 276"/>
                  <p:cNvGrpSpPr/>
                  <p:nvPr/>
                </p:nvGrpSpPr>
                <p:grpSpPr>
                  <a:xfrm>
                    <a:off x="379944" y="3947398"/>
                    <a:ext cx="6336000" cy="2736000"/>
                    <a:chOff x="907479" y="4041182"/>
                    <a:chExt cx="6336000" cy="2736000"/>
                  </a:xfrm>
                </p:grpSpPr>
                <p:cxnSp>
                  <p:nvCxnSpPr>
                    <p:cNvPr id="280" name="Ευθεία γραμμή σύνδεσης 279"/>
                    <p:cNvCxnSpPr/>
                    <p:nvPr/>
                  </p:nvCxnSpPr>
                  <p:spPr>
                    <a:xfrm>
                      <a:off x="1055136" y="4041182"/>
                      <a:ext cx="0" cy="2736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81" name="Ευθεία γραμμή σύνδεσης 280"/>
                    <p:cNvCxnSpPr/>
                    <p:nvPr/>
                  </p:nvCxnSpPr>
                  <p:spPr>
                    <a:xfrm rot="5400000">
                      <a:off x="4075479" y="3466911"/>
                      <a:ext cx="0" cy="6336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278" name="TextBox 277"/>
                  <p:cNvSpPr txBox="1"/>
                  <p:nvPr/>
                </p:nvSpPr>
                <p:spPr>
                  <a:xfrm>
                    <a:off x="6377933" y="6414513"/>
                    <a:ext cx="312906" cy="400110"/>
                  </a:xfrm>
                  <a:prstGeom prst="rect">
                    <a:avLst/>
                  </a:prstGeom>
                  <a:noFill/>
                </p:spPr>
                <p:txBody>
                  <a:bodyPr wrap="none" rtlCol="0">
                    <a:spAutoFit/>
                  </a:bodyPr>
                  <a:lstStyle/>
                  <a:p>
                    <a:r>
                      <a:rPr lang="en-US" sz="2000" b="1" i="1" dirty="0" smtClean="0">
                        <a:solidFill>
                          <a:srgbClr val="0070C0"/>
                        </a:solidFill>
                        <a:latin typeface="Times New Roman" panose="02020603050405020304" pitchFamily="18" charset="0"/>
                        <a:cs typeface="Times New Roman" panose="02020603050405020304" pitchFamily="18" charset="0"/>
                      </a:rPr>
                      <a:t>x</a:t>
                    </a:r>
                    <a:endParaRPr lang="el-GR" sz="2000" b="1" dirty="0">
                      <a:solidFill>
                        <a:srgbClr val="0070C0"/>
                      </a:solidFill>
                      <a:latin typeface="Times New Roman" panose="02020603050405020304" pitchFamily="18" charset="0"/>
                      <a:cs typeface="Times New Roman" panose="02020603050405020304" pitchFamily="18" charset="0"/>
                    </a:endParaRPr>
                  </a:p>
                </p:txBody>
              </p:sp>
              <p:sp>
                <p:nvSpPr>
                  <p:cNvPr id="279" name="TextBox 278"/>
                  <p:cNvSpPr txBox="1"/>
                  <p:nvPr/>
                </p:nvSpPr>
                <p:spPr>
                  <a:xfrm>
                    <a:off x="272935" y="3771570"/>
                    <a:ext cx="298480" cy="400110"/>
                  </a:xfrm>
                  <a:prstGeom prst="rect">
                    <a:avLst/>
                  </a:prstGeom>
                  <a:noFill/>
                </p:spPr>
                <p:txBody>
                  <a:bodyPr wrap="none" rtlCol="0">
                    <a:spAutoFit/>
                  </a:bodyPr>
                  <a:lstStyle/>
                  <a:p>
                    <a:r>
                      <a:rPr lang="en-US" sz="2000" b="1" i="1" dirty="0" smtClean="0">
                        <a:solidFill>
                          <a:srgbClr val="0070C0"/>
                        </a:solidFill>
                        <a:latin typeface="Times New Roman" panose="02020603050405020304" pitchFamily="18" charset="0"/>
                        <a:cs typeface="Times New Roman" panose="02020603050405020304" pitchFamily="18" charset="0"/>
                      </a:rPr>
                      <a:t>y</a:t>
                    </a:r>
                    <a:endParaRPr lang="el-GR" sz="2000" b="1" dirty="0">
                      <a:solidFill>
                        <a:srgbClr val="0070C0"/>
                      </a:solidFill>
                      <a:latin typeface="Times New Roman" panose="02020603050405020304" pitchFamily="18" charset="0"/>
                      <a:cs typeface="Times New Roman" panose="02020603050405020304" pitchFamily="18" charset="0"/>
                    </a:endParaRPr>
                  </a:p>
                </p:txBody>
              </p:sp>
            </p:grpSp>
            <p:sp>
              <p:nvSpPr>
                <p:cNvPr id="58" name="Ορθογώνιο 57"/>
                <p:cNvSpPr/>
                <p:nvPr/>
              </p:nvSpPr>
              <p:spPr>
                <a:xfrm>
                  <a:off x="2157969" y="3677687"/>
                  <a:ext cx="2697790" cy="338554"/>
                </a:xfrm>
                <a:prstGeom prst="rect">
                  <a:avLst/>
                </a:prstGeom>
              </p:spPr>
              <p:txBody>
                <a:bodyPr wrap="none">
                  <a:spAutoFit/>
                </a:bodyPr>
                <a:lstStyle/>
                <a:p>
                  <a:r>
                    <a:rPr lang="el-GR" sz="14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Μετά από χρονικό διάστημα </a:t>
                  </a:r>
                  <a:r>
                    <a:rPr lang="el-GR" sz="1600" b="1" dirty="0">
                      <a:solidFill>
                        <a:srgbClr val="0070C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Δ</a:t>
                  </a:r>
                  <a:r>
                    <a:rPr lang="en-US" sz="1600" b="1" i="1" dirty="0">
                      <a:solidFill>
                        <a:srgbClr val="0070C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a:t>
                  </a:r>
                  <a:r>
                    <a:rPr lang="el-GR" sz="14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endParaRPr lang="el-GR" sz="1400" dirty="0"/>
                </a:p>
              </p:txBody>
            </p:sp>
          </p:grpSp>
        </p:grpSp>
      </p:grpSp>
      <p:sp>
        <p:nvSpPr>
          <p:cNvPr id="232" name="TextBox 231"/>
          <p:cNvSpPr txBox="1"/>
          <p:nvPr/>
        </p:nvSpPr>
        <p:spPr>
          <a:xfrm>
            <a:off x="7439891" y="4899571"/>
            <a:ext cx="4727863" cy="553998"/>
          </a:xfrm>
          <a:prstGeom prst="rect">
            <a:avLst/>
          </a:prstGeom>
          <a:noFill/>
        </p:spPr>
        <p:txBody>
          <a:bodyPr wrap="square" rtlCol="0">
            <a:spAutoFit/>
          </a:bodyPr>
          <a:lstStyle/>
          <a:p>
            <a:r>
              <a:rPr lang="el-GR" sz="1400" b="1"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Οι δυνάμεις </a:t>
            </a:r>
            <a:r>
              <a:rPr lang="en-US" sz="1600" b="1" i="1" dirty="0" smtClean="0">
                <a:solidFill>
                  <a:srgbClr val="0070C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F</a:t>
            </a:r>
            <a:r>
              <a:rPr lang="en-US" sz="1600" b="1" baseline="-25000" dirty="0" smtClean="0">
                <a:solidFill>
                  <a:srgbClr val="0070C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1</a:t>
            </a:r>
            <a:r>
              <a:rPr lang="en-US" sz="1600" b="1" dirty="0" smtClean="0">
                <a:solidFill>
                  <a:srgbClr val="0070C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el-GR" sz="1400" b="1"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και</a:t>
            </a:r>
            <a:r>
              <a:rPr lang="el-GR" sz="1600" b="1" dirty="0" smtClean="0">
                <a:solidFill>
                  <a:srgbClr val="0070C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en-US" sz="1600" b="1" i="1" dirty="0" smtClean="0">
                <a:solidFill>
                  <a:srgbClr val="0070C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F</a:t>
            </a:r>
            <a:r>
              <a:rPr lang="en-US" sz="1600" b="1" baseline="-25000" dirty="0" smtClean="0">
                <a:solidFill>
                  <a:srgbClr val="0070C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2</a:t>
            </a:r>
            <a:r>
              <a:rPr lang="en-US" sz="1600" b="1" dirty="0" smtClean="0">
                <a:solidFill>
                  <a:srgbClr val="0070C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el-GR" sz="1400" b="1"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είναι εξωτερικές δυνάμεις σε σχέση με το επιλεγμένο τμήμα του ρευστού.</a:t>
            </a:r>
            <a:endParaRPr lang="el-GR" sz="1600" b="1" dirty="0">
              <a:solidFill>
                <a:srgbClr val="0070C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grpSp>
        <p:nvGrpSpPr>
          <p:cNvPr id="33" name="Ομάδα 32"/>
          <p:cNvGrpSpPr/>
          <p:nvPr/>
        </p:nvGrpSpPr>
        <p:grpSpPr>
          <a:xfrm>
            <a:off x="114640" y="1357304"/>
            <a:ext cx="11845301" cy="1674048"/>
            <a:chOff x="114640" y="1357304"/>
            <a:chExt cx="11845301" cy="1674048"/>
          </a:xfrm>
        </p:grpSpPr>
        <p:sp>
          <p:nvSpPr>
            <p:cNvPr id="237" name="TextBox 236"/>
            <p:cNvSpPr txBox="1"/>
            <p:nvPr/>
          </p:nvSpPr>
          <p:spPr>
            <a:xfrm>
              <a:off x="9258301" y="2409042"/>
              <a:ext cx="2701640" cy="369332"/>
            </a:xfrm>
            <a:prstGeom prst="rect">
              <a:avLst/>
            </a:prstGeom>
            <a:noFill/>
          </p:spPr>
          <p:txBody>
            <a:bodyPr wrap="square" rtlCol="0">
              <a:spAutoFit/>
            </a:bodyPr>
            <a:lstStyle/>
            <a:p>
              <a:r>
                <a:rPr lang="el-GR" sz="1600" b="1"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Υψόμετρο      </a:t>
              </a:r>
              <a:r>
                <a:rPr lang="en-US" b="1" i="1" dirty="0" smtClean="0">
                  <a:solidFill>
                    <a:srgbClr val="0070C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y</a:t>
              </a:r>
              <a:r>
                <a:rPr lang="el-GR" b="1" baseline="-25000" dirty="0" smtClean="0">
                  <a:solidFill>
                    <a:srgbClr val="0070C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1</a:t>
              </a:r>
              <a:r>
                <a:rPr lang="el-GR" b="1" dirty="0" smtClean="0">
                  <a:solidFill>
                    <a:srgbClr val="0070C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en-US" b="1" i="1" dirty="0" smtClean="0">
                  <a:solidFill>
                    <a:srgbClr val="0070C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y</a:t>
              </a:r>
              <a:r>
                <a:rPr lang="el-GR" b="1" baseline="-25000" dirty="0" smtClean="0">
                  <a:solidFill>
                    <a:srgbClr val="0070C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2</a:t>
              </a:r>
              <a:r>
                <a:rPr lang="el-GR" b="1" dirty="0" smtClean="0">
                  <a:solidFill>
                    <a:srgbClr val="0070C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endParaRPr lang="el-GR" b="1" dirty="0">
                <a:solidFill>
                  <a:srgbClr val="0070C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grpSp>
          <p:nvGrpSpPr>
            <p:cNvPr id="5" name="Ομάδα 4"/>
            <p:cNvGrpSpPr/>
            <p:nvPr/>
          </p:nvGrpSpPr>
          <p:grpSpPr>
            <a:xfrm>
              <a:off x="114640" y="1357304"/>
              <a:ext cx="6149765" cy="369332"/>
              <a:chOff x="114640" y="1357304"/>
              <a:chExt cx="6149765" cy="369332"/>
            </a:xfrm>
          </p:grpSpPr>
          <p:cxnSp>
            <p:nvCxnSpPr>
              <p:cNvPr id="282" name="Ευθεία γραμμή σύνδεσης 281"/>
              <p:cNvCxnSpPr/>
              <p:nvPr/>
            </p:nvCxnSpPr>
            <p:spPr>
              <a:xfrm flipV="1">
                <a:off x="504405" y="1593649"/>
                <a:ext cx="5760000" cy="0"/>
              </a:xfrm>
              <a:prstGeom prst="line">
                <a:avLst/>
              </a:prstGeom>
              <a:ln w="12700">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283" name="Ευθεία γραμμή σύνδεσης 282"/>
              <p:cNvCxnSpPr/>
              <p:nvPr/>
            </p:nvCxnSpPr>
            <p:spPr>
              <a:xfrm rot="5400000">
                <a:off x="486367" y="1521442"/>
                <a:ext cx="0" cy="14400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284" name="TextBox 283"/>
              <p:cNvSpPr txBox="1"/>
              <p:nvPr/>
            </p:nvSpPr>
            <p:spPr>
              <a:xfrm>
                <a:off x="114640" y="1357304"/>
                <a:ext cx="364202" cy="369332"/>
              </a:xfrm>
              <a:prstGeom prst="rect">
                <a:avLst/>
              </a:prstGeom>
              <a:noFill/>
            </p:spPr>
            <p:txBody>
              <a:bodyPr wrap="none" rtlCol="0">
                <a:spAutoFit/>
              </a:bodyPr>
              <a:lstStyle/>
              <a:p>
                <a:r>
                  <a:rPr lang="en-US" b="1" i="1" dirty="0" smtClean="0">
                    <a:solidFill>
                      <a:srgbClr val="0070C0"/>
                    </a:solidFill>
                    <a:latin typeface="Times New Roman" panose="02020603050405020304" pitchFamily="18" charset="0"/>
                    <a:cs typeface="Times New Roman" panose="02020603050405020304" pitchFamily="18" charset="0"/>
                  </a:rPr>
                  <a:t>y</a:t>
                </a:r>
                <a:r>
                  <a:rPr lang="en-US" b="1" baseline="-25000" dirty="0" smtClean="0">
                    <a:solidFill>
                      <a:srgbClr val="0070C0"/>
                    </a:solidFill>
                    <a:latin typeface="Times New Roman" panose="02020603050405020304" pitchFamily="18" charset="0"/>
                    <a:cs typeface="Times New Roman" panose="02020603050405020304" pitchFamily="18" charset="0"/>
                  </a:rPr>
                  <a:t>2</a:t>
                </a:r>
                <a:endParaRPr lang="el-GR" b="1" dirty="0">
                  <a:solidFill>
                    <a:srgbClr val="0070C0"/>
                  </a:solidFill>
                  <a:latin typeface="Times New Roman" panose="02020603050405020304" pitchFamily="18" charset="0"/>
                  <a:cs typeface="Times New Roman" panose="02020603050405020304" pitchFamily="18" charset="0"/>
                </a:endParaRPr>
              </a:p>
            </p:txBody>
          </p:sp>
        </p:grpSp>
        <p:grpSp>
          <p:nvGrpSpPr>
            <p:cNvPr id="28" name="Ομάδα 27"/>
            <p:cNvGrpSpPr/>
            <p:nvPr/>
          </p:nvGrpSpPr>
          <p:grpSpPr>
            <a:xfrm>
              <a:off x="162251" y="2662020"/>
              <a:ext cx="2605007" cy="369332"/>
              <a:chOff x="47950" y="2662020"/>
              <a:chExt cx="2605007" cy="369332"/>
            </a:xfrm>
          </p:grpSpPr>
          <p:cxnSp>
            <p:nvCxnSpPr>
              <p:cNvPr id="285" name="Ευθεία γραμμή σύνδεσης 284"/>
              <p:cNvCxnSpPr/>
              <p:nvPr/>
            </p:nvCxnSpPr>
            <p:spPr>
              <a:xfrm>
                <a:off x="420957" y="2886794"/>
                <a:ext cx="2232000" cy="0"/>
              </a:xfrm>
              <a:prstGeom prst="line">
                <a:avLst/>
              </a:prstGeom>
              <a:ln w="12700">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286" name="Ευθεία γραμμή σύνδεσης 285"/>
              <p:cNvCxnSpPr/>
              <p:nvPr/>
            </p:nvCxnSpPr>
            <p:spPr>
              <a:xfrm rot="5400000">
                <a:off x="397840" y="2817306"/>
                <a:ext cx="0" cy="14400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287" name="TextBox 286"/>
              <p:cNvSpPr txBox="1"/>
              <p:nvPr/>
            </p:nvSpPr>
            <p:spPr>
              <a:xfrm>
                <a:off x="47950" y="2662020"/>
                <a:ext cx="364202" cy="369332"/>
              </a:xfrm>
              <a:prstGeom prst="rect">
                <a:avLst/>
              </a:prstGeom>
              <a:noFill/>
            </p:spPr>
            <p:txBody>
              <a:bodyPr wrap="none" rtlCol="0">
                <a:spAutoFit/>
              </a:bodyPr>
              <a:lstStyle/>
              <a:p>
                <a:r>
                  <a:rPr lang="en-US" b="1" i="1" dirty="0" smtClean="0">
                    <a:solidFill>
                      <a:srgbClr val="0070C0"/>
                    </a:solidFill>
                    <a:latin typeface="Times New Roman" panose="02020603050405020304" pitchFamily="18" charset="0"/>
                    <a:cs typeface="Times New Roman" panose="02020603050405020304" pitchFamily="18" charset="0"/>
                  </a:rPr>
                  <a:t>y</a:t>
                </a:r>
                <a:r>
                  <a:rPr lang="en-US" b="1" baseline="-25000" dirty="0" smtClean="0">
                    <a:solidFill>
                      <a:srgbClr val="0070C0"/>
                    </a:solidFill>
                    <a:latin typeface="Times New Roman" panose="02020603050405020304" pitchFamily="18" charset="0"/>
                    <a:cs typeface="Times New Roman" panose="02020603050405020304" pitchFamily="18" charset="0"/>
                  </a:rPr>
                  <a:t>1</a:t>
                </a:r>
                <a:endParaRPr lang="el-GR" b="1" dirty="0">
                  <a:solidFill>
                    <a:srgbClr val="0070C0"/>
                  </a:solidFill>
                  <a:latin typeface="Times New Roman" panose="02020603050405020304" pitchFamily="18" charset="0"/>
                  <a:cs typeface="Times New Roman" panose="02020603050405020304" pitchFamily="18" charset="0"/>
                </a:endParaRPr>
              </a:p>
            </p:txBody>
          </p:sp>
        </p:grpSp>
      </p:grpSp>
      <p:grpSp>
        <p:nvGrpSpPr>
          <p:cNvPr id="29" name="Ομάδα 28"/>
          <p:cNvGrpSpPr/>
          <p:nvPr/>
        </p:nvGrpSpPr>
        <p:grpSpPr>
          <a:xfrm>
            <a:off x="622656" y="1183137"/>
            <a:ext cx="11489903" cy="1893115"/>
            <a:chOff x="622656" y="1183137"/>
            <a:chExt cx="11489903" cy="1893115"/>
          </a:xfrm>
        </p:grpSpPr>
        <p:grpSp>
          <p:nvGrpSpPr>
            <p:cNvPr id="235" name="Ομάδα 234"/>
            <p:cNvGrpSpPr/>
            <p:nvPr/>
          </p:nvGrpSpPr>
          <p:grpSpPr>
            <a:xfrm>
              <a:off x="622656" y="2480087"/>
              <a:ext cx="1008000" cy="418314"/>
              <a:chOff x="653829" y="2480087"/>
              <a:chExt cx="1008000" cy="418314"/>
            </a:xfrm>
          </p:grpSpPr>
          <p:cxnSp>
            <p:nvCxnSpPr>
              <p:cNvPr id="220" name="Ευθύγραμμο βέλος σύνδεσης 219"/>
              <p:cNvCxnSpPr/>
              <p:nvPr/>
            </p:nvCxnSpPr>
            <p:spPr>
              <a:xfrm>
                <a:off x="653829" y="2898401"/>
                <a:ext cx="1008000" cy="0"/>
              </a:xfrm>
              <a:prstGeom prst="straightConnector1">
                <a:avLst/>
              </a:prstGeom>
              <a:ln w="57150">
                <a:solidFill>
                  <a:srgbClr val="FF0000"/>
                </a:solidFill>
                <a:tailEnd type="triangle" w="sm" len="lg"/>
              </a:ln>
            </p:spPr>
            <p:style>
              <a:lnRef idx="1">
                <a:schemeClr val="accent1"/>
              </a:lnRef>
              <a:fillRef idx="0">
                <a:schemeClr val="accent1"/>
              </a:fillRef>
              <a:effectRef idx="0">
                <a:schemeClr val="accent1"/>
              </a:effectRef>
              <a:fontRef idx="minor">
                <a:schemeClr val="tx1"/>
              </a:fontRef>
            </p:style>
          </p:cxnSp>
          <p:sp>
            <p:nvSpPr>
              <p:cNvPr id="228" name="TextBox 227"/>
              <p:cNvSpPr txBox="1"/>
              <p:nvPr/>
            </p:nvSpPr>
            <p:spPr>
              <a:xfrm>
                <a:off x="795854" y="2480087"/>
                <a:ext cx="415498" cy="369332"/>
              </a:xfrm>
              <a:prstGeom prst="rect">
                <a:avLst/>
              </a:prstGeom>
              <a:noFill/>
            </p:spPr>
            <p:txBody>
              <a:bodyPr wrap="none" rtlCol="0">
                <a:spAutoFit/>
              </a:bodyPr>
              <a:lstStyle/>
              <a:p>
                <a:r>
                  <a:rPr lang="en-US" b="1" i="1" dirty="0" smtClean="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F</a:t>
                </a:r>
                <a:r>
                  <a:rPr lang="en-US" b="1" baseline="-25000" dirty="0" smtClean="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1</a:t>
                </a:r>
                <a:endParaRPr lang="el-GR" b="1" dirty="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grpSp>
        <p:grpSp>
          <p:nvGrpSpPr>
            <p:cNvPr id="236" name="Ομάδα 235"/>
            <p:cNvGrpSpPr/>
            <p:nvPr/>
          </p:nvGrpSpPr>
          <p:grpSpPr>
            <a:xfrm>
              <a:off x="5827257" y="1183137"/>
              <a:ext cx="864000" cy="411187"/>
              <a:chOff x="5827257" y="1183137"/>
              <a:chExt cx="864000" cy="411187"/>
            </a:xfrm>
          </p:grpSpPr>
          <p:cxnSp>
            <p:nvCxnSpPr>
              <p:cNvPr id="222" name="Ευθύγραμμο βέλος σύνδεσης 221"/>
              <p:cNvCxnSpPr/>
              <p:nvPr/>
            </p:nvCxnSpPr>
            <p:spPr>
              <a:xfrm flipH="1">
                <a:off x="5827257" y="1594324"/>
                <a:ext cx="864000" cy="0"/>
              </a:xfrm>
              <a:prstGeom prst="straightConnector1">
                <a:avLst/>
              </a:prstGeom>
              <a:ln w="57150">
                <a:solidFill>
                  <a:srgbClr val="FF0000"/>
                </a:solidFill>
                <a:headEnd type="none" w="sm" len="med"/>
                <a:tailEnd type="triangle" w="sm" len="lg"/>
              </a:ln>
            </p:spPr>
            <p:style>
              <a:lnRef idx="1">
                <a:schemeClr val="accent1"/>
              </a:lnRef>
              <a:fillRef idx="0">
                <a:schemeClr val="accent1"/>
              </a:fillRef>
              <a:effectRef idx="0">
                <a:schemeClr val="accent1"/>
              </a:effectRef>
              <a:fontRef idx="minor">
                <a:schemeClr val="tx1"/>
              </a:fontRef>
            </p:style>
          </p:cxnSp>
          <p:sp>
            <p:nvSpPr>
              <p:cNvPr id="229" name="TextBox 228"/>
              <p:cNvSpPr txBox="1"/>
              <p:nvPr/>
            </p:nvSpPr>
            <p:spPr>
              <a:xfrm>
                <a:off x="6120670" y="1183137"/>
                <a:ext cx="415498" cy="369332"/>
              </a:xfrm>
              <a:prstGeom prst="rect">
                <a:avLst/>
              </a:prstGeom>
              <a:noFill/>
            </p:spPr>
            <p:txBody>
              <a:bodyPr wrap="none" rtlCol="0">
                <a:spAutoFit/>
              </a:bodyPr>
              <a:lstStyle/>
              <a:p>
                <a:r>
                  <a:rPr lang="en-US" b="1" i="1" dirty="0" smtClean="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F</a:t>
                </a:r>
                <a:r>
                  <a:rPr lang="en-US" b="1" baseline="-25000" dirty="0" smtClean="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2</a:t>
                </a:r>
                <a:endParaRPr lang="el-GR" b="1" dirty="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grpSp>
        <p:sp>
          <p:nvSpPr>
            <p:cNvPr id="265" name="TextBox 264"/>
            <p:cNvSpPr txBox="1"/>
            <p:nvPr/>
          </p:nvSpPr>
          <p:spPr>
            <a:xfrm>
              <a:off x="7405821" y="2706920"/>
              <a:ext cx="4706738" cy="369332"/>
            </a:xfrm>
            <a:prstGeom prst="rect">
              <a:avLst/>
            </a:prstGeom>
            <a:noFill/>
          </p:spPr>
          <p:txBody>
            <a:bodyPr wrap="none" rtlCol="0">
              <a:spAutoFit/>
            </a:bodyPr>
            <a:lstStyle/>
            <a:p>
              <a:r>
                <a:rPr lang="el-GR" sz="1600" b="1"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Δύναμη από υδροστατική πίεση     </a:t>
              </a:r>
              <a:r>
                <a:rPr lang="en-US" b="1" i="1" dirty="0" smtClean="0">
                  <a:solidFill>
                    <a:srgbClr val="0070C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F</a:t>
              </a:r>
              <a:r>
                <a:rPr lang="el-GR" b="1" baseline="-25000" dirty="0" smtClean="0">
                  <a:solidFill>
                    <a:srgbClr val="0070C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1</a:t>
              </a:r>
              <a:r>
                <a:rPr lang="el-GR" b="1" dirty="0" smtClean="0">
                  <a:solidFill>
                    <a:srgbClr val="0070C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en-US" b="1" i="1" dirty="0" smtClean="0">
                  <a:solidFill>
                    <a:srgbClr val="0070C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F</a:t>
              </a:r>
              <a:r>
                <a:rPr lang="el-GR" b="1" baseline="-25000" dirty="0" smtClean="0">
                  <a:solidFill>
                    <a:srgbClr val="0070C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2</a:t>
              </a:r>
              <a:r>
                <a:rPr lang="el-GR" b="1" dirty="0" smtClean="0">
                  <a:solidFill>
                    <a:srgbClr val="0070C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endParaRPr lang="el-GR" b="1" dirty="0">
                <a:solidFill>
                  <a:srgbClr val="0070C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grpSp>
      <p:sp>
        <p:nvSpPr>
          <p:cNvPr id="219" name="Οβάλ 218"/>
          <p:cNvSpPr/>
          <p:nvPr/>
        </p:nvSpPr>
        <p:spPr>
          <a:xfrm>
            <a:off x="6501428" y="865004"/>
            <a:ext cx="540000" cy="1368000"/>
          </a:xfrm>
          <a:prstGeom prst="ellipse">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grpSp>
        <p:nvGrpSpPr>
          <p:cNvPr id="55" name="Ομάδα 54"/>
          <p:cNvGrpSpPr/>
          <p:nvPr/>
        </p:nvGrpSpPr>
        <p:grpSpPr>
          <a:xfrm>
            <a:off x="5856384" y="3881033"/>
            <a:ext cx="540000" cy="1368000"/>
            <a:chOff x="5856384" y="3319919"/>
            <a:chExt cx="540000" cy="1368000"/>
          </a:xfrm>
        </p:grpSpPr>
        <p:sp>
          <p:nvSpPr>
            <p:cNvPr id="273" name="Οβάλ 272"/>
            <p:cNvSpPr/>
            <p:nvPr/>
          </p:nvSpPr>
          <p:spPr>
            <a:xfrm>
              <a:off x="5856384" y="3319919"/>
              <a:ext cx="540000" cy="1368000"/>
            </a:xfrm>
            <a:prstGeom prst="ellipse">
              <a:avLst/>
            </a:prstGeom>
            <a:solidFill>
              <a:schemeClr val="accent1">
                <a:lumMod val="20000"/>
                <a:lumOff val="80000"/>
              </a:schemeClr>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276" name="TextBox 275"/>
            <p:cNvSpPr txBox="1"/>
            <p:nvPr/>
          </p:nvSpPr>
          <p:spPr>
            <a:xfrm>
              <a:off x="5975172" y="3519934"/>
              <a:ext cx="415498" cy="369332"/>
            </a:xfrm>
            <a:prstGeom prst="rect">
              <a:avLst/>
            </a:prstGeom>
            <a:noFill/>
          </p:spPr>
          <p:txBody>
            <a:bodyPr wrap="none" rtlCol="0">
              <a:spAutoFit/>
            </a:bodyPr>
            <a:lstStyle/>
            <a:p>
              <a:r>
                <a:rPr lang="en-US" b="1" i="1" dirty="0" smtClean="0">
                  <a:latin typeface="Times New Roman" panose="02020603050405020304" pitchFamily="18" charset="0"/>
                  <a:cs typeface="Times New Roman" panose="02020603050405020304" pitchFamily="18" charset="0"/>
                </a:rPr>
                <a:t>A</a:t>
              </a:r>
              <a:r>
                <a:rPr lang="en-US" b="1" baseline="-25000" dirty="0" smtClean="0">
                  <a:latin typeface="Times New Roman" panose="02020603050405020304" pitchFamily="18" charset="0"/>
                  <a:cs typeface="Times New Roman" panose="02020603050405020304" pitchFamily="18" charset="0"/>
                </a:rPr>
                <a:t>2</a:t>
              </a:r>
              <a:endParaRPr lang="el-GR" b="1" dirty="0">
                <a:latin typeface="Times New Roman" panose="02020603050405020304" pitchFamily="18" charset="0"/>
                <a:cs typeface="Times New Roman" panose="02020603050405020304" pitchFamily="18" charset="0"/>
              </a:endParaRPr>
            </a:p>
          </p:txBody>
        </p:sp>
      </p:grpSp>
      <p:grpSp>
        <p:nvGrpSpPr>
          <p:cNvPr id="48" name="Ομάδα 47"/>
          <p:cNvGrpSpPr/>
          <p:nvPr/>
        </p:nvGrpSpPr>
        <p:grpSpPr>
          <a:xfrm>
            <a:off x="6118588" y="4168526"/>
            <a:ext cx="864000" cy="916598"/>
            <a:chOff x="6118588" y="3669758"/>
            <a:chExt cx="864000" cy="916598"/>
          </a:xfrm>
        </p:grpSpPr>
        <p:grpSp>
          <p:nvGrpSpPr>
            <p:cNvPr id="243" name="Ομάδα 242"/>
            <p:cNvGrpSpPr/>
            <p:nvPr/>
          </p:nvGrpSpPr>
          <p:grpSpPr>
            <a:xfrm>
              <a:off x="6118588" y="3669758"/>
              <a:ext cx="864000" cy="369332"/>
              <a:chOff x="6118588" y="3669758"/>
              <a:chExt cx="864000" cy="369332"/>
            </a:xfrm>
          </p:grpSpPr>
          <p:cxnSp>
            <p:nvCxnSpPr>
              <p:cNvPr id="223" name="Ευθύγραμμο βέλος σύνδεσης 222"/>
              <p:cNvCxnSpPr/>
              <p:nvPr/>
            </p:nvCxnSpPr>
            <p:spPr>
              <a:xfrm flipH="1">
                <a:off x="6118588" y="4039050"/>
                <a:ext cx="864000" cy="0"/>
              </a:xfrm>
              <a:prstGeom prst="straightConnector1">
                <a:avLst/>
              </a:prstGeom>
              <a:ln w="57150">
                <a:solidFill>
                  <a:srgbClr val="FF0000"/>
                </a:solidFill>
                <a:headEnd w="sm" len="lg"/>
                <a:tailEnd type="triangle" w="sm" len="lg"/>
              </a:ln>
            </p:spPr>
            <p:style>
              <a:lnRef idx="1">
                <a:schemeClr val="accent1"/>
              </a:lnRef>
              <a:fillRef idx="0">
                <a:schemeClr val="accent1"/>
              </a:fillRef>
              <a:effectRef idx="0">
                <a:schemeClr val="accent1"/>
              </a:effectRef>
              <a:fontRef idx="minor">
                <a:schemeClr val="tx1"/>
              </a:fontRef>
            </p:style>
          </p:cxnSp>
          <p:sp>
            <p:nvSpPr>
              <p:cNvPr id="231" name="TextBox 230"/>
              <p:cNvSpPr txBox="1"/>
              <p:nvPr/>
            </p:nvSpPr>
            <p:spPr>
              <a:xfrm>
                <a:off x="6561884" y="3669758"/>
                <a:ext cx="415498" cy="369332"/>
              </a:xfrm>
              <a:prstGeom prst="rect">
                <a:avLst/>
              </a:prstGeom>
              <a:noFill/>
            </p:spPr>
            <p:txBody>
              <a:bodyPr wrap="none" rtlCol="0">
                <a:spAutoFit/>
              </a:bodyPr>
              <a:lstStyle/>
              <a:p>
                <a:r>
                  <a:rPr lang="en-US" b="1" i="1" dirty="0" smtClean="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F</a:t>
                </a:r>
                <a:r>
                  <a:rPr lang="en-US" b="1" baseline="-25000" dirty="0" smtClean="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2</a:t>
                </a:r>
                <a:endParaRPr lang="el-GR" b="1" dirty="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grpSp>
        <p:grpSp>
          <p:nvGrpSpPr>
            <p:cNvPr id="254" name="Ομάδα 253"/>
            <p:cNvGrpSpPr/>
            <p:nvPr/>
          </p:nvGrpSpPr>
          <p:grpSpPr>
            <a:xfrm>
              <a:off x="6211733" y="4186246"/>
              <a:ext cx="499201" cy="400110"/>
              <a:chOff x="1711796" y="3709315"/>
              <a:chExt cx="499201" cy="400110"/>
            </a:xfrm>
          </p:grpSpPr>
          <p:cxnSp>
            <p:nvCxnSpPr>
              <p:cNvPr id="255" name="Ευθύγραμμο βέλος σύνδεσης 254"/>
              <p:cNvCxnSpPr/>
              <p:nvPr/>
            </p:nvCxnSpPr>
            <p:spPr>
              <a:xfrm>
                <a:off x="1711796" y="3784083"/>
                <a:ext cx="468000" cy="0"/>
              </a:xfrm>
              <a:prstGeom prst="straightConnector1">
                <a:avLst/>
              </a:prstGeom>
              <a:ln w="38100">
                <a:solidFill>
                  <a:srgbClr val="0070C0"/>
                </a:solidFill>
                <a:tailEnd type="triangle" w="med" len="lg"/>
              </a:ln>
            </p:spPr>
            <p:style>
              <a:lnRef idx="1">
                <a:schemeClr val="accent1"/>
              </a:lnRef>
              <a:fillRef idx="0">
                <a:schemeClr val="accent1"/>
              </a:fillRef>
              <a:effectRef idx="0">
                <a:schemeClr val="accent1"/>
              </a:effectRef>
              <a:fontRef idx="minor">
                <a:schemeClr val="tx1"/>
              </a:fontRef>
            </p:style>
          </p:cxnSp>
          <p:sp>
            <p:nvSpPr>
              <p:cNvPr id="256" name="TextBox 255"/>
              <p:cNvSpPr txBox="1"/>
              <p:nvPr/>
            </p:nvSpPr>
            <p:spPr>
              <a:xfrm>
                <a:off x="1816337" y="3709315"/>
                <a:ext cx="394660" cy="400110"/>
              </a:xfrm>
              <a:prstGeom prst="rect">
                <a:avLst/>
              </a:prstGeom>
              <a:noFill/>
            </p:spPr>
            <p:txBody>
              <a:bodyPr wrap="none" rtlCol="0">
                <a:spAutoFit/>
              </a:bodyPr>
              <a:lstStyle/>
              <a:p>
                <a:r>
                  <a:rPr lang="el-GR" sz="2000" b="1" i="1" dirty="0" smtClean="0">
                    <a:solidFill>
                      <a:srgbClr val="0070C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υ</a:t>
                </a:r>
                <a:r>
                  <a:rPr lang="el-GR" sz="2000" b="1" baseline="-25000" dirty="0" smtClean="0">
                    <a:solidFill>
                      <a:srgbClr val="0070C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2</a:t>
                </a:r>
                <a:endParaRPr lang="el-GR" sz="2000" b="1" dirty="0">
                  <a:solidFill>
                    <a:srgbClr val="0070C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grpSp>
      </p:grpSp>
      <p:sp>
        <p:nvSpPr>
          <p:cNvPr id="233" name="Οβάλ 232"/>
          <p:cNvSpPr/>
          <p:nvPr/>
        </p:nvSpPr>
        <p:spPr>
          <a:xfrm>
            <a:off x="6611462" y="3898350"/>
            <a:ext cx="540000" cy="1350000"/>
          </a:xfrm>
          <a:prstGeom prst="ellipse">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22" name="TextBox 21"/>
          <p:cNvSpPr txBox="1"/>
          <p:nvPr/>
        </p:nvSpPr>
        <p:spPr>
          <a:xfrm>
            <a:off x="0" y="20780"/>
            <a:ext cx="12198927" cy="461665"/>
          </a:xfrm>
          <a:prstGeom prst="rect">
            <a:avLst/>
          </a:prstGeom>
          <a:noFill/>
        </p:spPr>
        <p:txBody>
          <a:bodyPr wrap="square" rtlCol="0">
            <a:spAutoFit/>
          </a:bodyPr>
          <a:lstStyle/>
          <a:p>
            <a:pPr algn="ctr"/>
            <a:r>
              <a:rPr lang="el-GR" sz="2400" b="1" dirty="0" smtClean="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ΝΟΜΟΣ </a:t>
            </a:r>
            <a:r>
              <a:rPr lang="en-US" sz="2400" b="1" dirty="0" smtClean="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BERNOULLI</a:t>
            </a:r>
            <a:endParaRPr lang="el-GR" sz="2400" b="1" dirty="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grpSp>
        <p:nvGrpSpPr>
          <p:cNvPr id="70" name="Ομάδα 69"/>
          <p:cNvGrpSpPr/>
          <p:nvPr/>
        </p:nvGrpSpPr>
        <p:grpSpPr>
          <a:xfrm>
            <a:off x="1644853" y="407615"/>
            <a:ext cx="10424008" cy="6405173"/>
            <a:chOff x="1644853" y="407615"/>
            <a:chExt cx="10424008" cy="6405173"/>
          </a:xfrm>
        </p:grpSpPr>
        <p:grpSp>
          <p:nvGrpSpPr>
            <p:cNvPr id="10" name="Ομάδα 9"/>
            <p:cNvGrpSpPr/>
            <p:nvPr/>
          </p:nvGrpSpPr>
          <p:grpSpPr>
            <a:xfrm>
              <a:off x="1644853" y="407615"/>
              <a:ext cx="10424008" cy="6405173"/>
              <a:chOff x="1644853" y="407615"/>
              <a:chExt cx="10424008" cy="6405173"/>
            </a:xfrm>
          </p:grpSpPr>
          <p:grpSp>
            <p:nvGrpSpPr>
              <p:cNvPr id="56" name="Ομάδα 55"/>
              <p:cNvGrpSpPr/>
              <p:nvPr/>
            </p:nvGrpSpPr>
            <p:grpSpPr>
              <a:xfrm>
                <a:off x="1644853" y="482956"/>
                <a:ext cx="1232948" cy="6329832"/>
                <a:chOff x="1644853" y="482956"/>
                <a:chExt cx="1232948" cy="6329832"/>
              </a:xfrm>
            </p:grpSpPr>
            <p:sp>
              <p:nvSpPr>
                <p:cNvPr id="224" name="TextBox 223"/>
                <p:cNvSpPr txBox="1"/>
                <p:nvPr/>
              </p:nvSpPr>
              <p:spPr>
                <a:xfrm>
                  <a:off x="1931592" y="6443456"/>
                  <a:ext cx="521297" cy="369332"/>
                </a:xfrm>
                <a:prstGeom prst="rect">
                  <a:avLst/>
                </a:prstGeom>
                <a:noFill/>
              </p:spPr>
              <p:txBody>
                <a:bodyPr wrap="none" rtlCol="0">
                  <a:spAutoFit/>
                </a:bodyPr>
                <a:lstStyle/>
                <a:p>
                  <a:r>
                    <a:rPr lang="el-GR" b="1" dirty="0" smtClean="0">
                      <a:solidFill>
                        <a:srgbClr val="0070C0"/>
                      </a:solidFill>
                      <a:latin typeface="Times New Roman" panose="02020603050405020304" pitchFamily="18" charset="0"/>
                      <a:cs typeface="Times New Roman" panose="02020603050405020304" pitchFamily="18" charset="0"/>
                    </a:rPr>
                    <a:t>Δ</a:t>
                  </a:r>
                  <a:r>
                    <a:rPr lang="en-US" b="1" i="1" dirty="0" smtClean="0">
                      <a:solidFill>
                        <a:srgbClr val="0070C0"/>
                      </a:solidFill>
                      <a:latin typeface="Times New Roman" panose="02020603050405020304" pitchFamily="18" charset="0"/>
                      <a:cs typeface="Times New Roman" panose="02020603050405020304" pitchFamily="18" charset="0"/>
                    </a:rPr>
                    <a:t>x</a:t>
                  </a:r>
                  <a:r>
                    <a:rPr lang="en-US" b="1" baseline="-25000" dirty="0" smtClean="0">
                      <a:solidFill>
                        <a:srgbClr val="0070C0"/>
                      </a:solidFill>
                      <a:latin typeface="Times New Roman" panose="02020603050405020304" pitchFamily="18" charset="0"/>
                      <a:cs typeface="Times New Roman" panose="02020603050405020304" pitchFamily="18" charset="0"/>
                    </a:rPr>
                    <a:t>1</a:t>
                  </a:r>
                  <a:endParaRPr lang="el-GR" b="1" dirty="0">
                    <a:solidFill>
                      <a:srgbClr val="0070C0"/>
                    </a:solidFill>
                    <a:latin typeface="Times New Roman" panose="02020603050405020304" pitchFamily="18" charset="0"/>
                    <a:cs typeface="Times New Roman" panose="02020603050405020304" pitchFamily="18" charset="0"/>
                  </a:endParaRPr>
                </a:p>
              </p:txBody>
            </p:sp>
            <p:grpSp>
              <p:nvGrpSpPr>
                <p:cNvPr id="51" name="Ομάδα 50"/>
                <p:cNvGrpSpPr/>
                <p:nvPr/>
              </p:nvGrpSpPr>
              <p:grpSpPr>
                <a:xfrm>
                  <a:off x="1644853" y="482956"/>
                  <a:ext cx="1232948" cy="6104500"/>
                  <a:chOff x="1644853" y="482956"/>
                  <a:chExt cx="1232948" cy="6104500"/>
                </a:xfrm>
              </p:grpSpPr>
              <p:grpSp>
                <p:nvGrpSpPr>
                  <p:cNvPr id="50" name="Ομάδα 49"/>
                  <p:cNvGrpSpPr/>
                  <p:nvPr/>
                </p:nvGrpSpPr>
                <p:grpSpPr>
                  <a:xfrm>
                    <a:off x="1644853" y="482956"/>
                    <a:ext cx="1085861" cy="6104500"/>
                    <a:chOff x="1644853" y="482956"/>
                    <a:chExt cx="1085861" cy="6104500"/>
                  </a:xfrm>
                </p:grpSpPr>
                <p:grpSp>
                  <p:nvGrpSpPr>
                    <p:cNvPr id="64" name="Ομάδα 63"/>
                    <p:cNvGrpSpPr/>
                    <p:nvPr/>
                  </p:nvGrpSpPr>
                  <p:grpSpPr>
                    <a:xfrm>
                      <a:off x="2708076" y="482956"/>
                      <a:ext cx="11768" cy="6104500"/>
                      <a:chOff x="2708076" y="482956"/>
                      <a:chExt cx="11768" cy="6104500"/>
                    </a:xfrm>
                  </p:grpSpPr>
                  <p:cxnSp>
                    <p:nvCxnSpPr>
                      <p:cNvPr id="206" name="Ευθεία γραμμή σύνδεσης 205"/>
                      <p:cNvCxnSpPr/>
                      <p:nvPr/>
                    </p:nvCxnSpPr>
                    <p:spPr>
                      <a:xfrm>
                        <a:off x="2708076" y="482956"/>
                        <a:ext cx="0" cy="6012000"/>
                      </a:xfrm>
                      <a:prstGeom prst="line">
                        <a:avLst/>
                      </a:prstGeom>
                      <a:ln w="12700">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212" name="Ευθεία γραμμή σύνδεσης 211"/>
                      <p:cNvCxnSpPr/>
                      <p:nvPr/>
                    </p:nvCxnSpPr>
                    <p:spPr>
                      <a:xfrm>
                        <a:off x="2719844" y="6443456"/>
                        <a:ext cx="0" cy="14400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11" name="Ορθογώνιο 10"/>
                    <p:cNvSpPr/>
                    <p:nvPr/>
                  </p:nvSpPr>
                  <p:spPr>
                    <a:xfrm>
                      <a:off x="1644853" y="513724"/>
                      <a:ext cx="1085861" cy="584775"/>
                    </a:xfrm>
                    <a:prstGeom prst="rect">
                      <a:avLst/>
                    </a:prstGeom>
                  </p:spPr>
                  <p:txBody>
                    <a:bodyPr wrap="square">
                      <a:spAutoFit/>
                    </a:bodyPr>
                    <a:lstStyle/>
                    <a:p>
                      <a:pPr algn="ctr"/>
                      <a:r>
                        <a:rPr lang="el-GR" sz="1400" b="1"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Περιοχή </a:t>
                      </a:r>
                      <a:r>
                        <a:rPr lang="el-GR" sz="14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ρευστού </a:t>
                      </a:r>
                      <a:r>
                        <a:rPr lang="el-GR" b="1" dirty="0" smtClean="0">
                          <a:solidFill>
                            <a:srgbClr val="0070C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1</a:t>
                      </a:r>
                      <a:endParaRPr lang="el-GR" sz="1400" dirty="0"/>
                    </a:p>
                  </p:txBody>
                </p:sp>
              </p:grpSp>
              <p:sp>
                <p:nvSpPr>
                  <p:cNvPr id="269" name="Οβάλ 268"/>
                  <p:cNvSpPr/>
                  <p:nvPr/>
                </p:nvSpPr>
                <p:spPr>
                  <a:xfrm>
                    <a:off x="2553801" y="2628773"/>
                    <a:ext cx="324000" cy="540000"/>
                  </a:xfrm>
                  <a:prstGeom prst="ellipse">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grpSp>
          </p:grpSp>
          <p:grpSp>
            <p:nvGrpSpPr>
              <p:cNvPr id="57" name="Ομάδα 56"/>
              <p:cNvGrpSpPr/>
              <p:nvPr/>
            </p:nvGrpSpPr>
            <p:grpSpPr>
              <a:xfrm>
                <a:off x="5733301" y="407615"/>
                <a:ext cx="521297" cy="6397939"/>
                <a:chOff x="5733301" y="407615"/>
                <a:chExt cx="521297" cy="6397939"/>
              </a:xfrm>
            </p:grpSpPr>
            <p:sp>
              <p:nvSpPr>
                <p:cNvPr id="225" name="TextBox 224"/>
                <p:cNvSpPr txBox="1"/>
                <p:nvPr/>
              </p:nvSpPr>
              <p:spPr>
                <a:xfrm>
                  <a:off x="5733301" y="6436222"/>
                  <a:ext cx="521297" cy="369332"/>
                </a:xfrm>
                <a:prstGeom prst="rect">
                  <a:avLst/>
                </a:prstGeom>
                <a:noFill/>
              </p:spPr>
              <p:txBody>
                <a:bodyPr wrap="none" rtlCol="0">
                  <a:spAutoFit/>
                </a:bodyPr>
                <a:lstStyle/>
                <a:p>
                  <a:r>
                    <a:rPr lang="el-GR" b="1" dirty="0" smtClean="0">
                      <a:solidFill>
                        <a:srgbClr val="0070C0"/>
                      </a:solidFill>
                      <a:latin typeface="Times New Roman" panose="02020603050405020304" pitchFamily="18" charset="0"/>
                      <a:cs typeface="Times New Roman" panose="02020603050405020304" pitchFamily="18" charset="0"/>
                    </a:rPr>
                    <a:t>Δ</a:t>
                  </a:r>
                  <a:r>
                    <a:rPr lang="en-US" b="1" i="1" dirty="0" smtClean="0">
                      <a:solidFill>
                        <a:srgbClr val="0070C0"/>
                      </a:solidFill>
                      <a:latin typeface="Times New Roman" panose="02020603050405020304" pitchFamily="18" charset="0"/>
                      <a:cs typeface="Times New Roman" panose="02020603050405020304" pitchFamily="18" charset="0"/>
                    </a:rPr>
                    <a:t>x</a:t>
                  </a:r>
                  <a:r>
                    <a:rPr lang="en-US" b="1" baseline="-25000" dirty="0" smtClean="0">
                      <a:solidFill>
                        <a:srgbClr val="0070C0"/>
                      </a:solidFill>
                      <a:latin typeface="Times New Roman" panose="02020603050405020304" pitchFamily="18" charset="0"/>
                      <a:cs typeface="Times New Roman" panose="02020603050405020304" pitchFamily="18" charset="0"/>
                    </a:rPr>
                    <a:t>2</a:t>
                  </a:r>
                  <a:endParaRPr lang="el-GR" b="1" dirty="0">
                    <a:solidFill>
                      <a:srgbClr val="0070C0"/>
                    </a:solidFill>
                    <a:latin typeface="Times New Roman" panose="02020603050405020304" pitchFamily="18" charset="0"/>
                    <a:cs typeface="Times New Roman" panose="02020603050405020304" pitchFamily="18" charset="0"/>
                  </a:endParaRPr>
                </a:p>
              </p:txBody>
            </p:sp>
            <p:grpSp>
              <p:nvGrpSpPr>
                <p:cNvPr id="52" name="Ομάδα 51"/>
                <p:cNvGrpSpPr/>
                <p:nvPr/>
              </p:nvGrpSpPr>
              <p:grpSpPr>
                <a:xfrm>
                  <a:off x="5737297" y="407615"/>
                  <a:ext cx="459565" cy="6170199"/>
                  <a:chOff x="5737297" y="418006"/>
                  <a:chExt cx="459565" cy="6170199"/>
                </a:xfrm>
              </p:grpSpPr>
              <p:sp>
                <p:nvSpPr>
                  <p:cNvPr id="13" name="Ορθογώνιο 12"/>
                  <p:cNvSpPr/>
                  <p:nvPr/>
                </p:nvSpPr>
                <p:spPr>
                  <a:xfrm>
                    <a:off x="5737297" y="418006"/>
                    <a:ext cx="459565" cy="369332"/>
                  </a:xfrm>
                  <a:prstGeom prst="rect">
                    <a:avLst/>
                  </a:prstGeom>
                </p:spPr>
                <p:txBody>
                  <a:bodyPr wrap="square">
                    <a:spAutoFit/>
                  </a:bodyPr>
                  <a:lstStyle/>
                  <a:p>
                    <a:pPr algn="ctr"/>
                    <a:r>
                      <a:rPr lang="el-GR" b="1" dirty="0" smtClean="0">
                        <a:solidFill>
                          <a:srgbClr val="0070C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2</a:t>
                    </a:r>
                    <a:endParaRPr lang="el-GR" sz="1400" dirty="0"/>
                  </a:p>
                </p:txBody>
              </p:sp>
              <p:grpSp>
                <p:nvGrpSpPr>
                  <p:cNvPr id="218" name="Ομάδα 217"/>
                  <p:cNvGrpSpPr/>
                  <p:nvPr/>
                </p:nvGrpSpPr>
                <p:grpSpPr>
                  <a:xfrm>
                    <a:off x="6131112" y="456531"/>
                    <a:ext cx="10922" cy="6131674"/>
                    <a:chOff x="6131112" y="456531"/>
                    <a:chExt cx="10922" cy="6131674"/>
                  </a:xfrm>
                </p:grpSpPr>
                <p:cxnSp>
                  <p:nvCxnSpPr>
                    <p:cNvPr id="208" name="Ευθεία γραμμή σύνδεσης 207"/>
                    <p:cNvCxnSpPr/>
                    <p:nvPr/>
                  </p:nvCxnSpPr>
                  <p:spPr>
                    <a:xfrm>
                      <a:off x="6131112" y="456531"/>
                      <a:ext cx="0" cy="6084000"/>
                    </a:xfrm>
                    <a:prstGeom prst="line">
                      <a:avLst/>
                    </a:prstGeom>
                    <a:ln w="12700">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216" name="Ευθεία γραμμή σύνδεσης 215"/>
                    <p:cNvCxnSpPr/>
                    <p:nvPr/>
                  </p:nvCxnSpPr>
                  <p:spPr>
                    <a:xfrm>
                      <a:off x="6142034" y="6444205"/>
                      <a:ext cx="0" cy="14400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grpSp>
            </p:grpSp>
          </p:grpSp>
          <p:sp>
            <p:nvSpPr>
              <p:cNvPr id="59" name="Ορθογώνιο 58"/>
              <p:cNvSpPr/>
              <p:nvPr/>
            </p:nvSpPr>
            <p:spPr>
              <a:xfrm>
                <a:off x="7448919" y="5847376"/>
                <a:ext cx="4619942" cy="769441"/>
              </a:xfrm>
              <a:prstGeom prst="rect">
                <a:avLst/>
              </a:prstGeom>
            </p:spPr>
            <p:txBody>
              <a:bodyPr wrap="square">
                <a:spAutoFit/>
              </a:bodyPr>
              <a:lstStyle/>
              <a:p>
                <a:r>
                  <a:rPr lang="en-US" sz="1400" b="1"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a:t>
                </a:r>
                <a:r>
                  <a:rPr lang="el-GR" sz="1400" b="1"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ο </a:t>
                </a:r>
                <a:r>
                  <a:rPr lang="el-GR" sz="14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επιλεγμένο τμήμα του ρευστού μετατοπίζεται κατά διάστημα </a:t>
                </a:r>
                <a:r>
                  <a:rPr lang="el-GR" sz="1600" b="1" dirty="0">
                    <a:solidFill>
                      <a:srgbClr val="0070C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Δ</a:t>
                </a:r>
                <a:r>
                  <a:rPr lang="en-US" sz="1600" b="1" i="1" dirty="0">
                    <a:solidFill>
                      <a:srgbClr val="0070C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x</a:t>
                </a:r>
                <a:r>
                  <a:rPr lang="en-US" sz="1600" b="1" baseline="-25000" dirty="0">
                    <a:solidFill>
                      <a:srgbClr val="0070C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1</a:t>
                </a:r>
                <a:r>
                  <a:rPr lang="en-US" sz="1600" b="1" dirty="0">
                    <a:solidFill>
                      <a:srgbClr val="0070C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el-GR" sz="1400" b="1"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στη </a:t>
                </a:r>
                <a:r>
                  <a:rPr lang="el-GR" sz="1400" b="1" dirty="0">
                    <a:solidFill>
                      <a:srgbClr val="0070C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θέση </a:t>
                </a:r>
                <a:r>
                  <a:rPr lang="el-GR" sz="1600" b="1" dirty="0">
                    <a:solidFill>
                      <a:srgbClr val="0070C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1</a:t>
                </a:r>
                <a:r>
                  <a:rPr lang="el-GR" sz="16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el-GR" sz="14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και κατά διάστημα </a:t>
                </a:r>
                <a:r>
                  <a:rPr lang="el-GR" sz="1600" b="1" dirty="0">
                    <a:solidFill>
                      <a:srgbClr val="0070C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Δ</a:t>
                </a:r>
                <a:r>
                  <a:rPr lang="en-US" sz="1600" b="1" i="1" dirty="0">
                    <a:solidFill>
                      <a:srgbClr val="0070C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x</a:t>
                </a:r>
                <a:r>
                  <a:rPr lang="el-GR" sz="1600" b="1" baseline="-25000" dirty="0">
                    <a:solidFill>
                      <a:srgbClr val="0070C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2</a:t>
                </a:r>
                <a:r>
                  <a:rPr lang="el-GR" sz="14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el-GR" sz="1400" b="1"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στη </a:t>
                </a:r>
                <a:r>
                  <a:rPr lang="el-GR" sz="1400" b="1" dirty="0">
                    <a:solidFill>
                      <a:srgbClr val="0070C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θέση 2</a:t>
                </a:r>
                <a:r>
                  <a:rPr lang="el-GR" sz="14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a:t>
                </a:r>
                <a:endParaRPr lang="el-GR" sz="1600" b="1" dirty="0">
                  <a:solidFill>
                    <a:srgbClr val="0070C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grpSp>
        <p:cxnSp>
          <p:nvCxnSpPr>
            <p:cNvPr id="69" name="Ευθύγραμμο βέλος σύνδεσης 68"/>
            <p:cNvCxnSpPr/>
            <p:nvPr/>
          </p:nvCxnSpPr>
          <p:spPr>
            <a:xfrm>
              <a:off x="1659599" y="6475468"/>
              <a:ext cx="1060197" cy="0"/>
            </a:xfrm>
            <a:prstGeom prst="straightConnector1">
              <a:avLst/>
            </a:prstGeom>
            <a:ln w="38100">
              <a:solidFill>
                <a:srgbClr val="0070C0"/>
              </a:solidFill>
              <a:tailEnd type="triangle" w="med" len="lg"/>
            </a:ln>
          </p:spPr>
          <p:style>
            <a:lnRef idx="1">
              <a:schemeClr val="accent1"/>
            </a:lnRef>
            <a:fillRef idx="0">
              <a:schemeClr val="accent1"/>
            </a:fillRef>
            <a:effectRef idx="0">
              <a:schemeClr val="accent1"/>
            </a:effectRef>
            <a:fontRef idx="minor">
              <a:schemeClr val="tx1"/>
            </a:fontRef>
          </p:style>
        </p:cxnSp>
        <p:cxnSp>
          <p:nvCxnSpPr>
            <p:cNvPr id="240" name="Ευθύγραμμο βέλος σύνδεσης 239"/>
            <p:cNvCxnSpPr/>
            <p:nvPr/>
          </p:nvCxnSpPr>
          <p:spPr>
            <a:xfrm>
              <a:off x="5809621" y="6471232"/>
              <a:ext cx="360000" cy="0"/>
            </a:xfrm>
            <a:prstGeom prst="straightConnector1">
              <a:avLst/>
            </a:prstGeom>
            <a:ln w="38100">
              <a:solidFill>
                <a:srgbClr val="0070C0"/>
              </a:solidFill>
              <a:tailEnd type="triangle" w="med" len="lg"/>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10668926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nodeType="clickEffect">
                                  <p:stCondLst>
                                    <p:cond delay="0"/>
                                  </p:stCondLst>
                                  <p:childTnLst>
                                    <p:set>
                                      <p:cBhvr>
                                        <p:cTn id="6" dur="1" fill="hold">
                                          <p:stCondLst>
                                            <p:cond delay="0"/>
                                          </p:stCondLst>
                                        </p:cTn>
                                        <p:tgtEl>
                                          <p:spTgt spid="49"/>
                                        </p:tgtEl>
                                        <p:attrNameLst>
                                          <p:attrName>style.visibility</p:attrName>
                                        </p:attrNameLst>
                                      </p:cBhvr>
                                      <p:to>
                                        <p:strVal val="visible"/>
                                      </p:to>
                                    </p:set>
                                    <p:animEffect transition="in" filter="wipe(up)">
                                      <p:cBhvr>
                                        <p:cTn id="7" dur="500"/>
                                        <p:tgtEl>
                                          <p:spTgt spid="49"/>
                                        </p:tgtEl>
                                      </p:cBhvr>
                                    </p:animEffect>
                                  </p:childTnLst>
                                </p:cTn>
                              </p:par>
                              <p:par>
                                <p:cTn id="8" presetID="22" presetClass="entr" presetSubtype="1" fill="hold"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wipe(up)">
                                      <p:cBhvr>
                                        <p:cTn id="10" dur="500"/>
                                        <p:tgtEl>
                                          <p:spTgt spid="2"/>
                                        </p:tgtEl>
                                      </p:cBhvr>
                                    </p:animEffect>
                                  </p:childTnLst>
                                </p:cTn>
                              </p:par>
                              <p:par>
                                <p:cTn id="11" presetID="22" presetClass="entr" presetSubtype="1" fill="hold" grpId="0" nodeType="withEffect">
                                  <p:stCondLst>
                                    <p:cond delay="0"/>
                                  </p:stCondLst>
                                  <p:childTnLst>
                                    <p:set>
                                      <p:cBhvr>
                                        <p:cTn id="12" dur="1" fill="hold">
                                          <p:stCondLst>
                                            <p:cond delay="0"/>
                                          </p:stCondLst>
                                        </p:cTn>
                                        <p:tgtEl>
                                          <p:spTgt spid="219"/>
                                        </p:tgtEl>
                                        <p:attrNameLst>
                                          <p:attrName>style.visibility</p:attrName>
                                        </p:attrNameLst>
                                      </p:cBhvr>
                                      <p:to>
                                        <p:strVal val="visible"/>
                                      </p:to>
                                    </p:set>
                                    <p:animEffect transition="in" filter="wipe(up)">
                                      <p:cBhvr>
                                        <p:cTn id="13" dur="500"/>
                                        <p:tgtEl>
                                          <p:spTgt spid="219"/>
                                        </p:tgtEl>
                                      </p:cBhvr>
                                    </p:animEffect>
                                  </p:childTnLst>
                                </p:cTn>
                              </p:par>
                            </p:childTnLst>
                          </p:cTn>
                        </p:par>
                      </p:childTnLst>
                    </p:cTn>
                  </p:par>
                  <p:par>
                    <p:cTn id="14" fill="hold">
                      <p:stCondLst>
                        <p:cond delay="indefinite"/>
                      </p:stCondLst>
                      <p:childTnLst>
                        <p:par>
                          <p:cTn id="15" fill="hold">
                            <p:stCondLst>
                              <p:cond delay="0"/>
                            </p:stCondLst>
                            <p:childTnLst>
                              <p:par>
                                <p:cTn id="16" presetID="22" presetClass="entr" presetSubtype="1" fill="hold" nodeType="clickEffect">
                                  <p:stCondLst>
                                    <p:cond delay="0"/>
                                  </p:stCondLst>
                                  <p:childTnLst>
                                    <p:set>
                                      <p:cBhvr>
                                        <p:cTn id="17" dur="1" fill="hold">
                                          <p:stCondLst>
                                            <p:cond delay="0"/>
                                          </p:stCondLst>
                                        </p:cTn>
                                        <p:tgtEl>
                                          <p:spTgt spid="53"/>
                                        </p:tgtEl>
                                        <p:attrNameLst>
                                          <p:attrName>style.visibility</p:attrName>
                                        </p:attrNameLst>
                                      </p:cBhvr>
                                      <p:to>
                                        <p:strVal val="visible"/>
                                      </p:to>
                                    </p:set>
                                    <p:animEffect transition="in" filter="wipe(up)">
                                      <p:cBhvr>
                                        <p:cTn id="18" dur="500"/>
                                        <p:tgtEl>
                                          <p:spTgt spid="53"/>
                                        </p:tgtEl>
                                      </p:cBhvr>
                                    </p:animEffect>
                                  </p:childTnLst>
                                </p:cTn>
                              </p:par>
                            </p:childTnLst>
                          </p:cTn>
                        </p:par>
                      </p:childTnLst>
                    </p:cTn>
                  </p:par>
                  <p:par>
                    <p:cTn id="19" fill="hold">
                      <p:stCondLst>
                        <p:cond delay="indefinite"/>
                      </p:stCondLst>
                      <p:childTnLst>
                        <p:par>
                          <p:cTn id="20" fill="hold">
                            <p:stCondLst>
                              <p:cond delay="0"/>
                            </p:stCondLst>
                            <p:childTnLst>
                              <p:par>
                                <p:cTn id="21" presetID="22" presetClass="entr" presetSubtype="8" fill="hold" nodeType="clickEffect">
                                  <p:stCondLst>
                                    <p:cond delay="0"/>
                                  </p:stCondLst>
                                  <p:childTnLst>
                                    <p:set>
                                      <p:cBhvr>
                                        <p:cTn id="22" dur="1" fill="hold">
                                          <p:stCondLst>
                                            <p:cond delay="0"/>
                                          </p:stCondLst>
                                        </p:cTn>
                                        <p:tgtEl>
                                          <p:spTgt spid="3"/>
                                        </p:tgtEl>
                                        <p:attrNameLst>
                                          <p:attrName>style.visibility</p:attrName>
                                        </p:attrNameLst>
                                      </p:cBhvr>
                                      <p:to>
                                        <p:strVal val="visible"/>
                                      </p:to>
                                    </p:set>
                                    <p:animEffect transition="in" filter="wipe(left)">
                                      <p:cBhvr>
                                        <p:cTn id="23" dur="2750"/>
                                        <p:tgtEl>
                                          <p:spTgt spid="3"/>
                                        </p:tgtEl>
                                      </p:cBhvr>
                                    </p:animEffect>
                                  </p:childTnLst>
                                </p:cTn>
                              </p:par>
                            </p:childTnLst>
                          </p:cTn>
                        </p:par>
                      </p:childTnLst>
                    </p:cTn>
                  </p:par>
                  <p:par>
                    <p:cTn id="24" fill="hold">
                      <p:stCondLst>
                        <p:cond delay="indefinite"/>
                      </p:stCondLst>
                      <p:childTnLst>
                        <p:par>
                          <p:cTn id="25" fill="hold">
                            <p:stCondLst>
                              <p:cond delay="0"/>
                            </p:stCondLst>
                            <p:childTnLst>
                              <p:par>
                                <p:cTn id="26" presetID="22" presetClass="entr" presetSubtype="8" fill="hold" nodeType="clickEffect">
                                  <p:stCondLst>
                                    <p:cond delay="0"/>
                                  </p:stCondLst>
                                  <p:childTnLst>
                                    <p:set>
                                      <p:cBhvr>
                                        <p:cTn id="27" dur="1" fill="hold">
                                          <p:stCondLst>
                                            <p:cond delay="0"/>
                                          </p:stCondLst>
                                        </p:cTn>
                                        <p:tgtEl>
                                          <p:spTgt spid="24"/>
                                        </p:tgtEl>
                                        <p:attrNameLst>
                                          <p:attrName>style.visibility</p:attrName>
                                        </p:attrNameLst>
                                      </p:cBhvr>
                                      <p:to>
                                        <p:strVal val="visible"/>
                                      </p:to>
                                    </p:set>
                                    <p:animEffect transition="in" filter="wipe(left)">
                                      <p:cBhvr>
                                        <p:cTn id="28" dur="500"/>
                                        <p:tgtEl>
                                          <p:spTgt spid="24"/>
                                        </p:tgtEl>
                                      </p:cBhvr>
                                    </p:animEffect>
                                  </p:childTnLst>
                                </p:cTn>
                              </p:par>
                            </p:childTnLst>
                          </p:cTn>
                        </p:par>
                      </p:childTnLst>
                    </p:cTn>
                  </p:par>
                  <p:par>
                    <p:cTn id="29" fill="hold">
                      <p:stCondLst>
                        <p:cond delay="indefinite"/>
                      </p:stCondLst>
                      <p:childTnLst>
                        <p:par>
                          <p:cTn id="30" fill="hold">
                            <p:stCondLst>
                              <p:cond delay="0"/>
                            </p:stCondLst>
                            <p:childTnLst>
                              <p:par>
                                <p:cTn id="31" presetID="22" presetClass="entr" presetSubtype="8" fill="hold" nodeType="clickEffect">
                                  <p:stCondLst>
                                    <p:cond delay="0"/>
                                  </p:stCondLst>
                                  <p:childTnLst>
                                    <p:set>
                                      <p:cBhvr>
                                        <p:cTn id="32" dur="1" fill="hold">
                                          <p:stCondLst>
                                            <p:cond delay="0"/>
                                          </p:stCondLst>
                                        </p:cTn>
                                        <p:tgtEl>
                                          <p:spTgt spid="25"/>
                                        </p:tgtEl>
                                        <p:attrNameLst>
                                          <p:attrName>style.visibility</p:attrName>
                                        </p:attrNameLst>
                                      </p:cBhvr>
                                      <p:to>
                                        <p:strVal val="visible"/>
                                      </p:to>
                                    </p:set>
                                    <p:animEffect transition="in" filter="wipe(left)">
                                      <p:cBhvr>
                                        <p:cTn id="33" dur="500"/>
                                        <p:tgtEl>
                                          <p:spTgt spid="25"/>
                                        </p:tgtEl>
                                      </p:cBhvr>
                                    </p:animEffect>
                                  </p:childTnLst>
                                </p:cTn>
                              </p:par>
                            </p:childTnLst>
                          </p:cTn>
                        </p:par>
                      </p:childTnLst>
                    </p:cTn>
                  </p:par>
                  <p:par>
                    <p:cTn id="34" fill="hold">
                      <p:stCondLst>
                        <p:cond delay="indefinite"/>
                      </p:stCondLst>
                      <p:childTnLst>
                        <p:par>
                          <p:cTn id="35" fill="hold">
                            <p:stCondLst>
                              <p:cond delay="0"/>
                            </p:stCondLst>
                            <p:childTnLst>
                              <p:par>
                                <p:cTn id="36" presetID="22" presetClass="entr" presetSubtype="8" fill="hold" nodeType="clickEffect">
                                  <p:stCondLst>
                                    <p:cond delay="0"/>
                                  </p:stCondLst>
                                  <p:childTnLst>
                                    <p:set>
                                      <p:cBhvr>
                                        <p:cTn id="37" dur="1" fill="hold">
                                          <p:stCondLst>
                                            <p:cond delay="0"/>
                                          </p:stCondLst>
                                        </p:cTn>
                                        <p:tgtEl>
                                          <p:spTgt spid="27"/>
                                        </p:tgtEl>
                                        <p:attrNameLst>
                                          <p:attrName>style.visibility</p:attrName>
                                        </p:attrNameLst>
                                      </p:cBhvr>
                                      <p:to>
                                        <p:strVal val="visible"/>
                                      </p:to>
                                    </p:set>
                                    <p:animEffect transition="in" filter="wipe(left)">
                                      <p:cBhvr>
                                        <p:cTn id="38" dur="500"/>
                                        <p:tgtEl>
                                          <p:spTgt spid="27"/>
                                        </p:tgtEl>
                                      </p:cBhvr>
                                    </p:animEffect>
                                  </p:childTnLst>
                                </p:cTn>
                              </p:par>
                            </p:childTnLst>
                          </p:cTn>
                        </p:par>
                      </p:childTnLst>
                    </p:cTn>
                  </p:par>
                  <p:par>
                    <p:cTn id="39" fill="hold">
                      <p:stCondLst>
                        <p:cond delay="indefinite"/>
                      </p:stCondLst>
                      <p:childTnLst>
                        <p:par>
                          <p:cTn id="40" fill="hold">
                            <p:stCondLst>
                              <p:cond delay="0"/>
                            </p:stCondLst>
                            <p:childTnLst>
                              <p:par>
                                <p:cTn id="41" presetID="22" presetClass="entr" presetSubtype="8" fill="hold" nodeType="clickEffect">
                                  <p:stCondLst>
                                    <p:cond delay="0"/>
                                  </p:stCondLst>
                                  <p:childTnLst>
                                    <p:set>
                                      <p:cBhvr>
                                        <p:cTn id="42" dur="1" fill="hold">
                                          <p:stCondLst>
                                            <p:cond delay="0"/>
                                          </p:stCondLst>
                                        </p:cTn>
                                        <p:tgtEl>
                                          <p:spTgt spid="33"/>
                                        </p:tgtEl>
                                        <p:attrNameLst>
                                          <p:attrName>style.visibility</p:attrName>
                                        </p:attrNameLst>
                                      </p:cBhvr>
                                      <p:to>
                                        <p:strVal val="visible"/>
                                      </p:to>
                                    </p:set>
                                    <p:animEffect transition="in" filter="wipe(left)">
                                      <p:cBhvr>
                                        <p:cTn id="43" dur="500"/>
                                        <p:tgtEl>
                                          <p:spTgt spid="33"/>
                                        </p:tgtEl>
                                      </p:cBhvr>
                                    </p:animEffect>
                                  </p:childTnLst>
                                </p:cTn>
                              </p:par>
                            </p:childTnLst>
                          </p:cTn>
                        </p:par>
                      </p:childTnLst>
                    </p:cTn>
                  </p:par>
                  <p:par>
                    <p:cTn id="44" fill="hold">
                      <p:stCondLst>
                        <p:cond delay="indefinite"/>
                      </p:stCondLst>
                      <p:childTnLst>
                        <p:par>
                          <p:cTn id="45" fill="hold">
                            <p:stCondLst>
                              <p:cond delay="0"/>
                            </p:stCondLst>
                            <p:childTnLst>
                              <p:par>
                                <p:cTn id="46" presetID="22" presetClass="entr" presetSubtype="8" fill="hold" nodeType="clickEffect">
                                  <p:stCondLst>
                                    <p:cond delay="0"/>
                                  </p:stCondLst>
                                  <p:childTnLst>
                                    <p:set>
                                      <p:cBhvr>
                                        <p:cTn id="47" dur="1" fill="hold">
                                          <p:stCondLst>
                                            <p:cond delay="0"/>
                                          </p:stCondLst>
                                        </p:cTn>
                                        <p:tgtEl>
                                          <p:spTgt spid="29"/>
                                        </p:tgtEl>
                                        <p:attrNameLst>
                                          <p:attrName>style.visibility</p:attrName>
                                        </p:attrNameLst>
                                      </p:cBhvr>
                                      <p:to>
                                        <p:strVal val="visible"/>
                                      </p:to>
                                    </p:set>
                                    <p:animEffect transition="in" filter="wipe(left)">
                                      <p:cBhvr>
                                        <p:cTn id="48" dur="500"/>
                                        <p:tgtEl>
                                          <p:spTgt spid="29"/>
                                        </p:tgtEl>
                                      </p:cBhvr>
                                    </p:animEffect>
                                  </p:childTnLst>
                                </p:cTn>
                              </p:par>
                            </p:childTnLst>
                          </p:cTn>
                        </p:par>
                      </p:childTnLst>
                    </p:cTn>
                  </p:par>
                  <p:par>
                    <p:cTn id="49" fill="hold">
                      <p:stCondLst>
                        <p:cond delay="indefinite"/>
                      </p:stCondLst>
                      <p:childTnLst>
                        <p:par>
                          <p:cTn id="50" fill="hold">
                            <p:stCondLst>
                              <p:cond delay="0"/>
                            </p:stCondLst>
                            <p:childTnLst>
                              <p:par>
                                <p:cTn id="51" presetID="22" presetClass="entr" presetSubtype="8" fill="hold" grpId="0" nodeType="clickEffect">
                                  <p:stCondLst>
                                    <p:cond delay="0"/>
                                  </p:stCondLst>
                                  <p:childTnLst>
                                    <p:set>
                                      <p:cBhvr>
                                        <p:cTn id="52" dur="1" fill="hold">
                                          <p:stCondLst>
                                            <p:cond delay="0"/>
                                          </p:stCondLst>
                                        </p:cTn>
                                        <p:tgtEl>
                                          <p:spTgt spid="21"/>
                                        </p:tgtEl>
                                        <p:attrNameLst>
                                          <p:attrName>style.visibility</p:attrName>
                                        </p:attrNameLst>
                                      </p:cBhvr>
                                      <p:to>
                                        <p:strVal val="visible"/>
                                      </p:to>
                                    </p:set>
                                    <p:animEffect transition="in" filter="wipe(left)">
                                      <p:cBhvr>
                                        <p:cTn id="53" dur="500"/>
                                        <p:tgtEl>
                                          <p:spTgt spid="21"/>
                                        </p:tgtEl>
                                      </p:cBhvr>
                                    </p:animEffect>
                                  </p:childTnLst>
                                </p:cTn>
                              </p:par>
                            </p:childTnLst>
                          </p:cTn>
                        </p:par>
                      </p:childTnLst>
                    </p:cTn>
                  </p:par>
                  <p:par>
                    <p:cTn id="54" fill="hold">
                      <p:stCondLst>
                        <p:cond delay="indefinite"/>
                      </p:stCondLst>
                      <p:childTnLst>
                        <p:par>
                          <p:cTn id="55" fill="hold">
                            <p:stCondLst>
                              <p:cond delay="0"/>
                            </p:stCondLst>
                            <p:childTnLst>
                              <p:par>
                                <p:cTn id="56" presetID="22" presetClass="entr" presetSubtype="1" fill="hold" grpId="0" nodeType="clickEffect">
                                  <p:stCondLst>
                                    <p:cond delay="0"/>
                                  </p:stCondLst>
                                  <p:childTnLst>
                                    <p:set>
                                      <p:cBhvr>
                                        <p:cTn id="57" dur="1" fill="hold">
                                          <p:stCondLst>
                                            <p:cond delay="0"/>
                                          </p:stCondLst>
                                        </p:cTn>
                                        <p:tgtEl>
                                          <p:spTgt spid="195"/>
                                        </p:tgtEl>
                                        <p:attrNameLst>
                                          <p:attrName>style.visibility</p:attrName>
                                        </p:attrNameLst>
                                      </p:cBhvr>
                                      <p:to>
                                        <p:strVal val="visible"/>
                                      </p:to>
                                    </p:set>
                                    <p:animEffect transition="in" filter="wipe(up)">
                                      <p:cBhvr>
                                        <p:cTn id="58" dur="500"/>
                                        <p:tgtEl>
                                          <p:spTgt spid="195"/>
                                        </p:tgtEl>
                                      </p:cBhvr>
                                    </p:animEffect>
                                  </p:childTnLst>
                                </p:cTn>
                              </p:par>
                            </p:childTnLst>
                          </p:cTn>
                        </p:par>
                      </p:childTnLst>
                    </p:cTn>
                  </p:par>
                  <p:par>
                    <p:cTn id="59" fill="hold">
                      <p:stCondLst>
                        <p:cond delay="indefinite"/>
                      </p:stCondLst>
                      <p:childTnLst>
                        <p:par>
                          <p:cTn id="60" fill="hold">
                            <p:stCondLst>
                              <p:cond delay="0"/>
                            </p:stCondLst>
                            <p:childTnLst>
                              <p:par>
                                <p:cTn id="61" presetID="22" presetClass="entr" presetSubtype="1" fill="hold" grpId="0" nodeType="clickEffect">
                                  <p:stCondLst>
                                    <p:cond delay="0"/>
                                  </p:stCondLst>
                                  <p:childTnLst>
                                    <p:set>
                                      <p:cBhvr>
                                        <p:cTn id="62" dur="1" fill="hold">
                                          <p:stCondLst>
                                            <p:cond delay="0"/>
                                          </p:stCondLst>
                                        </p:cTn>
                                        <p:tgtEl>
                                          <p:spTgt spid="196"/>
                                        </p:tgtEl>
                                        <p:attrNameLst>
                                          <p:attrName>style.visibility</p:attrName>
                                        </p:attrNameLst>
                                      </p:cBhvr>
                                      <p:to>
                                        <p:strVal val="visible"/>
                                      </p:to>
                                    </p:set>
                                    <p:animEffect transition="in" filter="wipe(up)">
                                      <p:cBhvr>
                                        <p:cTn id="63" dur="500"/>
                                        <p:tgtEl>
                                          <p:spTgt spid="196"/>
                                        </p:tgtEl>
                                      </p:cBhvr>
                                    </p:animEffect>
                                  </p:childTnLst>
                                </p:cTn>
                              </p:par>
                            </p:childTnLst>
                          </p:cTn>
                        </p:par>
                      </p:childTnLst>
                    </p:cTn>
                  </p:par>
                  <p:par>
                    <p:cTn id="64" fill="hold">
                      <p:stCondLst>
                        <p:cond delay="indefinite"/>
                      </p:stCondLst>
                      <p:childTnLst>
                        <p:par>
                          <p:cTn id="65" fill="hold">
                            <p:stCondLst>
                              <p:cond delay="0"/>
                            </p:stCondLst>
                            <p:childTnLst>
                              <p:par>
                                <p:cTn id="66" presetID="22" presetClass="entr" presetSubtype="1" fill="hold" grpId="0" nodeType="clickEffect">
                                  <p:stCondLst>
                                    <p:cond delay="0"/>
                                  </p:stCondLst>
                                  <p:childTnLst>
                                    <p:set>
                                      <p:cBhvr>
                                        <p:cTn id="67" dur="1" fill="hold">
                                          <p:stCondLst>
                                            <p:cond delay="0"/>
                                          </p:stCondLst>
                                        </p:cTn>
                                        <p:tgtEl>
                                          <p:spTgt spid="232"/>
                                        </p:tgtEl>
                                        <p:attrNameLst>
                                          <p:attrName>style.visibility</p:attrName>
                                        </p:attrNameLst>
                                      </p:cBhvr>
                                      <p:to>
                                        <p:strVal val="visible"/>
                                      </p:to>
                                    </p:set>
                                    <p:animEffect transition="in" filter="wipe(up)">
                                      <p:cBhvr>
                                        <p:cTn id="68" dur="500"/>
                                        <p:tgtEl>
                                          <p:spTgt spid="232"/>
                                        </p:tgtEl>
                                      </p:cBhvr>
                                    </p:animEffect>
                                  </p:childTnLst>
                                </p:cTn>
                              </p:par>
                            </p:childTnLst>
                          </p:cTn>
                        </p:par>
                      </p:childTnLst>
                    </p:cTn>
                  </p:par>
                  <p:par>
                    <p:cTn id="69" fill="hold">
                      <p:stCondLst>
                        <p:cond delay="indefinite"/>
                      </p:stCondLst>
                      <p:childTnLst>
                        <p:par>
                          <p:cTn id="70" fill="hold">
                            <p:stCondLst>
                              <p:cond delay="0"/>
                            </p:stCondLst>
                            <p:childTnLst>
                              <p:par>
                                <p:cTn id="71" presetID="22" presetClass="entr" presetSubtype="8" fill="hold" nodeType="clickEffect">
                                  <p:stCondLst>
                                    <p:cond delay="0"/>
                                  </p:stCondLst>
                                  <p:childTnLst>
                                    <p:set>
                                      <p:cBhvr>
                                        <p:cTn id="72" dur="1" fill="hold">
                                          <p:stCondLst>
                                            <p:cond delay="0"/>
                                          </p:stCondLst>
                                        </p:cTn>
                                        <p:tgtEl>
                                          <p:spTgt spid="8"/>
                                        </p:tgtEl>
                                        <p:attrNameLst>
                                          <p:attrName>style.visibility</p:attrName>
                                        </p:attrNameLst>
                                      </p:cBhvr>
                                      <p:to>
                                        <p:strVal val="visible"/>
                                      </p:to>
                                    </p:set>
                                    <p:animEffect transition="in" filter="wipe(left)">
                                      <p:cBhvr>
                                        <p:cTn id="73" dur="500"/>
                                        <p:tgtEl>
                                          <p:spTgt spid="8"/>
                                        </p:tgtEl>
                                      </p:cBhvr>
                                    </p:animEffect>
                                  </p:childTnLst>
                                </p:cTn>
                              </p:par>
                            </p:childTnLst>
                          </p:cTn>
                        </p:par>
                        <p:par>
                          <p:cTn id="74" fill="hold">
                            <p:stCondLst>
                              <p:cond delay="500"/>
                            </p:stCondLst>
                            <p:childTnLst>
                              <p:par>
                                <p:cTn id="75" presetID="22" presetClass="entr" presetSubtype="8" fill="hold" grpId="0" nodeType="afterEffect">
                                  <p:stCondLst>
                                    <p:cond delay="0"/>
                                  </p:stCondLst>
                                  <p:childTnLst>
                                    <p:set>
                                      <p:cBhvr>
                                        <p:cTn id="76" dur="1" fill="hold">
                                          <p:stCondLst>
                                            <p:cond delay="0"/>
                                          </p:stCondLst>
                                        </p:cTn>
                                        <p:tgtEl>
                                          <p:spTgt spid="233"/>
                                        </p:tgtEl>
                                        <p:attrNameLst>
                                          <p:attrName>style.visibility</p:attrName>
                                        </p:attrNameLst>
                                      </p:cBhvr>
                                      <p:to>
                                        <p:strVal val="visible"/>
                                      </p:to>
                                    </p:set>
                                    <p:animEffect transition="in" filter="wipe(left)">
                                      <p:cBhvr>
                                        <p:cTn id="77" dur="500"/>
                                        <p:tgtEl>
                                          <p:spTgt spid="233"/>
                                        </p:tgtEl>
                                      </p:cBhvr>
                                    </p:animEffect>
                                  </p:childTnLst>
                                </p:cTn>
                              </p:par>
                            </p:childTnLst>
                          </p:cTn>
                        </p:par>
                      </p:childTnLst>
                    </p:cTn>
                  </p:par>
                  <p:par>
                    <p:cTn id="78" fill="hold">
                      <p:stCondLst>
                        <p:cond delay="indefinite"/>
                      </p:stCondLst>
                      <p:childTnLst>
                        <p:par>
                          <p:cTn id="79" fill="hold">
                            <p:stCondLst>
                              <p:cond delay="0"/>
                            </p:stCondLst>
                            <p:childTnLst>
                              <p:par>
                                <p:cTn id="80" presetID="22" presetClass="entr" presetSubtype="8" fill="hold" nodeType="clickEffect">
                                  <p:stCondLst>
                                    <p:cond delay="0"/>
                                  </p:stCondLst>
                                  <p:childTnLst>
                                    <p:set>
                                      <p:cBhvr>
                                        <p:cTn id="81" dur="1" fill="hold">
                                          <p:stCondLst>
                                            <p:cond delay="0"/>
                                          </p:stCondLst>
                                        </p:cTn>
                                        <p:tgtEl>
                                          <p:spTgt spid="47"/>
                                        </p:tgtEl>
                                        <p:attrNameLst>
                                          <p:attrName>style.visibility</p:attrName>
                                        </p:attrNameLst>
                                      </p:cBhvr>
                                      <p:to>
                                        <p:strVal val="visible"/>
                                      </p:to>
                                    </p:set>
                                    <p:animEffect transition="in" filter="wipe(left)">
                                      <p:cBhvr>
                                        <p:cTn id="82" dur="2250"/>
                                        <p:tgtEl>
                                          <p:spTgt spid="47"/>
                                        </p:tgtEl>
                                      </p:cBhvr>
                                    </p:animEffect>
                                  </p:childTnLst>
                                </p:cTn>
                              </p:par>
                            </p:childTnLst>
                          </p:cTn>
                        </p:par>
                        <p:par>
                          <p:cTn id="83" fill="hold">
                            <p:stCondLst>
                              <p:cond delay="2250"/>
                            </p:stCondLst>
                            <p:childTnLst>
                              <p:par>
                                <p:cTn id="84" presetID="22" presetClass="entr" presetSubtype="8" fill="hold" nodeType="afterEffect">
                                  <p:stCondLst>
                                    <p:cond delay="0"/>
                                  </p:stCondLst>
                                  <p:childTnLst>
                                    <p:set>
                                      <p:cBhvr>
                                        <p:cTn id="85" dur="1" fill="hold">
                                          <p:stCondLst>
                                            <p:cond delay="0"/>
                                          </p:stCondLst>
                                        </p:cTn>
                                        <p:tgtEl>
                                          <p:spTgt spid="55"/>
                                        </p:tgtEl>
                                        <p:attrNameLst>
                                          <p:attrName>style.visibility</p:attrName>
                                        </p:attrNameLst>
                                      </p:cBhvr>
                                      <p:to>
                                        <p:strVal val="visible"/>
                                      </p:to>
                                    </p:set>
                                    <p:animEffect transition="in" filter="wipe(left)">
                                      <p:cBhvr>
                                        <p:cTn id="86" dur="500"/>
                                        <p:tgtEl>
                                          <p:spTgt spid="55"/>
                                        </p:tgtEl>
                                      </p:cBhvr>
                                    </p:animEffect>
                                  </p:childTnLst>
                                </p:cTn>
                              </p:par>
                            </p:childTnLst>
                          </p:cTn>
                        </p:par>
                        <p:par>
                          <p:cTn id="87" fill="hold">
                            <p:stCondLst>
                              <p:cond delay="2750"/>
                            </p:stCondLst>
                            <p:childTnLst>
                              <p:par>
                                <p:cTn id="88" presetID="22" presetClass="entr" presetSubtype="1" fill="hold" nodeType="afterEffect">
                                  <p:stCondLst>
                                    <p:cond delay="0"/>
                                  </p:stCondLst>
                                  <p:childTnLst>
                                    <p:set>
                                      <p:cBhvr>
                                        <p:cTn id="89" dur="1" fill="hold">
                                          <p:stCondLst>
                                            <p:cond delay="0"/>
                                          </p:stCondLst>
                                        </p:cTn>
                                        <p:tgtEl>
                                          <p:spTgt spid="48"/>
                                        </p:tgtEl>
                                        <p:attrNameLst>
                                          <p:attrName>style.visibility</p:attrName>
                                        </p:attrNameLst>
                                      </p:cBhvr>
                                      <p:to>
                                        <p:strVal val="visible"/>
                                      </p:to>
                                    </p:set>
                                    <p:animEffect transition="in" filter="wipe(up)">
                                      <p:cBhvr>
                                        <p:cTn id="90" dur="500"/>
                                        <p:tgtEl>
                                          <p:spTgt spid="48"/>
                                        </p:tgtEl>
                                      </p:cBhvr>
                                    </p:animEffect>
                                  </p:childTnLst>
                                </p:cTn>
                              </p:par>
                            </p:childTnLst>
                          </p:cTn>
                        </p:par>
                      </p:childTnLst>
                    </p:cTn>
                  </p:par>
                  <p:par>
                    <p:cTn id="91" fill="hold">
                      <p:stCondLst>
                        <p:cond delay="indefinite"/>
                      </p:stCondLst>
                      <p:childTnLst>
                        <p:par>
                          <p:cTn id="92" fill="hold">
                            <p:stCondLst>
                              <p:cond delay="0"/>
                            </p:stCondLst>
                            <p:childTnLst>
                              <p:par>
                                <p:cTn id="93" presetID="22" presetClass="entr" presetSubtype="1" fill="hold" nodeType="clickEffect">
                                  <p:stCondLst>
                                    <p:cond delay="0"/>
                                  </p:stCondLst>
                                  <p:childTnLst>
                                    <p:set>
                                      <p:cBhvr>
                                        <p:cTn id="94" dur="1" fill="hold">
                                          <p:stCondLst>
                                            <p:cond delay="0"/>
                                          </p:stCondLst>
                                        </p:cTn>
                                        <p:tgtEl>
                                          <p:spTgt spid="70"/>
                                        </p:tgtEl>
                                        <p:attrNameLst>
                                          <p:attrName>style.visibility</p:attrName>
                                        </p:attrNameLst>
                                      </p:cBhvr>
                                      <p:to>
                                        <p:strVal val="visible"/>
                                      </p:to>
                                    </p:set>
                                    <p:animEffect transition="in" filter="wipe(up)">
                                      <p:cBhvr>
                                        <p:cTn id="95" dur="500"/>
                                        <p:tgtEl>
                                          <p:spTgt spid="70"/>
                                        </p:tgtEl>
                                      </p:cBhvr>
                                    </p:animEffect>
                                  </p:childTnLst>
                                </p:cTn>
                              </p:par>
                            </p:childTnLst>
                          </p:cTn>
                        </p:par>
                      </p:childTnLst>
                    </p:cTn>
                  </p:par>
                  <p:par>
                    <p:cTn id="96" fill="hold">
                      <p:stCondLst>
                        <p:cond delay="indefinite"/>
                      </p:stCondLst>
                      <p:childTnLst>
                        <p:par>
                          <p:cTn id="97" fill="hold">
                            <p:stCondLst>
                              <p:cond delay="0"/>
                            </p:stCondLst>
                            <p:childTnLst>
                              <p:par>
                                <p:cTn id="98" presetID="22" presetClass="entr" presetSubtype="1" fill="hold" grpId="0" nodeType="clickEffect">
                                  <p:stCondLst>
                                    <p:cond delay="0"/>
                                  </p:stCondLst>
                                  <p:childTnLst>
                                    <p:set>
                                      <p:cBhvr>
                                        <p:cTn id="99" dur="1" fill="hold">
                                          <p:stCondLst>
                                            <p:cond delay="0"/>
                                          </p:stCondLst>
                                        </p:cTn>
                                        <p:tgtEl>
                                          <p:spTgt spid="266"/>
                                        </p:tgtEl>
                                        <p:attrNameLst>
                                          <p:attrName>style.visibility</p:attrName>
                                        </p:attrNameLst>
                                      </p:cBhvr>
                                      <p:to>
                                        <p:strVal val="visible"/>
                                      </p:to>
                                    </p:set>
                                    <p:animEffect transition="in" filter="wipe(up)">
                                      <p:cBhvr>
                                        <p:cTn id="100" dur="500"/>
                                        <p:tgtEl>
                                          <p:spTgt spid="26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6" grpId="0"/>
      <p:bldP spid="21" grpId="0"/>
      <p:bldP spid="195" grpId="0"/>
      <p:bldP spid="196" grpId="0"/>
      <p:bldP spid="232" grpId="0"/>
      <p:bldP spid="219" grpId="0" animBg="1"/>
      <p:bldP spid="233"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109" name="TextBox 108"/>
              <p:cNvSpPr txBox="1"/>
              <p:nvPr/>
            </p:nvSpPr>
            <p:spPr>
              <a:xfrm>
                <a:off x="9144080" y="165847"/>
                <a:ext cx="2841483" cy="307777"/>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sSub>
                        <m:sSubPr>
                          <m:ctrlPr>
                            <a:rPr lang="el-GR" sz="2000" b="1" i="1" smtClean="0">
                              <a:solidFill>
                                <a:srgbClr val="0070C0"/>
                              </a:solidFill>
                              <a:latin typeface="Cambria Math" panose="02040503050406030204" pitchFamily="18" charset="0"/>
                            </a:rPr>
                          </m:ctrlPr>
                        </m:sSubPr>
                        <m:e>
                          <m:r>
                            <a:rPr lang="en-US" sz="2000" b="1" i="1" smtClean="0">
                              <a:solidFill>
                                <a:srgbClr val="0070C0"/>
                              </a:solidFill>
                              <a:latin typeface="Cambria Math" panose="02040503050406030204" pitchFamily="18" charset="0"/>
                            </a:rPr>
                            <m:t>𝑭</m:t>
                          </m:r>
                        </m:e>
                        <m:sub>
                          <m:r>
                            <a:rPr lang="en-US" sz="2000" b="1" i="1" smtClean="0">
                              <a:solidFill>
                                <a:srgbClr val="0070C0"/>
                              </a:solidFill>
                              <a:latin typeface="Cambria Math" panose="02040503050406030204" pitchFamily="18" charset="0"/>
                            </a:rPr>
                            <m:t>𝟏</m:t>
                          </m:r>
                        </m:sub>
                      </m:sSub>
                      <m:r>
                        <a:rPr lang="en-US" sz="2000" b="1" i="1" smtClean="0">
                          <a:solidFill>
                            <a:srgbClr val="0070C0"/>
                          </a:solidFill>
                          <a:latin typeface="Cambria Math" panose="02040503050406030204" pitchFamily="18" charset="0"/>
                        </a:rPr>
                        <m:t>=</m:t>
                      </m:r>
                      <m:sSub>
                        <m:sSubPr>
                          <m:ctrlPr>
                            <a:rPr lang="en-US" sz="2000" b="1" i="1" smtClean="0">
                              <a:solidFill>
                                <a:srgbClr val="0070C0"/>
                              </a:solidFill>
                              <a:latin typeface="Cambria Math" panose="02040503050406030204" pitchFamily="18" charset="0"/>
                            </a:rPr>
                          </m:ctrlPr>
                        </m:sSubPr>
                        <m:e>
                          <m:r>
                            <a:rPr lang="en-US" sz="2000" b="1" i="1" smtClean="0">
                              <a:solidFill>
                                <a:srgbClr val="0070C0"/>
                              </a:solidFill>
                              <a:latin typeface="Cambria Math" panose="02040503050406030204" pitchFamily="18" charset="0"/>
                            </a:rPr>
                            <m:t>𝒑</m:t>
                          </m:r>
                        </m:e>
                        <m:sub>
                          <m:r>
                            <a:rPr lang="en-US" sz="2000" b="1" i="1" smtClean="0">
                              <a:solidFill>
                                <a:srgbClr val="0070C0"/>
                              </a:solidFill>
                              <a:latin typeface="Cambria Math" panose="02040503050406030204" pitchFamily="18" charset="0"/>
                            </a:rPr>
                            <m:t>𝟏</m:t>
                          </m:r>
                        </m:sub>
                      </m:sSub>
                      <m:sSub>
                        <m:sSubPr>
                          <m:ctrlPr>
                            <a:rPr lang="en-US" sz="2000" b="1" i="1" smtClean="0">
                              <a:solidFill>
                                <a:srgbClr val="0070C0"/>
                              </a:solidFill>
                              <a:latin typeface="Cambria Math" panose="02040503050406030204" pitchFamily="18" charset="0"/>
                            </a:rPr>
                          </m:ctrlPr>
                        </m:sSubPr>
                        <m:e>
                          <m:r>
                            <a:rPr lang="en-US" sz="2000" b="1" i="1" smtClean="0">
                              <a:solidFill>
                                <a:srgbClr val="0070C0"/>
                              </a:solidFill>
                              <a:latin typeface="Cambria Math" panose="02040503050406030204" pitchFamily="18" charset="0"/>
                            </a:rPr>
                            <m:t>𝑨</m:t>
                          </m:r>
                        </m:e>
                        <m:sub>
                          <m:r>
                            <a:rPr lang="en-US" sz="2000" b="1" i="1" smtClean="0">
                              <a:solidFill>
                                <a:srgbClr val="0070C0"/>
                              </a:solidFill>
                              <a:latin typeface="Cambria Math" panose="02040503050406030204" pitchFamily="18" charset="0"/>
                            </a:rPr>
                            <m:t>𝟏</m:t>
                          </m:r>
                        </m:sub>
                      </m:sSub>
                      <m:r>
                        <a:rPr lang="en-US" sz="2000" b="1" i="1" smtClean="0">
                          <a:solidFill>
                            <a:srgbClr val="0070C0"/>
                          </a:solidFill>
                          <a:latin typeface="Cambria Math" panose="02040503050406030204" pitchFamily="18" charset="0"/>
                        </a:rPr>
                        <m:t>       </m:t>
                      </m:r>
                      <m:sSub>
                        <m:sSubPr>
                          <m:ctrlPr>
                            <a:rPr lang="en-US" sz="2000" b="1" i="1" smtClean="0">
                              <a:solidFill>
                                <a:srgbClr val="0070C0"/>
                              </a:solidFill>
                              <a:latin typeface="Cambria Math" panose="02040503050406030204" pitchFamily="18" charset="0"/>
                            </a:rPr>
                          </m:ctrlPr>
                        </m:sSubPr>
                        <m:e>
                          <m:r>
                            <a:rPr lang="en-US" sz="2000" b="1" i="1" smtClean="0">
                              <a:solidFill>
                                <a:srgbClr val="0070C0"/>
                              </a:solidFill>
                              <a:latin typeface="Cambria Math" panose="02040503050406030204" pitchFamily="18" charset="0"/>
                            </a:rPr>
                            <m:t>𝑭</m:t>
                          </m:r>
                        </m:e>
                        <m:sub>
                          <m:r>
                            <a:rPr lang="en-US" sz="2000" b="1" i="1" smtClean="0">
                              <a:solidFill>
                                <a:srgbClr val="0070C0"/>
                              </a:solidFill>
                              <a:latin typeface="Cambria Math" panose="02040503050406030204" pitchFamily="18" charset="0"/>
                            </a:rPr>
                            <m:t>𝟐</m:t>
                          </m:r>
                        </m:sub>
                      </m:sSub>
                      <m:r>
                        <a:rPr lang="en-US" sz="2000" b="1" i="1" smtClean="0">
                          <a:solidFill>
                            <a:srgbClr val="0070C0"/>
                          </a:solidFill>
                          <a:latin typeface="Cambria Math" panose="02040503050406030204" pitchFamily="18" charset="0"/>
                        </a:rPr>
                        <m:t>=</m:t>
                      </m:r>
                      <m:sSub>
                        <m:sSubPr>
                          <m:ctrlPr>
                            <a:rPr lang="en-US" sz="2000" b="1" i="1">
                              <a:solidFill>
                                <a:srgbClr val="0070C0"/>
                              </a:solidFill>
                              <a:latin typeface="Cambria Math" panose="02040503050406030204" pitchFamily="18" charset="0"/>
                            </a:rPr>
                          </m:ctrlPr>
                        </m:sSubPr>
                        <m:e>
                          <m:r>
                            <a:rPr lang="en-US" sz="2000" b="1" i="1">
                              <a:solidFill>
                                <a:srgbClr val="0070C0"/>
                              </a:solidFill>
                              <a:latin typeface="Cambria Math" panose="02040503050406030204" pitchFamily="18" charset="0"/>
                            </a:rPr>
                            <m:t>𝒑</m:t>
                          </m:r>
                        </m:e>
                        <m:sub>
                          <m:r>
                            <a:rPr lang="en-US" sz="2000" b="1" i="1" smtClean="0">
                              <a:solidFill>
                                <a:srgbClr val="0070C0"/>
                              </a:solidFill>
                              <a:latin typeface="Cambria Math" panose="02040503050406030204" pitchFamily="18" charset="0"/>
                            </a:rPr>
                            <m:t>𝟐</m:t>
                          </m:r>
                        </m:sub>
                      </m:sSub>
                      <m:sSub>
                        <m:sSubPr>
                          <m:ctrlPr>
                            <a:rPr lang="en-US" sz="2000" b="1" i="1">
                              <a:solidFill>
                                <a:srgbClr val="0070C0"/>
                              </a:solidFill>
                              <a:latin typeface="Cambria Math" panose="02040503050406030204" pitchFamily="18" charset="0"/>
                            </a:rPr>
                          </m:ctrlPr>
                        </m:sSubPr>
                        <m:e>
                          <m:r>
                            <a:rPr lang="en-US" sz="2000" b="1" i="1">
                              <a:solidFill>
                                <a:srgbClr val="0070C0"/>
                              </a:solidFill>
                              <a:latin typeface="Cambria Math" panose="02040503050406030204" pitchFamily="18" charset="0"/>
                            </a:rPr>
                            <m:t>𝑨</m:t>
                          </m:r>
                        </m:e>
                        <m:sub>
                          <m:r>
                            <a:rPr lang="en-US" sz="2000" b="1" i="1" smtClean="0">
                              <a:solidFill>
                                <a:srgbClr val="0070C0"/>
                              </a:solidFill>
                              <a:latin typeface="Cambria Math" panose="02040503050406030204" pitchFamily="18" charset="0"/>
                            </a:rPr>
                            <m:t>𝟐</m:t>
                          </m:r>
                        </m:sub>
                      </m:sSub>
                    </m:oMath>
                  </m:oMathPara>
                </a14:m>
                <a:endParaRPr lang="el-GR" sz="2000" b="1" dirty="0"/>
              </a:p>
            </p:txBody>
          </p:sp>
        </mc:Choice>
        <mc:Fallback xmlns="">
          <p:sp>
            <p:nvSpPr>
              <p:cNvPr id="109" name="TextBox 108"/>
              <p:cNvSpPr txBox="1">
                <a:spLocks noRot="1" noChangeAspect="1" noMove="1" noResize="1" noEditPoints="1" noAdjustHandles="1" noChangeArrowheads="1" noChangeShapeType="1" noTextEdit="1"/>
              </p:cNvSpPr>
              <p:nvPr/>
            </p:nvSpPr>
            <p:spPr>
              <a:xfrm>
                <a:off x="9144080" y="165847"/>
                <a:ext cx="2841483" cy="307777"/>
              </a:xfrm>
              <a:prstGeom prst="rect">
                <a:avLst/>
              </a:prstGeom>
              <a:blipFill>
                <a:blip r:embed="rId2"/>
                <a:stretch>
                  <a:fillRect l="-1502" r="-644" b="-25490"/>
                </a:stretch>
              </a:blipFill>
            </p:spPr>
            <p:txBody>
              <a:bodyPr/>
              <a:lstStyle/>
              <a:p>
                <a:r>
                  <a:rPr lang="el-GR">
                    <a:noFill/>
                  </a:rPr>
                  <a:t> </a:t>
                </a:r>
              </a:p>
            </p:txBody>
          </p:sp>
        </mc:Fallback>
      </mc:AlternateContent>
      <p:sp>
        <p:nvSpPr>
          <p:cNvPr id="213" name="TextBox 212"/>
          <p:cNvSpPr txBox="1"/>
          <p:nvPr/>
        </p:nvSpPr>
        <p:spPr>
          <a:xfrm>
            <a:off x="1581" y="32884"/>
            <a:ext cx="12198927" cy="461665"/>
          </a:xfrm>
          <a:prstGeom prst="rect">
            <a:avLst/>
          </a:prstGeom>
          <a:noFill/>
        </p:spPr>
        <p:txBody>
          <a:bodyPr wrap="square" rtlCol="0">
            <a:spAutoFit/>
          </a:bodyPr>
          <a:lstStyle/>
          <a:p>
            <a:pPr algn="ctr"/>
            <a:r>
              <a:rPr lang="el-GR" sz="2400" b="1" dirty="0" smtClean="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ΝΟΜΟΣ </a:t>
            </a:r>
            <a:r>
              <a:rPr lang="en-US" sz="2400" b="1" dirty="0" smtClean="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BERNOULLI</a:t>
            </a:r>
            <a:endParaRPr lang="el-GR" sz="2400" b="1" dirty="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grpSp>
        <p:nvGrpSpPr>
          <p:cNvPr id="216" name="Ομάδα 215"/>
          <p:cNvGrpSpPr/>
          <p:nvPr/>
        </p:nvGrpSpPr>
        <p:grpSpPr>
          <a:xfrm>
            <a:off x="906" y="407615"/>
            <a:ext cx="7045049" cy="6405173"/>
            <a:chOff x="106413" y="407615"/>
            <a:chExt cx="7045049" cy="6405173"/>
          </a:xfrm>
        </p:grpSpPr>
        <p:grpSp>
          <p:nvGrpSpPr>
            <p:cNvPr id="4" name="Ομάδα 3"/>
            <p:cNvGrpSpPr/>
            <p:nvPr/>
          </p:nvGrpSpPr>
          <p:grpSpPr>
            <a:xfrm>
              <a:off x="1290266" y="478114"/>
              <a:ext cx="4568283" cy="6121065"/>
              <a:chOff x="1290266" y="478114"/>
              <a:chExt cx="4568283" cy="6121065"/>
            </a:xfrm>
          </p:grpSpPr>
          <p:sp>
            <p:nvSpPr>
              <p:cNvPr id="5" name="Ορθογώνιο 4"/>
              <p:cNvSpPr/>
              <p:nvPr/>
            </p:nvSpPr>
            <p:spPr>
              <a:xfrm rot="16200000">
                <a:off x="1096932" y="3591704"/>
                <a:ext cx="756000" cy="369332"/>
              </a:xfrm>
              <a:prstGeom prst="rect">
                <a:avLst/>
              </a:prstGeom>
            </p:spPr>
            <p:txBody>
              <a:bodyPr wrap="square">
                <a:spAutoFit/>
              </a:bodyPr>
              <a:lstStyle/>
              <a:p>
                <a:pPr algn="ctr"/>
                <a:r>
                  <a:rPr lang="el-GR" sz="1400" b="1" dirty="0" smtClean="0">
                    <a:solidFill>
                      <a:srgbClr val="0070C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Θέση </a:t>
                </a:r>
                <a:r>
                  <a:rPr lang="el-GR" b="1" dirty="0" smtClean="0">
                    <a:solidFill>
                      <a:srgbClr val="0070C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1</a:t>
                </a:r>
                <a:endParaRPr lang="el-GR" sz="1400" dirty="0">
                  <a:solidFill>
                    <a:srgbClr val="0070C0"/>
                  </a:solidFill>
                </a:endParaRPr>
              </a:p>
            </p:txBody>
          </p:sp>
          <p:sp>
            <p:nvSpPr>
              <p:cNvPr id="6" name="Ορθογώνιο 5"/>
              <p:cNvSpPr/>
              <p:nvPr/>
            </p:nvSpPr>
            <p:spPr>
              <a:xfrm rot="16200000">
                <a:off x="5295883" y="2664752"/>
                <a:ext cx="756000" cy="369332"/>
              </a:xfrm>
              <a:prstGeom prst="rect">
                <a:avLst/>
              </a:prstGeom>
            </p:spPr>
            <p:txBody>
              <a:bodyPr wrap="square">
                <a:spAutoFit/>
              </a:bodyPr>
              <a:lstStyle/>
              <a:p>
                <a:pPr algn="ctr"/>
                <a:r>
                  <a:rPr lang="el-GR" sz="1400" b="1" dirty="0" smtClean="0">
                    <a:solidFill>
                      <a:srgbClr val="0070C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Θέση </a:t>
                </a:r>
                <a:r>
                  <a:rPr lang="el-GR" b="1" dirty="0" smtClean="0">
                    <a:solidFill>
                      <a:srgbClr val="0070C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2</a:t>
                </a:r>
                <a:endParaRPr lang="el-GR" sz="1400" dirty="0">
                  <a:solidFill>
                    <a:srgbClr val="0070C0"/>
                  </a:solidFill>
                </a:endParaRPr>
              </a:p>
            </p:txBody>
          </p:sp>
          <p:grpSp>
            <p:nvGrpSpPr>
              <p:cNvPr id="11" name="Ομάδα 10"/>
              <p:cNvGrpSpPr/>
              <p:nvPr/>
            </p:nvGrpSpPr>
            <p:grpSpPr>
              <a:xfrm>
                <a:off x="1653002" y="478114"/>
                <a:ext cx="4161588" cy="6121065"/>
                <a:chOff x="1653002" y="478114"/>
                <a:chExt cx="4161588" cy="6121065"/>
              </a:xfrm>
            </p:grpSpPr>
            <p:grpSp>
              <p:nvGrpSpPr>
                <p:cNvPr id="12" name="Ομάδα 11"/>
                <p:cNvGrpSpPr/>
                <p:nvPr/>
              </p:nvGrpSpPr>
              <p:grpSpPr>
                <a:xfrm>
                  <a:off x="5814590" y="478114"/>
                  <a:ext cx="0" cy="6111004"/>
                  <a:chOff x="5814590" y="478114"/>
                  <a:chExt cx="0" cy="6111004"/>
                </a:xfrm>
              </p:grpSpPr>
              <p:cxnSp>
                <p:nvCxnSpPr>
                  <p:cNvPr id="17" name="Ευθεία γραμμή σύνδεσης 16"/>
                  <p:cNvCxnSpPr/>
                  <p:nvPr/>
                </p:nvCxnSpPr>
                <p:spPr>
                  <a:xfrm>
                    <a:off x="5814590" y="478114"/>
                    <a:ext cx="0" cy="5976000"/>
                  </a:xfrm>
                  <a:prstGeom prst="line">
                    <a:avLst/>
                  </a:prstGeom>
                  <a:ln w="12700">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18" name="Ευθεία γραμμή σύνδεσης 17"/>
                  <p:cNvCxnSpPr/>
                  <p:nvPr/>
                </p:nvCxnSpPr>
                <p:spPr>
                  <a:xfrm>
                    <a:off x="5814590" y="6445118"/>
                    <a:ext cx="0" cy="14400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13" name="Ομάδα 12"/>
                <p:cNvGrpSpPr/>
                <p:nvPr/>
              </p:nvGrpSpPr>
              <p:grpSpPr>
                <a:xfrm>
                  <a:off x="1653002" y="485629"/>
                  <a:ext cx="11723" cy="6113550"/>
                  <a:chOff x="1653002" y="485629"/>
                  <a:chExt cx="11723" cy="6113550"/>
                </a:xfrm>
              </p:grpSpPr>
              <p:cxnSp>
                <p:nvCxnSpPr>
                  <p:cNvPr id="15" name="Ευθεία γραμμή σύνδεσης 14"/>
                  <p:cNvCxnSpPr/>
                  <p:nvPr/>
                </p:nvCxnSpPr>
                <p:spPr>
                  <a:xfrm>
                    <a:off x="1653002" y="485629"/>
                    <a:ext cx="0" cy="6012000"/>
                  </a:xfrm>
                  <a:prstGeom prst="line">
                    <a:avLst/>
                  </a:prstGeom>
                  <a:ln w="12700">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16" name="Ευθεία γραμμή σύνδεσης 15"/>
                  <p:cNvCxnSpPr/>
                  <p:nvPr/>
                </p:nvCxnSpPr>
                <p:spPr>
                  <a:xfrm>
                    <a:off x="1664725" y="6455179"/>
                    <a:ext cx="0" cy="14400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grpSp>
          </p:grpSp>
        </p:grpSp>
        <p:grpSp>
          <p:nvGrpSpPr>
            <p:cNvPr id="19" name="Ομάδα 18"/>
            <p:cNvGrpSpPr/>
            <p:nvPr/>
          </p:nvGrpSpPr>
          <p:grpSpPr>
            <a:xfrm>
              <a:off x="1711796" y="3968228"/>
              <a:ext cx="4295783" cy="2218395"/>
              <a:chOff x="1711796" y="3407114"/>
              <a:chExt cx="4295783" cy="2218395"/>
            </a:xfrm>
          </p:grpSpPr>
          <p:grpSp>
            <p:nvGrpSpPr>
              <p:cNvPr id="20" name="Ομάδα 19"/>
              <p:cNvGrpSpPr/>
              <p:nvPr/>
            </p:nvGrpSpPr>
            <p:grpSpPr>
              <a:xfrm>
                <a:off x="2650808" y="4588562"/>
                <a:ext cx="597650" cy="400110"/>
                <a:chOff x="1618012" y="2151257"/>
                <a:chExt cx="597650" cy="400110"/>
              </a:xfrm>
            </p:grpSpPr>
            <p:cxnSp>
              <p:nvCxnSpPr>
                <p:cNvPr id="52" name="Ευθύγραμμο βέλος σύνδεσης 51"/>
                <p:cNvCxnSpPr/>
                <p:nvPr/>
              </p:nvCxnSpPr>
              <p:spPr>
                <a:xfrm>
                  <a:off x="1618012" y="2529717"/>
                  <a:ext cx="597650" cy="0"/>
                </a:xfrm>
                <a:prstGeom prst="straightConnector1">
                  <a:avLst/>
                </a:prstGeom>
                <a:ln w="38100">
                  <a:solidFill>
                    <a:srgbClr val="0070C0"/>
                  </a:solidFill>
                  <a:tailEnd type="triangle" w="med" len="lg"/>
                </a:ln>
              </p:spPr>
              <p:style>
                <a:lnRef idx="1">
                  <a:schemeClr val="accent1"/>
                </a:lnRef>
                <a:fillRef idx="0">
                  <a:schemeClr val="accent1"/>
                </a:fillRef>
                <a:effectRef idx="0">
                  <a:schemeClr val="accent1"/>
                </a:effectRef>
                <a:fontRef idx="minor">
                  <a:schemeClr val="tx1"/>
                </a:fontRef>
              </p:style>
            </p:cxnSp>
            <p:sp>
              <p:nvSpPr>
                <p:cNvPr id="53" name="TextBox 52"/>
                <p:cNvSpPr txBox="1"/>
                <p:nvPr/>
              </p:nvSpPr>
              <p:spPr>
                <a:xfrm>
                  <a:off x="1720645" y="2151257"/>
                  <a:ext cx="394660" cy="400110"/>
                </a:xfrm>
                <a:prstGeom prst="rect">
                  <a:avLst/>
                </a:prstGeom>
                <a:noFill/>
              </p:spPr>
              <p:txBody>
                <a:bodyPr wrap="none" rtlCol="0">
                  <a:spAutoFit/>
                </a:bodyPr>
                <a:lstStyle/>
                <a:p>
                  <a:r>
                    <a:rPr lang="el-GR" sz="2000" b="1" i="1" dirty="0" smtClean="0">
                      <a:solidFill>
                        <a:srgbClr val="0070C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υ</a:t>
                  </a:r>
                  <a:r>
                    <a:rPr lang="en-US" sz="2000" b="1" baseline="-25000" dirty="0" smtClean="0">
                      <a:solidFill>
                        <a:srgbClr val="0070C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1</a:t>
                  </a:r>
                  <a:endParaRPr lang="el-GR" sz="2000" b="1" dirty="0">
                    <a:solidFill>
                      <a:srgbClr val="0070C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grpSp>
          <p:grpSp>
            <p:nvGrpSpPr>
              <p:cNvPr id="21" name="Ομάδα 20"/>
              <p:cNvGrpSpPr/>
              <p:nvPr/>
            </p:nvGrpSpPr>
            <p:grpSpPr>
              <a:xfrm>
                <a:off x="2517285" y="3407114"/>
                <a:ext cx="3490294" cy="2218395"/>
                <a:chOff x="2517285" y="3407114"/>
                <a:chExt cx="3490294" cy="2218395"/>
              </a:xfrm>
            </p:grpSpPr>
            <p:grpSp>
              <p:nvGrpSpPr>
                <p:cNvPr id="25" name="Ομάδα 24"/>
                <p:cNvGrpSpPr/>
                <p:nvPr/>
              </p:nvGrpSpPr>
              <p:grpSpPr>
                <a:xfrm>
                  <a:off x="2517285" y="3407114"/>
                  <a:ext cx="3451375" cy="2162038"/>
                  <a:chOff x="1231102" y="913831"/>
                  <a:chExt cx="3451375" cy="2162038"/>
                </a:xfrm>
              </p:grpSpPr>
              <p:grpSp>
                <p:nvGrpSpPr>
                  <p:cNvPr id="35" name="Ομάδα 34"/>
                  <p:cNvGrpSpPr/>
                  <p:nvPr/>
                </p:nvGrpSpPr>
                <p:grpSpPr>
                  <a:xfrm>
                    <a:off x="1287194" y="913831"/>
                    <a:ext cx="3395283" cy="2120233"/>
                    <a:chOff x="1262779" y="918440"/>
                    <a:chExt cx="3395283" cy="2120233"/>
                  </a:xfrm>
                </p:grpSpPr>
                <p:sp>
                  <p:nvSpPr>
                    <p:cNvPr id="44" name="Ελεύθερη σχεδίαση 43"/>
                    <p:cNvSpPr/>
                    <p:nvPr/>
                  </p:nvSpPr>
                  <p:spPr>
                    <a:xfrm>
                      <a:off x="1279047" y="2087239"/>
                      <a:ext cx="3379015" cy="951434"/>
                    </a:xfrm>
                    <a:custGeom>
                      <a:avLst/>
                      <a:gdLst>
                        <a:gd name="connsiteX0" fmla="*/ 0 w 2608118"/>
                        <a:gd name="connsiteY0" fmla="*/ 1776846 h 1790517"/>
                        <a:gd name="connsiteX1" fmla="*/ 789709 w 2608118"/>
                        <a:gd name="connsiteY1" fmla="*/ 1600200 h 1790517"/>
                        <a:gd name="connsiteX2" fmla="*/ 1569027 w 2608118"/>
                        <a:gd name="connsiteY2" fmla="*/ 446809 h 1790517"/>
                        <a:gd name="connsiteX3" fmla="*/ 2608118 w 2608118"/>
                        <a:gd name="connsiteY3" fmla="*/ 0 h 1790517"/>
                        <a:gd name="connsiteX0" fmla="*/ 0 w 2608118"/>
                        <a:gd name="connsiteY0" fmla="*/ 1776846 h 1792636"/>
                        <a:gd name="connsiteX1" fmla="*/ 789709 w 2608118"/>
                        <a:gd name="connsiteY1" fmla="*/ 1600200 h 1792636"/>
                        <a:gd name="connsiteX2" fmla="*/ 1551418 w 2608118"/>
                        <a:gd name="connsiteY2" fmla="*/ 384463 h 1792636"/>
                        <a:gd name="connsiteX3" fmla="*/ 2608118 w 2608118"/>
                        <a:gd name="connsiteY3" fmla="*/ 0 h 1792636"/>
                        <a:gd name="connsiteX0" fmla="*/ 0 w 2608118"/>
                        <a:gd name="connsiteY0" fmla="*/ 1776846 h 1794981"/>
                        <a:gd name="connsiteX1" fmla="*/ 789709 w 2608118"/>
                        <a:gd name="connsiteY1" fmla="*/ 1600200 h 1794981"/>
                        <a:gd name="connsiteX2" fmla="*/ 1545548 w 2608118"/>
                        <a:gd name="connsiteY2" fmla="*/ 322118 h 1794981"/>
                        <a:gd name="connsiteX3" fmla="*/ 2608118 w 2608118"/>
                        <a:gd name="connsiteY3" fmla="*/ 0 h 1794981"/>
                        <a:gd name="connsiteX0" fmla="*/ 0 w 2608118"/>
                        <a:gd name="connsiteY0" fmla="*/ 1776846 h 1784070"/>
                        <a:gd name="connsiteX1" fmla="*/ 785147 w 2608118"/>
                        <a:gd name="connsiteY1" fmla="*/ 1539304 h 1784070"/>
                        <a:gd name="connsiteX2" fmla="*/ 1545548 w 2608118"/>
                        <a:gd name="connsiteY2" fmla="*/ 322118 h 1784070"/>
                        <a:gd name="connsiteX3" fmla="*/ 2608118 w 2608118"/>
                        <a:gd name="connsiteY3" fmla="*/ 0 h 1784070"/>
                        <a:gd name="connsiteX0" fmla="*/ 0 w 2834214"/>
                        <a:gd name="connsiteY0" fmla="*/ 1797143 h 1802937"/>
                        <a:gd name="connsiteX1" fmla="*/ 1011243 w 2834214"/>
                        <a:gd name="connsiteY1" fmla="*/ 1539304 h 1802937"/>
                        <a:gd name="connsiteX2" fmla="*/ 1771644 w 2834214"/>
                        <a:gd name="connsiteY2" fmla="*/ 322118 h 1802937"/>
                        <a:gd name="connsiteX3" fmla="*/ 2834214 w 2834214"/>
                        <a:gd name="connsiteY3" fmla="*/ 0 h 1802937"/>
                        <a:gd name="connsiteX0" fmla="*/ 0 w 2970557"/>
                        <a:gd name="connsiteY0" fmla="*/ 1840102 h 1845897"/>
                        <a:gd name="connsiteX1" fmla="*/ 1011243 w 2970557"/>
                        <a:gd name="connsiteY1" fmla="*/ 1582263 h 1845897"/>
                        <a:gd name="connsiteX2" fmla="*/ 1771644 w 2970557"/>
                        <a:gd name="connsiteY2" fmla="*/ 365077 h 1845897"/>
                        <a:gd name="connsiteX3" fmla="*/ 2970557 w 2970557"/>
                        <a:gd name="connsiteY3" fmla="*/ 0 h 1845897"/>
                        <a:gd name="connsiteX0" fmla="*/ 0 w 3022996"/>
                        <a:gd name="connsiteY0" fmla="*/ 1840102 h 1845897"/>
                        <a:gd name="connsiteX1" fmla="*/ 1011243 w 3022996"/>
                        <a:gd name="connsiteY1" fmla="*/ 1582263 h 1845897"/>
                        <a:gd name="connsiteX2" fmla="*/ 1771644 w 3022996"/>
                        <a:gd name="connsiteY2" fmla="*/ 365077 h 1845897"/>
                        <a:gd name="connsiteX3" fmla="*/ 3022996 w 3022996"/>
                        <a:gd name="connsiteY3" fmla="*/ 0 h 1845897"/>
                      </a:gdLst>
                      <a:ahLst/>
                      <a:cxnLst>
                        <a:cxn ang="0">
                          <a:pos x="connsiteX0" y="connsiteY0"/>
                        </a:cxn>
                        <a:cxn ang="0">
                          <a:pos x="connsiteX1" y="connsiteY1"/>
                        </a:cxn>
                        <a:cxn ang="0">
                          <a:pos x="connsiteX2" y="connsiteY2"/>
                        </a:cxn>
                        <a:cxn ang="0">
                          <a:pos x="connsiteX3" y="connsiteY3"/>
                        </a:cxn>
                      </a:cxnLst>
                      <a:rect l="l" t="t" r="r" b="b"/>
                      <a:pathLst>
                        <a:path w="3022996" h="1845897">
                          <a:moveTo>
                            <a:pt x="0" y="1840102"/>
                          </a:moveTo>
                          <a:cubicBezTo>
                            <a:pt x="264102" y="1862615"/>
                            <a:pt x="715969" y="1828101"/>
                            <a:pt x="1011243" y="1582263"/>
                          </a:cubicBezTo>
                          <a:cubicBezTo>
                            <a:pt x="1306517" y="1336426"/>
                            <a:pt x="1468576" y="631777"/>
                            <a:pt x="1771644" y="365077"/>
                          </a:cubicBezTo>
                          <a:cubicBezTo>
                            <a:pt x="2074712" y="98377"/>
                            <a:pt x="2654984" y="90054"/>
                            <a:pt x="3022996" y="0"/>
                          </a:cubicBezTo>
                        </a:path>
                      </a:pathLst>
                    </a:custGeom>
                    <a:noFill/>
                    <a:ln w="190500">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45" name="Ελεύθερη σχεδίαση 44"/>
                    <p:cNvSpPr/>
                    <p:nvPr/>
                  </p:nvSpPr>
                  <p:spPr>
                    <a:xfrm>
                      <a:off x="1279047" y="1946561"/>
                      <a:ext cx="3330912" cy="1022774"/>
                    </a:xfrm>
                    <a:custGeom>
                      <a:avLst/>
                      <a:gdLst>
                        <a:gd name="connsiteX0" fmla="*/ 0 w 2608118"/>
                        <a:gd name="connsiteY0" fmla="*/ 1776846 h 1790517"/>
                        <a:gd name="connsiteX1" fmla="*/ 789709 w 2608118"/>
                        <a:gd name="connsiteY1" fmla="*/ 1600200 h 1790517"/>
                        <a:gd name="connsiteX2" fmla="*/ 1569027 w 2608118"/>
                        <a:gd name="connsiteY2" fmla="*/ 446809 h 1790517"/>
                        <a:gd name="connsiteX3" fmla="*/ 2608118 w 2608118"/>
                        <a:gd name="connsiteY3" fmla="*/ 0 h 1790517"/>
                        <a:gd name="connsiteX0" fmla="*/ 0 w 2608118"/>
                        <a:gd name="connsiteY0" fmla="*/ 1776846 h 1792636"/>
                        <a:gd name="connsiteX1" fmla="*/ 789709 w 2608118"/>
                        <a:gd name="connsiteY1" fmla="*/ 1600200 h 1792636"/>
                        <a:gd name="connsiteX2" fmla="*/ 1551418 w 2608118"/>
                        <a:gd name="connsiteY2" fmla="*/ 384463 h 1792636"/>
                        <a:gd name="connsiteX3" fmla="*/ 2608118 w 2608118"/>
                        <a:gd name="connsiteY3" fmla="*/ 0 h 1792636"/>
                        <a:gd name="connsiteX0" fmla="*/ 0 w 2608118"/>
                        <a:gd name="connsiteY0" fmla="*/ 1776846 h 1794981"/>
                        <a:gd name="connsiteX1" fmla="*/ 789709 w 2608118"/>
                        <a:gd name="connsiteY1" fmla="*/ 1600200 h 1794981"/>
                        <a:gd name="connsiteX2" fmla="*/ 1545548 w 2608118"/>
                        <a:gd name="connsiteY2" fmla="*/ 322118 h 1794981"/>
                        <a:gd name="connsiteX3" fmla="*/ 2608118 w 2608118"/>
                        <a:gd name="connsiteY3" fmla="*/ 0 h 1794981"/>
                        <a:gd name="connsiteX0" fmla="*/ 0 w 2608118"/>
                        <a:gd name="connsiteY0" fmla="*/ 1776846 h 1784070"/>
                        <a:gd name="connsiteX1" fmla="*/ 785147 w 2608118"/>
                        <a:gd name="connsiteY1" fmla="*/ 1539304 h 1784070"/>
                        <a:gd name="connsiteX2" fmla="*/ 1545548 w 2608118"/>
                        <a:gd name="connsiteY2" fmla="*/ 322118 h 1784070"/>
                        <a:gd name="connsiteX3" fmla="*/ 2608118 w 2608118"/>
                        <a:gd name="connsiteY3" fmla="*/ 0 h 1784070"/>
                        <a:gd name="connsiteX0" fmla="*/ 0 w 2834214"/>
                        <a:gd name="connsiteY0" fmla="*/ 1797143 h 1802937"/>
                        <a:gd name="connsiteX1" fmla="*/ 1011243 w 2834214"/>
                        <a:gd name="connsiteY1" fmla="*/ 1539304 h 1802937"/>
                        <a:gd name="connsiteX2" fmla="*/ 1771644 w 2834214"/>
                        <a:gd name="connsiteY2" fmla="*/ 322118 h 1802937"/>
                        <a:gd name="connsiteX3" fmla="*/ 2834214 w 2834214"/>
                        <a:gd name="connsiteY3" fmla="*/ 0 h 1802937"/>
                        <a:gd name="connsiteX0" fmla="*/ 0 w 2905803"/>
                        <a:gd name="connsiteY0" fmla="*/ 1797143 h 1802938"/>
                        <a:gd name="connsiteX1" fmla="*/ 1011243 w 2905803"/>
                        <a:gd name="connsiteY1" fmla="*/ 1539304 h 1802938"/>
                        <a:gd name="connsiteX2" fmla="*/ 1771644 w 2905803"/>
                        <a:gd name="connsiteY2" fmla="*/ 322118 h 1802938"/>
                        <a:gd name="connsiteX3" fmla="*/ 2905803 w 2905803"/>
                        <a:gd name="connsiteY3" fmla="*/ 0 h 1802938"/>
                      </a:gdLst>
                      <a:ahLst/>
                      <a:cxnLst>
                        <a:cxn ang="0">
                          <a:pos x="connsiteX0" y="connsiteY0"/>
                        </a:cxn>
                        <a:cxn ang="0">
                          <a:pos x="connsiteX1" y="connsiteY1"/>
                        </a:cxn>
                        <a:cxn ang="0">
                          <a:pos x="connsiteX2" y="connsiteY2"/>
                        </a:cxn>
                        <a:cxn ang="0">
                          <a:pos x="connsiteX3" y="connsiteY3"/>
                        </a:cxn>
                      </a:cxnLst>
                      <a:rect l="l" t="t" r="r" b="b"/>
                      <a:pathLst>
                        <a:path w="2905803" h="1802938">
                          <a:moveTo>
                            <a:pt x="0" y="1797143"/>
                          </a:moveTo>
                          <a:cubicBezTo>
                            <a:pt x="264102" y="1819656"/>
                            <a:pt x="715969" y="1785142"/>
                            <a:pt x="1011243" y="1539304"/>
                          </a:cubicBezTo>
                          <a:cubicBezTo>
                            <a:pt x="1306517" y="1293467"/>
                            <a:pt x="1468576" y="588818"/>
                            <a:pt x="1771644" y="322118"/>
                          </a:cubicBezTo>
                          <a:cubicBezTo>
                            <a:pt x="2074712" y="55418"/>
                            <a:pt x="2537791" y="90054"/>
                            <a:pt x="2905803" y="0"/>
                          </a:cubicBezTo>
                        </a:path>
                      </a:pathLst>
                    </a:custGeom>
                    <a:noFill/>
                    <a:ln w="190500">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46" name="Ελεύθερη σχεδίαση 45"/>
                    <p:cNvSpPr/>
                    <p:nvPr/>
                  </p:nvSpPr>
                  <p:spPr>
                    <a:xfrm>
                      <a:off x="1277433" y="1770713"/>
                      <a:ext cx="3260573" cy="1171905"/>
                    </a:xfrm>
                    <a:custGeom>
                      <a:avLst/>
                      <a:gdLst>
                        <a:gd name="connsiteX0" fmla="*/ 0 w 2608118"/>
                        <a:gd name="connsiteY0" fmla="*/ 1776846 h 1790517"/>
                        <a:gd name="connsiteX1" fmla="*/ 789709 w 2608118"/>
                        <a:gd name="connsiteY1" fmla="*/ 1600200 h 1790517"/>
                        <a:gd name="connsiteX2" fmla="*/ 1569027 w 2608118"/>
                        <a:gd name="connsiteY2" fmla="*/ 446809 h 1790517"/>
                        <a:gd name="connsiteX3" fmla="*/ 2608118 w 2608118"/>
                        <a:gd name="connsiteY3" fmla="*/ 0 h 1790517"/>
                        <a:gd name="connsiteX0" fmla="*/ 0 w 2608118"/>
                        <a:gd name="connsiteY0" fmla="*/ 1776846 h 1792636"/>
                        <a:gd name="connsiteX1" fmla="*/ 789709 w 2608118"/>
                        <a:gd name="connsiteY1" fmla="*/ 1600200 h 1792636"/>
                        <a:gd name="connsiteX2" fmla="*/ 1551418 w 2608118"/>
                        <a:gd name="connsiteY2" fmla="*/ 384463 h 1792636"/>
                        <a:gd name="connsiteX3" fmla="*/ 2608118 w 2608118"/>
                        <a:gd name="connsiteY3" fmla="*/ 0 h 1792636"/>
                        <a:gd name="connsiteX0" fmla="*/ 0 w 2608118"/>
                        <a:gd name="connsiteY0" fmla="*/ 1776846 h 1794981"/>
                        <a:gd name="connsiteX1" fmla="*/ 789709 w 2608118"/>
                        <a:gd name="connsiteY1" fmla="*/ 1600200 h 1794981"/>
                        <a:gd name="connsiteX2" fmla="*/ 1545548 w 2608118"/>
                        <a:gd name="connsiteY2" fmla="*/ 322118 h 1794981"/>
                        <a:gd name="connsiteX3" fmla="*/ 2608118 w 2608118"/>
                        <a:gd name="connsiteY3" fmla="*/ 0 h 1794981"/>
                        <a:gd name="connsiteX0" fmla="*/ 0 w 2608118"/>
                        <a:gd name="connsiteY0" fmla="*/ 1776846 h 1784070"/>
                        <a:gd name="connsiteX1" fmla="*/ 785147 w 2608118"/>
                        <a:gd name="connsiteY1" fmla="*/ 1539304 h 1784070"/>
                        <a:gd name="connsiteX2" fmla="*/ 1545548 w 2608118"/>
                        <a:gd name="connsiteY2" fmla="*/ 322118 h 1784070"/>
                        <a:gd name="connsiteX3" fmla="*/ 2608118 w 2608118"/>
                        <a:gd name="connsiteY3" fmla="*/ 0 h 1784070"/>
                        <a:gd name="connsiteX0" fmla="*/ 0 w 2834214"/>
                        <a:gd name="connsiteY0" fmla="*/ 1797143 h 1802937"/>
                        <a:gd name="connsiteX1" fmla="*/ 1011243 w 2834214"/>
                        <a:gd name="connsiteY1" fmla="*/ 1539304 h 1802937"/>
                        <a:gd name="connsiteX2" fmla="*/ 1771644 w 2834214"/>
                        <a:gd name="connsiteY2" fmla="*/ 322118 h 1802937"/>
                        <a:gd name="connsiteX3" fmla="*/ 2834214 w 2834214"/>
                        <a:gd name="connsiteY3" fmla="*/ 0 h 1802937"/>
                        <a:gd name="connsiteX0" fmla="*/ 0 w 2844441"/>
                        <a:gd name="connsiteY0" fmla="*/ 1797143 h 1802938"/>
                        <a:gd name="connsiteX1" fmla="*/ 1011243 w 2844441"/>
                        <a:gd name="connsiteY1" fmla="*/ 1539304 h 1802938"/>
                        <a:gd name="connsiteX2" fmla="*/ 1771644 w 2844441"/>
                        <a:gd name="connsiteY2" fmla="*/ 322118 h 1802938"/>
                        <a:gd name="connsiteX3" fmla="*/ 2844441 w 2844441"/>
                        <a:gd name="connsiteY3" fmla="*/ 0 h 1802938"/>
                      </a:gdLst>
                      <a:ahLst/>
                      <a:cxnLst>
                        <a:cxn ang="0">
                          <a:pos x="connsiteX0" y="connsiteY0"/>
                        </a:cxn>
                        <a:cxn ang="0">
                          <a:pos x="connsiteX1" y="connsiteY1"/>
                        </a:cxn>
                        <a:cxn ang="0">
                          <a:pos x="connsiteX2" y="connsiteY2"/>
                        </a:cxn>
                        <a:cxn ang="0">
                          <a:pos x="connsiteX3" y="connsiteY3"/>
                        </a:cxn>
                      </a:cxnLst>
                      <a:rect l="l" t="t" r="r" b="b"/>
                      <a:pathLst>
                        <a:path w="2844441" h="1802938">
                          <a:moveTo>
                            <a:pt x="0" y="1797143"/>
                          </a:moveTo>
                          <a:cubicBezTo>
                            <a:pt x="264102" y="1819656"/>
                            <a:pt x="715969" y="1785142"/>
                            <a:pt x="1011243" y="1539304"/>
                          </a:cubicBezTo>
                          <a:cubicBezTo>
                            <a:pt x="1306517" y="1293467"/>
                            <a:pt x="1468576" y="588818"/>
                            <a:pt x="1771644" y="322118"/>
                          </a:cubicBezTo>
                          <a:cubicBezTo>
                            <a:pt x="2074712" y="55418"/>
                            <a:pt x="2476429" y="90054"/>
                            <a:pt x="2844441" y="0"/>
                          </a:cubicBezTo>
                        </a:path>
                      </a:pathLst>
                    </a:custGeom>
                    <a:noFill/>
                    <a:ln w="190500">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47" name="Ελεύθερη σχεδίαση 46"/>
                    <p:cNvSpPr/>
                    <p:nvPr/>
                  </p:nvSpPr>
                  <p:spPr>
                    <a:xfrm>
                      <a:off x="1267809" y="1594866"/>
                      <a:ext cx="3284020" cy="1332358"/>
                    </a:xfrm>
                    <a:custGeom>
                      <a:avLst/>
                      <a:gdLst>
                        <a:gd name="connsiteX0" fmla="*/ 0 w 2608118"/>
                        <a:gd name="connsiteY0" fmla="*/ 1776846 h 1790517"/>
                        <a:gd name="connsiteX1" fmla="*/ 789709 w 2608118"/>
                        <a:gd name="connsiteY1" fmla="*/ 1600200 h 1790517"/>
                        <a:gd name="connsiteX2" fmla="*/ 1569027 w 2608118"/>
                        <a:gd name="connsiteY2" fmla="*/ 446809 h 1790517"/>
                        <a:gd name="connsiteX3" fmla="*/ 2608118 w 2608118"/>
                        <a:gd name="connsiteY3" fmla="*/ 0 h 1790517"/>
                        <a:gd name="connsiteX0" fmla="*/ 0 w 2608118"/>
                        <a:gd name="connsiteY0" fmla="*/ 1776846 h 1792636"/>
                        <a:gd name="connsiteX1" fmla="*/ 789709 w 2608118"/>
                        <a:gd name="connsiteY1" fmla="*/ 1600200 h 1792636"/>
                        <a:gd name="connsiteX2" fmla="*/ 1551418 w 2608118"/>
                        <a:gd name="connsiteY2" fmla="*/ 384463 h 1792636"/>
                        <a:gd name="connsiteX3" fmla="*/ 2608118 w 2608118"/>
                        <a:gd name="connsiteY3" fmla="*/ 0 h 1792636"/>
                        <a:gd name="connsiteX0" fmla="*/ 0 w 2608118"/>
                        <a:gd name="connsiteY0" fmla="*/ 1776846 h 1794981"/>
                        <a:gd name="connsiteX1" fmla="*/ 789709 w 2608118"/>
                        <a:gd name="connsiteY1" fmla="*/ 1600200 h 1794981"/>
                        <a:gd name="connsiteX2" fmla="*/ 1545548 w 2608118"/>
                        <a:gd name="connsiteY2" fmla="*/ 322118 h 1794981"/>
                        <a:gd name="connsiteX3" fmla="*/ 2608118 w 2608118"/>
                        <a:gd name="connsiteY3" fmla="*/ 0 h 1794981"/>
                        <a:gd name="connsiteX0" fmla="*/ 0 w 2608118"/>
                        <a:gd name="connsiteY0" fmla="*/ 1776846 h 1784070"/>
                        <a:gd name="connsiteX1" fmla="*/ 785147 w 2608118"/>
                        <a:gd name="connsiteY1" fmla="*/ 1539304 h 1784070"/>
                        <a:gd name="connsiteX2" fmla="*/ 1545548 w 2608118"/>
                        <a:gd name="connsiteY2" fmla="*/ 322118 h 1784070"/>
                        <a:gd name="connsiteX3" fmla="*/ 2608118 w 2608118"/>
                        <a:gd name="connsiteY3" fmla="*/ 0 h 1784070"/>
                        <a:gd name="connsiteX0" fmla="*/ 0 w 2834214"/>
                        <a:gd name="connsiteY0" fmla="*/ 1797143 h 1802937"/>
                        <a:gd name="connsiteX1" fmla="*/ 1011243 w 2834214"/>
                        <a:gd name="connsiteY1" fmla="*/ 1539304 h 1802937"/>
                        <a:gd name="connsiteX2" fmla="*/ 1771644 w 2834214"/>
                        <a:gd name="connsiteY2" fmla="*/ 322118 h 1802937"/>
                        <a:gd name="connsiteX3" fmla="*/ 2834214 w 2834214"/>
                        <a:gd name="connsiteY3" fmla="*/ 0 h 1802937"/>
                        <a:gd name="connsiteX0" fmla="*/ 0 w 2864895"/>
                        <a:gd name="connsiteY0" fmla="*/ 1797143 h 1802938"/>
                        <a:gd name="connsiteX1" fmla="*/ 1011243 w 2864895"/>
                        <a:gd name="connsiteY1" fmla="*/ 1539304 h 1802938"/>
                        <a:gd name="connsiteX2" fmla="*/ 1771644 w 2864895"/>
                        <a:gd name="connsiteY2" fmla="*/ 322118 h 1802938"/>
                        <a:gd name="connsiteX3" fmla="*/ 2864895 w 2864895"/>
                        <a:gd name="connsiteY3" fmla="*/ 0 h 1802938"/>
                      </a:gdLst>
                      <a:ahLst/>
                      <a:cxnLst>
                        <a:cxn ang="0">
                          <a:pos x="connsiteX0" y="connsiteY0"/>
                        </a:cxn>
                        <a:cxn ang="0">
                          <a:pos x="connsiteX1" y="connsiteY1"/>
                        </a:cxn>
                        <a:cxn ang="0">
                          <a:pos x="connsiteX2" y="connsiteY2"/>
                        </a:cxn>
                        <a:cxn ang="0">
                          <a:pos x="connsiteX3" y="connsiteY3"/>
                        </a:cxn>
                      </a:cxnLst>
                      <a:rect l="l" t="t" r="r" b="b"/>
                      <a:pathLst>
                        <a:path w="2864895" h="1802938">
                          <a:moveTo>
                            <a:pt x="0" y="1797143"/>
                          </a:moveTo>
                          <a:cubicBezTo>
                            <a:pt x="264102" y="1819656"/>
                            <a:pt x="715969" y="1785142"/>
                            <a:pt x="1011243" y="1539304"/>
                          </a:cubicBezTo>
                          <a:cubicBezTo>
                            <a:pt x="1306517" y="1293467"/>
                            <a:pt x="1468576" y="588818"/>
                            <a:pt x="1771644" y="322118"/>
                          </a:cubicBezTo>
                          <a:cubicBezTo>
                            <a:pt x="2074712" y="55418"/>
                            <a:pt x="2496883" y="90054"/>
                            <a:pt x="2864895" y="0"/>
                          </a:cubicBezTo>
                        </a:path>
                      </a:pathLst>
                    </a:custGeom>
                    <a:noFill/>
                    <a:ln w="190500">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48" name="Ελεύθερη σχεδίαση 47"/>
                    <p:cNvSpPr/>
                    <p:nvPr/>
                  </p:nvSpPr>
                  <p:spPr>
                    <a:xfrm>
                      <a:off x="1262779" y="1404509"/>
                      <a:ext cx="3348000" cy="1488085"/>
                    </a:xfrm>
                    <a:custGeom>
                      <a:avLst/>
                      <a:gdLst>
                        <a:gd name="connsiteX0" fmla="*/ 0 w 2608118"/>
                        <a:gd name="connsiteY0" fmla="*/ 1776846 h 1790517"/>
                        <a:gd name="connsiteX1" fmla="*/ 789709 w 2608118"/>
                        <a:gd name="connsiteY1" fmla="*/ 1600200 h 1790517"/>
                        <a:gd name="connsiteX2" fmla="*/ 1569027 w 2608118"/>
                        <a:gd name="connsiteY2" fmla="*/ 446809 h 1790517"/>
                        <a:gd name="connsiteX3" fmla="*/ 2608118 w 2608118"/>
                        <a:gd name="connsiteY3" fmla="*/ 0 h 1790517"/>
                        <a:gd name="connsiteX0" fmla="*/ 0 w 2608118"/>
                        <a:gd name="connsiteY0" fmla="*/ 1776846 h 1792636"/>
                        <a:gd name="connsiteX1" fmla="*/ 789709 w 2608118"/>
                        <a:gd name="connsiteY1" fmla="*/ 1600200 h 1792636"/>
                        <a:gd name="connsiteX2" fmla="*/ 1551418 w 2608118"/>
                        <a:gd name="connsiteY2" fmla="*/ 384463 h 1792636"/>
                        <a:gd name="connsiteX3" fmla="*/ 2608118 w 2608118"/>
                        <a:gd name="connsiteY3" fmla="*/ 0 h 1792636"/>
                        <a:gd name="connsiteX0" fmla="*/ 0 w 2608118"/>
                        <a:gd name="connsiteY0" fmla="*/ 1776846 h 1794981"/>
                        <a:gd name="connsiteX1" fmla="*/ 789709 w 2608118"/>
                        <a:gd name="connsiteY1" fmla="*/ 1600200 h 1794981"/>
                        <a:gd name="connsiteX2" fmla="*/ 1545548 w 2608118"/>
                        <a:gd name="connsiteY2" fmla="*/ 322118 h 1794981"/>
                        <a:gd name="connsiteX3" fmla="*/ 2608118 w 2608118"/>
                        <a:gd name="connsiteY3" fmla="*/ 0 h 1794981"/>
                        <a:gd name="connsiteX0" fmla="*/ 0 w 2608118"/>
                        <a:gd name="connsiteY0" fmla="*/ 1776846 h 1784070"/>
                        <a:gd name="connsiteX1" fmla="*/ 785147 w 2608118"/>
                        <a:gd name="connsiteY1" fmla="*/ 1539304 h 1784070"/>
                        <a:gd name="connsiteX2" fmla="*/ 1545548 w 2608118"/>
                        <a:gd name="connsiteY2" fmla="*/ 322118 h 1784070"/>
                        <a:gd name="connsiteX3" fmla="*/ 2608118 w 2608118"/>
                        <a:gd name="connsiteY3" fmla="*/ 0 h 1784070"/>
                        <a:gd name="connsiteX0" fmla="*/ 0 w 2834214"/>
                        <a:gd name="connsiteY0" fmla="*/ 1797143 h 1802937"/>
                        <a:gd name="connsiteX1" fmla="*/ 1011243 w 2834214"/>
                        <a:gd name="connsiteY1" fmla="*/ 1539304 h 1802937"/>
                        <a:gd name="connsiteX2" fmla="*/ 1771644 w 2834214"/>
                        <a:gd name="connsiteY2" fmla="*/ 322118 h 1802937"/>
                        <a:gd name="connsiteX3" fmla="*/ 2834214 w 2834214"/>
                        <a:gd name="connsiteY3" fmla="*/ 0 h 1802937"/>
                      </a:gdLst>
                      <a:ahLst/>
                      <a:cxnLst>
                        <a:cxn ang="0">
                          <a:pos x="connsiteX0" y="connsiteY0"/>
                        </a:cxn>
                        <a:cxn ang="0">
                          <a:pos x="connsiteX1" y="connsiteY1"/>
                        </a:cxn>
                        <a:cxn ang="0">
                          <a:pos x="connsiteX2" y="connsiteY2"/>
                        </a:cxn>
                        <a:cxn ang="0">
                          <a:pos x="connsiteX3" y="connsiteY3"/>
                        </a:cxn>
                      </a:cxnLst>
                      <a:rect l="l" t="t" r="r" b="b"/>
                      <a:pathLst>
                        <a:path w="2834214" h="1802937">
                          <a:moveTo>
                            <a:pt x="0" y="1797143"/>
                          </a:moveTo>
                          <a:cubicBezTo>
                            <a:pt x="264102" y="1819656"/>
                            <a:pt x="715969" y="1785142"/>
                            <a:pt x="1011243" y="1539304"/>
                          </a:cubicBezTo>
                          <a:cubicBezTo>
                            <a:pt x="1306517" y="1293467"/>
                            <a:pt x="1468576" y="588818"/>
                            <a:pt x="1771644" y="322118"/>
                          </a:cubicBezTo>
                          <a:cubicBezTo>
                            <a:pt x="2074712" y="55418"/>
                            <a:pt x="2466202" y="90054"/>
                            <a:pt x="2834214" y="0"/>
                          </a:cubicBezTo>
                        </a:path>
                      </a:pathLst>
                    </a:custGeom>
                    <a:noFill/>
                    <a:ln w="190500">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49" name="Ελεύθερη σχεδίαση 48"/>
                    <p:cNvSpPr/>
                    <p:nvPr/>
                  </p:nvSpPr>
                  <p:spPr>
                    <a:xfrm>
                      <a:off x="1275819" y="1258430"/>
                      <a:ext cx="3342635" cy="1551784"/>
                    </a:xfrm>
                    <a:custGeom>
                      <a:avLst/>
                      <a:gdLst>
                        <a:gd name="connsiteX0" fmla="*/ 0 w 2608118"/>
                        <a:gd name="connsiteY0" fmla="*/ 1776846 h 1790517"/>
                        <a:gd name="connsiteX1" fmla="*/ 789709 w 2608118"/>
                        <a:gd name="connsiteY1" fmla="*/ 1600200 h 1790517"/>
                        <a:gd name="connsiteX2" fmla="*/ 1569027 w 2608118"/>
                        <a:gd name="connsiteY2" fmla="*/ 446809 h 1790517"/>
                        <a:gd name="connsiteX3" fmla="*/ 2608118 w 2608118"/>
                        <a:gd name="connsiteY3" fmla="*/ 0 h 1790517"/>
                        <a:gd name="connsiteX0" fmla="*/ 0 w 2608118"/>
                        <a:gd name="connsiteY0" fmla="*/ 1776846 h 1792636"/>
                        <a:gd name="connsiteX1" fmla="*/ 789709 w 2608118"/>
                        <a:gd name="connsiteY1" fmla="*/ 1600200 h 1792636"/>
                        <a:gd name="connsiteX2" fmla="*/ 1551418 w 2608118"/>
                        <a:gd name="connsiteY2" fmla="*/ 384463 h 1792636"/>
                        <a:gd name="connsiteX3" fmla="*/ 2608118 w 2608118"/>
                        <a:gd name="connsiteY3" fmla="*/ 0 h 1792636"/>
                        <a:gd name="connsiteX0" fmla="*/ 0 w 2608118"/>
                        <a:gd name="connsiteY0" fmla="*/ 1776846 h 1794981"/>
                        <a:gd name="connsiteX1" fmla="*/ 789709 w 2608118"/>
                        <a:gd name="connsiteY1" fmla="*/ 1600200 h 1794981"/>
                        <a:gd name="connsiteX2" fmla="*/ 1545548 w 2608118"/>
                        <a:gd name="connsiteY2" fmla="*/ 322118 h 1794981"/>
                        <a:gd name="connsiteX3" fmla="*/ 2608118 w 2608118"/>
                        <a:gd name="connsiteY3" fmla="*/ 0 h 1794981"/>
                        <a:gd name="connsiteX0" fmla="*/ 0 w 2608118"/>
                        <a:gd name="connsiteY0" fmla="*/ 1776846 h 1784070"/>
                        <a:gd name="connsiteX1" fmla="*/ 785147 w 2608118"/>
                        <a:gd name="connsiteY1" fmla="*/ 1539304 h 1784070"/>
                        <a:gd name="connsiteX2" fmla="*/ 1545548 w 2608118"/>
                        <a:gd name="connsiteY2" fmla="*/ 322118 h 1784070"/>
                        <a:gd name="connsiteX3" fmla="*/ 2608118 w 2608118"/>
                        <a:gd name="connsiteY3" fmla="*/ 0 h 1784070"/>
                        <a:gd name="connsiteX0" fmla="*/ 0 w 2834214"/>
                        <a:gd name="connsiteY0" fmla="*/ 1797143 h 1802937"/>
                        <a:gd name="connsiteX1" fmla="*/ 1011243 w 2834214"/>
                        <a:gd name="connsiteY1" fmla="*/ 1539304 h 1802937"/>
                        <a:gd name="connsiteX2" fmla="*/ 1771644 w 2834214"/>
                        <a:gd name="connsiteY2" fmla="*/ 322118 h 1802937"/>
                        <a:gd name="connsiteX3" fmla="*/ 2834214 w 2834214"/>
                        <a:gd name="connsiteY3" fmla="*/ 0 h 1802937"/>
                        <a:gd name="connsiteX0" fmla="*/ 0 w 2916030"/>
                        <a:gd name="connsiteY0" fmla="*/ 1817010 h 1822805"/>
                        <a:gd name="connsiteX1" fmla="*/ 1011243 w 2916030"/>
                        <a:gd name="connsiteY1" fmla="*/ 1559171 h 1822805"/>
                        <a:gd name="connsiteX2" fmla="*/ 1771644 w 2916030"/>
                        <a:gd name="connsiteY2" fmla="*/ 341985 h 1822805"/>
                        <a:gd name="connsiteX3" fmla="*/ 2916030 w 2916030"/>
                        <a:gd name="connsiteY3" fmla="*/ 0 h 1822805"/>
                        <a:gd name="connsiteX0" fmla="*/ 0 w 2916030"/>
                        <a:gd name="connsiteY0" fmla="*/ 1757409 h 1763204"/>
                        <a:gd name="connsiteX1" fmla="*/ 1011243 w 2916030"/>
                        <a:gd name="connsiteY1" fmla="*/ 1499570 h 1763204"/>
                        <a:gd name="connsiteX2" fmla="*/ 1771644 w 2916030"/>
                        <a:gd name="connsiteY2" fmla="*/ 282384 h 1763204"/>
                        <a:gd name="connsiteX3" fmla="*/ 2916030 w 2916030"/>
                        <a:gd name="connsiteY3" fmla="*/ 0 h 1763204"/>
                        <a:gd name="connsiteX0" fmla="*/ 0 w 2916030"/>
                        <a:gd name="connsiteY0" fmla="*/ 1787209 h 1793004"/>
                        <a:gd name="connsiteX1" fmla="*/ 1011243 w 2916030"/>
                        <a:gd name="connsiteY1" fmla="*/ 1529370 h 1793004"/>
                        <a:gd name="connsiteX2" fmla="*/ 1771644 w 2916030"/>
                        <a:gd name="connsiteY2" fmla="*/ 312184 h 1793004"/>
                        <a:gd name="connsiteX3" fmla="*/ 2916030 w 2916030"/>
                        <a:gd name="connsiteY3" fmla="*/ 0 h 1793004"/>
                      </a:gdLst>
                      <a:ahLst/>
                      <a:cxnLst>
                        <a:cxn ang="0">
                          <a:pos x="connsiteX0" y="connsiteY0"/>
                        </a:cxn>
                        <a:cxn ang="0">
                          <a:pos x="connsiteX1" y="connsiteY1"/>
                        </a:cxn>
                        <a:cxn ang="0">
                          <a:pos x="connsiteX2" y="connsiteY2"/>
                        </a:cxn>
                        <a:cxn ang="0">
                          <a:pos x="connsiteX3" y="connsiteY3"/>
                        </a:cxn>
                      </a:cxnLst>
                      <a:rect l="l" t="t" r="r" b="b"/>
                      <a:pathLst>
                        <a:path w="2916030" h="1793004">
                          <a:moveTo>
                            <a:pt x="0" y="1787209"/>
                          </a:moveTo>
                          <a:cubicBezTo>
                            <a:pt x="264102" y="1809722"/>
                            <a:pt x="715969" y="1775208"/>
                            <a:pt x="1011243" y="1529370"/>
                          </a:cubicBezTo>
                          <a:cubicBezTo>
                            <a:pt x="1306517" y="1283533"/>
                            <a:pt x="1468576" y="578884"/>
                            <a:pt x="1771644" y="312184"/>
                          </a:cubicBezTo>
                          <a:cubicBezTo>
                            <a:pt x="2074712" y="45484"/>
                            <a:pt x="2548018" y="90054"/>
                            <a:pt x="2916030" y="0"/>
                          </a:cubicBezTo>
                        </a:path>
                      </a:pathLst>
                    </a:custGeom>
                    <a:noFill/>
                    <a:ln w="190500">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50" name="Ελεύθερη σχεδίαση 49"/>
                    <p:cNvSpPr/>
                    <p:nvPr/>
                  </p:nvSpPr>
                  <p:spPr>
                    <a:xfrm>
                      <a:off x="1275820" y="1075403"/>
                      <a:ext cx="3333738" cy="1662545"/>
                    </a:xfrm>
                    <a:custGeom>
                      <a:avLst/>
                      <a:gdLst>
                        <a:gd name="connsiteX0" fmla="*/ 0 w 2608118"/>
                        <a:gd name="connsiteY0" fmla="*/ 1776846 h 1790517"/>
                        <a:gd name="connsiteX1" fmla="*/ 789709 w 2608118"/>
                        <a:gd name="connsiteY1" fmla="*/ 1600200 h 1790517"/>
                        <a:gd name="connsiteX2" fmla="*/ 1569027 w 2608118"/>
                        <a:gd name="connsiteY2" fmla="*/ 446809 h 1790517"/>
                        <a:gd name="connsiteX3" fmla="*/ 2608118 w 2608118"/>
                        <a:gd name="connsiteY3" fmla="*/ 0 h 1790517"/>
                        <a:gd name="connsiteX0" fmla="*/ 0 w 2608118"/>
                        <a:gd name="connsiteY0" fmla="*/ 1776846 h 1792636"/>
                        <a:gd name="connsiteX1" fmla="*/ 789709 w 2608118"/>
                        <a:gd name="connsiteY1" fmla="*/ 1600200 h 1792636"/>
                        <a:gd name="connsiteX2" fmla="*/ 1551418 w 2608118"/>
                        <a:gd name="connsiteY2" fmla="*/ 384463 h 1792636"/>
                        <a:gd name="connsiteX3" fmla="*/ 2608118 w 2608118"/>
                        <a:gd name="connsiteY3" fmla="*/ 0 h 1792636"/>
                        <a:gd name="connsiteX0" fmla="*/ 0 w 2608118"/>
                        <a:gd name="connsiteY0" fmla="*/ 1776846 h 1794981"/>
                        <a:gd name="connsiteX1" fmla="*/ 789709 w 2608118"/>
                        <a:gd name="connsiteY1" fmla="*/ 1600200 h 1794981"/>
                        <a:gd name="connsiteX2" fmla="*/ 1545548 w 2608118"/>
                        <a:gd name="connsiteY2" fmla="*/ 322118 h 1794981"/>
                        <a:gd name="connsiteX3" fmla="*/ 2608118 w 2608118"/>
                        <a:gd name="connsiteY3" fmla="*/ 0 h 1794981"/>
                        <a:gd name="connsiteX0" fmla="*/ 0 w 2608118"/>
                        <a:gd name="connsiteY0" fmla="*/ 1776846 h 1784070"/>
                        <a:gd name="connsiteX1" fmla="*/ 785147 w 2608118"/>
                        <a:gd name="connsiteY1" fmla="*/ 1539304 h 1784070"/>
                        <a:gd name="connsiteX2" fmla="*/ 1545548 w 2608118"/>
                        <a:gd name="connsiteY2" fmla="*/ 322118 h 1784070"/>
                        <a:gd name="connsiteX3" fmla="*/ 2608118 w 2608118"/>
                        <a:gd name="connsiteY3" fmla="*/ 0 h 1784070"/>
                        <a:gd name="connsiteX0" fmla="*/ 0 w 2834214"/>
                        <a:gd name="connsiteY0" fmla="*/ 1797143 h 1802937"/>
                        <a:gd name="connsiteX1" fmla="*/ 1011243 w 2834214"/>
                        <a:gd name="connsiteY1" fmla="*/ 1539304 h 1802937"/>
                        <a:gd name="connsiteX2" fmla="*/ 1771644 w 2834214"/>
                        <a:gd name="connsiteY2" fmla="*/ 322118 h 1802937"/>
                        <a:gd name="connsiteX3" fmla="*/ 2834214 w 2834214"/>
                        <a:gd name="connsiteY3" fmla="*/ 0 h 1802937"/>
                        <a:gd name="connsiteX0" fmla="*/ 0 w 2992037"/>
                        <a:gd name="connsiteY0" fmla="*/ 1815813 h 1821608"/>
                        <a:gd name="connsiteX1" fmla="*/ 1011243 w 2992037"/>
                        <a:gd name="connsiteY1" fmla="*/ 1557974 h 1821608"/>
                        <a:gd name="connsiteX2" fmla="*/ 1771644 w 2992037"/>
                        <a:gd name="connsiteY2" fmla="*/ 340788 h 1821608"/>
                        <a:gd name="connsiteX3" fmla="*/ 2992037 w 2992037"/>
                        <a:gd name="connsiteY3" fmla="*/ 0 h 1821608"/>
                      </a:gdLst>
                      <a:ahLst/>
                      <a:cxnLst>
                        <a:cxn ang="0">
                          <a:pos x="connsiteX0" y="connsiteY0"/>
                        </a:cxn>
                        <a:cxn ang="0">
                          <a:pos x="connsiteX1" y="connsiteY1"/>
                        </a:cxn>
                        <a:cxn ang="0">
                          <a:pos x="connsiteX2" y="connsiteY2"/>
                        </a:cxn>
                        <a:cxn ang="0">
                          <a:pos x="connsiteX3" y="connsiteY3"/>
                        </a:cxn>
                      </a:cxnLst>
                      <a:rect l="l" t="t" r="r" b="b"/>
                      <a:pathLst>
                        <a:path w="2992037" h="1821608">
                          <a:moveTo>
                            <a:pt x="0" y="1815813"/>
                          </a:moveTo>
                          <a:cubicBezTo>
                            <a:pt x="264102" y="1838326"/>
                            <a:pt x="715969" y="1803812"/>
                            <a:pt x="1011243" y="1557974"/>
                          </a:cubicBezTo>
                          <a:cubicBezTo>
                            <a:pt x="1306517" y="1312137"/>
                            <a:pt x="1468576" y="607488"/>
                            <a:pt x="1771644" y="340788"/>
                          </a:cubicBezTo>
                          <a:cubicBezTo>
                            <a:pt x="2074712" y="74088"/>
                            <a:pt x="2624025" y="90054"/>
                            <a:pt x="2992037" y="0"/>
                          </a:cubicBezTo>
                        </a:path>
                      </a:pathLst>
                    </a:custGeom>
                    <a:noFill/>
                    <a:ln w="190500">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51" name="Ελεύθερη σχεδίαση 50"/>
                    <p:cNvSpPr/>
                    <p:nvPr/>
                  </p:nvSpPr>
                  <p:spPr>
                    <a:xfrm>
                      <a:off x="1337280" y="918440"/>
                      <a:ext cx="3286062" cy="1771848"/>
                    </a:xfrm>
                    <a:custGeom>
                      <a:avLst/>
                      <a:gdLst>
                        <a:gd name="connsiteX0" fmla="*/ 0 w 2608118"/>
                        <a:gd name="connsiteY0" fmla="*/ 1776846 h 1790517"/>
                        <a:gd name="connsiteX1" fmla="*/ 789709 w 2608118"/>
                        <a:gd name="connsiteY1" fmla="*/ 1600200 h 1790517"/>
                        <a:gd name="connsiteX2" fmla="*/ 1569027 w 2608118"/>
                        <a:gd name="connsiteY2" fmla="*/ 446809 h 1790517"/>
                        <a:gd name="connsiteX3" fmla="*/ 2608118 w 2608118"/>
                        <a:gd name="connsiteY3" fmla="*/ 0 h 1790517"/>
                        <a:gd name="connsiteX0" fmla="*/ 0 w 2608118"/>
                        <a:gd name="connsiteY0" fmla="*/ 1776846 h 1792636"/>
                        <a:gd name="connsiteX1" fmla="*/ 789709 w 2608118"/>
                        <a:gd name="connsiteY1" fmla="*/ 1600200 h 1792636"/>
                        <a:gd name="connsiteX2" fmla="*/ 1551418 w 2608118"/>
                        <a:gd name="connsiteY2" fmla="*/ 384463 h 1792636"/>
                        <a:gd name="connsiteX3" fmla="*/ 2608118 w 2608118"/>
                        <a:gd name="connsiteY3" fmla="*/ 0 h 1792636"/>
                        <a:gd name="connsiteX0" fmla="*/ 0 w 2608118"/>
                        <a:gd name="connsiteY0" fmla="*/ 1776846 h 1794981"/>
                        <a:gd name="connsiteX1" fmla="*/ 789709 w 2608118"/>
                        <a:gd name="connsiteY1" fmla="*/ 1600200 h 1794981"/>
                        <a:gd name="connsiteX2" fmla="*/ 1545548 w 2608118"/>
                        <a:gd name="connsiteY2" fmla="*/ 322118 h 1794981"/>
                        <a:gd name="connsiteX3" fmla="*/ 2608118 w 2608118"/>
                        <a:gd name="connsiteY3" fmla="*/ 0 h 1794981"/>
                        <a:gd name="connsiteX0" fmla="*/ 0 w 2608118"/>
                        <a:gd name="connsiteY0" fmla="*/ 1776846 h 1784070"/>
                        <a:gd name="connsiteX1" fmla="*/ 785147 w 2608118"/>
                        <a:gd name="connsiteY1" fmla="*/ 1539304 h 1784070"/>
                        <a:gd name="connsiteX2" fmla="*/ 1545548 w 2608118"/>
                        <a:gd name="connsiteY2" fmla="*/ 322118 h 1784070"/>
                        <a:gd name="connsiteX3" fmla="*/ 2608118 w 2608118"/>
                        <a:gd name="connsiteY3" fmla="*/ 0 h 1784070"/>
                        <a:gd name="connsiteX0" fmla="*/ 0 w 2834214"/>
                        <a:gd name="connsiteY0" fmla="*/ 1797143 h 1802937"/>
                        <a:gd name="connsiteX1" fmla="*/ 1011243 w 2834214"/>
                        <a:gd name="connsiteY1" fmla="*/ 1539304 h 1802937"/>
                        <a:gd name="connsiteX2" fmla="*/ 1771644 w 2834214"/>
                        <a:gd name="connsiteY2" fmla="*/ 322118 h 1802937"/>
                        <a:gd name="connsiteX3" fmla="*/ 2834214 w 2834214"/>
                        <a:gd name="connsiteY3" fmla="*/ 0 h 1802937"/>
                        <a:gd name="connsiteX0" fmla="*/ 0 w 2834214"/>
                        <a:gd name="connsiteY0" fmla="*/ 1797143 h 1799559"/>
                        <a:gd name="connsiteX1" fmla="*/ 1125314 w 2834214"/>
                        <a:gd name="connsiteY1" fmla="*/ 1437854 h 1799559"/>
                        <a:gd name="connsiteX2" fmla="*/ 1771644 w 2834214"/>
                        <a:gd name="connsiteY2" fmla="*/ 322118 h 1799559"/>
                        <a:gd name="connsiteX3" fmla="*/ 2834214 w 2834214"/>
                        <a:gd name="connsiteY3" fmla="*/ 0 h 1799559"/>
                        <a:gd name="connsiteX0" fmla="*/ 0 w 2834214"/>
                        <a:gd name="connsiteY0" fmla="*/ 1797143 h 1800249"/>
                        <a:gd name="connsiteX1" fmla="*/ 1073464 w 2834214"/>
                        <a:gd name="connsiteY1" fmla="*/ 1474745 h 1800249"/>
                        <a:gd name="connsiteX2" fmla="*/ 1771644 w 2834214"/>
                        <a:gd name="connsiteY2" fmla="*/ 322118 h 1800249"/>
                        <a:gd name="connsiteX3" fmla="*/ 2834214 w 2834214"/>
                        <a:gd name="connsiteY3" fmla="*/ 0 h 1800249"/>
                        <a:gd name="connsiteX0" fmla="*/ 0 w 2834214"/>
                        <a:gd name="connsiteY0" fmla="*/ 1797143 h 1802344"/>
                        <a:gd name="connsiteX1" fmla="*/ 1031984 w 2834214"/>
                        <a:gd name="connsiteY1" fmla="*/ 1530081 h 1802344"/>
                        <a:gd name="connsiteX2" fmla="*/ 1771644 w 2834214"/>
                        <a:gd name="connsiteY2" fmla="*/ 322118 h 1802344"/>
                        <a:gd name="connsiteX3" fmla="*/ 2834214 w 2834214"/>
                        <a:gd name="connsiteY3" fmla="*/ 0 h 1802344"/>
                        <a:gd name="connsiteX0" fmla="*/ 0 w 2751254"/>
                        <a:gd name="connsiteY0" fmla="*/ 1797143 h 1802344"/>
                        <a:gd name="connsiteX1" fmla="*/ 949024 w 2751254"/>
                        <a:gd name="connsiteY1" fmla="*/ 1530081 h 1802344"/>
                        <a:gd name="connsiteX2" fmla="*/ 1688684 w 2751254"/>
                        <a:gd name="connsiteY2" fmla="*/ 322118 h 1802344"/>
                        <a:gd name="connsiteX3" fmla="*/ 2751254 w 2751254"/>
                        <a:gd name="connsiteY3" fmla="*/ 0 h 1802344"/>
                        <a:gd name="connsiteX0" fmla="*/ 0 w 2896435"/>
                        <a:gd name="connsiteY0" fmla="*/ 1861701 h 1866902"/>
                        <a:gd name="connsiteX1" fmla="*/ 949024 w 2896435"/>
                        <a:gd name="connsiteY1" fmla="*/ 1594639 h 1866902"/>
                        <a:gd name="connsiteX2" fmla="*/ 1688684 w 2896435"/>
                        <a:gd name="connsiteY2" fmla="*/ 386676 h 1866902"/>
                        <a:gd name="connsiteX3" fmla="*/ 2896435 w 2896435"/>
                        <a:gd name="connsiteY3" fmla="*/ 0 h 1866902"/>
                        <a:gd name="connsiteX0" fmla="*/ 0 w 2927545"/>
                        <a:gd name="connsiteY0" fmla="*/ 1787919 h 1793120"/>
                        <a:gd name="connsiteX1" fmla="*/ 949024 w 2927545"/>
                        <a:gd name="connsiteY1" fmla="*/ 1520857 h 1793120"/>
                        <a:gd name="connsiteX2" fmla="*/ 1688684 w 2927545"/>
                        <a:gd name="connsiteY2" fmla="*/ 312894 h 1793120"/>
                        <a:gd name="connsiteX3" fmla="*/ 2927545 w 2927545"/>
                        <a:gd name="connsiteY3" fmla="*/ 0 h 1793120"/>
                        <a:gd name="connsiteX0" fmla="*/ 0 w 2906805"/>
                        <a:gd name="connsiteY0" fmla="*/ 1815588 h 1820789"/>
                        <a:gd name="connsiteX1" fmla="*/ 949024 w 2906805"/>
                        <a:gd name="connsiteY1" fmla="*/ 1548526 h 1820789"/>
                        <a:gd name="connsiteX2" fmla="*/ 1688684 w 2906805"/>
                        <a:gd name="connsiteY2" fmla="*/ 340563 h 1820789"/>
                        <a:gd name="connsiteX3" fmla="*/ 2906805 w 2906805"/>
                        <a:gd name="connsiteY3" fmla="*/ 0 h 1820789"/>
                      </a:gdLst>
                      <a:ahLst/>
                      <a:cxnLst>
                        <a:cxn ang="0">
                          <a:pos x="connsiteX0" y="connsiteY0"/>
                        </a:cxn>
                        <a:cxn ang="0">
                          <a:pos x="connsiteX1" y="connsiteY1"/>
                        </a:cxn>
                        <a:cxn ang="0">
                          <a:pos x="connsiteX2" y="connsiteY2"/>
                        </a:cxn>
                        <a:cxn ang="0">
                          <a:pos x="connsiteX3" y="connsiteY3"/>
                        </a:cxn>
                      </a:cxnLst>
                      <a:rect l="l" t="t" r="r" b="b"/>
                      <a:pathLst>
                        <a:path w="2906805" h="1820789">
                          <a:moveTo>
                            <a:pt x="0" y="1815588"/>
                          </a:moveTo>
                          <a:cubicBezTo>
                            <a:pt x="264102" y="1838101"/>
                            <a:pt x="667577" y="1794363"/>
                            <a:pt x="949024" y="1548526"/>
                          </a:cubicBezTo>
                          <a:cubicBezTo>
                            <a:pt x="1230471" y="1302689"/>
                            <a:pt x="1385616" y="607263"/>
                            <a:pt x="1688684" y="340563"/>
                          </a:cubicBezTo>
                          <a:cubicBezTo>
                            <a:pt x="1991752" y="73863"/>
                            <a:pt x="2538793" y="90054"/>
                            <a:pt x="2906805" y="0"/>
                          </a:cubicBezTo>
                        </a:path>
                      </a:pathLst>
                    </a:custGeom>
                    <a:noFill/>
                    <a:ln w="190500">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grpSp>
              <p:grpSp>
                <p:nvGrpSpPr>
                  <p:cNvPr id="36" name="Ομάδα 35"/>
                  <p:cNvGrpSpPr/>
                  <p:nvPr/>
                </p:nvGrpSpPr>
                <p:grpSpPr>
                  <a:xfrm>
                    <a:off x="1231102" y="1001826"/>
                    <a:ext cx="3196495" cy="2074043"/>
                    <a:chOff x="1242265" y="1423367"/>
                    <a:chExt cx="3196495" cy="2074043"/>
                  </a:xfrm>
                </p:grpSpPr>
                <p:sp>
                  <p:nvSpPr>
                    <p:cNvPr id="37" name="Ελεύθερη σχεδίαση 36"/>
                    <p:cNvSpPr/>
                    <p:nvPr/>
                  </p:nvSpPr>
                  <p:spPr>
                    <a:xfrm>
                      <a:off x="1325940" y="2542617"/>
                      <a:ext cx="3112820" cy="954793"/>
                    </a:xfrm>
                    <a:custGeom>
                      <a:avLst/>
                      <a:gdLst>
                        <a:gd name="connsiteX0" fmla="*/ 0 w 2608118"/>
                        <a:gd name="connsiteY0" fmla="*/ 1776846 h 1790517"/>
                        <a:gd name="connsiteX1" fmla="*/ 789709 w 2608118"/>
                        <a:gd name="connsiteY1" fmla="*/ 1600200 h 1790517"/>
                        <a:gd name="connsiteX2" fmla="*/ 1569027 w 2608118"/>
                        <a:gd name="connsiteY2" fmla="*/ 446809 h 1790517"/>
                        <a:gd name="connsiteX3" fmla="*/ 2608118 w 2608118"/>
                        <a:gd name="connsiteY3" fmla="*/ 0 h 1790517"/>
                        <a:gd name="connsiteX0" fmla="*/ 0 w 2608118"/>
                        <a:gd name="connsiteY0" fmla="*/ 1776846 h 1792636"/>
                        <a:gd name="connsiteX1" fmla="*/ 789709 w 2608118"/>
                        <a:gd name="connsiteY1" fmla="*/ 1600200 h 1792636"/>
                        <a:gd name="connsiteX2" fmla="*/ 1551418 w 2608118"/>
                        <a:gd name="connsiteY2" fmla="*/ 384463 h 1792636"/>
                        <a:gd name="connsiteX3" fmla="*/ 2608118 w 2608118"/>
                        <a:gd name="connsiteY3" fmla="*/ 0 h 1792636"/>
                        <a:gd name="connsiteX0" fmla="*/ 0 w 2608118"/>
                        <a:gd name="connsiteY0" fmla="*/ 1776846 h 1794981"/>
                        <a:gd name="connsiteX1" fmla="*/ 789709 w 2608118"/>
                        <a:gd name="connsiteY1" fmla="*/ 1600200 h 1794981"/>
                        <a:gd name="connsiteX2" fmla="*/ 1545548 w 2608118"/>
                        <a:gd name="connsiteY2" fmla="*/ 322118 h 1794981"/>
                        <a:gd name="connsiteX3" fmla="*/ 2608118 w 2608118"/>
                        <a:gd name="connsiteY3" fmla="*/ 0 h 1794981"/>
                        <a:gd name="connsiteX0" fmla="*/ 0 w 2608118"/>
                        <a:gd name="connsiteY0" fmla="*/ 1776846 h 1784070"/>
                        <a:gd name="connsiteX1" fmla="*/ 785147 w 2608118"/>
                        <a:gd name="connsiteY1" fmla="*/ 1539304 h 1784070"/>
                        <a:gd name="connsiteX2" fmla="*/ 1545548 w 2608118"/>
                        <a:gd name="connsiteY2" fmla="*/ 322118 h 1784070"/>
                        <a:gd name="connsiteX3" fmla="*/ 2608118 w 2608118"/>
                        <a:gd name="connsiteY3" fmla="*/ 0 h 1784070"/>
                        <a:gd name="connsiteX0" fmla="*/ 0 w 2834214"/>
                        <a:gd name="connsiteY0" fmla="*/ 1797143 h 1802937"/>
                        <a:gd name="connsiteX1" fmla="*/ 1011243 w 2834214"/>
                        <a:gd name="connsiteY1" fmla="*/ 1539304 h 1802937"/>
                        <a:gd name="connsiteX2" fmla="*/ 1771644 w 2834214"/>
                        <a:gd name="connsiteY2" fmla="*/ 322118 h 1802937"/>
                        <a:gd name="connsiteX3" fmla="*/ 2834214 w 2834214"/>
                        <a:gd name="connsiteY3" fmla="*/ 0 h 1802937"/>
                        <a:gd name="connsiteX0" fmla="*/ 0 w 2732792"/>
                        <a:gd name="connsiteY0" fmla="*/ 1768595 h 1774390"/>
                        <a:gd name="connsiteX1" fmla="*/ 1011243 w 2732792"/>
                        <a:gd name="connsiteY1" fmla="*/ 1510756 h 1774390"/>
                        <a:gd name="connsiteX2" fmla="*/ 1771644 w 2732792"/>
                        <a:gd name="connsiteY2" fmla="*/ 293570 h 1774390"/>
                        <a:gd name="connsiteX3" fmla="*/ 2732792 w 2732792"/>
                        <a:gd name="connsiteY3" fmla="*/ 0 h 1774390"/>
                        <a:gd name="connsiteX0" fmla="*/ 0 w 2662600"/>
                        <a:gd name="connsiteY0" fmla="*/ 1782689 h 1787738"/>
                        <a:gd name="connsiteX1" fmla="*/ 941051 w 2662600"/>
                        <a:gd name="connsiteY1" fmla="*/ 1510756 h 1787738"/>
                        <a:gd name="connsiteX2" fmla="*/ 1701452 w 2662600"/>
                        <a:gd name="connsiteY2" fmla="*/ 293570 h 1787738"/>
                        <a:gd name="connsiteX3" fmla="*/ 2662600 w 2662600"/>
                        <a:gd name="connsiteY3" fmla="*/ 0 h 1787738"/>
                      </a:gdLst>
                      <a:ahLst/>
                      <a:cxnLst>
                        <a:cxn ang="0">
                          <a:pos x="connsiteX0" y="connsiteY0"/>
                        </a:cxn>
                        <a:cxn ang="0">
                          <a:pos x="connsiteX1" y="connsiteY1"/>
                        </a:cxn>
                        <a:cxn ang="0">
                          <a:pos x="connsiteX2" y="connsiteY2"/>
                        </a:cxn>
                        <a:cxn ang="0">
                          <a:pos x="connsiteX3" y="connsiteY3"/>
                        </a:cxn>
                      </a:cxnLst>
                      <a:rect l="l" t="t" r="r" b="b"/>
                      <a:pathLst>
                        <a:path w="2662600" h="1787738">
                          <a:moveTo>
                            <a:pt x="0" y="1782689"/>
                          </a:moveTo>
                          <a:cubicBezTo>
                            <a:pt x="264102" y="1805202"/>
                            <a:pt x="657476" y="1758942"/>
                            <a:pt x="941051" y="1510756"/>
                          </a:cubicBezTo>
                          <a:cubicBezTo>
                            <a:pt x="1224626" y="1262570"/>
                            <a:pt x="1398384" y="560270"/>
                            <a:pt x="1701452" y="293570"/>
                          </a:cubicBezTo>
                          <a:cubicBezTo>
                            <a:pt x="2004520" y="26870"/>
                            <a:pt x="2294588" y="90054"/>
                            <a:pt x="2662600" y="0"/>
                          </a:cubicBezTo>
                        </a:path>
                      </a:pathLst>
                    </a:custGeom>
                    <a:noFill/>
                    <a:ln w="12700">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38" name="Ελεύθερη σχεδίαση 37"/>
                    <p:cNvSpPr/>
                    <p:nvPr/>
                  </p:nvSpPr>
                  <p:spPr>
                    <a:xfrm>
                      <a:off x="1287541" y="2368588"/>
                      <a:ext cx="3044768" cy="1078986"/>
                    </a:xfrm>
                    <a:custGeom>
                      <a:avLst/>
                      <a:gdLst>
                        <a:gd name="connsiteX0" fmla="*/ 0 w 2608118"/>
                        <a:gd name="connsiteY0" fmla="*/ 1776846 h 1790517"/>
                        <a:gd name="connsiteX1" fmla="*/ 789709 w 2608118"/>
                        <a:gd name="connsiteY1" fmla="*/ 1600200 h 1790517"/>
                        <a:gd name="connsiteX2" fmla="*/ 1569027 w 2608118"/>
                        <a:gd name="connsiteY2" fmla="*/ 446809 h 1790517"/>
                        <a:gd name="connsiteX3" fmla="*/ 2608118 w 2608118"/>
                        <a:gd name="connsiteY3" fmla="*/ 0 h 1790517"/>
                        <a:gd name="connsiteX0" fmla="*/ 0 w 2608118"/>
                        <a:gd name="connsiteY0" fmla="*/ 1776846 h 1792636"/>
                        <a:gd name="connsiteX1" fmla="*/ 789709 w 2608118"/>
                        <a:gd name="connsiteY1" fmla="*/ 1600200 h 1792636"/>
                        <a:gd name="connsiteX2" fmla="*/ 1551418 w 2608118"/>
                        <a:gd name="connsiteY2" fmla="*/ 384463 h 1792636"/>
                        <a:gd name="connsiteX3" fmla="*/ 2608118 w 2608118"/>
                        <a:gd name="connsiteY3" fmla="*/ 0 h 1792636"/>
                        <a:gd name="connsiteX0" fmla="*/ 0 w 2608118"/>
                        <a:gd name="connsiteY0" fmla="*/ 1776846 h 1794981"/>
                        <a:gd name="connsiteX1" fmla="*/ 789709 w 2608118"/>
                        <a:gd name="connsiteY1" fmla="*/ 1600200 h 1794981"/>
                        <a:gd name="connsiteX2" fmla="*/ 1545548 w 2608118"/>
                        <a:gd name="connsiteY2" fmla="*/ 322118 h 1794981"/>
                        <a:gd name="connsiteX3" fmla="*/ 2608118 w 2608118"/>
                        <a:gd name="connsiteY3" fmla="*/ 0 h 1794981"/>
                        <a:gd name="connsiteX0" fmla="*/ 0 w 2608118"/>
                        <a:gd name="connsiteY0" fmla="*/ 1776846 h 1784070"/>
                        <a:gd name="connsiteX1" fmla="*/ 785147 w 2608118"/>
                        <a:gd name="connsiteY1" fmla="*/ 1539304 h 1784070"/>
                        <a:gd name="connsiteX2" fmla="*/ 1545548 w 2608118"/>
                        <a:gd name="connsiteY2" fmla="*/ 322118 h 1784070"/>
                        <a:gd name="connsiteX3" fmla="*/ 2608118 w 2608118"/>
                        <a:gd name="connsiteY3" fmla="*/ 0 h 1784070"/>
                        <a:gd name="connsiteX0" fmla="*/ 0 w 2834214"/>
                        <a:gd name="connsiteY0" fmla="*/ 1797143 h 1802937"/>
                        <a:gd name="connsiteX1" fmla="*/ 1011243 w 2834214"/>
                        <a:gd name="connsiteY1" fmla="*/ 1539304 h 1802937"/>
                        <a:gd name="connsiteX2" fmla="*/ 1771644 w 2834214"/>
                        <a:gd name="connsiteY2" fmla="*/ 322118 h 1802937"/>
                        <a:gd name="connsiteX3" fmla="*/ 2834214 w 2834214"/>
                        <a:gd name="connsiteY3" fmla="*/ 0 h 1802937"/>
                        <a:gd name="connsiteX0" fmla="*/ 0 w 2651655"/>
                        <a:gd name="connsiteY0" fmla="*/ 1770573 h 1776368"/>
                        <a:gd name="connsiteX1" fmla="*/ 1011243 w 2651655"/>
                        <a:gd name="connsiteY1" fmla="*/ 1512734 h 1776368"/>
                        <a:gd name="connsiteX2" fmla="*/ 1771644 w 2651655"/>
                        <a:gd name="connsiteY2" fmla="*/ 295548 h 1776368"/>
                        <a:gd name="connsiteX3" fmla="*/ 2651655 w 2651655"/>
                        <a:gd name="connsiteY3" fmla="*/ 0 h 1776368"/>
                        <a:gd name="connsiteX0" fmla="*/ 0 w 2562847"/>
                        <a:gd name="connsiteY0" fmla="*/ 1770573 h 1776368"/>
                        <a:gd name="connsiteX1" fmla="*/ 922435 w 2562847"/>
                        <a:gd name="connsiteY1" fmla="*/ 1512734 h 1776368"/>
                        <a:gd name="connsiteX2" fmla="*/ 1682836 w 2562847"/>
                        <a:gd name="connsiteY2" fmla="*/ 295548 h 1776368"/>
                        <a:gd name="connsiteX3" fmla="*/ 2562847 w 2562847"/>
                        <a:gd name="connsiteY3" fmla="*/ 0 h 1776368"/>
                      </a:gdLst>
                      <a:ahLst/>
                      <a:cxnLst>
                        <a:cxn ang="0">
                          <a:pos x="connsiteX0" y="connsiteY0"/>
                        </a:cxn>
                        <a:cxn ang="0">
                          <a:pos x="connsiteX1" y="connsiteY1"/>
                        </a:cxn>
                        <a:cxn ang="0">
                          <a:pos x="connsiteX2" y="connsiteY2"/>
                        </a:cxn>
                        <a:cxn ang="0">
                          <a:pos x="connsiteX3" y="connsiteY3"/>
                        </a:cxn>
                      </a:cxnLst>
                      <a:rect l="l" t="t" r="r" b="b"/>
                      <a:pathLst>
                        <a:path w="2562847" h="1776368">
                          <a:moveTo>
                            <a:pt x="0" y="1770573"/>
                          </a:moveTo>
                          <a:cubicBezTo>
                            <a:pt x="264102" y="1793086"/>
                            <a:pt x="641962" y="1758571"/>
                            <a:pt x="922435" y="1512734"/>
                          </a:cubicBezTo>
                          <a:cubicBezTo>
                            <a:pt x="1202908" y="1266897"/>
                            <a:pt x="1379768" y="562248"/>
                            <a:pt x="1682836" y="295548"/>
                          </a:cubicBezTo>
                          <a:cubicBezTo>
                            <a:pt x="1985904" y="28848"/>
                            <a:pt x="2194835" y="90054"/>
                            <a:pt x="2562847" y="0"/>
                          </a:cubicBezTo>
                        </a:path>
                      </a:pathLst>
                    </a:custGeom>
                    <a:noFill/>
                    <a:ln w="12700">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39" name="Ελεύθερη σχεδίαση 38"/>
                    <p:cNvSpPr/>
                    <p:nvPr/>
                  </p:nvSpPr>
                  <p:spPr>
                    <a:xfrm>
                      <a:off x="1242265" y="2204465"/>
                      <a:ext cx="3029816" cy="1180484"/>
                    </a:xfrm>
                    <a:custGeom>
                      <a:avLst/>
                      <a:gdLst>
                        <a:gd name="connsiteX0" fmla="*/ 0 w 2608118"/>
                        <a:gd name="connsiteY0" fmla="*/ 1776846 h 1790517"/>
                        <a:gd name="connsiteX1" fmla="*/ 789709 w 2608118"/>
                        <a:gd name="connsiteY1" fmla="*/ 1600200 h 1790517"/>
                        <a:gd name="connsiteX2" fmla="*/ 1569027 w 2608118"/>
                        <a:gd name="connsiteY2" fmla="*/ 446809 h 1790517"/>
                        <a:gd name="connsiteX3" fmla="*/ 2608118 w 2608118"/>
                        <a:gd name="connsiteY3" fmla="*/ 0 h 1790517"/>
                        <a:gd name="connsiteX0" fmla="*/ 0 w 2608118"/>
                        <a:gd name="connsiteY0" fmla="*/ 1776846 h 1792636"/>
                        <a:gd name="connsiteX1" fmla="*/ 789709 w 2608118"/>
                        <a:gd name="connsiteY1" fmla="*/ 1600200 h 1792636"/>
                        <a:gd name="connsiteX2" fmla="*/ 1551418 w 2608118"/>
                        <a:gd name="connsiteY2" fmla="*/ 384463 h 1792636"/>
                        <a:gd name="connsiteX3" fmla="*/ 2608118 w 2608118"/>
                        <a:gd name="connsiteY3" fmla="*/ 0 h 1792636"/>
                        <a:gd name="connsiteX0" fmla="*/ 0 w 2608118"/>
                        <a:gd name="connsiteY0" fmla="*/ 1776846 h 1794981"/>
                        <a:gd name="connsiteX1" fmla="*/ 789709 w 2608118"/>
                        <a:gd name="connsiteY1" fmla="*/ 1600200 h 1794981"/>
                        <a:gd name="connsiteX2" fmla="*/ 1545548 w 2608118"/>
                        <a:gd name="connsiteY2" fmla="*/ 322118 h 1794981"/>
                        <a:gd name="connsiteX3" fmla="*/ 2608118 w 2608118"/>
                        <a:gd name="connsiteY3" fmla="*/ 0 h 1794981"/>
                        <a:gd name="connsiteX0" fmla="*/ 0 w 2608118"/>
                        <a:gd name="connsiteY0" fmla="*/ 1776846 h 1784070"/>
                        <a:gd name="connsiteX1" fmla="*/ 785147 w 2608118"/>
                        <a:gd name="connsiteY1" fmla="*/ 1539304 h 1784070"/>
                        <a:gd name="connsiteX2" fmla="*/ 1545548 w 2608118"/>
                        <a:gd name="connsiteY2" fmla="*/ 322118 h 1784070"/>
                        <a:gd name="connsiteX3" fmla="*/ 2608118 w 2608118"/>
                        <a:gd name="connsiteY3" fmla="*/ 0 h 1784070"/>
                        <a:gd name="connsiteX0" fmla="*/ 0 w 2834214"/>
                        <a:gd name="connsiteY0" fmla="*/ 1797143 h 1802937"/>
                        <a:gd name="connsiteX1" fmla="*/ 1011243 w 2834214"/>
                        <a:gd name="connsiteY1" fmla="*/ 1539304 h 1802937"/>
                        <a:gd name="connsiteX2" fmla="*/ 1771644 w 2834214"/>
                        <a:gd name="connsiteY2" fmla="*/ 322118 h 1802937"/>
                        <a:gd name="connsiteX3" fmla="*/ 2834214 w 2834214"/>
                        <a:gd name="connsiteY3" fmla="*/ 0 h 1802937"/>
                        <a:gd name="connsiteX0" fmla="*/ 0 w 2621229"/>
                        <a:gd name="connsiteY0" fmla="*/ 1772375 h 1778170"/>
                        <a:gd name="connsiteX1" fmla="*/ 1011243 w 2621229"/>
                        <a:gd name="connsiteY1" fmla="*/ 1514536 h 1778170"/>
                        <a:gd name="connsiteX2" fmla="*/ 1771644 w 2621229"/>
                        <a:gd name="connsiteY2" fmla="*/ 297350 h 1778170"/>
                        <a:gd name="connsiteX3" fmla="*/ 2621229 w 2621229"/>
                        <a:gd name="connsiteY3" fmla="*/ 0 h 1778170"/>
                      </a:gdLst>
                      <a:ahLst/>
                      <a:cxnLst>
                        <a:cxn ang="0">
                          <a:pos x="connsiteX0" y="connsiteY0"/>
                        </a:cxn>
                        <a:cxn ang="0">
                          <a:pos x="connsiteX1" y="connsiteY1"/>
                        </a:cxn>
                        <a:cxn ang="0">
                          <a:pos x="connsiteX2" y="connsiteY2"/>
                        </a:cxn>
                        <a:cxn ang="0">
                          <a:pos x="connsiteX3" y="connsiteY3"/>
                        </a:cxn>
                      </a:cxnLst>
                      <a:rect l="l" t="t" r="r" b="b"/>
                      <a:pathLst>
                        <a:path w="2621229" h="1778170">
                          <a:moveTo>
                            <a:pt x="0" y="1772375"/>
                          </a:moveTo>
                          <a:cubicBezTo>
                            <a:pt x="264102" y="1794888"/>
                            <a:pt x="715969" y="1760374"/>
                            <a:pt x="1011243" y="1514536"/>
                          </a:cubicBezTo>
                          <a:cubicBezTo>
                            <a:pt x="1306517" y="1268699"/>
                            <a:pt x="1468576" y="564050"/>
                            <a:pt x="1771644" y="297350"/>
                          </a:cubicBezTo>
                          <a:cubicBezTo>
                            <a:pt x="2074712" y="30650"/>
                            <a:pt x="2253217" y="90054"/>
                            <a:pt x="2621229" y="0"/>
                          </a:cubicBezTo>
                        </a:path>
                      </a:pathLst>
                    </a:custGeom>
                    <a:noFill/>
                    <a:ln w="12700">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40" name="Ελεύθερη σχεδίαση 39"/>
                    <p:cNvSpPr/>
                    <p:nvPr/>
                  </p:nvSpPr>
                  <p:spPr>
                    <a:xfrm>
                      <a:off x="1302980" y="2040341"/>
                      <a:ext cx="2982923" cy="1267779"/>
                    </a:xfrm>
                    <a:custGeom>
                      <a:avLst/>
                      <a:gdLst>
                        <a:gd name="connsiteX0" fmla="*/ 0 w 2608118"/>
                        <a:gd name="connsiteY0" fmla="*/ 1776846 h 1790517"/>
                        <a:gd name="connsiteX1" fmla="*/ 789709 w 2608118"/>
                        <a:gd name="connsiteY1" fmla="*/ 1600200 h 1790517"/>
                        <a:gd name="connsiteX2" fmla="*/ 1569027 w 2608118"/>
                        <a:gd name="connsiteY2" fmla="*/ 446809 h 1790517"/>
                        <a:gd name="connsiteX3" fmla="*/ 2608118 w 2608118"/>
                        <a:gd name="connsiteY3" fmla="*/ 0 h 1790517"/>
                        <a:gd name="connsiteX0" fmla="*/ 0 w 2608118"/>
                        <a:gd name="connsiteY0" fmla="*/ 1776846 h 1792636"/>
                        <a:gd name="connsiteX1" fmla="*/ 789709 w 2608118"/>
                        <a:gd name="connsiteY1" fmla="*/ 1600200 h 1792636"/>
                        <a:gd name="connsiteX2" fmla="*/ 1551418 w 2608118"/>
                        <a:gd name="connsiteY2" fmla="*/ 384463 h 1792636"/>
                        <a:gd name="connsiteX3" fmla="*/ 2608118 w 2608118"/>
                        <a:gd name="connsiteY3" fmla="*/ 0 h 1792636"/>
                        <a:gd name="connsiteX0" fmla="*/ 0 w 2608118"/>
                        <a:gd name="connsiteY0" fmla="*/ 1776846 h 1794981"/>
                        <a:gd name="connsiteX1" fmla="*/ 789709 w 2608118"/>
                        <a:gd name="connsiteY1" fmla="*/ 1600200 h 1794981"/>
                        <a:gd name="connsiteX2" fmla="*/ 1545548 w 2608118"/>
                        <a:gd name="connsiteY2" fmla="*/ 322118 h 1794981"/>
                        <a:gd name="connsiteX3" fmla="*/ 2608118 w 2608118"/>
                        <a:gd name="connsiteY3" fmla="*/ 0 h 1794981"/>
                        <a:gd name="connsiteX0" fmla="*/ 0 w 2608118"/>
                        <a:gd name="connsiteY0" fmla="*/ 1776846 h 1784070"/>
                        <a:gd name="connsiteX1" fmla="*/ 785147 w 2608118"/>
                        <a:gd name="connsiteY1" fmla="*/ 1539304 h 1784070"/>
                        <a:gd name="connsiteX2" fmla="*/ 1545548 w 2608118"/>
                        <a:gd name="connsiteY2" fmla="*/ 322118 h 1784070"/>
                        <a:gd name="connsiteX3" fmla="*/ 2608118 w 2608118"/>
                        <a:gd name="connsiteY3" fmla="*/ 0 h 1784070"/>
                        <a:gd name="connsiteX0" fmla="*/ 0 w 2834214"/>
                        <a:gd name="connsiteY0" fmla="*/ 1797143 h 1802937"/>
                        <a:gd name="connsiteX1" fmla="*/ 1011243 w 2834214"/>
                        <a:gd name="connsiteY1" fmla="*/ 1539304 h 1802937"/>
                        <a:gd name="connsiteX2" fmla="*/ 1771644 w 2834214"/>
                        <a:gd name="connsiteY2" fmla="*/ 322118 h 1802937"/>
                        <a:gd name="connsiteX3" fmla="*/ 2834214 w 2834214"/>
                        <a:gd name="connsiteY3" fmla="*/ 0 h 1802937"/>
                        <a:gd name="connsiteX0" fmla="*/ 0 w 2641513"/>
                        <a:gd name="connsiteY0" fmla="*/ 1762835 h 1768630"/>
                        <a:gd name="connsiteX1" fmla="*/ 1011243 w 2641513"/>
                        <a:gd name="connsiteY1" fmla="*/ 1504996 h 1768630"/>
                        <a:gd name="connsiteX2" fmla="*/ 1771644 w 2641513"/>
                        <a:gd name="connsiteY2" fmla="*/ 287810 h 1768630"/>
                        <a:gd name="connsiteX3" fmla="*/ 2641513 w 2641513"/>
                        <a:gd name="connsiteY3" fmla="*/ 0 h 1768630"/>
                        <a:gd name="connsiteX0" fmla="*/ 0 w 2580660"/>
                        <a:gd name="connsiteY0" fmla="*/ 1774424 h 1779594"/>
                        <a:gd name="connsiteX1" fmla="*/ 950390 w 2580660"/>
                        <a:gd name="connsiteY1" fmla="*/ 1504996 h 1779594"/>
                        <a:gd name="connsiteX2" fmla="*/ 1710791 w 2580660"/>
                        <a:gd name="connsiteY2" fmla="*/ 287810 h 1779594"/>
                        <a:gd name="connsiteX3" fmla="*/ 2580660 w 2580660"/>
                        <a:gd name="connsiteY3" fmla="*/ 0 h 1779594"/>
                      </a:gdLst>
                      <a:ahLst/>
                      <a:cxnLst>
                        <a:cxn ang="0">
                          <a:pos x="connsiteX0" y="connsiteY0"/>
                        </a:cxn>
                        <a:cxn ang="0">
                          <a:pos x="connsiteX1" y="connsiteY1"/>
                        </a:cxn>
                        <a:cxn ang="0">
                          <a:pos x="connsiteX2" y="connsiteY2"/>
                        </a:cxn>
                        <a:cxn ang="0">
                          <a:pos x="connsiteX3" y="connsiteY3"/>
                        </a:cxn>
                      </a:cxnLst>
                      <a:rect l="l" t="t" r="r" b="b"/>
                      <a:pathLst>
                        <a:path w="2580660" h="1779594">
                          <a:moveTo>
                            <a:pt x="0" y="1774424"/>
                          </a:moveTo>
                          <a:cubicBezTo>
                            <a:pt x="264102" y="1796937"/>
                            <a:pt x="665258" y="1752765"/>
                            <a:pt x="950390" y="1504996"/>
                          </a:cubicBezTo>
                          <a:cubicBezTo>
                            <a:pt x="1235522" y="1257227"/>
                            <a:pt x="1407723" y="554510"/>
                            <a:pt x="1710791" y="287810"/>
                          </a:cubicBezTo>
                          <a:cubicBezTo>
                            <a:pt x="2013859" y="21110"/>
                            <a:pt x="2212648" y="90054"/>
                            <a:pt x="2580660" y="0"/>
                          </a:cubicBezTo>
                        </a:path>
                      </a:pathLst>
                    </a:custGeom>
                    <a:noFill/>
                    <a:ln w="12700">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41" name="Ελεύθερη σχεδίαση 40"/>
                    <p:cNvSpPr/>
                    <p:nvPr/>
                  </p:nvSpPr>
                  <p:spPr>
                    <a:xfrm>
                      <a:off x="1274504" y="1814816"/>
                      <a:ext cx="3006369" cy="1410630"/>
                    </a:xfrm>
                    <a:custGeom>
                      <a:avLst/>
                      <a:gdLst>
                        <a:gd name="connsiteX0" fmla="*/ 0 w 2608118"/>
                        <a:gd name="connsiteY0" fmla="*/ 1776846 h 1790517"/>
                        <a:gd name="connsiteX1" fmla="*/ 789709 w 2608118"/>
                        <a:gd name="connsiteY1" fmla="*/ 1600200 h 1790517"/>
                        <a:gd name="connsiteX2" fmla="*/ 1569027 w 2608118"/>
                        <a:gd name="connsiteY2" fmla="*/ 446809 h 1790517"/>
                        <a:gd name="connsiteX3" fmla="*/ 2608118 w 2608118"/>
                        <a:gd name="connsiteY3" fmla="*/ 0 h 1790517"/>
                        <a:gd name="connsiteX0" fmla="*/ 0 w 2608118"/>
                        <a:gd name="connsiteY0" fmla="*/ 1776846 h 1792636"/>
                        <a:gd name="connsiteX1" fmla="*/ 789709 w 2608118"/>
                        <a:gd name="connsiteY1" fmla="*/ 1600200 h 1792636"/>
                        <a:gd name="connsiteX2" fmla="*/ 1551418 w 2608118"/>
                        <a:gd name="connsiteY2" fmla="*/ 384463 h 1792636"/>
                        <a:gd name="connsiteX3" fmla="*/ 2608118 w 2608118"/>
                        <a:gd name="connsiteY3" fmla="*/ 0 h 1792636"/>
                        <a:gd name="connsiteX0" fmla="*/ 0 w 2608118"/>
                        <a:gd name="connsiteY0" fmla="*/ 1776846 h 1794981"/>
                        <a:gd name="connsiteX1" fmla="*/ 789709 w 2608118"/>
                        <a:gd name="connsiteY1" fmla="*/ 1600200 h 1794981"/>
                        <a:gd name="connsiteX2" fmla="*/ 1545548 w 2608118"/>
                        <a:gd name="connsiteY2" fmla="*/ 322118 h 1794981"/>
                        <a:gd name="connsiteX3" fmla="*/ 2608118 w 2608118"/>
                        <a:gd name="connsiteY3" fmla="*/ 0 h 1794981"/>
                        <a:gd name="connsiteX0" fmla="*/ 0 w 2608118"/>
                        <a:gd name="connsiteY0" fmla="*/ 1776846 h 1784070"/>
                        <a:gd name="connsiteX1" fmla="*/ 785147 w 2608118"/>
                        <a:gd name="connsiteY1" fmla="*/ 1539304 h 1784070"/>
                        <a:gd name="connsiteX2" fmla="*/ 1545548 w 2608118"/>
                        <a:gd name="connsiteY2" fmla="*/ 322118 h 1784070"/>
                        <a:gd name="connsiteX3" fmla="*/ 2608118 w 2608118"/>
                        <a:gd name="connsiteY3" fmla="*/ 0 h 1784070"/>
                        <a:gd name="connsiteX0" fmla="*/ 0 w 2834214"/>
                        <a:gd name="connsiteY0" fmla="*/ 1797143 h 1802937"/>
                        <a:gd name="connsiteX1" fmla="*/ 1011243 w 2834214"/>
                        <a:gd name="connsiteY1" fmla="*/ 1539304 h 1802937"/>
                        <a:gd name="connsiteX2" fmla="*/ 1771644 w 2834214"/>
                        <a:gd name="connsiteY2" fmla="*/ 322118 h 1802937"/>
                        <a:gd name="connsiteX3" fmla="*/ 2834214 w 2834214"/>
                        <a:gd name="connsiteY3" fmla="*/ 0 h 1802937"/>
                        <a:gd name="connsiteX0" fmla="*/ 0 w 2641513"/>
                        <a:gd name="connsiteY0" fmla="*/ 1776184 h 1781979"/>
                        <a:gd name="connsiteX1" fmla="*/ 1011243 w 2641513"/>
                        <a:gd name="connsiteY1" fmla="*/ 1518345 h 1781979"/>
                        <a:gd name="connsiteX2" fmla="*/ 1771644 w 2641513"/>
                        <a:gd name="connsiteY2" fmla="*/ 301159 h 1781979"/>
                        <a:gd name="connsiteX3" fmla="*/ 2641513 w 2641513"/>
                        <a:gd name="connsiteY3" fmla="*/ 0 h 1781979"/>
                        <a:gd name="connsiteX0" fmla="*/ 0 w 2600944"/>
                        <a:gd name="connsiteY0" fmla="*/ 1786832 h 1792048"/>
                        <a:gd name="connsiteX1" fmla="*/ 970674 w 2600944"/>
                        <a:gd name="connsiteY1" fmla="*/ 1518345 h 1792048"/>
                        <a:gd name="connsiteX2" fmla="*/ 1731075 w 2600944"/>
                        <a:gd name="connsiteY2" fmla="*/ 301159 h 1792048"/>
                        <a:gd name="connsiteX3" fmla="*/ 2600944 w 2600944"/>
                        <a:gd name="connsiteY3" fmla="*/ 0 h 1792048"/>
                      </a:gdLst>
                      <a:ahLst/>
                      <a:cxnLst>
                        <a:cxn ang="0">
                          <a:pos x="connsiteX0" y="connsiteY0"/>
                        </a:cxn>
                        <a:cxn ang="0">
                          <a:pos x="connsiteX1" y="connsiteY1"/>
                        </a:cxn>
                        <a:cxn ang="0">
                          <a:pos x="connsiteX2" y="connsiteY2"/>
                        </a:cxn>
                        <a:cxn ang="0">
                          <a:pos x="connsiteX3" y="connsiteY3"/>
                        </a:cxn>
                      </a:cxnLst>
                      <a:rect l="l" t="t" r="r" b="b"/>
                      <a:pathLst>
                        <a:path w="2600944" h="1792048">
                          <a:moveTo>
                            <a:pt x="0" y="1786832"/>
                          </a:moveTo>
                          <a:cubicBezTo>
                            <a:pt x="264102" y="1809345"/>
                            <a:pt x="682162" y="1765957"/>
                            <a:pt x="970674" y="1518345"/>
                          </a:cubicBezTo>
                          <a:cubicBezTo>
                            <a:pt x="1259186" y="1270733"/>
                            <a:pt x="1428007" y="567859"/>
                            <a:pt x="1731075" y="301159"/>
                          </a:cubicBezTo>
                          <a:cubicBezTo>
                            <a:pt x="2034143" y="34459"/>
                            <a:pt x="2232932" y="90054"/>
                            <a:pt x="2600944" y="0"/>
                          </a:cubicBezTo>
                        </a:path>
                      </a:pathLst>
                    </a:custGeom>
                    <a:noFill/>
                    <a:ln w="12700">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42" name="Ελεύθερη σχεδίαση 41"/>
                    <p:cNvSpPr/>
                    <p:nvPr/>
                  </p:nvSpPr>
                  <p:spPr>
                    <a:xfrm>
                      <a:off x="1310990" y="1612510"/>
                      <a:ext cx="2982923" cy="1542897"/>
                    </a:xfrm>
                    <a:custGeom>
                      <a:avLst/>
                      <a:gdLst>
                        <a:gd name="connsiteX0" fmla="*/ 0 w 2608118"/>
                        <a:gd name="connsiteY0" fmla="*/ 1776846 h 1790517"/>
                        <a:gd name="connsiteX1" fmla="*/ 789709 w 2608118"/>
                        <a:gd name="connsiteY1" fmla="*/ 1600200 h 1790517"/>
                        <a:gd name="connsiteX2" fmla="*/ 1569027 w 2608118"/>
                        <a:gd name="connsiteY2" fmla="*/ 446809 h 1790517"/>
                        <a:gd name="connsiteX3" fmla="*/ 2608118 w 2608118"/>
                        <a:gd name="connsiteY3" fmla="*/ 0 h 1790517"/>
                        <a:gd name="connsiteX0" fmla="*/ 0 w 2608118"/>
                        <a:gd name="connsiteY0" fmla="*/ 1776846 h 1792636"/>
                        <a:gd name="connsiteX1" fmla="*/ 789709 w 2608118"/>
                        <a:gd name="connsiteY1" fmla="*/ 1600200 h 1792636"/>
                        <a:gd name="connsiteX2" fmla="*/ 1551418 w 2608118"/>
                        <a:gd name="connsiteY2" fmla="*/ 384463 h 1792636"/>
                        <a:gd name="connsiteX3" fmla="*/ 2608118 w 2608118"/>
                        <a:gd name="connsiteY3" fmla="*/ 0 h 1792636"/>
                        <a:gd name="connsiteX0" fmla="*/ 0 w 2608118"/>
                        <a:gd name="connsiteY0" fmla="*/ 1776846 h 1794981"/>
                        <a:gd name="connsiteX1" fmla="*/ 789709 w 2608118"/>
                        <a:gd name="connsiteY1" fmla="*/ 1600200 h 1794981"/>
                        <a:gd name="connsiteX2" fmla="*/ 1545548 w 2608118"/>
                        <a:gd name="connsiteY2" fmla="*/ 322118 h 1794981"/>
                        <a:gd name="connsiteX3" fmla="*/ 2608118 w 2608118"/>
                        <a:gd name="connsiteY3" fmla="*/ 0 h 1794981"/>
                        <a:gd name="connsiteX0" fmla="*/ 0 w 2608118"/>
                        <a:gd name="connsiteY0" fmla="*/ 1776846 h 1784070"/>
                        <a:gd name="connsiteX1" fmla="*/ 785147 w 2608118"/>
                        <a:gd name="connsiteY1" fmla="*/ 1539304 h 1784070"/>
                        <a:gd name="connsiteX2" fmla="*/ 1545548 w 2608118"/>
                        <a:gd name="connsiteY2" fmla="*/ 322118 h 1784070"/>
                        <a:gd name="connsiteX3" fmla="*/ 2608118 w 2608118"/>
                        <a:gd name="connsiteY3" fmla="*/ 0 h 1784070"/>
                        <a:gd name="connsiteX0" fmla="*/ 0 w 2834214"/>
                        <a:gd name="connsiteY0" fmla="*/ 1797143 h 1802937"/>
                        <a:gd name="connsiteX1" fmla="*/ 1011243 w 2834214"/>
                        <a:gd name="connsiteY1" fmla="*/ 1539304 h 1802937"/>
                        <a:gd name="connsiteX2" fmla="*/ 1771644 w 2834214"/>
                        <a:gd name="connsiteY2" fmla="*/ 322118 h 1802937"/>
                        <a:gd name="connsiteX3" fmla="*/ 2834214 w 2834214"/>
                        <a:gd name="connsiteY3" fmla="*/ 0 h 1802937"/>
                        <a:gd name="connsiteX0" fmla="*/ 0 w 2641513"/>
                        <a:gd name="connsiteY0" fmla="*/ 1777788 h 1783582"/>
                        <a:gd name="connsiteX1" fmla="*/ 1011243 w 2641513"/>
                        <a:gd name="connsiteY1" fmla="*/ 1519949 h 1783582"/>
                        <a:gd name="connsiteX2" fmla="*/ 1771644 w 2641513"/>
                        <a:gd name="connsiteY2" fmla="*/ 302763 h 1783582"/>
                        <a:gd name="connsiteX3" fmla="*/ 2641513 w 2641513"/>
                        <a:gd name="connsiteY3" fmla="*/ 0 h 1783582"/>
                        <a:gd name="connsiteX0" fmla="*/ 0 w 2641513"/>
                        <a:gd name="connsiteY0" fmla="*/ 1768110 h 1773905"/>
                        <a:gd name="connsiteX1" fmla="*/ 1011243 w 2641513"/>
                        <a:gd name="connsiteY1" fmla="*/ 1510271 h 1773905"/>
                        <a:gd name="connsiteX2" fmla="*/ 1771644 w 2641513"/>
                        <a:gd name="connsiteY2" fmla="*/ 293085 h 1773905"/>
                        <a:gd name="connsiteX3" fmla="*/ 2641513 w 2641513"/>
                        <a:gd name="connsiteY3" fmla="*/ 0 h 1773905"/>
                        <a:gd name="connsiteX0" fmla="*/ 0 w 2580660"/>
                        <a:gd name="connsiteY0" fmla="*/ 1768110 h 1773905"/>
                        <a:gd name="connsiteX1" fmla="*/ 950390 w 2580660"/>
                        <a:gd name="connsiteY1" fmla="*/ 1510271 h 1773905"/>
                        <a:gd name="connsiteX2" fmla="*/ 1710791 w 2580660"/>
                        <a:gd name="connsiteY2" fmla="*/ 293085 h 1773905"/>
                        <a:gd name="connsiteX3" fmla="*/ 2580660 w 2580660"/>
                        <a:gd name="connsiteY3" fmla="*/ 0 h 1773905"/>
                      </a:gdLst>
                      <a:ahLst/>
                      <a:cxnLst>
                        <a:cxn ang="0">
                          <a:pos x="connsiteX0" y="connsiteY0"/>
                        </a:cxn>
                        <a:cxn ang="0">
                          <a:pos x="connsiteX1" y="connsiteY1"/>
                        </a:cxn>
                        <a:cxn ang="0">
                          <a:pos x="connsiteX2" y="connsiteY2"/>
                        </a:cxn>
                        <a:cxn ang="0">
                          <a:pos x="connsiteX3" y="connsiteY3"/>
                        </a:cxn>
                      </a:cxnLst>
                      <a:rect l="l" t="t" r="r" b="b"/>
                      <a:pathLst>
                        <a:path w="2580660" h="1773905">
                          <a:moveTo>
                            <a:pt x="0" y="1768110"/>
                          </a:moveTo>
                          <a:cubicBezTo>
                            <a:pt x="264102" y="1790623"/>
                            <a:pt x="665258" y="1756108"/>
                            <a:pt x="950390" y="1510271"/>
                          </a:cubicBezTo>
                          <a:cubicBezTo>
                            <a:pt x="1235522" y="1264434"/>
                            <a:pt x="1407723" y="559785"/>
                            <a:pt x="1710791" y="293085"/>
                          </a:cubicBezTo>
                          <a:cubicBezTo>
                            <a:pt x="2013859" y="26385"/>
                            <a:pt x="2212648" y="90054"/>
                            <a:pt x="2580660" y="0"/>
                          </a:cubicBezTo>
                        </a:path>
                      </a:pathLst>
                    </a:custGeom>
                    <a:noFill/>
                    <a:ln w="12700">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43" name="Ελεύθερη σχεδίαση 42"/>
                    <p:cNvSpPr/>
                    <p:nvPr/>
                  </p:nvSpPr>
                  <p:spPr>
                    <a:xfrm>
                      <a:off x="1322712" y="1423367"/>
                      <a:ext cx="3053262" cy="1656000"/>
                    </a:xfrm>
                    <a:custGeom>
                      <a:avLst/>
                      <a:gdLst>
                        <a:gd name="connsiteX0" fmla="*/ 0 w 2608118"/>
                        <a:gd name="connsiteY0" fmla="*/ 1776846 h 1790517"/>
                        <a:gd name="connsiteX1" fmla="*/ 789709 w 2608118"/>
                        <a:gd name="connsiteY1" fmla="*/ 1600200 h 1790517"/>
                        <a:gd name="connsiteX2" fmla="*/ 1569027 w 2608118"/>
                        <a:gd name="connsiteY2" fmla="*/ 446809 h 1790517"/>
                        <a:gd name="connsiteX3" fmla="*/ 2608118 w 2608118"/>
                        <a:gd name="connsiteY3" fmla="*/ 0 h 1790517"/>
                        <a:gd name="connsiteX0" fmla="*/ 0 w 2608118"/>
                        <a:gd name="connsiteY0" fmla="*/ 1776846 h 1792636"/>
                        <a:gd name="connsiteX1" fmla="*/ 789709 w 2608118"/>
                        <a:gd name="connsiteY1" fmla="*/ 1600200 h 1792636"/>
                        <a:gd name="connsiteX2" fmla="*/ 1551418 w 2608118"/>
                        <a:gd name="connsiteY2" fmla="*/ 384463 h 1792636"/>
                        <a:gd name="connsiteX3" fmla="*/ 2608118 w 2608118"/>
                        <a:gd name="connsiteY3" fmla="*/ 0 h 1792636"/>
                        <a:gd name="connsiteX0" fmla="*/ 0 w 2608118"/>
                        <a:gd name="connsiteY0" fmla="*/ 1776846 h 1794981"/>
                        <a:gd name="connsiteX1" fmla="*/ 789709 w 2608118"/>
                        <a:gd name="connsiteY1" fmla="*/ 1600200 h 1794981"/>
                        <a:gd name="connsiteX2" fmla="*/ 1545548 w 2608118"/>
                        <a:gd name="connsiteY2" fmla="*/ 322118 h 1794981"/>
                        <a:gd name="connsiteX3" fmla="*/ 2608118 w 2608118"/>
                        <a:gd name="connsiteY3" fmla="*/ 0 h 1794981"/>
                        <a:gd name="connsiteX0" fmla="*/ 0 w 2608118"/>
                        <a:gd name="connsiteY0" fmla="*/ 1776846 h 1784070"/>
                        <a:gd name="connsiteX1" fmla="*/ 785147 w 2608118"/>
                        <a:gd name="connsiteY1" fmla="*/ 1539304 h 1784070"/>
                        <a:gd name="connsiteX2" fmla="*/ 1545548 w 2608118"/>
                        <a:gd name="connsiteY2" fmla="*/ 322118 h 1784070"/>
                        <a:gd name="connsiteX3" fmla="*/ 2608118 w 2608118"/>
                        <a:gd name="connsiteY3" fmla="*/ 0 h 1784070"/>
                        <a:gd name="connsiteX0" fmla="*/ 0 w 2834214"/>
                        <a:gd name="connsiteY0" fmla="*/ 1797143 h 1802937"/>
                        <a:gd name="connsiteX1" fmla="*/ 1011243 w 2834214"/>
                        <a:gd name="connsiteY1" fmla="*/ 1539304 h 1802937"/>
                        <a:gd name="connsiteX2" fmla="*/ 1771644 w 2834214"/>
                        <a:gd name="connsiteY2" fmla="*/ 322118 h 1802937"/>
                        <a:gd name="connsiteX3" fmla="*/ 2834214 w 2834214"/>
                        <a:gd name="connsiteY3" fmla="*/ 0 h 1802937"/>
                        <a:gd name="connsiteX0" fmla="*/ 0 w 2712508"/>
                        <a:gd name="connsiteY0" fmla="*/ 1787938 h 1793733"/>
                        <a:gd name="connsiteX1" fmla="*/ 1011243 w 2712508"/>
                        <a:gd name="connsiteY1" fmla="*/ 1530099 h 1793733"/>
                        <a:gd name="connsiteX2" fmla="*/ 1771644 w 2712508"/>
                        <a:gd name="connsiteY2" fmla="*/ 312913 h 1793733"/>
                        <a:gd name="connsiteX3" fmla="*/ 2712508 w 2712508"/>
                        <a:gd name="connsiteY3" fmla="*/ 0 h 1793733"/>
                        <a:gd name="connsiteX0" fmla="*/ 0 w 2682082"/>
                        <a:gd name="connsiteY0" fmla="*/ 1806806 h 1811638"/>
                        <a:gd name="connsiteX1" fmla="*/ 980817 w 2682082"/>
                        <a:gd name="connsiteY1" fmla="*/ 1530099 h 1811638"/>
                        <a:gd name="connsiteX2" fmla="*/ 1741218 w 2682082"/>
                        <a:gd name="connsiteY2" fmla="*/ 312913 h 1811638"/>
                        <a:gd name="connsiteX3" fmla="*/ 2682082 w 2682082"/>
                        <a:gd name="connsiteY3" fmla="*/ 0 h 1811638"/>
                        <a:gd name="connsiteX0" fmla="*/ 0 w 2641514"/>
                        <a:gd name="connsiteY0" fmla="*/ 1778504 h 1784903"/>
                        <a:gd name="connsiteX1" fmla="*/ 940249 w 2641514"/>
                        <a:gd name="connsiteY1" fmla="*/ 1530099 h 1784903"/>
                        <a:gd name="connsiteX2" fmla="*/ 1700650 w 2641514"/>
                        <a:gd name="connsiteY2" fmla="*/ 312913 h 1784903"/>
                        <a:gd name="connsiteX3" fmla="*/ 2641514 w 2641514"/>
                        <a:gd name="connsiteY3" fmla="*/ 0 h 1784903"/>
                        <a:gd name="connsiteX0" fmla="*/ 0 w 2641514"/>
                        <a:gd name="connsiteY0" fmla="*/ 1797371 h 1802649"/>
                        <a:gd name="connsiteX1" fmla="*/ 940249 w 2641514"/>
                        <a:gd name="connsiteY1" fmla="*/ 1530099 h 1802649"/>
                        <a:gd name="connsiteX2" fmla="*/ 1700650 w 2641514"/>
                        <a:gd name="connsiteY2" fmla="*/ 312913 h 1802649"/>
                        <a:gd name="connsiteX3" fmla="*/ 2641514 w 2641514"/>
                        <a:gd name="connsiteY3" fmla="*/ 0 h 1802649"/>
                      </a:gdLst>
                      <a:ahLst/>
                      <a:cxnLst>
                        <a:cxn ang="0">
                          <a:pos x="connsiteX0" y="connsiteY0"/>
                        </a:cxn>
                        <a:cxn ang="0">
                          <a:pos x="connsiteX1" y="connsiteY1"/>
                        </a:cxn>
                        <a:cxn ang="0">
                          <a:pos x="connsiteX2" y="connsiteY2"/>
                        </a:cxn>
                        <a:cxn ang="0">
                          <a:pos x="connsiteX3" y="connsiteY3"/>
                        </a:cxn>
                      </a:cxnLst>
                      <a:rect l="l" t="t" r="r" b="b"/>
                      <a:pathLst>
                        <a:path w="2641514" h="1802649">
                          <a:moveTo>
                            <a:pt x="0" y="1797371"/>
                          </a:moveTo>
                          <a:cubicBezTo>
                            <a:pt x="264102" y="1819884"/>
                            <a:pt x="656807" y="1777509"/>
                            <a:pt x="940249" y="1530099"/>
                          </a:cubicBezTo>
                          <a:cubicBezTo>
                            <a:pt x="1223691" y="1282689"/>
                            <a:pt x="1397582" y="579613"/>
                            <a:pt x="1700650" y="312913"/>
                          </a:cubicBezTo>
                          <a:cubicBezTo>
                            <a:pt x="2003718" y="46213"/>
                            <a:pt x="2273502" y="90054"/>
                            <a:pt x="2641514" y="0"/>
                          </a:cubicBezTo>
                        </a:path>
                      </a:pathLst>
                    </a:custGeom>
                    <a:noFill/>
                    <a:ln w="12700">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grpSp>
            </p:grpSp>
            <p:sp>
              <p:nvSpPr>
                <p:cNvPr id="26" name="Οβάλ 25"/>
                <p:cNvSpPr/>
                <p:nvPr/>
              </p:nvSpPr>
              <p:spPr>
                <a:xfrm>
                  <a:off x="2544090" y="5103509"/>
                  <a:ext cx="324000" cy="522000"/>
                </a:xfrm>
                <a:prstGeom prst="ellipse">
                  <a:avLst/>
                </a:prstGeom>
                <a:solidFill>
                  <a:schemeClr val="accent1">
                    <a:lumMod val="20000"/>
                    <a:lumOff val="80000"/>
                  </a:schemeClr>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grpSp>
              <p:nvGrpSpPr>
                <p:cNvPr id="27" name="Ομάδα 26"/>
                <p:cNvGrpSpPr/>
                <p:nvPr/>
              </p:nvGrpSpPr>
              <p:grpSpPr>
                <a:xfrm>
                  <a:off x="5541569" y="3507487"/>
                  <a:ext cx="466010" cy="1113691"/>
                  <a:chOff x="4885081" y="3507487"/>
                  <a:chExt cx="466010" cy="1113691"/>
                </a:xfrm>
              </p:grpSpPr>
              <p:cxnSp>
                <p:nvCxnSpPr>
                  <p:cNvPr id="28" name="Ευθεία γραμμή σύνδεσης 27"/>
                  <p:cNvCxnSpPr/>
                  <p:nvPr/>
                </p:nvCxnSpPr>
                <p:spPr>
                  <a:xfrm>
                    <a:off x="4990585" y="3507487"/>
                    <a:ext cx="324000" cy="1"/>
                  </a:xfrm>
                  <a:prstGeom prst="line">
                    <a:avLst/>
                  </a:prstGeom>
                  <a:ln w="12700">
                    <a:solidFill>
                      <a:schemeClr val="tx1"/>
                    </a:solidFill>
                    <a:prstDash val="dash"/>
                    <a:tailEnd type="triangle" w="med" len="lg"/>
                  </a:ln>
                </p:spPr>
                <p:style>
                  <a:lnRef idx="1">
                    <a:schemeClr val="accent1"/>
                  </a:lnRef>
                  <a:fillRef idx="0">
                    <a:schemeClr val="accent1"/>
                  </a:fillRef>
                  <a:effectRef idx="0">
                    <a:schemeClr val="accent1"/>
                  </a:effectRef>
                  <a:fontRef idx="minor">
                    <a:schemeClr val="tx1"/>
                  </a:fontRef>
                </p:style>
              </p:cxnSp>
              <p:cxnSp>
                <p:nvCxnSpPr>
                  <p:cNvPr id="29" name="Ευθεία γραμμή σύνδεσης 28"/>
                  <p:cNvCxnSpPr/>
                  <p:nvPr/>
                </p:nvCxnSpPr>
                <p:spPr>
                  <a:xfrm>
                    <a:off x="4920248" y="3695056"/>
                    <a:ext cx="324000" cy="1"/>
                  </a:xfrm>
                  <a:prstGeom prst="line">
                    <a:avLst/>
                  </a:prstGeom>
                  <a:ln w="12700">
                    <a:solidFill>
                      <a:schemeClr val="tx1"/>
                    </a:solidFill>
                    <a:prstDash val="dash"/>
                    <a:tailEnd type="triangle" w="med" len="lg"/>
                  </a:ln>
                </p:spPr>
                <p:style>
                  <a:lnRef idx="1">
                    <a:schemeClr val="accent1"/>
                  </a:lnRef>
                  <a:fillRef idx="0">
                    <a:schemeClr val="accent1"/>
                  </a:fillRef>
                  <a:effectRef idx="0">
                    <a:schemeClr val="accent1"/>
                  </a:effectRef>
                  <a:fontRef idx="minor">
                    <a:schemeClr val="tx1"/>
                  </a:fontRef>
                </p:style>
              </p:cxnSp>
              <p:cxnSp>
                <p:nvCxnSpPr>
                  <p:cNvPr id="30" name="Ευθεία γραμμή σύνδεσης 29"/>
                  <p:cNvCxnSpPr/>
                  <p:nvPr/>
                </p:nvCxnSpPr>
                <p:spPr>
                  <a:xfrm>
                    <a:off x="4896803" y="3894348"/>
                    <a:ext cx="324000" cy="1"/>
                  </a:xfrm>
                  <a:prstGeom prst="line">
                    <a:avLst/>
                  </a:prstGeom>
                  <a:ln w="12700">
                    <a:solidFill>
                      <a:schemeClr val="tx1"/>
                    </a:solidFill>
                    <a:prstDash val="dash"/>
                    <a:tailEnd type="triangle" w="med" len="lg"/>
                  </a:ln>
                </p:spPr>
                <p:style>
                  <a:lnRef idx="1">
                    <a:schemeClr val="accent1"/>
                  </a:lnRef>
                  <a:fillRef idx="0">
                    <a:schemeClr val="accent1"/>
                  </a:fillRef>
                  <a:effectRef idx="0">
                    <a:schemeClr val="accent1"/>
                  </a:effectRef>
                  <a:fontRef idx="minor">
                    <a:schemeClr val="tx1"/>
                  </a:fontRef>
                </p:style>
              </p:cxnSp>
              <p:cxnSp>
                <p:nvCxnSpPr>
                  <p:cNvPr id="31" name="Ευθεία γραμμή σύνδεσης 30"/>
                  <p:cNvCxnSpPr/>
                  <p:nvPr/>
                </p:nvCxnSpPr>
                <p:spPr>
                  <a:xfrm>
                    <a:off x="4885081" y="4127477"/>
                    <a:ext cx="324000" cy="1"/>
                  </a:xfrm>
                  <a:prstGeom prst="line">
                    <a:avLst/>
                  </a:prstGeom>
                  <a:ln w="12700">
                    <a:solidFill>
                      <a:schemeClr val="tx1"/>
                    </a:solidFill>
                    <a:prstDash val="dash"/>
                    <a:tailEnd type="triangle" w="med" len="lg"/>
                  </a:ln>
                </p:spPr>
                <p:style>
                  <a:lnRef idx="1">
                    <a:schemeClr val="accent1"/>
                  </a:lnRef>
                  <a:fillRef idx="0">
                    <a:schemeClr val="accent1"/>
                  </a:fillRef>
                  <a:effectRef idx="0">
                    <a:schemeClr val="accent1"/>
                  </a:effectRef>
                  <a:fontRef idx="minor">
                    <a:schemeClr val="tx1"/>
                  </a:fontRef>
                </p:style>
              </p:cxnSp>
              <p:cxnSp>
                <p:nvCxnSpPr>
                  <p:cNvPr id="32" name="Ευθεία γραμμή σύνδεσης 31"/>
                  <p:cNvCxnSpPr/>
                  <p:nvPr/>
                </p:nvCxnSpPr>
                <p:spPr>
                  <a:xfrm>
                    <a:off x="4898137" y="4281209"/>
                    <a:ext cx="324000" cy="1"/>
                  </a:xfrm>
                  <a:prstGeom prst="line">
                    <a:avLst/>
                  </a:prstGeom>
                  <a:ln w="12700">
                    <a:solidFill>
                      <a:schemeClr val="tx1"/>
                    </a:solidFill>
                    <a:prstDash val="dash"/>
                    <a:tailEnd type="triangle" w="med" len="lg"/>
                  </a:ln>
                </p:spPr>
                <p:style>
                  <a:lnRef idx="1">
                    <a:schemeClr val="accent1"/>
                  </a:lnRef>
                  <a:fillRef idx="0">
                    <a:schemeClr val="accent1"/>
                  </a:fillRef>
                  <a:effectRef idx="0">
                    <a:schemeClr val="accent1"/>
                  </a:effectRef>
                  <a:fontRef idx="minor">
                    <a:schemeClr val="tx1"/>
                  </a:fontRef>
                </p:style>
              </p:cxnSp>
              <p:cxnSp>
                <p:nvCxnSpPr>
                  <p:cNvPr id="33" name="Ευθεία γραμμή σύνδεσης 32"/>
                  <p:cNvCxnSpPr/>
                  <p:nvPr/>
                </p:nvCxnSpPr>
                <p:spPr>
                  <a:xfrm>
                    <a:off x="4934639" y="4445332"/>
                    <a:ext cx="324000" cy="1"/>
                  </a:xfrm>
                  <a:prstGeom prst="line">
                    <a:avLst/>
                  </a:prstGeom>
                  <a:ln w="12700">
                    <a:solidFill>
                      <a:schemeClr val="tx1"/>
                    </a:solidFill>
                    <a:prstDash val="dash"/>
                    <a:tailEnd type="triangle" w="med" len="lg"/>
                  </a:ln>
                </p:spPr>
                <p:style>
                  <a:lnRef idx="1">
                    <a:schemeClr val="accent1"/>
                  </a:lnRef>
                  <a:fillRef idx="0">
                    <a:schemeClr val="accent1"/>
                  </a:fillRef>
                  <a:effectRef idx="0">
                    <a:schemeClr val="accent1"/>
                  </a:effectRef>
                  <a:fontRef idx="minor">
                    <a:schemeClr val="tx1"/>
                  </a:fontRef>
                </p:style>
              </p:cxnSp>
              <p:cxnSp>
                <p:nvCxnSpPr>
                  <p:cNvPr id="34" name="Ευθεία γραμμή σύνδεσης 33"/>
                  <p:cNvCxnSpPr/>
                  <p:nvPr/>
                </p:nvCxnSpPr>
                <p:spPr>
                  <a:xfrm>
                    <a:off x="5027091" y="4621178"/>
                    <a:ext cx="324000" cy="0"/>
                  </a:xfrm>
                  <a:prstGeom prst="line">
                    <a:avLst/>
                  </a:prstGeom>
                  <a:ln w="12700">
                    <a:solidFill>
                      <a:schemeClr val="tx1"/>
                    </a:solidFill>
                    <a:prstDash val="dash"/>
                    <a:tailEnd type="triangle" w="med" len="lg"/>
                  </a:ln>
                </p:spPr>
                <p:style>
                  <a:lnRef idx="1">
                    <a:schemeClr val="accent1"/>
                  </a:lnRef>
                  <a:fillRef idx="0">
                    <a:schemeClr val="accent1"/>
                  </a:fillRef>
                  <a:effectRef idx="0">
                    <a:schemeClr val="accent1"/>
                  </a:effectRef>
                  <a:fontRef idx="minor">
                    <a:schemeClr val="tx1"/>
                  </a:fontRef>
                </p:style>
              </p:cxnSp>
            </p:grpSp>
          </p:grpSp>
          <p:grpSp>
            <p:nvGrpSpPr>
              <p:cNvPr id="22" name="Ομάδα 21"/>
              <p:cNvGrpSpPr/>
              <p:nvPr/>
            </p:nvGrpSpPr>
            <p:grpSpPr>
              <a:xfrm>
                <a:off x="1711796" y="5014932"/>
                <a:ext cx="1008000" cy="369332"/>
                <a:chOff x="1711796" y="5014932"/>
                <a:chExt cx="1008000" cy="369332"/>
              </a:xfrm>
            </p:grpSpPr>
            <p:cxnSp>
              <p:nvCxnSpPr>
                <p:cNvPr id="23" name="Ευθύγραμμο βέλος σύνδεσης 22"/>
                <p:cNvCxnSpPr/>
                <p:nvPr/>
              </p:nvCxnSpPr>
              <p:spPr>
                <a:xfrm>
                  <a:off x="1711796" y="5354113"/>
                  <a:ext cx="1008000" cy="0"/>
                </a:xfrm>
                <a:prstGeom prst="straightConnector1">
                  <a:avLst/>
                </a:prstGeom>
                <a:ln w="57150">
                  <a:solidFill>
                    <a:srgbClr val="FF0000"/>
                  </a:solidFill>
                  <a:tailEnd type="triangle" w="sm" len="lg"/>
                </a:ln>
              </p:spPr>
              <p:style>
                <a:lnRef idx="1">
                  <a:schemeClr val="accent1"/>
                </a:lnRef>
                <a:fillRef idx="0">
                  <a:schemeClr val="accent1"/>
                </a:fillRef>
                <a:effectRef idx="0">
                  <a:schemeClr val="accent1"/>
                </a:effectRef>
                <a:fontRef idx="minor">
                  <a:schemeClr val="tx1"/>
                </a:fontRef>
              </p:style>
            </p:cxnSp>
            <p:sp>
              <p:nvSpPr>
                <p:cNvPr id="24" name="TextBox 23"/>
                <p:cNvSpPr txBox="1"/>
                <p:nvPr/>
              </p:nvSpPr>
              <p:spPr>
                <a:xfrm>
                  <a:off x="1881833" y="5014932"/>
                  <a:ext cx="415498" cy="369332"/>
                </a:xfrm>
                <a:prstGeom prst="rect">
                  <a:avLst/>
                </a:prstGeom>
                <a:noFill/>
              </p:spPr>
              <p:txBody>
                <a:bodyPr wrap="square" rtlCol="0">
                  <a:spAutoFit/>
                </a:bodyPr>
                <a:lstStyle/>
                <a:p>
                  <a:r>
                    <a:rPr lang="en-US" b="1" i="1" dirty="0" smtClean="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F</a:t>
                  </a:r>
                  <a:r>
                    <a:rPr lang="en-US" b="1" baseline="-25000" dirty="0" smtClean="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1</a:t>
                  </a:r>
                  <a:endParaRPr lang="el-GR" b="1" dirty="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grpSp>
        </p:grpSp>
        <p:grpSp>
          <p:nvGrpSpPr>
            <p:cNvPr id="54" name="Ομάδα 53"/>
            <p:cNvGrpSpPr/>
            <p:nvPr/>
          </p:nvGrpSpPr>
          <p:grpSpPr>
            <a:xfrm>
              <a:off x="1491002" y="858078"/>
              <a:ext cx="4597919" cy="2312023"/>
              <a:chOff x="1491002" y="858078"/>
              <a:chExt cx="4597919" cy="2312023"/>
            </a:xfrm>
          </p:grpSpPr>
          <p:grpSp>
            <p:nvGrpSpPr>
              <p:cNvPr id="55" name="Ομάδα 54"/>
              <p:cNvGrpSpPr/>
              <p:nvPr/>
            </p:nvGrpSpPr>
            <p:grpSpPr>
              <a:xfrm>
                <a:off x="1658612" y="946530"/>
                <a:ext cx="4285218" cy="2199294"/>
                <a:chOff x="298744" y="946530"/>
                <a:chExt cx="4285218" cy="2199294"/>
              </a:xfrm>
            </p:grpSpPr>
            <p:sp>
              <p:nvSpPr>
                <p:cNvPr id="58" name="Ορθογώνιο 57"/>
                <p:cNvSpPr/>
                <p:nvPr/>
              </p:nvSpPr>
              <p:spPr>
                <a:xfrm>
                  <a:off x="298744" y="2641824"/>
                  <a:ext cx="990851" cy="504000"/>
                </a:xfrm>
                <a:prstGeom prst="rect">
                  <a:avLst/>
                </a:prstGeom>
                <a:solidFill>
                  <a:schemeClr val="bg1">
                    <a:lumMod val="7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grpSp>
              <p:nvGrpSpPr>
                <p:cNvPr id="59" name="Ομάδα 58"/>
                <p:cNvGrpSpPr/>
                <p:nvPr/>
              </p:nvGrpSpPr>
              <p:grpSpPr>
                <a:xfrm>
                  <a:off x="398648" y="946530"/>
                  <a:ext cx="4185314" cy="2158040"/>
                  <a:chOff x="398648" y="946530"/>
                  <a:chExt cx="4185314" cy="2158040"/>
                </a:xfrm>
              </p:grpSpPr>
              <p:grpSp>
                <p:nvGrpSpPr>
                  <p:cNvPr id="60" name="Ομάδα 59"/>
                  <p:cNvGrpSpPr/>
                  <p:nvPr/>
                </p:nvGrpSpPr>
                <p:grpSpPr>
                  <a:xfrm>
                    <a:off x="1119638" y="946530"/>
                    <a:ext cx="3464324" cy="2158040"/>
                    <a:chOff x="1170870" y="937275"/>
                    <a:chExt cx="3464324" cy="2158040"/>
                  </a:xfrm>
                </p:grpSpPr>
                <p:grpSp>
                  <p:nvGrpSpPr>
                    <p:cNvPr id="68" name="Ομάδα 67"/>
                    <p:cNvGrpSpPr/>
                    <p:nvPr/>
                  </p:nvGrpSpPr>
                  <p:grpSpPr>
                    <a:xfrm>
                      <a:off x="1256187" y="937275"/>
                      <a:ext cx="3379007" cy="2158040"/>
                      <a:chOff x="1231772" y="941884"/>
                      <a:chExt cx="3379007" cy="2158040"/>
                    </a:xfrm>
                  </p:grpSpPr>
                  <p:sp>
                    <p:nvSpPr>
                      <p:cNvPr id="77" name="Ελεύθερη σχεδίαση 76"/>
                      <p:cNvSpPr/>
                      <p:nvPr/>
                    </p:nvSpPr>
                    <p:spPr>
                      <a:xfrm>
                        <a:off x="1279047" y="2122408"/>
                        <a:ext cx="3168000" cy="977516"/>
                      </a:xfrm>
                      <a:custGeom>
                        <a:avLst/>
                        <a:gdLst>
                          <a:gd name="connsiteX0" fmla="*/ 0 w 2608118"/>
                          <a:gd name="connsiteY0" fmla="*/ 1776846 h 1790517"/>
                          <a:gd name="connsiteX1" fmla="*/ 789709 w 2608118"/>
                          <a:gd name="connsiteY1" fmla="*/ 1600200 h 1790517"/>
                          <a:gd name="connsiteX2" fmla="*/ 1569027 w 2608118"/>
                          <a:gd name="connsiteY2" fmla="*/ 446809 h 1790517"/>
                          <a:gd name="connsiteX3" fmla="*/ 2608118 w 2608118"/>
                          <a:gd name="connsiteY3" fmla="*/ 0 h 1790517"/>
                          <a:gd name="connsiteX0" fmla="*/ 0 w 2608118"/>
                          <a:gd name="connsiteY0" fmla="*/ 1776846 h 1792636"/>
                          <a:gd name="connsiteX1" fmla="*/ 789709 w 2608118"/>
                          <a:gd name="connsiteY1" fmla="*/ 1600200 h 1792636"/>
                          <a:gd name="connsiteX2" fmla="*/ 1551418 w 2608118"/>
                          <a:gd name="connsiteY2" fmla="*/ 384463 h 1792636"/>
                          <a:gd name="connsiteX3" fmla="*/ 2608118 w 2608118"/>
                          <a:gd name="connsiteY3" fmla="*/ 0 h 1792636"/>
                          <a:gd name="connsiteX0" fmla="*/ 0 w 2608118"/>
                          <a:gd name="connsiteY0" fmla="*/ 1776846 h 1794981"/>
                          <a:gd name="connsiteX1" fmla="*/ 789709 w 2608118"/>
                          <a:gd name="connsiteY1" fmla="*/ 1600200 h 1794981"/>
                          <a:gd name="connsiteX2" fmla="*/ 1545548 w 2608118"/>
                          <a:gd name="connsiteY2" fmla="*/ 322118 h 1794981"/>
                          <a:gd name="connsiteX3" fmla="*/ 2608118 w 2608118"/>
                          <a:gd name="connsiteY3" fmla="*/ 0 h 1794981"/>
                          <a:gd name="connsiteX0" fmla="*/ 0 w 2608118"/>
                          <a:gd name="connsiteY0" fmla="*/ 1776846 h 1784070"/>
                          <a:gd name="connsiteX1" fmla="*/ 785147 w 2608118"/>
                          <a:gd name="connsiteY1" fmla="*/ 1539304 h 1784070"/>
                          <a:gd name="connsiteX2" fmla="*/ 1545548 w 2608118"/>
                          <a:gd name="connsiteY2" fmla="*/ 322118 h 1784070"/>
                          <a:gd name="connsiteX3" fmla="*/ 2608118 w 2608118"/>
                          <a:gd name="connsiteY3" fmla="*/ 0 h 1784070"/>
                          <a:gd name="connsiteX0" fmla="*/ 0 w 2834214"/>
                          <a:gd name="connsiteY0" fmla="*/ 1797143 h 1802937"/>
                          <a:gd name="connsiteX1" fmla="*/ 1011243 w 2834214"/>
                          <a:gd name="connsiteY1" fmla="*/ 1539304 h 1802937"/>
                          <a:gd name="connsiteX2" fmla="*/ 1771644 w 2834214"/>
                          <a:gd name="connsiteY2" fmla="*/ 322118 h 1802937"/>
                          <a:gd name="connsiteX3" fmla="*/ 2834214 w 2834214"/>
                          <a:gd name="connsiteY3" fmla="*/ 0 h 1802937"/>
                        </a:gdLst>
                        <a:ahLst/>
                        <a:cxnLst>
                          <a:cxn ang="0">
                            <a:pos x="connsiteX0" y="connsiteY0"/>
                          </a:cxn>
                          <a:cxn ang="0">
                            <a:pos x="connsiteX1" y="connsiteY1"/>
                          </a:cxn>
                          <a:cxn ang="0">
                            <a:pos x="connsiteX2" y="connsiteY2"/>
                          </a:cxn>
                          <a:cxn ang="0">
                            <a:pos x="connsiteX3" y="connsiteY3"/>
                          </a:cxn>
                        </a:cxnLst>
                        <a:rect l="l" t="t" r="r" b="b"/>
                        <a:pathLst>
                          <a:path w="2834214" h="1802937">
                            <a:moveTo>
                              <a:pt x="0" y="1797143"/>
                            </a:moveTo>
                            <a:cubicBezTo>
                              <a:pt x="264102" y="1819656"/>
                              <a:pt x="715969" y="1785142"/>
                              <a:pt x="1011243" y="1539304"/>
                            </a:cubicBezTo>
                            <a:cubicBezTo>
                              <a:pt x="1306517" y="1293467"/>
                              <a:pt x="1468576" y="588818"/>
                              <a:pt x="1771644" y="322118"/>
                            </a:cubicBezTo>
                            <a:cubicBezTo>
                              <a:pt x="2074712" y="55418"/>
                              <a:pt x="2466202" y="90054"/>
                              <a:pt x="2834214" y="0"/>
                            </a:cubicBezTo>
                          </a:path>
                        </a:pathLst>
                      </a:custGeom>
                      <a:noFill/>
                      <a:ln w="190500">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78" name="Ελεύθερη σχεδίαση 77"/>
                      <p:cNvSpPr/>
                      <p:nvPr/>
                    </p:nvSpPr>
                    <p:spPr>
                      <a:xfrm>
                        <a:off x="1279047" y="1946560"/>
                        <a:ext cx="3248850" cy="1072346"/>
                      </a:xfrm>
                      <a:custGeom>
                        <a:avLst/>
                        <a:gdLst>
                          <a:gd name="connsiteX0" fmla="*/ 0 w 2608118"/>
                          <a:gd name="connsiteY0" fmla="*/ 1776846 h 1790517"/>
                          <a:gd name="connsiteX1" fmla="*/ 789709 w 2608118"/>
                          <a:gd name="connsiteY1" fmla="*/ 1600200 h 1790517"/>
                          <a:gd name="connsiteX2" fmla="*/ 1569027 w 2608118"/>
                          <a:gd name="connsiteY2" fmla="*/ 446809 h 1790517"/>
                          <a:gd name="connsiteX3" fmla="*/ 2608118 w 2608118"/>
                          <a:gd name="connsiteY3" fmla="*/ 0 h 1790517"/>
                          <a:gd name="connsiteX0" fmla="*/ 0 w 2608118"/>
                          <a:gd name="connsiteY0" fmla="*/ 1776846 h 1792636"/>
                          <a:gd name="connsiteX1" fmla="*/ 789709 w 2608118"/>
                          <a:gd name="connsiteY1" fmla="*/ 1600200 h 1792636"/>
                          <a:gd name="connsiteX2" fmla="*/ 1551418 w 2608118"/>
                          <a:gd name="connsiteY2" fmla="*/ 384463 h 1792636"/>
                          <a:gd name="connsiteX3" fmla="*/ 2608118 w 2608118"/>
                          <a:gd name="connsiteY3" fmla="*/ 0 h 1792636"/>
                          <a:gd name="connsiteX0" fmla="*/ 0 w 2608118"/>
                          <a:gd name="connsiteY0" fmla="*/ 1776846 h 1794981"/>
                          <a:gd name="connsiteX1" fmla="*/ 789709 w 2608118"/>
                          <a:gd name="connsiteY1" fmla="*/ 1600200 h 1794981"/>
                          <a:gd name="connsiteX2" fmla="*/ 1545548 w 2608118"/>
                          <a:gd name="connsiteY2" fmla="*/ 322118 h 1794981"/>
                          <a:gd name="connsiteX3" fmla="*/ 2608118 w 2608118"/>
                          <a:gd name="connsiteY3" fmla="*/ 0 h 1794981"/>
                          <a:gd name="connsiteX0" fmla="*/ 0 w 2608118"/>
                          <a:gd name="connsiteY0" fmla="*/ 1776846 h 1784070"/>
                          <a:gd name="connsiteX1" fmla="*/ 785147 w 2608118"/>
                          <a:gd name="connsiteY1" fmla="*/ 1539304 h 1784070"/>
                          <a:gd name="connsiteX2" fmla="*/ 1545548 w 2608118"/>
                          <a:gd name="connsiteY2" fmla="*/ 322118 h 1784070"/>
                          <a:gd name="connsiteX3" fmla="*/ 2608118 w 2608118"/>
                          <a:gd name="connsiteY3" fmla="*/ 0 h 1784070"/>
                          <a:gd name="connsiteX0" fmla="*/ 0 w 2834214"/>
                          <a:gd name="connsiteY0" fmla="*/ 1797143 h 1802937"/>
                          <a:gd name="connsiteX1" fmla="*/ 1011243 w 2834214"/>
                          <a:gd name="connsiteY1" fmla="*/ 1539304 h 1802937"/>
                          <a:gd name="connsiteX2" fmla="*/ 1771644 w 2834214"/>
                          <a:gd name="connsiteY2" fmla="*/ 322118 h 1802937"/>
                          <a:gd name="connsiteX3" fmla="*/ 2834214 w 2834214"/>
                          <a:gd name="connsiteY3" fmla="*/ 0 h 1802937"/>
                        </a:gdLst>
                        <a:ahLst/>
                        <a:cxnLst>
                          <a:cxn ang="0">
                            <a:pos x="connsiteX0" y="connsiteY0"/>
                          </a:cxn>
                          <a:cxn ang="0">
                            <a:pos x="connsiteX1" y="connsiteY1"/>
                          </a:cxn>
                          <a:cxn ang="0">
                            <a:pos x="connsiteX2" y="connsiteY2"/>
                          </a:cxn>
                          <a:cxn ang="0">
                            <a:pos x="connsiteX3" y="connsiteY3"/>
                          </a:cxn>
                        </a:cxnLst>
                        <a:rect l="l" t="t" r="r" b="b"/>
                        <a:pathLst>
                          <a:path w="2834214" h="1802937">
                            <a:moveTo>
                              <a:pt x="0" y="1797143"/>
                            </a:moveTo>
                            <a:cubicBezTo>
                              <a:pt x="264102" y="1819656"/>
                              <a:pt x="715969" y="1785142"/>
                              <a:pt x="1011243" y="1539304"/>
                            </a:cubicBezTo>
                            <a:cubicBezTo>
                              <a:pt x="1306517" y="1293467"/>
                              <a:pt x="1468576" y="588818"/>
                              <a:pt x="1771644" y="322118"/>
                            </a:cubicBezTo>
                            <a:cubicBezTo>
                              <a:pt x="2074712" y="55418"/>
                              <a:pt x="2466202" y="90054"/>
                              <a:pt x="2834214" y="0"/>
                            </a:cubicBezTo>
                          </a:path>
                        </a:pathLst>
                      </a:custGeom>
                      <a:noFill/>
                      <a:ln w="190500">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79" name="Ελεύθερη σχεδίαση 78"/>
                      <p:cNvSpPr/>
                      <p:nvPr/>
                    </p:nvSpPr>
                    <p:spPr>
                      <a:xfrm>
                        <a:off x="1277433" y="1770713"/>
                        <a:ext cx="3248850" cy="1235270"/>
                      </a:xfrm>
                      <a:custGeom>
                        <a:avLst/>
                        <a:gdLst>
                          <a:gd name="connsiteX0" fmla="*/ 0 w 2608118"/>
                          <a:gd name="connsiteY0" fmla="*/ 1776846 h 1790517"/>
                          <a:gd name="connsiteX1" fmla="*/ 789709 w 2608118"/>
                          <a:gd name="connsiteY1" fmla="*/ 1600200 h 1790517"/>
                          <a:gd name="connsiteX2" fmla="*/ 1569027 w 2608118"/>
                          <a:gd name="connsiteY2" fmla="*/ 446809 h 1790517"/>
                          <a:gd name="connsiteX3" fmla="*/ 2608118 w 2608118"/>
                          <a:gd name="connsiteY3" fmla="*/ 0 h 1790517"/>
                          <a:gd name="connsiteX0" fmla="*/ 0 w 2608118"/>
                          <a:gd name="connsiteY0" fmla="*/ 1776846 h 1792636"/>
                          <a:gd name="connsiteX1" fmla="*/ 789709 w 2608118"/>
                          <a:gd name="connsiteY1" fmla="*/ 1600200 h 1792636"/>
                          <a:gd name="connsiteX2" fmla="*/ 1551418 w 2608118"/>
                          <a:gd name="connsiteY2" fmla="*/ 384463 h 1792636"/>
                          <a:gd name="connsiteX3" fmla="*/ 2608118 w 2608118"/>
                          <a:gd name="connsiteY3" fmla="*/ 0 h 1792636"/>
                          <a:gd name="connsiteX0" fmla="*/ 0 w 2608118"/>
                          <a:gd name="connsiteY0" fmla="*/ 1776846 h 1794981"/>
                          <a:gd name="connsiteX1" fmla="*/ 789709 w 2608118"/>
                          <a:gd name="connsiteY1" fmla="*/ 1600200 h 1794981"/>
                          <a:gd name="connsiteX2" fmla="*/ 1545548 w 2608118"/>
                          <a:gd name="connsiteY2" fmla="*/ 322118 h 1794981"/>
                          <a:gd name="connsiteX3" fmla="*/ 2608118 w 2608118"/>
                          <a:gd name="connsiteY3" fmla="*/ 0 h 1794981"/>
                          <a:gd name="connsiteX0" fmla="*/ 0 w 2608118"/>
                          <a:gd name="connsiteY0" fmla="*/ 1776846 h 1784070"/>
                          <a:gd name="connsiteX1" fmla="*/ 785147 w 2608118"/>
                          <a:gd name="connsiteY1" fmla="*/ 1539304 h 1784070"/>
                          <a:gd name="connsiteX2" fmla="*/ 1545548 w 2608118"/>
                          <a:gd name="connsiteY2" fmla="*/ 322118 h 1784070"/>
                          <a:gd name="connsiteX3" fmla="*/ 2608118 w 2608118"/>
                          <a:gd name="connsiteY3" fmla="*/ 0 h 1784070"/>
                          <a:gd name="connsiteX0" fmla="*/ 0 w 2834214"/>
                          <a:gd name="connsiteY0" fmla="*/ 1797143 h 1802937"/>
                          <a:gd name="connsiteX1" fmla="*/ 1011243 w 2834214"/>
                          <a:gd name="connsiteY1" fmla="*/ 1539304 h 1802937"/>
                          <a:gd name="connsiteX2" fmla="*/ 1771644 w 2834214"/>
                          <a:gd name="connsiteY2" fmla="*/ 322118 h 1802937"/>
                          <a:gd name="connsiteX3" fmla="*/ 2834214 w 2834214"/>
                          <a:gd name="connsiteY3" fmla="*/ 0 h 1802937"/>
                        </a:gdLst>
                        <a:ahLst/>
                        <a:cxnLst>
                          <a:cxn ang="0">
                            <a:pos x="connsiteX0" y="connsiteY0"/>
                          </a:cxn>
                          <a:cxn ang="0">
                            <a:pos x="connsiteX1" y="connsiteY1"/>
                          </a:cxn>
                          <a:cxn ang="0">
                            <a:pos x="connsiteX2" y="connsiteY2"/>
                          </a:cxn>
                          <a:cxn ang="0">
                            <a:pos x="connsiteX3" y="connsiteY3"/>
                          </a:cxn>
                        </a:cxnLst>
                        <a:rect l="l" t="t" r="r" b="b"/>
                        <a:pathLst>
                          <a:path w="2834214" h="1802937">
                            <a:moveTo>
                              <a:pt x="0" y="1797143"/>
                            </a:moveTo>
                            <a:cubicBezTo>
                              <a:pt x="264102" y="1819656"/>
                              <a:pt x="715969" y="1785142"/>
                              <a:pt x="1011243" y="1539304"/>
                            </a:cubicBezTo>
                            <a:cubicBezTo>
                              <a:pt x="1306517" y="1293467"/>
                              <a:pt x="1468576" y="588818"/>
                              <a:pt x="1771644" y="322118"/>
                            </a:cubicBezTo>
                            <a:cubicBezTo>
                              <a:pt x="2074712" y="55418"/>
                              <a:pt x="2466202" y="90054"/>
                              <a:pt x="2834214" y="0"/>
                            </a:cubicBezTo>
                          </a:path>
                        </a:pathLst>
                      </a:custGeom>
                      <a:noFill/>
                      <a:ln w="190500">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80" name="Ελεύθερη σχεδίαση 79"/>
                      <p:cNvSpPr/>
                      <p:nvPr/>
                    </p:nvSpPr>
                    <p:spPr>
                      <a:xfrm>
                        <a:off x="1267809" y="1594865"/>
                        <a:ext cx="3248850" cy="1351509"/>
                      </a:xfrm>
                      <a:custGeom>
                        <a:avLst/>
                        <a:gdLst>
                          <a:gd name="connsiteX0" fmla="*/ 0 w 2608118"/>
                          <a:gd name="connsiteY0" fmla="*/ 1776846 h 1790517"/>
                          <a:gd name="connsiteX1" fmla="*/ 789709 w 2608118"/>
                          <a:gd name="connsiteY1" fmla="*/ 1600200 h 1790517"/>
                          <a:gd name="connsiteX2" fmla="*/ 1569027 w 2608118"/>
                          <a:gd name="connsiteY2" fmla="*/ 446809 h 1790517"/>
                          <a:gd name="connsiteX3" fmla="*/ 2608118 w 2608118"/>
                          <a:gd name="connsiteY3" fmla="*/ 0 h 1790517"/>
                          <a:gd name="connsiteX0" fmla="*/ 0 w 2608118"/>
                          <a:gd name="connsiteY0" fmla="*/ 1776846 h 1792636"/>
                          <a:gd name="connsiteX1" fmla="*/ 789709 w 2608118"/>
                          <a:gd name="connsiteY1" fmla="*/ 1600200 h 1792636"/>
                          <a:gd name="connsiteX2" fmla="*/ 1551418 w 2608118"/>
                          <a:gd name="connsiteY2" fmla="*/ 384463 h 1792636"/>
                          <a:gd name="connsiteX3" fmla="*/ 2608118 w 2608118"/>
                          <a:gd name="connsiteY3" fmla="*/ 0 h 1792636"/>
                          <a:gd name="connsiteX0" fmla="*/ 0 w 2608118"/>
                          <a:gd name="connsiteY0" fmla="*/ 1776846 h 1794981"/>
                          <a:gd name="connsiteX1" fmla="*/ 789709 w 2608118"/>
                          <a:gd name="connsiteY1" fmla="*/ 1600200 h 1794981"/>
                          <a:gd name="connsiteX2" fmla="*/ 1545548 w 2608118"/>
                          <a:gd name="connsiteY2" fmla="*/ 322118 h 1794981"/>
                          <a:gd name="connsiteX3" fmla="*/ 2608118 w 2608118"/>
                          <a:gd name="connsiteY3" fmla="*/ 0 h 1794981"/>
                          <a:gd name="connsiteX0" fmla="*/ 0 w 2608118"/>
                          <a:gd name="connsiteY0" fmla="*/ 1776846 h 1784070"/>
                          <a:gd name="connsiteX1" fmla="*/ 785147 w 2608118"/>
                          <a:gd name="connsiteY1" fmla="*/ 1539304 h 1784070"/>
                          <a:gd name="connsiteX2" fmla="*/ 1545548 w 2608118"/>
                          <a:gd name="connsiteY2" fmla="*/ 322118 h 1784070"/>
                          <a:gd name="connsiteX3" fmla="*/ 2608118 w 2608118"/>
                          <a:gd name="connsiteY3" fmla="*/ 0 h 1784070"/>
                          <a:gd name="connsiteX0" fmla="*/ 0 w 2834214"/>
                          <a:gd name="connsiteY0" fmla="*/ 1797143 h 1802937"/>
                          <a:gd name="connsiteX1" fmla="*/ 1011243 w 2834214"/>
                          <a:gd name="connsiteY1" fmla="*/ 1539304 h 1802937"/>
                          <a:gd name="connsiteX2" fmla="*/ 1771644 w 2834214"/>
                          <a:gd name="connsiteY2" fmla="*/ 322118 h 1802937"/>
                          <a:gd name="connsiteX3" fmla="*/ 2834214 w 2834214"/>
                          <a:gd name="connsiteY3" fmla="*/ 0 h 1802937"/>
                        </a:gdLst>
                        <a:ahLst/>
                        <a:cxnLst>
                          <a:cxn ang="0">
                            <a:pos x="connsiteX0" y="connsiteY0"/>
                          </a:cxn>
                          <a:cxn ang="0">
                            <a:pos x="connsiteX1" y="connsiteY1"/>
                          </a:cxn>
                          <a:cxn ang="0">
                            <a:pos x="connsiteX2" y="connsiteY2"/>
                          </a:cxn>
                          <a:cxn ang="0">
                            <a:pos x="connsiteX3" y="connsiteY3"/>
                          </a:cxn>
                        </a:cxnLst>
                        <a:rect l="l" t="t" r="r" b="b"/>
                        <a:pathLst>
                          <a:path w="2834214" h="1802937">
                            <a:moveTo>
                              <a:pt x="0" y="1797143"/>
                            </a:moveTo>
                            <a:cubicBezTo>
                              <a:pt x="264102" y="1819656"/>
                              <a:pt x="715969" y="1785142"/>
                              <a:pt x="1011243" y="1539304"/>
                            </a:cubicBezTo>
                            <a:cubicBezTo>
                              <a:pt x="1306517" y="1293467"/>
                              <a:pt x="1468576" y="588818"/>
                              <a:pt x="1771644" y="322118"/>
                            </a:cubicBezTo>
                            <a:cubicBezTo>
                              <a:pt x="2074712" y="55418"/>
                              <a:pt x="2466202" y="90054"/>
                              <a:pt x="2834214" y="0"/>
                            </a:cubicBezTo>
                          </a:path>
                        </a:pathLst>
                      </a:custGeom>
                      <a:noFill/>
                      <a:ln w="190500">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81" name="Ελεύθερη σχεδίαση 80"/>
                      <p:cNvSpPr/>
                      <p:nvPr/>
                    </p:nvSpPr>
                    <p:spPr>
                      <a:xfrm>
                        <a:off x="1262779" y="1404510"/>
                        <a:ext cx="3348000" cy="1439538"/>
                      </a:xfrm>
                      <a:custGeom>
                        <a:avLst/>
                        <a:gdLst>
                          <a:gd name="connsiteX0" fmla="*/ 0 w 2608118"/>
                          <a:gd name="connsiteY0" fmla="*/ 1776846 h 1790517"/>
                          <a:gd name="connsiteX1" fmla="*/ 789709 w 2608118"/>
                          <a:gd name="connsiteY1" fmla="*/ 1600200 h 1790517"/>
                          <a:gd name="connsiteX2" fmla="*/ 1569027 w 2608118"/>
                          <a:gd name="connsiteY2" fmla="*/ 446809 h 1790517"/>
                          <a:gd name="connsiteX3" fmla="*/ 2608118 w 2608118"/>
                          <a:gd name="connsiteY3" fmla="*/ 0 h 1790517"/>
                          <a:gd name="connsiteX0" fmla="*/ 0 w 2608118"/>
                          <a:gd name="connsiteY0" fmla="*/ 1776846 h 1792636"/>
                          <a:gd name="connsiteX1" fmla="*/ 789709 w 2608118"/>
                          <a:gd name="connsiteY1" fmla="*/ 1600200 h 1792636"/>
                          <a:gd name="connsiteX2" fmla="*/ 1551418 w 2608118"/>
                          <a:gd name="connsiteY2" fmla="*/ 384463 h 1792636"/>
                          <a:gd name="connsiteX3" fmla="*/ 2608118 w 2608118"/>
                          <a:gd name="connsiteY3" fmla="*/ 0 h 1792636"/>
                          <a:gd name="connsiteX0" fmla="*/ 0 w 2608118"/>
                          <a:gd name="connsiteY0" fmla="*/ 1776846 h 1794981"/>
                          <a:gd name="connsiteX1" fmla="*/ 789709 w 2608118"/>
                          <a:gd name="connsiteY1" fmla="*/ 1600200 h 1794981"/>
                          <a:gd name="connsiteX2" fmla="*/ 1545548 w 2608118"/>
                          <a:gd name="connsiteY2" fmla="*/ 322118 h 1794981"/>
                          <a:gd name="connsiteX3" fmla="*/ 2608118 w 2608118"/>
                          <a:gd name="connsiteY3" fmla="*/ 0 h 1794981"/>
                          <a:gd name="connsiteX0" fmla="*/ 0 w 2608118"/>
                          <a:gd name="connsiteY0" fmla="*/ 1776846 h 1784070"/>
                          <a:gd name="connsiteX1" fmla="*/ 785147 w 2608118"/>
                          <a:gd name="connsiteY1" fmla="*/ 1539304 h 1784070"/>
                          <a:gd name="connsiteX2" fmla="*/ 1545548 w 2608118"/>
                          <a:gd name="connsiteY2" fmla="*/ 322118 h 1784070"/>
                          <a:gd name="connsiteX3" fmla="*/ 2608118 w 2608118"/>
                          <a:gd name="connsiteY3" fmla="*/ 0 h 1784070"/>
                          <a:gd name="connsiteX0" fmla="*/ 0 w 2834214"/>
                          <a:gd name="connsiteY0" fmla="*/ 1797143 h 1802937"/>
                          <a:gd name="connsiteX1" fmla="*/ 1011243 w 2834214"/>
                          <a:gd name="connsiteY1" fmla="*/ 1539304 h 1802937"/>
                          <a:gd name="connsiteX2" fmla="*/ 1771644 w 2834214"/>
                          <a:gd name="connsiteY2" fmla="*/ 322118 h 1802937"/>
                          <a:gd name="connsiteX3" fmla="*/ 2834214 w 2834214"/>
                          <a:gd name="connsiteY3" fmla="*/ 0 h 1802937"/>
                        </a:gdLst>
                        <a:ahLst/>
                        <a:cxnLst>
                          <a:cxn ang="0">
                            <a:pos x="connsiteX0" y="connsiteY0"/>
                          </a:cxn>
                          <a:cxn ang="0">
                            <a:pos x="connsiteX1" y="connsiteY1"/>
                          </a:cxn>
                          <a:cxn ang="0">
                            <a:pos x="connsiteX2" y="connsiteY2"/>
                          </a:cxn>
                          <a:cxn ang="0">
                            <a:pos x="connsiteX3" y="connsiteY3"/>
                          </a:cxn>
                        </a:cxnLst>
                        <a:rect l="l" t="t" r="r" b="b"/>
                        <a:pathLst>
                          <a:path w="2834214" h="1802937">
                            <a:moveTo>
                              <a:pt x="0" y="1797143"/>
                            </a:moveTo>
                            <a:cubicBezTo>
                              <a:pt x="264102" y="1819656"/>
                              <a:pt x="715969" y="1785142"/>
                              <a:pt x="1011243" y="1539304"/>
                            </a:cubicBezTo>
                            <a:cubicBezTo>
                              <a:pt x="1306517" y="1293467"/>
                              <a:pt x="1468576" y="588818"/>
                              <a:pt x="1771644" y="322118"/>
                            </a:cubicBezTo>
                            <a:cubicBezTo>
                              <a:pt x="2074712" y="55418"/>
                              <a:pt x="2466202" y="90054"/>
                              <a:pt x="2834214" y="0"/>
                            </a:cubicBezTo>
                          </a:path>
                        </a:pathLst>
                      </a:custGeom>
                      <a:noFill/>
                      <a:ln w="190500">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82" name="Ελεύθερη σχεδίαση 81"/>
                      <p:cNvSpPr/>
                      <p:nvPr/>
                    </p:nvSpPr>
                    <p:spPr>
                      <a:xfrm>
                        <a:off x="1275819" y="1246705"/>
                        <a:ext cx="3248850" cy="1530875"/>
                      </a:xfrm>
                      <a:custGeom>
                        <a:avLst/>
                        <a:gdLst>
                          <a:gd name="connsiteX0" fmla="*/ 0 w 2608118"/>
                          <a:gd name="connsiteY0" fmla="*/ 1776846 h 1790517"/>
                          <a:gd name="connsiteX1" fmla="*/ 789709 w 2608118"/>
                          <a:gd name="connsiteY1" fmla="*/ 1600200 h 1790517"/>
                          <a:gd name="connsiteX2" fmla="*/ 1569027 w 2608118"/>
                          <a:gd name="connsiteY2" fmla="*/ 446809 h 1790517"/>
                          <a:gd name="connsiteX3" fmla="*/ 2608118 w 2608118"/>
                          <a:gd name="connsiteY3" fmla="*/ 0 h 1790517"/>
                          <a:gd name="connsiteX0" fmla="*/ 0 w 2608118"/>
                          <a:gd name="connsiteY0" fmla="*/ 1776846 h 1792636"/>
                          <a:gd name="connsiteX1" fmla="*/ 789709 w 2608118"/>
                          <a:gd name="connsiteY1" fmla="*/ 1600200 h 1792636"/>
                          <a:gd name="connsiteX2" fmla="*/ 1551418 w 2608118"/>
                          <a:gd name="connsiteY2" fmla="*/ 384463 h 1792636"/>
                          <a:gd name="connsiteX3" fmla="*/ 2608118 w 2608118"/>
                          <a:gd name="connsiteY3" fmla="*/ 0 h 1792636"/>
                          <a:gd name="connsiteX0" fmla="*/ 0 w 2608118"/>
                          <a:gd name="connsiteY0" fmla="*/ 1776846 h 1794981"/>
                          <a:gd name="connsiteX1" fmla="*/ 789709 w 2608118"/>
                          <a:gd name="connsiteY1" fmla="*/ 1600200 h 1794981"/>
                          <a:gd name="connsiteX2" fmla="*/ 1545548 w 2608118"/>
                          <a:gd name="connsiteY2" fmla="*/ 322118 h 1794981"/>
                          <a:gd name="connsiteX3" fmla="*/ 2608118 w 2608118"/>
                          <a:gd name="connsiteY3" fmla="*/ 0 h 1794981"/>
                          <a:gd name="connsiteX0" fmla="*/ 0 w 2608118"/>
                          <a:gd name="connsiteY0" fmla="*/ 1776846 h 1784070"/>
                          <a:gd name="connsiteX1" fmla="*/ 785147 w 2608118"/>
                          <a:gd name="connsiteY1" fmla="*/ 1539304 h 1784070"/>
                          <a:gd name="connsiteX2" fmla="*/ 1545548 w 2608118"/>
                          <a:gd name="connsiteY2" fmla="*/ 322118 h 1784070"/>
                          <a:gd name="connsiteX3" fmla="*/ 2608118 w 2608118"/>
                          <a:gd name="connsiteY3" fmla="*/ 0 h 1784070"/>
                          <a:gd name="connsiteX0" fmla="*/ 0 w 2834214"/>
                          <a:gd name="connsiteY0" fmla="*/ 1797143 h 1802937"/>
                          <a:gd name="connsiteX1" fmla="*/ 1011243 w 2834214"/>
                          <a:gd name="connsiteY1" fmla="*/ 1539304 h 1802937"/>
                          <a:gd name="connsiteX2" fmla="*/ 1771644 w 2834214"/>
                          <a:gd name="connsiteY2" fmla="*/ 322118 h 1802937"/>
                          <a:gd name="connsiteX3" fmla="*/ 2834214 w 2834214"/>
                          <a:gd name="connsiteY3" fmla="*/ 0 h 1802937"/>
                        </a:gdLst>
                        <a:ahLst/>
                        <a:cxnLst>
                          <a:cxn ang="0">
                            <a:pos x="connsiteX0" y="connsiteY0"/>
                          </a:cxn>
                          <a:cxn ang="0">
                            <a:pos x="connsiteX1" y="connsiteY1"/>
                          </a:cxn>
                          <a:cxn ang="0">
                            <a:pos x="connsiteX2" y="connsiteY2"/>
                          </a:cxn>
                          <a:cxn ang="0">
                            <a:pos x="connsiteX3" y="connsiteY3"/>
                          </a:cxn>
                        </a:cxnLst>
                        <a:rect l="l" t="t" r="r" b="b"/>
                        <a:pathLst>
                          <a:path w="2834214" h="1802937">
                            <a:moveTo>
                              <a:pt x="0" y="1797143"/>
                            </a:moveTo>
                            <a:cubicBezTo>
                              <a:pt x="264102" y="1819656"/>
                              <a:pt x="715969" y="1785142"/>
                              <a:pt x="1011243" y="1539304"/>
                            </a:cubicBezTo>
                            <a:cubicBezTo>
                              <a:pt x="1306517" y="1293467"/>
                              <a:pt x="1468576" y="588818"/>
                              <a:pt x="1771644" y="322118"/>
                            </a:cubicBezTo>
                            <a:cubicBezTo>
                              <a:pt x="2074712" y="55418"/>
                              <a:pt x="2466202" y="90054"/>
                              <a:pt x="2834214" y="0"/>
                            </a:cubicBezTo>
                          </a:path>
                        </a:pathLst>
                      </a:custGeom>
                      <a:noFill/>
                      <a:ln w="190500">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83" name="Ελεύθερη σχεδίαση 82"/>
                      <p:cNvSpPr/>
                      <p:nvPr/>
                    </p:nvSpPr>
                    <p:spPr>
                      <a:xfrm>
                        <a:off x="1275819" y="1082581"/>
                        <a:ext cx="3168000" cy="1881253"/>
                      </a:xfrm>
                      <a:custGeom>
                        <a:avLst/>
                        <a:gdLst>
                          <a:gd name="connsiteX0" fmla="*/ 0 w 2608118"/>
                          <a:gd name="connsiteY0" fmla="*/ 1776846 h 1790517"/>
                          <a:gd name="connsiteX1" fmla="*/ 789709 w 2608118"/>
                          <a:gd name="connsiteY1" fmla="*/ 1600200 h 1790517"/>
                          <a:gd name="connsiteX2" fmla="*/ 1569027 w 2608118"/>
                          <a:gd name="connsiteY2" fmla="*/ 446809 h 1790517"/>
                          <a:gd name="connsiteX3" fmla="*/ 2608118 w 2608118"/>
                          <a:gd name="connsiteY3" fmla="*/ 0 h 1790517"/>
                          <a:gd name="connsiteX0" fmla="*/ 0 w 2608118"/>
                          <a:gd name="connsiteY0" fmla="*/ 1776846 h 1792636"/>
                          <a:gd name="connsiteX1" fmla="*/ 789709 w 2608118"/>
                          <a:gd name="connsiteY1" fmla="*/ 1600200 h 1792636"/>
                          <a:gd name="connsiteX2" fmla="*/ 1551418 w 2608118"/>
                          <a:gd name="connsiteY2" fmla="*/ 384463 h 1792636"/>
                          <a:gd name="connsiteX3" fmla="*/ 2608118 w 2608118"/>
                          <a:gd name="connsiteY3" fmla="*/ 0 h 1792636"/>
                          <a:gd name="connsiteX0" fmla="*/ 0 w 2608118"/>
                          <a:gd name="connsiteY0" fmla="*/ 1776846 h 1794981"/>
                          <a:gd name="connsiteX1" fmla="*/ 789709 w 2608118"/>
                          <a:gd name="connsiteY1" fmla="*/ 1600200 h 1794981"/>
                          <a:gd name="connsiteX2" fmla="*/ 1545548 w 2608118"/>
                          <a:gd name="connsiteY2" fmla="*/ 322118 h 1794981"/>
                          <a:gd name="connsiteX3" fmla="*/ 2608118 w 2608118"/>
                          <a:gd name="connsiteY3" fmla="*/ 0 h 1794981"/>
                          <a:gd name="connsiteX0" fmla="*/ 0 w 2608118"/>
                          <a:gd name="connsiteY0" fmla="*/ 1776846 h 1784070"/>
                          <a:gd name="connsiteX1" fmla="*/ 785147 w 2608118"/>
                          <a:gd name="connsiteY1" fmla="*/ 1539304 h 1784070"/>
                          <a:gd name="connsiteX2" fmla="*/ 1545548 w 2608118"/>
                          <a:gd name="connsiteY2" fmla="*/ 322118 h 1784070"/>
                          <a:gd name="connsiteX3" fmla="*/ 2608118 w 2608118"/>
                          <a:gd name="connsiteY3" fmla="*/ 0 h 1784070"/>
                          <a:gd name="connsiteX0" fmla="*/ 0 w 2834214"/>
                          <a:gd name="connsiteY0" fmla="*/ 1797143 h 1802937"/>
                          <a:gd name="connsiteX1" fmla="*/ 1011243 w 2834214"/>
                          <a:gd name="connsiteY1" fmla="*/ 1539304 h 1802937"/>
                          <a:gd name="connsiteX2" fmla="*/ 1771644 w 2834214"/>
                          <a:gd name="connsiteY2" fmla="*/ 322118 h 1802937"/>
                          <a:gd name="connsiteX3" fmla="*/ 2834214 w 2834214"/>
                          <a:gd name="connsiteY3" fmla="*/ 0 h 1802937"/>
                        </a:gdLst>
                        <a:ahLst/>
                        <a:cxnLst>
                          <a:cxn ang="0">
                            <a:pos x="connsiteX0" y="connsiteY0"/>
                          </a:cxn>
                          <a:cxn ang="0">
                            <a:pos x="connsiteX1" y="connsiteY1"/>
                          </a:cxn>
                          <a:cxn ang="0">
                            <a:pos x="connsiteX2" y="connsiteY2"/>
                          </a:cxn>
                          <a:cxn ang="0">
                            <a:pos x="connsiteX3" y="connsiteY3"/>
                          </a:cxn>
                        </a:cxnLst>
                        <a:rect l="l" t="t" r="r" b="b"/>
                        <a:pathLst>
                          <a:path w="2834214" h="1802937">
                            <a:moveTo>
                              <a:pt x="0" y="1797143"/>
                            </a:moveTo>
                            <a:cubicBezTo>
                              <a:pt x="264102" y="1819656"/>
                              <a:pt x="715969" y="1785142"/>
                              <a:pt x="1011243" y="1539304"/>
                            </a:cubicBezTo>
                            <a:cubicBezTo>
                              <a:pt x="1306517" y="1293467"/>
                              <a:pt x="1468576" y="588818"/>
                              <a:pt x="1771644" y="322118"/>
                            </a:cubicBezTo>
                            <a:cubicBezTo>
                              <a:pt x="2074712" y="55418"/>
                              <a:pt x="2466202" y="90054"/>
                              <a:pt x="2834214" y="0"/>
                            </a:cubicBezTo>
                          </a:path>
                        </a:pathLst>
                      </a:custGeom>
                      <a:noFill/>
                      <a:ln w="190500">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84" name="Ελεύθερη σχεδίαση 83"/>
                      <p:cNvSpPr/>
                      <p:nvPr/>
                    </p:nvSpPr>
                    <p:spPr>
                      <a:xfrm>
                        <a:off x="1231772" y="941884"/>
                        <a:ext cx="3204000" cy="1762553"/>
                      </a:xfrm>
                      <a:custGeom>
                        <a:avLst/>
                        <a:gdLst>
                          <a:gd name="connsiteX0" fmla="*/ 0 w 2608118"/>
                          <a:gd name="connsiteY0" fmla="*/ 1776846 h 1790517"/>
                          <a:gd name="connsiteX1" fmla="*/ 789709 w 2608118"/>
                          <a:gd name="connsiteY1" fmla="*/ 1600200 h 1790517"/>
                          <a:gd name="connsiteX2" fmla="*/ 1569027 w 2608118"/>
                          <a:gd name="connsiteY2" fmla="*/ 446809 h 1790517"/>
                          <a:gd name="connsiteX3" fmla="*/ 2608118 w 2608118"/>
                          <a:gd name="connsiteY3" fmla="*/ 0 h 1790517"/>
                          <a:gd name="connsiteX0" fmla="*/ 0 w 2608118"/>
                          <a:gd name="connsiteY0" fmla="*/ 1776846 h 1792636"/>
                          <a:gd name="connsiteX1" fmla="*/ 789709 w 2608118"/>
                          <a:gd name="connsiteY1" fmla="*/ 1600200 h 1792636"/>
                          <a:gd name="connsiteX2" fmla="*/ 1551418 w 2608118"/>
                          <a:gd name="connsiteY2" fmla="*/ 384463 h 1792636"/>
                          <a:gd name="connsiteX3" fmla="*/ 2608118 w 2608118"/>
                          <a:gd name="connsiteY3" fmla="*/ 0 h 1792636"/>
                          <a:gd name="connsiteX0" fmla="*/ 0 w 2608118"/>
                          <a:gd name="connsiteY0" fmla="*/ 1776846 h 1794981"/>
                          <a:gd name="connsiteX1" fmla="*/ 789709 w 2608118"/>
                          <a:gd name="connsiteY1" fmla="*/ 1600200 h 1794981"/>
                          <a:gd name="connsiteX2" fmla="*/ 1545548 w 2608118"/>
                          <a:gd name="connsiteY2" fmla="*/ 322118 h 1794981"/>
                          <a:gd name="connsiteX3" fmla="*/ 2608118 w 2608118"/>
                          <a:gd name="connsiteY3" fmla="*/ 0 h 1794981"/>
                          <a:gd name="connsiteX0" fmla="*/ 0 w 2608118"/>
                          <a:gd name="connsiteY0" fmla="*/ 1776846 h 1784070"/>
                          <a:gd name="connsiteX1" fmla="*/ 785147 w 2608118"/>
                          <a:gd name="connsiteY1" fmla="*/ 1539304 h 1784070"/>
                          <a:gd name="connsiteX2" fmla="*/ 1545548 w 2608118"/>
                          <a:gd name="connsiteY2" fmla="*/ 322118 h 1784070"/>
                          <a:gd name="connsiteX3" fmla="*/ 2608118 w 2608118"/>
                          <a:gd name="connsiteY3" fmla="*/ 0 h 1784070"/>
                          <a:gd name="connsiteX0" fmla="*/ 0 w 2834214"/>
                          <a:gd name="connsiteY0" fmla="*/ 1797143 h 1802937"/>
                          <a:gd name="connsiteX1" fmla="*/ 1011243 w 2834214"/>
                          <a:gd name="connsiteY1" fmla="*/ 1539304 h 1802937"/>
                          <a:gd name="connsiteX2" fmla="*/ 1771644 w 2834214"/>
                          <a:gd name="connsiteY2" fmla="*/ 322118 h 1802937"/>
                          <a:gd name="connsiteX3" fmla="*/ 2834214 w 2834214"/>
                          <a:gd name="connsiteY3" fmla="*/ 0 h 1802937"/>
                          <a:gd name="connsiteX0" fmla="*/ 0 w 2834214"/>
                          <a:gd name="connsiteY0" fmla="*/ 1797143 h 1799559"/>
                          <a:gd name="connsiteX1" fmla="*/ 1125314 w 2834214"/>
                          <a:gd name="connsiteY1" fmla="*/ 1437854 h 1799559"/>
                          <a:gd name="connsiteX2" fmla="*/ 1771644 w 2834214"/>
                          <a:gd name="connsiteY2" fmla="*/ 322118 h 1799559"/>
                          <a:gd name="connsiteX3" fmla="*/ 2834214 w 2834214"/>
                          <a:gd name="connsiteY3" fmla="*/ 0 h 1799559"/>
                          <a:gd name="connsiteX0" fmla="*/ 0 w 2834214"/>
                          <a:gd name="connsiteY0" fmla="*/ 1797143 h 1800249"/>
                          <a:gd name="connsiteX1" fmla="*/ 1073464 w 2834214"/>
                          <a:gd name="connsiteY1" fmla="*/ 1474745 h 1800249"/>
                          <a:gd name="connsiteX2" fmla="*/ 1771644 w 2834214"/>
                          <a:gd name="connsiteY2" fmla="*/ 322118 h 1800249"/>
                          <a:gd name="connsiteX3" fmla="*/ 2834214 w 2834214"/>
                          <a:gd name="connsiteY3" fmla="*/ 0 h 1800249"/>
                          <a:gd name="connsiteX0" fmla="*/ 0 w 2834214"/>
                          <a:gd name="connsiteY0" fmla="*/ 1797143 h 1802344"/>
                          <a:gd name="connsiteX1" fmla="*/ 1031984 w 2834214"/>
                          <a:gd name="connsiteY1" fmla="*/ 1530081 h 1802344"/>
                          <a:gd name="connsiteX2" fmla="*/ 1771644 w 2834214"/>
                          <a:gd name="connsiteY2" fmla="*/ 322118 h 1802344"/>
                          <a:gd name="connsiteX3" fmla="*/ 2834214 w 2834214"/>
                          <a:gd name="connsiteY3" fmla="*/ 0 h 1802344"/>
                        </a:gdLst>
                        <a:ahLst/>
                        <a:cxnLst>
                          <a:cxn ang="0">
                            <a:pos x="connsiteX0" y="connsiteY0"/>
                          </a:cxn>
                          <a:cxn ang="0">
                            <a:pos x="connsiteX1" y="connsiteY1"/>
                          </a:cxn>
                          <a:cxn ang="0">
                            <a:pos x="connsiteX2" y="connsiteY2"/>
                          </a:cxn>
                          <a:cxn ang="0">
                            <a:pos x="connsiteX3" y="connsiteY3"/>
                          </a:cxn>
                        </a:cxnLst>
                        <a:rect l="l" t="t" r="r" b="b"/>
                        <a:pathLst>
                          <a:path w="2834214" h="1802344">
                            <a:moveTo>
                              <a:pt x="0" y="1797143"/>
                            </a:moveTo>
                            <a:cubicBezTo>
                              <a:pt x="264102" y="1819656"/>
                              <a:pt x="736710" y="1775919"/>
                              <a:pt x="1031984" y="1530081"/>
                            </a:cubicBezTo>
                            <a:cubicBezTo>
                              <a:pt x="1327258" y="1284244"/>
                              <a:pt x="1468576" y="588818"/>
                              <a:pt x="1771644" y="322118"/>
                            </a:cubicBezTo>
                            <a:cubicBezTo>
                              <a:pt x="2074712" y="55418"/>
                              <a:pt x="2466202" y="90054"/>
                              <a:pt x="2834214" y="0"/>
                            </a:cubicBezTo>
                          </a:path>
                        </a:pathLst>
                      </a:custGeom>
                      <a:noFill/>
                      <a:ln w="190500">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grpSp>
                <p:grpSp>
                  <p:nvGrpSpPr>
                    <p:cNvPr id="69" name="Ομάδα 68"/>
                    <p:cNvGrpSpPr/>
                    <p:nvPr/>
                  </p:nvGrpSpPr>
                  <p:grpSpPr>
                    <a:xfrm>
                      <a:off x="1170870" y="1001826"/>
                      <a:ext cx="3256726" cy="2074980"/>
                      <a:chOff x="1182033" y="1423367"/>
                      <a:chExt cx="3256726" cy="2074980"/>
                    </a:xfrm>
                  </p:grpSpPr>
                  <p:sp>
                    <p:nvSpPr>
                      <p:cNvPr id="70" name="Ελεύθερη σχεδίαση 69"/>
                      <p:cNvSpPr/>
                      <p:nvPr/>
                    </p:nvSpPr>
                    <p:spPr>
                      <a:xfrm>
                        <a:off x="1243878" y="2542617"/>
                        <a:ext cx="3194881" cy="955730"/>
                      </a:xfrm>
                      <a:custGeom>
                        <a:avLst/>
                        <a:gdLst>
                          <a:gd name="connsiteX0" fmla="*/ 0 w 2608118"/>
                          <a:gd name="connsiteY0" fmla="*/ 1776846 h 1790517"/>
                          <a:gd name="connsiteX1" fmla="*/ 789709 w 2608118"/>
                          <a:gd name="connsiteY1" fmla="*/ 1600200 h 1790517"/>
                          <a:gd name="connsiteX2" fmla="*/ 1569027 w 2608118"/>
                          <a:gd name="connsiteY2" fmla="*/ 446809 h 1790517"/>
                          <a:gd name="connsiteX3" fmla="*/ 2608118 w 2608118"/>
                          <a:gd name="connsiteY3" fmla="*/ 0 h 1790517"/>
                          <a:gd name="connsiteX0" fmla="*/ 0 w 2608118"/>
                          <a:gd name="connsiteY0" fmla="*/ 1776846 h 1792636"/>
                          <a:gd name="connsiteX1" fmla="*/ 789709 w 2608118"/>
                          <a:gd name="connsiteY1" fmla="*/ 1600200 h 1792636"/>
                          <a:gd name="connsiteX2" fmla="*/ 1551418 w 2608118"/>
                          <a:gd name="connsiteY2" fmla="*/ 384463 h 1792636"/>
                          <a:gd name="connsiteX3" fmla="*/ 2608118 w 2608118"/>
                          <a:gd name="connsiteY3" fmla="*/ 0 h 1792636"/>
                          <a:gd name="connsiteX0" fmla="*/ 0 w 2608118"/>
                          <a:gd name="connsiteY0" fmla="*/ 1776846 h 1794981"/>
                          <a:gd name="connsiteX1" fmla="*/ 789709 w 2608118"/>
                          <a:gd name="connsiteY1" fmla="*/ 1600200 h 1794981"/>
                          <a:gd name="connsiteX2" fmla="*/ 1545548 w 2608118"/>
                          <a:gd name="connsiteY2" fmla="*/ 322118 h 1794981"/>
                          <a:gd name="connsiteX3" fmla="*/ 2608118 w 2608118"/>
                          <a:gd name="connsiteY3" fmla="*/ 0 h 1794981"/>
                          <a:gd name="connsiteX0" fmla="*/ 0 w 2608118"/>
                          <a:gd name="connsiteY0" fmla="*/ 1776846 h 1784070"/>
                          <a:gd name="connsiteX1" fmla="*/ 785147 w 2608118"/>
                          <a:gd name="connsiteY1" fmla="*/ 1539304 h 1784070"/>
                          <a:gd name="connsiteX2" fmla="*/ 1545548 w 2608118"/>
                          <a:gd name="connsiteY2" fmla="*/ 322118 h 1784070"/>
                          <a:gd name="connsiteX3" fmla="*/ 2608118 w 2608118"/>
                          <a:gd name="connsiteY3" fmla="*/ 0 h 1784070"/>
                          <a:gd name="connsiteX0" fmla="*/ 0 w 2834214"/>
                          <a:gd name="connsiteY0" fmla="*/ 1797143 h 1802937"/>
                          <a:gd name="connsiteX1" fmla="*/ 1011243 w 2834214"/>
                          <a:gd name="connsiteY1" fmla="*/ 1539304 h 1802937"/>
                          <a:gd name="connsiteX2" fmla="*/ 1771644 w 2834214"/>
                          <a:gd name="connsiteY2" fmla="*/ 322118 h 1802937"/>
                          <a:gd name="connsiteX3" fmla="*/ 2834214 w 2834214"/>
                          <a:gd name="connsiteY3" fmla="*/ 0 h 1802937"/>
                          <a:gd name="connsiteX0" fmla="*/ 0 w 2732792"/>
                          <a:gd name="connsiteY0" fmla="*/ 1768595 h 1774390"/>
                          <a:gd name="connsiteX1" fmla="*/ 1011243 w 2732792"/>
                          <a:gd name="connsiteY1" fmla="*/ 1510756 h 1774390"/>
                          <a:gd name="connsiteX2" fmla="*/ 1771644 w 2732792"/>
                          <a:gd name="connsiteY2" fmla="*/ 293570 h 1774390"/>
                          <a:gd name="connsiteX3" fmla="*/ 2732792 w 2732792"/>
                          <a:gd name="connsiteY3" fmla="*/ 0 h 1774390"/>
                        </a:gdLst>
                        <a:ahLst/>
                        <a:cxnLst>
                          <a:cxn ang="0">
                            <a:pos x="connsiteX0" y="connsiteY0"/>
                          </a:cxn>
                          <a:cxn ang="0">
                            <a:pos x="connsiteX1" y="connsiteY1"/>
                          </a:cxn>
                          <a:cxn ang="0">
                            <a:pos x="connsiteX2" y="connsiteY2"/>
                          </a:cxn>
                          <a:cxn ang="0">
                            <a:pos x="connsiteX3" y="connsiteY3"/>
                          </a:cxn>
                        </a:cxnLst>
                        <a:rect l="l" t="t" r="r" b="b"/>
                        <a:pathLst>
                          <a:path w="2732792" h="1774390">
                            <a:moveTo>
                              <a:pt x="0" y="1768595"/>
                            </a:moveTo>
                            <a:cubicBezTo>
                              <a:pt x="264102" y="1791108"/>
                              <a:pt x="715969" y="1756594"/>
                              <a:pt x="1011243" y="1510756"/>
                            </a:cubicBezTo>
                            <a:cubicBezTo>
                              <a:pt x="1306517" y="1264919"/>
                              <a:pt x="1468576" y="560270"/>
                              <a:pt x="1771644" y="293570"/>
                            </a:cubicBezTo>
                            <a:cubicBezTo>
                              <a:pt x="2074712" y="26870"/>
                              <a:pt x="2364780" y="90054"/>
                              <a:pt x="2732792" y="0"/>
                            </a:cubicBezTo>
                          </a:path>
                        </a:pathLst>
                      </a:custGeom>
                      <a:noFill/>
                      <a:ln w="12700">
                        <a:solidFill>
                          <a:schemeClr val="tx1"/>
                        </a:solidFill>
                        <a:prstDash val="dash"/>
                        <a:tailEnd type="triangle" w="med" len="lg"/>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71" name="Ελεύθερη σχεδίαση 70"/>
                      <p:cNvSpPr/>
                      <p:nvPr/>
                    </p:nvSpPr>
                    <p:spPr>
                      <a:xfrm>
                        <a:off x="1182033" y="2368588"/>
                        <a:ext cx="3150276" cy="1065540"/>
                      </a:xfrm>
                      <a:custGeom>
                        <a:avLst/>
                        <a:gdLst>
                          <a:gd name="connsiteX0" fmla="*/ 0 w 2608118"/>
                          <a:gd name="connsiteY0" fmla="*/ 1776846 h 1790517"/>
                          <a:gd name="connsiteX1" fmla="*/ 789709 w 2608118"/>
                          <a:gd name="connsiteY1" fmla="*/ 1600200 h 1790517"/>
                          <a:gd name="connsiteX2" fmla="*/ 1569027 w 2608118"/>
                          <a:gd name="connsiteY2" fmla="*/ 446809 h 1790517"/>
                          <a:gd name="connsiteX3" fmla="*/ 2608118 w 2608118"/>
                          <a:gd name="connsiteY3" fmla="*/ 0 h 1790517"/>
                          <a:gd name="connsiteX0" fmla="*/ 0 w 2608118"/>
                          <a:gd name="connsiteY0" fmla="*/ 1776846 h 1792636"/>
                          <a:gd name="connsiteX1" fmla="*/ 789709 w 2608118"/>
                          <a:gd name="connsiteY1" fmla="*/ 1600200 h 1792636"/>
                          <a:gd name="connsiteX2" fmla="*/ 1551418 w 2608118"/>
                          <a:gd name="connsiteY2" fmla="*/ 384463 h 1792636"/>
                          <a:gd name="connsiteX3" fmla="*/ 2608118 w 2608118"/>
                          <a:gd name="connsiteY3" fmla="*/ 0 h 1792636"/>
                          <a:gd name="connsiteX0" fmla="*/ 0 w 2608118"/>
                          <a:gd name="connsiteY0" fmla="*/ 1776846 h 1794981"/>
                          <a:gd name="connsiteX1" fmla="*/ 789709 w 2608118"/>
                          <a:gd name="connsiteY1" fmla="*/ 1600200 h 1794981"/>
                          <a:gd name="connsiteX2" fmla="*/ 1545548 w 2608118"/>
                          <a:gd name="connsiteY2" fmla="*/ 322118 h 1794981"/>
                          <a:gd name="connsiteX3" fmla="*/ 2608118 w 2608118"/>
                          <a:gd name="connsiteY3" fmla="*/ 0 h 1794981"/>
                          <a:gd name="connsiteX0" fmla="*/ 0 w 2608118"/>
                          <a:gd name="connsiteY0" fmla="*/ 1776846 h 1784070"/>
                          <a:gd name="connsiteX1" fmla="*/ 785147 w 2608118"/>
                          <a:gd name="connsiteY1" fmla="*/ 1539304 h 1784070"/>
                          <a:gd name="connsiteX2" fmla="*/ 1545548 w 2608118"/>
                          <a:gd name="connsiteY2" fmla="*/ 322118 h 1784070"/>
                          <a:gd name="connsiteX3" fmla="*/ 2608118 w 2608118"/>
                          <a:gd name="connsiteY3" fmla="*/ 0 h 1784070"/>
                          <a:gd name="connsiteX0" fmla="*/ 0 w 2834214"/>
                          <a:gd name="connsiteY0" fmla="*/ 1797143 h 1802937"/>
                          <a:gd name="connsiteX1" fmla="*/ 1011243 w 2834214"/>
                          <a:gd name="connsiteY1" fmla="*/ 1539304 h 1802937"/>
                          <a:gd name="connsiteX2" fmla="*/ 1771644 w 2834214"/>
                          <a:gd name="connsiteY2" fmla="*/ 322118 h 1802937"/>
                          <a:gd name="connsiteX3" fmla="*/ 2834214 w 2834214"/>
                          <a:gd name="connsiteY3" fmla="*/ 0 h 1802937"/>
                          <a:gd name="connsiteX0" fmla="*/ 0 w 2651655"/>
                          <a:gd name="connsiteY0" fmla="*/ 1770573 h 1776368"/>
                          <a:gd name="connsiteX1" fmla="*/ 1011243 w 2651655"/>
                          <a:gd name="connsiteY1" fmla="*/ 1512734 h 1776368"/>
                          <a:gd name="connsiteX2" fmla="*/ 1771644 w 2651655"/>
                          <a:gd name="connsiteY2" fmla="*/ 295548 h 1776368"/>
                          <a:gd name="connsiteX3" fmla="*/ 2651655 w 2651655"/>
                          <a:gd name="connsiteY3" fmla="*/ 0 h 1776368"/>
                        </a:gdLst>
                        <a:ahLst/>
                        <a:cxnLst>
                          <a:cxn ang="0">
                            <a:pos x="connsiteX0" y="connsiteY0"/>
                          </a:cxn>
                          <a:cxn ang="0">
                            <a:pos x="connsiteX1" y="connsiteY1"/>
                          </a:cxn>
                          <a:cxn ang="0">
                            <a:pos x="connsiteX2" y="connsiteY2"/>
                          </a:cxn>
                          <a:cxn ang="0">
                            <a:pos x="connsiteX3" y="connsiteY3"/>
                          </a:cxn>
                        </a:cxnLst>
                        <a:rect l="l" t="t" r="r" b="b"/>
                        <a:pathLst>
                          <a:path w="2651655" h="1776368">
                            <a:moveTo>
                              <a:pt x="0" y="1770573"/>
                            </a:moveTo>
                            <a:cubicBezTo>
                              <a:pt x="264102" y="1793086"/>
                              <a:pt x="715969" y="1758572"/>
                              <a:pt x="1011243" y="1512734"/>
                            </a:cubicBezTo>
                            <a:cubicBezTo>
                              <a:pt x="1306517" y="1266897"/>
                              <a:pt x="1468576" y="562248"/>
                              <a:pt x="1771644" y="295548"/>
                            </a:cubicBezTo>
                            <a:cubicBezTo>
                              <a:pt x="2074712" y="28848"/>
                              <a:pt x="2283643" y="90054"/>
                              <a:pt x="2651655" y="0"/>
                            </a:cubicBezTo>
                          </a:path>
                        </a:pathLst>
                      </a:custGeom>
                      <a:noFill/>
                      <a:ln w="12700">
                        <a:solidFill>
                          <a:schemeClr val="tx1"/>
                        </a:solidFill>
                        <a:prstDash val="dash"/>
                        <a:tailEnd type="triangle" w="med" len="lg"/>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72" name="Ελεύθερη σχεδίαση 71"/>
                      <p:cNvSpPr/>
                      <p:nvPr/>
                    </p:nvSpPr>
                    <p:spPr>
                      <a:xfrm>
                        <a:off x="1242265" y="2204465"/>
                        <a:ext cx="3029816" cy="1158841"/>
                      </a:xfrm>
                      <a:custGeom>
                        <a:avLst/>
                        <a:gdLst>
                          <a:gd name="connsiteX0" fmla="*/ 0 w 2608118"/>
                          <a:gd name="connsiteY0" fmla="*/ 1776846 h 1790517"/>
                          <a:gd name="connsiteX1" fmla="*/ 789709 w 2608118"/>
                          <a:gd name="connsiteY1" fmla="*/ 1600200 h 1790517"/>
                          <a:gd name="connsiteX2" fmla="*/ 1569027 w 2608118"/>
                          <a:gd name="connsiteY2" fmla="*/ 446809 h 1790517"/>
                          <a:gd name="connsiteX3" fmla="*/ 2608118 w 2608118"/>
                          <a:gd name="connsiteY3" fmla="*/ 0 h 1790517"/>
                          <a:gd name="connsiteX0" fmla="*/ 0 w 2608118"/>
                          <a:gd name="connsiteY0" fmla="*/ 1776846 h 1792636"/>
                          <a:gd name="connsiteX1" fmla="*/ 789709 w 2608118"/>
                          <a:gd name="connsiteY1" fmla="*/ 1600200 h 1792636"/>
                          <a:gd name="connsiteX2" fmla="*/ 1551418 w 2608118"/>
                          <a:gd name="connsiteY2" fmla="*/ 384463 h 1792636"/>
                          <a:gd name="connsiteX3" fmla="*/ 2608118 w 2608118"/>
                          <a:gd name="connsiteY3" fmla="*/ 0 h 1792636"/>
                          <a:gd name="connsiteX0" fmla="*/ 0 w 2608118"/>
                          <a:gd name="connsiteY0" fmla="*/ 1776846 h 1794981"/>
                          <a:gd name="connsiteX1" fmla="*/ 789709 w 2608118"/>
                          <a:gd name="connsiteY1" fmla="*/ 1600200 h 1794981"/>
                          <a:gd name="connsiteX2" fmla="*/ 1545548 w 2608118"/>
                          <a:gd name="connsiteY2" fmla="*/ 322118 h 1794981"/>
                          <a:gd name="connsiteX3" fmla="*/ 2608118 w 2608118"/>
                          <a:gd name="connsiteY3" fmla="*/ 0 h 1794981"/>
                          <a:gd name="connsiteX0" fmla="*/ 0 w 2608118"/>
                          <a:gd name="connsiteY0" fmla="*/ 1776846 h 1784070"/>
                          <a:gd name="connsiteX1" fmla="*/ 785147 w 2608118"/>
                          <a:gd name="connsiteY1" fmla="*/ 1539304 h 1784070"/>
                          <a:gd name="connsiteX2" fmla="*/ 1545548 w 2608118"/>
                          <a:gd name="connsiteY2" fmla="*/ 322118 h 1784070"/>
                          <a:gd name="connsiteX3" fmla="*/ 2608118 w 2608118"/>
                          <a:gd name="connsiteY3" fmla="*/ 0 h 1784070"/>
                          <a:gd name="connsiteX0" fmla="*/ 0 w 2834214"/>
                          <a:gd name="connsiteY0" fmla="*/ 1797143 h 1802937"/>
                          <a:gd name="connsiteX1" fmla="*/ 1011243 w 2834214"/>
                          <a:gd name="connsiteY1" fmla="*/ 1539304 h 1802937"/>
                          <a:gd name="connsiteX2" fmla="*/ 1771644 w 2834214"/>
                          <a:gd name="connsiteY2" fmla="*/ 322118 h 1802937"/>
                          <a:gd name="connsiteX3" fmla="*/ 2834214 w 2834214"/>
                          <a:gd name="connsiteY3" fmla="*/ 0 h 1802937"/>
                          <a:gd name="connsiteX0" fmla="*/ 0 w 2621229"/>
                          <a:gd name="connsiteY0" fmla="*/ 1772375 h 1778170"/>
                          <a:gd name="connsiteX1" fmla="*/ 1011243 w 2621229"/>
                          <a:gd name="connsiteY1" fmla="*/ 1514536 h 1778170"/>
                          <a:gd name="connsiteX2" fmla="*/ 1771644 w 2621229"/>
                          <a:gd name="connsiteY2" fmla="*/ 297350 h 1778170"/>
                          <a:gd name="connsiteX3" fmla="*/ 2621229 w 2621229"/>
                          <a:gd name="connsiteY3" fmla="*/ 0 h 1778170"/>
                        </a:gdLst>
                        <a:ahLst/>
                        <a:cxnLst>
                          <a:cxn ang="0">
                            <a:pos x="connsiteX0" y="connsiteY0"/>
                          </a:cxn>
                          <a:cxn ang="0">
                            <a:pos x="connsiteX1" y="connsiteY1"/>
                          </a:cxn>
                          <a:cxn ang="0">
                            <a:pos x="connsiteX2" y="connsiteY2"/>
                          </a:cxn>
                          <a:cxn ang="0">
                            <a:pos x="connsiteX3" y="connsiteY3"/>
                          </a:cxn>
                        </a:cxnLst>
                        <a:rect l="l" t="t" r="r" b="b"/>
                        <a:pathLst>
                          <a:path w="2621229" h="1778170">
                            <a:moveTo>
                              <a:pt x="0" y="1772375"/>
                            </a:moveTo>
                            <a:cubicBezTo>
                              <a:pt x="264102" y="1794888"/>
                              <a:pt x="715969" y="1760374"/>
                              <a:pt x="1011243" y="1514536"/>
                            </a:cubicBezTo>
                            <a:cubicBezTo>
                              <a:pt x="1306517" y="1268699"/>
                              <a:pt x="1468576" y="564050"/>
                              <a:pt x="1771644" y="297350"/>
                            </a:cubicBezTo>
                            <a:cubicBezTo>
                              <a:pt x="2074712" y="30650"/>
                              <a:pt x="2253217" y="90054"/>
                              <a:pt x="2621229" y="0"/>
                            </a:cubicBezTo>
                          </a:path>
                        </a:pathLst>
                      </a:custGeom>
                      <a:noFill/>
                      <a:ln w="12700">
                        <a:solidFill>
                          <a:schemeClr val="tx1"/>
                        </a:solidFill>
                        <a:prstDash val="dash"/>
                        <a:tailEnd type="triangle" w="med" len="lg"/>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73" name="Ελεύθερη σχεδίαση 72"/>
                      <p:cNvSpPr/>
                      <p:nvPr/>
                    </p:nvSpPr>
                    <p:spPr>
                      <a:xfrm>
                        <a:off x="1232641" y="2040341"/>
                        <a:ext cx="3053262" cy="1272292"/>
                      </a:xfrm>
                      <a:custGeom>
                        <a:avLst/>
                        <a:gdLst>
                          <a:gd name="connsiteX0" fmla="*/ 0 w 2608118"/>
                          <a:gd name="connsiteY0" fmla="*/ 1776846 h 1790517"/>
                          <a:gd name="connsiteX1" fmla="*/ 789709 w 2608118"/>
                          <a:gd name="connsiteY1" fmla="*/ 1600200 h 1790517"/>
                          <a:gd name="connsiteX2" fmla="*/ 1569027 w 2608118"/>
                          <a:gd name="connsiteY2" fmla="*/ 446809 h 1790517"/>
                          <a:gd name="connsiteX3" fmla="*/ 2608118 w 2608118"/>
                          <a:gd name="connsiteY3" fmla="*/ 0 h 1790517"/>
                          <a:gd name="connsiteX0" fmla="*/ 0 w 2608118"/>
                          <a:gd name="connsiteY0" fmla="*/ 1776846 h 1792636"/>
                          <a:gd name="connsiteX1" fmla="*/ 789709 w 2608118"/>
                          <a:gd name="connsiteY1" fmla="*/ 1600200 h 1792636"/>
                          <a:gd name="connsiteX2" fmla="*/ 1551418 w 2608118"/>
                          <a:gd name="connsiteY2" fmla="*/ 384463 h 1792636"/>
                          <a:gd name="connsiteX3" fmla="*/ 2608118 w 2608118"/>
                          <a:gd name="connsiteY3" fmla="*/ 0 h 1792636"/>
                          <a:gd name="connsiteX0" fmla="*/ 0 w 2608118"/>
                          <a:gd name="connsiteY0" fmla="*/ 1776846 h 1794981"/>
                          <a:gd name="connsiteX1" fmla="*/ 789709 w 2608118"/>
                          <a:gd name="connsiteY1" fmla="*/ 1600200 h 1794981"/>
                          <a:gd name="connsiteX2" fmla="*/ 1545548 w 2608118"/>
                          <a:gd name="connsiteY2" fmla="*/ 322118 h 1794981"/>
                          <a:gd name="connsiteX3" fmla="*/ 2608118 w 2608118"/>
                          <a:gd name="connsiteY3" fmla="*/ 0 h 1794981"/>
                          <a:gd name="connsiteX0" fmla="*/ 0 w 2608118"/>
                          <a:gd name="connsiteY0" fmla="*/ 1776846 h 1784070"/>
                          <a:gd name="connsiteX1" fmla="*/ 785147 w 2608118"/>
                          <a:gd name="connsiteY1" fmla="*/ 1539304 h 1784070"/>
                          <a:gd name="connsiteX2" fmla="*/ 1545548 w 2608118"/>
                          <a:gd name="connsiteY2" fmla="*/ 322118 h 1784070"/>
                          <a:gd name="connsiteX3" fmla="*/ 2608118 w 2608118"/>
                          <a:gd name="connsiteY3" fmla="*/ 0 h 1784070"/>
                          <a:gd name="connsiteX0" fmla="*/ 0 w 2834214"/>
                          <a:gd name="connsiteY0" fmla="*/ 1797143 h 1802937"/>
                          <a:gd name="connsiteX1" fmla="*/ 1011243 w 2834214"/>
                          <a:gd name="connsiteY1" fmla="*/ 1539304 h 1802937"/>
                          <a:gd name="connsiteX2" fmla="*/ 1771644 w 2834214"/>
                          <a:gd name="connsiteY2" fmla="*/ 322118 h 1802937"/>
                          <a:gd name="connsiteX3" fmla="*/ 2834214 w 2834214"/>
                          <a:gd name="connsiteY3" fmla="*/ 0 h 1802937"/>
                          <a:gd name="connsiteX0" fmla="*/ 0 w 2641513"/>
                          <a:gd name="connsiteY0" fmla="*/ 1762835 h 1768630"/>
                          <a:gd name="connsiteX1" fmla="*/ 1011243 w 2641513"/>
                          <a:gd name="connsiteY1" fmla="*/ 1504996 h 1768630"/>
                          <a:gd name="connsiteX2" fmla="*/ 1771644 w 2641513"/>
                          <a:gd name="connsiteY2" fmla="*/ 287810 h 1768630"/>
                          <a:gd name="connsiteX3" fmla="*/ 2641513 w 2641513"/>
                          <a:gd name="connsiteY3" fmla="*/ 0 h 1768630"/>
                        </a:gdLst>
                        <a:ahLst/>
                        <a:cxnLst>
                          <a:cxn ang="0">
                            <a:pos x="connsiteX0" y="connsiteY0"/>
                          </a:cxn>
                          <a:cxn ang="0">
                            <a:pos x="connsiteX1" y="connsiteY1"/>
                          </a:cxn>
                          <a:cxn ang="0">
                            <a:pos x="connsiteX2" y="connsiteY2"/>
                          </a:cxn>
                          <a:cxn ang="0">
                            <a:pos x="connsiteX3" y="connsiteY3"/>
                          </a:cxn>
                        </a:cxnLst>
                        <a:rect l="l" t="t" r="r" b="b"/>
                        <a:pathLst>
                          <a:path w="2641513" h="1768630">
                            <a:moveTo>
                              <a:pt x="0" y="1762835"/>
                            </a:moveTo>
                            <a:cubicBezTo>
                              <a:pt x="264102" y="1785348"/>
                              <a:pt x="715969" y="1750834"/>
                              <a:pt x="1011243" y="1504996"/>
                            </a:cubicBezTo>
                            <a:cubicBezTo>
                              <a:pt x="1306517" y="1259159"/>
                              <a:pt x="1468576" y="554510"/>
                              <a:pt x="1771644" y="287810"/>
                            </a:cubicBezTo>
                            <a:cubicBezTo>
                              <a:pt x="2074712" y="21110"/>
                              <a:pt x="2273501" y="90054"/>
                              <a:pt x="2641513" y="0"/>
                            </a:cubicBezTo>
                          </a:path>
                        </a:pathLst>
                      </a:custGeom>
                      <a:noFill/>
                      <a:ln w="12700">
                        <a:solidFill>
                          <a:schemeClr val="tx1"/>
                        </a:solidFill>
                        <a:prstDash val="dash"/>
                        <a:tailEnd type="triangle" w="med" len="lg"/>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74" name="Ελεύθερη σχεδίαση 73"/>
                      <p:cNvSpPr/>
                      <p:nvPr/>
                    </p:nvSpPr>
                    <p:spPr>
                      <a:xfrm>
                        <a:off x="1227611" y="1814816"/>
                        <a:ext cx="3053262" cy="1446008"/>
                      </a:xfrm>
                      <a:custGeom>
                        <a:avLst/>
                        <a:gdLst>
                          <a:gd name="connsiteX0" fmla="*/ 0 w 2608118"/>
                          <a:gd name="connsiteY0" fmla="*/ 1776846 h 1790517"/>
                          <a:gd name="connsiteX1" fmla="*/ 789709 w 2608118"/>
                          <a:gd name="connsiteY1" fmla="*/ 1600200 h 1790517"/>
                          <a:gd name="connsiteX2" fmla="*/ 1569027 w 2608118"/>
                          <a:gd name="connsiteY2" fmla="*/ 446809 h 1790517"/>
                          <a:gd name="connsiteX3" fmla="*/ 2608118 w 2608118"/>
                          <a:gd name="connsiteY3" fmla="*/ 0 h 1790517"/>
                          <a:gd name="connsiteX0" fmla="*/ 0 w 2608118"/>
                          <a:gd name="connsiteY0" fmla="*/ 1776846 h 1792636"/>
                          <a:gd name="connsiteX1" fmla="*/ 789709 w 2608118"/>
                          <a:gd name="connsiteY1" fmla="*/ 1600200 h 1792636"/>
                          <a:gd name="connsiteX2" fmla="*/ 1551418 w 2608118"/>
                          <a:gd name="connsiteY2" fmla="*/ 384463 h 1792636"/>
                          <a:gd name="connsiteX3" fmla="*/ 2608118 w 2608118"/>
                          <a:gd name="connsiteY3" fmla="*/ 0 h 1792636"/>
                          <a:gd name="connsiteX0" fmla="*/ 0 w 2608118"/>
                          <a:gd name="connsiteY0" fmla="*/ 1776846 h 1794981"/>
                          <a:gd name="connsiteX1" fmla="*/ 789709 w 2608118"/>
                          <a:gd name="connsiteY1" fmla="*/ 1600200 h 1794981"/>
                          <a:gd name="connsiteX2" fmla="*/ 1545548 w 2608118"/>
                          <a:gd name="connsiteY2" fmla="*/ 322118 h 1794981"/>
                          <a:gd name="connsiteX3" fmla="*/ 2608118 w 2608118"/>
                          <a:gd name="connsiteY3" fmla="*/ 0 h 1794981"/>
                          <a:gd name="connsiteX0" fmla="*/ 0 w 2608118"/>
                          <a:gd name="connsiteY0" fmla="*/ 1776846 h 1784070"/>
                          <a:gd name="connsiteX1" fmla="*/ 785147 w 2608118"/>
                          <a:gd name="connsiteY1" fmla="*/ 1539304 h 1784070"/>
                          <a:gd name="connsiteX2" fmla="*/ 1545548 w 2608118"/>
                          <a:gd name="connsiteY2" fmla="*/ 322118 h 1784070"/>
                          <a:gd name="connsiteX3" fmla="*/ 2608118 w 2608118"/>
                          <a:gd name="connsiteY3" fmla="*/ 0 h 1784070"/>
                          <a:gd name="connsiteX0" fmla="*/ 0 w 2834214"/>
                          <a:gd name="connsiteY0" fmla="*/ 1797143 h 1802937"/>
                          <a:gd name="connsiteX1" fmla="*/ 1011243 w 2834214"/>
                          <a:gd name="connsiteY1" fmla="*/ 1539304 h 1802937"/>
                          <a:gd name="connsiteX2" fmla="*/ 1771644 w 2834214"/>
                          <a:gd name="connsiteY2" fmla="*/ 322118 h 1802937"/>
                          <a:gd name="connsiteX3" fmla="*/ 2834214 w 2834214"/>
                          <a:gd name="connsiteY3" fmla="*/ 0 h 1802937"/>
                          <a:gd name="connsiteX0" fmla="*/ 0 w 2641513"/>
                          <a:gd name="connsiteY0" fmla="*/ 1776184 h 1781979"/>
                          <a:gd name="connsiteX1" fmla="*/ 1011243 w 2641513"/>
                          <a:gd name="connsiteY1" fmla="*/ 1518345 h 1781979"/>
                          <a:gd name="connsiteX2" fmla="*/ 1771644 w 2641513"/>
                          <a:gd name="connsiteY2" fmla="*/ 301159 h 1781979"/>
                          <a:gd name="connsiteX3" fmla="*/ 2641513 w 2641513"/>
                          <a:gd name="connsiteY3" fmla="*/ 0 h 1781979"/>
                        </a:gdLst>
                        <a:ahLst/>
                        <a:cxnLst>
                          <a:cxn ang="0">
                            <a:pos x="connsiteX0" y="connsiteY0"/>
                          </a:cxn>
                          <a:cxn ang="0">
                            <a:pos x="connsiteX1" y="connsiteY1"/>
                          </a:cxn>
                          <a:cxn ang="0">
                            <a:pos x="connsiteX2" y="connsiteY2"/>
                          </a:cxn>
                          <a:cxn ang="0">
                            <a:pos x="connsiteX3" y="connsiteY3"/>
                          </a:cxn>
                        </a:cxnLst>
                        <a:rect l="l" t="t" r="r" b="b"/>
                        <a:pathLst>
                          <a:path w="2641513" h="1781979">
                            <a:moveTo>
                              <a:pt x="0" y="1776184"/>
                            </a:moveTo>
                            <a:cubicBezTo>
                              <a:pt x="264102" y="1798697"/>
                              <a:pt x="715969" y="1764183"/>
                              <a:pt x="1011243" y="1518345"/>
                            </a:cubicBezTo>
                            <a:cubicBezTo>
                              <a:pt x="1306517" y="1272508"/>
                              <a:pt x="1468576" y="567859"/>
                              <a:pt x="1771644" y="301159"/>
                            </a:cubicBezTo>
                            <a:cubicBezTo>
                              <a:pt x="2074712" y="34459"/>
                              <a:pt x="2273501" y="90054"/>
                              <a:pt x="2641513" y="0"/>
                            </a:cubicBezTo>
                          </a:path>
                        </a:pathLst>
                      </a:custGeom>
                      <a:noFill/>
                      <a:ln w="12700">
                        <a:solidFill>
                          <a:schemeClr val="tx1"/>
                        </a:solidFill>
                        <a:prstDash val="dash"/>
                        <a:tailEnd type="triangle" w="med" len="lg"/>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75" name="Ελεύθερη σχεδίαση 74"/>
                      <p:cNvSpPr/>
                      <p:nvPr/>
                    </p:nvSpPr>
                    <p:spPr>
                      <a:xfrm>
                        <a:off x="1240651" y="1612510"/>
                        <a:ext cx="3053262" cy="1585786"/>
                      </a:xfrm>
                      <a:custGeom>
                        <a:avLst/>
                        <a:gdLst>
                          <a:gd name="connsiteX0" fmla="*/ 0 w 2608118"/>
                          <a:gd name="connsiteY0" fmla="*/ 1776846 h 1790517"/>
                          <a:gd name="connsiteX1" fmla="*/ 789709 w 2608118"/>
                          <a:gd name="connsiteY1" fmla="*/ 1600200 h 1790517"/>
                          <a:gd name="connsiteX2" fmla="*/ 1569027 w 2608118"/>
                          <a:gd name="connsiteY2" fmla="*/ 446809 h 1790517"/>
                          <a:gd name="connsiteX3" fmla="*/ 2608118 w 2608118"/>
                          <a:gd name="connsiteY3" fmla="*/ 0 h 1790517"/>
                          <a:gd name="connsiteX0" fmla="*/ 0 w 2608118"/>
                          <a:gd name="connsiteY0" fmla="*/ 1776846 h 1792636"/>
                          <a:gd name="connsiteX1" fmla="*/ 789709 w 2608118"/>
                          <a:gd name="connsiteY1" fmla="*/ 1600200 h 1792636"/>
                          <a:gd name="connsiteX2" fmla="*/ 1551418 w 2608118"/>
                          <a:gd name="connsiteY2" fmla="*/ 384463 h 1792636"/>
                          <a:gd name="connsiteX3" fmla="*/ 2608118 w 2608118"/>
                          <a:gd name="connsiteY3" fmla="*/ 0 h 1792636"/>
                          <a:gd name="connsiteX0" fmla="*/ 0 w 2608118"/>
                          <a:gd name="connsiteY0" fmla="*/ 1776846 h 1794981"/>
                          <a:gd name="connsiteX1" fmla="*/ 789709 w 2608118"/>
                          <a:gd name="connsiteY1" fmla="*/ 1600200 h 1794981"/>
                          <a:gd name="connsiteX2" fmla="*/ 1545548 w 2608118"/>
                          <a:gd name="connsiteY2" fmla="*/ 322118 h 1794981"/>
                          <a:gd name="connsiteX3" fmla="*/ 2608118 w 2608118"/>
                          <a:gd name="connsiteY3" fmla="*/ 0 h 1794981"/>
                          <a:gd name="connsiteX0" fmla="*/ 0 w 2608118"/>
                          <a:gd name="connsiteY0" fmla="*/ 1776846 h 1784070"/>
                          <a:gd name="connsiteX1" fmla="*/ 785147 w 2608118"/>
                          <a:gd name="connsiteY1" fmla="*/ 1539304 h 1784070"/>
                          <a:gd name="connsiteX2" fmla="*/ 1545548 w 2608118"/>
                          <a:gd name="connsiteY2" fmla="*/ 322118 h 1784070"/>
                          <a:gd name="connsiteX3" fmla="*/ 2608118 w 2608118"/>
                          <a:gd name="connsiteY3" fmla="*/ 0 h 1784070"/>
                          <a:gd name="connsiteX0" fmla="*/ 0 w 2834214"/>
                          <a:gd name="connsiteY0" fmla="*/ 1797143 h 1802937"/>
                          <a:gd name="connsiteX1" fmla="*/ 1011243 w 2834214"/>
                          <a:gd name="connsiteY1" fmla="*/ 1539304 h 1802937"/>
                          <a:gd name="connsiteX2" fmla="*/ 1771644 w 2834214"/>
                          <a:gd name="connsiteY2" fmla="*/ 322118 h 1802937"/>
                          <a:gd name="connsiteX3" fmla="*/ 2834214 w 2834214"/>
                          <a:gd name="connsiteY3" fmla="*/ 0 h 1802937"/>
                          <a:gd name="connsiteX0" fmla="*/ 0 w 2641513"/>
                          <a:gd name="connsiteY0" fmla="*/ 1777788 h 1783582"/>
                          <a:gd name="connsiteX1" fmla="*/ 1011243 w 2641513"/>
                          <a:gd name="connsiteY1" fmla="*/ 1519949 h 1783582"/>
                          <a:gd name="connsiteX2" fmla="*/ 1771644 w 2641513"/>
                          <a:gd name="connsiteY2" fmla="*/ 302763 h 1783582"/>
                          <a:gd name="connsiteX3" fmla="*/ 2641513 w 2641513"/>
                          <a:gd name="connsiteY3" fmla="*/ 0 h 1783582"/>
                          <a:gd name="connsiteX0" fmla="*/ 0 w 2641513"/>
                          <a:gd name="connsiteY0" fmla="*/ 1768110 h 1773905"/>
                          <a:gd name="connsiteX1" fmla="*/ 1011243 w 2641513"/>
                          <a:gd name="connsiteY1" fmla="*/ 1510271 h 1773905"/>
                          <a:gd name="connsiteX2" fmla="*/ 1771644 w 2641513"/>
                          <a:gd name="connsiteY2" fmla="*/ 293085 h 1773905"/>
                          <a:gd name="connsiteX3" fmla="*/ 2641513 w 2641513"/>
                          <a:gd name="connsiteY3" fmla="*/ 0 h 1773905"/>
                        </a:gdLst>
                        <a:ahLst/>
                        <a:cxnLst>
                          <a:cxn ang="0">
                            <a:pos x="connsiteX0" y="connsiteY0"/>
                          </a:cxn>
                          <a:cxn ang="0">
                            <a:pos x="connsiteX1" y="connsiteY1"/>
                          </a:cxn>
                          <a:cxn ang="0">
                            <a:pos x="connsiteX2" y="connsiteY2"/>
                          </a:cxn>
                          <a:cxn ang="0">
                            <a:pos x="connsiteX3" y="connsiteY3"/>
                          </a:cxn>
                        </a:cxnLst>
                        <a:rect l="l" t="t" r="r" b="b"/>
                        <a:pathLst>
                          <a:path w="2641513" h="1773905">
                            <a:moveTo>
                              <a:pt x="0" y="1768110"/>
                            </a:moveTo>
                            <a:cubicBezTo>
                              <a:pt x="264102" y="1790623"/>
                              <a:pt x="715969" y="1756109"/>
                              <a:pt x="1011243" y="1510271"/>
                            </a:cubicBezTo>
                            <a:cubicBezTo>
                              <a:pt x="1306517" y="1264434"/>
                              <a:pt x="1468576" y="559785"/>
                              <a:pt x="1771644" y="293085"/>
                            </a:cubicBezTo>
                            <a:cubicBezTo>
                              <a:pt x="2074712" y="26385"/>
                              <a:pt x="2273501" y="90054"/>
                              <a:pt x="2641513" y="0"/>
                            </a:cubicBezTo>
                          </a:path>
                        </a:pathLst>
                      </a:custGeom>
                      <a:noFill/>
                      <a:ln w="12700">
                        <a:solidFill>
                          <a:schemeClr val="tx1"/>
                        </a:solidFill>
                        <a:prstDash val="dash"/>
                        <a:tailEnd type="triangle" w="med" len="lg"/>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76" name="Ελεύθερη σχεδίαση 75"/>
                      <p:cNvSpPr/>
                      <p:nvPr/>
                    </p:nvSpPr>
                    <p:spPr>
                      <a:xfrm>
                        <a:off x="1240650" y="1423367"/>
                        <a:ext cx="3135323" cy="1711036"/>
                      </a:xfrm>
                      <a:custGeom>
                        <a:avLst/>
                        <a:gdLst>
                          <a:gd name="connsiteX0" fmla="*/ 0 w 2608118"/>
                          <a:gd name="connsiteY0" fmla="*/ 1776846 h 1790517"/>
                          <a:gd name="connsiteX1" fmla="*/ 789709 w 2608118"/>
                          <a:gd name="connsiteY1" fmla="*/ 1600200 h 1790517"/>
                          <a:gd name="connsiteX2" fmla="*/ 1569027 w 2608118"/>
                          <a:gd name="connsiteY2" fmla="*/ 446809 h 1790517"/>
                          <a:gd name="connsiteX3" fmla="*/ 2608118 w 2608118"/>
                          <a:gd name="connsiteY3" fmla="*/ 0 h 1790517"/>
                          <a:gd name="connsiteX0" fmla="*/ 0 w 2608118"/>
                          <a:gd name="connsiteY0" fmla="*/ 1776846 h 1792636"/>
                          <a:gd name="connsiteX1" fmla="*/ 789709 w 2608118"/>
                          <a:gd name="connsiteY1" fmla="*/ 1600200 h 1792636"/>
                          <a:gd name="connsiteX2" fmla="*/ 1551418 w 2608118"/>
                          <a:gd name="connsiteY2" fmla="*/ 384463 h 1792636"/>
                          <a:gd name="connsiteX3" fmla="*/ 2608118 w 2608118"/>
                          <a:gd name="connsiteY3" fmla="*/ 0 h 1792636"/>
                          <a:gd name="connsiteX0" fmla="*/ 0 w 2608118"/>
                          <a:gd name="connsiteY0" fmla="*/ 1776846 h 1794981"/>
                          <a:gd name="connsiteX1" fmla="*/ 789709 w 2608118"/>
                          <a:gd name="connsiteY1" fmla="*/ 1600200 h 1794981"/>
                          <a:gd name="connsiteX2" fmla="*/ 1545548 w 2608118"/>
                          <a:gd name="connsiteY2" fmla="*/ 322118 h 1794981"/>
                          <a:gd name="connsiteX3" fmla="*/ 2608118 w 2608118"/>
                          <a:gd name="connsiteY3" fmla="*/ 0 h 1794981"/>
                          <a:gd name="connsiteX0" fmla="*/ 0 w 2608118"/>
                          <a:gd name="connsiteY0" fmla="*/ 1776846 h 1784070"/>
                          <a:gd name="connsiteX1" fmla="*/ 785147 w 2608118"/>
                          <a:gd name="connsiteY1" fmla="*/ 1539304 h 1784070"/>
                          <a:gd name="connsiteX2" fmla="*/ 1545548 w 2608118"/>
                          <a:gd name="connsiteY2" fmla="*/ 322118 h 1784070"/>
                          <a:gd name="connsiteX3" fmla="*/ 2608118 w 2608118"/>
                          <a:gd name="connsiteY3" fmla="*/ 0 h 1784070"/>
                          <a:gd name="connsiteX0" fmla="*/ 0 w 2834214"/>
                          <a:gd name="connsiteY0" fmla="*/ 1797143 h 1802937"/>
                          <a:gd name="connsiteX1" fmla="*/ 1011243 w 2834214"/>
                          <a:gd name="connsiteY1" fmla="*/ 1539304 h 1802937"/>
                          <a:gd name="connsiteX2" fmla="*/ 1771644 w 2834214"/>
                          <a:gd name="connsiteY2" fmla="*/ 322118 h 1802937"/>
                          <a:gd name="connsiteX3" fmla="*/ 2834214 w 2834214"/>
                          <a:gd name="connsiteY3" fmla="*/ 0 h 1802937"/>
                          <a:gd name="connsiteX0" fmla="*/ 0 w 2712508"/>
                          <a:gd name="connsiteY0" fmla="*/ 1787938 h 1793733"/>
                          <a:gd name="connsiteX1" fmla="*/ 1011243 w 2712508"/>
                          <a:gd name="connsiteY1" fmla="*/ 1530099 h 1793733"/>
                          <a:gd name="connsiteX2" fmla="*/ 1771644 w 2712508"/>
                          <a:gd name="connsiteY2" fmla="*/ 312913 h 1793733"/>
                          <a:gd name="connsiteX3" fmla="*/ 2712508 w 2712508"/>
                          <a:gd name="connsiteY3" fmla="*/ 0 h 1793733"/>
                        </a:gdLst>
                        <a:ahLst/>
                        <a:cxnLst>
                          <a:cxn ang="0">
                            <a:pos x="connsiteX0" y="connsiteY0"/>
                          </a:cxn>
                          <a:cxn ang="0">
                            <a:pos x="connsiteX1" y="connsiteY1"/>
                          </a:cxn>
                          <a:cxn ang="0">
                            <a:pos x="connsiteX2" y="connsiteY2"/>
                          </a:cxn>
                          <a:cxn ang="0">
                            <a:pos x="connsiteX3" y="connsiteY3"/>
                          </a:cxn>
                        </a:cxnLst>
                        <a:rect l="l" t="t" r="r" b="b"/>
                        <a:pathLst>
                          <a:path w="2712508" h="1793733">
                            <a:moveTo>
                              <a:pt x="0" y="1787938"/>
                            </a:moveTo>
                            <a:cubicBezTo>
                              <a:pt x="264102" y="1810451"/>
                              <a:pt x="715969" y="1775937"/>
                              <a:pt x="1011243" y="1530099"/>
                            </a:cubicBezTo>
                            <a:cubicBezTo>
                              <a:pt x="1306517" y="1284262"/>
                              <a:pt x="1468576" y="579613"/>
                              <a:pt x="1771644" y="312913"/>
                            </a:cubicBezTo>
                            <a:cubicBezTo>
                              <a:pt x="2074712" y="46213"/>
                              <a:pt x="2344496" y="90054"/>
                              <a:pt x="2712508" y="0"/>
                            </a:cubicBezTo>
                          </a:path>
                        </a:pathLst>
                      </a:custGeom>
                      <a:noFill/>
                      <a:ln w="12700">
                        <a:solidFill>
                          <a:schemeClr val="tx1"/>
                        </a:solidFill>
                        <a:prstDash val="dash"/>
                        <a:headEnd type="none" w="med" len="med"/>
                        <a:tailEnd type="triangle" w="med" len="lg"/>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grpSp>
              </p:grpSp>
              <p:cxnSp>
                <p:nvCxnSpPr>
                  <p:cNvPr id="61" name="Ευθεία γραμμή σύνδεσης 60"/>
                  <p:cNvCxnSpPr/>
                  <p:nvPr/>
                </p:nvCxnSpPr>
                <p:spPr>
                  <a:xfrm flipV="1">
                    <a:off x="422088" y="2721221"/>
                    <a:ext cx="890947" cy="0"/>
                  </a:xfrm>
                  <a:prstGeom prst="line">
                    <a:avLst/>
                  </a:prstGeom>
                  <a:ln w="12700">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62" name="Ευθεία γραμμή σύνδεσης 61"/>
                  <p:cNvCxnSpPr/>
                  <p:nvPr/>
                </p:nvCxnSpPr>
                <p:spPr>
                  <a:xfrm flipV="1">
                    <a:off x="468981" y="2779837"/>
                    <a:ext cx="890947" cy="0"/>
                  </a:xfrm>
                  <a:prstGeom prst="line">
                    <a:avLst/>
                  </a:prstGeom>
                  <a:ln w="12700">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63" name="Ευθεία γραμμή σύνδεσης 62"/>
                  <p:cNvCxnSpPr/>
                  <p:nvPr/>
                </p:nvCxnSpPr>
                <p:spPr>
                  <a:xfrm flipV="1">
                    <a:off x="445536" y="2838453"/>
                    <a:ext cx="890947" cy="0"/>
                  </a:xfrm>
                  <a:prstGeom prst="line">
                    <a:avLst/>
                  </a:prstGeom>
                  <a:ln w="12700">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64" name="Ευθεία γραμμή σύνδεσης 63"/>
                  <p:cNvCxnSpPr/>
                  <p:nvPr/>
                </p:nvCxnSpPr>
                <p:spPr>
                  <a:xfrm flipV="1">
                    <a:off x="457260" y="2897069"/>
                    <a:ext cx="890947" cy="0"/>
                  </a:xfrm>
                  <a:prstGeom prst="line">
                    <a:avLst/>
                  </a:prstGeom>
                  <a:ln w="12700">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65" name="Ευθεία γραμμή σύνδεσης 64"/>
                  <p:cNvCxnSpPr/>
                  <p:nvPr/>
                </p:nvCxnSpPr>
                <p:spPr>
                  <a:xfrm flipV="1">
                    <a:off x="433815" y="2955685"/>
                    <a:ext cx="890947" cy="0"/>
                  </a:xfrm>
                  <a:prstGeom prst="line">
                    <a:avLst/>
                  </a:prstGeom>
                  <a:ln w="12700">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66" name="Ευθεία γραμμή σύνδεσης 65"/>
                  <p:cNvCxnSpPr/>
                  <p:nvPr/>
                </p:nvCxnSpPr>
                <p:spPr>
                  <a:xfrm flipV="1">
                    <a:off x="422093" y="3026024"/>
                    <a:ext cx="890947" cy="0"/>
                  </a:xfrm>
                  <a:prstGeom prst="line">
                    <a:avLst/>
                  </a:prstGeom>
                  <a:ln w="12700">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67" name="Ευθεία γραμμή σύνδεσης 66"/>
                  <p:cNvCxnSpPr/>
                  <p:nvPr/>
                </p:nvCxnSpPr>
                <p:spPr>
                  <a:xfrm flipV="1">
                    <a:off x="398648" y="3096363"/>
                    <a:ext cx="890947" cy="0"/>
                  </a:xfrm>
                  <a:prstGeom prst="line">
                    <a:avLst/>
                  </a:prstGeom>
                  <a:ln w="12700">
                    <a:solidFill>
                      <a:schemeClr val="tx1"/>
                    </a:solidFill>
                    <a:prstDash val="dash"/>
                  </a:ln>
                </p:spPr>
                <p:style>
                  <a:lnRef idx="1">
                    <a:schemeClr val="accent1"/>
                  </a:lnRef>
                  <a:fillRef idx="0">
                    <a:schemeClr val="accent1"/>
                  </a:fillRef>
                  <a:effectRef idx="0">
                    <a:schemeClr val="accent1"/>
                  </a:effectRef>
                  <a:fontRef idx="minor">
                    <a:schemeClr val="tx1"/>
                  </a:fontRef>
                </p:style>
              </p:cxnSp>
            </p:grpSp>
          </p:grpSp>
          <p:sp>
            <p:nvSpPr>
              <p:cNvPr id="56" name="Οβάλ 55"/>
              <p:cNvSpPr/>
              <p:nvPr/>
            </p:nvSpPr>
            <p:spPr>
              <a:xfrm>
                <a:off x="1491002" y="2630101"/>
                <a:ext cx="324000" cy="540000"/>
              </a:xfrm>
              <a:prstGeom prst="ellipse">
                <a:avLst/>
              </a:prstGeom>
              <a:solidFill>
                <a:schemeClr val="accent1">
                  <a:lumMod val="20000"/>
                  <a:lumOff val="80000"/>
                </a:schemeClr>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57" name="Οβάλ 56"/>
              <p:cNvSpPr/>
              <p:nvPr/>
            </p:nvSpPr>
            <p:spPr>
              <a:xfrm>
                <a:off x="5548921" y="858078"/>
                <a:ext cx="540000" cy="1368000"/>
              </a:xfrm>
              <a:prstGeom prst="ellipse">
                <a:avLst/>
              </a:prstGeom>
              <a:solidFill>
                <a:schemeClr val="accent1">
                  <a:lumMod val="20000"/>
                  <a:lumOff val="80000"/>
                </a:schemeClr>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grpSp>
        <p:grpSp>
          <p:nvGrpSpPr>
            <p:cNvPr id="85" name="Ομάδα 84"/>
            <p:cNvGrpSpPr/>
            <p:nvPr/>
          </p:nvGrpSpPr>
          <p:grpSpPr>
            <a:xfrm>
              <a:off x="1205322" y="864473"/>
              <a:ext cx="5561548" cy="2317412"/>
              <a:chOff x="1205322" y="864473"/>
              <a:chExt cx="5561548" cy="2317412"/>
            </a:xfrm>
          </p:grpSpPr>
          <p:grpSp>
            <p:nvGrpSpPr>
              <p:cNvPr id="86" name="Ομάδα 85"/>
              <p:cNvGrpSpPr/>
              <p:nvPr/>
            </p:nvGrpSpPr>
            <p:grpSpPr>
              <a:xfrm>
                <a:off x="1342091" y="864473"/>
                <a:ext cx="5424779" cy="2317412"/>
                <a:chOff x="1342091" y="864473"/>
                <a:chExt cx="5424779" cy="2317412"/>
              </a:xfrm>
            </p:grpSpPr>
            <p:grpSp>
              <p:nvGrpSpPr>
                <p:cNvPr id="88" name="Ομάδα 87"/>
                <p:cNvGrpSpPr/>
                <p:nvPr/>
              </p:nvGrpSpPr>
              <p:grpSpPr>
                <a:xfrm>
                  <a:off x="1342091" y="864473"/>
                  <a:ext cx="4514315" cy="2317412"/>
                  <a:chOff x="-17777" y="864473"/>
                  <a:chExt cx="4514315" cy="2317412"/>
                </a:xfrm>
              </p:grpSpPr>
              <p:grpSp>
                <p:nvGrpSpPr>
                  <p:cNvPr id="91" name="Ομάδα 90"/>
                  <p:cNvGrpSpPr/>
                  <p:nvPr/>
                </p:nvGrpSpPr>
                <p:grpSpPr>
                  <a:xfrm>
                    <a:off x="1049501" y="864473"/>
                    <a:ext cx="3447037" cy="2317412"/>
                    <a:chOff x="2929814" y="1196877"/>
                    <a:chExt cx="3447037" cy="2317412"/>
                  </a:xfrm>
                </p:grpSpPr>
                <p:sp>
                  <p:nvSpPr>
                    <p:cNvPr id="94" name="Ελεύθερη σχεδίαση 93"/>
                    <p:cNvSpPr/>
                    <p:nvPr/>
                  </p:nvSpPr>
                  <p:spPr>
                    <a:xfrm>
                      <a:off x="2929814" y="1196877"/>
                      <a:ext cx="3369491" cy="1767806"/>
                    </a:xfrm>
                    <a:custGeom>
                      <a:avLst/>
                      <a:gdLst>
                        <a:gd name="connsiteX0" fmla="*/ 0 w 2608118"/>
                        <a:gd name="connsiteY0" fmla="*/ 1776846 h 1790517"/>
                        <a:gd name="connsiteX1" fmla="*/ 789709 w 2608118"/>
                        <a:gd name="connsiteY1" fmla="*/ 1600200 h 1790517"/>
                        <a:gd name="connsiteX2" fmla="*/ 1569027 w 2608118"/>
                        <a:gd name="connsiteY2" fmla="*/ 446809 h 1790517"/>
                        <a:gd name="connsiteX3" fmla="*/ 2608118 w 2608118"/>
                        <a:gd name="connsiteY3" fmla="*/ 0 h 1790517"/>
                        <a:gd name="connsiteX0" fmla="*/ 0 w 2608118"/>
                        <a:gd name="connsiteY0" fmla="*/ 1776846 h 1792636"/>
                        <a:gd name="connsiteX1" fmla="*/ 789709 w 2608118"/>
                        <a:gd name="connsiteY1" fmla="*/ 1600200 h 1792636"/>
                        <a:gd name="connsiteX2" fmla="*/ 1551418 w 2608118"/>
                        <a:gd name="connsiteY2" fmla="*/ 384463 h 1792636"/>
                        <a:gd name="connsiteX3" fmla="*/ 2608118 w 2608118"/>
                        <a:gd name="connsiteY3" fmla="*/ 0 h 1792636"/>
                        <a:gd name="connsiteX0" fmla="*/ 0 w 2608118"/>
                        <a:gd name="connsiteY0" fmla="*/ 1776846 h 1794981"/>
                        <a:gd name="connsiteX1" fmla="*/ 789709 w 2608118"/>
                        <a:gd name="connsiteY1" fmla="*/ 1600200 h 1794981"/>
                        <a:gd name="connsiteX2" fmla="*/ 1545548 w 2608118"/>
                        <a:gd name="connsiteY2" fmla="*/ 322118 h 1794981"/>
                        <a:gd name="connsiteX3" fmla="*/ 2608118 w 2608118"/>
                        <a:gd name="connsiteY3" fmla="*/ 0 h 1794981"/>
                        <a:gd name="connsiteX0" fmla="*/ 0 w 2663979"/>
                        <a:gd name="connsiteY0" fmla="*/ 1793613 h 1811748"/>
                        <a:gd name="connsiteX1" fmla="*/ 789709 w 2663979"/>
                        <a:gd name="connsiteY1" fmla="*/ 1616967 h 1811748"/>
                        <a:gd name="connsiteX2" fmla="*/ 1545548 w 2663979"/>
                        <a:gd name="connsiteY2" fmla="*/ 338885 h 1811748"/>
                        <a:gd name="connsiteX3" fmla="*/ 2663979 w 2663979"/>
                        <a:gd name="connsiteY3" fmla="*/ 0 h 1811748"/>
                        <a:gd name="connsiteX0" fmla="*/ 0 w 2866983"/>
                        <a:gd name="connsiteY0" fmla="*/ 1877446 h 1883787"/>
                        <a:gd name="connsiteX1" fmla="*/ 992713 w 2866983"/>
                        <a:gd name="connsiteY1" fmla="*/ 1616967 h 1883787"/>
                        <a:gd name="connsiteX2" fmla="*/ 1748552 w 2866983"/>
                        <a:gd name="connsiteY2" fmla="*/ 338885 h 1883787"/>
                        <a:gd name="connsiteX3" fmla="*/ 2866983 w 2866983"/>
                        <a:gd name="connsiteY3" fmla="*/ 0 h 1883787"/>
                        <a:gd name="connsiteX0" fmla="*/ 0 w 2908625"/>
                        <a:gd name="connsiteY0" fmla="*/ 1886904 h 1892653"/>
                        <a:gd name="connsiteX1" fmla="*/ 1034355 w 2908625"/>
                        <a:gd name="connsiteY1" fmla="*/ 1616967 h 1892653"/>
                        <a:gd name="connsiteX2" fmla="*/ 1790194 w 2908625"/>
                        <a:gd name="connsiteY2" fmla="*/ 338885 h 1892653"/>
                        <a:gd name="connsiteX3" fmla="*/ 2908625 w 2908625"/>
                        <a:gd name="connsiteY3" fmla="*/ 0 h 1892653"/>
                        <a:gd name="connsiteX0" fmla="*/ 0 w 3013805"/>
                        <a:gd name="connsiteY0" fmla="*/ 1896362 h 1901602"/>
                        <a:gd name="connsiteX1" fmla="*/ 1139535 w 3013805"/>
                        <a:gd name="connsiteY1" fmla="*/ 1616967 h 1901602"/>
                        <a:gd name="connsiteX2" fmla="*/ 1895374 w 3013805"/>
                        <a:gd name="connsiteY2" fmla="*/ 338885 h 1901602"/>
                        <a:gd name="connsiteX3" fmla="*/ 3013805 w 3013805"/>
                        <a:gd name="connsiteY3" fmla="*/ 0 h 1901602"/>
                        <a:gd name="connsiteX0" fmla="*/ 0 w 3023127"/>
                        <a:gd name="connsiteY0" fmla="*/ 1896362 h 1901602"/>
                        <a:gd name="connsiteX1" fmla="*/ 1139535 w 3023127"/>
                        <a:gd name="connsiteY1" fmla="*/ 1616967 h 1901602"/>
                        <a:gd name="connsiteX2" fmla="*/ 1895374 w 3023127"/>
                        <a:gd name="connsiteY2" fmla="*/ 338885 h 1901602"/>
                        <a:gd name="connsiteX3" fmla="*/ 3023127 w 3023127"/>
                        <a:gd name="connsiteY3" fmla="*/ 0 h 1901602"/>
                      </a:gdLst>
                      <a:ahLst/>
                      <a:cxnLst>
                        <a:cxn ang="0">
                          <a:pos x="connsiteX0" y="connsiteY0"/>
                        </a:cxn>
                        <a:cxn ang="0">
                          <a:pos x="connsiteX1" y="connsiteY1"/>
                        </a:cxn>
                        <a:cxn ang="0">
                          <a:pos x="connsiteX2" y="connsiteY2"/>
                        </a:cxn>
                        <a:cxn ang="0">
                          <a:pos x="connsiteX3" y="connsiteY3"/>
                        </a:cxn>
                      </a:cxnLst>
                      <a:rect l="l" t="t" r="r" b="b"/>
                      <a:pathLst>
                        <a:path w="3023127" h="1901602">
                          <a:moveTo>
                            <a:pt x="0" y="1896362"/>
                          </a:moveTo>
                          <a:cubicBezTo>
                            <a:pt x="264102" y="1918875"/>
                            <a:pt x="823639" y="1876546"/>
                            <a:pt x="1139535" y="1616967"/>
                          </a:cubicBezTo>
                          <a:cubicBezTo>
                            <a:pt x="1455431" y="1357388"/>
                            <a:pt x="1592306" y="605585"/>
                            <a:pt x="1895374" y="338885"/>
                          </a:cubicBezTo>
                          <a:cubicBezTo>
                            <a:pt x="2198442" y="72185"/>
                            <a:pt x="2655115" y="90054"/>
                            <a:pt x="3023127" y="0"/>
                          </a:cubicBezTo>
                        </a:path>
                      </a:pathLst>
                    </a:cu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95" name="Ελεύθερη σχεδίαση 94"/>
                    <p:cNvSpPr/>
                    <p:nvPr/>
                  </p:nvSpPr>
                  <p:spPr>
                    <a:xfrm>
                      <a:off x="3024353" y="2560712"/>
                      <a:ext cx="3352498" cy="953577"/>
                    </a:xfrm>
                    <a:custGeom>
                      <a:avLst/>
                      <a:gdLst>
                        <a:gd name="connsiteX0" fmla="*/ 0 w 2608118"/>
                        <a:gd name="connsiteY0" fmla="*/ 1776846 h 1790517"/>
                        <a:gd name="connsiteX1" fmla="*/ 789709 w 2608118"/>
                        <a:gd name="connsiteY1" fmla="*/ 1600200 h 1790517"/>
                        <a:gd name="connsiteX2" fmla="*/ 1569027 w 2608118"/>
                        <a:gd name="connsiteY2" fmla="*/ 446809 h 1790517"/>
                        <a:gd name="connsiteX3" fmla="*/ 2608118 w 2608118"/>
                        <a:gd name="connsiteY3" fmla="*/ 0 h 1790517"/>
                        <a:gd name="connsiteX0" fmla="*/ 0 w 2608118"/>
                        <a:gd name="connsiteY0" fmla="*/ 1776846 h 1792636"/>
                        <a:gd name="connsiteX1" fmla="*/ 789709 w 2608118"/>
                        <a:gd name="connsiteY1" fmla="*/ 1600200 h 1792636"/>
                        <a:gd name="connsiteX2" fmla="*/ 1551418 w 2608118"/>
                        <a:gd name="connsiteY2" fmla="*/ 384463 h 1792636"/>
                        <a:gd name="connsiteX3" fmla="*/ 2608118 w 2608118"/>
                        <a:gd name="connsiteY3" fmla="*/ 0 h 1792636"/>
                        <a:gd name="connsiteX0" fmla="*/ 0 w 2608118"/>
                        <a:gd name="connsiteY0" fmla="*/ 1776846 h 1794981"/>
                        <a:gd name="connsiteX1" fmla="*/ 789709 w 2608118"/>
                        <a:gd name="connsiteY1" fmla="*/ 1600200 h 1794981"/>
                        <a:gd name="connsiteX2" fmla="*/ 1545548 w 2608118"/>
                        <a:gd name="connsiteY2" fmla="*/ 322118 h 1794981"/>
                        <a:gd name="connsiteX3" fmla="*/ 2608118 w 2608118"/>
                        <a:gd name="connsiteY3" fmla="*/ 0 h 1794981"/>
                        <a:gd name="connsiteX0" fmla="*/ 0 w 2608118"/>
                        <a:gd name="connsiteY0" fmla="*/ 1776846 h 1784070"/>
                        <a:gd name="connsiteX1" fmla="*/ 785147 w 2608118"/>
                        <a:gd name="connsiteY1" fmla="*/ 1539304 h 1784070"/>
                        <a:gd name="connsiteX2" fmla="*/ 1545548 w 2608118"/>
                        <a:gd name="connsiteY2" fmla="*/ 322118 h 1784070"/>
                        <a:gd name="connsiteX3" fmla="*/ 2608118 w 2608118"/>
                        <a:gd name="connsiteY3" fmla="*/ 0 h 1784070"/>
                        <a:gd name="connsiteX0" fmla="*/ 0 w 2834214"/>
                        <a:gd name="connsiteY0" fmla="*/ 1797143 h 1802937"/>
                        <a:gd name="connsiteX1" fmla="*/ 1011243 w 2834214"/>
                        <a:gd name="connsiteY1" fmla="*/ 1539304 h 1802937"/>
                        <a:gd name="connsiteX2" fmla="*/ 1771644 w 2834214"/>
                        <a:gd name="connsiteY2" fmla="*/ 322118 h 1802937"/>
                        <a:gd name="connsiteX3" fmla="*/ 2834214 w 2834214"/>
                        <a:gd name="connsiteY3" fmla="*/ 0 h 1802937"/>
                        <a:gd name="connsiteX0" fmla="*/ 0 w 2874433"/>
                        <a:gd name="connsiteY0" fmla="*/ 1812077 h 1817087"/>
                        <a:gd name="connsiteX1" fmla="*/ 1051462 w 2874433"/>
                        <a:gd name="connsiteY1" fmla="*/ 1539304 h 1817087"/>
                        <a:gd name="connsiteX2" fmla="*/ 1811863 w 2874433"/>
                        <a:gd name="connsiteY2" fmla="*/ 322118 h 1817087"/>
                        <a:gd name="connsiteX3" fmla="*/ 2874433 w 2874433"/>
                        <a:gd name="connsiteY3" fmla="*/ 0 h 1817087"/>
                        <a:gd name="connsiteX0" fmla="*/ 0 w 2915130"/>
                        <a:gd name="connsiteY0" fmla="*/ 1856880 h 1860366"/>
                        <a:gd name="connsiteX1" fmla="*/ 1092159 w 2915130"/>
                        <a:gd name="connsiteY1" fmla="*/ 1539304 h 1860366"/>
                        <a:gd name="connsiteX2" fmla="*/ 1852560 w 2915130"/>
                        <a:gd name="connsiteY2" fmla="*/ 322118 h 1860366"/>
                        <a:gd name="connsiteX3" fmla="*/ 2915130 w 2915130"/>
                        <a:gd name="connsiteY3" fmla="*/ 0 h 1860366"/>
                        <a:gd name="connsiteX0" fmla="*/ 0 w 2945653"/>
                        <a:gd name="connsiteY0" fmla="*/ 1841946 h 1845837"/>
                        <a:gd name="connsiteX1" fmla="*/ 1122682 w 2945653"/>
                        <a:gd name="connsiteY1" fmla="*/ 1539304 h 1845837"/>
                        <a:gd name="connsiteX2" fmla="*/ 1883083 w 2945653"/>
                        <a:gd name="connsiteY2" fmla="*/ 322118 h 1845837"/>
                        <a:gd name="connsiteX3" fmla="*/ 2945653 w 2945653"/>
                        <a:gd name="connsiteY3" fmla="*/ 0 h 1845837"/>
                        <a:gd name="connsiteX0" fmla="*/ 0 w 2945653"/>
                        <a:gd name="connsiteY0" fmla="*/ 1841946 h 1848201"/>
                        <a:gd name="connsiteX1" fmla="*/ 1061636 w 2945653"/>
                        <a:gd name="connsiteY1" fmla="*/ 1583285 h 1848201"/>
                        <a:gd name="connsiteX2" fmla="*/ 1883083 w 2945653"/>
                        <a:gd name="connsiteY2" fmla="*/ 322118 h 1848201"/>
                        <a:gd name="connsiteX3" fmla="*/ 2945653 w 2945653"/>
                        <a:gd name="connsiteY3" fmla="*/ 0 h 1848201"/>
                        <a:gd name="connsiteX0" fmla="*/ 0 w 2945653"/>
                        <a:gd name="connsiteY0" fmla="*/ 1856606 h 1861995"/>
                        <a:gd name="connsiteX1" fmla="*/ 1061636 w 2945653"/>
                        <a:gd name="connsiteY1" fmla="*/ 1583285 h 1861995"/>
                        <a:gd name="connsiteX2" fmla="*/ 1883083 w 2945653"/>
                        <a:gd name="connsiteY2" fmla="*/ 322118 h 1861995"/>
                        <a:gd name="connsiteX3" fmla="*/ 2945653 w 2945653"/>
                        <a:gd name="connsiteY3" fmla="*/ 0 h 1861995"/>
                        <a:gd name="connsiteX0" fmla="*/ 0 w 2981726"/>
                        <a:gd name="connsiteY0" fmla="*/ 1830617 h 1836006"/>
                        <a:gd name="connsiteX1" fmla="*/ 1061636 w 2981726"/>
                        <a:gd name="connsiteY1" fmla="*/ 1557296 h 1836006"/>
                        <a:gd name="connsiteX2" fmla="*/ 1883083 w 2981726"/>
                        <a:gd name="connsiteY2" fmla="*/ 296129 h 1836006"/>
                        <a:gd name="connsiteX3" fmla="*/ 2981726 w 2981726"/>
                        <a:gd name="connsiteY3" fmla="*/ 0 h 1836006"/>
                        <a:gd name="connsiteX0" fmla="*/ 0 w 2909581"/>
                        <a:gd name="connsiteY0" fmla="*/ 1830617 h 1836006"/>
                        <a:gd name="connsiteX1" fmla="*/ 1061636 w 2909581"/>
                        <a:gd name="connsiteY1" fmla="*/ 1557296 h 1836006"/>
                        <a:gd name="connsiteX2" fmla="*/ 1883083 w 2909581"/>
                        <a:gd name="connsiteY2" fmla="*/ 296129 h 1836006"/>
                        <a:gd name="connsiteX3" fmla="*/ 2909581 w 2909581"/>
                        <a:gd name="connsiteY3" fmla="*/ 0 h 1836006"/>
                      </a:gdLst>
                      <a:ahLst/>
                      <a:cxnLst>
                        <a:cxn ang="0">
                          <a:pos x="connsiteX0" y="connsiteY0"/>
                        </a:cxn>
                        <a:cxn ang="0">
                          <a:pos x="connsiteX1" y="connsiteY1"/>
                        </a:cxn>
                        <a:cxn ang="0">
                          <a:pos x="connsiteX2" y="connsiteY2"/>
                        </a:cxn>
                        <a:cxn ang="0">
                          <a:pos x="connsiteX3" y="connsiteY3"/>
                        </a:cxn>
                      </a:cxnLst>
                      <a:rect l="l" t="t" r="r" b="b"/>
                      <a:pathLst>
                        <a:path w="2909581" h="1836006">
                          <a:moveTo>
                            <a:pt x="0" y="1830617"/>
                          </a:moveTo>
                          <a:cubicBezTo>
                            <a:pt x="264102" y="1853130"/>
                            <a:pt x="747789" y="1813044"/>
                            <a:pt x="1061636" y="1557296"/>
                          </a:cubicBezTo>
                          <a:cubicBezTo>
                            <a:pt x="1375483" y="1301548"/>
                            <a:pt x="1580015" y="562829"/>
                            <a:pt x="1883083" y="296129"/>
                          </a:cubicBezTo>
                          <a:cubicBezTo>
                            <a:pt x="2186151" y="29429"/>
                            <a:pt x="2541569" y="90054"/>
                            <a:pt x="2909581" y="0"/>
                          </a:cubicBezTo>
                        </a:path>
                      </a:pathLst>
                    </a:cu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grpSp>
              <p:cxnSp>
                <p:nvCxnSpPr>
                  <p:cNvPr id="92" name="Ευθεία γραμμή σύνδεσης 91"/>
                  <p:cNvCxnSpPr/>
                  <p:nvPr/>
                </p:nvCxnSpPr>
                <p:spPr>
                  <a:xfrm flipV="1">
                    <a:off x="-17777" y="2631800"/>
                    <a:ext cx="1152000"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3" name="Ευθεία γραμμή σύνδεσης 92"/>
                  <p:cNvCxnSpPr/>
                  <p:nvPr/>
                </p:nvCxnSpPr>
                <p:spPr>
                  <a:xfrm flipV="1">
                    <a:off x="-12669" y="3179287"/>
                    <a:ext cx="1224000"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grpSp>
            <p:cxnSp>
              <p:nvCxnSpPr>
                <p:cNvPr id="89" name="Ευθεία γραμμή σύνδεσης 88"/>
                <p:cNvCxnSpPr/>
                <p:nvPr/>
              </p:nvCxnSpPr>
              <p:spPr>
                <a:xfrm>
                  <a:off x="5794870" y="2238417"/>
                  <a:ext cx="972000" cy="1"/>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0" name="Ευθεία γραμμή σύνδεσης 89"/>
                <p:cNvCxnSpPr/>
                <p:nvPr/>
              </p:nvCxnSpPr>
              <p:spPr>
                <a:xfrm>
                  <a:off x="5714405" y="866825"/>
                  <a:ext cx="1044000" cy="1"/>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87" name="Οβάλ 86"/>
              <p:cNvSpPr/>
              <p:nvPr/>
            </p:nvSpPr>
            <p:spPr>
              <a:xfrm>
                <a:off x="1205322" y="2636896"/>
                <a:ext cx="324000" cy="540000"/>
              </a:xfrm>
              <a:prstGeom prst="ellipse">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grpSp>
        <p:grpSp>
          <p:nvGrpSpPr>
            <p:cNvPr id="96" name="Ομάδα 95"/>
            <p:cNvGrpSpPr/>
            <p:nvPr/>
          </p:nvGrpSpPr>
          <p:grpSpPr>
            <a:xfrm>
              <a:off x="1711796" y="1669859"/>
              <a:ext cx="4682700" cy="867304"/>
              <a:chOff x="1711796" y="1669859"/>
              <a:chExt cx="4682700" cy="867304"/>
            </a:xfrm>
          </p:grpSpPr>
          <p:grpSp>
            <p:nvGrpSpPr>
              <p:cNvPr id="97" name="Ομάδα 96"/>
              <p:cNvGrpSpPr/>
              <p:nvPr/>
            </p:nvGrpSpPr>
            <p:grpSpPr>
              <a:xfrm>
                <a:off x="1711796" y="2119492"/>
                <a:ext cx="597650" cy="417671"/>
                <a:chOff x="1711796" y="2119492"/>
                <a:chExt cx="597650" cy="417671"/>
              </a:xfrm>
            </p:grpSpPr>
            <p:cxnSp>
              <p:nvCxnSpPr>
                <p:cNvPr id="102" name="Ευθύγραμμο βέλος σύνδεσης 101"/>
                <p:cNvCxnSpPr/>
                <p:nvPr/>
              </p:nvCxnSpPr>
              <p:spPr>
                <a:xfrm>
                  <a:off x="1711796" y="2537163"/>
                  <a:ext cx="597650" cy="0"/>
                </a:xfrm>
                <a:prstGeom prst="straightConnector1">
                  <a:avLst/>
                </a:prstGeom>
                <a:ln w="38100">
                  <a:solidFill>
                    <a:srgbClr val="0070C0"/>
                  </a:solidFill>
                  <a:tailEnd type="triangle" w="med" len="lg"/>
                </a:ln>
              </p:spPr>
              <p:style>
                <a:lnRef idx="1">
                  <a:schemeClr val="accent1"/>
                </a:lnRef>
                <a:fillRef idx="0">
                  <a:schemeClr val="accent1"/>
                </a:fillRef>
                <a:effectRef idx="0">
                  <a:schemeClr val="accent1"/>
                </a:effectRef>
                <a:fontRef idx="minor">
                  <a:schemeClr val="tx1"/>
                </a:fontRef>
              </p:style>
            </p:cxnSp>
            <p:sp>
              <p:nvSpPr>
                <p:cNvPr id="103" name="TextBox 102"/>
                <p:cNvSpPr txBox="1"/>
                <p:nvPr/>
              </p:nvSpPr>
              <p:spPr>
                <a:xfrm>
                  <a:off x="1816337" y="2119492"/>
                  <a:ext cx="394660" cy="400110"/>
                </a:xfrm>
                <a:prstGeom prst="rect">
                  <a:avLst/>
                </a:prstGeom>
                <a:noFill/>
              </p:spPr>
              <p:txBody>
                <a:bodyPr wrap="none" rtlCol="0">
                  <a:spAutoFit/>
                </a:bodyPr>
                <a:lstStyle/>
                <a:p>
                  <a:r>
                    <a:rPr lang="el-GR" sz="2000" b="1" i="1" dirty="0" smtClean="0">
                      <a:solidFill>
                        <a:srgbClr val="0070C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υ</a:t>
                  </a:r>
                  <a:r>
                    <a:rPr lang="en-US" sz="2000" b="1" baseline="-25000" dirty="0" smtClean="0">
                      <a:solidFill>
                        <a:srgbClr val="0070C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1</a:t>
                  </a:r>
                  <a:endParaRPr lang="el-GR" sz="2000" b="1" dirty="0">
                    <a:solidFill>
                      <a:srgbClr val="0070C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grpSp>
          <p:grpSp>
            <p:nvGrpSpPr>
              <p:cNvPr id="98" name="Ομάδα 97"/>
              <p:cNvGrpSpPr/>
              <p:nvPr/>
            </p:nvGrpSpPr>
            <p:grpSpPr>
              <a:xfrm>
                <a:off x="5895295" y="1669859"/>
                <a:ext cx="499201" cy="400110"/>
                <a:chOff x="1711796" y="3709315"/>
                <a:chExt cx="499201" cy="400110"/>
              </a:xfrm>
            </p:grpSpPr>
            <p:cxnSp>
              <p:nvCxnSpPr>
                <p:cNvPr id="100" name="Ευθύγραμμο βέλος σύνδεσης 99"/>
                <p:cNvCxnSpPr/>
                <p:nvPr/>
              </p:nvCxnSpPr>
              <p:spPr>
                <a:xfrm>
                  <a:off x="1711796" y="3784083"/>
                  <a:ext cx="468000" cy="0"/>
                </a:xfrm>
                <a:prstGeom prst="straightConnector1">
                  <a:avLst/>
                </a:prstGeom>
                <a:ln w="38100">
                  <a:solidFill>
                    <a:srgbClr val="0070C0"/>
                  </a:solidFill>
                  <a:tailEnd type="triangle" w="med" len="lg"/>
                </a:ln>
              </p:spPr>
              <p:style>
                <a:lnRef idx="1">
                  <a:schemeClr val="accent1"/>
                </a:lnRef>
                <a:fillRef idx="0">
                  <a:schemeClr val="accent1"/>
                </a:fillRef>
                <a:effectRef idx="0">
                  <a:schemeClr val="accent1"/>
                </a:effectRef>
                <a:fontRef idx="minor">
                  <a:schemeClr val="tx1"/>
                </a:fontRef>
              </p:style>
            </p:cxnSp>
            <p:sp>
              <p:nvSpPr>
                <p:cNvPr id="101" name="TextBox 100"/>
                <p:cNvSpPr txBox="1"/>
                <p:nvPr/>
              </p:nvSpPr>
              <p:spPr>
                <a:xfrm>
                  <a:off x="1816337" y="3709315"/>
                  <a:ext cx="394660" cy="400110"/>
                </a:xfrm>
                <a:prstGeom prst="rect">
                  <a:avLst/>
                </a:prstGeom>
                <a:noFill/>
              </p:spPr>
              <p:txBody>
                <a:bodyPr wrap="none" rtlCol="0">
                  <a:spAutoFit/>
                </a:bodyPr>
                <a:lstStyle/>
                <a:p>
                  <a:r>
                    <a:rPr lang="el-GR" sz="2000" b="1" i="1" dirty="0" smtClean="0">
                      <a:solidFill>
                        <a:srgbClr val="0070C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υ</a:t>
                  </a:r>
                  <a:r>
                    <a:rPr lang="el-GR" sz="2000" b="1" baseline="-25000" dirty="0" smtClean="0">
                      <a:solidFill>
                        <a:srgbClr val="0070C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2</a:t>
                  </a:r>
                  <a:endParaRPr lang="el-GR" sz="2000" b="1" dirty="0">
                    <a:solidFill>
                      <a:srgbClr val="0070C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grpSp>
        </p:grpSp>
        <p:grpSp>
          <p:nvGrpSpPr>
            <p:cNvPr id="104" name="Ομάδα 103"/>
            <p:cNvGrpSpPr/>
            <p:nvPr/>
          </p:nvGrpSpPr>
          <p:grpSpPr>
            <a:xfrm>
              <a:off x="1334162" y="2124038"/>
              <a:ext cx="4871881" cy="440557"/>
              <a:chOff x="1334162" y="2124038"/>
              <a:chExt cx="4871881" cy="440557"/>
            </a:xfrm>
          </p:grpSpPr>
          <p:sp>
            <p:nvSpPr>
              <p:cNvPr id="105" name="TextBox 104"/>
              <p:cNvSpPr txBox="1"/>
              <p:nvPr/>
            </p:nvSpPr>
            <p:spPr>
              <a:xfrm>
                <a:off x="1334162" y="2164485"/>
                <a:ext cx="397866" cy="400110"/>
              </a:xfrm>
              <a:prstGeom prst="rect">
                <a:avLst/>
              </a:prstGeom>
              <a:noFill/>
            </p:spPr>
            <p:txBody>
              <a:bodyPr wrap="none" rtlCol="0">
                <a:spAutoFit/>
              </a:bodyPr>
              <a:lstStyle/>
              <a:p>
                <a:r>
                  <a:rPr lang="en-US" sz="2000" b="1" i="1" dirty="0" smtClean="0">
                    <a:solidFill>
                      <a:srgbClr val="0070C0"/>
                    </a:solidFill>
                    <a:latin typeface="Times New Roman" panose="02020603050405020304" pitchFamily="18" charset="0"/>
                    <a:cs typeface="Times New Roman" panose="02020603050405020304" pitchFamily="18" charset="0"/>
                  </a:rPr>
                  <a:t>p</a:t>
                </a:r>
                <a:r>
                  <a:rPr lang="en-US" sz="2000" b="1" baseline="-25000" dirty="0" smtClean="0">
                    <a:solidFill>
                      <a:srgbClr val="0070C0"/>
                    </a:solidFill>
                    <a:latin typeface="Times New Roman" panose="02020603050405020304" pitchFamily="18" charset="0"/>
                    <a:cs typeface="Times New Roman" panose="02020603050405020304" pitchFamily="18" charset="0"/>
                  </a:rPr>
                  <a:t>1</a:t>
                </a:r>
                <a:endParaRPr lang="el-GR" sz="2000" b="1" dirty="0">
                  <a:solidFill>
                    <a:srgbClr val="0070C0"/>
                  </a:solidFill>
                  <a:latin typeface="Times New Roman" panose="02020603050405020304" pitchFamily="18" charset="0"/>
                  <a:cs typeface="Times New Roman" panose="02020603050405020304" pitchFamily="18" charset="0"/>
                </a:endParaRPr>
              </a:p>
            </p:txBody>
          </p:sp>
          <p:sp>
            <p:nvSpPr>
              <p:cNvPr id="106" name="TextBox 105"/>
              <p:cNvSpPr txBox="1"/>
              <p:nvPr/>
            </p:nvSpPr>
            <p:spPr>
              <a:xfrm>
                <a:off x="5808177" y="2124038"/>
                <a:ext cx="397866" cy="400110"/>
              </a:xfrm>
              <a:prstGeom prst="rect">
                <a:avLst/>
              </a:prstGeom>
              <a:noFill/>
            </p:spPr>
            <p:txBody>
              <a:bodyPr wrap="none" rtlCol="0">
                <a:spAutoFit/>
              </a:bodyPr>
              <a:lstStyle/>
              <a:p>
                <a:r>
                  <a:rPr lang="en-US" sz="2000" b="1" i="1" dirty="0" smtClean="0">
                    <a:solidFill>
                      <a:srgbClr val="0070C0"/>
                    </a:solidFill>
                    <a:latin typeface="Times New Roman" panose="02020603050405020304" pitchFamily="18" charset="0"/>
                    <a:cs typeface="Times New Roman" panose="02020603050405020304" pitchFamily="18" charset="0"/>
                  </a:rPr>
                  <a:t>p</a:t>
                </a:r>
                <a:r>
                  <a:rPr lang="en-US" sz="2000" b="1" baseline="-25000" dirty="0" smtClean="0">
                    <a:solidFill>
                      <a:srgbClr val="0070C0"/>
                    </a:solidFill>
                    <a:latin typeface="Times New Roman" panose="02020603050405020304" pitchFamily="18" charset="0"/>
                    <a:cs typeface="Times New Roman" panose="02020603050405020304" pitchFamily="18" charset="0"/>
                  </a:rPr>
                  <a:t>2</a:t>
                </a:r>
                <a:endParaRPr lang="el-GR" sz="2000" b="1" dirty="0">
                  <a:solidFill>
                    <a:srgbClr val="0070C0"/>
                  </a:solidFill>
                  <a:latin typeface="Times New Roman" panose="02020603050405020304" pitchFamily="18" charset="0"/>
                  <a:cs typeface="Times New Roman" panose="02020603050405020304" pitchFamily="18" charset="0"/>
                </a:endParaRPr>
              </a:p>
            </p:txBody>
          </p:sp>
        </p:grpSp>
        <p:sp>
          <p:nvSpPr>
            <p:cNvPr id="108" name="Ορθογώνιο 107"/>
            <p:cNvSpPr/>
            <p:nvPr/>
          </p:nvSpPr>
          <p:spPr>
            <a:xfrm>
              <a:off x="3563696" y="510541"/>
              <a:ext cx="1085861" cy="584775"/>
            </a:xfrm>
            <a:prstGeom prst="rect">
              <a:avLst/>
            </a:prstGeom>
          </p:spPr>
          <p:txBody>
            <a:bodyPr wrap="square">
              <a:spAutoFit/>
            </a:bodyPr>
            <a:lstStyle/>
            <a:p>
              <a:pPr algn="ctr"/>
              <a:r>
                <a:rPr lang="el-GR" sz="1400" b="1"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Περιοχή </a:t>
              </a:r>
              <a:r>
                <a:rPr lang="el-GR" sz="14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ρευστού </a:t>
              </a:r>
              <a:r>
                <a:rPr lang="el-GR" b="1" dirty="0" smtClean="0">
                  <a:solidFill>
                    <a:srgbClr val="0070C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3</a:t>
              </a:r>
              <a:endParaRPr lang="el-GR" sz="1400" dirty="0"/>
            </a:p>
          </p:txBody>
        </p:sp>
        <p:grpSp>
          <p:nvGrpSpPr>
            <p:cNvPr id="110" name="Ομάδα 109"/>
            <p:cNvGrpSpPr/>
            <p:nvPr/>
          </p:nvGrpSpPr>
          <p:grpSpPr>
            <a:xfrm>
              <a:off x="1148861" y="1154166"/>
              <a:ext cx="4901356" cy="1790268"/>
              <a:chOff x="1148861" y="1154166"/>
              <a:chExt cx="4901356" cy="1790268"/>
            </a:xfrm>
          </p:grpSpPr>
          <p:sp>
            <p:nvSpPr>
              <p:cNvPr id="114" name="TextBox 113"/>
              <p:cNvSpPr txBox="1"/>
              <p:nvPr/>
            </p:nvSpPr>
            <p:spPr>
              <a:xfrm>
                <a:off x="1148861" y="2577206"/>
                <a:ext cx="442850" cy="367228"/>
              </a:xfrm>
              <a:prstGeom prst="rect">
                <a:avLst/>
              </a:prstGeom>
              <a:noFill/>
            </p:spPr>
            <p:txBody>
              <a:bodyPr wrap="square" rtlCol="0">
                <a:spAutoFit/>
              </a:bodyPr>
              <a:lstStyle/>
              <a:p>
                <a:r>
                  <a:rPr lang="en-US" b="1" i="1" dirty="0" smtClean="0">
                    <a:latin typeface="Times New Roman" panose="02020603050405020304" pitchFamily="18" charset="0"/>
                    <a:cs typeface="Times New Roman" panose="02020603050405020304" pitchFamily="18" charset="0"/>
                  </a:rPr>
                  <a:t>A</a:t>
                </a:r>
                <a:r>
                  <a:rPr lang="en-US" b="1" baseline="-25000" dirty="0" smtClean="0">
                    <a:latin typeface="Times New Roman" panose="02020603050405020304" pitchFamily="18" charset="0"/>
                    <a:cs typeface="Times New Roman" panose="02020603050405020304" pitchFamily="18" charset="0"/>
                  </a:rPr>
                  <a:t>1</a:t>
                </a:r>
                <a:endParaRPr lang="el-GR" b="1" dirty="0">
                  <a:latin typeface="Times New Roman" panose="02020603050405020304" pitchFamily="18" charset="0"/>
                  <a:cs typeface="Times New Roman" panose="02020603050405020304" pitchFamily="18" charset="0"/>
                </a:endParaRPr>
              </a:p>
            </p:txBody>
          </p:sp>
          <p:sp>
            <p:nvSpPr>
              <p:cNvPr id="112" name="TextBox 111"/>
              <p:cNvSpPr txBox="1"/>
              <p:nvPr/>
            </p:nvSpPr>
            <p:spPr>
              <a:xfrm>
                <a:off x="5634719" y="1154166"/>
                <a:ext cx="415498" cy="369332"/>
              </a:xfrm>
              <a:prstGeom prst="rect">
                <a:avLst/>
              </a:prstGeom>
              <a:noFill/>
            </p:spPr>
            <p:txBody>
              <a:bodyPr wrap="none" rtlCol="0">
                <a:spAutoFit/>
              </a:bodyPr>
              <a:lstStyle/>
              <a:p>
                <a:r>
                  <a:rPr lang="en-US" b="1" i="1" dirty="0" smtClean="0">
                    <a:latin typeface="Times New Roman" panose="02020603050405020304" pitchFamily="18" charset="0"/>
                    <a:cs typeface="Times New Roman" panose="02020603050405020304" pitchFamily="18" charset="0"/>
                  </a:rPr>
                  <a:t>A</a:t>
                </a:r>
                <a:r>
                  <a:rPr lang="en-US" b="1" baseline="-25000" dirty="0" smtClean="0">
                    <a:latin typeface="Times New Roman" panose="02020603050405020304" pitchFamily="18" charset="0"/>
                    <a:cs typeface="Times New Roman" panose="02020603050405020304" pitchFamily="18" charset="0"/>
                  </a:rPr>
                  <a:t>2</a:t>
                </a:r>
                <a:endParaRPr lang="el-GR" b="1" dirty="0">
                  <a:latin typeface="Times New Roman" panose="02020603050405020304" pitchFamily="18" charset="0"/>
                  <a:cs typeface="Times New Roman" panose="02020603050405020304" pitchFamily="18" charset="0"/>
                </a:endParaRPr>
              </a:p>
            </p:txBody>
          </p:sp>
        </p:grpSp>
        <p:grpSp>
          <p:nvGrpSpPr>
            <p:cNvPr id="115" name="Ομάδα 114"/>
            <p:cNvGrpSpPr/>
            <p:nvPr/>
          </p:nvGrpSpPr>
          <p:grpSpPr>
            <a:xfrm>
              <a:off x="272935" y="924467"/>
              <a:ext cx="6443009" cy="2736000"/>
              <a:chOff x="272935" y="3636487"/>
              <a:chExt cx="6443009" cy="3178136"/>
            </a:xfrm>
          </p:grpSpPr>
          <p:grpSp>
            <p:nvGrpSpPr>
              <p:cNvPr id="116" name="Ομάδα 115"/>
              <p:cNvGrpSpPr/>
              <p:nvPr/>
            </p:nvGrpSpPr>
            <p:grpSpPr>
              <a:xfrm>
                <a:off x="379944" y="3801924"/>
                <a:ext cx="6336000" cy="2916000"/>
                <a:chOff x="907479" y="3895708"/>
                <a:chExt cx="6336000" cy="2916000"/>
              </a:xfrm>
            </p:grpSpPr>
            <p:cxnSp>
              <p:nvCxnSpPr>
                <p:cNvPr id="119" name="Ευθεία γραμμή σύνδεσης 118"/>
                <p:cNvCxnSpPr/>
                <p:nvPr/>
              </p:nvCxnSpPr>
              <p:spPr>
                <a:xfrm>
                  <a:off x="1055136" y="3895708"/>
                  <a:ext cx="0" cy="2916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0" name="Ευθεία γραμμή σύνδεσης 119"/>
                <p:cNvCxnSpPr/>
                <p:nvPr/>
              </p:nvCxnSpPr>
              <p:spPr>
                <a:xfrm rot="5400000">
                  <a:off x="4075479" y="3425347"/>
                  <a:ext cx="0" cy="6336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117" name="TextBox 116"/>
              <p:cNvSpPr txBox="1"/>
              <p:nvPr/>
            </p:nvSpPr>
            <p:spPr>
              <a:xfrm>
                <a:off x="6377933" y="6414513"/>
                <a:ext cx="312906" cy="400110"/>
              </a:xfrm>
              <a:prstGeom prst="rect">
                <a:avLst/>
              </a:prstGeom>
              <a:noFill/>
            </p:spPr>
            <p:txBody>
              <a:bodyPr wrap="none" rtlCol="0">
                <a:spAutoFit/>
              </a:bodyPr>
              <a:lstStyle/>
              <a:p>
                <a:r>
                  <a:rPr lang="en-US" sz="2000" b="1" i="1" dirty="0" smtClean="0">
                    <a:solidFill>
                      <a:srgbClr val="0070C0"/>
                    </a:solidFill>
                    <a:latin typeface="Times New Roman" panose="02020603050405020304" pitchFamily="18" charset="0"/>
                    <a:cs typeface="Times New Roman" panose="02020603050405020304" pitchFamily="18" charset="0"/>
                  </a:rPr>
                  <a:t>x</a:t>
                </a:r>
                <a:endParaRPr lang="el-GR" sz="2000" b="1" dirty="0">
                  <a:solidFill>
                    <a:srgbClr val="0070C0"/>
                  </a:solidFill>
                  <a:latin typeface="Times New Roman" panose="02020603050405020304" pitchFamily="18" charset="0"/>
                  <a:cs typeface="Times New Roman" panose="02020603050405020304" pitchFamily="18" charset="0"/>
                </a:endParaRPr>
              </a:p>
            </p:txBody>
          </p:sp>
          <p:sp>
            <p:nvSpPr>
              <p:cNvPr id="118" name="TextBox 117"/>
              <p:cNvSpPr txBox="1"/>
              <p:nvPr/>
            </p:nvSpPr>
            <p:spPr>
              <a:xfrm>
                <a:off x="272935" y="3636487"/>
                <a:ext cx="298480" cy="400110"/>
              </a:xfrm>
              <a:prstGeom prst="rect">
                <a:avLst/>
              </a:prstGeom>
              <a:noFill/>
            </p:spPr>
            <p:txBody>
              <a:bodyPr wrap="none" rtlCol="0">
                <a:spAutoFit/>
              </a:bodyPr>
              <a:lstStyle/>
              <a:p>
                <a:r>
                  <a:rPr lang="en-US" sz="2000" b="1" i="1" dirty="0" smtClean="0">
                    <a:solidFill>
                      <a:srgbClr val="0070C0"/>
                    </a:solidFill>
                    <a:latin typeface="Times New Roman" panose="02020603050405020304" pitchFamily="18" charset="0"/>
                    <a:cs typeface="Times New Roman" panose="02020603050405020304" pitchFamily="18" charset="0"/>
                  </a:rPr>
                  <a:t>y</a:t>
                </a:r>
                <a:endParaRPr lang="el-GR" sz="2000" b="1" dirty="0">
                  <a:solidFill>
                    <a:srgbClr val="0070C0"/>
                  </a:solidFill>
                  <a:latin typeface="Times New Roman" panose="02020603050405020304" pitchFamily="18" charset="0"/>
                  <a:cs typeface="Times New Roman" panose="02020603050405020304" pitchFamily="18" charset="0"/>
                </a:endParaRPr>
              </a:p>
            </p:txBody>
          </p:sp>
        </p:grpSp>
        <p:grpSp>
          <p:nvGrpSpPr>
            <p:cNvPr id="123" name="Ομάδα 122"/>
            <p:cNvGrpSpPr/>
            <p:nvPr/>
          </p:nvGrpSpPr>
          <p:grpSpPr>
            <a:xfrm>
              <a:off x="106413" y="3677687"/>
              <a:ext cx="6780049" cy="3071277"/>
              <a:chOff x="106413" y="3677687"/>
              <a:chExt cx="6780049" cy="3071277"/>
            </a:xfrm>
          </p:grpSpPr>
          <p:grpSp>
            <p:nvGrpSpPr>
              <p:cNvPr id="124" name="Ομάδα 123"/>
              <p:cNvGrpSpPr/>
              <p:nvPr/>
            </p:nvGrpSpPr>
            <p:grpSpPr>
              <a:xfrm>
                <a:off x="106413" y="4241284"/>
                <a:ext cx="6138949" cy="1796121"/>
                <a:chOff x="106413" y="4241284"/>
                <a:chExt cx="6138949" cy="1796121"/>
              </a:xfrm>
            </p:grpSpPr>
            <p:grpSp>
              <p:nvGrpSpPr>
                <p:cNvPr id="154" name="Ομάδα 153"/>
                <p:cNvGrpSpPr/>
                <p:nvPr/>
              </p:nvGrpSpPr>
              <p:grpSpPr>
                <a:xfrm>
                  <a:off x="113688" y="5668073"/>
                  <a:ext cx="2615398" cy="369332"/>
                  <a:chOff x="113688" y="5668073"/>
                  <a:chExt cx="2615398" cy="369332"/>
                </a:xfrm>
              </p:grpSpPr>
              <p:grpSp>
                <p:nvGrpSpPr>
                  <p:cNvPr id="160" name="Ομάδα 159"/>
                  <p:cNvGrpSpPr/>
                  <p:nvPr/>
                </p:nvGrpSpPr>
                <p:grpSpPr>
                  <a:xfrm>
                    <a:off x="391578" y="5903238"/>
                    <a:ext cx="2337508" cy="2512"/>
                    <a:chOff x="391578" y="5903238"/>
                    <a:chExt cx="2337508" cy="2512"/>
                  </a:xfrm>
                </p:grpSpPr>
                <p:cxnSp>
                  <p:nvCxnSpPr>
                    <p:cNvPr id="162" name="Ευθεία γραμμή σύνδεσης 161"/>
                    <p:cNvCxnSpPr/>
                    <p:nvPr/>
                  </p:nvCxnSpPr>
                  <p:spPr>
                    <a:xfrm flipV="1">
                      <a:off x="497086" y="5903238"/>
                      <a:ext cx="2232000" cy="0"/>
                    </a:xfrm>
                    <a:prstGeom prst="line">
                      <a:avLst/>
                    </a:prstGeom>
                    <a:ln w="12700">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163" name="Ευθεία γραμμή σύνδεσης 162"/>
                    <p:cNvCxnSpPr/>
                    <p:nvPr/>
                  </p:nvCxnSpPr>
                  <p:spPr>
                    <a:xfrm rot="5400000">
                      <a:off x="463578" y="5833750"/>
                      <a:ext cx="0" cy="14400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161" name="TextBox 160"/>
                  <p:cNvSpPr txBox="1"/>
                  <p:nvPr/>
                </p:nvSpPr>
                <p:spPr>
                  <a:xfrm>
                    <a:off x="113688" y="5668073"/>
                    <a:ext cx="364202" cy="369332"/>
                  </a:xfrm>
                  <a:prstGeom prst="rect">
                    <a:avLst/>
                  </a:prstGeom>
                  <a:noFill/>
                </p:spPr>
                <p:txBody>
                  <a:bodyPr wrap="none" rtlCol="0">
                    <a:spAutoFit/>
                  </a:bodyPr>
                  <a:lstStyle/>
                  <a:p>
                    <a:r>
                      <a:rPr lang="en-US" b="1" i="1" dirty="0" smtClean="0">
                        <a:solidFill>
                          <a:srgbClr val="0070C0"/>
                        </a:solidFill>
                        <a:latin typeface="Times New Roman" panose="02020603050405020304" pitchFamily="18" charset="0"/>
                        <a:cs typeface="Times New Roman" panose="02020603050405020304" pitchFamily="18" charset="0"/>
                      </a:rPr>
                      <a:t>y</a:t>
                    </a:r>
                    <a:r>
                      <a:rPr lang="en-US" b="1" baseline="-25000" dirty="0" smtClean="0">
                        <a:solidFill>
                          <a:srgbClr val="0070C0"/>
                        </a:solidFill>
                        <a:latin typeface="Times New Roman" panose="02020603050405020304" pitchFamily="18" charset="0"/>
                        <a:cs typeface="Times New Roman" panose="02020603050405020304" pitchFamily="18" charset="0"/>
                      </a:rPr>
                      <a:t>1</a:t>
                    </a:r>
                    <a:endParaRPr lang="el-GR" b="1" dirty="0">
                      <a:solidFill>
                        <a:srgbClr val="0070C0"/>
                      </a:solidFill>
                      <a:latin typeface="Times New Roman" panose="02020603050405020304" pitchFamily="18" charset="0"/>
                      <a:cs typeface="Times New Roman" panose="02020603050405020304" pitchFamily="18" charset="0"/>
                    </a:endParaRPr>
                  </a:p>
                </p:txBody>
              </p:sp>
            </p:grpSp>
            <p:grpSp>
              <p:nvGrpSpPr>
                <p:cNvPr id="155" name="Ομάδα 154"/>
                <p:cNvGrpSpPr/>
                <p:nvPr/>
              </p:nvGrpSpPr>
              <p:grpSpPr>
                <a:xfrm>
                  <a:off x="106413" y="4241284"/>
                  <a:ext cx="6138949" cy="369332"/>
                  <a:chOff x="106413" y="4241284"/>
                  <a:chExt cx="6138949" cy="369332"/>
                </a:xfrm>
              </p:grpSpPr>
              <p:sp>
                <p:nvSpPr>
                  <p:cNvPr id="156" name="TextBox 155"/>
                  <p:cNvSpPr txBox="1"/>
                  <p:nvPr/>
                </p:nvSpPr>
                <p:spPr>
                  <a:xfrm>
                    <a:off x="106413" y="4241284"/>
                    <a:ext cx="364202" cy="369332"/>
                  </a:xfrm>
                  <a:prstGeom prst="rect">
                    <a:avLst/>
                  </a:prstGeom>
                  <a:noFill/>
                </p:spPr>
                <p:txBody>
                  <a:bodyPr wrap="none" rtlCol="0">
                    <a:spAutoFit/>
                  </a:bodyPr>
                  <a:lstStyle/>
                  <a:p>
                    <a:r>
                      <a:rPr lang="en-US" b="1" i="1" dirty="0" smtClean="0">
                        <a:solidFill>
                          <a:srgbClr val="0070C0"/>
                        </a:solidFill>
                        <a:latin typeface="Times New Roman" panose="02020603050405020304" pitchFamily="18" charset="0"/>
                        <a:cs typeface="Times New Roman" panose="02020603050405020304" pitchFamily="18" charset="0"/>
                      </a:rPr>
                      <a:t>y</a:t>
                    </a:r>
                    <a:r>
                      <a:rPr lang="en-US" b="1" baseline="-25000" dirty="0" smtClean="0">
                        <a:solidFill>
                          <a:srgbClr val="0070C0"/>
                        </a:solidFill>
                        <a:latin typeface="Times New Roman" panose="02020603050405020304" pitchFamily="18" charset="0"/>
                        <a:cs typeface="Times New Roman" panose="02020603050405020304" pitchFamily="18" charset="0"/>
                      </a:rPr>
                      <a:t>2</a:t>
                    </a:r>
                    <a:endParaRPr lang="el-GR" b="1" dirty="0">
                      <a:solidFill>
                        <a:srgbClr val="0070C0"/>
                      </a:solidFill>
                      <a:latin typeface="Times New Roman" panose="02020603050405020304" pitchFamily="18" charset="0"/>
                      <a:cs typeface="Times New Roman" panose="02020603050405020304" pitchFamily="18" charset="0"/>
                    </a:endParaRPr>
                  </a:p>
                </p:txBody>
              </p:sp>
              <p:grpSp>
                <p:nvGrpSpPr>
                  <p:cNvPr id="157" name="Ομάδα 156"/>
                  <p:cNvGrpSpPr/>
                  <p:nvPr/>
                </p:nvGrpSpPr>
                <p:grpSpPr>
                  <a:xfrm>
                    <a:off x="395324" y="4517050"/>
                    <a:ext cx="5850038" cy="207"/>
                    <a:chOff x="395324" y="4517050"/>
                    <a:chExt cx="5850038" cy="207"/>
                  </a:xfrm>
                </p:grpSpPr>
                <p:cxnSp>
                  <p:nvCxnSpPr>
                    <p:cNvPr id="158" name="Ευθεία γραμμή σύνδεσης 157"/>
                    <p:cNvCxnSpPr/>
                    <p:nvPr/>
                  </p:nvCxnSpPr>
                  <p:spPr>
                    <a:xfrm flipV="1">
                      <a:off x="485362" y="4517257"/>
                      <a:ext cx="5760000" cy="0"/>
                    </a:xfrm>
                    <a:prstGeom prst="line">
                      <a:avLst/>
                    </a:prstGeom>
                    <a:ln w="12700">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159" name="Ευθεία γραμμή σύνδεσης 158"/>
                    <p:cNvCxnSpPr/>
                    <p:nvPr/>
                  </p:nvCxnSpPr>
                  <p:spPr>
                    <a:xfrm rot="5400000">
                      <a:off x="467324" y="4445050"/>
                      <a:ext cx="0" cy="14400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grpSp>
            </p:grpSp>
          </p:grpSp>
          <p:grpSp>
            <p:nvGrpSpPr>
              <p:cNvPr id="125" name="Ομάδα 124"/>
              <p:cNvGrpSpPr/>
              <p:nvPr/>
            </p:nvGrpSpPr>
            <p:grpSpPr>
              <a:xfrm>
                <a:off x="278187" y="3677687"/>
                <a:ext cx="6608275" cy="3071277"/>
                <a:chOff x="278187" y="3677687"/>
                <a:chExt cx="6608275" cy="3071277"/>
              </a:xfrm>
            </p:grpSpPr>
            <p:grpSp>
              <p:nvGrpSpPr>
                <p:cNvPr id="126" name="Ομάδα 125"/>
                <p:cNvGrpSpPr/>
                <p:nvPr/>
              </p:nvGrpSpPr>
              <p:grpSpPr>
                <a:xfrm>
                  <a:off x="1162839" y="3881032"/>
                  <a:ext cx="5723623" cy="2316287"/>
                  <a:chOff x="1162839" y="3319918"/>
                  <a:chExt cx="5723623" cy="2316287"/>
                </a:xfrm>
              </p:grpSpPr>
              <p:sp>
                <p:nvSpPr>
                  <p:cNvPr id="136" name="TextBox 135"/>
                  <p:cNvSpPr txBox="1"/>
                  <p:nvPr/>
                </p:nvSpPr>
                <p:spPr>
                  <a:xfrm>
                    <a:off x="2249549" y="4641235"/>
                    <a:ext cx="397866" cy="400110"/>
                  </a:xfrm>
                  <a:prstGeom prst="rect">
                    <a:avLst/>
                  </a:prstGeom>
                  <a:noFill/>
                </p:spPr>
                <p:txBody>
                  <a:bodyPr wrap="none" rtlCol="0">
                    <a:spAutoFit/>
                  </a:bodyPr>
                  <a:lstStyle/>
                  <a:p>
                    <a:r>
                      <a:rPr lang="en-US" sz="2000" b="1" i="1" dirty="0" smtClean="0">
                        <a:solidFill>
                          <a:srgbClr val="0070C0"/>
                        </a:solidFill>
                        <a:latin typeface="Times New Roman" panose="02020603050405020304" pitchFamily="18" charset="0"/>
                        <a:cs typeface="Times New Roman" panose="02020603050405020304" pitchFamily="18" charset="0"/>
                      </a:rPr>
                      <a:t>p</a:t>
                    </a:r>
                    <a:r>
                      <a:rPr lang="en-US" sz="2000" b="1" baseline="-25000" dirty="0" smtClean="0">
                        <a:solidFill>
                          <a:srgbClr val="0070C0"/>
                        </a:solidFill>
                        <a:latin typeface="Times New Roman" panose="02020603050405020304" pitchFamily="18" charset="0"/>
                        <a:cs typeface="Times New Roman" panose="02020603050405020304" pitchFamily="18" charset="0"/>
                      </a:rPr>
                      <a:t>1</a:t>
                    </a:r>
                    <a:endParaRPr lang="el-GR" sz="2000" b="1" dirty="0">
                      <a:solidFill>
                        <a:srgbClr val="0070C0"/>
                      </a:solidFill>
                      <a:latin typeface="Times New Roman" panose="02020603050405020304" pitchFamily="18" charset="0"/>
                      <a:cs typeface="Times New Roman" panose="02020603050405020304" pitchFamily="18" charset="0"/>
                    </a:endParaRPr>
                  </a:p>
                </p:txBody>
              </p:sp>
              <p:sp>
                <p:nvSpPr>
                  <p:cNvPr id="137" name="TextBox 136"/>
                  <p:cNvSpPr txBox="1"/>
                  <p:nvPr/>
                </p:nvSpPr>
                <p:spPr>
                  <a:xfrm>
                    <a:off x="5784512" y="4611082"/>
                    <a:ext cx="397866" cy="400110"/>
                  </a:xfrm>
                  <a:prstGeom prst="rect">
                    <a:avLst/>
                  </a:prstGeom>
                  <a:noFill/>
                </p:spPr>
                <p:txBody>
                  <a:bodyPr wrap="none" rtlCol="0">
                    <a:spAutoFit/>
                  </a:bodyPr>
                  <a:lstStyle/>
                  <a:p>
                    <a:r>
                      <a:rPr lang="en-US" sz="2000" b="1" i="1" dirty="0" smtClean="0">
                        <a:solidFill>
                          <a:srgbClr val="0070C0"/>
                        </a:solidFill>
                        <a:latin typeface="Times New Roman" panose="02020603050405020304" pitchFamily="18" charset="0"/>
                        <a:cs typeface="Times New Roman" panose="02020603050405020304" pitchFamily="18" charset="0"/>
                      </a:rPr>
                      <a:t>p</a:t>
                    </a:r>
                    <a:r>
                      <a:rPr lang="en-US" sz="2000" b="1" baseline="-25000" dirty="0" smtClean="0">
                        <a:solidFill>
                          <a:srgbClr val="0070C0"/>
                        </a:solidFill>
                        <a:latin typeface="Times New Roman" panose="02020603050405020304" pitchFamily="18" charset="0"/>
                        <a:cs typeface="Times New Roman" panose="02020603050405020304" pitchFamily="18" charset="0"/>
                      </a:rPr>
                      <a:t>2</a:t>
                    </a:r>
                    <a:endParaRPr lang="el-GR" sz="2000" b="1" dirty="0">
                      <a:solidFill>
                        <a:srgbClr val="0070C0"/>
                      </a:solidFill>
                      <a:latin typeface="Times New Roman" panose="02020603050405020304" pitchFamily="18" charset="0"/>
                      <a:cs typeface="Times New Roman" panose="02020603050405020304" pitchFamily="18" charset="0"/>
                    </a:endParaRPr>
                  </a:p>
                </p:txBody>
              </p:sp>
              <p:grpSp>
                <p:nvGrpSpPr>
                  <p:cNvPr id="138" name="Ομάδα 137"/>
                  <p:cNvGrpSpPr/>
                  <p:nvPr/>
                </p:nvGrpSpPr>
                <p:grpSpPr>
                  <a:xfrm>
                    <a:off x="1162839" y="3319918"/>
                    <a:ext cx="5723623" cy="2316287"/>
                    <a:chOff x="1162839" y="3319918"/>
                    <a:chExt cx="5723623" cy="2316287"/>
                  </a:xfrm>
                </p:grpSpPr>
                <p:sp>
                  <p:nvSpPr>
                    <p:cNvPr id="139" name="Οβάλ 138"/>
                    <p:cNvSpPr/>
                    <p:nvPr/>
                  </p:nvSpPr>
                  <p:spPr>
                    <a:xfrm>
                      <a:off x="1217371" y="5089279"/>
                      <a:ext cx="324000" cy="540000"/>
                    </a:xfrm>
                    <a:prstGeom prst="ellipse">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140" name="Οβάλ 139"/>
                    <p:cNvSpPr/>
                    <p:nvPr/>
                  </p:nvSpPr>
                  <p:spPr>
                    <a:xfrm>
                      <a:off x="1484072" y="5096205"/>
                      <a:ext cx="324000" cy="540000"/>
                    </a:xfrm>
                    <a:prstGeom prst="ellipse">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grpSp>
                  <p:nvGrpSpPr>
                    <p:cNvPr id="141" name="Ομάδα 140"/>
                    <p:cNvGrpSpPr/>
                    <p:nvPr/>
                  </p:nvGrpSpPr>
                  <p:grpSpPr>
                    <a:xfrm>
                      <a:off x="1162839" y="3319918"/>
                      <a:ext cx="5723623" cy="2303448"/>
                      <a:chOff x="1162839" y="3319918"/>
                      <a:chExt cx="5723623" cy="2303448"/>
                    </a:xfrm>
                  </p:grpSpPr>
                  <p:grpSp>
                    <p:nvGrpSpPr>
                      <p:cNvPr id="142" name="Ομάδα 141"/>
                      <p:cNvGrpSpPr/>
                      <p:nvPr/>
                    </p:nvGrpSpPr>
                    <p:grpSpPr>
                      <a:xfrm>
                        <a:off x="1162839" y="3326312"/>
                        <a:ext cx="5723623" cy="2297054"/>
                        <a:chOff x="1162839" y="3326312"/>
                        <a:chExt cx="5723623" cy="2297054"/>
                      </a:xfrm>
                    </p:grpSpPr>
                    <p:grpSp>
                      <p:nvGrpSpPr>
                        <p:cNvPr id="144" name="Ομάδα 143"/>
                        <p:cNvGrpSpPr/>
                        <p:nvPr/>
                      </p:nvGrpSpPr>
                      <p:grpSpPr>
                        <a:xfrm>
                          <a:off x="1162839" y="3326312"/>
                          <a:ext cx="4735130" cy="2297054"/>
                          <a:chOff x="1162839" y="3326312"/>
                          <a:chExt cx="4735130" cy="2297054"/>
                        </a:xfrm>
                      </p:grpSpPr>
                      <p:grpSp>
                        <p:nvGrpSpPr>
                          <p:cNvPr id="147" name="Ομάδα 146"/>
                          <p:cNvGrpSpPr/>
                          <p:nvPr/>
                        </p:nvGrpSpPr>
                        <p:grpSpPr>
                          <a:xfrm>
                            <a:off x="1342091" y="3326312"/>
                            <a:ext cx="4555878" cy="2297054"/>
                            <a:chOff x="-17777" y="864472"/>
                            <a:chExt cx="4555878" cy="2297054"/>
                          </a:xfrm>
                        </p:grpSpPr>
                        <p:grpSp>
                          <p:nvGrpSpPr>
                            <p:cNvPr id="149" name="Ομάδα 148"/>
                            <p:cNvGrpSpPr/>
                            <p:nvPr/>
                          </p:nvGrpSpPr>
                          <p:grpSpPr>
                            <a:xfrm>
                              <a:off x="1049501" y="864472"/>
                              <a:ext cx="3488600" cy="2297054"/>
                              <a:chOff x="2929814" y="1196876"/>
                              <a:chExt cx="3488600" cy="2297054"/>
                            </a:xfrm>
                          </p:grpSpPr>
                          <p:sp>
                            <p:nvSpPr>
                              <p:cNvPr id="152" name="Ελεύθερη σχεδίαση 151"/>
                              <p:cNvSpPr/>
                              <p:nvPr/>
                            </p:nvSpPr>
                            <p:spPr>
                              <a:xfrm>
                                <a:off x="2929814" y="1196876"/>
                                <a:ext cx="3359101" cy="1767600"/>
                              </a:xfrm>
                              <a:custGeom>
                                <a:avLst/>
                                <a:gdLst>
                                  <a:gd name="connsiteX0" fmla="*/ 0 w 2608118"/>
                                  <a:gd name="connsiteY0" fmla="*/ 1776846 h 1790517"/>
                                  <a:gd name="connsiteX1" fmla="*/ 789709 w 2608118"/>
                                  <a:gd name="connsiteY1" fmla="*/ 1600200 h 1790517"/>
                                  <a:gd name="connsiteX2" fmla="*/ 1569027 w 2608118"/>
                                  <a:gd name="connsiteY2" fmla="*/ 446809 h 1790517"/>
                                  <a:gd name="connsiteX3" fmla="*/ 2608118 w 2608118"/>
                                  <a:gd name="connsiteY3" fmla="*/ 0 h 1790517"/>
                                  <a:gd name="connsiteX0" fmla="*/ 0 w 2608118"/>
                                  <a:gd name="connsiteY0" fmla="*/ 1776846 h 1792636"/>
                                  <a:gd name="connsiteX1" fmla="*/ 789709 w 2608118"/>
                                  <a:gd name="connsiteY1" fmla="*/ 1600200 h 1792636"/>
                                  <a:gd name="connsiteX2" fmla="*/ 1551418 w 2608118"/>
                                  <a:gd name="connsiteY2" fmla="*/ 384463 h 1792636"/>
                                  <a:gd name="connsiteX3" fmla="*/ 2608118 w 2608118"/>
                                  <a:gd name="connsiteY3" fmla="*/ 0 h 1792636"/>
                                  <a:gd name="connsiteX0" fmla="*/ 0 w 2608118"/>
                                  <a:gd name="connsiteY0" fmla="*/ 1776846 h 1794981"/>
                                  <a:gd name="connsiteX1" fmla="*/ 789709 w 2608118"/>
                                  <a:gd name="connsiteY1" fmla="*/ 1600200 h 1794981"/>
                                  <a:gd name="connsiteX2" fmla="*/ 1545548 w 2608118"/>
                                  <a:gd name="connsiteY2" fmla="*/ 322118 h 1794981"/>
                                  <a:gd name="connsiteX3" fmla="*/ 2608118 w 2608118"/>
                                  <a:gd name="connsiteY3" fmla="*/ 0 h 1794981"/>
                                  <a:gd name="connsiteX0" fmla="*/ 0 w 2663979"/>
                                  <a:gd name="connsiteY0" fmla="*/ 1793613 h 1811748"/>
                                  <a:gd name="connsiteX1" fmla="*/ 789709 w 2663979"/>
                                  <a:gd name="connsiteY1" fmla="*/ 1616967 h 1811748"/>
                                  <a:gd name="connsiteX2" fmla="*/ 1545548 w 2663979"/>
                                  <a:gd name="connsiteY2" fmla="*/ 338885 h 1811748"/>
                                  <a:gd name="connsiteX3" fmla="*/ 2663979 w 2663979"/>
                                  <a:gd name="connsiteY3" fmla="*/ 0 h 1811748"/>
                                  <a:gd name="connsiteX0" fmla="*/ 0 w 2866983"/>
                                  <a:gd name="connsiteY0" fmla="*/ 1877446 h 1883787"/>
                                  <a:gd name="connsiteX1" fmla="*/ 992713 w 2866983"/>
                                  <a:gd name="connsiteY1" fmla="*/ 1616967 h 1883787"/>
                                  <a:gd name="connsiteX2" fmla="*/ 1748552 w 2866983"/>
                                  <a:gd name="connsiteY2" fmla="*/ 338885 h 1883787"/>
                                  <a:gd name="connsiteX3" fmla="*/ 2866983 w 2866983"/>
                                  <a:gd name="connsiteY3" fmla="*/ 0 h 1883787"/>
                                  <a:gd name="connsiteX0" fmla="*/ 0 w 2908625"/>
                                  <a:gd name="connsiteY0" fmla="*/ 1886904 h 1892653"/>
                                  <a:gd name="connsiteX1" fmla="*/ 1034355 w 2908625"/>
                                  <a:gd name="connsiteY1" fmla="*/ 1616967 h 1892653"/>
                                  <a:gd name="connsiteX2" fmla="*/ 1790194 w 2908625"/>
                                  <a:gd name="connsiteY2" fmla="*/ 338885 h 1892653"/>
                                  <a:gd name="connsiteX3" fmla="*/ 2908625 w 2908625"/>
                                  <a:gd name="connsiteY3" fmla="*/ 0 h 1892653"/>
                                  <a:gd name="connsiteX0" fmla="*/ 0 w 3013805"/>
                                  <a:gd name="connsiteY0" fmla="*/ 1896362 h 1901602"/>
                                  <a:gd name="connsiteX1" fmla="*/ 1139535 w 3013805"/>
                                  <a:gd name="connsiteY1" fmla="*/ 1616967 h 1901602"/>
                                  <a:gd name="connsiteX2" fmla="*/ 1895374 w 3013805"/>
                                  <a:gd name="connsiteY2" fmla="*/ 338885 h 1901602"/>
                                  <a:gd name="connsiteX3" fmla="*/ 3013805 w 3013805"/>
                                  <a:gd name="connsiteY3" fmla="*/ 0 h 1901602"/>
                                </a:gdLst>
                                <a:ahLst/>
                                <a:cxnLst>
                                  <a:cxn ang="0">
                                    <a:pos x="connsiteX0" y="connsiteY0"/>
                                  </a:cxn>
                                  <a:cxn ang="0">
                                    <a:pos x="connsiteX1" y="connsiteY1"/>
                                  </a:cxn>
                                  <a:cxn ang="0">
                                    <a:pos x="connsiteX2" y="connsiteY2"/>
                                  </a:cxn>
                                  <a:cxn ang="0">
                                    <a:pos x="connsiteX3" y="connsiteY3"/>
                                  </a:cxn>
                                </a:cxnLst>
                                <a:rect l="l" t="t" r="r" b="b"/>
                                <a:pathLst>
                                  <a:path w="3013805" h="1901602">
                                    <a:moveTo>
                                      <a:pt x="0" y="1896362"/>
                                    </a:moveTo>
                                    <a:cubicBezTo>
                                      <a:pt x="264102" y="1918875"/>
                                      <a:pt x="823639" y="1876546"/>
                                      <a:pt x="1139535" y="1616967"/>
                                    </a:cubicBezTo>
                                    <a:cubicBezTo>
                                      <a:pt x="1455431" y="1357388"/>
                                      <a:pt x="1592306" y="605585"/>
                                      <a:pt x="1895374" y="338885"/>
                                    </a:cubicBezTo>
                                    <a:cubicBezTo>
                                      <a:pt x="2198442" y="72185"/>
                                      <a:pt x="2645793" y="90054"/>
                                      <a:pt x="3013805" y="0"/>
                                    </a:cubicBezTo>
                                  </a:path>
                                </a:pathLst>
                              </a:cu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153" name="Ελεύθερη σχεδίαση 152"/>
                              <p:cNvSpPr/>
                              <p:nvPr/>
                            </p:nvSpPr>
                            <p:spPr>
                              <a:xfrm>
                                <a:off x="3024353" y="2539930"/>
                                <a:ext cx="3394061" cy="954000"/>
                              </a:xfrm>
                              <a:custGeom>
                                <a:avLst/>
                                <a:gdLst>
                                  <a:gd name="connsiteX0" fmla="*/ 0 w 2608118"/>
                                  <a:gd name="connsiteY0" fmla="*/ 1776846 h 1790517"/>
                                  <a:gd name="connsiteX1" fmla="*/ 789709 w 2608118"/>
                                  <a:gd name="connsiteY1" fmla="*/ 1600200 h 1790517"/>
                                  <a:gd name="connsiteX2" fmla="*/ 1569027 w 2608118"/>
                                  <a:gd name="connsiteY2" fmla="*/ 446809 h 1790517"/>
                                  <a:gd name="connsiteX3" fmla="*/ 2608118 w 2608118"/>
                                  <a:gd name="connsiteY3" fmla="*/ 0 h 1790517"/>
                                  <a:gd name="connsiteX0" fmla="*/ 0 w 2608118"/>
                                  <a:gd name="connsiteY0" fmla="*/ 1776846 h 1792636"/>
                                  <a:gd name="connsiteX1" fmla="*/ 789709 w 2608118"/>
                                  <a:gd name="connsiteY1" fmla="*/ 1600200 h 1792636"/>
                                  <a:gd name="connsiteX2" fmla="*/ 1551418 w 2608118"/>
                                  <a:gd name="connsiteY2" fmla="*/ 384463 h 1792636"/>
                                  <a:gd name="connsiteX3" fmla="*/ 2608118 w 2608118"/>
                                  <a:gd name="connsiteY3" fmla="*/ 0 h 1792636"/>
                                  <a:gd name="connsiteX0" fmla="*/ 0 w 2608118"/>
                                  <a:gd name="connsiteY0" fmla="*/ 1776846 h 1794981"/>
                                  <a:gd name="connsiteX1" fmla="*/ 789709 w 2608118"/>
                                  <a:gd name="connsiteY1" fmla="*/ 1600200 h 1794981"/>
                                  <a:gd name="connsiteX2" fmla="*/ 1545548 w 2608118"/>
                                  <a:gd name="connsiteY2" fmla="*/ 322118 h 1794981"/>
                                  <a:gd name="connsiteX3" fmla="*/ 2608118 w 2608118"/>
                                  <a:gd name="connsiteY3" fmla="*/ 0 h 1794981"/>
                                  <a:gd name="connsiteX0" fmla="*/ 0 w 2608118"/>
                                  <a:gd name="connsiteY0" fmla="*/ 1776846 h 1784070"/>
                                  <a:gd name="connsiteX1" fmla="*/ 785147 w 2608118"/>
                                  <a:gd name="connsiteY1" fmla="*/ 1539304 h 1784070"/>
                                  <a:gd name="connsiteX2" fmla="*/ 1545548 w 2608118"/>
                                  <a:gd name="connsiteY2" fmla="*/ 322118 h 1784070"/>
                                  <a:gd name="connsiteX3" fmla="*/ 2608118 w 2608118"/>
                                  <a:gd name="connsiteY3" fmla="*/ 0 h 1784070"/>
                                  <a:gd name="connsiteX0" fmla="*/ 0 w 2834214"/>
                                  <a:gd name="connsiteY0" fmla="*/ 1797143 h 1802937"/>
                                  <a:gd name="connsiteX1" fmla="*/ 1011243 w 2834214"/>
                                  <a:gd name="connsiteY1" fmla="*/ 1539304 h 1802937"/>
                                  <a:gd name="connsiteX2" fmla="*/ 1771644 w 2834214"/>
                                  <a:gd name="connsiteY2" fmla="*/ 322118 h 1802937"/>
                                  <a:gd name="connsiteX3" fmla="*/ 2834214 w 2834214"/>
                                  <a:gd name="connsiteY3" fmla="*/ 0 h 1802937"/>
                                  <a:gd name="connsiteX0" fmla="*/ 0 w 2874433"/>
                                  <a:gd name="connsiteY0" fmla="*/ 1812077 h 1817087"/>
                                  <a:gd name="connsiteX1" fmla="*/ 1051462 w 2874433"/>
                                  <a:gd name="connsiteY1" fmla="*/ 1539304 h 1817087"/>
                                  <a:gd name="connsiteX2" fmla="*/ 1811863 w 2874433"/>
                                  <a:gd name="connsiteY2" fmla="*/ 322118 h 1817087"/>
                                  <a:gd name="connsiteX3" fmla="*/ 2874433 w 2874433"/>
                                  <a:gd name="connsiteY3" fmla="*/ 0 h 1817087"/>
                                  <a:gd name="connsiteX0" fmla="*/ 0 w 2915130"/>
                                  <a:gd name="connsiteY0" fmla="*/ 1856880 h 1860366"/>
                                  <a:gd name="connsiteX1" fmla="*/ 1092159 w 2915130"/>
                                  <a:gd name="connsiteY1" fmla="*/ 1539304 h 1860366"/>
                                  <a:gd name="connsiteX2" fmla="*/ 1852560 w 2915130"/>
                                  <a:gd name="connsiteY2" fmla="*/ 322118 h 1860366"/>
                                  <a:gd name="connsiteX3" fmla="*/ 2915130 w 2915130"/>
                                  <a:gd name="connsiteY3" fmla="*/ 0 h 1860366"/>
                                  <a:gd name="connsiteX0" fmla="*/ 0 w 2945653"/>
                                  <a:gd name="connsiteY0" fmla="*/ 1841946 h 1845837"/>
                                  <a:gd name="connsiteX1" fmla="*/ 1122682 w 2945653"/>
                                  <a:gd name="connsiteY1" fmla="*/ 1539304 h 1845837"/>
                                  <a:gd name="connsiteX2" fmla="*/ 1883083 w 2945653"/>
                                  <a:gd name="connsiteY2" fmla="*/ 322118 h 1845837"/>
                                  <a:gd name="connsiteX3" fmla="*/ 2945653 w 2945653"/>
                                  <a:gd name="connsiteY3" fmla="*/ 0 h 1845837"/>
                                  <a:gd name="connsiteX0" fmla="*/ 0 w 2945653"/>
                                  <a:gd name="connsiteY0" fmla="*/ 1841946 h 1848201"/>
                                  <a:gd name="connsiteX1" fmla="*/ 1061636 w 2945653"/>
                                  <a:gd name="connsiteY1" fmla="*/ 1583285 h 1848201"/>
                                  <a:gd name="connsiteX2" fmla="*/ 1883083 w 2945653"/>
                                  <a:gd name="connsiteY2" fmla="*/ 322118 h 1848201"/>
                                  <a:gd name="connsiteX3" fmla="*/ 2945653 w 2945653"/>
                                  <a:gd name="connsiteY3" fmla="*/ 0 h 1848201"/>
                                  <a:gd name="connsiteX0" fmla="*/ 0 w 2945653"/>
                                  <a:gd name="connsiteY0" fmla="*/ 1856606 h 1861995"/>
                                  <a:gd name="connsiteX1" fmla="*/ 1061636 w 2945653"/>
                                  <a:gd name="connsiteY1" fmla="*/ 1583285 h 1861995"/>
                                  <a:gd name="connsiteX2" fmla="*/ 1883083 w 2945653"/>
                                  <a:gd name="connsiteY2" fmla="*/ 322118 h 1861995"/>
                                  <a:gd name="connsiteX3" fmla="*/ 2945653 w 2945653"/>
                                  <a:gd name="connsiteY3" fmla="*/ 0 h 1861995"/>
                                </a:gdLst>
                                <a:ahLst/>
                                <a:cxnLst>
                                  <a:cxn ang="0">
                                    <a:pos x="connsiteX0" y="connsiteY0"/>
                                  </a:cxn>
                                  <a:cxn ang="0">
                                    <a:pos x="connsiteX1" y="connsiteY1"/>
                                  </a:cxn>
                                  <a:cxn ang="0">
                                    <a:pos x="connsiteX2" y="connsiteY2"/>
                                  </a:cxn>
                                  <a:cxn ang="0">
                                    <a:pos x="connsiteX3" y="connsiteY3"/>
                                  </a:cxn>
                                </a:cxnLst>
                                <a:rect l="l" t="t" r="r" b="b"/>
                                <a:pathLst>
                                  <a:path w="2945653" h="1861995">
                                    <a:moveTo>
                                      <a:pt x="0" y="1856606"/>
                                    </a:moveTo>
                                    <a:cubicBezTo>
                                      <a:pt x="264102" y="1879119"/>
                                      <a:pt x="747789" y="1839033"/>
                                      <a:pt x="1061636" y="1583285"/>
                                    </a:cubicBezTo>
                                    <a:cubicBezTo>
                                      <a:pt x="1375483" y="1327537"/>
                                      <a:pt x="1580015" y="588818"/>
                                      <a:pt x="1883083" y="322118"/>
                                    </a:cubicBezTo>
                                    <a:cubicBezTo>
                                      <a:pt x="2186151" y="55418"/>
                                      <a:pt x="2577641" y="90054"/>
                                      <a:pt x="2945653" y="0"/>
                                    </a:cubicBezTo>
                                  </a:path>
                                </a:pathLst>
                              </a:cu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grpSp>
                        <p:cxnSp>
                          <p:nvCxnSpPr>
                            <p:cNvPr id="150" name="Ευθεία γραμμή σύνδεσης 149"/>
                            <p:cNvCxnSpPr/>
                            <p:nvPr/>
                          </p:nvCxnSpPr>
                          <p:spPr>
                            <a:xfrm flipV="1">
                              <a:off x="-17777" y="2631800"/>
                              <a:ext cx="1152000"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1" name="Ευθεία γραμμή σύνδεσης 150"/>
                            <p:cNvCxnSpPr/>
                            <p:nvPr/>
                          </p:nvCxnSpPr>
                          <p:spPr>
                            <a:xfrm flipV="1">
                              <a:off x="-946" y="3158505"/>
                              <a:ext cx="1152000"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148" name="TextBox 147"/>
                          <p:cNvSpPr txBox="1"/>
                          <p:nvPr/>
                        </p:nvSpPr>
                        <p:spPr>
                          <a:xfrm>
                            <a:off x="1162839" y="5038381"/>
                            <a:ext cx="415498" cy="369332"/>
                          </a:xfrm>
                          <a:prstGeom prst="rect">
                            <a:avLst/>
                          </a:prstGeom>
                          <a:noFill/>
                        </p:spPr>
                        <p:txBody>
                          <a:bodyPr wrap="none" rtlCol="0">
                            <a:spAutoFit/>
                          </a:bodyPr>
                          <a:lstStyle/>
                          <a:p>
                            <a:r>
                              <a:rPr lang="en-US" b="1" i="1" dirty="0" smtClean="0">
                                <a:latin typeface="Times New Roman" panose="02020603050405020304" pitchFamily="18" charset="0"/>
                                <a:cs typeface="Times New Roman" panose="02020603050405020304" pitchFamily="18" charset="0"/>
                              </a:rPr>
                              <a:t>A</a:t>
                            </a:r>
                            <a:r>
                              <a:rPr lang="en-US" b="1" baseline="-25000" dirty="0" smtClean="0">
                                <a:latin typeface="Times New Roman" panose="02020603050405020304" pitchFamily="18" charset="0"/>
                                <a:cs typeface="Times New Roman" panose="02020603050405020304" pitchFamily="18" charset="0"/>
                              </a:rPr>
                              <a:t>1</a:t>
                            </a:r>
                            <a:endParaRPr lang="el-GR" b="1" dirty="0">
                              <a:latin typeface="Times New Roman" panose="02020603050405020304" pitchFamily="18" charset="0"/>
                              <a:cs typeface="Times New Roman" panose="02020603050405020304" pitchFamily="18" charset="0"/>
                            </a:endParaRPr>
                          </a:p>
                        </p:txBody>
                      </p:sp>
                    </p:grpSp>
                    <p:cxnSp>
                      <p:nvCxnSpPr>
                        <p:cNvPr id="145" name="Ευθεία γραμμή σύνδεσης 144"/>
                        <p:cNvCxnSpPr/>
                        <p:nvPr/>
                      </p:nvCxnSpPr>
                      <p:spPr>
                        <a:xfrm>
                          <a:off x="5695561" y="3330309"/>
                          <a:ext cx="1152000" cy="1"/>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6" name="Ευθεία γραμμή σύνδεσης 145"/>
                        <p:cNvCxnSpPr/>
                        <p:nvPr/>
                      </p:nvCxnSpPr>
                      <p:spPr>
                        <a:xfrm>
                          <a:off x="5734462" y="4681119"/>
                          <a:ext cx="1152000" cy="1"/>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143" name="Οβάλ 142"/>
                      <p:cNvSpPr/>
                      <p:nvPr/>
                    </p:nvSpPr>
                    <p:spPr>
                      <a:xfrm>
                        <a:off x="5548921" y="3319918"/>
                        <a:ext cx="540000" cy="1368000"/>
                      </a:xfrm>
                      <a:prstGeom prst="ellipse">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grpSp>
              </p:grpSp>
            </p:grpSp>
            <p:grpSp>
              <p:nvGrpSpPr>
                <p:cNvPr id="127" name="Ομάδα 126"/>
                <p:cNvGrpSpPr/>
                <p:nvPr/>
              </p:nvGrpSpPr>
              <p:grpSpPr>
                <a:xfrm>
                  <a:off x="278187" y="3677687"/>
                  <a:ext cx="6443009" cy="3071277"/>
                  <a:chOff x="278187" y="3677687"/>
                  <a:chExt cx="6443009" cy="3071277"/>
                </a:xfrm>
              </p:grpSpPr>
              <p:grpSp>
                <p:nvGrpSpPr>
                  <p:cNvPr id="129" name="Ομάδα 128"/>
                  <p:cNvGrpSpPr/>
                  <p:nvPr/>
                </p:nvGrpSpPr>
                <p:grpSpPr>
                  <a:xfrm>
                    <a:off x="278187" y="3705911"/>
                    <a:ext cx="6443009" cy="3043053"/>
                    <a:chOff x="272935" y="3771570"/>
                    <a:chExt cx="6443009" cy="3043053"/>
                  </a:xfrm>
                </p:grpSpPr>
                <p:grpSp>
                  <p:nvGrpSpPr>
                    <p:cNvPr id="131" name="Ομάδα 130"/>
                    <p:cNvGrpSpPr/>
                    <p:nvPr/>
                  </p:nvGrpSpPr>
                  <p:grpSpPr>
                    <a:xfrm>
                      <a:off x="379944" y="3947398"/>
                      <a:ext cx="6336000" cy="2736000"/>
                      <a:chOff x="907479" y="4041182"/>
                      <a:chExt cx="6336000" cy="2736000"/>
                    </a:xfrm>
                  </p:grpSpPr>
                  <p:cxnSp>
                    <p:nvCxnSpPr>
                      <p:cNvPr id="134" name="Ευθεία γραμμή σύνδεσης 133"/>
                      <p:cNvCxnSpPr/>
                      <p:nvPr/>
                    </p:nvCxnSpPr>
                    <p:spPr>
                      <a:xfrm>
                        <a:off x="1055136" y="4041182"/>
                        <a:ext cx="0" cy="2736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5" name="Ευθεία γραμμή σύνδεσης 134"/>
                      <p:cNvCxnSpPr/>
                      <p:nvPr/>
                    </p:nvCxnSpPr>
                    <p:spPr>
                      <a:xfrm rot="5400000">
                        <a:off x="4075479" y="3466911"/>
                        <a:ext cx="0" cy="6336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132" name="TextBox 131"/>
                    <p:cNvSpPr txBox="1"/>
                    <p:nvPr/>
                  </p:nvSpPr>
                  <p:spPr>
                    <a:xfrm>
                      <a:off x="6377933" y="6414513"/>
                      <a:ext cx="312906" cy="400110"/>
                    </a:xfrm>
                    <a:prstGeom prst="rect">
                      <a:avLst/>
                    </a:prstGeom>
                    <a:noFill/>
                  </p:spPr>
                  <p:txBody>
                    <a:bodyPr wrap="none" rtlCol="0">
                      <a:spAutoFit/>
                    </a:bodyPr>
                    <a:lstStyle/>
                    <a:p>
                      <a:r>
                        <a:rPr lang="en-US" sz="2000" b="1" i="1" dirty="0" smtClean="0">
                          <a:solidFill>
                            <a:srgbClr val="0070C0"/>
                          </a:solidFill>
                          <a:latin typeface="Times New Roman" panose="02020603050405020304" pitchFamily="18" charset="0"/>
                          <a:cs typeface="Times New Roman" panose="02020603050405020304" pitchFamily="18" charset="0"/>
                        </a:rPr>
                        <a:t>x</a:t>
                      </a:r>
                      <a:endParaRPr lang="el-GR" sz="2000" b="1" dirty="0">
                        <a:solidFill>
                          <a:srgbClr val="0070C0"/>
                        </a:solidFill>
                        <a:latin typeface="Times New Roman" panose="02020603050405020304" pitchFamily="18" charset="0"/>
                        <a:cs typeface="Times New Roman" panose="02020603050405020304" pitchFamily="18" charset="0"/>
                      </a:endParaRPr>
                    </a:p>
                  </p:txBody>
                </p:sp>
                <p:sp>
                  <p:nvSpPr>
                    <p:cNvPr id="133" name="TextBox 132"/>
                    <p:cNvSpPr txBox="1"/>
                    <p:nvPr/>
                  </p:nvSpPr>
                  <p:spPr>
                    <a:xfrm>
                      <a:off x="272935" y="3771570"/>
                      <a:ext cx="298480" cy="400110"/>
                    </a:xfrm>
                    <a:prstGeom prst="rect">
                      <a:avLst/>
                    </a:prstGeom>
                    <a:noFill/>
                  </p:spPr>
                  <p:txBody>
                    <a:bodyPr wrap="none" rtlCol="0">
                      <a:spAutoFit/>
                    </a:bodyPr>
                    <a:lstStyle/>
                    <a:p>
                      <a:r>
                        <a:rPr lang="en-US" sz="2000" b="1" i="1" dirty="0" smtClean="0">
                          <a:solidFill>
                            <a:srgbClr val="0070C0"/>
                          </a:solidFill>
                          <a:latin typeface="Times New Roman" panose="02020603050405020304" pitchFamily="18" charset="0"/>
                          <a:cs typeface="Times New Roman" panose="02020603050405020304" pitchFamily="18" charset="0"/>
                        </a:rPr>
                        <a:t>y</a:t>
                      </a:r>
                      <a:endParaRPr lang="el-GR" sz="2000" b="1" dirty="0">
                        <a:solidFill>
                          <a:srgbClr val="0070C0"/>
                        </a:solidFill>
                        <a:latin typeface="Times New Roman" panose="02020603050405020304" pitchFamily="18" charset="0"/>
                        <a:cs typeface="Times New Roman" panose="02020603050405020304" pitchFamily="18" charset="0"/>
                      </a:endParaRPr>
                    </a:p>
                  </p:txBody>
                </p:sp>
              </p:grpSp>
              <p:sp>
                <p:nvSpPr>
                  <p:cNvPr id="130" name="Ορθογώνιο 129"/>
                  <p:cNvSpPr/>
                  <p:nvPr/>
                </p:nvSpPr>
                <p:spPr>
                  <a:xfrm>
                    <a:off x="2157969" y="3677687"/>
                    <a:ext cx="2697790" cy="338554"/>
                  </a:xfrm>
                  <a:prstGeom prst="rect">
                    <a:avLst/>
                  </a:prstGeom>
                </p:spPr>
                <p:txBody>
                  <a:bodyPr wrap="none">
                    <a:spAutoFit/>
                  </a:bodyPr>
                  <a:lstStyle/>
                  <a:p>
                    <a:r>
                      <a:rPr lang="el-GR" sz="14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Μετά από χρονικό διάστημα </a:t>
                    </a:r>
                    <a:r>
                      <a:rPr lang="el-GR" sz="1600" b="1" dirty="0">
                        <a:solidFill>
                          <a:srgbClr val="0070C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Δ</a:t>
                    </a:r>
                    <a:r>
                      <a:rPr lang="en-US" sz="1600" b="1" i="1" dirty="0">
                        <a:solidFill>
                          <a:srgbClr val="0070C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a:t>
                    </a:r>
                    <a:r>
                      <a:rPr lang="el-GR" sz="14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endParaRPr lang="el-GR" sz="1400" dirty="0"/>
                  </a:p>
                </p:txBody>
              </p:sp>
            </p:grpSp>
          </p:grpSp>
        </p:grpSp>
        <p:grpSp>
          <p:nvGrpSpPr>
            <p:cNvPr id="165" name="Ομάδα 164"/>
            <p:cNvGrpSpPr/>
            <p:nvPr/>
          </p:nvGrpSpPr>
          <p:grpSpPr>
            <a:xfrm>
              <a:off x="114640" y="1357304"/>
              <a:ext cx="6149765" cy="1674048"/>
              <a:chOff x="114640" y="1357304"/>
              <a:chExt cx="6149765" cy="1674048"/>
            </a:xfrm>
          </p:grpSpPr>
          <p:grpSp>
            <p:nvGrpSpPr>
              <p:cNvPr id="167" name="Ομάδα 166"/>
              <p:cNvGrpSpPr/>
              <p:nvPr/>
            </p:nvGrpSpPr>
            <p:grpSpPr>
              <a:xfrm>
                <a:off x="114640" y="1357304"/>
                <a:ext cx="6149765" cy="369332"/>
                <a:chOff x="114640" y="1357304"/>
                <a:chExt cx="6149765" cy="369332"/>
              </a:xfrm>
            </p:grpSpPr>
            <p:cxnSp>
              <p:nvCxnSpPr>
                <p:cNvPr id="172" name="Ευθεία γραμμή σύνδεσης 171"/>
                <p:cNvCxnSpPr/>
                <p:nvPr/>
              </p:nvCxnSpPr>
              <p:spPr>
                <a:xfrm flipV="1">
                  <a:off x="504405" y="1593649"/>
                  <a:ext cx="5760000" cy="0"/>
                </a:xfrm>
                <a:prstGeom prst="line">
                  <a:avLst/>
                </a:prstGeom>
                <a:ln w="12700">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173" name="Ευθεία γραμμή σύνδεσης 172"/>
                <p:cNvCxnSpPr/>
                <p:nvPr/>
              </p:nvCxnSpPr>
              <p:spPr>
                <a:xfrm rot="5400000">
                  <a:off x="486367" y="1521442"/>
                  <a:ext cx="0" cy="14400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174" name="TextBox 173"/>
                <p:cNvSpPr txBox="1"/>
                <p:nvPr/>
              </p:nvSpPr>
              <p:spPr>
                <a:xfrm>
                  <a:off x="114640" y="1357304"/>
                  <a:ext cx="364202" cy="369332"/>
                </a:xfrm>
                <a:prstGeom prst="rect">
                  <a:avLst/>
                </a:prstGeom>
                <a:noFill/>
              </p:spPr>
              <p:txBody>
                <a:bodyPr wrap="none" rtlCol="0">
                  <a:spAutoFit/>
                </a:bodyPr>
                <a:lstStyle/>
                <a:p>
                  <a:r>
                    <a:rPr lang="en-US" b="1" i="1" dirty="0" smtClean="0">
                      <a:solidFill>
                        <a:srgbClr val="0070C0"/>
                      </a:solidFill>
                      <a:latin typeface="Times New Roman" panose="02020603050405020304" pitchFamily="18" charset="0"/>
                      <a:cs typeface="Times New Roman" panose="02020603050405020304" pitchFamily="18" charset="0"/>
                    </a:rPr>
                    <a:t>y</a:t>
                  </a:r>
                  <a:r>
                    <a:rPr lang="en-US" b="1" baseline="-25000" dirty="0" smtClean="0">
                      <a:solidFill>
                        <a:srgbClr val="0070C0"/>
                      </a:solidFill>
                      <a:latin typeface="Times New Roman" panose="02020603050405020304" pitchFamily="18" charset="0"/>
                      <a:cs typeface="Times New Roman" panose="02020603050405020304" pitchFamily="18" charset="0"/>
                    </a:rPr>
                    <a:t>2</a:t>
                  </a:r>
                  <a:endParaRPr lang="el-GR" b="1" dirty="0">
                    <a:solidFill>
                      <a:srgbClr val="0070C0"/>
                    </a:solidFill>
                    <a:latin typeface="Times New Roman" panose="02020603050405020304" pitchFamily="18" charset="0"/>
                    <a:cs typeface="Times New Roman" panose="02020603050405020304" pitchFamily="18" charset="0"/>
                  </a:endParaRPr>
                </a:p>
              </p:txBody>
            </p:sp>
          </p:grpSp>
          <p:grpSp>
            <p:nvGrpSpPr>
              <p:cNvPr id="168" name="Ομάδα 167"/>
              <p:cNvGrpSpPr/>
              <p:nvPr/>
            </p:nvGrpSpPr>
            <p:grpSpPr>
              <a:xfrm>
                <a:off x="162251" y="2662020"/>
                <a:ext cx="2605007" cy="369332"/>
                <a:chOff x="47950" y="2662020"/>
                <a:chExt cx="2605007" cy="369332"/>
              </a:xfrm>
            </p:grpSpPr>
            <p:cxnSp>
              <p:nvCxnSpPr>
                <p:cNvPr id="169" name="Ευθεία γραμμή σύνδεσης 168"/>
                <p:cNvCxnSpPr/>
                <p:nvPr/>
              </p:nvCxnSpPr>
              <p:spPr>
                <a:xfrm>
                  <a:off x="420957" y="2886794"/>
                  <a:ext cx="2232000" cy="0"/>
                </a:xfrm>
                <a:prstGeom prst="line">
                  <a:avLst/>
                </a:prstGeom>
                <a:ln w="12700">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170" name="Ευθεία γραμμή σύνδεσης 169"/>
                <p:cNvCxnSpPr/>
                <p:nvPr/>
              </p:nvCxnSpPr>
              <p:spPr>
                <a:xfrm rot="5400000">
                  <a:off x="397840" y="2817306"/>
                  <a:ext cx="0" cy="14400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171" name="TextBox 170"/>
                <p:cNvSpPr txBox="1"/>
                <p:nvPr/>
              </p:nvSpPr>
              <p:spPr>
                <a:xfrm>
                  <a:off x="47950" y="2662020"/>
                  <a:ext cx="364202" cy="369332"/>
                </a:xfrm>
                <a:prstGeom prst="rect">
                  <a:avLst/>
                </a:prstGeom>
                <a:noFill/>
              </p:spPr>
              <p:txBody>
                <a:bodyPr wrap="none" rtlCol="0">
                  <a:spAutoFit/>
                </a:bodyPr>
                <a:lstStyle/>
                <a:p>
                  <a:r>
                    <a:rPr lang="en-US" b="1" i="1" dirty="0" smtClean="0">
                      <a:solidFill>
                        <a:srgbClr val="0070C0"/>
                      </a:solidFill>
                      <a:latin typeface="Times New Roman" panose="02020603050405020304" pitchFamily="18" charset="0"/>
                      <a:cs typeface="Times New Roman" panose="02020603050405020304" pitchFamily="18" charset="0"/>
                    </a:rPr>
                    <a:t>y</a:t>
                  </a:r>
                  <a:r>
                    <a:rPr lang="en-US" b="1" baseline="-25000" dirty="0" smtClean="0">
                      <a:solidFill>
                        <a:srgbClr val="0070C0"/>
                      </a:solidFill>
                      <a:latin typeface="Times New Roman" panose="02020603050405020304" pitchFamily="18" charset="0"/>
                      <a:cs typeface="Times New Roman" panose="02020603050405020304" pitchFamily="18" charset="0"/>
                    </a:rPr>
                    <a:t>1</a:t>
                  </a:r>
                  <a:endParaRPr lang="el-GR" b="1" dirty="0">
                    <a:solidFill>
                      <a:srgbClr val="0070C0"/>
                    </a:solidFill>
                    <a:latin typeface="Times New Roman" panose="02020603050405020304" pitchFamily="18" charset="0"/>
                    <a:cs typeface="Times New Roman" panose="02020603050405020304" pitchFamily="18" charset="0"/>
                  </a:endParaRPr>
                </a:p>
              </p:txBody>
            </p:sp>
          </p:grpSp>
        </p:grpSp>
        <p:grpSp>
          <p:nvGrpSpPr>
            <p:cNvPr id="175" name="Ομάδα 174"/>
            <p:cNvGrpSpPr/>
            <p:nvPr/>
          </p:nvGrpSpPr>
          <p:grpSpPr>
            <a:xfrm>
              <a:off x="622656" y="1183137"/>
              <a:ext cx="6068601" cy="1715264"/>
              <a:chOff x="622656" y="1183137"/>
              <a:chExt cx="6068601" cy="1715264"/>
            </a:xfrm>
          </p:grpSpPr>
          <p:grpSp>
            <p:nvGrpSpPr>
              <p:cNvPr id="176" name="Ομάδα 175"/>
              <p:cNvGrpSpPr/>
              <p:nvPr/>
            </p:nvGrpSpPr>
            <p:grpSpPr>
              <a:xfrm>
                <a:off x="622656" y="2480087"/>
                <a:ext cx="1008000" cy="418314"/>
                <a:chOff x="653829" y="2480087"/>
                <a:chExt cx="1008000" cy="418314"/>
              </a:xfrm>
            </p:grpSpPr>
            <p:cxnSp>
              <p:nvCxnSpPr>
                <p:cNvPr id="181" name="Ευθύγραμμο βέλος σύνδεσης 180"/>
                <p:cNvCxnSpPr/>
                <p:nvPr/>
              </p:nvCxnSpPr>
              <p:spPr>
                <a:xfrm>
                  <a:off x="653829" y="2898401"/>
                  <a:ext cx="1008000" cy="0"/>
                </a:xfrm>
                <a:prstGeom prst="straightConnector1">
                  <a:avLst/>
                </a:prstGeom>
                <a:ln w="57150">
                  <a:solidFill>
                    <a:srgbClr val="FF0000"/>
                  </a:solidFill>
                  <a:tailEnd type="triangle" w="sm" len="lg"/>
                </a:ln>
              </p:spPr>
              <p:style>
                <a:lnRef idx="1">
                  <a:schemeClr val="accent1"/>
                </a:lnRef>
                <a:fillRef idx="0">
                  <a:schemeClr val="accent1"/>
                </a:fillRef>
                <a:effectRef idx="0">
                  <a:schemeClr val="accent1"/>
                </a:effectRef>
                <a:fontRef idx="minor">
                  <a:schemeClr val="tx1"/>
                </a:fontRef>
              </p:style>
            </p:cxnSp>
            <p:sp>
              <p:nvSpPr>
                <p:cNvPr id="182" name="TextBox 181"/>
                <p:cNvSpPr txBox="1"/>
                <p:nvPr/>
              </p:nvSpPr>
              <p:spPr>
                <a:xfrm>
                  <a:off x="795854" y="2480087"/>
                  <a:ext cx="415498" cy="369332"/>
                </a:xfrm>
                <a:prstGeom prst="rect">
                  <a:avLst/>
                </a:prstGeom>
                <a:noFill/>
              </p:spPr>
              <p:txBody>
                <a:bodyPr wrap="none" rtlCol="0">
                  <a:spAutoFit/>
                </a:bodyPr>
                <a:lstStyle/>
                <a:p>
                  <a:r>
                    <a:rPr lang="en-US" b="1" i="1" dirty="0" smtClean="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F</a:t>
                  </a:r>
                  <a:r>
                    <a:rPr lang="en-US" b="1" baseline="-25000" dirty="0" smtClean="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1</a:t>
                  </a:r>
                  <a:endParaRPr lang="el-GR" b="1" dirty="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grpSp>
          <p:grpSp>
            <p:nvGrpSpPr>
              <p:cNvPr id="177" name="Ομάδα 176"/>
              <p:cNvGrpSpPr/>
              <p:nvPr/>
            </p:nvGrpSpPr>
            <p:grpSpPr>
              <a:xfrm>
                <a:off x="5827257" y="1183137"/>
                <a:ext cx="864000" cy="411187"/>
                <a:chOff x="5827257" y="1183137"/>
                <a:chExt cx="864000" cy="411187"/>
              </a:xfrm>
            </p:grpSpPr>
            <p:cxnSp>
              <p:nvCxnSpPr>
                <p:cNvPr id="179" name="Ευθύγραμμο βέλος σύνδεσης 178"/>
                <p:cNvCxnSpPr/>
                <p:nvPr/>
              </p:nvCxnSpPr>
              <p:spPr>
                <a:xfrm flipH="1">
                  <a:off x="5827257" y="1594324"/>
                  <a:ext cx="864000" cy="0"/>
                </a:xfrm>
                <a:prstGeom prst="straightConnector1">
                  <a:avLst/>
                </a:prstGeom>
                <a:ln w="57150">
                  <a:solidFill>
                    <a:srgbClr val="FF0000"/>
                  </a:solidFill>
                  <a:headEnd type="none" w="sm" len="med"/>
                  <a:tailEnd type="triangle" w="sm" len="lg"/>
                </a:ln>
              </p:spPr>
              <p:style>
                <a:lnRef idx="1">
                  <a:schemeClr val="accent1"/>
                </a:lnRef>
                <a:fillRef idx="0">
                  <a:schemeClr val="accent1"/>
                </a:fillRef>
                <a:effectRef idx="0">
                  <a:schemeClr val="accent1"/>
                </a:effectRef>
                <a:fontRef idx="minor">
                  <a:schemeClr val="tx1"/>
                </a:fontRef>
              </p:style>
            </p:cxnSp>
            <p:sp>
              <p:nvSpPr>
                <p:cNvPr id="180" name="TextBox 179"/>
                <p:cNvSpPr txBox="1"/>
                <p:nvPr/>
              </p:nvSpPr>
              <p:spPr>
                <a:xfrm>
                  <a:off x="6120670" y="1183137"/>
                  <a:ext cx="415498" cy="369332"/>
                </a:xfrm>
                <a:prstGeom prst="rect">
                  <a:avLst/>
                </a:prstGeom>
                <a:noFill/>
              </p:spPr>
              <p:txBody>
                <a:bodyPr wrap="none" rtlCol="0">
                  <a:spAutoFit/>
                </a:bodyPr>
                <a:lstStyle/>
                <a:p>
                  <a:r>
                    <a:rPr lang="en-US" b="1" i="1" dirty="0" smtClean="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F</a:t>
                  </a:r>
                  <a:r>
                    <a:rPr lang="en-US" b="1" baseline="-25000" dirty="0" smtClean="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2</a:t>
                  </a:r>
                  <a:endParaRPr lang="el-GR" b="1" dirty="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grpSp>
        </p:grpSp>
        <p:sp>
          <p:nvSpPr>
            <p:cNvPr id="183" name="Οβάλ 182"/>
            <p:cNvSpPr/>
            <p:nvPr/>
          </p:nvSpPr>
          <p:spPr>
            <a:xfrm>
              <a:off x="6501428" y="865004"/>
              <a:ext cx="540000" cy="1368000"/>
            </a:xfrm>
            <a:prstGeom prst="ellipse">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grpSp>
          <p:nvGrpSpPr>
            <p:cNvPr id="184" name="Ομάδα 183"/>
            <p:cNvGrpSpPr/>
            <p:nvPr/>
          </p:nvGrpSpPr>
          <p:grpSpPr>
            <a:xfrm>
              <a:off x="1644853" y="407615"/>
              <a:ext cx="4609745" cy="6405173"/>
              <a:chOff x="1644853" y="407615"/>
              <a:chExt cx="4609745" cy="6405173"/>
            </a:xfrm>
          </p:grpSpPr>
          <p:grpSp>
            <p:nvGrpSpPr>
              <p:cNvPr id="185" name="Ομάδα 184"/>
              <p:cNvGrpSpPr/>
              <p:nvPr/>
            </p:nvGrpSpPr>
            <p:grpSpPr>
              <a:xfrm>
                <a:off x="1644853" y="482956"/>
                <a:ext cx="1232948" cy="6329832"/>
                <a:chOff x="1644853" y="482956"/>
                <a:chExt cx="1232948" cy="6329832"/>
              </a:xfrm>
            </p:grpSpPr>
            <p:sp>
              <p:nvSpPr>
                <p:cNvPr id="194" name="TextBox 193"/>
                <p:cNvSpPr txBox="1"/>
                <p:nvPr/>
              </p:nvSpPr>
              <p:spPr>
                <a:xfrm>
                  <a:off x="1931592" y="6443456"/>
                  <a:ext cx="521297" cy="369332"/>
                </a:xfrm>
                <a:prstGeom prst="rect">
                  <a:avLst/>
                </a:prstGeom>
                <a:noFill/>
              </p:spPr>
              <p:txBody>
                <a:bodyPr wrap="none" rtlCol="0">
                  <a:spAutoFit/>
                </a:bodyPr>
                <a:lstStyle/>
                <a:p>
                  <a:r>
                    <a:rPr lang="el-GR" b="1" dirty="0" smtClean="0">
                      <a:solidFill>
                        <a:srgbClr val="0070C0"/>
                      </a:solidFill>
                      <a:latin typeface="Times New Roman" panose="02020603050405020304" pitchFamily="18" charset="0"/>
                      <a:cs typeface="Times New Roman" panose="02020603050405020304" pitchFamily="18" charset="0"/>
                    </a:rPr>
                    <a:t>Δ</a:t>
                  </a:r>
                  <a:r>
                    <a:rPr lang="en-US" b="1" i="1" dirty="0" smtClean="0">
                      <a:solidFill>
                        <a:srgbClr val="0070C0"/>
                      </a:solidFill>
                      <a:latin typeface="Times New Roman" panose="02020603050405020304" pitchFamily="18" charset="0"/>
                      <a:cs typeface="Times New Roman" panose="02020603050405020304" pitchFamily="18" charset="0"/>
                    </a:rPr>
                    <a:t>x</a:t>
                  </a:r>
                  <a:r>
                    <a:rPr lang="en-US" b="1" baseline="-25000" dirty="0" smtClean="0">
                      <a:solidFill>
                        <a:srgbClr val="0070C0"/>
                      </a:solidFill>
                      <a:latin typeface="Times New Roman" panose="02020603050405020304" pitchFamily="18" charset="0"/>
                      <a:cs typeface="Times New Roman" panose="02020603050405020304" pitchFamily="18" charset="0"/>
                    </a:rPr>
                    <a:t>1</a:t>
                  </a:r>
                  <a:endParaRPr lang="el-GR" b="1" dirty="0">
                    <a:solidFill>
                      <a:srgbClr val="0070C0"/>
                    </a:solidFill>
                    <a:latin typeface="Times New Roman" panose="02020603050405020304" pitchFamily="18" charset="0"/>
                    <a:cs typeface="Times New Roman" panose="02020603050405020304" pitchFamily="18" charset="0"/>
                  </a:endParaRPr>
                </a:p>
              </p:txBody>
            </p:sp>
            <p:grpSp>
              <p:nvGrpSpPr>
                <p:cNvPr id="195" name="Ομάδα 194"/>
                <p:cNvGrpSpPr/>
                <p:nvPr/>
              </p:nvGrpSpPr>
              <p:grpSpPr>
                <a:xfrm>
                  <a:off x="1644853" y="482956"/>
                  <a:ext cx="1232948" cy="6104500"/>
                  <a:chOff x="1644853" y="482956"/>
                  <a:chExt cx="1232948" cy="6104500"/>
                </a:xfrm>
              </p:grpSpPr>
              <p:grpSp>
                <p:nvGrpSpPr>
                  <p:cNvPr id="196" name="Ομάδα 195"/>
                  <p:cNvGrpSpPr/>
                  <p:nvPr/>
                </p:nvGrpSpPr>
                <p:grpSpPr>
                  <a:xfrm>
                    <a:off x="1644853" y="482956"/>
                    <a:ext cx="1085861" cy="6104500"/>
                    <a:chOff x="1644853" y="482956"/>
                    <a:chExt cx="1085861" cy="6104500"/>
                  </a:xfrm>
                </p:grpSpPr>
                <p:grpSp>
                  <p:nvGrpSpPr>
                    <p:cNvPr id="198" name="Ομάδα 197"/>
                    <p:cNvGrpSpPr/>
                    <p:nvPr/>
                  </p:nvGrpSpPr>
                  <p:grpSpPr>
                    <a:xfrm>
                      <a:off x="2708076" y="482956"/>
                      <a:ext cx="11768" cy="6104500"/>
                      <a:chOff x="2708076" y="482956"/>
                      <a:chExt cx="11768" cy="6104500"/>
                    </a:xfrm>
                  </p:grpSpPr>
                  <p:cxnSp>
                    <p:nvCxnSpPr>
                      <p:cNvPr id="200" name="Ευθεία γραμμή σύνδεσης 199"/>
                      <p:cNvCxnSpPr/>
                      <p:nvPr/>
                    </p:nvCxnSpPr>
                    <p:spPr>
                      <a:xfrm>
                        <a:off x="2708076" y="482956"/>
                        <a:ext cx="0" cy="6012000"/>
                      </a:xfrm>
                      <a:prstGeom prst="line">
                        <a:avLst/>
                      </a:prstGeom>
                      <a:ln w="12700">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201" name="Ευθεία γραμμή σύνδεσης 200"/>
                      <p:cNvCxnSpPr/>
                      <p:nvPr/>
                    </p:nvCxnSpPr>
                    <p:spPr>
                      <a:xfrm>
                        <a:off x="2719844" y="6443456"/>
                        <a:ext cx="0" cy="14400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199" name="Ορθογώνιο 198"/>
                    <p:cNvSpPr/>
                    <p:nvPr/>
                  </p:nvSpPr>
                  <p:spPr>
                    <a:xfrm>
                      <a:off x="1644853" y="513724"/>
                      <a:ext cx="1085861" cy="584775"/>
                    </a:xfrm>
                    <a:prstGeom prst="rect">
                      <a:avLst/>
                    </a:prstGeom>
                  </p:spPr>
                  <p:txBody>
                    <a:bodyPr wrap="square">
                      <a:spAutoFit/>
                    </a:bodyPr>
                    <a:lstStyle/>
                    <a:p>
                      <a:pPr algn="ctr"/>
                      <a:r>
                        <a:rPr lang="el-GR" sz="1400" b="1"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Περιοχή </a:t>
                      </a:r>
                      <a:r>
                        <a:rPr lang="el-GR" sz="14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ρευστού </a:t>
                      </a:r>
                      <a:r>
                        <a:rPr lang="el-GR" b="1" dirty="0" smtClean="0">
                          <a:solidFill>
                            <a:srgbClr val="0070C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1</a:t>
                      </a:r>
                      <a:endParaRPr lang="el-GR" sz="1400" dirty="0"/>
                    </a:p>
                  </p:txBody>
                </p:sp>
              </p:grpSp>
              <p:sp>
                <p:nvSpPr>
                  <p:cNvPr id="197" name="Οβάλ 196"/>
                  <p:cNvSpPr/>
                  <p:nvPr/>
                </p:nvSpPr>
                <p:spPr>
                  <a:xfrm>
                    <a:off x="2553801" y="2628773"/>
                    <a:ext cx="324000" cy="540000"/>
                  </a:xfrm>
                  <a:prstGeom prst="ellipse">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grpSp>
          </p:grpSp>
          <p:grpSp>
            <p:nvGrpSpPr>
              <p:cNvPr id="186" name="Ομάδα 185"/>
              <p:cNvGrpSpPr/>
              <p:nvPr/>
            </p:nvGrpSpPr>
            <p:grpSpPr>
              <a:xfrm>
                <a:off x="5733301" y="407615"/>
                <a:ext cx="521297" cy="6397939"/>
                <a:chOff x="5733301" y="407615"/>
                <a:chExt cx="521297" cy="6397939"/>
              </a:xfrm>
            </p:grpSpPr>
            <p:sp>
              <p:nvSpPr>
                <p:cNvPr id="188" name="TextBox 187"/>
                <p:cNvSpPr txBox="1"/>
                <p:nvPr/>
              </p:nvSpPr>
              <p:spPr>
                <a:xfrm>
                  <a:off x="5733301" y="6436222"/>
                  <a:ext cx="521297" cy="369332"/>
                </a:xfrm>
                <a:prstGeom prst="rect">
                  <a:avLst/>
                </a:prstGeom>
                <a:noFill/>
              </p:spPr>
              <p:txBody>
                <a:bodyPr wrap="none" rtlCol="0">
                  <a:spAutoFit/>
                </a:bodyPr>
                <a:lstStyle/>
                <a:p>
                  <a:r>
                    <a:rPr lang="el-GR" b="1" dirty="0" smtClean="0">
                      <a:solidFill>
                        <a:srgbClr val="0070C0"/>
                      </a:solidFill>
                      <a:latin typeface="Times New Roman" panose="02020603050405020304" pitchFamily="18" charset="0"/>
                      <a:cs typeface="Times New Roman" panose="02020603050405020304" pitchFamily="18" charset="0"/>
                    </a:rPr>
                    <a:t>Δ</a:t>
                  </a:r>
                  <a:r>
                    <a:rPr lang="en-US" b="1" i="1" dirty="0" smtClean="0">
                      <a:solidFill>
                        <a:srgbClr val="0070C0"/>
                      </a:solidFill>
                      <a:latin typeface="Times New Roman" panose="02020603050405020304" pitchFamily="18" charset="0"/>
                      <a:cs typeface="Times New Roman" panose="02020603050405020304" pitchFamily="18" charset="0"/>
                    </a:rPr>
                    <a:t>x</a:t>
                  </a:r>
                  <a:r>
                    <a:rPr lang="en-US" b="1" baseline="-25000" dirty="0" smtClean="0">
                      <a:solidFill>
                        <a:srgbClr val="0070C0"/>
                      </a:solidFill>
                      <a:latin typeface="Times New Roman" panose="02020603050405020304" pitchFamily="18" charset="0"/>
                      <a:cs typeface="Times New Roman" panose="02020603050405020304" pitchFamily="18" charset="0"/>
                    </a:rPr>
                    <a:t>2</a:t>
                  </a:r>
                  <a:endParaRPr lang="el-GR" b="1" dirty="0">
                    <a:solidFill>
                      <a:srgbClr val="0070C0"/>
                    </a:solidFill>
                    <a:latin typeface="Times New Roman" panose="02020603050405020304" pitchFamily="18" charset="0"/>
                    <a:cs typeface="Times New Roman" panose="02020603050405020304" pitchFamily="18" charset="0"/>
                  </a:endParaRPr>
                </a:p>
              </p:txBody>
            </p:sp>
            <p:grpSp>
              <p:nvGrpSpPr>
                <p:cNvPr id="189" name="Ομάδα 188"/>
                <p:cNvGrpSpPr/>
                <p:nvPr/>
              </p:nvGrpSpPr>
              <p:grpSpPr>
                <a:xfrm>
                  <a:off x="5737297" y="407615"/>
                  <a:ext cx="459565" cy="6170199"/>
                  <a:chOff x="5737297" y="418006"/>
                  <a:chExt cx="459565" cy="6170199"/>
                </a:xfrm>
              </p:grpSpPr>
              <p:sp>
                <p:nvSpPr>
                  <p:cNvPr id="190" name="Ορθογώνιο 189"/>
                  <p:cNvSpPr/>
                  <p:nvPr/>
                </p:nvSpPr>
                <p:spPr>
                  <a:xfrm>
                    <a:off x="5737297" y="418006"/>
                    <a:ext cx="459565" cy="369332"/>
                  </a:xfrm>
                  <a:prstGeom prst="rect">
                    <a:avLst/>
                  </a:prstGeom>
                </p:spPr>
                <p:txBody>
                  <a:bodyPr wrap="square">
                    <a:spAutoFit/>
                  </a:bodyPr>
                  <a:lstStyle/>
                  <a:p>
                    <a:pPr algn="ctr"/>
                    <a:r>
                      <a:rPr lang="el-GR" b="1" dirty="0" smtClean="0">
                        <a:solidFill>
                          <a:srgbClr val="0070C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2</a:t>
                    </a:r>
                    <a:endParaRPr lang="el-GR" sz="1400" dirty="0"/>
                  </a:p>
                </p:txBody>
              </p:sp>
              <p:grpSp>
                <p:nvGrpSpPr>
                  <p:cNvPr id="191" name="Ομάδα 190"/>
                  <p:cNvGrpSpPr/>
                  <p:nvPr/>
                </p:nvGrpSpPr>
                <p:grpSpPr>
                  <a:xfrm>
                    <a:off x="6131112" y="456531"/>
                    <a:ext cx="10922" cy="6131674"/>
                    <a:chOff x="6131112" y="456531"/>
                    <a:chExt cx="10922" cy="6131674"/>
                  </a:xfrm>
                </p:grpSpPr>
                <p:cxnSp>
                  <p:nvCxnSpPr>
                    <p:cNvPr id="192" name="Ευθεία γραμμή σύνδεσης 191"/>
                    <p:cNvCxnSpPr/>
                    <p:nvPr/>
                  </p:nvCxnSpPr>
                  <p:spPr>
                    <a:xfrm>
                      <a:off x="6131112" y="456531"/>
                      <a:ext cx="0" cy="6084000"/>
                    </a:xfrm>
                    <a:prstGeom prst="line">
                      <a:avLst/>
                    </a:prstGeom>
                    <a:ln w="12700">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193" name="Ευθεία γραμμή σύνδεσης 192"/>
                    <p:cNvCxnSpPr/>
                    <p:nvPr/>
                  </p:nvCxnSpPr>
                  <p:spPr>
                    <a:xfrm>
                      <a:off x="6142034" y="6444205"/>
                      <a:ext cx="0" cy="14400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grpSp>
            </p:grpSp>
          </p:grpSp>
        </p:grpSp>
        <p:grpSp>
          <p:nvGrpSpPr>
            <p:cNvPr id="202" name="Ομάδα 201"/>
            <p:cNvGrpSpPr/>
            <p:nvPr/>
          </p:nvGrpSpPr>
          <p:grpSpPr>
            <a:xfrm>
              <a:off x="5856384" y="3881033"/>
              <a:ext cx="540000" cy="1368000"/>
              <a:chOff x="5856384" y="3319919"/>
              <a:chExt cx="540000" cy="1368000"/>
            </a:xfrm>
          </p:grpSpPr>
          <p:sp>
            <p:nvSpPr>
              <p:cNvPr id="203" name="Οβάλ 202"/>
              <p:cNvSpPr/>
              <p:nvPr/>
            </p:nvSpPr>
            <p:spPr>
              <a:xfrm>
                <a:off x="5856384" y="3319919"/>
                <a:ext cx="540000" cy="1368000"/>
              </a:xfrm>
              <a:prstGeom prst="ellipse">
                <a:avLst/>
              </a:prstGeom>
              <a:solidFill>
                <a:schemeClr val="accent1">
                  <a:lumMod val="20000"/>
                  <a:lumOff val="80000"/>
                </a:schemeClr>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204" name="TextBox 203"/>
              <p:cNvSpPr txBox="1"/>
              <p:nvPr/>
            </p:nvSpPr>
            <p:spPr>
              <a:xfrm>
                <a:off x="5975172" y="3519934"/>
                <a:ext cx="415498" cy="369332"/>
              </a:xfrm>
              <a:prstGeom prst="rect">
                <a:avLst/>
              </a:prstGeom>
              <a:noFill/>
            </p:spPr>
            <p:txBody>
              <a:bodyPr wrap="none" rtlCol="0">
                <a:spAutoFit/>
              </a:bodyPr>
              <a:lstStyle/>
              <a:p>
                <a:r>
                  <a:rPr lang="en-US" b="1" i="1" dirty="0" smtClean="0">
                    <a:latin typeface="Times New Roman" panose="02020603050405020304" pitchFamily="18" charset="0"/>
                    <a:cs typeface="Times New Roman" panose="02020603050405020304" pitchFamily="18" charset="0"/>
                  </a:rPr>
                  <a:t>A</a:t>
                </a:r>
                <a:r>
                  <a:rPr lang="en-US" b="1" baseline="-25000" dirty="0" smtClean="0">
                    <a:latin typeface="Times New Roman" panose="02020603050405020304" pitchFamily="18" charset="0"/>
                    <a:cs typeface="Times New Roman" panose="02020603050405020304" pitchFamily="18" charset="0"/>
                  </a:rPr>
                  <a:t>2</a:t>
                </a:r>
                <a:endParaRPr lang="el-GR" b="1" dirty="0">
                  <a:latin typeface="Times New Roman" panose="02020603050405020304" pitchFamily="18" charset="0"/>
                  <a:cs typeface="Times New Roman" panose="02020603050405020304" pitchFamily="18" charset="0"/>
                </a:endParaRPr>
              </a:p>
            </p:txBody>
          </p:sp>
        </p:grpSp>
        <p:grpSp>
          <p:nvGrpSpPr>
            <p:cNvPr id="205" name="Ομάδα 204"/>
            <p:cNvGrpSpPr/>
            <p:nvPr/>
          </p:nvGrpSpPr>
          <p:grpSpPr>
            <a:xfrm>
              <a:off x="6118588" y="4168526"/>
              <a:ext cx="864000" cy="916598"/>
              <a:chOff x="6118588" y="3669758"/>
              <a:chExt cx="864000" cy="916598"/>
            </a:xfrm>
          </p:grpSpPr>
          <p:grpSp>
            <p:nvGrpSpPr>
              <p:cNvPr id="206" name="Ομάδα 205"/>
              <p:cNvGrpSpPr/>
              <p:nvPr/>
            </p:nvGrpSpPr>
            <p:grpSpPr>
              <a:xfrm>
                <a:off x="6118588" y="3669758"/>
                <a:ext cx="864000" cy="369332"/>
                <a:chOff x="6118588" y="3669758"/>
                <a:chExt cx="864000" cy="369332"/>
              </a:xfrm>
            </p:grpSpPr>
            <p:cxnSp>
              <p:nvCxnSpPr>
                <p:cNvPr id="210" name="Ευθύγραμμο βέλος σύνδεσης 209"/>
                <p:cNvCxnSpPr/>
                <p:nvPr/>
              </p:nvCxnSpPr>
              <p:spPr>
                <a:xfrm flipH="1">
                  <a:off x="6118588" y="4039050"/>
                  <a:ext cx="864000" cy="0"/>
                </a:xfrm>
                <a:prstGeom prst="straightConnector1">
                  <a:avLst/>
                </a:prstGeom>
                <a:ln w="57150">
                  <a:solidFill>
                    <a:srgbClr val="FF0000"/>
                  </a:solidFill>
                  <a:headEnd w="sm" len="lg"/>
                  <a:tailEnd type="triangle" w="sm" len="lg"/>
                </a:ln>
              </p:spPr>
              <p:style>
                <a:lnRef idx="1">
                  <a:schemeClr val="accent1"/>
                </a:lnRef>
                <a:fillRef idx="0">
                  <a:schemeClr val="accent1"/>
                </a:fillRef>
                <a:effectRef idx="0">
                  <a:schemeClr val="accent1"/>
                </a:effectRef>
                <a:fontRef idx="minor">
                  <a:schemeClr val="tx1"/>
                </a:fontRef>
              </p:style>
            </p:cxnSp>
            <p:sp>
              <p:nvSpPr>
                <p:cNvPr id="211" name="TextBox 210"/>
                <p:cNvSpPr txBox="1"/>
                <p:nvPr/>
              </p:nvSpPr>
              <p:spPr>
                <a:xfrm>
                  <a:off x="6561884" y="3669758"/>
                  <a:ext cx="415498" cy="369332"/>
                </a:xfrm>
                <a:prstGeom prst="rect">
                  <a:avLst/>
                </a:prstGeom>
                <a:noFill/>
              </p:spPr>
              <p:txBody>
                <a:bodyPr wrap="none" rtlCol="0">
                  <a:spAutoFit/>
                </a:bodyPr>
                <a:lstStyle/>
                <a:p>
                  <a:r>
                    <a:rPr lang="en-US" b="1" i="1" dirty="0" smtClean="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F</a:t>
                  </a:r>
                  <a:r>
                    <a:rPr lang="en-US" b="1" baseline="-25000" dirty="0" smtClean="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2</a:t>
                  </a:r>
                  <a:endParaRPr lang="el-GR" b="1" dirty="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grpSp>
          <p:grpSp>
            <p:nvGrpSpPr>
              <p:cNvPr id="207" name="Ομάδα 206"/>
              <p:cNvGrpSpPr/>
              <p:nvPr/>
            </p:nvGrpSpPr>
            <p:grpSpPr>
              <a:xfrm>
                <a:off x="6211733" y="4186246"/>
                <a:ext cx="499201" cy="400110"/>
                <a:chOff x="1711796" y="3709315"/>
                <a:chExt cx="499201" cy="400110"/>
              </a:xfrm>
            </p:grpSpPr>
            <p:cxnSp>
              <p:nvCxnSpPr>
                <p:cNvPr id="208" name="Ευθύγραμμο βέλος σύνδεσης 207"/>
                <p:cNvCxnSpPr/>
                <p:nvPr/>
              </p:nvCxnSpPr>
              <p:spPr>
                <a:xfrm>
                  <a:off x="1711796" y="3784083"/>
                  <a:ext cx="468000" cy="0"/>
                </a:xfrm>
                <a:prstGeom prst="straightConnector1">
                  <a:avLst/>
                </a:prstGeom>
                <a:ln w="38100">
                  <a:solidFill>
                    <a:srgbClr val="0070C0"/>
                  </a:solidFill>
                  <a:tailEnd type="triangle" w="med" len="lg"/>
                </a:ln>
              </p:spPr>
              <p:style>
                <a:lnRef idx="1">
                  <a:schemeClr val="accent1"/>
                </a:lnRef>
                <a:fillRef idx="0">
                  <a:schemeClr val="accent1"/>
                </a:fillRef>
                <a:effectRef idx="0">
                  <a:schemeClr val="accent1"/>
                </a:effectRef>
                <a:fontRef idx="minor">
                  <a:schemeClr val="tx1"/>
                </a:fontRef>
              </p:style>
            </p:cxnSp>
            <p:sp>
              <p:nvSpPr>
                <p:cNvPr id="209" name="TextBox 208"/>
                <p:cNvSpPr txBox="1"/>
                <p:nvPr/>
              </p:nvSpPr>
              <p:spPr>
                <a:xfrm>
                  <a:off x="1816337" y="3709315"/>
                  <a:ext cx="394660" cy="400110"/>
                </a:xfrm>
                <a:prstGeom prst="rect">
                  <a:avLst/>
                </a:prstGeom>
                <a:noFill/>
              </p:spPr>
              <p:txBody>
                <a:bodyPr wrap="none" rtlCol="0">
                  <a:spAutoFit/>
                </a:bodyPr>
                <a:lstStyle/>
                <a:p>
                  <a:r>
                    <a:rPr lang="el-GR" sz="2000" b="1" i="1" dirty="0" smtClean="0">
                      <a:solidFill>
                        <a:srgbClr val="0070C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υ</a:t>
                  </a:r>
                  <a:r>
                    <a:rPr lang="el-GR" sz="2000" b="1" baseline="-25000" dirty="0" smtClean="0">
                      <a:solidFill>
                        <a:srgbClr val="0070C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2</a:t>
                  </a:r>
                  <a:endParaRPr lang="el-GR" sz="2000" b="1" dirty="0">
                    <a:solidFill>
                      <a:srgbClr val="0070C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grpSp>
        </p:grpSp>
        <p:sp>
          <p:nvSpPr>
            <p:cNvPr id="212" name="Οβάλ 211"/>
            <p:cNvSpPr/>
            <p:nvPr/>
          </p:nvSpPr>
          <p:spPr>
            <a:xfrm>
              <a:off x="6611462" y="3898350"/>
              <a:ext cx="540000" cy="1350000"/>
            </a:xfrm>
            <a:prstGeom prst="ellipse">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cxnSp>
          <p:nvCxnSpPr>
            <p:cNvPr id="214" name="Ευθύγραμμο βέλος σύνδεσης 213"/>
            <p:cNvCxnSpPr/>
            <p:nvPr/>
          </p:nvCxnSpPr>
          <p:spPr>
            <a:xfrm>
              <a:off x="1659599" y="6475468"/>
              <a:ext cx="1060197" cy="0"/>
            </a:xfrm>
            <a:prstGeom prst="straightConnector1">
              <a:avLst/>
            </a:prstGeom>
            <a:ln w="38100">
              <a:solidFill>
                <a:srgbClr val="0070C0"/>
              </a:solidFill>
              <a:tailEnd type="triangle" w="med" len="lg"/>
            </a:ln>
          </p:spPr>
          <p:style>
            <a:lnRef idx="1">
              <a:schemeClr val="accent1"/>
            </a:lnRef>
            <a:fillRef idx="0">
              <a:schemeClr val="accent1"/>
            </a:fillRef>
            <a:effectRef idx="0">
              <a:schemeClr val="accent1"/>
            </a:effectRef>
            <a:fontRef idx="minor">
              <a:schemeClr val="tx1"/>
            </a:fontRef>
          </p:style>
        </p:cxnSp>
        <p:cxnSp>
          <p:nvCxnSpPr>
            <p:cNvPr id="215" name="Ευθύγραμμο βέλος σύνδεσης 214"/>
            <p:cNvCxnSpPr/>
            <p:nvPr/>
          </p:nvCxnSpPr>
          <p:spPr>
            <a:xfrm>
              <a:off x="5809621" y="6471232"/>
              <a:ext cx="360000" cy="0"/>
            </a:xfrm>
            <a:prstGeom prst="straightConnector1">
              <a:avLst/>
            </a:prstGeom>
            <a:ln w="38100">
              <a:solidFill>
                <a:srgbClr val="0070C0"/>
              </a:solidFill>
              <a:tailEnd type="triangle" w="med" len="lg"/>
            </a:ln>
          </p:spPr>
          <p:style>
            <a:lnRef idx="1">
              <a:schemeClr val="accent1"/>
            </a:lnRef>
            <a:fillRef idx="0">
              <a:schemeClr val="accent1"/>
            </a:fillRef>
            <a:effectRef idx="0">
              <a:schemeClr val="accent1"/>
            </a:effectRef>
            <a:fontRef idx="minor">
              <a:schemeClr val="tx1"/>
            </a:fontRef>
          </p:style>
        </p:cxnSp>
      </p:grpSp>
      <p:sp>
        <p:nvSpPr>
          <p:cNvPr id="217" name="TextBox 216"/>
          <p:cNvSpPr txBox="1"/>
          <p:nvPr/>
        </p:nvSpPr>
        <p:spPr>
          <a:xfrm>
            <a:off x="7315470" y="1019421"/>
            <a:ext cx="1297338" cy="369332"/>
          </a:xfrm>
          <a:prstGeom prst="rect">
            <a:avLst/>
          </a:prstGeom>
          <a:noFill/>
        </p:spPr>
        <p:txBody>
          <a:bodyPr wrap="square" rtlCol="0">
            <a:spAutoFit/>
          </a:bodyPr>
          <a:lstStyle/>
          <a:p>
            <a:r>
              <a:rPr lang="el-GR" b="1"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Περιοχή 1:</a:t>
            </a:r>
            <a:endParaRPr lang="el-GR"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grpSp>
        <p:nvGrpSpPr>
          <p:cNvPr id="2" name="Ομάδα 1"/>
          <p:cNvGrpSpPr/>
          <p:nvPr/>
        </p:nvGrpSpPr>
        <p:grpSpPr>
          <a:xfrm>
            <a:off x="7311224" y="1373063"/>
            <a:ext cx="2228495" cy="619907"/>
            <a:chOff x="7404743" y="1373063"/>
            <a:chExt cx="2228495" cy="619907"/>
          </a:xfrm>
        </p:grpSpPr>
        <p:sp>
          <p:nvSpPr>
            <p:cNvPr id="218" name="Ορθογώνιο 217"/>
            <p:cNvSpPr/>
            <p:nvPr/>
          </p:nvSpPr>
          <p:spPr>
            <a:xfrm>
              <a:off x="7404743" y="1373063"/>
              <a:ext cx="2228495" cy="338554"/>
            </a:xfrm>
            <a:prstGeom prst="rect">
              <a:avLst/>
            </a:prstGeom>
          </p:spPr>
          <p:txBody>
            <a:bodyPr wrap="none">
              <a:spAutoFit/>
            </a:bodyPr>
            <a:lstStyle/>
            <a:p>
              <a:r>
                <a:rPr lang="el-GR" sz="1600" b="1"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Μετατοπίζεται ρευστό</a:t>
              </a:r>
              <a:r>
                <a:rPr lang="en-US" sz="1600" b="1"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a:t>
              </a:r>
              <a:endParaRPr lang="el-GR" sz="16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
          <p:nvSpPr>
            <p:cNvPr id="219" name="Ορθογώνιο 218"/>
            <p:cNvSpPr/>
            <p:nvPr/>
          </p:nvSpPr>
          <p:spPr>
            <a:xfrm>
              <a:off x="7416467" y="1654416"/>
              <a:ext cx="877676" cy="338554"/>
            </a:xfrm>
            <a:prstGeom prst="rect">
              <a:avLst/>
            </a:prstGeom>
          </p:spPr>
          <p:txBody>
            <a:bodyPr wrap="none">
              <a:spAutoFit/>
            </a:bodyPr>
            <a:lstStyle/>
            <a:p>
              <a:r>
                <a:rPr lang="el-GR" sz="1600" b="1"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Όγκου: </a:t>
              </a:r>
              <a:endParaRPr lang="el-GR" sz="16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mc:AlternateContent xmlns:mc="http://schemas.openxmlformats.org/markup-compatibility/2006" xmlns:a14="http://schemas.microsoft.com/office/drawing/2010/main">
          <mc:Choice Requires="a14">
            <p:sp>
              <p:nvSpPr>
                <p:cNvPr id="220" name="TextBox 219"/>
                <p:cNvSpPr txBox="1"/>
                <p:nvPr/>
              </p:nvSpPr>
              <p:spPr>
                <a:xfrm>
                  <a:off x="8279980" y="1702071"/>
                  <a:ext cx="1308179" cy="246221"/>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l-GR" sz="1600" b="1" i="0" smtClean="0">
                            <a:solidFill>
                              <a:srgbClr val="0070C0"/>
                            </a:solidFill>
                            <a:effectLst>
                              <a:outerShdw blurRad="38100" dist="38100" dir="2700000" algn="tl">
                                <a:srgbClr val="000000">
                                  <a:alpha val="43137"/>
                                </a:srgbClr>
                              </a:outerShdw>
                            </a:effectLst>
                            <a:latin typeface="Cambria Math" panose="02040503050406030204" pitchFamily="18" charset="0"/>
                          </a:rPr>
                          <m:t>𝚫</m:t>
                        </m:r>
                        <m:sSub>
                          <m:sSubPr>
                            <m:ctrlPr>
                              <a:rPr lang="el-GR" sz="1600" b="1" i="1" smtClean="0">
                                <a:solidFill>
                                  <a:srgbClr val="0070C0"/>
                                </a:solidFill>
                                <a:effectLst>
                                  <a:outerShdw blurRad="38100" dist="38100" dir="2700000" algn="tl">
                                    <a:srgbClr val="000000">
                                      <a:alpha val="43137"/>
                                    </a:srgbClr>
                                  </a:outerShdw>
                                </a:effectLst>
                                <a:latin typeface="Cambria Math" panose="02040503050406030204" pitchFamily="18" charset="0"/>
                              </a:rPr>
                            </m:ctrlPr>
                          </m:sSubPr>
                          <m:e>
                            <m:r>
                              <a:rPr lang="en-US" sz="1600" b="1" i="1" smtClean="0">
                                <a:solidFill>
                                  <a:srgbClr val="0070C0"/>
                                </a:solidFill>
                                <a:effectLst>
                                  <a:outerShdw blurRad="38100" dist="38100" dir="2700000" algn="tl">
                                    <a:srgbClr val="000000">
                                      <a:alpha val="43137"/>
                                    </a:srgbClr>
                                  </a:outerShdw>
                                </a:effectLst>
                                <a:latin typeface="Cambria Math" panose="02040503050406030204" pitchFamily="18" charset="0"/>
                              </a:rPr>
                              <m:t>𝑽</m:t>
                            </m:r>
                          </m:e>
                          <m:sub>
                            <m:r>
                              <a:rPr lang="en-US" sz="1600" b="1" i="1" smtClean="0">
                                <a:solidFill>
                                  <a:srgbClr val="0070C0"/>
                                </a:solidFill>
                                <a:effectLst>
                                  <a:outerShdw blurRad="38100" dist="38100" dir="2700000" algn="tl">
                                    <a:srgbClr val="000000">
                                      <a:alpha val="43137"/>
                                    </a:srgbClr>
                                  </a:outerShdw>
                                </a:effectLst>
                                <a:latin typeface="Cambria Math" panose="02040503050406030204" pitchFamily="18" charset="0"/>
                              </a:rPr>
                              <m:t>𝟏</m:t>
                            </m:r>
                          </m:sub>
                        </m:sSub>
                        <m:r>
                          <a:rPr lang="en-US" sz="1600" b="1" i="1" smtClean="0">
                            <a:solidFill>
                              <a:srgbClr val="0070C0"/>
                            </a:solidFill>
                            <a:effectLst>
                              <a:outerShdw blurRad="38100" dist="38100" dir="2700000" algn="tl">
                                <a:srgbClr val="000000">
                                  <a:alpha val="43137"/>
                                </a:srgbClr>
                              </a:outerShdw>
                            </a:effectLst>
                            <a:latin typeface="Cambria Math" panose="02040503050406030204" pitchFamily="18" charset="0"/>
                          </a:rPr>
                          <m:t>=</m:t>
                        </m:r>
                        <m:sSub>
                          <m:sSubPr>
                            <m:ctrlPr>
                              <a:rPr lang="en-US" sz="1600" b="1" i="1" smtClean="0">
                                <a:solidFill>
                                  <a:srgbClr val="0070C0"/>
                                </a:solidFill>
                                <a:effectLst>
                                  <a:outerShdw blurRad="38100" dist="38100" dir="2700000" algn="tl">
                                    <a:srgbClr val="000000">
                                      <a:alpha val="43137"/>
                                    </a:srgbClr>
                                  </a:outerShdw>
                                </a:effectLst>
                                <a:latin typeface="Cambria Math" panose="02040503050406030204" pitchFamily="18" charset="0"/>
                              </a:rPr>
                            </m:ctrlPr>
                          </m:sSubPr>
                          <m:e>
                            <m:r>
                              <a:rPr lang="en-US" sz="1600" b="1" i="1" smtClean="0">
                                <a:solidFill>
                                  <a:srgbClr val="0070C0"/>
                                </a:solidFill>
                                <a:effectLst>
                                  <a:outerShdw blurRad="38100" dist="38100" dir="2700000" algn="tl">
                                    <a:srgbClr val="000000">
                                      <a:alpha val="43137"/>
                                    </a:srgbClr>
                                  </a:outerShdw>
                                </a:effectLst>
                                <a:latin typeface="Cambria Math" panose="02040503050406030204" pitchFamily="18" charset="0"/>
                              </a:rPr>
                              <m:t>𝑨</m:t>
                            </m:r>
                          </m:e>
                          <m:sub>
                            <m:r>
                              <a:rPr lang="en-US" sz="1600" b="1" i="1" smtClean="0">
                                <a:solidFill>
                                  <a:srgbClr val="0070C0"/>
                                </a:solidFill>
                                <a:effectLst>
                                  <a:outerShdw blurRad="38100" dist="38100" dir="2700000" algn="tl">
                                    <a:srgbClr val="000000">
                                      <a:alpha val="43137"/>
                                    </a:srgbClr>
                                  </a:outerShdw>
                                </a:effectLst>
                                <a:latin typeface="Cambria Math" panose="02040503050406030204" pitchFamily="18" charset="0"/>
                              </a:rPr>
                              <m:t>𝟏</m:t>
                            </m:r>
                          </m:sub>
                        </m:sSub>
                        <m:r>
                          <a:rPr lang="en-US" sz="1600" b="1" i="1" smtClean="0">
                            <a:solidFill>
                              <a:srgbClr val="0070C0"/>
                            </a:solidFill>
                            <a:effectLst>
                              <a:outerShdw blurRad="38100" dist="38100" dir="2700000" algn="tl">
                                <a:srgbClr val="000000">
                                  <a:alpha val="43137"/>
                                </a:srgbClr>
                              </a:outerShdw>
                            </a:effectLst>
                            <a:latin typeface="Cambria Math" panose="02040503050406030204" pitchFamily="18" charset="0"/>
                          </a:rPr>
                          <m:t> </m:t>
                        </m:r>
                        <m:r>
                          <a:rPr lang="el-GR" sz="1600" b="1" i="0" smtClean="0">
                            <a:solidFill>
                              <a:srgbClr val="0070C0"/>
                            </a:solidFill>
                            <a:effectLst>
                              <a:outerShdw blurRad="38100" dist="38100" dir="2700000" algn="tl">
                                <a:srgbClr val="000000">
                                  <a:alpha val="43137"/>
                                </a:srgbClr>
                              </a:outerShdw>
                            </a:effectLst>
                            <a:latin typeface="Cambria Math" panose="02040503050406030204" pitchFamily="18" charset="0"/>
                          </a:rPr>
                          <m:t>𝚫</m:t>
                        </m:r>
                        <m:sSub>
                          <m:sSubPr>
                            <m:ctrlPr>
                              <a:rPr lang="el-GR" sz="1600" b="1" i="1" smtClean="0">
                                <a:solidFill>
                                  <a:srgbClr val="0070C0"/>
                                </a:solidFill>
                                <a:effectLst>
                                  <a:outerShdw blurRad="38100" dist="38100" dir="2700000" algn="tl">
                                    <a:srgbClr val="000000">
                                      <a:alpha val="43137"/>
                                    </a:srgbClr>
                                  </a:outerShdw>
                                </a:effectLst>
                                <a:latin typeface="Cambria Math" panose="02040503050406030204" pitchFamily="18" charset="0"/>
                              </a:rPr>
                            </m:ctrlPr>
                          </m:sSubPr>
                          <m:e>
                            <m:r>
                              <a:rPr lang="en-US" sz="1600" b="1" i="1" smtClean="0">
                                <a:solidFill>
                                  <a:srgbClr val="0070C0"/>
                                </a:solidFill>
                                <a:effectLst>
                                  <a:outerShdw blurRad="38100" dist="38100" dir="2700000" algn="tl">
                                    <a:srgbClr val="000000">
                                      <a:alpha val="43137"/>
                                    </a:srgbClr>
                                  </a:outerShdw>
                                </a:effectLst>
                                <a:latin typeface="Cambria Math" panose="02040503050406030204" pitchFamily="18" charset="0"/>
                              </a:rPr>
                              <m:t>𝒙</m:t>
                            </m:r>
                          </m:e>
                          <m:sub>
                            <m:r>
                              <a:rPr lang="en-US" sz="1600" b="1" i="1" smtClean="0">
                                <a:solidFill>
                                  <a:srgbClr val="0070C0"/>
                                </a:solidFill>
                                <a:effectLst>
                                  <a:outerShdw blurRad="38100" dist="38100" dir="2700000" algn="tl">
                                    <a:srgbClr val="000000">
                                      <a:alpha val="43137"/>
                                    </a:srgbClr>
                                  </a:outerShdw>
                                </a:effectLst>
                                <a:latin typeface="Cambria Math" panose="02040503050406030204" pitchFamily="18" charset="0"/>
                              </a:rPr>
                              <m:t>𝟏</m:t>
                            </m:r>
                          </m:sub>
                        </m:sSub>
                      </m:oMath>
                    </m:oMathPara>
                  </a14:m>
                  <a:endParaRPr lang="el-GR" sz="1600" b="1" dirty="0">
                    <a:solidFill>
                      <a:srgbClr val="0070C0"/>
                    </a:solidFill>
                    <a:effectLst>
                      <a:outerShdw blurRad="38100" dist="38100" dir="2700000" algn="tl">
                        <a:srgbClr val="000000">
                          <a:alpha val="43137"/>
                        </a:srgbClr>
                      </a:outerShdw>
                    </a:effectLst>
                  </a:endParaRPr>
                </a:p>
              </p:txBody>
            </p:sp>
          </mc:Choice>
          <mc:Fallback xmlns="">
            <p:sp>
              <p:nvSpPr>
                <p:cNvPr id="220" name="TextBox 219"/>
                <p:cNvSpPr txBox="1">
                  <a:spLocks noRot="1" noChangeAspect="1" noMove="1" noResize="1" noEditPoints="1" noAdjustHandles="1" noChangeArrowheads="1" noChangeShapeType="1" noTextEdit="1"/>
                </p:cNvSpPr>
                <p:nvPr/>
              </p:nvSpPr>
              <p:spPr>
                <a:xfrm>
                  <a:off x="8279980" y="1702071"/>
                  <a:ext cx="1308179" cy="246221"/>
                </a:xfrm>
                <a:prstGeom prst="rect">
                  <a:avLst/>
                </a:prstGeom>
                <a:blipFill>
                  <a:blip r:embed="rId3"/>
                  <a:stretch>
                    <a:fillRect l="-3256" r="-2326" b="-24390"/>
                  </a:stretch>
                </a:blipFill>
              </p:spPr>
              <p:txBody>
                <a:bodyPr/>
                <a:lstStyle/>
                <a:p>
                  <a:r>
                    <a:rPr lang="el-GR">
                      <a:noFill/>
                    </a:rPr>
                    <a:t> </a:t>
                  </a:r>
                </a:p>
              </p:txBody>
            </p:sp>
          </mc:Fallback>
        </mc:AlternateContent>
      </p:grpSp>
      <p:grpSp>
        <p:nvGrpSpPr>
          <p:cNvPr id="3" name="Ομάδα 2"/>
          <p:cNvGrpSpPr/>
          <p:nvPr/>
        </p:nvGrpSpPr>
        <p:grpSpPr>
          <a:xfrm>
            <a:off x="7311226" y="1970938"/>
            <a:ext cx="2313763" cy="619907"/>
            <a:chOff x="7404745" y="1970938"/>
            <a:chExt cx="2313763" cy="619907"/>
          </a:xfrm>
        </p:grpSpPr>
        <p:sp>
          <p:nvSpPr>
            <p:cNvPr id="221" name="Ορθογώνιο 220"/>
            <p:cNvSpPr/>
            <p:nvPr/>
          </p:nvSpPr>
          <p:spPr>
            <a:xfrm>
              <a:off x="7404745" y="1970938"/>
              <a:ext cx="891013" cy="338554"/>
            </a:xfrm>
            <a:prstGeom prst="rect">
              <a:avLst/>
            </a:prstGeom>
          </p:spPr>
          <p:txBody>
            <a:bodyPr wrap="none">
              <a:spAutoFit/>
            </a:bodyPr>
            <a:lstStyle/>
            <a:p>
              <a:r>
                <a:rPr lang="el-GR" sz="1600" b="1"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Μάζας: </a:t>
              </a:r>
              <a:endParaRPr lang="el-GR" sz="16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mc:AlternateContent xmlns:mc="http://schemas.openxmlformats.org/markup-compatibility/2006" xmlns:a14="http://schemas.microsoft.com/office/drawing/2010/main">
          <mc:Choice Requires="a14">
            <p:sp>
              <p:nvSpPr>
                <p:cNvPr id="222" name="TextBox 221"/>
                <p:cNvSpPr txBox="1"/>
                <p:nvPr/>
              </p:nvSpPr>
              <p:spPr>
                <a:xfrm>
                  <a:off x="8291704" y="2018593"/>
                  <a:ext cx="1274003" cy="246221"/>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l-GR" sz="1600" b="1" i="0" smtClean="0">
                            <a:solidFill>
                              <a:srgbClr val="0070C0"/>
                            </a:solidFill>
                            <a:effectLst>
                              <a:outerShdw blurRad="38100" dist="38100" dir="2700000" algn="tl">
                                <a:srgbClr val="000000">
                                  <a:alpha val="43137"/>
                                </a:srgbClr>
                              </a:outerShdw>
                            </a:effectLst>
                            <a:latin typeface="Cambria Math" panose="02040503050406030204" pitchFamily="18" charset="0"/>
                          </a:rPr>
                          <m:t>𝚫</m:t>
                        </m:r>
                        <m:sSub>
                          <m:sSubPr>
                            <m:ctrlPr>
                              <a:rPr lang="el-GR" sz="1600" b="1" i="1" smtClean="0">
                                <a:solidFill>
                                  <a:srgbClr val="0070C0"/>
                                </a:solidFill>
                                <a:effectLst>
                                  <a:outerShdw blurRad="38100" dist="38100" dir="2700000" algn="tl">
                                    <a:srgbClr val="000000">
                                      <a:alpha val="43137"/>
                                    </a:srgbClr>
                                  </a:outerShdw>
                                </a:effectLst>
                                <a:latin typeface="Cambria Math" panose="02040503050406030204" pitchFamily="18" charset="0"/>
                              </a:rPr>
                            </m:ctrlPr>
                          </m:sSubPr>
                          <m:e>
                            <m:r>
                              <a:rPr lang="en-US" sz="1600" b="1" i="1" smtClean="0">
                                <a:solidFill>
                                  <a:srgbClr val="0070C0"/>
                                </a:solidFill>
                                <a:effectLst>
                                  <a:outerShdw blurRad="38100" dist="38100" dir="2700000" algn="tl">
                                    <a:srgbClr val="000000">
                                      <a:alpha val="43137"/>
                                    </a:srgbClr>
                                  </a:outerShdw>
                                </a:effectLst>
                                <a:latin typeface="Cambria Math" panose="02040503050406030204" pitchFamily="18" charset="0"/>
                              </a:rPr>
                              <m:t>𝒎</m:t>
                            </m:r>
                          </m:e>
                          <m:sub>
                            <m:r>
                              <a:rPr lang="en-US" sz="1600" b="1" i="1" smtClean="0">
                                <a:solidFill>
                                  <a:srgbClr val="0070C0"/>
                                </a:solidFill>
                                <a:effectLst>
                                  <a:outerShdw blurRad="38100" dist="38100" dir="2700000" algn="tl">
                                    <a:srgbClr val="000000">
                                      <a:alpha val="43137"/>
                                    </a:srgbClr>
                                  </a:outerShdw>
                                </a:effectLst>
                                <a:latin typeface="Cambria Math" panose="02040503050406030204" pitchFamily="18" charset="0"/>
                              </a:rPr>
                              <m:t>𝟏</m:t>
                            </m:r>
                          </m:sub>
                        </m:sSub>
                        <m:r>
                          <a:rPr lang="en-US" sz="1600" b="1" i="1" smtClean="0">
                            <a:solidFill>
                              <a:srgbClr val="0070C0"/>
                            </a:solidFill>
                            <a:effectLst>
                              <a:outerShdw blurRad="38100" dist="38100" dir="2700000" algn="tl">
                                <a:srgbClr val="000000">
                                  <a:alpha val="43137"/>
                                </a:srgbClr>
                              </a:outerShdw>
                            </a:effectLst>
                            <a:latin typeface="Cambria Math" panose="02040503050406030204" pitchFamily="18" charset="0"/>
                          </a:rPr>
                          <m:t>=</m:t>
                        </m:r>
                        <m:r>
                          <a:rPr lang="el-GR" sz="1600" b="1" i="1" smtClean="0">
                            <a:solidFill>
                              <a:srgbClr val="0070C0"/>
                            </a:solidFill>
                            <a:effectLst>
                              <a:outerShdw blurRad="38100" dist="38100" dir="2700000" algn="tl">
                                <a:srgbClr val="000000">
                                  <a:alpha val="43137"/>
                                </a:srgbClr>
                              </a:outerShdw>
                            </a:effectLst>
                            <a:latin typeface="Cambria Math" panose="02040503050406030204" pitchFamily="18" charset="0"/>
                          </a:rPr>
                          <m:t>𝝆</m:t>
                        </m:r>
                        <m:r>
                          <a:rPr lang="en-US" sz="1600" b="1" i="1" smtClean="0">
                            <a:solidFill>
                              <a:srgbClr val="0070C0"/>
                            </a:solidFill>
                            <a:effectLst>
                              <a:outerShdw blurRad="38100" dist="38100" dir="2700000" algn="tl">
                                <a:srgbClr val="000000">
                                  <a:alpha val="43137"/>
                                </a:srgbClr>
                              </a:outerShdw>
                            </a:effectLst>
                            <a:latin typeface="Cambria Math" panose="02040503050406030204" pitchFamily="18" charset="0"/>
                          </a:rPr>
                          <m:t> </m:t>
                        </m:r>
                        <m:r>
                          <a:rPr lang="el-GR" sz="1600" b="1" i="0" smtClean="0">
                            <a:solidFill>
                              <a:srgbClr val="0070C0"/>
                            </a:solidFill>
                            <a:effectLst>
                              <a:outerShdw blurRad="38100" dist="38100" dir="2700000" algn="tl">
                                <a:srgbClr val="000000">
                                  <a:alpha val="43137"/>
                                </a:srgbClr>
                              </a:outerShdw>
                            </a:effectLst>
                            <a:latin typeface="Cambria Math" panose="02040503050406030204" pitchFamily="18" charset="0"/>
                          </a:rPr>
                          <m:t>𝚫</m:t>
                        </m:r>
                        <m:sSub>
                          <m:sSubPr>
                            <m:ctrlPr>
                              <a:rPr lang="el-GR" sz="1600" b="1" i="1" smtClean="0">
                                <a:solidFill>
                                  <a:srgbClr val="0070C0"/>
                                </a:solidFill>
                                <a:effectLst>
                                  <a:outerShdw blurRad="38100" dist="38100" dir="2700000" algn="tl">
                                    <a:srgbClr val="000000">
                                      <a:alpha val="43137"/>
                                    </a:srgbClr>
                                  </a:outerShdw>
                                </a:effectLst>
                                <a:latin typeface="Cambria Math" panose="02040503050406030204" pitchFamily="18" charset="0"/>
                              </a:rPr>
                            </m:ctrlPr>
                          </m:sSubPr>
                          <m:e>
                            <m:r>
                              <a:rPr lang="en-US" sz="1600" b="1" i="1" smtClean="0">
                                <a:solidFill>
                                  <a:srgbClr val="0070C0"/>
                                </a:solidFill>
                                <a:effectLst>
                                  <a:outerShdw blurRad="38100" dist="38100" dir="2700000" algn="tl">
                                    <a:srgbClr val="000000">
                                      <a:alpha val="43137"/>
                                    </a:srgbClr>
                                  </a:outerShdw>
                                </a:effectLst>
                                <a:latin typeface="Cambria Math" panose="02040503050406030204" pitchFamily="18" charset="0"/>
                              </a:rPr>
                              <m:t>𝑽</m:t>
                            </m:r>
                          </m:e>
                          <m:sub>
                            <m:r>
                              <a:rPr lang="en-US" sz="1600" b="1" i="1" smtClean="0">
                                <a:solidFill>
                                  <a:srgbClr val="0070C0"/>
                                </a:solidFill>
                                <a:effectLst>
                                  <a:outerShdw blurRad="38100" dist="38100" dir="2700000" algn="tl">
                                    <a:srgbClr val="000000">
                                      <a:alpha val="43137"/>
                                    </a:srgbClr>
                                  </a:outerShdw>
                                </a:effectLst>
                                <a:latin typeface="Cambria Math" panose="02040503050406030204" pitchFamily="18" charset="0"/>
                              </a:rPr>
                              <m:t>𝟏</m:t>
                            </m:r>
                          </m:sub>
                        </m:sSub>
                      </m:oMath>
                    </m:oMathPara>
                  </a14:m>
                  <a:endParaRPr lang="el-GR" sz="1600" b="1" dirty="0">
                    <a:solidFill>
                      <a:srgbClr val="0070C0"/>
                    </a:solidFill>
                    <a:effectLst>
                      <a:outerShdw blurRad="38100" dist="38100" dir="2700000" algn="tl">
                        <a:srgbClr val="000000">
                          <a:alpha val="43137"/>
                        </a:srgbClr>
                      </a:outerShdw>
                    </a:effectLst>
                  </a:endParaRPr>
                </a:p>
              </p:txBody>
            </p:sp>
          </mc:Choice>
          <mc:Fallback xmlns="">
            <p:sp>
              <p:nvSpPr>
                <p:cNvPr id="222" name="TextBox 221"/>
                <p:cNvSpPr txBox="1">
                  <a:spLocks noRot="1" noChangeAspect="1" noMove="1" noResize="1" noEditPoints="1" noAdjustHandles="1" noChangeArrowheads="1" noChangeShapeType="1" noTextEdit="1"/>
                </p:cNvSpPr>
                <p:nvPr/>
              </p:nvSpPr>
              <p:spPr>
                <a:xfrm>
                  <a:off x="8291704" y="2018593"/>
                  <a:ext cx="1274003" cy="246221"/>
                </a:xfrm>
                <a:prstGeom prst="rect">
                  <a:avLst/>
                </a:prstGeom>
                <a:blipFill>
                  <a:blip r:embed="rId4"/>
                  <a:stretch>
                    <a:fillRect l="-3349" r="-2392" b="-31707"/>
                  </a:stretch>
                </a:blipFill>
              </p:spPr>
              <p:txBody>
                <a:bodyPr/>
                <a:lstStyle/>
                <a:p>
                  <a:r>
                    <a:rPr lang="el-GR">
                      <a:noFill/>
                    </a:rPr>
                    <a:t> </a:t>
                  </a:r>
                </a:p>
              </p:txBody>
            </p:sp>
          </mc:Fallback>
        </mc:AlternateContent>
        <p:sp>
          <p:nvSpPr>
            <p:cNvPr id="223" name="Ορθογώνιο 222"/>
            <p:cNvSpPr/>
            <p:nvPr/>
          </p:nvSpPr>
          <p:spPr>
            <a:xfrm>
              <a:off x="7486807" y="2252291"/>
              <a:ext cx="2231701" cy="338554"/>
            </a:xfrm>
            <a:prstGeom prst="rect">
              <a:avLst/>
            </a:prstGeom>
          </p:spPr>
          <p:txBody>
            <a:bodyPr wrap="none">
              <a:spAutoFit/>
            </a:bodyPr>
            <a:lstStyle/>
            <a:p>
              <a:r>
                <a:rPr lang="el-GR" sz="1600" b="1" dirty="0" smtClean="0">
                  <a:solidFill>
                    <a:srgbClr val="0070C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ρ = </a:t>
              </a:r>
              <a:r>
                <a:rPr lang="el-GR" sz="1600" b="1"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πυκνότητα ρευστού</a:t>
              </a:r>
              <a:endParaRPr lang="el-GR" sz="1600" b="1" dirty="0">
                <a:solidFill>
                  <a:srgbClr val="0070C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grpSp>
      <p:sp>
        <p:nvSpPr>
          <p:cNvPr id="226" name="TextBox 225"/>
          <p:cNvSpPr txBox="1"/>
          <p:nvPr/>
        </p:nvSpPr>
        <p:spPr>
          <a:xfrm>
            <a:off x="7296444" y="4156201"/>
            <a:ext cx="1249789" cy="369332"/>
          </a:xfrm>
          <a:prstGeom prst="rect">
            <a:avLst/>
          </a:prstGeom>
          <a:noFill/>
        </p:spPr>
        <p:txBody>
          <a:bodyPr wrap="square" rtlCol="0">
            <a:spAutoFit/>
          </a:bodyPr>
          <a:lstStyle/>
          <a:p>
            <a:r>
              <a:rPr lang="el-GR" b="1"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Περιοχή </a:t>
            </a:r>
            <a:r>
              <a:rPr lang="en-US" b="1"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2</a:t>
            </a:r>
            <a:r>
              <a:rPr lang="el-GR" b="1"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a:t>
            </a:r>
            <a:endParaRPr lang="el-GR"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grpSp>
        <p:nvGrpSpPr>
          <p:cNvPr id="10" name="Ομάδα 9"/>
          <p:cNvGrpSpPr/>
          <p:nvPr/>
        </p:nvGrpSpPr>
        <p:grpSpPr>
          <a:xfrm>
            <a:off x="7299502" y="4491384"/>
            <a:ext cx="2279791" cy="619907"/>
            <a:chOff x="7393021" y="4491384"/>
            <a:chExt cx="2279791" cy="619907"/>
          </a:xfrm>
        </p:grpSpPr>
        <p:sp>
          <p:nvSpPr>
            <p:cNvPr id="227" name="Ορθογώνιο 226"/>
            <p:cNvSpPr/>
            <p:nvPr/>
          </p:nvSpPr>
          <p:spPr>
            <a:xfrm>
              <a:off x="7393021" y="4491384"/>
              <a:ext cx="2279791" cy="338554"/>
            </a:xfrm>
            <a:prstGeom prst="rect">
              <a:avLst/>
            </a:prstGeom>
          </p:spPr>
          <p:txBody>
            <a:bodyPr wrap="none">
              <a:spAutoFit/>
            </a:bodyPr>
            <a:lstStyle/>
            <a:p>
              <a:r>
                <a:rPr lang="el-GR" sz="1600" b="1"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Μετατοπίζεται ρευστό</a:t>
              </a:r>
              <a:r>
                <a:rPr lang="en-US" sz="1600" b="1"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a:t>
              </a:r>
              <a:r>
                <a:rPr lang="el-GR" sz="1600" b="1"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endParaRPr lang="el-GR" sz="16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
          <p:nvSpPr>
            <p:cNvPr id="228" name="Ορθογώνιο 227"/>
            <p:cNvSpPr/>
            <p:nvPr/>
          </p:nvSpPr>
          <p:spPr>
            <a:xfrm>
              <a:off x="7416468" y="4772737"/>
              <a:ext cx="877676" cy="338554"/>
            </a:xfrm>
            <a:prstGeom prst="rect">
              <a:avLst/>
            </a:prstGeom>
          </p:spPr>
          <p:txBody>
            <a:bodyPr wrap="none">
              <a:spAutoFit/>
            </a:bodyPr>
            <a:lstStyle/>
            <a:p>
              <a:r>
                <a:rPr lang="el-GR" sz="1600" b="1"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Όγκου: </a:t>
              </a:r>
              <a:endParaRPr lang="el-GR" sz="16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mc:AlternateContent xmlns:mc="http://schemas.openxmlformats.org/markup-compatibility/2006" xmlns:a14="http://schemas.microsoft.com/office/drawing/2010/main">
          <mc:Choice Requires="a14">
            <p:sp>
              <p:nvSpPr>
                <p:cNvPr id="230" name="TextBox 229"/>
                <p:cNvSpPr txBox="1"/>
                <p:nvPr/>
              </p:nvSpPr>
              <p:spPr>
                <a:xfrm>
                  <a:off x="8244812" y="4808666"/>
                  <a:ext cx="1308179" cy="246221"/>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l-GR" sz="1600" b="1" i="0" smtClean="0">
                            <a:solidFill>
                              <a:srgbClr val="0070C0"/>
                            </a:solidFill>
                            <a:effectLst>
                              <a:outerShdw blurRad="38100" dist="38100" dir="2700000" algn="tl">
                                <a:srgbClr val="000000">
                                  <a:alpha val="43137"/>
                                </a:srgbClr>
                              </a:outerShdw>
                            </a:effectLst>
                            <a:latin typeface="Cambria Math" panose="02040503050406030204" pitchFamily="18" charset="0"/>
                          </a:rPr>
                          <m:t>𝚫</m:t>
                        </m:r>
                        <m:sSub>
                          <m:sSubPr>
                            <m:ctrlPr>
                              <a:rPr lang="el-GR" sz="1600" b="1" i="1" smtClean="0">
                                <a:solidFill>
                                  <a:srgbClr val="0070C0"/>
                                </a:solidFill>
                                <a:effectLst>
                                  <a:outerShdw blurRad="38100" dist="38100" dir="2700000" algn="tl">
                                    <a:srgbClr val="000000">
                                      <a:alpha val="43137"/>
                                    </a:srgbClr>
                                  </a:outerShdw>
                                </a:effectLst>
                                <a:latin typeface="Cambria Math" panose="02040503050406030204" pitchFamily="18" charset="0"/>
                              </a:rPr>
                            </m:ctrlPr>
                          </m:sSubPr>
                          <m:e>
                            <m:r>
                              <a:rPr lang="en-US" sz="1600" b="1" i="1" smtClean="0">
                                <a:solidFill>
                                  <a:srgbClr val="0070C0"/>
                                </a:solidFill>
                                <a:effectLst>
                                  <a:outerShdw blurRad="38100" dist="38100" dir="2700000" algn="tl">
                                    <a:srgbClr val="000000">
                                      <a:alpha val="43137"/>
                                    </a:srgbClr>
                                  </a:outerShdw>
                                </a:effectLst>
                                <a:latin typeface="Cambria Math" panose="02040503050406030204" pitchFamily="18" charset="0"/>
                              </a:rPr>
                              <m:t>𝑽</m:t>
                            </m:r>
                          </m:e>
                          <m:sub>
                            <m:r>
                              <a:rPr lang="en-US" sz="1600" b="1" i="1" smtClean="0">
                                <a:solidFill>
                                  <a:srgbClr val="0070C0"/>
                                </a:solidFill>
                                <a:effectLst>
                                  <a:outerShdw blurRad="38100" dist="38100" dir="2700000" algn="tl">
                                    <a:srgbClr val="000000">
                                      <a:alpha val="43137"/>
                                    </a:srgbClr>
                                  </a:outerShdw>
                                </a:effectLst>
                                <a:latin typeface="Cambria Math" panose="02040503050406030204" pitchFamily="18" charset="0"/>
                              </a:rPr>
                              <m:t>𝟐</m:t>
                            </m:r>
                          </m:sub>
                        </m:sSub>
                        <m:r>
                          <a:rPr lang="en-US" sz="1600" b="1" i="1" smtClean="0">
                            <a:solidFill>
                              <a:srgbClr val="0070C0"/>
                            </a:solidFill>
                            <a:effectLst>
                              <a:outerShdw blurRad="38100" dist="38100" dir="2700000" algn="tl">
                                <a:srgbClr val="000000">
                                  <a:alpha val="43137"/>
                                </a:srgbClr>
                              </a:outerShdw>
                            </a:effectLst>
                            <a:latin typeface="Cambria Math" panose="02040503050406030204" pitchFamily="18" charset="0"/>
                          </a:rPr>
                          <m:t>=</m:t>
                        </m:r>
                        <m:sSub>
                          <m:sSubPr>
                            <m:ctrlPr>
                              <a:rPr lang="en-US" sz="1600" b="1" i="1" smtClean="0">
                                <a:solidFill>
                                  <a:srgbClr val="0070C0"/>
                                </a:solidFill>
                                <a:effectLst>
                                  <a:outerShdw blurRad="38100" dist="38100" dir="2700000" algn="tl">
                                    <a:srgbClr val="000000">
                                      <a:alpha val="43137"/>
                                    </a:srgbClr>
                                  </a:outerShdw>
                                </a:effectLst>
                                <a:latin typeface="Cambria Math" panose="02040503050406030204" pitchFamily="18" charset="0"/>
                              </a:rPr>
                            </m:ctrlPr>
                          </m:sSubPr>
                          <m:e>
                            <m:r>
                              <a:rPr lang="en-US" sz="1600" b="1" i="1" smtClean="0">
                                <a:solidFill>
                                  <a:srgbClr val="0070C0"/>
                                </a:solidFill>
                                <a:effectLst>
                                  <a:outerShdw blurRad="38100" dist="38100" dir="2700000" algn="tl">
                                    <a:srgbClr val="000000">
                                      <a:alpha val="43137"/>
                                    </a:srgbClr>
                                  </a:outerShdw>
                                </a:effectLst>
                                <a:latin typeface="Cambria Math" panose="02040503050406030204" pitchFamily="18" charset="0"/>
                              </a:rPr>
                              <m:t>𝑨</m:t>
                            </m:r>
                          </m:e>
                          <m:sub>
                            <m:r>
                              <a:rPr lang="en-US" sz="1600" b="1" i="1" smtClean="0">
                                <a:solidFill>
                                  <a:srgbClr val="0070C0"/>
                                </a:solidFill>
                                <a:effectLst>
                                  <a:outerShdw blurRad="38100" dist="38100" dir="2700000" algn="tl">
                                    <a:srgbClr val="000000">
                                      <a:alpha val="43137"/>
                                    </a:srgbClr>
                                  </a:outerShdw>
                                </a:effectLst>
                                <a:latin typeface="Cambria Math" panose="02040503050406030204" pitchFamily="18" charset="0"/>
                              </a:rPr>
                              <m:t>𝟐</m:t>
                            </m:r>
                          </m:sub>
                        </m:sSub>
                        <m:r>
                          <a:rPr lang="en-US" sz="1600" b="1" i="1" smtClean="0">
                            <a:solidFill>
                              <a:srgbClr val="0070C0"/>
                            </a:solidFill>
                            <a:effectLst>
                              <a:outerShdw blurRad="38100" dist="38100" dir="2700000" algn="tl">
                                <a:srgbClr val="000000">
                                  <a:alpha val="43137"/>
                                </a:srgbClr>
                              </a:outerShdw>
                            </a:effectLst>
                            <a:latin typeface="Cambria Math" panose="02040503050406030204" pitchFamily="18" charset="0"/>
                          </a:rPr>
                          <m:t> </m:t>
                        </m:r>
                        <m:r>
                          <a:rPr lang="el-GR" sz="1600" b="1" i="0" smtClean="0">
                            <a:solidFill>
                              <a:srgbClr val="0070C0"/>
                            </a:solidFill>
                            <a:effectLst>
                              <a:outerShdw blurRad="38100" dist="38100" dir="2700000" algn="tl">
                                <a:srgbClr val="000000">
                                  <a:alpha val="43137"/>
                                </a:srgbClr>
                              </a:outerShdw>
                            </a:effectLst>
                            <a:latin typeface="Cambria Math" panose="02040503050406030204" pitchFamily="18" charset="0"/>
                          </a:rPr>
                          <m:t>𝚫</m:t>
                        </m:r>
                        <m:sSub>
                          <m:sSubPr>
                            <m:ctrlPr>
                              <a:rPr lang="el-GR" sz="1600" b="1" i="1" smtClean="0">
                                <a:solidFill>
                                  <a:srgbClr val="0070C0"/>
                                </a:solidFill>
                                <a:effectLst>
                                  <a:outerShdw blurRad="38100" dist="38100" dir="2700000" algn="tl">
                                    <a:srgbClr val="000000">
                                      <a:alpha val="43137"/>
                                    </a:srgbClr>
                                  </a:outerShdw>
                                </a:effectLst>
                                <a:latin typeface="Cambria Math" panose="02040503050406030204" pitchFamily="18" charset="0"/>
                              </a:rPr>
                            </m:ctrlPr>
                          </m:sSubPr>
                          <m:e>
                            <m:r>
                              <a:rPr lang="en-US" sz="1600" b="1" i="1" smtClean="0">
                                <a:solidFill>
                                  <a:srgbClr val="0070C0"/>
                                </a:solidFill>
                                <a:effectLst>
                                  <a:outerShdw blurRad="38100" dist="38100" dir="2700000" algn="tl">
                                    <a:srgbClr val="000000">
                                      <a:alpha val="43137"/>
                                    </a:srgbClr>
                                  </a:outerShdw>
                                </a:effectLst>
                                <a:latin typeface="Cambria Math" panose="02040503050406030204" pitchFamily="18" charset="0"/>
                              </a:rPr>
                              <m:t>𝒙</m:t>
                            </m:r>
                          </m:e>
                          <m:sub>
                            <m:r>
                              <a:rPr lang="en-US" sz="1600" b="1" i="1" smtClean="0">
                                <a:solidFill>
                                  <a:srgbClr val="0070C0"/>
                                </a:solidFill>
                                <a:effectLst>
                                  <a:outerShdw blurRad="38100" dist="38100" dir="2700000" algn="tl">
                                    <a:srgbClr val="000000">
                                      <a:alpha val="43137"/>
                                    </a:srgbClr>
                                  </a:outerShdw>
                                </a:effectLst>
                                <a:latin typeface="Cambria Math" panose="02040503050406030204" pitchFamily="18" charset="0"/>
                              </a:rPr>
                              <m:t>𝟐</m:t>
                            </m:r>
                          </m:sub>
                        </m:sSub>
                      </m:oMath>
                    </m:oMathPara>
                  </a14:m>
                  <a:endParaRPr lang="el-GR" sz="1600" b="1" dirty="0">
                    <a:solidFill>
                      <a:srgbClr val="0070C0"/>
                    </a:solidFill>
                    <a:effectLst>
                      <a:outerShdw blurRad="38100" dist="38100" dir="2700000" algn="tl">
                        <a:srgbClr val="000000">
                          <a:alpha val="43137"/>
                        </a:srgbClr>
                      </a:outerShdw>
                    </a:effectLst>
                  </a:endParaRPr>
                </a:p>
              </p:txBody>
            </p:sp>
          </mc:Choice>
          <mc:Fallback xmlns="">
            <p:sp>
              <p:nvSpPr>
                <p:cNvPr id="230" name="TextBox 229"/>
                <p:cNvSpPr txBox="1">
                  <a:spLocks noRot="1" noChangeAspect="1" noMove="1" noResize="1" noEditPoints="1" noAdjustHandles="1" noChangeArrowheads="1" noChangeShapeType="1" noTextEdit="1"/>
                </p:cNvSpPr>
                <p:nvPr/>
              </p:nvSpPr>
              <p:spPr>
                <a:xfrm>
                  <a:off x="8244812" y="4808666"/>
                  <a:ext cx="1308179" cy="246221"/>
                </a:xfrm>
                <a:prstGeom prst="rect">
                  <a:avLst/>
                </a:prstGeom>
                <a:blipFill>
                  <a:blip r:embed="rId5"/>
                  <a:stretch>
                    <a:fillRect l="-3256" r="-2791" b="-25000"/>
                  </a:stretch>
                </a:blipFill>
              </p:spPr>
              <p:txBody>
                <a:bodyPr/>
                <a:lstStyle/>
                <a:p>
                  <a:r>
                    <a:rPr lang="el-GR">
                      <a:noFill/>
                    </a:rPr>
                    <a:t> </a:t>
                  </a:r>
                </a:p>
              </p:txBody>
            </p:sp>
          </mc:Fallback>
        </mc:AlternateContent>
      </p:grpSp>
      <p:grpSp>
        <p:nvGrpSpPr>
          <p:cNvPr id="14" name="Ομάδα 13"/>
          <p:cNvGrpSpPr/>
          <p:nvPr/>
        </p:nvGrpSpPr>
        <p:grpSpPr>
          <a:xfrm>
            <a:off x="7334673" y="5089259"/>
            <a:ext cx="2190022" cy="338554"/>
            <a:chOff x="7428192" y="5089259"/>
            <a:chExt cx="2190022" cy="338554"/>
          </a:xfrm>
        </p:grpSpPr>
        <p:sp>
          <p:nvSpPr>
            <p:cNvPr id="229" name="Ορθογώνιο 228"/>
            <p:cNvSpPr/>
            <p:nvPr/>
          </p:nvSpPr>
          <p:spPr>
            <a:xfrm>
              <a:off x="7428192" y="5089259"/>
              <a:ext cx="891013" cy="338554"/>
            </a:xfrm>
            <a:prstGeom prst="rect">
              <a:avLst/>
            </a:prstGeom>
          </p:spPr>
          <p:txBody>
            <a:bodyPr wrap="none">
              <a:spAutoFit/>
            </a:bodyPr>
            <a:lstStyle/>
            <a:p>
              <a:r>
                <a:rPr lang="el-GR" sz="1600" b="1"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Μάζας: </a:t>
              </a:r>
              <a:endParaRPr lang="el-GR" sz="16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mc:AlternateContent xmlns:mc="http://schemas.openxmlformats.org/markup-compatibility/2006" xmlns:a14="http://schemas.microsoft.com/office/drawing/2010/main">
          <mc:Choice Requires="a14">
            <p:sp>
              <p:nvSpPr>
                <p:cNvPr id="231" name="TextBox 230"/>
                <p:cNvSpPr txBox="1"/>
                <p:nvPr/>
              </p:nvSpPr>
              <p:spPr>
                <a:xfrm>
                  <a:off x="8254444" y="5136911"/>
                  <a:ext cx="1363770" cy="246221"/>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l-GR" sz="1600" b="1" i="0" smtClean="0">
                            <a:solidFill>
                              <a:srgbClr val="0070C0"/>
                            </a:solidFill>
                            <a:effectLst>
                              <a:outerShdw blurRad="38100" dist="38100" dir="2700000" algn="tl">
                                <a:srgbClr val="000000">
                                  <a:alpha val="43137"/>
                                </a:srgbClr>
                              </a:outerShdw>
                            </a:effectLst>
                            <a:latin typeface="Cambria Math" panose="02040503050406030204" pitchFamily="18" charset="0"/>
                          </a:rPr>
                          <m:t>𝚫</m:t>
                        </m:r>
                        <m:sSub>
                          <m:sSubPr>
                            <m:ctrlPr>
                              <a:rPr lang="el-GR" sz="1600" b="1" i="1" smtClean="0">
                                <a:solidFill>
                                  <a:srgbClr val="0070C0"/>
                                </a:solidFill>
                                <a:effectLst>
                                  <a:outerShdw blurRad="38100" dist="38100" dir="2700000" algn="tl">
                                    <a:srgbClr val="000000">
                                      <a:alpha val="43137"/>
                                    </a:srgbClr>
                                  </a:outerShdw>
                                </a:effectLst>
                                <a:latin typeface="Cambria Math" panose="02040503050406030204" pitchFamily="18" charset="0"/>
                              </a:rPr>
                            </m:ctrlPr>
                          </m:sSubPr>
                          <m:e>
                            <m:r>
                              <a:rPr lang="en-US" sz="1600" b="1" i="1" smtClean="0">
                                <a:solidFill>
                                  <a:srgbClr val="0070C0"/>
                                </a:solidFill>
                                <a:effectLst>
                                  <a:outerShdw blurRad="38100" dist="38100" dir="2700000" algn="tl">
                                    <a:srgbClr val="000000">
                                      <a:alpha val="43137"/>
                                    </a:srgbClr>
                                  </a:outerShdw>
                                </a:effectLst>
                                <a:latin typeface="Cambria Math" panose="02040503050406030204" pitchFamily="18" charset="0"/>
                              </a:rPr>
                              <m:t>𝒎</m:t>
                            </m:r>
                          </m:e>
                          <m:sub>
                            <m:r>
                              <a:rPr lang="en-US" sz="1600" b="1" i="1" smtClean="0">
                                <a:solidFill>
                                  <a:srgbClr val="0070C0"/>
                                </a:solidFill>
                                <a:effectLst>
                                  <a:outerShdw blurRad="38100" dist="38100" dir="2700000" algn="tl">
                                    <a:srgbClr val="000000">
                                      <a:alpha val="43137"/>
                                    </a:srgbClr>
                                  </a:outerShdw>
                                </a:effectLst>
                                <a:latin typeface="Cambria Math" panose="02040503050406030204" pitchFamily="18" charset="0"/>
                              </a:rPr>
                              <m:t>𝟐</m:t>
                            </m:r>
                          </m:sub>
                        </m:sSub>
                        <m:r>
                          <a:rPr lang="en-US" sz="1600" b="1" i="1" smtClean="0">
                            <a:solidFill>
                              <a:srgbClr val="0070C0"/>
                            </a:solidFill>
                            <a:effectLst>
                              <a:outerShdw blurRad="38100" dist="38100" dir="2700000" algn="tl">
                                <a:srgbClr val="000000">
                                  <a:alpha val="43137"/>
                                </a:srgbClr>
                              </a:outerShdw>
                            </a:effectLst>
                            <a:latin typeface="Cambria Math" panose="02040503050406030204" pitchFamily="18" charset="0"/>
                          </a:rPr>
                          <m:t>=</m:t>
                        </m:r>
                        <m:r>
                          <a:rPr lang="el-GR" sz="1600" b="1" i="1" smtClean="0">
                            <a:solidFill>
                              <a:srgbClr val="0070C0"/>
                            </a:solidFill>
                            <a:effectLst>
                              <a:outerShdw blurRad="38100" dist="38100" dir="2700000" algn="tl">
                                <a:srgbClr val="000000">
                                  <a:alpha val="43137"/>
                                </a:srgbClr>
                              </a:outerShdw>
                            </a:effectLst>
                            <a:latin typeface="Cambria Math" panose="02040503050406030204" pitchFamily="18" charset="0"/>
                          </a:rPr>
                          <m:t>𝝆</m:t>
                        </m:r>
                        <m:r>
                          <a:rPr lang="en-US" sz="1600" b="1" i="1" smtClean="0">
                            <a:solidFill>
                              <a:srgbClr val="0070C0"/>
                            </a:solidFill>
                            <a:effectLst>
                              <a:outerShdw blurRad="38100" dist="38100" dir="2700000" algn="tl">
                                <a:srgbClr val="000000">
                                  <a:alpha val="43137"/>
                                </a:srgbClr>
                              </a:outerShdw>
                            </a:effectLst>
                            <a:latin typeface="Cambria Math" panose="02040503050406030204" pitchFamily="18" charset="0"/>
                          </a:rPr>
                          <m:t> </m:t>
                        </m:r>
                        <m:r>
                          <a:rPr lang="el-GR" sz="1600" b="1" i="0" smtClean="0">
                            <a:solidFill>
                              <a:srgbClr val="0070C0"/>
                            </a:solidFill>
                            <a:effectLst>
                              <a:outerShdw blurRad="38100" dist="38100" dir="2700000" algn="tl">
                                <a:srgbClr val="000000">
                                  <a:alpha val="43137"/>
                                </a:srgbClr>
                              </a:outerShdw>
                            </a:effectLst>
                            <a:latin typeface="Cambria Math" panose="02040503050406030204" pitchFamily="18" charset="0"/>
                          </a:rPr>
                          <m:t>𝚫</m:t>
                        </m:r>
                        <m:sSub>
                          <m:sSubPr>
                            <m:ctrlPr>
                              <a:rPr lang="el-GR" sz="1600" b="1" i="1" smtClean="0">
                                <a:solidFill>
                                  <a:srgbClr val="0070C0"/>
                                </a:solidFill>
                                <a:effectLst>
                                  <a:outerShdw blurRad="38100" dist="38100" dir="2700000" algn="tl">
                                    <a:srgbClr val="000000">
                                      <a:alpha val="43137"/>
                                    </a:srgbClr>
                                  </a:outerShdw>
                                </a:effectLst>
                                <a:latin typeface="Cambria Math" panose="02040503050406030204" pitchFamily="18" charset="0"/>
                              </a:rPr>
                            </m:ctrlPr>
                          </m:sSubPr>
                          <m:e>
                            <m:r>
                              <a:rPr lang="en-US" sz="1600" b="1" i="1" smtClean="0">
                                <a:solidFill>
                                  <a:srgbClr val="0070C0"/>
                                </a:solidFill>
                                <a:effectLst>
                                  <a:outerShdw blurRad="38100" dist="38100" dir="2700000" algn="tl">
                                    <a:srgbClr val="000000">
                                      <a:alpha val="43137"/>
                                    </a:srgbClr>
                                  </a:outerShdw>
                                </a:effectLst>
                                <a:latin typeface="Cambria Math" panose="02040503050406030204" pitchFamily="18" charset="0"/>
                              </a:rPr>
                              <m:t>𝑽</m:t>
                            </m:r>
                          </m:e>
                          <m:sub>
                            <m:r>
                              <a:rPr lang="en-US" sz="1600" b="1" i="1" smtClean="0">
                                <a:solidFill>
                                  <a:srgbClr val="0070C0"/>
                                </a:solidFill>
                                <a:effectLst>
                                  <a:outerShdw blurRad="38100" dist="38100" dir="2700000" algn="tl">
                                    <a:srgbClr val="000000">
                                      <a:alpha val="43137"/>
                                    </a:srgbClr>
                                  </a:outerShdw>
                                </a:effectLst>
                                <a:latin typeface="Cambria Math" panose="02040503050406030204" pitchFamily="18" charset="0"/>
                              </a:rPr>
                              <m:t>𝟐</m:t>
                            </m:r>
                          </m:sub>
                        </m:sSub>
                        <m:r>
                          <a:rPr lang="en-US" sz="1600" b="1" i="1" smtClean="0">
                            <a:solidFill>
                              <a:srgbClr val="0070C0"/>
                            </a:solidFill>
                            <a:effectLst>
                              <a:outerShdw blurRad="38100" dist="38100" dir="2700000" algn="tl">
                                <a:srgbClr val="000000">
                                  <a:alpha val="43137"/>
                                </a:srgbClr>
                              </a:outerShdw>
                            </a:effectLst>
                            <a:latin typeface="Cambria Math" panose="02040503050406030204" pitchFamily="18" charset="0"/>
                          </a:rPr>
                          <m:t>  </m:t>
                        </m:r>
                      </m:oMath>
                    </m:oMathPara>
                  </a14:m>
                  <a:endParaRPr lang="el-GR" sz="1600" b="1" dirty="0">
                    <a:solidFill>
                      <a:srgbClr val="0070C0"/>
                    </a:solidFill>
                    <a:effectLst>
                      <a:outerShdw blurRad="38100" dist="38100" dir="2700000" algn="tl">
                        <a:srgbClr val="000000">
                          <a:alpha val="43137"/>
                        </a:srgbClr>
                      </a:outerShdw>
                    </a:effectLst>
                  </a:endParaRPr>
                </a:p>
              </p:txBody>
            </p:sp>
          </mc:Choice>
          <mc:Fallback xmlns="">
            <p:sp>
              <p:nvSpPr>
                <p:cNvPr id="231" name="TextBox 230"/>
                <p:cNvSpPr txBox="1">
                  <a:spLocks noRot="1" noChangeAspect="1" noMove="1" noResize="1" noEditPoints="1" noAdjustHandles="1" noChangeArrowheads="1" noChangeShapeType="1" noTextEdit="1"/>
                </p:cNvSpPr>
                <p:nvPr/>
              </p:nvSpPr>
              <p:spPr>
                <a:xfrm>
                  <a:off x="8254444" y="5136911"/>
                  <a:ext cx="1363770" cy="246221"/>
                </a:xfrm>
                <a:prstGeom prst="rect">
                  <a:avLst/>
                </a:prstGeom>
                <a:blipFill>
                  <a:blip r:embed="rId6"/>
                  <a:stretch>
                    <a:fillRect l="-3139" r="-448" b="-35000"/>
                  </a:stretch>
                </a:blipFill>
              </p:spPr>
              <p:txBody>
                <a:bodyPr/>
                <a:lstStyle/>
                <a:p>
                  <a:r>
                    <a:rPr lang="el-GR">
                      <a:noFill/>
                    </a:rPr>
                    <a:t> </a:t>
                  </a:r>
                </a:p>
              </p:txBody>
            </p:sp>
          </mc:Fallback>
        </mc:AlternateContent>
      </p:grpSp>
      <p:sp>
        <p:nvSpPr>
          <p:cNvPr id="232" name="Ορθογώνιο 231"/>
          <p:cNvSpPr/>
          <p:nvPr/>
        </p:nvSpPr>
        <p:spPr>
          <a:xfrm>
            <a:off x="7098566" y="599334"/>
            <a:ext cx="2988286" cy="369332"/>
          </a:xfrm>
          <a:prstGeom prst="rect">
            <a:avLst/>
          </a:prstGeom>
        </p:spPr>
        <p:txBody>
          <a:bodyPr wrap="square">
            <a:spAutoFit/>
          </a:bodyPr>
          <a:lstStyle/>
          <a:p>
            <a:r>
              <a:rPr lang="el-GR" b="1" dirty="0" smtClean="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Το ρευστό είναι ασυμπίεστο</a:t>
            </a:r>
            <a:endParaRPr lang="el-GR" b="1" dirty="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mc:AlternateContent xmlns:mc="http://schemas.openxmlformats.org/markup-compatibility/2006" xmlns:a14="http://schemas.microsoft.com/office/drawing/2010/main">
        <mc:Choice Requires="a14">
          <p:sp>
            <p:nvSpPr>
              <p:cNvPr id="237" name="TextBox 236"/>
              <p:cNvSpPr txBox="1"/>
              <p:nvPr/>
            </p:nvSpPr>
            <p:spPr>
              <a:xfrm>
                <a:off x="7414668" y="2613848"/>
                <a:ext cx="932563" cy="276166"/>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sSub>
                        <m:sSubPr>
                          <m:ctrlPr>
                            <a:rPr lang="el-GR" sz="1600" b="1" i="1" smtClean="0">
                              <a:solidFill>
                                <a:srgbClr val="0070C0"/>
                              </a:solidFill>
                              <a:effectLst>
                                <a:outerShdw blurRad="38100" dist="38100" dir="2700000" algn="tl">
                                  <a:srgbClr val="000000">
                                    <a:alpha val="43137"/>
                                  </a:srgbClr>
                                </a:outerShdw>
                              </a:effectLst>
                              <a:latin typeface="Cambria Math" panose="02040503050406030204" pitchFamily="18" charset="0"/>
                            </a:rPr>
                          </m:ctrlPr>
                        </m:sSubPr>
                        <m:e>
                          <m:acc>
                            <m:accPr>
                              <m:chr m:val="⃗"/>
                              <m:ctrlPr>
                                <a:rPr lang="el-GR" sz="1600" b="1" i="1" smtClean="0">
                                  <a:solidFill>
                                    <a:srgbClr val="0070C0"/>
                                  </a:solidFill>
                                  <a:effectLst>
                                    <a:outerShdw blurRad="38100" dist="38100" dir="2700000" algn="tl">
                                      <a:srgbClr val="000000">
                                        <a:alpha val="43137"/>
                                      </a:srgbClr>
                                    </a:outerShdw>
                                  </a:effectLst>
                                  <a:latin typeface="Cambria Math" panose="02040503050406030204" pitchFamily="18" charset="0"/>
                                </a:rPr>
                              </m:ctrlPr>
                            </m:accPr>
                            <m:e>
                              <m:r>
                                <a:rPr lang="en-US" sz="1600" b="1" i="1" smtClean="0">
                                  <a:solidFill>
                                    <a:srgbClr val="0070C0"/>
                                  </a:solidFill>
                                  <a:effectLst>
                                    <a:outerShdw blurRad="38100" dist="38100" dir="2700000" algn="tl">
                                      <a:srgbClr val="000000">
                                        <a:alpha val="43137"/>
                                      </a:srgbClr>
                                    </a:outerShdw>
                                  </a:effectLst>
                                  <a:latin typeface="Cambria Math" panose="02040503050406030204" pitchFamily="18" charset="0"/>
                                </a:rPr>
                                <m:t>𝑭</m:t>
                              </m:r>
                            </m:e>
                          </m:acc>
                        </m:e>
                        <m:sub>
                          <m:r>
                            <a:rPr lang="en-US" sz="1600" b="1" i="1" smtClean="0">
                              <a:solidFill>
                                <a:srgbClr val="0070C0"/>
                              </a:solidFill>
                              <a:effectLst>
                                <a:outerShdw blurRad="38100" dist="38100" dir="2700000" algn="tl">
                                  <a:srgbClr val="000000">
                                    <a:alpha val="43137"/>
                                  </a:srgbClr>
                                </a:outerShdw>
                              </a:effectLst>
                              <a:latin typeface="Cambria Math" panose="02040503050406030204" pitchFamily="18" charset="0"/>
                            </a:rPr>
                            <m:t>𝟏</m:t>
                          </m:r>
                        </m:sub>
                      </m:sSub>
                      <m:r>
                        <a:rPr lang="el-GR" sz="1600" b="1" i="1" smtClean="0">
                          <a:solidFill>
                            <a:srgbClr val="0070C0"/>
                          </a:solidFill>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m:t>
                      </m:r>
                      <m:r>
                        <a:rPr lang="el-GR" sz="1600" b="1" i="0" smtClean="0">
                          <a:solidFill>
                            <a:srgbClr val="0070C0"/>
                          </a:solidFill>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𝚫</m:t>
                      </m:r>
                      <m:sSub>
                        <m:sSubPr>
                          <m:ctrlPr>
                            <a:rPr lang="el-GR" sz="1600" b="1" i="1" smtClean="0">
                              <a:solidFill>
                                <a:srgbClr val="0070C0"/>
                              </a:solidFill>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ctrlPr>
                        </m:sSubPr>
                        <m:e>
                          <m:acc>
                            <m:accPr>
                              <m:chr m:val="⃗"/>
                              <m:ctrlPr>
                                <a:rPr lang="el-GR" sz="1600" b="1" i="1" smtClean="0">
                                  <a:solidFill>
                                    <a:srgbClr val="0070C0"/>
                                  </a:solidFill>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ctrlPr>
                            </m:accPr>
                            <m:e>
                              <m:r>
                                <a:rPr lang="en-US" sz="1600" b="1" i="1" smtClean="0">
                                  <a:solidFill>
                                    <a:srgbClr val="0070C0"/>
                                  </a:solidFill>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𝒙</m:t>
                              </m:r>
                            </m:e>
                          </m:acc>
                        </m:e>
                        <m:sub>
                          <m:r>
                            <a:rPr lang="en-US" sz="1600" b="1" i="1" smtClean="0">
                              <a:solidFill>
                                <a:srgbClr val="0070C0"/>
                              </a:solidFill>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𝟏</m:t>
                          </m:r>
                        </m:sub>
                      </m:sSub>
                    </m:oMath>
                  </m:oMathPara>
                </a14:m>
                <a:endParaRPr lang="el-GR" sz="1600" b="1" dirty="0">
                  <a:solidFill>
                    <a:srgbClr val="0070C0"/>
                  </a:solidFill>
                  <a:effectLst>
                    <a:outerShdw blurRad="38100" dist="38100" dir="2700000" algn="tl">
                      <a:srgbClr val="000000">
                        <a:alpha val="43137"/>
                      </a:srgbClr>
                    </a:outerShdw>
                  </a:effectLst>
                </a:endParaRPr>
              </a:p>
            </p:txBody>
          </p:sp>
        </mc:Choice>
        <mc:Fallback xmlns="">
          <p:sp>
            <p:nvSpPr>
              <p:cNvPr id="237" name="TextBox 236"/>
              <p:cNvSpPr txBox="1">
                <a:spLocks noRot="1" noChangeAspect="1" noMove="1" noResize="1" noEditPoints="1" noAdjustHandles="1" noChangeArrowheads="1" noChangeShapeType="1" noTextEdit="1"/>
              </p:cNvSpPr>
              <p:nvPr/>
            </p:nvSpPr>
            <p:spPr>
              <a:xfrm>
                <a:off x="7414668" y="2613848"/>
                <a:ext cx="932563" cy="276166"/>
              </a:xfrm>
              <a:prstGeom prst="rect">
                <a:avLst/>
              </a:prstGeom>
              <a:blipFill>
                <a:blip r:embed="rId7"/>
                <a:stretch>
                  <a:fillRect l="-5229" r="-3922" b="-24444"/>
                </a:stretch>
              </a:blipFill>
            </p:spPr>
            <p:txBody>
              <a:bodyPr/>
              <a:lstStyle/>
              <a:p>
                <a:r>
                  <a:rPr lang="el-GR">
                    <a:noFill/>
                  </a:rPr>
                  <a:t> </a:t>
                </a:r>
              </a:p>
            </p:txBody>
          </p:sp>
        </mc:Fallback>
      </mc:AlternateContent>
      <p:grpSp>
        <p:nvGrpSpPr>
          <p:cNvPr id="7" name="Ομάδα 6"/>
          <p:cNvGrpSpPr/>
          <p:nvPr/>
        </p:nvGrpSpPr>
        <p:grpSpPr>
          <a:xfrm>
            <a:off x="7334672" y="2885320"/>
            <a:ext cx="3019263" cy="338554"/>
            <a:chOff x="7428191" y="2885320"/>
            <a:chExt cx="3019263" cy="338554"/>
          </a:xfrm>
        </p:grpSpPr>
        <p:sp>
          <p:nvSpPr>
            <p:cNvPr id="238" name="Ορθογώνιο 237"/>
            <p:cNvSpPr/>
            <p:nvPr/>
          </p:nvSpPr>
          <p:spPr>
            <a:xfrm>
              <a:off x="7428191" y="2885320"/>
              <a:ext cx="1811714" cy="338554"/>
            </a:xfrm>
            <a:prstGeom prst="rect">
              <a:avLst/>
            </a:prstGeom>
          </p:spPr>
          <p:txBody>
            <a:bodyPr wrap="none">
              <a:spAutoFit/>
            </a:bodyPr>
            <a:lstStyle/>
            <a:p>
              <a:r>
                <a:rPr lang="el-GR" sz="1600" b="1"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Έργο δύναμης </a:t>
              </a:r>
              <a:r>
                <a:rPr lang="en-US" sz="1600" b="1" i="1"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F</a:t>
              </a:r>
              <a:r>
                <a:rPr lang="en-US" sz="1600" b="1" baseline="-25000"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1</a:t>
              </a:r>
              <a:r>
                <a:rPr lang="el-GR" sz="1600" b="1"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endParaRPr lang="el-GR" sz="16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mc:AlternateContent xmlns:mc="http://schemas.openxmlformats.org/markup-compatibility/2006" xmlns:a14="http://schemas.microsoft.com/office/drawing/2010/main">
          <mc:Choice Requires="a14">
            <p:sp>
              <p:nvSpPr>
                <p:cNvPr id="239" name="TextBox 238"/>
                <p:cNvSpPr txBox="1"/>
                <p:nvPr/>
              </p:nvSpPr>
              <p:spPr>
                <a:xfrm>
                  <a:off x="9203395" y="2930001"/>
                  <a:ext cx="1244059" cy="246221"/>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sSub>
                          <m:sSubPr>
                            <m:ctrlPr>
                              <a:rPr lang="el-GR" sz="1600" b="1" i="1" smtClean="0">
                                <a:solidFill>
                                  <a:srgbClr val="0070C0"/>
                                </a:solidFill>
                                <a:effectLst>
                                  <a:outerShdw blurRad="38100" dist="38100" dir="2700000" algn="tl">
                                    <a:srgbClr val="000000">
                                      <a:alpha val="43137"/>
                                    </a:srgbClr>
                                  </a:outerShdw>
                                </a:effectLst>
                                <a:latin typeface="Cambria Math" panose="02040503050406030204" pitchFamily="18" charset="0"/>
                              </a:rPr>
                            </m:ctrlPr>
                          </m:sSubPr>
                          <m:e>
                            <m:r>
                              <a:rPr lang="en-US" sz="1600" b="1" i="1" smtClean="0">
                                <a:solidFill>
                                  <a:srgbClr val="0070C0"/>
                                </a:solidFill>
                                <a:effectLst>
                                  <a:outerShdw blurRad="38100" dist="38100" dir="2700000" algn="tl">
                                    <a:srgbClr val="000000">
                                      <a:alpha val="43137"/>
                                    </a:srgbClr>
                                  </a:outerShdw>
                                </a:effectLst>
                                <a:latin typeface="Cambria Math" panose="02040503050406030204" pitchFamily="18" charset="0"/>
                              </a:rPr>
                              <m:t>𝑾</m:t>
                            </m:r>
                          </m:e>
                          <m:sub>
                            <m:r>
                              <a:rPr lang="en-US" sz="1600" b="1" i="1" smtClean="0">
                                <a:solidFill>
                                  <a:srgbClr val="0070C0"/>
                                </a:solidFill>
                                <a:effectLst>
                                  <a:outerShdw blurRad="38100" dist="38100" dir="2700000" algn="tl">
                                    <a:srgbClr val="000000">
                                      <a:alpha val="43137"/>
                                    </a:srgbClr>
                                  </a:outerShdw>
                                </a:effectLst>
                                <a:latin typeface="Cambria Math" panose="02040503050406030204" pitchFamily="18" charset="0"/>
                              </a:rPr>
                              <m:t>𝟏</m:t>
                            </m:r>
                          </m:sub>
                        </m:sSub>
                        <m:r>
                          <a:rPr lang="en-US" sz="1600" b="1" i="1" smtClean="0">
                            <a:solidFill>
                              <a:srgbClr val="0070C0"/>
                            </a:solidFill>
                            <a:effectLst>
                              <a:outerShdw blurRad="38100" dist="38100" dir="2700000" algn="tl">
                                <a:srgbClr val="000000">
                                  <a:alpha val="43137"/>
                                </a:srgbClr>
                              </a:outerShdw>
                            </a:effectLst>
                            <a:latin typeface="Cambria Math" panose="02040503050406030204" pitchFamily="18" charset="0"/>
                          </a:rPr>
                          <m:t>=</m:t>
                        </m:r>
                        <m:sSub>
                          <m:sSubPr>
                            <m:ctrlPr>
                              <a:rPr lang="en-US" sz="1600" b="1" i="1" smtClean="0">
                                <a:solidFill>
                                  <a:srgbClr val="0070C0"/>
                                </a:solidFill>
                                <a:effectLst>
                                  <a:outerShdw blurRad="38100" dist="38100" dir="2700000" algn="tl">
                                    <a:srgbClr val="000000">
                                      <a:alpha val="43137"/>
                                    </a:srgbClr>
                                  </a:outerShdw>
                                </a:effectLst>
                                <a:latin typeface="Cambria Math" panose="02040503050406030204" pitchFamily="18" charset="0"/>
                              </a:rPr>
                            </m:ctrlPr>
                          </m:sSubPr>
                          <m:e>
                            <m:r>
                              <a:rPr lang="en-US" sz="1600" b="1" i="1" smtClean="0">
                                <a:solidFill>
                                  <a:srgbClr val="0070C0"/>
                                </a:solidFill>
                                <a:effectLst>
                                  <a:outerShdw blurRad="38100" dist="38100" dir="2700000" algn="tl">
                                    <a:srgbClr val="000000">
                                      <a:alpha val="43137"/>
                                    </a:srgbClr>
                                  </a:outerShdw>
                                </a:effectLst>
                                <a:latin typeface="Cambria Math" panose="02040503050406030204" pitchFamily="18" charset="0"/>
                              </a:rPr>
                              <m:t>𝑭</m:t>
                            </m:r>
                          </m:e>
                          <m:sub>
                            <m:r>
                              <a:rPr lang="en-US" sz="1600" b="1" i="1" smtClean="0">
                                <a:solidFill>
                                  <a:srgbClr val="0070C0"/>
                                </a:solidFill>
                                <a:effectLst>
                                  <a:outerShdw blurRad="38100" dist="38100" dir="2700000" algn="tl">
                                    <a:srgbClr val="000000">
                                      <a:alpha val="43137"/>
                                    </a:srgbClr>
                                  </a:outerShdw>
                                </a:effectLst>
                                <a:latin typeface="Cambria Math" panose="02040503050406030204" pitchFamily="18" charset="0"/>
                              </a:rPr>
                              <m:t>𝟏</m:t>
                            </m:r>
                          </m:sub>
                        </m:sSub>
                        <m:r>
                          <a:rPr lang="en-US" sz="1600" b="1" i="1" smtClean="0">
                            <a:solidFill>
                              <a:srgbClr val="0070C0"/>
                            </a:solidFill>
                            <a:effectLst>
                              <a:outerShdw blurRad="38100" dist="38100" dir="2700000" algn="tl">
                                <a:srgbClr val="000000">
                                  <a:alpha val="43137"/>
                                </a:srgbClr>
                              </a:outerShdw>
                            </a:effectLst>
                            <a:latin typeface="Cambria Math" panose="02040503050406030204" pitchFamily="18" charset="0"/>
                          </a:rPr>
                          <m:t> </m:t>
                        </m:r>
                        <m:r>
                          <a:rPr lang="el-GR" sz="1600" b="1" i="0" smtClean="0">
                            <a:solidFill>
                              <a:srgbClr val="0070C0"/>
                            </a:solidFill>
                            <a:effectLst>
                              <a:outerShdw blurRad="38100" dist="38100" dir="2700000" algn="tl">
                                <a:srgbClr val="000000">
                                  <a:alpha val="43137"/>
                                </a:srgbClr>
                              </a:outerShdw>
                            </a:effectLst>
                            <a:latin typeface="Cambria Math" panose="02040503050406030204" pitchFamily="18" charset="0"/>
                          </a:rPr>
                          <m:t>𝚫</m:t>
                        </m:r>
                        <m:sSub>
                          <m:sSubPr>
                            <m:ctrlPr>
                              <a:rPr lang="el-GR" sz="1600" b="1" i="1" smtClean="0">
                                <a:solidFill>
                                  <a:srgbClr val="0070C0"/>
                                </a:solidFill>
                                <a:effectLst>
                                  <a:outerShdw blurRad="38100" dist="38100" dir="2700000" algn="tl">
                                    <a:srgbClr val="000000">
                                      <a:alpha val="43137"/>
                                    </a:srgbClr>
                                  </a:outerShdw>
                                </a:effectLst>
                                <a:latin typeface="Cambria Math" panose="02040503050406030204" pitchFamily="18" charset="0"/>
                              </a:rPr>
                            </m:ctrlPr>
                          </m:sSubPr>
                          <m:e>
                            <m:r>
                              <a:rPr lang="en-US" sz="1600" b="1" i="1" smtClean="0">
                                <a:solidFill>
                                  <a:srgbClr val="0070C0"/>
                                </a:solidFill>
                                <a:effectLst>
                                  <a:outerShdw blurRad="38100" dist="38100" dir="2700000" algn="tl">
                                    <a:srgbClr val="000000">
                                      <a:alpha val="43137"/>
                                    </a:srgbClr>
                                  </a:outerShdw>
                                </a:effectLst>
                                <a:latin typeface="Cambria Math" panose="02040503050406030204" pitchFamily="18" charset="0"/>
                              </a:rPr>
                              <m:t>𝒙</m:t>
                            </m:r>
                          </m:e>
                          <m:sub>
                            <m:r>
                              <a:rPr lang="en-US" sz="1600" b="1" i="1" smtClean="0">
                                <a:solidFill>
                                  <a:srgbClr val="0070C0"/>
                                </a:solidFill>
                                <a:effectLst>
                                  <a:outerShdw blurRad="38100" dist="38100" dir="2700000" algn="tl">
                                    <a:srgbClr val="000000">
                                      <a:alpha val="43137"/>
                                    </a:srgbClr>
                                  </a:outerShdw>
                                </a:effectLst>
                                <a:latin typeface="Cambria Math" panose="02040503050406030204" pitchFamily="18" charset="0"/>
                              </a:rPr>
                              <m:t>𝟏</m:t>
                            </m:r>
                          </m:sub>
                        </m:sSub>
                      </m:oMath>
                    </m:oMathPara>
                  </a14:m>
                  <a:endParaRPr lang="el-GR" sz="1600" b="1" dirty="0">
                    <a:solidFill>
                      <a:srgbClr val="0070C0"/>
                    </a:solidFill>
                    <a:effectLst>
                      <a:outerShdw blurRad="38100" dist="38100" dir="2700000" algn="tl">
                        <a:srgbClr val="000000">
                          <a:alpha val="43137"/>
                        </a:srgbClr>
                      </a:outerShdw>
                    </a:effectLst>
                  </a:endParaRPr>
                </a:p>
              </p:txBody>
            </p:sp>
          </mc:Choice>
          <mc:Fallback xmlns="">
            <p:sp>
              <p:nvSpPr>
                <p:cNvPr id="239" name="TextBox 238"/>
                <p:cNvSpPr txBox="1">
                  <a:spLocks noRot="1" noChangeAspect="1" noMove="1" noResize="1" noEditPoints="1" noAdjustHandles="1" noChangeArrowheads="1" noChangeShapeType="1" noTextEdit="1"/>
                </p:cNvSpPr>
                <p:nvPr/>
              </p:nvSpPr>
              <p:spPr>
                <a:xfrm>
                  <a:off x="9203395" y="2930001"/>
                  <a:ext cx="1244059" cy="246221"/>
                </a:xfrm>
                <a:prstGeom prst="rect">
                  <a:avLst/>
                </a:prstGeom>
                <a:blipFill>
                  <a:blip r:embed="rId8"/>
                  <a:stretch>
                    <a:fillRect l="-3431" r="-2941" b="-25000"/>
                  </a:stretch>
                </a:blipFill>
              </p:spPr>
              <p:txBody>
                <a:bodyPr/>
                <a:lstStyle/>
                <a:p>
                  <a:r>
                    <a:rPr lang="el-GR">
                      <a:noFill/>
                    </a:rPr>
                    <a:t> </a:t>
                  </a:r>
                </a:p>
              </p:txBody>
            </p:sp>
          </mc:Fallback>
        </mc:AlternateContent>
      </p:grpSp>
      <mc:AlternateContent xmlns:mc="http://schemas.openxmlformats.org/markup-compatibility/2006" xmlns:a14="http://schemas.microsoft.com/office/drawing/2010/main">
        <mc:Choice Requires="a14">
          <p:sp>
            <p:nvSpPr>
              <p:cNvPr id="240" name="TextBox 239"/>
              <p:cNvSpPr txBox="1"/>
              <p:nvPr/>
            </p:nvSpPr>
            <p:spPr>
              <a:xfrm>
                <a:off x="7389799" y="5450678"/>
                <a:ext cx="932563" cy="276166"/>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sSub>
                        <m:sSubPr>
                          <m:ctrlPr>
                            <a:rPr lang="el-GR" sz="1600" b="1" i="1" smtClean="0">
                              <a:solidFill>
                                <a:srgbClr val="0070C0"/>
                              </a:solidFill>
                              <a:effectLst>
                                <a:outerShdw blurRad="38100" dist="38100" dir="2700000" algn="tl">
                                  <a:srgbClr val="000000">
                                    <a:alpha val="43137"/>
                                  </a:srgbClr>
                                </a:outerShdw>
                              </a:effectLst>
                              <a:latin typeface="Cambria Math" panose="02040503050406030204" pitchFamily="18" charset="0"/>
                            </a:rPr>
                          </m:ctrlPr>
                        </m:sSubPr>
                        <m:e>
                          <m:acc>
                            <m:accPr>
                              <m:chr m:val="⃗"/>
                              <m:ctrlPr>
                                <a:rPr lang="el-GR" sz="1600" b="1" i="1" smtClean="0">
                                  <a:solidFill>
                                    <a:srgbClr val="0070C0"/>
                                  </a:solidFill>
                                  <a:effectLst>
                                    <a:outerShdw blurRad="38100" dist="38100" dir="2700000" algn="tl">
                                      <a:srgbClr val="000000">
                                        <a:alpha val="43137"/>
                                      </a:srgbClr>
                                    </a:outerShdw>
                                  </a:effectLst>
                                  <a:latin typeface="Cambria Math" panose="02040503050406030204" pitchFamily="18" charset="0"/>
                                </a:rPr>
                              </m:ctrlPr>
                            </m:accPr>
                            <m:e>
                              <m:r>
                                <a:rPr lang="en-US" sz="1600" b="1" i="1" smtClean="0">
                                  <a:solidFill>
                                    <a:srgbClr val="0070C0"/>
                                  </a:solidFill>
                                  <a:effectLst>
                                    <a:outerShdw blurRad="38100" dist="38100" dir="2700000" algn="tl">
                                      <a:srgbClr val="000000">
                                        <a:alpha val="43137"/>
                                      </a:srgbClr>
                                    </a:outerShdw>
                                  </a:effectLst>
                                  <a:latin typeface="Cambria Math" panose="02040503050406030204" pitchFamily="18" charset="0"/>
                                </a:rPr>
                                <m:t>𝑭</m:t>
                              </m:r>
                            </m:e>
                          </m:acc>
                        </m:e>
                        <m:sub>
                          <m:r>
                            <a:rPr lang="en-US" sz="1600" b="1" i="1" smtClean="0">
                              <a:solidFill>
                                <a:srgbClr val="0070C0"/>
                              </a:solidFill>
                              <a:effectLst>
                                <a:outerShdw blurRad="38100" dist="38100" dir="2700000" algn="tl">
                                  <a:srgbClr val="000000">
                                    <a:alpha val="43137"/>
                                  </a:srgbClr>
                                </a:outerShdw>
                              </a:effectLst>
                              <a:latin typeface="Cambria Math" panose="02040503050406030204" pitchFamily="18" charset="0"/>
                            </a:rPr>
                            <m:t>𝟐</m:t>
                          </m:r>
                        </m:sub>
                      </m:sSub>
                      <m:r>
                        <a:rPr lang="el-GR" sz="1600" b="1" i="1">
                          <a:solidFill>
                            <a:srgbClr val="0070C0"/>
                          </a:solidFill>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m:t>
                      </m:r>
                      <m:r>
                        <a:rPr lang="el-GR" sz="1600" b="1" i="1" smtClean="0">
                          <a:solidFill>
                            <a:srgbClr val="0070C0"/>
                          </a:solidFill>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m:t>
                      </m:r>
                      <m:r>
                        <a:rPr lang="el-GR" sz="1600" b="1" i="0" smtClean="0">
                          <a:solidFill>
                            <a:srgbClr val="0070C0"/>
                          </a:solidFill>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𝚫</m:t>
                      </m:r>
                      <m:sSub>
                        <m:sSubPr>
                          <m:ctrlPr>
                            <a:rPr lang="el-GR" sz="1600" b="1" i="1" smtClean="0">
                              <a:solidFill>
                                <a:srgbClr val="0070C0"/>
                              </a:solidFill>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ctrlPr>
                        </m:sSubPr>
                        <m:e>
                          <m:acc>
                            <m:accPr>
                              <m:chr m:val="⃗"/>
                              <m:ctrlPr>
                                <a:rPr lang="el-GR" sz="1600" b="1" i="1" smtClean="0">
                                  <a:solidFill>
                                    <a:srgbClr val="0070C0"/>
                                  </a:solidFill>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ctrlPr>
                            </m:accPr>
                            <m:e>
                              <m:r>
                                <a:rPr lang="en-US" sz="1600" b="1" i="1" smtClean="0">
                                  <a:solidFill>
                                    <a:srgbClr val="0070C0"/>
                                  </a:solidFill>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𝒙</m:t>
                              </m:r>
                            </m:e>
                          </m:acc>
                        </m:e>
                        <m:sub>
                          <m:r>
                            <a:rPr lang="en-US" sz="1600" b="1" i="1" smtClean="0">
                              <a:solidFill>
                                <a:srgbClr val="0070C0"/>
                              </a:solidFill>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𝟐</m:t>
                          </m:r>
                        </m:sub>
                      </m:sSub>
                    </m:oMath>
                  </m:oMathPara>
                </a14:m>
                <a:endParaRPr lang="el-GR" sz="1600" b="1" dirty="0">
                  <a:solidFill>
                    <a:srgbClr val="0070C0"/>
                  </a:solidFill>
                  <a:effectLst>
                    <a:outerShdw blurRad="38100" dist="38100" dir="2700000" algn="tl">
                      <a:srgbClr val="000000">
                        <a:alpha val="43137"/>
                      </a:srgbClr>
                    </a:outerShdw>
                  </a:effectLst>
                </a:endParaRPr>
              </a:p>
            </p:txBody>
          </p:sp>
        </mc:Choice>
        <mc:Fallback xmlns="">
          <p:sp>
            <p:nvSpPr>
              <p:cNvPr id="240" name="TextBox 239"/>
              <p:cNvSpPr txBox="1">
                <a:spLocks noRot="1" noChangeAspect="1" noMove="1" noResize="1" noEditPoints="1" noAdjustHandles="1" noChangeArrowheads="1" noChangeShapeType="1" noTextEdit="1"/>
              </p:cNvSpPr>
              <p:nvPr/>
            </p:nvSpPr>
            <p:spPr>
              <a:xfrm>
                <a:off x="7389799" y="5450678"/>
                <a:ext cx="932563" cy="276166"/>
              </a:xfrm>
              <a:prstGeom prst="rect">
                <a:avLst/>
              </a:prstGeom>
              <a:blipFill>
                <a:blip r:embed="rId9"/>
                <a:stretch>
                  <a:fillRect l="-5229" r="-3922" b="-24444"/>
                </a:stretch>
              </a:blipFill>
            </p:spPr>
            <p:txBody>
              <a:bodyPr/>
              <a:lstStyle/>
              <a:p>
                <a:r>
                  <a:rPr lang="el-GR">
                    <a:noFill/>
                  </a:rPr>
                  <a:t> </a:t>
                </a:r>
              </a:p>
            </p:txBody>
          </p:sp>
        </mc:Fallback>
      </mc:AlternateContent>
      <p:grpSp>
        <p:nvGrpSpPr>
          <p:cNvPr id="99" name="Ομάδα 98"/>
          <p:cNvGrpSpPr/>
          <p:nvPr/>
        </p:nvGrpSpPr>
        <p:grpSpPr>
          <a:xfrm>
            <a:off x="7298080" y="5722150"/>
            <a:ext cx="3098000" cy="338554"/>
            <a:chOff x="7391599" y="5722150"/>
            <a:chExt cx="3098000" cy="338554"/>
          </a:xfrm>
        </p:grpSpPr>
        <p:sp>
          <p:nvSpPr>
            <p:cNvPr id="241" name="Ορθογώνιο 240"/>
            <p:cNvSpPr/>
            <p:nvPr/>
          </p:nvSpPr>
          <p:spPr>
            <a:xfrm>
              <a:off x="7391599" y="5722150"/>
              <a:ext cx="1880643" cy="338554"/>
            </a:xfrm>
            <a:prstGeom prst="rect">
              <a:avLst/>
            </a:prstGeom>
          </p:spPr>
          <p:txBody>
            <a:bodyPr wrap="none">
              <a:spAutoFit/>
            </a:bodyPr>
            <a:lstStyle/>
            <a:p>
              <a:r>
                <a:rPr lang="el-GR" sz="1600" b="1"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Έργο δύναμης </a:t>
              </a:r>
              <a:r>
                <a:rPr lang="en-US" sz="1600" b="1"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F</a:t>
              </a:r>
              <a:r>
                <a:rPr lang="en-US" sz="1600" b="1" baseline="-25000"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2</a:t>
              </a:r>
              <a:r>
                <a:rPr lang="el-GR" sz="1600" b="1"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endParaRPr lang="el-GR" sz="16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mc:AlternateContent xmlns:mc="http://schemas.openxmlformats.org/markup-compatibility/2006" xmlns:a14="http://schemas.microsoft.com/office/drawing/2010/main">
          <mc:Choice Requires="a14">
            <p:sp>
              <p:nvSpPr>
                <p:cNvPr id="242" name="TextBox 241"/>
                <p:cNvSpPr txBox="1"/>
                <p:nvPr/>
              </p:nvSpPr>
              <p:spPr>
                <a:xfrm>
                  <a:off x="9096461" y="5790277"/>
                  <a:ext cx="1393138" cy="246221"/>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sSub>
                          <m:sSubPr>
                            <m:ctrlPr>
                              <a:rPr lang="el-GR" sz="1600" b="1" i="1" smtClean="0">
                                <a:solidFill>
                                  <a:srgbClr val="0070C0"/>
                                </a:solidFill>
                                <a:effectLst>
                                  <a:outerShdw blurRad="38100" dist="38100" dir="2700000" algn="tl">
                                    <a:srgbClr val="000000">
                                      <a:alpha val="43137"/>
                                    </a:srgbClr>
                                  </a:outerShdw>
                                </a:effectLst>
                                <a:latin typeface="Cambria Math" panose="02040503050406030204" pitchFamily="18" charset="0"/>
                              </a:rPr>
                            </m:ctrlPr>
                          </m:sSubPr>
                          <m:e>
                            <m:r>
                              <a:rPr lang="en-US" sz="1600" b="1" i="1" smtClean="0">
                                <a:solidFill>
                                  <a:srgbClr val="0070C0"/>
                                </a:solidFill>
                                <a:effectLst>
                                  <a:outerShdw blurRad="38100" dist="38100" dir="2700000" algn="tl">
                                    <a:srgbClr val="000000">
                                      <a:alpha val="43137"/>
                                    </a:srgbClr>
                                  </a:outerShdw>
                                </a:effectLst>
                                <a:latin typeface="Cambria Math" panose="02040503050406030204" pitchFamily="18" charset="0"/>
                              </a:rPr>
                              <m:t>𝑾</m:t>
                            </m:r>
                          </m:e>
                          <m:sub>
                            <m:r>
                              <a:rPr lang="en-US" sz="1600" b="1" i="1" smtClean="0">
                                <a:solidFill>
                                  <a:srgbClr val="0070C0"/>
                                </a:solidFill>
                                <a:effectLst>
                                  <a:outerShdw blurRad="38100" dist="38100" dir="2700000" algn="tl">
                                    <a:srgbClr val="000000">
                                      <a:alpha val="43137"/>
                                    </a:srgbClr>
                                  </a:outerShdw>
                                </a:effectLst>
                                <a:latin typeface="Cambria Math" panose="02040503050406030204" pitchFamily="18" charset="0"/>
                              </a:rPr>
                              <m:t>𝟐</m:t>
                            </m:r>
                          </m:sub>
                        </m:sSub>
                        <m:r>
                          <a:rPr lang="en-US" sz="1600" b="1" i="1" smtClean="0">
                            <a:solidFill>
                              <a:srgbClr val="0070C0"/>
                            </a:solidFill>
                            <a:effectLst>
                              <a:outerShdw blurRad="38100" dist="38100" dir="2700000" algn="tl">
                                <a:srgbClr val="000000">
                                  <a:alpha val="43137"/>
                                </a:srgbClr>
                              </a:outerShdw>
                            </a:effectLst>
                            <a:latin typeface="Cambria Math" panose="02040503050406030204" pitchFamily="18" charset="0"/>
                          </a:rPr>
                          <m:t>=</m:t>
                        </m:r>
                        <m:sSub>
                          <m:sSubPr>
                            <m:ctrlPr>
                              <a:rPr lang="en-US" sz="1600" b="1" i="1" smtClean="0">
                                <a:solidFill>
                                  <a:srgbClr val="0070C0"/>
                                </a:solidFill>
                                <a:effectLst>
                                  <a:outerShdw blurRad="38100" dist="38100" dir="2700000" algn="tl">
                                    <a:srgbClr val="000000">
                                      <a:alpha val="43137"/>
                                    </a:srgbClr>
                                  </a:outerShdw>
                                </a:effectLst>
                                <a:latin typeface="Cambria Math" panose="02040503050406030204" pitchFamily="18" charset="0"/>
                              </a:rPr>
                            </m:ctrlPr>
                          </m:sSubPr>
                          <m:e>
                            <m:r>
                              <a:rPr lang="en-US" sz="1600" b="1" i="1" smtClean="0">
                                <a:solidFill>
                                  <a:srgbClr val="0070C0"/>
                                </a:solidFill>
                                <a:effectLst>
                                  <a:outerShdw blurRad="38100" dist="38100" dir="2700000" algn="tl">
                                    <a:srgbClr val="000000">
                                      <a:alpha val="43137"/>
                                    </a:srgbClr>
                                  </a:outerShdw>
                                </a:effectLst>
                                <a:latin typeface="Cambria Math" panose="02040503050406030204" pitchFamily="18" charset="0"/>
                              </a:rPr>
                              <m:t>−</m:t>
                            </m:r>
                            <m:r>
                              <a:rPr lang="en-US" sz="1600" b="1" i="1" smtClean="0">
                                <a:solidFill>
                                  <a:srgbClr val="0070C0"/>
                                </a:solidFill>
                                <a:effectLst>
                                  <a:outerShdw blurRad="38100" dist="38100" dir="2700000" algn="tl">
                                    <a:srgbClr val="000000">
                                      <a:alpha val="43137"/>
                                    </a:srgbClr>
                                  </a:outerShdw>
                                </a:effectLst>
                                <a:latin typeface="Cambria Math" panose="02040503050406030204" pitchFamily="18" charset="0"/>
                              </a:rPr>
                              <m:t>𝑭</m:t>
                            </m:r>
                          </m:e>
                          <m:sub>
                            <m:r>
                              <a:rPr lang="en-US" sz="1600" b="1" i="1" smtClean="0">
                                <a:solidFill>
                                  <a:srgbClr val="0070C0"/>
                                </a:solidFill>
                                <a:effectLst>
                                  <a:outerShdw blurRad="38100" dist="38100" dir="2700000" algn="tl">
                                    <a:srgbClr val="000000">
                                      <a:alpha val="43137"/>
                                    </a:srgbClr>
                                  </a:outerShdw>
                                </a:effectLst>
                                <a:latin typeface="Cambria Math" panose="02040503050406030204" pitchFamily="18" charset="0"/>
                              </a:rPr>
                              <m:t>𝟐</m:t>
                            </m:r>
                          </m:sub>
                        </m:sSub>
                        <m:r>
                          <a:rPr lang="en-US" sz="1600" b="1" i="1" smtClean="0">
                            <a:solidFill>
                              <a:srgbClr val="0070C0"/>
                            </a:solidFill>
                            <a:effectLst>
                              <a:outerShdw blurRad="38100" dist="38100" dir="2700000" algn="tl">
                                <a:srgbClr val="000000">
                                  <a:alpha val="43137"/>
                                </a:srgbClr>
                              </a:outerShdw>
                            </a:effectLst>
                            <a:latin typeface="Cambria Math" panose="02040503050406030204" pitchFamily="18" charset="0"/>
                          </a:rPr>
                          <m:t> </m:t>
                        </m:r>
                        <m:r>
                          <a:rPr lang="el-GR" sz="1600" b="1" i="0" smtClean="0">
                            <a:solidFill>
                              <a:srgbClr val="0070C0"/>
                            </a:solidFill>
                            <a:effectLst>
                              <a:outerShdw blurRad="38100" dist="38100" dir="2700000" algn="tl">
                                <a:srgbClr val="000000">
                                  <a:alpha val="43137"/>
                                </a:srgbClr>
                              </a:outerShdw>
                            </a:effectLst>
                            <a:latin typeface="Cambria Math" panose="02040503050406030204" pitchFamily="18" charset="0"/>
                          </a:rPr>
                          <m:t>𝚫</m:t>
                        </m:r>
                        <m:sSub>
                          <m:sSubPr>
                            <m:ctrlPr>
                              <a:rPr lang="el-GR" sz="1600" b="1" i="1" smtClean="0">
                                <a:solidFill>
                                  <a:srgbClr val="0070C0"/>
                                </a:solidFill>
                                <a:effectLst>
                                  <a:outerShdw blurRad="38100" dist="38100" dir="2700000" algn="tl">
                                    <a:srgbClr val="000000">
                                      <a:alpha val="43137"/>
                                    </a:srgbClr>
                                  </a:outerShdw>
                                </a:effectLst>
                                <a:latin typeface="Cambria Math" panose="02040503050406030204" pitchFamily="18" charset="0"/>
                              </a:rPr>
                            </m:ctrlPr>
                          </m:sSubPr>
                          <m:e>
                            <m:r>
                              <a:rPr lang="en-US" sz="1600" b="1" i="1" smtClean="0">
                                <a:solidFill>
                                  <a:srgbClr val="0070C0"/>
                                </a:solidFill>
                                <a:effectLst>
                                  <a:outerShdw blurRad="38100" dist="38100" dir="2700000" algn="tl">
                                    <a:srgbClr val="000000">
                                      <a:alpha val="43137"/>
                                    </a:srgbClr>
                                  </a:outerShdw>
                                </a:effectLst>
                                <a:latin typeface="Cambria Math" panose="02040503050406030204" pitchFamily="18" charset="0"/>
                              </a:rPr>
                              <m:t>𝒙</m:t>
                            </m:r>
                          </m:e>
                          <m:sub>
                            <m:r>
                              <a:rPr lang="en-US" sz="1600" b="1" i="1" smtClean="0">
                                <a:solidFill>
                                  <a:srgbClr val="0070C0"/>
                                </a:solidFill>
                                <a:effectLst>
                                  <a:outerShdw blurRad="38100" dist="38100" dir="2700000" algn="tl">
                                    <a:srgbClr val="000000">
                                      <a:alpha val="43137"/>
                                    </a:srgbClr>
                                  </a:outerShdw>
                                </a:effectLst>
                                <a:latin typeface="Cambria Math" panose="02040503050406030204" pitchFamily="18" charset="0"/>
                              </a:rPr>
                              <m:t>𝟐</m:t>
                            </m:r>
                          </m:sub>
                        </m:sSub>
                      </m:oMath>
                    </m:oMathPara>
                  </a14:m>
                  <a:endParaRPr lang="el-GR" sz="1600" b="1" dirty="0">
                    <a:solidFill>
                      <a:srgbClr val="0070C0"/>
                    </a:solidFill>
                    <a:effectLst>
                      <a:outerShdw blurRad="38100" dist="38100" dir="2700000" algn="tl">
                        <a:srgbClr val="000000">
                          <a:alpha val="43137"/>
                        </a:srgbClr>
                      </a:outerShdw>
                    </a:effectLst>
                  </a:endParaRPr>
                </a:p>
              </p:txBody>
            </p:sp>
          </mc:Choice>
          <mc:Fallback xmlns="">
            <p:sp>
              <p:nvSpPr>
                <p:cNvPr id="242" name="TextBox 241"/>
                <p:cNvSpPr txBox="1">
                  <a:spLocks noRot="1" noChangeAspect="1" noMove="1" noResize="1" noEditPoints="1" noAdjustHandles="1" noChangeArrowheads="1" noChangeShapeType="1" noTextEdit="1"/>
                </p:cNvSpPr>
                <p:nvPr/>
              </p:nvSpPr>
              <p:spPr>
                <a:xfrm>
                  <a:off x="9096461" y="5790277"/>
                  <a:ext cx="1393138" cy="246221"/>
                </a:xfrm>
                <a:prstGeom prst="rect">
                  <a:avLst/>
                </a:prstGeom>
                <a:blipFill>
                  <a:blip r:embed="rId10"/>
                  <a:stretch>
                    <a:fillRect l="-3070" r="-2193" b="-25000"/>
                  </a:stretch>
                </a:blipFill>
              </p:spPr>
              <p:txBody>
                <a:bodyPr/>
                <a:lstStyle/>
                <a:p>
                  <a:r>
                    <a:rPr lang="el-GR">
                      <a:noFill/>
                    </a:rPr>
                    <a:t> </a:t>
                  </a:r>
                </a:p>
              </p:txBody>
            </p:sp>
          </mc:Fallback>
        </mc:AlternateContent>
      </p:grpSp>
      <p:grpSp>
        <p:nvGrpSpPr>
          <p:cNvPr id="8" name="Ομάδα 7"/>
          <p:cNvGrpSpPr/>
          <p:nvPr/>
        </p:nvGrpSpPr>
        <p:grpSpPr>
          <a:xfrm>
            <a:off x="7322949" y="3187946"/>
            <a:ext cx="4800193" cy="461024"/>
            <a:chOff x="7416468" y="3187946"/>
            <a:chExt cx="4800193" cy="461024"/>
          </a:xfrm>
        </p:grpSpPr>
        <p:sp>
          <p:nvSpPr>
            <p:cNvPr id="246" name="Ορθογώνιο 245"/>
            <p:cNvSpPr/>
            <p:nvPr/>
          </p:nvSpPr>
          <p:spPr>
            <a:xfrm>
              <a:off x="7416468" y="3271078"/>
              <a:ext cx="3396251" cy="338554"/>
            </a:xfrm>
            <a:prstGeom prst="rect">
              <a:avLst/>
            </a:prstGeom>
          </p:spPr>
          <p:txBody>
            <a:bodyPr wrap="none">
              <a:spAutoFit/>
            </a:bodyPr>
            <a:lstStyle/>
            <a:p>
              <a:r>
                <a:rPr lang="el-GR" sz="1600" b="1"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Κινητική ενέργεια μάζας  Δ</a:t>
              </a:r>
              <a:r>
                <a:rPr lang="en-US" sz="1600" b="1" i="1"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m</a:t>
              </a:r>
              <a:r>
                <a:rPr lang="en-US" sz="1600" b="1" baseline="-25000"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1</a:t>
              </a:r>
              <a:r>
                <a:rPr lang="en-US" sz="1600" b="1"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 </a:t>
              </a:r>
              <a:r>
                <a:rPr lang="el-GR" sz="1600" b="1"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Δ</a:t>
              </a:r>
              <a:r>
                <a:rPr lang="en-US" sz="1600" b="1" i="1"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m</a:t>
              </a:r>
              <a:r>
                <a:rPr lang="el-GR" sz="1600" b="1"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endParaRPr lang="el-GR" sz="16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mc:AlternateContent xmlns:mc="http://schemas.openxmlformats.org/markup-compatibility/2006" xmlns:a14="http://schemas.microsoft.com/office/drawing/2010/main">
          <mc:Choice Requires="a14">
            <p:sp>
              <p:nvSpPr>
                <p:cNvPr id="248" name="TextBox 247"/>
                <p:cNvSpPr txBox="1"/>
                <p:nvPr/>
              </p:nvSpPr>
              <p:spPr>
                <a:xfrm>
                  <a:off x="10760493" y="3187946"/>
                  <a:ext cx="1456168" cy="461024"/>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sSub>
                          <m:sSubPr>
                            <m:ctrlPr>
                              <a:rPr lang="el-GR" sz="1600" b="1" i="1" smtClean="0">
                                <a:solidFill>
                                  <a:srgbClr val="0070C0"/>
                                </a:solidFill>
                                <a:effectLst>
                                  <a:outerShdw blurRad="38100" dist="38100" dir="2700000" algn="tl">
                                    <a:srgbClr val="000000">
                                      <a:alpha val="43137"/>
                                    </a:srgbClr>
                                  </a:outerShdw>
                                </a:effectLst>
                                <a:latin typeface="Cambria Math" panose="02040503050406030204" pitchFamily="18" charset="0"/>
                              </a:rPr>
                            </m:ctrlPr>
                          </m:sSubPr>
                          <m:e>
                            <m:r>
                              <a:rPr lang="en-US" sz="1600" b="1" i="1" smtClean="0">
                                <a:solidFill>
                                  <a:srgbClr val="0070C0"/>
                                </a:solidFill>
                                <a:effectLst>
                                  <a:outerShdw blurRad="38100" dist="38100" dir="2700000" algn="tl">
                                    <a:srgbClr val="000000">
                                      <a:alpha val="43137"/>
                                    </a:srgbClr>
                                  </a:outerShdw>
                                </a:effectLst>
                                <a:latin typeface="Cambria Math" panose="02040503050406030204" pitchFamily="18" charset="0"/>
                              </a:rPr>
                              <m:t>𝑲</m:t>
                            </m:r>
                          </m:e>
                          <m:sub>
                            <m:r>
                              <a:rPr lang="en-US" sz="1600" b="1" i="1" smtClean="0">
                                <a:solidFill>
                                  <a:srgbClr val="0070C0"/>
                                </a:solidFill>
                                <a:effectLst>
                                  <a:outerShdw blurRad="38100" dist="38100" dir="2700000" algn="tl">
                                    <a:srgbClr val="000000">
                                      <a:alpha val="43137"/>
                                    </a:srgbClr>
                                  </a:outerShdw>
                                </a:effectLst>
                                <a:latin typeface="Cambria Math" panose="02040503050406030204" pitchFamily="18" charset="0"/>
                              </a:rPr>
                              <m:t>𝟏</m:t>
                            </m:r>
                          </m:sub>
                        </m:sSub>
                        <m:r>
                          <a:rPr lang="en-US" sz="1600" b="1" i="1" smtClean="0">
                            <a:solidFill>
                              <a:srgbClr val="0070C0"/>
                            </a:solidFill>
                            <a:effectLst>
                              <a:outerShdw blurRad="38100" dist="38100" dir="2700000" algn="tl">
                                <a:srgbClr val="000000">
                                  <a:alpha val="43137"/>
                                </a:srgbClr>
                              </a:outerShdw>
                            </a:effectLst>
                            <a:latin typeface="Cambria Math" panose="02040503050406030204" pitchFamily="18" charset="0"/>
                          </a:rPr>
                          <m:t>=</m:t>
                        </m:r>
                        <m:f>
                          <m:fPr>
                            <m:ctrlPr>
                              <a:rPr lang="en-US" sz="1600" b="1" i="1" smtClean="0">
                                <a:solidFill>
                                  <a:srgbClr val="0070C0"/>
                                </a:solidFill>
                                <a:effectLst>
                                  <a:outerShdw blurRad="38100" dist="38100" dir="2700000" algn="tl">
                                    <a:srgbClr val="000000">
                                      <a:alpha val="43137"/>
                                    </a:srgbClr>
                                  </a:outerShdw>
                                </a:effectLst>
                                <a:latin typeface="Cambria Math" panose="02040503050406030204" pitchFamily="18" charset="0"/>
                              </a:rPr>
                            </m:ctrlPr>
                          </m:fPr>
                          <m:num>
                            <m:r>
                              <a:rPr lang="en-US" sz="1600" b="1" i="1" smtClean="0">
                                <a:solidFill>
                                  <a:srgbClr val="0070C0"/>
                                </a:solidFill>
                                <a:effectLst>
                                  <a:outerShdw blurRad="38100" dist="38100" dir="2700000" algn="tl">
                                    <a:srgbClr val="000000">
                                      <a:alpha val="43137"/>
                                    </a:srgbClr>
                                  </a:outerShdw>
                                </a:effectLst>
                                <a:latin typeface="Cambria Math" panose="02040503050406030204" pitchFamily="18" charset="0"/>
                              </a:rPr>
                              <m:t>𝟏</m:t>
                            </m:r>
                          </m:num>
                          <m:den>
                            <m:r>
                              <a:rPr lang="en-US" sz="1600" b="1" i="1" smtClean="0">
                                <a:solidFill>
                                  <a:srgbClr val="0070C0"/>
                                </a:solidFill>
                                <a:effectLst>
                                  <a:outerShdw blurRad="38100" dist="38100" dir="2700000" algn="tl">
                                    <a:srgbClr val="000000">
                                      <a:alpha val="43137"/>
                                    </a:srgbClr>
                                  </a:outerShdw>
                                </a:effectLst>
                                <a:latin typeface="Cambria Math" panose="02040503050406030204" pitchFamily="18" charset="0"/>
                              </a:rPr>
                              <m:t>𝟐</m:t>
                            </m:r>
                          </m:den>
                        </m:f>
                        <m:r>
                          <a:rPr lang="el-GR" sz="1600" b="1" i="0" smtClean="0">
                            <a:solidFill>
                              <a:srgbClr val="0070C0"/>
                            </a:solidFill>
                            <a:effectLst>
                              <a:outerShdw blurRad="38100" dist="38100" dir="2700000" algn="tl">
                                <a:srgbClr val="000000">
                                  <a:alpha val="43137"/>
                                </a:srgbClr>
                              </a:outerShdw>
                            </a:effectLst>
                            <a:latin typeface="Cambria Math" panose="02040503050406030204" pitchFamily="18" charset="0"/>
                          </a:rPr>
                          <m:t>𝚫</m:t>
                        </m:r>
                        <m:sSub>
                          <m:sSubPr>
                            <m:ctrlPr>
                              <a:rPr lang="el-GR" sz="1600" b="1" i="1" smtClean="0">
                                <a:solidFill>
                                  <a:srgbClr val="0070C0"/>
                                </a:solidFill>
                                <a:effectLst>
                                  <a:outerShdw blurRad="38100" dist="38100" dir="2700000" algn="tl">
                                    <a:srgbClr val="000000">
                                      <a:alpha val="43137"/>
                                    </a:srgbClr>
                                  </a:outerShdw>
                                </a:effectLst>
                                <a:latin typeface="Cambria Math" panose="02040503050406030204" pitchFamily="18" charset="0"/>
                              </a:rPr>
                            </m:ctrlPr>
                          </m:sSubPr>
                          <m:e>
                            <m:r>
                              <a:rPr lang="en-US" sz="1600" b="1" i="1" smtClean="0">
                                <a:solidFill>
                                  <a:srgbClr val="0070C0"/>
                                </a:solidFill>
                                <a:effectLst>
                                  <a:outerShdw blurRad="38100" dist="38100" dir="2700000" algn="tl">
                                    <a:srgbClr val="000000">
                                      <a:alpha val="43137"/>
                                    </a:srgbClr>
                                  </a:outerShdw>
                                </a:effectLst>
                                <a:latin typeface="Cambria Math" panose="02040503050406030204" pitchFamily="18" charset="0"/>
                              </a:rPr>
                              <m:t>𝒎</m:t>
                            </m:r>
                          </m:e>
                          <m:sub>
                            <m:r>
                              <a:rPr lang="en-US" sz="1600" b="1" i="1" smtClean="0">
                                <a:solidFill>
                                  <a:srgbClr val="0070C0"/>
                                </a:solidFill>
                                <a:effectLst>
                                  <a:outerShdw blurRad="38100" dist="38100" dir="2700000" algn="tl">
                                    <a:srgbClr val="000000">
                                      <a:alpha val="43137"/>
                                    </a:srgbClr>
                                  </a:outerShdw>
                                </a:effectLst>
                                <a:latin typeface="Cambria Math" panose="02040503050406030204" pitchFamily="18" charset="0"/>
                              </a:rPr>
                              <m:t>𝟏</m:t>
                            </m:r>
                          </m:sub>
                        </m:sSub>
                        <m:r>
                          <a:rPr lang="en-US" sz="1600" b="1" i="0" smtClean="0">
                            <a:solidFill>
                              <a:srgbClr val="0070C0"/>
                            </a:solidFill>
                            <a:effectLst>
                              <a:outerShdw blurRad="38100" dist="38100" dir="2700000" algn="tl">
                                <a:srgbClr val="000000">
                                  <a:alpha val="43137"/>
                                </a:srgbClr>
                              </a:outerShdw>
                            </a:effectLst>
                            <a:latin typeface="Cambria Math" panose="02040503050406030204" pitchFamily="18" charset="0"/>
                          </a:rPr>
                          <m:t> </m:t>
                        </m:r>
                        <m:sSubSup>
                          <m:sSubSupPr>
                            <m:ctrlPr>
                              <a:rPr lang="en-US" sz="1600" b="1" i="1" smtClean="0">
                                <a:solidFill>
                                  <a:srgbClr val="0070C0"/>
                                </a:solidFill>
                                <a:effectLst>
                                  <a:outerShdw blurRad="38100" dist="38100" dir="2700000" algn="tl">
                                    <a:srgbClr val="000000">
                                      <a:alpha val="43137"/>
                                    </a:srgbClr>
                                  </a:outerShdw>
                                </a:effectLst>
                                <a:latin typeface="Cambria Math" panose="02040503050406030204" pitchFamily="18" charset="0"/>
                              </a:rPr>
                            </m:ctrlPr>
                          </m:sSubSupPr>
                          <m:e>
                            <m:r>
                              <a:rPr lang="el-GR" sz="1600" b="1" i="1" smtClean="0">
                                <a:solidFill>
                                  <a:srgbClr val="0070C0"/>
                                </a:solidFill>
                                <a:effectLst>
                                  <a:outerShdw blurRad="38100" dist="38100" dir="2700000" algn="tl">
                                    <a:srgbClr val="000000">
                                      <a:alpha val="43137"/>
                                    </a:srgbClr>
                                  </a:outerShdw>
                                </a:effectLst>
                                <a:latin typeface="Cambria Math" panose="02040503050406030204" pitchFamily="18" charset="0"/>
                              </a:rPr>
                              <m:t>𝝊</m:t>
                            </m:r>
                          </m:e>
                          <m:sub>
                            <m:r>
                              <a:rPr lang="el-GR" sz="1600" b="1" i="1" smtClean="0">
                                <a:solidFill>
                                  <a:srgbClr val="0070C0"/>
                                </a:solidFill>
                                <a:effectLst>
                                  <a:outerShdw blurRad="38100" dist="38100" dir="2700000" algn="tl">
                                    <a:srgbClr val="000000">
                                      <a:alpha val="43137"/>
                                    </a:srgbClr>
                                  </a:outerShdw>
                                </a:effectLst>
                                <a:latin typeface="Cambria Math" panose="02040503050406030204" pitchFamily="18" charset="0"/>
                              </a:rPr>
                              <m:t>𝟏</m:t>
                            </m:r>
                          </m:sub>
                          <m:sup>
                            <m:r>
                              <a:rPr lang="el-GR" sz="1600" b="1" i="1" smtClean="0">
                                <a:solidFill>
                                  <a:srgbClr val="0070C0"/>
                                </a:solidFill>
                                <a:effectLst>
                                  <a:outerShdw blurRad="38100" dist="38100" dir="2700000" algn="tl">
                                    <a:srgbClr val="000000">
                                      <a:alpha val="43137"/>
                                    </a:srgbClr>
                                  </a:outerShdw>
                                </a:effectLst>
                                <a:latin typeface="Cambria Math" panose="02040503050406030204" pitchFamily="18" charset="0"/>
                              </a:rPr>
                              <m:t>𝟐</m:t>
                            </m:r>
                          </m:sup>
                        </m:sSubSup>
                      </m:oMath>
                    </m:oMathPara>
                  </a14:m>
                  <a:endParaRPr lang="el-GR" sz="1600" b="1" dirty="0">
                    <a:solidFill>
                      <a:srgbClr val="0070C0"/>
                    </a:solidFill>
                    <a:effectLst>
                      <a:outerShdw blurRad="38100" dist="38100" dir="2700000" algn="tl">
                        <a:srgbClr val="000000">
                          <a:alpha val="43137"/>
                        </a:srgbClr>
                      </a:outerShdw>
                    </a:effectLst>
                  </a:endParaRPr>
                </a:p>
              </p:txBody>
            </p:sp>
          </mc:Choice>
          <mc:Fallback xmlns="">
            <p:sp>
              <p:nvSpPr>
                <p:cNvPr id="248" name="TextBox 247"/>
                <p:cNvSpPr txBox="1">
                  <a:spLocks noRot="1" noChangeAspect="1" noMove="1" noResize="1" noEditPoints="1" noAdjustHandles="1" noChangeArrowheads="1" noChangeShapeType="1" noTextEdit="1"/>
                </p:cNvSpPr>
                <p:nvPr/>
              </p:nvSpPr>
              <p:spPr>
                <a:xfrm>
                  <a:off x="10760493" y="3187946"/>
                  <a:ext cx="1456168" cy="461024"/>
                </a:xfrm>
                <a:prstGeom prst="rect">
                  <a:avLst/>
                </a:prstGeom>
                <a:blipFill>
                  <a:blip r:embed="rId11"/>
                  <a:stretch>
                    <a:fillRect b="-7895"/>
                  </a:stretch>
                </a:blipFill>
              </p:spPr>
              <p:txBody>
                <a:bodyPr/>
                <a:lstStyle/>
                <a:p>
                  <a:r>
                    <a:rPr lang="el-GR">
                      <a:noFill/>
                    </a:rPr>
                    <a:t> </a:t>
                  </a:r>
                </a:p>
              </p:txBody>
            </p:sp>
          </mc:Fallback>
        </mc:AlternateContent>
      </p:grpSp>
      <p:grpSp>
        <p:nvGrpSpPr>
          <p:cNvPr id="9" name="Ομάδα 8"/>
          <p:cNvGrpSpPr/>
          <p:nvPr/>
        </p:nvGrpSpPr>
        <p:grpSpPr>
          <a:xfrm>
            <a:off x="7334673" y="3693107"/>
            <a:ext cx="4825328" cy="338554"/>
            <a:chOff x="7428192" y="3693107"/>
            <a:chExt cx="4825328" cy="338554"/>
          </a:xfrm>
        </p:grpSpPr>
        <p:sp>
          <p:nvSpPr>
            <p:cNvPr id="249" name="Ορθογώνιο 248"/>
            <p:cNvSpPr/>
            <p:nvPr/>
          </p:nvSpPr>
          <p:spPr>
            <a:xfrm>
              <a:off x="7428192" y="3693107"/>
              <a:ext cx="3453959" cy="338554"/>
            </a:xfrm>
            <a:prstGeom prst="rect">
              <a:avLst/>
            </a:prstGeom>
          </p:spPr>
          <p:txBody>
            <a:bodyPr wrap="none">
              <a:spAutoFit/>
            </a:bodyPr>
            <a:lstStyle/>
            <a:p>
              <a:r>
                <a:rPr lang="el-GR" sz="1600" b="1"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Δυναμική ενέργεια μάζας  Δ</a:t>
              </a:r>
              <a:r>
                <a:rPr lang="en-US" sz="1600" b="1" i="1"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m</a:t>
              </a:r>
              <a:r>
                <a:rPr lang="en-US" sz="1600" b="1" baseline="-25000"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1</a:t>
              </a:r>
              <a:r>
                <a:rPr lang="en-US" sz="1600" b="1"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 </a:t>
              </a:r>
              <a:r>
                <a:rPr lang="el-GR" sz="1600" b="1"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Δ</a:t>
              </a:r>
              <a:r>
                <a:rPr lang="en-US" sz="1600" b="1" i="1"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m</a:t>
              </a:r>
              <a:r>
                <a:rPr lang="el-GR" sz="1600" b="1"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endParaRPr lang="el-GR" sz="16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mc:AlternateContent xmlns:mc="http://schemas.openxmlformats.org/markup-compatibility/2006" xmlns:a14="http://schemas.microsoft.com/office/drawing/2010/main">
          <mc:Choice Requires="a14">
            <p:sp>
              <p:nvSpPr>
                <p:cNvPr id="250" name="TextBox 249"/>
                <p:cNvSpPr txBox="1"/>
                <p:nvPr/>
              </p:nvSpPr>
              <p:spPr>
                <a:xfrm>
                  <a:off x="10772217" y="3727205"/>
                  <a:ext cx="1481303" cy="246221"/>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sSub>
                          <m:sSubPr>
                            <m:ctrlPr>
                              <a:rPr lang="el-GR" sz="1600" b="1" i="1" smtClean="0">
                                <a:solidFill>
                                  <a:srgbClr val="0070C0"/>
                                </a:solidFill>
                                <a:effectLst>
                                  <a:outerShdw blurRad="38100" dist="38100" dir="2700000" algn="tl">
                                    <a:srgbClr val="000000">
                                      <a:alpha val="43137"/>
                                    </a:srgbClr>
                                  </a:outerShdw>
                                </a:effectLst>
                                <a:latin typeface="Cambria Math" panose="02040503050406030204" pitchFamily="18" charset="0"/>
                              </a:rPr>
                            </m:ctrlPr>
                          </m:sSubPr>
                          <m:e>
                            <m:r>
                              <a:rPr lang="en-US" sz="1600" b="1" i="1" smtClean="0">
                                <a:solidFill>
                                  <a:srgbClr val="0070C0"/>
                                </a:solidFill>
                                <a:effectLst>
                                  <a:outerShdw blurRad="38100" dist="38100" dir="2700000" algn="tl">
                                    <a:srgbClr val="000000">
                                      <a:alpha val="43137"/>
                                    </a:srgbClr>
                                  </a:outerShdw>
                                </a:effectLst>
                                <a:latin typeface="Cambria Math" panose="02040503050406030204" pitchFamily="18" charset="0"/>
                              </a:rPr>
                              <m:t>𝑼</m:t>
                            </m:r>
                          </m:e>
                          <m:sub>
                            <m:r>
                              <a:rPr lang="en-US" sz="1600" b="1" i="1" smtClean="0">
                                <a:solidFill>
                                  <a:srgbClr val="0070C0"/>
                                </a:solidFill>
                                <a:effectLst>
                                  <a:outerShdw blurRad="38100" dist="38100" dir="2700000" algn="tl">
                                    <a:srgbClr val="000000">
                                      <a:alpha val="43137"/>
                                    </a:srgbClr>
                                  </a:outerShdw>
                                </a:effectLst>
                                <a:latin typeface="Cambria Math" panose="02040503050406030204" pitchFamily="18" charset="0"/>
                              </a:rPr>
                              <m:t>𝟏</m:t>
                            </m:r>
                          </m:sub>
                        </m:sSub>
                        <m:r>
                          <a:rPr lang="en-US" sz="1600" b="1" i="1" smtClean="0">
                            <a:solidFill>
                              <a:srgbClr val="0070C0"/>
                            </a:solidFill>
                            <a:effectLst>
                              <a:outerShdw blurRad="38100" dist="38100" dir="2700000" algn="tl">
                                <a:srgbClr val="000000">
                                  <a:alpha val="43137"/>
                                </a:srgbClr>
                              </a:outerShdw>
                            </a:effectLst>
                            <a:latin typeface="Cambria Math" panose="02040503050406030204" pitchFamily="18" charset="0"/>
                          </a:rPr>
                          <m:t>=</m:t>
                        </m:r>
                        <m:r>
                          <a:rPr lang="el-GR" sz="1600" b="1" i="0" smtClean="0">
                            <a:solidFill>
                              <a:srgbClr val="0070C0"/>
                            </a:solidFill>
                            <a:effectLst>
                              <a:outerShdw blurRad="38100" dist="38100" dir="2700000" algn="tl">
                                <a:srgbClr val="000000">
                                  <a:alpha val="43137"/>
                                </a:srgbClr>
                              </a:outerShdw>
                            </a:effectLst>
                            <a:latin typeface="Cambria Math" panose="02040503050406030204" pitchFamily="18" charset="0"/>
                          </a:rPr>
                          <m:t>𝚫</m:t>
                        </m:r>
                        <m:sSub>
                          <m:sSubPr>
                            <m:ctrlPr>
                              <a:rPr lang="el-GR" sz="1600" b="1" i="1" smtClean="0">
                                <a:solidFill>
                                  <a:srgbClr val="0070C0"/>
                                </a:solidFill>
                                <a:effectLst>
                                  <a:outerShdw blurRad="38100" dist="38100" dir="2700000" algn="tl">
                                    <a:srgbClr val="000000">
                                      <a:alpha val="43137"/>
                                    </a:srgbClr>
                                  </a:outerShdw>
                                </a:effectLst>
                                <a:latin typeface="Cambria Math" panose="02040503050406030204" pitchFamily="18" charset="0"/>
                              </a:rPr>
                            </m:ctrlPr>
                          </m:sSubPr>
                          <m:e>
                            <m:r>
                              <a:rPr lang="en-US" sz="1600" b="1" i="1" smtClean="0">
                                <a:solidFill>
                                  <a:srgbClr val="0070C0"/>
                                </a:solidFill>
                                <a:effectLst>
                                  <a:outerShdw blurRad="38100" dist="38100" dir="2700000" algn="tl">
                                    <a:srgbClr val="000000">
                                      <a:alpha val="43137"/>
                                    </a:srgbClr>
                                  </a:outerShdw>
                                </a:effectLst>
                                <a:latin typeface="Cambria Math" panose="02040503050406030204" pitchFamily="18" charset="0"/>
                              </a:rPr>
                              <m:t>𝒎</m:t>
                            </m:r>
                          </m:e>
                          <m:sub>
                            <m:r>
                              <a:rPr lang="en-US" sz="1600" b="1" i="1" smtClean="0">
                                <a:solidFill>
                                  <a:srgbClr val="0070C0"/>
                                </a:solidFill>
                                <a:effectLst>
                                  <a:outerShdw blurRad="38100" dist="38100" dir="2700000" algn="tl">
                                    <a:srgbClr val="000000">
                                      <a:alpha val="43137"/>
                                    </a:srgbClr>
                                  </a:outerShdw>
                                </a:effectLst>
                                <a:latin typeface="Cambria Math" panose="02040503050406030204" pitchFamily="18" charset="0"/>
                              </a:rPr>
                              <m:t>𝟏</m:t>
                            </m:r>
                          </m:sub>
                        </m:sSub>
                        <m:r>
                          <a:rPr lang="en-US" sz="1600" b="1" i="0" smtClean="0">
                            <a:solidFill>
                              <a:srgbClr val="0070C0"/>
                            </a:solidFill>
                            <a:effectLst>
                              <a:outerShdw blurRad="38100" dist="38100" dir="2700000" algn="tl">
                                <a:srgbClr val="000000">
                                  <a:alpha val="43137"/>
                                </a:srgbClr>
                              </a:outerShdw>
                            </a:effectLst>
                            <a:latin typeface="Cambria Math" panose="02040503050406030204" pitchFamily="18" charset="0"/>
                          </a:rPr>
                          <m:t> </m:t>
                        </m:r>
                        <m:r>
                          <a:rPr lang="en-US" sz="1600" b="1" i="1" smtClean="0">
                            <a:solidFill>
                              <a:srgbClr val="0070C0"/>
                            </a:solidFill>
                            <a:effectLst>
                              <a:outerShdw blurRad="38100" dist="38100" dir="2700000" algn="tl">
                                <a:srgbClr val="000000">
                                  <a:alpha val="43137"/>
                                </a:srgbClr>
                              </a:outerShdw>
                            </a:effectLst>
                            <a:latin typeface="Cambria Math" panose="02040503050406030204" pitchFamily="18" charset="0"/>
                          </a:rPr>
                          <m:t>𝒈</m:t>
                        </m:r>
                        <m:r>
                          <a:rPr lang="en-US" sz="1600" b="1" i="1" smtClean="0">
                            <a:solidFill>
                              <a:srgbClr val="0070C0"/>
                            </a:solidFill>
                            <a:effectLst>
                              <a:outerShdw blurRad="38100" dist="38100" dir="2700000" algn="tl">
                                <a:srgbClr val="000000">
                                  <a:alpha val="43137"/>
                                </a:srgbClr>
                              </a:outerShdw>
                            </a:effectLst>
                            <a:latin typeface="Cambria Math" panose="02040503050406030204" pitchFamily="18" charset="0"/>
                          </a:rPr>
                          <m:t> </m:t>
                        </m:r>
                        <m:sSub>
                          <m:sSubPr>
                            <m:ctrlPr>
                              <a:rPr lang="en-US" sz="1600" b="1" i="1" smtClean="0">
                                <a:solidFill>
                                  <a:srgbClr val="0070C0"/>
                                </a:solidFill>
                                <a:effectLst>
                                  <a:outerShdw blurRad="38100" dist="38100" dir="2700000" algn="tl">
                                    <a:srgbClr val="000000">
                                      <a:alpha val="43137"/>
                                    </a:srgbClr>
                                  </a:outerShdw>
                                </a:effectLst>
                                <a:latin typeface="Cambria Math" panose="02040503050406030204" pitchFamily="18" charset="0"/>
                              </a:rPr>
                            </m:ctrlPr>
                          </m:sSubPr>
                          <m:e>
                            <m:r>
                              <a:rPr lang="en-US" sz="1600" b="1" i="1" smtClean="0">
                                <a:solidFill>
                                  <a:srgbClr val="0070C0"/>
                                </a:solidFill>
                                <a:effectLst>
                                  <a:outerShdw blurRad="38100" dist="38100" dir="2700000" algn="tl">
                                    <a:srgbClr val="000000">
                                      <a:alpha val="43137"/>
                                    </a:srgbClr>
                                  </a:outerShdw>
                                </a:effectLst>
                                <a:latin typeface="Cambria Math" panose="02040503050406030204" pitchFamily="18" charset="0"/>
                              </a:rPr>
                              <m:t>𝒚</m:t>
                            </m:r>
                          </m:e>
                          <m:sub>
                            <m:r>
                              <a:rPr lang="en-US" sz="1600" b="1" i="1" smtClean="0">
                                <a:solidFill>
                                  <a:srgbClr val="0070C0"/>
                                </a:solidFill>
                                <a:effectLst>
                                  <a:outerShdw blurRad="38100" dist="38100" dir="2700000" algn="tl">
                                    <a:srgbClr val="000000">
                                      <a:alpha val="43137"/>
                                    </a:srgbClr>
                                  </a:outerShdw>
                                </a:effectLst>
                                <a:latin typeface="Cambria Math" panose="02040503050406030204" pitchFamily="18" charset="0"/>
                              </a:rPr>
                              <m:t>𝟏</m:t>
                            </m:r>
                          </m:sub>
                        </m:sSub>
                      </m:oMath>
                    </m:oMathPara>
                  </a14:m>
                  <a:endParaRPr lang="el-GR" sz="1600" b="1" dirty="0">
                    <a:solidFill>
                      <a:srgbClr val="0070C0"/>
                    </a:solidFill>
                    <a:effectLst>
                      <a:outerShdw blurRad="38100" dist="38100" dir="2700000" algn="tl">
                        <a:srgbClr val="000000">
                          <a:alpha val="43137"/>
                        </a:srgbClr>
                      </a:outerShdw>
                    </a:effectLst>
                  </a:endParaRPr>
                </a:p>
              </p:txBody>
            </p:sp>
          </mc:Choice>
          <mc:Fallback xmlns="">
            <p:sp>
              <p:nvSpPr>
                <p:cNvPr id="250" name="TextBox 249"/>
                <p:cNvSpPr txBox="1">
                  <a:spLocks noRot="1" noChangeAspect="1" noMove="1" noResize="1" noEditPoints="1" noAdjustHandles="1" noChangeArrowheads="1" noChangeShapeType="1" noTextEdit="1"/>
                </p:cNvSpPr>
                <p:nvPr/>
              </p:nvSpPr>
              <p:spPr>
                <a:xfrm>
                  <a:off x="10772217" y="3727205"/>
                  <a:ext cx="1481303" cy="246221"/>
                </a:xfrm>
                <a:prstGeom prst="rect">
                  <a:avLst/>
                </a:prstGeom>
                <a:blipFill>
                  <a:blip r:embed="rId12"/>
                  <a:stretch>
                    <a:fillRect l="-1235" r="-412" b="-31707"/>
                  </a:stretch>
                </a:blipFill>
              </p:spPr>
              <p:txBody>
                <a:bodyPr/>
                <a:lstStyle/>
                <a:p>
                  <a:r>
                    <a:rPr lang="el-GR">
                      <a:noFill/>
                    </a:rPr>
                    <a:t> </a:t>
                  </a:r>
                </a:p>
              </p:txBody>
            </p:sp>
          </mc:Fallback>
        </mc:AlternateContent>
      </p:grpSp>
      <p:grpSp>
        <p:nvGrpSpPr>
          <p:cNvPr id="107" name="Ομάδα 106"/>
          <p:cNvGrpSpPr/>
          <p:nvPr/>
        </p:nvGrpSpPr>
        <p:grpSpPr>
          <a:xfrm>
            <a:off x="7334673" y="5966308"/>
            <a:ext cx="4800193" cy="461024"/>
            <a:chOff x="7428192" y="5966308"/>
            <a:chExt cx="4800193" cy="461024"/>
          </a:xfrm>
        </p:grpSpPr>
        <p:sp>
          <p:nvSpPr>
            <p:cNvPr id="251" name="Ορθογώνιο 250"/>
            <p:cNvSpPr/>
            <p:nvPr/>
          </p:nvSpPr>
          <p:spPr>
            <a:xfrm>
              <a:off x="7428192" y="6049440"/>
              <a:ext cx="3396251" cy="338554"/>
            </a:xfrm>
            <a:prstGeom prst="rect">
              <a:avLst/>
            </a:prstGeom>
          </p:spPr>
          <p:txBody>
            <a:bodyPr wrap="none">
              <a:spAutoFit/>
            </a:bodyPr>
            <a:lstStyle/>
            <a:p>
              <a:r>
                <a:rPr lang="el-GR" sz="1600" b="1"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Κινητική ενέργεια μάζας  Δ</a:t>
              </a:r>
              <a:r>
                <a:rPr lang="en-US" sz="1600" b="1" i="1"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m</a:t>
              </a:r>
              <a:r>
                <a:rPr lang="en-US" sz="1600" b="1" baseline="-25000"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2</a:t>
              </a:r>
              <a:r>
                <a:rPr lang="en-US" sz="1600" b="1"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 </a:t>
              </a:r>
              <a:r>
                <a:rPr lang="el-GR" sz="1600" b="1"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Δ</a:t>
              </a:r>
              <a:r>
                <a:rPr lang="en-US" sz="1600" b="1" i="1"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m</a:t>
              </a:r>
              <a:r>
                <a:rPr lang="el-GR" sz="1600" b="1"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endParaRPr lang="el-GR" sz="16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mc:AlternateContent xmlns:mc="http://schemas.openxmlformats.org/markup-compatibility/2006" xmlns:a14="http://schemas.microsoft.com/office/drawing/2010/main">
          <mc:Choice Requires="a14">
            <p:sp>
              <p:nvSpPr>
                <p:cNvPr id="252" name="TextBox 251"/>
                <p:cNvSpPr txBox="1"/>
                <p:nvPr/>
              </p:nvSpPr>
              <p:spPr>
                <a:xfrm>
                  <a:off x="10772217" y="5966308"/>
                  <a:ext cx="1456168" cy="461024"/>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sSub>
                          <m:sSubPr>
                            <m:ctrlPr>
                              <a:rPr lang="el-GR" sz="1600" b="1" i="1" smtClean="0">
                                <a:solidFill>
                                  <a:srgbClr val="0070C0"/>
                                </a:solidFill>
                                <a:effectLst>
                                  <a:outerShdw blurRad="38100" dist="38100" dir="2700000" algn="tl">
                                    <a:srgbClr val="000000">
                                      <a:alpha val="43137"/>
                                    </a:srgbClr>
                                  </a:outerShdw>
                                </a:effectLst>
                                <a:latin typeface="Cambria Math" panose="02040503050406030204" pitchFamily="18" charset="0"/>
                              </a:rPr>
                            </m:ctrlPr>
                          </m:sSubPr>
                          <m:e>
                            <m:r>
                              <a:rPr lang="en-US" sz="1600" b="1" i="1" smtClean="0">
                                <a:solidFill>
                                  <a:srgbClr val="0070C0"/>
                                </a:solidFill>
                                <a:effectLst>
                                  <a:outerShdw blurRad="38100" dist="38100" dir="2700000" algn="tl">
                                    <a:srgbClr val="000000">
                                      <a:alpha val="43137"/>
                                    </a:srgbClr>
                                  </a:outerShdw>
                                </a:effectLst>
                                <a:latin typeface="Cambria Math" panose="02040503050406030204" pitchFamily="18" charset="0"/>
                              </a:rPr>
                              <m:t>𝑲</m:t>
                            </m:r>
                          </m:e>
                          <m:sub>
                            <m:r>
                              <a:rPr lang="en-US" sz="1600" b="1" i="1" smtClean="0">
                                <a:solidFill>
                                  <a:srgbClr val="0070C0"/>
                                </a:solidFill>
                                <a:effectLst>
                                  <a:outerShdw blurRad="38100" dist="38100" dir="2700000" algn="tl">
                                    <a:srgbClr val="000000">
                                      <a:alpha val="43137"/>
                                    </a:srgbClr>
                                  </a:outerShdw>
                                </a:effectLst>
                                <a:latin typeface="Cambria Math" panose="02040503050406030204" pitchFamily="18" charset="0"/>
                              </a:rPr>
                              <m:t>𝟐</m:t>
                            </m:r>
                          </m:sub>
                        </m:sSub>
                        <m:r>
                          <a:rPr lang="en-US" sz="1600" b="1" i="1" smtClean="0">
                            <a:solidFill>
                              <a:srgbClr val="0070C0"/>
                            </a:solidFill>
                            <a:effectLst>
                              <a:outerShdw blurRad="38100" dist="38100" dir="2700000" algn="tl">
                                <a:srgbClr val="000000">
                                  <a:alpha val="43137"/>
                                </a:srgbClr>
                              </a:outerShdw>
                            </a:effectLst>
                            <a:latin typeface="Cambria Math" panose="02040503050406030204" pitchFamily="18" charset="0"/>
                          </a:rPr>
                          <m:t>=</m:t>
                        </m:r>
                        <m:f>
                          <m:fPr>
                            <m:ctrlPr>
                              <a:rPr lang="en-US" sz="1600" b="1" i="1" smtClean="0">
                                <a:solidFill>
                                  <a:srgbClr val="0070C0"/>
                                </a:solidFill>
                                <a:effectLst>
                                  <a:outerShdw blurRad="38100" dist="38100" dir="2700000" algn="tl">
                                    <a:srgbClr val="000000">
                                      <a:alpha val="43137"/>
                                    </a:srgbClr>
                                  </a:outerShdw>
                                </a:effectLst>
                                <a:latin typeface="Cambria Math" panose="02040503050406030204" pitchFamily="18" charset="0"/>
                              </a:rPr>
                            </m:ctrlPr>
                          </m:fPr>
                          <m:num>
                            <m:r>
                              <a:rPr lang="en-US" sz="1600" b="1" i="1" smtClean="0">
                                <a:solidFill>
                                  <a:srgbClr val="0070C0"/>
                                </a:solidFill>
                                <a:effectLst>
                                  <a:outerShdw blurRad="38100" dist="38100" dir="2700000" algn="tl">
                                    <a:srgbClr val="000000">
                                      <a:alpha val="43137"/>
                                    </a:srgbClr>
                                  </a:outerShdw>
                                </a:effectLst>
                                <a:latin typeface="Cambria Math" panose="02040503050406030204" pitchFamily="18" charset="0"/>
                              </a:rPr>
                              <m:t>𝟏</m:t>
                            </m:r>
                          </m:num>
                          <m:den>
                            <m:r>
                              <a:rPr lang="en-US" sz="1600" b="1" i="1" smtClean="0">
                                <a:solidFill>
                                  <a:srgbClr val="0070C0"/>
                                </a:solidFill>
                                <a:effectLst>
                                  <a:outerShdw blurRad="38100" dist="38100" dir="2700000" algn="tl">
                                    <a:srgbClr val="000000">
                                      <a:alpha val="43137"/>
                                    </a:srgbClr>
                                  </a:outerShdw>
                                </a:effectLst>
                                <a:latin typeface="Cambria Math" panose="02040503050406030204" pitchFamily="18" charset="0"/>
                              </a:rPr>
                              <m:t>𝟐</m:t>
                            </m:r>
                          </m:den>
                        </m:f>
                        <m:r>
                          <a:rPr lang="el-GR" sz="1600" b="1" i="0" smtClean="0">
                            <a:solidFill>
                              <a:srgbClr val="0070C0"/>
                            </a:solidFill>
                            <a:effectLst>
                              <a:outerShdw blurRad="38100" dist="38100" dir="2700000" algn="tl">
                                <a:srgbClr val="000000">
                                  <a:alpha val="43137"/>
                                </a:srgbClr>
                              </a:outerShdw>
                            </a:effectLst>
                            <a:latin typeface="Cambria Math" panose="02040503050406030204" pitchFamily="18" charset="0"/>
                          </a:rPr>
                          <m:t>𝚫</m:t>
                        </m:r>
                        <m:sSub>
                          <m:sSubPr>
                            <m:ctrlPr>
                              <a:rPr lang="el-GR" sz="1600" b="1" i="1" smtClean="0">
                                <a:solidFill>
                                  <a:srgbClr val="0070C0"/>
                                </a:solidFill>
                                <a:effectLst>
                                  <a:outerShdw blurRad="38100" dist="38100" dir="2700000" algn="tl">
                                    <a:srgbClr val="000000">
                                      <a:alpha val="43137"/>
                                    </a:srgbClr>
                                  </a:outerShdw>
                                </a:effectLst>
                                <a:latin typeface="Cambria Math" panose="02040503050406030204" pitchFamily="18" charset="0"/>
                              </a:rPr>
                            </m:ctrlPr>
                          </m:sSubPr>
                          <m:e>
                            <m:r>
                              <a:rPr lang="en-US" sz="1600" b="1" i="1" smtClean="0">
                                <a:solidFill>
                                  <a:srgbClr val="0070C0"/>
                                </a:solidFill>
                                <a:effectLst>
                                  <a:outerShdw blurRad="38100" dist="38100" dir="2700000" algn="tl">
                                    <a:srgbClr val="000000">
                                      <a:alpha val="43137"/>
                                    </a:srgbClr>
                                  </a:outerShdw>
                                </a:effectLst>
                                <a:latin typeface="Cambria Math" panose="02040503050406030204" pitchFamily="18" charset="0"/>
                              </a:rPr>
                              <m:t>𝒎</m:t>
                            </m:r>
                          </m:e>
                          <m:sub>
                            <m:r>
                              <a:rPr lang="en-US" sz="1600" b="1" i="1" smtClean="0">
                                <a:solidFill>
                                  <a:srgbClr val="0070C0"/>
                                </a:solidFill>
                                <a:effectLst>
                                  <a:outerShdw blurRad="38100" dist="38100" dir="2700000" algn="tl">
                                    <a:srgbClr val="000000">
                                      <a:alpha val="43137"/>
                                    </a:srgbClr>
                                  </a:outerShdw>
                                </a:effectLst>
                                <a:latin typeface="Cambria Math" panose="02040503050406030204" pitchFamily="18" charset="0"/>
                              </a:rPr>
                              <m:t>𝟐</m:t>
                            </m:r>
                          </m:sub>
                        </m:sSub>
                        <m:r>
                          <a:rPr lang="en-US" sz="1600" b="1" i="0" smtClean="0">
                            <a:solidFill>
                              <a:srgbClr val="0070C0"/>
                            </a:solidFill>
                            <a:effectLst>
                              <a:outerShdw blurRad="38100" dist="38100" dir="2700000" algn="tl">
                                <a:srgbClr val="000000">
                                  <a:alpha val="43137"/>
                                </a:srgbClr>
                              </a:outerShdw>
                            </a:effectLst>
                            <a:latin typeface="Cambria Math" panose="02040503050406030204" pitchFamily="18" charset="0"/>
                          </a:rPr>
                          <m:t> </m:t>
                        </m:r>
                        <m:sSubSup>
                          <m:sSubSupPr>
                            <m:ctrlPr>
                              <a:rPr lang="en-US" sz="1600" b="1" i="1" smtClean="0">
                                <a:solidFill>
                                  <a:srgbClr val="0070C0"/>
                                </a:solidFill>
                                <a:effectLst>
                                  <a:outerShdw blurRad="38100" dist="38100" dir="2700000" algn="tl">
                                    <a:srgbClr val="000000">
                                      <a:alpha val="43137"/>
                                    </a:srgbClr>
                                  </a:outerShdw>
                                </a:effectLst>
                                <a:latin typeface="Cambria Math" panose="02040503050406030204" pitchFamily="18" charset="0"/>
                              </a:rPr>
                            </m:ctrlPr>
                          </m:sSubSupPr>
                          <m:e>
                            <m:r>
                              <a:rPr lang="el-GR" sz="1600" b="1" i="1" smtClean="0">
                                <a:solidFill>
                                  <a:srgbClr val="0070C0"/>
                                </a:solidFill>
                                <a:effectLst>
                                  <a:outerShdw blurRad="38100" dist="38100" dir="2700000" algn="tl">
                                    <a:srgbClr val="000000">
                                      <a:alpha val="43137"/>
                                    </a:srgbClr>
                                  </a:outerShdw>
                                </a:effectLst>
                                <a:latin typeface="Cambria Math" panose="02040503050406030204" pitchFamily="18" charset="0"/>
                              </a:rPr>
                              <m:t>𝝊</m:t>
                            </m:r>
                          </m:e>
                          <m:sub>
                            <m:r>
                              <a:rPr lang="en-US" sz="1600" b="1" i="1" smtClean="0">
                                <a:solidFill>
                                  <a:srgbClr val="0070C0"/>
                                </a:solidFill>
                                <a:effectLst>
                                  <a:outerShdw blurRad="38100" dist="38100" dir="2700000" algn="tl">
                                    <a:srgbClr val="000000">
                                      <a:alpha val="43137"/>
                                    </a:srgbClr>
                                  </a:outerShdw>
                                </a:effectLst>
                                <a:latin typeface="Cambria Math" panose="02040503050406030204" pitchFamily="18" charset="0"/>
                              </a:rPr>
                              <m:t>𝟐</m:t>
                            </m:r>
                          </m:sub>
                          <m:sup>
                            <m:r>
                              <a:rPr lang="el-GR" sz="1600" b="1" i="1" smtClean="0">
                                <a:solidFill>
                                  <a:srgbClr val="0070C0"/>
                                </a:solidFill>
                                <a:effectLst>
                                  <a:outerShdw blurRad="38100" dist="38100" dir="2700000" algn="tl">
                                    <a:srgbClr val="000000">
                                      <a:alpha val="43137"/>
                                    </a:srgbClr>
                                  </a:outerShdw>
                                </a:effectLst>
                                <a:latin typeface="Cambria Math" panose="02040503050406030204" pitchFamily="18" charset="0"/>
                              </a:rPr>
                              <m:t>𝟐</m:t>
                            </m:r>
                          </m:sup>
                        </m:sSubSup>
                      </m:oMath>
                    </m:oMathPara>
                  </a14:m>
                  <a:endParaRPr lang="el-GR" sz="1600" b="1" dirty="0">
                    <a:solidFill>
                      <a:srgbClr val="0070C0"/>
                    </a:solidFill>
                    <a:effectLst>
                      <a:outerShdw blurRad="38100" dist="38100" dir="2700000" algn="tl">
                        <a:srgbClr val="000000">
                          <a:alpha val="43137"/>
                        </a:srgbClr>
                      </a:outerShdw>
                    </a:effectLst>
                  </a:endParaRPr>
                </a:p>
              </p:txBody>
            </p:sp>
          </mc:Choice>
          <mc:Fallback xmlns="">
            <p:sp>
              <p:nvSpPr>
                <p:cNvPr id="252" name="TextBox 251"/>
                <p:cNvSpPr txBox="1">
                  <a:spLocks noRot="1" noChangeAspect="1" noMove="1" noResize="1" noEditPoints="1" noAdjustHandles="1" noChangeArrowheads="1" noChangeShapeType="1" noTextEdit="1"/>
                </p:cNvSpPr>
                <p:nvPr/>
              </p:nvSpPr>
              <p:spPr>
                <a:xfrm>
                  <a:off x="10772217" y="5966308"/>
                  <a:ext cx="1456168" cy="461024"/>
                </a:xfrm>
                <a:prstGeom prst="rect">
                  <a:avLst/>
                </a:prstGeom>
                <a:blipFill>
                  <a:blip r:embed="rId13"/>
                  <a:stretch>
                    <a:fillRect b="-9333"/>
                  </a:stretch>
                </a:blipFill>
              </p:spPr>
              <p:txBody>
                <a:bodyPr/>
                <a:lstStyle/>
                <a:p>
                  <a:r>
                    <a:rPr lang="el-GR">
                      <a:noFill/>
                    </a:rPr>
                    <a:t> </a:t>
                  </a:r>
                </a:p>
              </p:txBody>
            </p:sp>
          </mc:Fallback>
        </mc:AlternateContent>
      </p:grpSp>
      <p:grpSp>
        <p:nvGrpSpPr>
          <p:cNvPr id="111" name="Ομάδα 110"/>
          <p:cNvGrpSpPr/>
          <p:nvPr/>
        </p:nvGrpSpPr>
        <p:grpSpPr>
          <a:xfrm>
            <a:off x="7346397" y="6518360"/>
            <a:ext cx="4825328" cy="338554"/>
            <a:chOff x="7439916" y="6518360"/>
            <a:chExt cx="4825328" cy="338554"/>
          </a:xfrm>
        </p:grpSpPr>
        <p:sp>
          <p:nvSpPr>
            <p:cNvPr id="253" name="Ορθογώνιο 252"/>
            <p:cNvSpPr/>
            <p:nvPr/>
          </p:nvSpPr>
          <p:spPr>
            <a:xfrm>
              <a:off x="7439916" y="6518360"/>
              <a:ext cx="3453959" cy="338554"/>
            </a:xfrm>
            <a:prstGeom prst="rect">
              <a:avLst/>
            </a:prstGeom>
          </p:spPr>
          <p:txBody>
            <a:bodyPr wrap="none">
              <a:spAutoFit/>
            </a:bodyPr>
            <a:lstStyle/>
            <a:p>
              <a:r>
                <a:rPr lang="el-GR" sz="1600" b="1"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Δυναμική ενέργεια μάζας  Δ</a:t>
              </a:r>
              <a:r>
                <a:rPr lang="en-US" sz="1600" b="1" i="1"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m</a:t>
              </a:r>
              <a:r>
                <a:rPr lang="en-US" sz="1600" b="1" baseline="-25000"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2</a:t>
              </a:r>
              <a:r>
                <a:rPr lang="en-US" sz="1600" b="1"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 </a:t>
              </a:r>
              <a:r>
                <a:rPr lang="el-GR" sz="1600" b="1"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Δ</a:t>
              </a:r>
              <a:r>
                <a:rPr lang="en-US" sz="1600" b="1" i="1"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m</a:t>
              </a:r>
              <a:r>
                <a:rPr lang="el-GR" sz="1600" b="1"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endParaRPr lang="el-GR" sz="16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mc:AlternateContent xmlns:mc="http://schemas.openxmlformats.org/markup-compatibility/2006" xmlns:a14="http://schemas.microsoft.com/office/drawing/2010/main">
          <mc:Choice Requires="a14">
            <p:sp>
              <p:nvSpPr>
                <p:cNvPr id="254" name="TextBox 253"/>
                <p:cNvSpPr txBox="1"/>
                <p:nvPr/>
              </p:nvSpPr>
              <p:spPr>
                <a:xfrm>
                  <a:off x="10783941" y="6552458"/>
                  <a:ext cx="1481303" cy="246221"/>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sSub>
                          <m:sSubPr>
                            <m:ctrlPr>
                              <a:rPr lang="el-GR" sz="1600" b="1" i="1" smtClean="0">
                                <a:solidFill>
                                  <a:srgbClr val="0070C0"/>
                                </a:solidFill>
                                <a:effectLst>
                                  <a:outerShdw blurRad="38100" dist="38100" dir="2700000" algn="tl">
                                    <a:srgbClr val="000000">
                                      <a:alpha val="43137"/>
                                    </a:srgbClr>
                                  </a:outerShdw>
                                </a:effectLst>
                                <a:latin typeface="Cambria Math" panose="02040503050406030204" pitchFamily="18" charset="0"/>
                              </a:rPr>
                            </m:ctrlPr>
                          </m:sSubPr>
                          <m:e>
                            <m:r>
                              <a:rPr lang="en-US" sz="1600" b="1" i="1" smtClean="0">
                                <a:solidFill>
                                  <a:srgbClr val="0070C0"/>
                                </a:solidFill>
                                <a:effectLst>
                                  <a:outerShdw blurRad="38100" dist="38100" dir="2700000" algn="tl">
                                    <a:srgbClr val="000000">
                                      <a:alpha val="43137"/>
                                    </a:srgbClr>
                                  </a:outerShdw>
                                </a:effectLst>
                                <a:latin typeface="Cambria Math" panose="02040503050406030204" pitchFamily="18" charset="0"/>
                              </a:rPr>
                              <m:t>𝑼</m:t>
                            </m:r>
                          </m:e>
                          <m:sub>
                            <m:r>
                              <a:rPr lang="en-US" sz="1600" b="1" i="1" smtClean="0">
                                <a:solidFill>
                                  <a:srgbClr val="0070C0"/>
                                </a:solidFill>
                                <a:effectLst>
                                  <a:outerShdw blurRad="38100" dist="38100" dir="2700000" algn="tl">
                                    <a:srgbClr val="000000">
                                      <a:alpha val="43137"/>
                                    </a:srgbClr>
                                  </a:outerShdw>
                                </a:effectLst>
                                <a:latin typeface="Cambria Math" panose="02040503050406030204" pitchFamily="18" charset="0"/>
                              </a:rPr>
                              <m:t>𝟐</m:t>
                            </m:r>
                          </m:sub>
                        </m:sSub>
                        <m:r>
                          <a:rPr lang="en-US" sz="1600" b="1" i="1" smtClean="0">
                            <a:solidFill>
                              <a:srgbClr val="0070C0"/>
                            </a:solidFill>
                            <a:effectLst>
                              <a:outerShdw blurRad="38100" dist="38100" dir="2700000" algn="tl">
                                <a:srgbClr val="000000">
                                  <a:alpha val="43137"/>
                                </a:srgbClr>
                              </a:outerShdw>
                            </a:effectLst>
                            <a:latin typeface="Cambria Math" panose="02040503050406030204" pitchFamily="18" charset="0"/>
                          </a:rPr>
                          <m:t>=</m:t>
                        </m:r>
                        <m:r>
                          <a:rPr lang="el-GR" sz="1600" b="1" i="0" smtClean="0">
                            <a:solidFill>
                              <a:srgbClr val="0070C0"/>
                            </a:solidFill>
                            <a:effectLst>
                              <a:outerShdw blurRad="38100" dist="38100" dir="2700000" algn="tl">
                                <a:srgbClr val="000000">
                                  <a:alpha val="43137"/>
                                </a:srgbClr>
                              </a:outerShdw>
                            </a:effectLst>
                            <a:latin typeface="Cambria Math" panose="02040503050406030204" pitchFamily="18" charset="0"/>
                          </a:rPr>
                          <m:t>𝚫</m:t>
                        </m:r>
                        <m:sSub>
                          <m:sSubPr>
                            <m:ctrlPr>
                              <a:rPr lang="el-GR" sz="1600" b="1" i="1" smtClean="0">
                                <a:solidFill>
                                  <a:srgbClr val="0070C0"/>
                                </a:solidFill>
                                <a:effectLst>
                                  <a:outerShdw blurRad="38100" dist="38100" dir="2700000" algn="tl">
                                    <a:srgbClr val="000000">
                                      <a:alpha val="43137"/>
                                    </a:srgbClr>
                                  </a:outerShdw>
                                </a:effectLst>
                                <a:latin typeface="Cambria Math" panose="02040503050406030204" pitchFamily="18" charset="0"/>
                              </a:rPr>
                            </m:ctrlPr>
                          </m:sSubPr>
                          <m:e>
                            <m:r>
                              <a:rPr lang="en-US" sz="1600" b="1" i="1" smtClean="0">
                                <a:solidFill>
                                  <a:srgbClr val="0070C0"/>
                                </a:solidFill>
                                <a:effectLst>
                                  <a:outerShdw blurRad="38100" dist="38100" dir="2700000" algn="tl">
                                    <a:srgbClr val="000000">
                                      <a:alpha val="43137"/>
                                    </a:srgbClr>
                                  </a:outerShdw>
                                </a:effectLst>
                                <a:latin typeface="Cambria Math" panose="02040503050406030204" pitchFamily="18" charset="0"/>
                              </a:rPr>
                              <m:t>𝒎</m:t>
                            </m:r>
                          </m:e>
                          <m:sub>
                            <m:r>
                              <a:rPr lang="en-US" sz="1600" b="1" i="1" smtClean="0">
                                <a:solidFill>
                                  <a:srgbClr val="0070C0"/>
                                </a:solidFill>
                                <a:effectLst>
                                  <a:outerShdw blurRad="38100" dist="38100" dir="2700000" algn="tl">
                                    <a:srgbClr val="000000">
                                      <a:alpha val="43137"/>
                                    </a:srgbClr>
                                  </a:outerShdw>
                                </a:effectLst>
                                <a:latin typeface="Cambria Math" panose="02040503050406030204" pitchFamily="18" charset="0"/>
                              </a:rPr>
                              <m:t>𝟐</m:t>
                            </m:r>
                          </m:sub>
                        </m:sSub>
                        <m:r>
                          <a:rPr lang="en-US" sz="1600" b="1" i="0" smtClean="0">
                            <a:solidFill>
                              <a:srgbClr val="0070C0"/>
                            </a:solidFill>
                            <a:effectLst>
                              <a:outerShdw blurRad="38100" dist="38100" dir="2700000" algn="tl">
                                <a:srgbClr val="000000">
                                  <a:alpha val="43137"/>
                                </a:srgbClr>
                              </a:outerShdw>
                            </a:effectLst>
                            <a:latin typeface="Cambria Math" panose="02040503050406030204" pitchFamily="18" charset="0"/>
                          </a:rPr>
                          <m:t> </m:t>
                        </m:r>
                        <m:r>
                          <a:rPr lang="en-US" sz="1600" b="1" i="1" smtClean="0">
                            <a:solidFill>
                              <a:srgbClr val="0070C0"/>
                            </a:solidFill>
                            <a:effectLst>
                              <a:outerShdw blurRad="38100" dist="38100" dir="2700000" algn="tl">
                                <a:srgbClr val="000000">
                                  <a:alpha val="43137"/>
                                </a:srgbClr>
                              </a:outerShdw>
                            </a:effectLst>
                            <a:latin typeface="Cambria Math" panose="02040503050406030204" pitchFamily="18" charset="0"/>
                          </a:rPr>
                          <m:t>𝒈</m:t>
                        </m:r>
                        <m:r>
                          <a:rPr lang="en-US" sz="1600" b="1" i="1" smtClean="0">
                            <a:solidFill>
                              <a:srgbClr val="0070C0"/>
                            </a:solidFill>
                            <a:effectLst>
                              <a:outerShdw blurRad="38100" dist="38100" dir="2700000" algn="tl">
                                <a:srgbClr val="000000">
                                  <a:alpha val="43137"/>
                                </a:srgbClr>
                              </a:outerShdw>
                            </a:effectLst>
                            <a:latin typeface="Cambria Math" panose="02040503050406030204" pitchFamily="18" charset="0"/>
                          </a:rPr>
                          <m:t> </m:t>
                        </m:r>
                        <m:sSub>
                          <m:sSubPr>
                            <m:ctrlPr>
                              <a:rPr lang="en-US" sz="1600" b="1" i="1" smtClean="0">
                                <a:solidFill>
                                  <a:srgbClr val="0070C0"/>
                                </a:solidFill>
                                <a:effectLst>
                                  <a:outerShdw blurRad="38100" dist="38100" dir="2700000" algn="tl">
                                    <a:srgbClr val="000000">
                                      <a:alpha val="43137"/>
                                    </a:srgbClr>
                                  </a:outerShdw>
                                </a:effectLst>
                                <a:latin typeface="Cambria Math" panose="02040503050406030204" pitchFamily="18" charset="0"/>
                              </a:rPr>
                            </m:ctrlPr>
                          </m:sSubPr>
                          <m:e>
                            <m:r>
                              <a:rPr lang="en-US" sz="1600" b="1" i="1" smtClean="0">
                                <a:solidFill>
                                  <a:srgbClr val="0070C0"/>
                                </a:solidFill>
                                <a:effectLst>
                                  <a:outerShdw blurRad="38100" dist="38100" dir="2700000" algn="tl">
                                    <a:srgbClr val="000000">
                                      <a:alpha val="43137"/>
                                    </a:srgbClr>
                                  </a:outerShdw>
                                </a:effectLst>
                                <a:latin typeface="Cambria Math" panose="02040503050406030204" pitchFamily="18" charset="0"/>
                              </a:rPr>
                              <m:t>𝒚</m:t>
                            </m:r>
                          </m:e>
                          <m:sub>
                            <m:r>
                              <a:rPr lang="en-US" sz="1600" b="1" i="1" smtClean="0">
                                <a:solidFill>
                                  <a:srgbClr val="0070C0"/>
                                </a:solidFill>
                                <a:effectLst>
                                  <a:outerShdw blurRad="38100" dist="38100" dir="2700000" algn="tl">
                                    <a:srgbClr val="000000">
                                      <a:alpha val="43137"/>
                                    </a:srgbClr>
                                  </a:outerShdw>
                                </a:effectLst>
                                <a:latin typeface="Cambria Math" panose="02040503050406030204" pitchFamily="18" charset="0"/>
                              </a:rPr>
                              <m:t>𝟐</m:t>
                            </m:r>
                          </m:sub>
                        </m:sSub>
                      </m:oMath>
                    </m:oMathPara>
                  </a14:m>
                  <a:endParaRPr lang="el-GR" sz="1600" b="1" dirty="0">
                    <a:solidFill>
                      <a:srgbClr val="0070C0"/>
                    </a:solidFill>
                    <a:effectLst>
                      <a:outerShdw blurRad="38100" dist="38100" dir="2700000" algn="tl">
                        <a:srgbClr val="000000">
                          <a:alpha val="43137"/>
                        </a:srgbClr>
                      </a:outerShdw>
                    </a:effectLst>
                  </a:endParaRPr>
                </a:p>
              </p:txBody>
            </p:sp>
          </mc:Choice>
          <mc:Fallback xmlns="">
            <p:sp>
              <p:nvSpPr>
                <p:cNvPr id="254" name="TextBox 253"/>
                <p:cNvSpPr txBox="1">
                  <a:spLocks noRot="1" noChangeAspect="1" noMove="1" noResize="1" noEditPoints="1" noAdjustHandles="1" noChangeArrowheads="1" noChangeShapeType="1" noTextEdit="1"/>
                </p:cNvSpPr>
                <p:nvPr/>
              </p:nvSpPr>
              <p:spPr>
                <a:xfrm>
                  <a:off x="10783941" y="6552458"/>
                  <a:ext cx="1481303" cy="246221"/>
                </a:xfrm>
                <a:prstGeom prst="rect">
                  <a:avLst/>
                </a:prstGeom>
                <a:blipFill>
                  <a:blip r:embed="rId14"/>
                  <a:stretch>
                    <a:fillRect l="-1646" r="-412" b="-35000"/>
                  </a:stretch>
                </a:blipFill>
              </p:spPr>
              <p:txBody>
                <a:bodyPr/>
                <a:lstStyle/>
                <a:p>
                  <a:r>
                    <a:rPr lang="el-GR">
                      <a:noFill/>
                    </a:rPr>
                    <a:t> </a:t>
                  </a:r>
                </a:p>
              </p:txBody>
            </p:sp>
          </mc:Fallback>
        </mc:AlternateContent>
      </p:grpSp>
      <p:grpSp>
        <p:nvGrpSpPr>
          <p:cNvPr id="178" name="Ομάδα 177"/>
          <p:cNvGrpSpPr/>
          <p:nvPr/>
        </p:nvGrpSpPr>
        <p:grpSpPr>
          <a:xfrm>
            <a:off x="7097811" y="532871"/>
            <a:ext cx="4981271" cy="4928198"/>
            <a:chOff x="7097811" y="532871"/>
            <a:chExt cx="4981271" cy="4928198"/>
          </a:xfrm>
        </p:grpSpPr>
        <mc:AlternateContent xmlns:mc="http://schemas.openxmlformats.org/markup-compatibility/2006" xmlns:a14="http://schemas.microsoft.com/office/drawing/2010/main">
          <mc:Choice Requires="a14">
            <p:sp>
              <p:nvSpPr>
                <p:cNvPr id="234" name="TextBox 233"/>
                <p:cNvSpPr txBox="1"/>
                <p:nvPr/>
              </p:nvSpPr>
              <p:spPr>
                <a:xfrm>
                  <a:off x="10115844" y="4783571"/>
                  <a:ext cx="1771191" cy="276999"/>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l-GR" b="1" i="0" smtClean="0">
                            <a:solidFill>
                              <a:srgbClr val="0070C0"/>
                            </a:solidFill>
                            <a:effectLst>
                              <a:outerShdw blurRad="38100" dist="38100" dir="2700000" algn="tl">
                                <a:srgbClr val="000000">
                                  <a:alpha val="43137"/>
                                </a:srgbClr>
                              </a:outerShdw>
                            </a:effectLst>
                            <a:latin typeface="Cambria Math" panose="02040503050406030204" pitchFamily="18" charset="0"/>
                          </a:rPr>
                          <m:t>𝚫</m:t>
                        </m:r>
                        <m:sSub>
                          <m:sSubPr>
                            <m:ctrlPr>
                              <a:rPr lang="el-GR" b="1" i="1" smtClean="0">
                                <a:solidFill>
                                  <a:srgbClr val="0070C0"/>
                                </a:solidFill>
                                <a:effectLst>
                                  <a:outerShdw blurRad="38100" dist="38100" dir="2700000" algn="tl">
                                    <a:srgbClr val="000000">
                                      <a:alpha val="43137"/>
                                    </a:srgbClr>
                                  </a:outerShdw>
                                </a:effectLst>
                                <a:latin typeface="Cambria Math" panose="02040503050406030204" pitchFamily="18" charset="0"/>
                              </a:rPr>
                            </m:ctrlPr>
                          </m:sSubPr>
                          <m:e>
                            <m:r>
                              <a:rPr lang="en-US" b="1" i="1" smtClean="0">
                                <a:solidFill>
                                  <a:srgbClr val="0070C0"/>
                                </a:solidFill>
                                <a:effectLst>
                                  <a:outerShdw blurRad="38100" dist="38100" dir="2700000" algn="tl">
                                    <a:srgbClr val="000000">
                                      <a:alpha val="43137"/>
                                    </a:srgbClr>
                                  </a:outerShdw>
                                </a:effectLst>
                                <a:latin typeface="Cambria Math" panose="02040503050406030204" pitchFamily="18" charset="0"/>
                              </a:rPr>
                              <m:t>𝑽</m:t>
                            </m:r>
                          </m:e>
                          <m:sub>
                            <m:r>
                              <a:rPr lang="en-US" b="1" i="1" smtClean="0">
                                <a:solidFill>
                                  <a:srgbClr val="0070C0"/>
                                </a:solidFill>
                                <a:effectLst>
                                  <a:outerShdw blurRad="38100" dist="38100" dir="2700000" algn="tl">
                                    <a:srgbClr val="000000">
                                      <a:alpha val="43137"/>
                                    </a:srgbClr>
                                  </a:outerShdw>
                                </a:effectLst>
                                <a:latin typeface="Cambria Math" panose="02040503050406030204" pitchFamily="18" charset="0"/>
                              </a:rPr>
                              <m:t>𝟏</m:t>
                            </m:r>
                          </m:sub>
                        </m:sSub>
                        <m:r>
                          <a:rPr lang="en-US" b="1" i="1" smtClean="0">
                            <a:solidFill>
                              <a:srgbClr val="0070C0"/>
                            </a:solidFill>
                            <a:effectLst>
                              <a:outerShdw blurRad="38100" dist="38100" dir="2700000" algn="tl">
                                <a:srgbClr val="000000">
                                  <a:alpha val="43137"/>
                                </a:srgbClr>
                              </a:outerShdw>
                            </a:effectLst>
                            <a:latin typeface="Cambria Math" panose="02040503050406030204" pitchFamily="18" charset="0"/>
                          </a:rPr>
                          <m:t>=</m:t>
                        </m:r>
                        <m:r>
                          <a:rPr lang="el-GR" b="1" i="0" smtClean="0">
                            <a:solidFill>
                              <a:srgbClr val="0070C0"/>
                            </a:solidFill>
                            <a:effectLst>
                              <a:outerShdw blurRad="38100" dist="38100" dir="2700000" algn="tl">
                                <a:srgbClr val="000000">
                                  <a:alpha val="43137"/>
                                </a:srgbClr>
                              </a:outerShdw>
                            </a:effectLst>
                            <a:latin typeface="Cambria Math" panose="02040503050406030204" pitchFamily="18" charset="0"/>
                          </a:rPr>
                          <m:t>𝚫</m:t>
                        </m:r>
                        <m:sSub>
                          <m:sSubPr>
                            <m:ctrlPr>
                              <a:rPr lang="el-GR" b="1" i="1" smtClean="0">
                                <a:solidFill>
                                  <a:srgbClr val="0070C0"/>
                                </a:solidFill>
                                <a:effectLst>
                                  <a:outerShdw blurRad="38100" dist="38100" dir="2700000" algn="tl">
                                    <a:srgbClr val="000000">
                                      <a:alpha val="43137"/>
                                    </a:srgbClr>
                                  </a:outerShdw>
                                </a:effectLst>
                                <a:latin typeface="Cambria Math" panose="02040503050406030204" pitchFamily="18" charset="0"/>
                              </a:rPr>
                            </m:ctrlPr>
                          </m:sSubPr>
                          <m:e>
                            <m:r>
                              <a:rPr lang="en-US" b="1" i="1" smtClean="0">
                                <a:solidFill>
                                  <a:srgbClr val="0070C0"/>
                                </a:solidFill>
                                <a:effectLst>
                                  <a:outerShdw blurRad="38100" dist="38100" dir="2700000" algn="tl">
                                    <a:srgbClr val="000000">
                                      <a:alpha val="43137"/>
                                    </a:srgbClr>
                                  </a:outerShdw>
                                </a:effectLst>
                                <a:latin typeface="Cambria Math" panose="02040503050406030204" pitchFamily="18" charset="0"/>
                              </a:rPr>
                              <m:t>𝑽</m:t>
                            </m:r>
                          </m:e>
                          <m:sub>
                            <m:r>
                              <a:rPr lang="en-US" b="1" i="1" smtClean="0">
                                <a:solidFill>
                                  <a:srgbClr val="0070C0"/>
                                </a:solidFill>
                                <a:effectLst>
                                  <a:outerShdw blurRad="38100" dist="38100" dir="2700000" algn="tl">
                                    <a:srgbClr val="000000">
                                      <a:alpha val="43137"/>
                                    </a:srgbClr>
                                  </a:outerShdw>
                                </a:effectLst>
                                <a:latin typeface="Cambria Math" panose="02040503050406030204" pitchFamily="18" charset="0"/>
                              </a:rPr>
                              <m:t>𝟐</m:t>
                            </m:r>
                          </m:sub>
                        </m:sSub>
                        <m:r>
                          <a:rPr lang="en-US" b="1" i="0" smtClean="0">
                            <a:solidFill>
                              <a:srgbClr val="0070C0"/>
                            </a:solidFill>
                            <a:effectLst>
                              <a:outerShdw blurRad="38100" dist="38100" dir="2700000" algn="tl">
                                <a:srgbClr val="000000">
                                  <a:alpha val="43137"/>
                                </a:srgbClr>
                              </a:outerShdw>
                            </a:effectLst>
                            <a:latin typeface="Cambria Math" panose="02040503050406030204" pitchFamily="18" charset="0"/>
                          </a:rPr>
                          <m:t>=</m:t>
                        </m:r>
                        <m:r>
                          <a:rPr lang="el-GR" b="1" i="0" smtClean="0">
                            <a:solidFill>
                              <a:srgbClr val="0070C0"/>
                            </a:solidFill>
                            <a:effectLst>
                              <a:outerShdw blurRad="38100" dist="38100" dir="2700000" algn="tl">
                                <a:srgbClr val="000000">
                                  <a:alpha val="43137"/>
                                </a:srgbClr>
                              </a:outerShdw>
                            </a:effectLst>
                            <a:latin typeface="Cambria Math" panose="02040503050406030204" pitchFamily="18" charset="0"/>
                          </a:rPr>
                          <m:t>𝚫</m:t>
                        </m:r>
                        <m:r>
                          <a:rPr lang="en-US" b="1" i="1" smtClean="0">
                            <a:solidFill>
                              <a:srgbClr val="0070C0"/>
                            </a:solidFill>
                            <a:effectLst>
                              <a:outerShdw blurRad="38100" dist="38100" dir="2700000" algn="tl">
                                <a:srgbClr val="000000">
                                  <a:alpha val="43137"/>
                                </a:srgbClr>
                              </a:outerShdw>
                            </a:effectLst>
                            <a:latin typeface="Cambria Math" panose="02040503050406030204" pitchFamily="18" charset="0"/>
                          </a:rPr>
                          <m:t>𝑽</m:t>
                        </m:r>
                      </m:oMath>
                    </m:oMathPara>
                  </a14:m>
                  <a:endParaRPr lang="el-GR" b="1" i="1" dirty="0">
                    <a:solidFill>
                      <a:srgbClr val="0070C0"/>
                    </a:solidFill>
                    <a:effectLst>
                      <a:outerShdw blurRad="38100" dist="38100" dir="2700000" algn="tl">
                        <a:srgbClr val="000000">
                          <a:alpha val="43137"/>
                        </a:srgbClr>
                      </a:outerShdw>
                    </a:effectLst>
                  </a:endParaRPr>
                </a:p>
              </p:txBody>
            </p:sp>
          </mc:Choice>
          <mc:Fallback xmlns="">
            <p:sp>
              <p:nvSpPr>
                <p:cNvPr id="234" name="TextBox 233"/>
                <p:cNvSpPr txBox="1">
                  <a:spLocks noRot="1" noChangeAspect="1" noMove="1" noResize="1" noEditPoints="1" noAdjustHandles="1" noChangeArrowheads="1" noChangeShapeType="1" noTextEdit="1"/>
                </p:cNvSpPr>
                <p:nvPr/>
              </p:nvSpPr>
              <p:spPr>
                <a:xfrm>
                  <a:off x="10115844" y="4783571"/>
                  <a:ext cx="1771191" cy="276999"/>
                </a:xfrm>
                <a:prstGeom prst="rect">
                  <a:avLst/>
                </a:prstGeom>
                <a:blipFill>
                  <a:blip r:embed="rId15"/>
                  <a:stretch>
                    <a:fillRect l="-2749" r="-4467" b="-26667"/>
                  </a:stretch>
                </a:blipFill>
              </p:spPr>
              <p:txBody>
                <a:bodyPr/>
                <a:lstStyle/>
                <a:p>
                  <a:r>
                    <a:rPr lang="el-GR">
                      <a:noFill/>
                    </a:rPr>
                    <a:t> </a:t>
                  </a:r>
                </a:p>
              </p:txBody>
            </p:sp>
          </mc:Fallback>
        </mc:AlternateContent>
        <mc:AlternateContent xmlns:mc="http://schemas.openxmlformats.org/markup-compatibility/2006" xmlns:a14="http://schemas.microsoft.com/office/drawing/2010/main">
          <mc:Choice Requires="a14">
            <p:sp>
              <p:nvSpPr>
                <p:cNvPr id="235" name="TextBox 234"/>
                <p:cNvSpPr txBox="1"/>
                <p:nvPr/>
              </p:nvSpPr>
              <p:spPr>
                <a:xfrm>
                  <a:off x="10115845" y="5158708"/>
                  <a:ext cx="1961947" cy="276999"/>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l-GR" b="1" i="0" smtClean="0">
                            <a:solidFill>
                              <a:srgbClr val="0070C0"/>
                            </a:solidFill>
                            <a:effectLst>
                              <a:outerShdw blurRad="38100" dist="38100" dir="2700000" algn="tl">
                                <a:srgbClr val="000000">
                                  <a:alpha val="43137"/>
                                </a:srgbClr>
                              </a:outerShdw>
                            </a:effectLst>
                            <a:latin typeface="Cambria Math" panose="02040503050406030204" pitchFamily="18" charset="0"/>
                          </a:rPr>
                          <m:t>𝚫</m:t>
                        </m:r>
                        <m:sSub>
                          <m:sSubPr>
                            <m:ctrlPr>
                              <a:rPr lang="el-GR" b="1" i="1" smtClean="0">
                                <a:solidFill>
                                  <a:srgbClr val="0070C0"/>
                                </a:solidFill>
                                <a:effectLst>
                                  <a:outerShdw blurRad="38100" dist="38100" dir="2700000" algn="tl">
                                    <a:srgbClr val="000000">
                                      <a:alpha val="43137"/>
                                    </a:srgbClr>
                                  </a:outerShdw>
                                </a:effectLst>
                                <a:latin typeface="Cambria Math" panose="02040503050406030204" pitchFamily="18" charset="0"/>
                              </a:rPr>
                            </m:ctrlPr>
                          </m:sSubPr>
                          <m:e>
                            <m:r>
                              <a:rPr lang="en-US" b="1" i="1" smtClean="0">
                                <a:solidFill>
                                  <a:srgbClr val="0070C0"/>
                                </a:solidFill>
                                <a:effectLst>
                                  <a:outerShdw blurRad="38100" dist="38100" dir="2700000" algn="tl">
                                    <a:srgbClr val="000000">
                                      <a:alpha val="43137"/>
                                    </a:srgbClr>
                                  </a:outerShdw>
                                </a:effectLst>
                                <a:latin typeface="Cambria Math" panose="02040503050406030204" pitchFamily="18" charset="0"/>
                              </a:rPr>
                              <m:t>𝒎</m:t>
                            </m:r>
                          </m:e>
                          <m:sub>
                            <m:r>
                              <a:rPr lang="en-US" b="1" i="1" smtClean="0">
                                <a:solidFill>
                                  <a:srgbClr val="0070C0"/>
                                </a:solidFill>
                                <a:effectLst>
                                  <a:outerShdw blurRad="38100" dist="38100" dir="2700000" algn="tl">
                                    <a:srgbClr val="000000">
                                      <a:alpha val="43137"/>
                                    </a:srgbClr>
                                  </a:outerShdw>
                                </a:effectLst>
                                <a:latin typeface="Cambria Math" panose="02040503050406030204" pitchFamily="18" charset="0"/>
                              </a:rPr>
                              <m:t>𝟏</m:t>
                            </m:r>
                          </m:sub>
                        </m:sSub>
                        <m:r>
                          <a:rPr lang="en-US" b="1" i="1" smtClean="0">
                            <a:solidFill>
                              <a:srgbClr val="0070C0"/>
                            </a:solidFill>
                            <a:effectLst>
                              <a:outerShdw blurRad="38100" dist="38100" dir="2700000" algn="tl">
                                <a:srgbClr val="000000">
                                  <a:alpha val="43137"/>
                                </a:srgbClr>
                              </a:outerShdw>
                            </a:effectLst>
                            <a:latin typeface="Cambria Math" panose="02040503050406030204" pitchFamily="18" charset="0"/>
                          </a:rPr>
                          <m:t>=</m:t>
                        </m:r>
                        <m:r>
                          <a:rPr lang="el-GR" b="1" i="0" smtClean="0">
                            <a:solidFill>
                              <a:srgbClr val="0070C0"/>
                            </a:solidFill>
                            <a:effectLst>
                              <a:outerShdw blurRad="38100" dist="38100" dir="2700000" algn="tl">
                                <a:srgbClr val="000000">
                                  <a:alpha val="43137"/>
                                </a:srgbClr>
                              </a:outerShdw>
                            </a:effectLst>
                            <a:latin typeface="Cambria Math" panose="02040503050406030204" pitchFamily="18" charset="0"/>
                          </a:rPr>
                          <m:t>𝚫</m:t>
                        </m:r>
                        <m:sSub>
                          <m:sSubPr>
                            <m:ctrlPr>
                              <a:rPr lang="el-GR" b="1" i="1" smtClean="0">
                                <a:solidFill>
                                  <a:srgbClr val="0070C0"/>
                                </a:solidFill>
                                <a:effectLst>
                                  <a:outerShdw blurRad="38100" dist="38100" dir="2700000" algn="tl">
                                    <a:srgbClr val="000000">
                                      <a:alpha val="43137"/>
                                    </a:srgbClr>
                                  </a:outerShdw>
                                </a:effectLst>
                                <a:latin typeface="Cambria Math" panose="02040503050406030204" pitchFamily="18" charset="0"/>
                              </a:rPr>
                            </m:ctrlPr>
                          </m:sSubPr>
                          <m:e>
                            <m:r>
                              <a:rPr lang="en-US" b="1" i="1" smtClean="0">
                                <a:solidFill>
                                  <a:srgbClr val="0070C0"/>
                                </a:solidFill>
                                <a:effectLst>
                                  <a:outerShdw blurRad="38100" dist="38100" dir="2700000" algn="tl">
                                    <a:srgbClr val="000000">
                                      <a:alpha val="43137"/>
                                    </a:srgbClr>
                                  </a:outerShdw>
                                </a:effectLst>
                                <a:latin typeface="Cambria Math" panose="02040503050406030204" pitchFamily="18" charset="0"/>
                              </a:rPr>
                              <m:t>𝒎</m:t>
                            </m:r>
                          </m:e>
                          <m:sub>
                            <m:r>
                              <a:rPr lang="en-US" b="1" i="1" smtClean="0">
                                <a:solidFill>
                                  <a:srgbClr val="0070C0"/>
                                </a:solidFill>
                                <a:effectLst>
                                  <a:outerShdw blurRad="38100" dist="38100" dir="2700000" algn="tl">
                                    <a:srgbClr val="000000">
                                      <a:alpha val="43137"/>
                                    </a:srgbClr>
                                  </a:outerShdw>
                                </a:effectLst>
                                <a:latin typeface="Cambria Math" panose="02040503050406030204" pitchFamily="18" charset="0"/>
                              </a:rPr>
                              <m:t>𝟐</m:t>
                            </m:r>
                          </m:sub>
                        </m:sSub>
                        <m:r>
                          <a:rPr lang="en-US" b="1" i="0" smtClean="0">
                            <a:solidFill>
                              <a:srgbClr val="0070C0"/>
                            </a:solidFill>
                            <a:effectLst>
                              <a:outerShdw blurRad="38100" dist="38100" dir="2700000" algn="tl">
                                <a:srgbClr val="000000">
                                  <a:alpha val="43137"/>
                                </a:srgbClr>
                              </a:outerShdw>
                            </a:effectLst>
                            <a:latin typeface="Cambria Math" panose="02040503050406030204" pitchFamily="18" charset="0"/>
                          </a:rPr>
                          <m:t>=</m:t>
                        </m:r>
                        <m:r>
                          <a:rPr lang="el-GR" b="1" i="0" smtClean="0">
                            <a:solidFill>
                              <a:srgbClr val="0070C0"/>
                            </a:solidFill>
                            <a:effectLst>
                              <a:outerShdw blurRad="38100" dist="38100" dir="2700000" algn="tl">
                                <a:srgbClr val="000000">
                                  <a:alpha val="43137"/>
                                </a:srgbClr>
                              </a:outerShdw>
                            </a:effectLst>
                            <a:latin typeface="Cambria Math" panose="02040503050406030204" pitchFamily="18" charset="0"/>
                          </a:rPr>
                          <m:t>𝚫</m:t>
                        </m:r>
                        <m:r>
                          <a:rPr lang="en-US" b="1" i="1" smtClean="0">
                            <a:solidFill>
                              <a:srgbClr val="0070C0"/>
                            </a:solidFill>
                            <a:effectLst>
                              <a:outerShdw blurRad="38100" dist="38100" dir="2700000" algn="tl">
                                <a:srgbClr val="000000">
                                  <a:alpha val="43137"/>
                                </a:srgbClr>
                              </a:outerShdw>
                            </a:effectLst>
                            <a:latin typeface="Cambria Math" panose="02040503050406030204" pitchFamily="18" charset="0"/>
                          </a:rPr>
                          <m:t>𝒎</m:t>
                        </m:r>
                      </m:oMath>
                    </m:oMathPara>
                  </a14:m>
                  <a:endParaRPr lang="el-GR" b="1" i="1" dirty="0">
                    <a:solidFill>
                      <a:srgbClr val="0070C0"/>
                    </a:solidFill>
                    <a:effectLst>
                      <a:outerShdw blurRad="38100" dist="38100" dir="2700000" algn="tl">
                        <a:srgbClr val="000000">
                          <a:alpha val="43137"/>
                        </a:srgbClr>
                      </a:outerShdw>
                    </a:effectLst>
                  </a:endParaRPr>
                </a:p>
              </p:txBody>
            </p:sp>
          </mc:Choice>
          <mc:Fallback xmlns="">
            <p:sp>
              <p:nvSpPr>
                <p:cNvPr id="235" name="TextBox 234"/>
                <p:cNvSpPr txBox="1">
                  <a:spLocks noRot="1" noChangeAspect="1" noMove="1" noResize="1" noEditPoints="1" noAdjustHandles="1" noChangeArrowheads="1" noChangeShapeType="1" noTextEdit="1"/>
                </p:cNvSpPr>
                <p:nvPr/>
              </p:nvSpPr>
              <p:spPr>
                <a:xfrm>
                  <a:off x="10115845" y="5158708"/>
                  <a:ext cx="1961947" cy="276999"/>
                </a:xfrm>
                <a:prstGeom prst="rect">
                  <a:avLst/>
                </a:prstGeom>
                <a:blipFill>
                  <a:blip r:embed="rId16"/>
                  <a:stretch>
                    <a:fillRect l="-2795" r="-3106" b="-26087"/>
                  </a:stretch>
                </a:blipFill>
              </p:spPr>
              <p:txBody>
                <a:bodyPr/>
                <a:lstStyle/>
                <a:p>
                  <a:r>
                    <a:rPr lang="el-GR">
                      <a:noFill/>
                    </a:rPr>
                    <a:t> </a:t>
                  </a:r>
                </a:p>
              </p:txBody>
            </p:sp>
          </mc:Fallback>
        </mc:AlternateContent>
        <p:sp>
          <p:nvSpPr>
            <p:cNvPr id="164" name="Οβάλ 163"/>
            <p:cNvSpPr/>
            <p:nvPr/>
          </p:nvSpPr>
          <p:spPr>
            <a:xfrm>
              <a:off x="7097811" y="532871"/>
              <a:ext cx="2877462" cy="504000"/>
            </a:xfrm>
            <a:prstGeom prst="ellipse">
              <a:avLst/>
            </a:prstGeom>
            <a:noFill/>
            <a:ln w="28575">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166" name="Ορθογώνιο 165"/>
            <p:cNvSpPr/>
            <p:nvPr/>
          </p:nvSpPr>
          <p:spPr>
            <a:xfrm>
              <a:off x="10068792" y="4770173"/>
              <a:ext cx="2010290" cy="690896"/>
            </a:xfrm>
            <a:prstGeom prst="rect">
              <a:avLst/>
            </a:prstGeom>
            <a:noFill/>
            <a:ln w="28575">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grpSp>
    </p:spTree>
    <p:extLst>
      <p:ext uri="{BB962C8B-B14F-4D97-AF65-F5344CB8AC3E}">
        <p14:creationId xmlns:p14="http://schemas.microsoft.com/office/powerpoint/2010/main" val="29991499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232"/>
                                        </p:tgtEl>
                                        <p:attrNameLst>
                                          <p:attrName>style.visibility</p:attrName>
                                        </p:attrNameLst>
                                      </p:cBhvr>
                                      <p:to>
                                        <p:strVal val="visible"/>
                                      </p:to>
                                    </p:set>
                                    <p:animEffect transition="in" filter="wipe(left)">
                                      <p:cBhvr>
                                        <p:cTn id="7" dur="500"/>
                                        <p:tgtEl>
                                          <p:spTgt spid="232"/>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217"/>
                                        </p:tgtEl>
                                        <p:attrNameLst>
                                          <p:attrName>style.visibility</p:attrName>
                                        </p:attrNameLst>
                                      </p:cBhvr>
                                      <p:to>
                                        <p:strVal val="visible"/>
                                      </p:to>
                                    </p:set>
                                    <p:animEffect transition="in" filter="wipe(left)">
                                      <p:cBhvr>
                                        <p:cTn id="12" dur="500"/>
                                        <p:tgtEl>
                                          <p:spTgt spid="217"/>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1" fill="hold" nodeType="clickEffect">
                                  <p:stCondLst>
                                    <p:cond delay="0"/>
                                  </p:stCondLst>
                                  <p:childTnLst>
                                    <p:set>
                                      <p:cBhvr>
                                        <p:cTn id="16" dur="1" fill="hold">
                                          <p:stCondLst>
                                            <p:cond delay="0"/>
                                          </p:stCondLst>
                                        </p:cTn>
                                        <p:tgtEl>
                                          <p:spTgt spid="2"/>
                                        </p:tgtEl>
                                        <p:attrNameLst>
                                          <p:attrName>style.visibility</p:attrName>
                                        </p:attrNameLst>
                                      </p:cBhvr>
                                      <p:to>
                                        <p:strVal val="visible"/>
                                      </p:to>
                                    </p:set>
                                    <p:animEffect transition="in" filter="wipe(up)">
                                      <p:cBhvr>
                                        <p:cTn id="17" dur="500"/>
                                        <p:tgtEl>
                                          <p:spTgt spid="2"/>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1" fill="hold" nodeType="clickEffect">
                                  <p:stCondLst>
                                    <p:cond delay="0"/>
                                  </p:stCondLst>
                                  <p:childTnLst>
                                    <p:set>
                                      <p:cBhvr>
                                        <p:cTn id="21" dur="1" fill="hold">
                                          <p:stCondLst>
                                            <p:cond delay="0"/>
                                          </p:stCondLst>
                                        </p:cTn>
                                        <p:tgtEl>
                                          <p:spTgt spid="3"/>
                                        </p:tgtEl>
                                        <p:attrNameLst>
                                          <p:attrName>style.visibility</p:attrName>
                                        </p:attrNameLst>
                                      </p:cBhvr>
                                      <p:to>
                                        <p:strVal val="visible"/>
                                      </p:to>
                                    </p:set>
                                    <p:animEffect transition="in" filter="wipe(up)">
                                      <p:cBhvr>
                                        <p:cTn id="22" dur="500"/>
                                        <p:tgtEl>
                                          <p:spTgt spid="3"/>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237"/>
                                        </p:tgtEl>
                                        <p:attrNameLst>
                                          <p:attrName>style.visibility</p:attrName>
                                        </p:attrNameLst>
                                      </p:cBhvr>
                                      <p:to>
                                        <p:strVal val="visible"/>
                                      </p:to>
                                    </p:set>
                                    <p:animEffect transition="in" filter="wipe(left)">
                                      <p:cBhvr>
                                        <p:cTn id="27" dur="500"/>
                                        <p:tgtEl>
                                          <p:spTgt spid="237"/>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nodeType="clickEffect">
                                  <p:stCondLst>
                                    <p:cond delay="0"/>
                                  </p:stCondLst>
                                  <p:childTnLst>
                                    <p:set>
                                      <p:cBhvr>
                                        <p:cTn id="31" dur="1" fill="hold">
                                          <p:stCondLst>
                                            <p:cond delay="0"/>
                                          </p:stCondLst>
                                        </p:cTn>
                                        <p:tgtEl>
                                          <p:spTgt spid="7"/>
                                        </p:tgtEl>
                                        <p:attrNameLst>
                                          <p:attrName>style.visibility</p:attrName>
                                        </p:attrNameLst>
                                      </p:cBhvr>
                                      <p:to>
                                        <p:strVal val="visible"/>
                                      </p:to>
                                    </p:set>
                                    <p:animEffect transition="in" filter="wipe(left)">
                                      <p:cBhvr>
                                        <p:cTn id="32" dur="500"/>
                                        <p:tgtEl>
                                          <p:spTgt spid="7"/>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8" fill="hold" nodeType="clickEffect">
                                  <p:stCondLst>
                                    <p:cond delay="0"/>
                                  </p:stCondLst>
                                  <p:childTnLst>
                                    <p:set>
                                      <p:cBhvr>
                                        <p:cTn id="36" dur="1" fill="hold">
                                          <p:stCondLst>
                                            <p:cond delay="0"/>
                                          </p:stCondLst>
                                        </p:cTn>
                                        <p:tgtEl>
                                          <p:spTgt spid="8"/>
                                        </p:tgtEl>
                                        <p:attrNameLst>
                                          <p:attrName>style.visibility</p:attrName>
                                        </p:attrNameLst>
                                      </p:cBhvr>
                                      <p:to>
                                        <p:strVal val="visible"/>
                                      </p:to>
                                    </p:set>
                                    <p:animEffect transition="in" filter="wipe(left)">
                                      <p:cBhvr>
                                        <p:cTn id="37" dur="500"/>
                                        <p:tgtEl>
                                          <p:spTgt spid="8"/>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8" fill="hold" nodeType="clickEffect">
                                  <p:stCondLst>
                                    <p:cond delay="0"/>
                                  </p:stCondLst>
                                  <p:childTnLst>
                                    <p:set>
                                      <p:cBhvr>
                                        <p:cTn id="41" dur="1" fill="hold">
                                          <p:stCondLst>
                                            <p:cond delay="0"/>
                                          </p:stCondLst>
                                        </p:cTn>
                                        <p:tgtEl>
                                          <p:spTgt spid="9"/>
                                        </p:tgtEl>
                                        <p:attrNameLst>
                                          <p:attrName>style.visibility</p:attrName>
                                        </p:attrNameLst>
                                      </p:cBhvr>
                                      <p:to>
                                        <p:strVal val="visible"/>
                                      </p:to>
                                    </p:set>
                                    <p:animEffect transition="in" filter="wipe(left)">
                                      <p:cBhvr>
                                        <p:cTn id="42" dur="500"/>
                                        <p:tgtEl>
                                          <p:spTgt spid="9"/>
                                        </p:tgtEl>
                                      </p:cBhvr>
                                    </p:animEffect>
                                  </p:childTnLst>
                                </p:cTn>
                              </p:par>
                            </p:childTnLst>
                          </p:cTn>
                        </p:par>
                      </p:childTnLst>
                    </p:cTn>
                  </p:par>
                  <p:par>
                    <p:cTn id="43" fill="hold">
                      <p:stCondLst>
                        <p:cond delay="indefinite"/>
                      </p:stCondLst>
                      <p:childTnLst>
                        <p:par>
                          <p:cTn id="44" fill="hold">
                            <p:stCondLst>
                              <p:cond delay="0"/>
                            </p:stCondLst>
                            <p:childTnLst>
                              <p:par>
                                <p:cTn id="45" presetID="22" presetClass="entr" presetSubtype="8" fill="hold" grpId="0" nodeType="clickEffect">
                                  <p:stCondLst>
                                    <p:cond delay="0"/>
                                  </p:stCondLst>
                                  <p:childTnLst>
                                    <p:set>
                                      <p:cBhvr>
                                        <p:cTn id="46" dur="1" fill="hold">
                                          <p:stCondLst>
                                            <p:cond delay="0"/>
                                          </p:stCondLst>
                                        </p:cTn>
                                        <p:tgtEl>
                                          <p:spTgt spid="226"/>
                                        </p:tgtEl>
                                        <p:attrNameLst>
                                          <p:attrName>style.visibility</p:attrName>
                                        </p:attrNameLst>
                                      </p:cBhvr>
                                      <p:to>
                                        <p:strVal val="visible"/>
                                      </p:to>
                                    </p:set>
                                    <p:animEffect transition="in" filter="wipe(left)">
                                      <p:cBhvr>
                                        <p:cTn id="47" dur="500"/>
                                        <p:tgtEl>
                                          <p:spTgt spid="226"/>
                                        </p:tgtEl>
                                      </p:cBhvr>
                                    </p:animEffect>
                                  </p:childTnLst>
                                </p:cTn>
                              </p:par>
                            </p:childTnLst>
                          </p:cTn>
                        </p:par>
                      </p:childTnLst>
                    </p:cTn>
                  </p:par>
                  <p:par>
                    <p:cTn id="48" fill="hold">
                      <p:stCondLst>
                        <p:cond delay="indefinite"/>
                      </p:stCondLst>
                      <p:childTnLst>
                        <p:par>
                          <p:cTn id="49" fill="hold">
                            <p:stCondLst>
                              <p:cond delay="0"/>
                            </p:stCondLst>
                            <p:childTnLst>
                              <p:par>
                                <p:cTn id="50" presetID="22" presetClass="entr" presetSubtype="1" fill="hold" nodeType="clickEffect">
                                  <p:stCondLst>
                                    <p:cond delay="0"/>
                                  </p:stCondLst>
                                  <p:childTnLst>
                                    <p:set>
                                      <p:cBhvr>
                                        <p:cTn id="51" dur="1" fill="hold">
                                          <p:stCondLst>
                                            <p:cond delay="0"/>
                                          </p:stCondLst>
                                        </p:cTn>
                                        <p:tgtEl>
                                          <p:spTgt spid="10"/>
                                        </p:tgtEl>
                                        <p:attrNameLst>
                                          <p:attrName>style.visibility</p:attrName>
                                        </p:attrNameLst>
                                      </p:cBhvr>
                                      <p:to>
                                        <p:strVal val="visible"/>
                                      </p:to>
                                    </p:set>
                                    <p:animEffect transition="in" filter="wipe(up)">
                                      <p:cBhvr>
                                        <p:cTn id="52" dur="500"/>
                                        <p:tgtEl>
                                          <p:spTgt spid="10"/>
                                        </p:tgtEl>
                                      </p:cBhvr>
                                    </p:animEffect>
                                  </p:childTnLst>
                                </p:cTn>
                              </p:par>
                            </p:childTnLst>
                          </p:cTn>
                        </p:par>
                      </p:childTnLst>
                    </p:cTn>
                  </p:par>
                  <p:par>
                    <p:cTn id="53" fill="hold">
                      <p:stCondLst>
                        <p:cond delay="indefinite"/>
                      </p:stCondLst>
                      <p:childTnLst>
                        <p:par>
                          <p:cTn id="54" fill="hold">
                            <p:stCondLst>
                              <p:cond delay="0"/>
                            </p:stCondLst>
                            <p:childTnLst>
                              <p:par>
                                <p:cTn id="55" presetID="22" presetClass="entr" presetSubtype="8" fill="hold" nodeType="clickEffect">
                                  <p:stCondLst>
                                    <p:cond delay="0"/>
                                  </p:stCondLst>
                                  <p:childTnLst>
                                    <p:set>
                                      <p:cBhvr>
                                        <p:cTn id="56" dur="1" fill="hold">
                                          <p:stCondLst>
                                            <p:cond delay="0"/>
                                          </p:stCondLst>
                                        </p:cTn>
                                        <p:tgtEl>
                                          <p:spTgt spid="14"/>
                                        </p:tgtEl>
                                        <p:attrNameLst>
                                          <p:attrName>style.visibility</p:attrName>
                                        </p:attrNameLst>
                                      </p:cBhvr>
                                      <p:to>
                                        <p:strVal val="visible"/>
                                      </p:to>
                                    </p:set>
                                    <p:animEffect transition="in" filter="wipe(left)">
                                      <p:cBhvr>
                                        <p:cTn id="57" dur="500"/>
                                        <p:tgtEl>
                                          <p:spTgt spid="14"/>
                                        </p:tgtEl>
                                      </p:cBhvr>
                                    </p:animEffect>
                                  </p:childTnLst>
                                </p:cTn>
                              </p:par>
                            </p:childTnLst>
                          </p:cTn>
                        </p:par>
                      </p:childTnLst>
                    </p:cTn>
                  </p:par>
                  <p:par>
                    <p:cTn id="58" fill="hold">
                      <p:stCondLst>
                        <p:cond delay="indefinite"/>
                      </p:stCondLst>
                      <p:childTnLst>
                        <p:par>
                          <p:cTn id="59" fill="hold">
                            <p:stCondLst>
                              <p:cond delay="0"/>
                            </p:stCondLst>
                            <p:childTnLst>
                              <p:par>
                                <p:cTn id="60" presetID="22" presetClass="entr" presetSubtype="1" fill="hold" nodeType="clickEffect">
                                  <p:stCondLst>
                                    <p:cond delay="0"/>
                                  </p:stCondLst>
                                  <p:childTnLst>
                                    <p:set>
                                      <p:cBhvr>
                                        <p:cTn id="61" dur="1" fill="hold">
                                          <p:stCondLst>
                                            <p:cond delay="0"/>
                                          </p:stCondLst>
                                        </p:cTn>
                                        <p:tgtEl>
                                          <p:spTgt spid="178"/>
                                        </p:tgtEl>
                                        <p:attrNameLst>
                                          <p:attrName>style.visibility</p:attrName>
                                        </p:attrNameLst>
                                      </p:cBhvr>
                                      <p:to>
                                        <p:strVal val="visible"/>
                                      </p:to>
                                    </p:set>
                                    <p:animEffect transition="in" filter="wipe(up)">
                                      <p:cBhvr>
                                        <p:cTn id="62" dur="500"/>
                                        <p:tgtEl>
                                          <p:spTgt spid="178"/>
                                        </p:tgtEl>
                                      </p:cBhvr>
                                    </p:animEffect>
                                  </p:childTnLst>
                                </p:cTn>
                              </p:par>
                            </p:childTnLst>
                          </p:cTn>
                        </p:par>
                      </p:childTnLst>
                    </p:cTn>
                  </p:par>
                  <p:par>
                    <p:cTn id="63" fill="hold">
                      <p:stCondLst>
                        <p:cond delay="indefinite"/>
                      </p:stCondLst>
                      <p:childTnLst>
                        <p:par>
                          <p:cTn id="64" fill="hold">
                            <p:stCondLst>
                              <p:cond delay="0"/>
                            </p:stCondLst>
                            <p:childTnLst>
                              <p:par>
                                <p:cTn id="65" presetID="22" presetClass="entr" presetSubtype="8" fill="hold" grpId="0" nodeType="clickEffect">
                                  <p:stCondLst>
                                    <p:cond delay="0"/>
                                  </p:stCondLst>
                                  <p:childTnLst>
                                    <p:set>
                                      <p:cBhvr>
                                        <p:cTn id="66" dur="1" fill="hold">
                                          <p:stCondLst>
                                            <p:cond delay="0"/>
                                          </p:stCondLst>
                                        </p:cTn>
                                        <p:tgtEl>
                                          <p:spTgt spid="240"/>
                                        </p:tgtEl>
                                        <p:attrNameLst>
                                          <p:attrName>style.visibility</p:attrName>
                                        </p:attrNameLst>
                                      </p:cBhvr>
                                      <p:to>
                                        <p:strVal val="visible"/>
                                      </p:to>
                                    </p:set>
                                    <p:animEffect transition="in" filter="wipe(left)">
                                      <p:cBhvr>
                                        <p:cTn id="67" dur="500"/>
                                        <p:tgtEl>
                                          <p:spTgt spid="240"/>
                                        </p:tgtEl>
                                      </p:cBhvr>
                                    </p:animEffect>
                                  </p:childTnLst>
                                </p:cTn>
                              </p:par>
                            </p:childTnLst>
                          </p:cTn>
                        </p:par>
                      </p:childTnLst>
                    </p:cTn>
                  </p:par>
                  <p:par>
                    <p:cTn id="68" fill="hold">
                      <p:stCondLst>
                        <p:cond delay="indefinite"/>
                      </p:stCondLst>
                      <p:childTnLst>
                        <p:par>
                          <p:cTn id="69" fill="hold">
                            <p:stCondLst>
                              <p:cond delay="0"/>
                            </p:stCondLst>
                            <p:childTnLst>
                              <p:par>
                                <p:cTn id="70" presetID="22" presetClass="entr" presetSubtype="8" fill="hold" nodeType="clickEffect">
                                  <p:stCondLst>
                                    <p:cond delay="0"/>
                                  </p:stCondLst>
                                  <p:childTnLst>
                                    <p:set>
                                      <p:cBhvr>
                                        <p:cTn id="71" dur="1" fill="hold">
                                          <p:stCondLst>
                                            <p:cond delay="0"/>
                                          </p:stCondLst>
                                        </p:cTn>
                                        <p:tgtEl>
                                          <p:spTgt spid="99"/>
                                        </p:tgtEl>
                                        <p:attrNameLst>
                                          <p:attrName>style.visibility</p:attrName>
                                        </p:attrNameLst>
                                      </p:cBhvr>
                                      <p:to>
                                        <p:strVal val="visible"/>
                                      </p:to>
                                    </p:set>
                                    <p:animEffect transition="in" filter="wipe(left)">
                                      <p:cBhvr>
                                        <p:cTn id="72" dur="500"/>
                                        <p:tgtEl>
                                          <p:spTgt spid="99"/>
                                        </p:tgtEl>
                                      </p:cBhvr>
                                    </p:animEffect>
                                  </p:childTnLst>
                                </p:cTn>
                              </p:par>
                            </p:childTnLst>
                          </p:cTn>
                        </p:par>
                      </p:childTnLst>
                    </p:cTn>
                  </p:par>
                  <p:par>
                    <p:cTn id="73" fill="hold">
                      <p:stCondLst>
                        <p:cond delay="indefinite"/>
                      </p:stCondLst>
                      <p:childTnLst>
                        <p:par>
                          <p:cTn id="74" fill="hold">
                            <p:stCondLst>
                              <p:cond delay="0"/>
                            </p:stCondLst>
                            <p:childTnLst>
                              <p:par>
                                <p:cTn id="75" presetID="22" presetClass="entr" presetSubtype="8" fill="hold" nodeType="clickEffect">
                                  <p:stCondLst>
                                    <p:cond delay="0"/>
                                  </p:stCondLst>
                                  <p:childTnLst>
                                    <p:set>
                                      <p:cBhvr>
                                        <p:cTn id="76" dur="1" fill="hold">
                                          <p:stCondLst>
                                            <p:cond delay="0"/>
                                          </p:stCondLst>
                                        </p:cTn>
                                        <p:tgtEl>
                                          <p:spTgt spid="107"/>
                                        </p:tgtEl>
                                        <p:attrNameLst>
                                          <p:attrName>style.visibility</p:attrName>
                                        </p:attrNameLst>
                                      </p:cBhvr>
                                      <p:to>
                                        <p:strVal val="visible"/>
                                      </p:to>
                                    </p:set>
                                    <p:animEffect transition="in" filter="wipe(left)">
                                      <p:cBhvr>
                                        <p:cTn id="77" dur="500"/>
                                        <p:tgtEl>
                                          <p:spTgt spid="107"/>
                                        </p:tgtEl>
                                      </p:cBhvr>
                                    </p:animEffect>
                                  </p:childTnLst>
                                </p:cTn>
                              </p:par>
                            </p:childTnLst>
                          </p:cTn>
                        </p:par>
                      </p:childTnLst>
                    </p:cTn>
                  </p:par>
                  <p:par>
                    <p:cTn id="78" fill="hold">
                      <p:stCondLst>
                        <p:cond delay="indefinite"/>
                      </p:stCondLst>
                      <p:childTnLst>
                        <p:par>
                          <p:cTn id="79" fill="hold">
                            <p:stCondLst>
                              <p:cond delay="0"/>
                            </p:stCondLst>
                            <p:childTnLst>
                              <p:par>
                                <p:cTn id="80" presetID="22" presetClass="entr" presetSubtype="8" fill="hold" nodeType="clickEffect">
                                  <p:stCondLst>
                                    <p:cond delay="0"/>
                                  </p:stCondLst>
                                  <p:childTnLst>
                                    <p:set>
                                      <p:cBhvr>
                                        <p:cTn id="81" dur="1" fill="hold">
                                          <p:stCondLst>
                                            <p:cond delay="0"/>
                                          </p:stCondLst>
                                        </p:cTn>
                                        <p:tgtEl>
                                          <p:spTgt spid="111"/>
                                        </p:tgtEl>
                                        <p:attrNameLst>
                                          <p:attrName>style.visibility</p:attrName>
                                        </p:attrNameLst>
                                      </p:cBhvr>
                                      <p:to>
                                        <p:strVal val="visible"/>
                                      </p:to>
                                    </p:set>
                                    <p:animEffect transition="in" filter="wipe(left)">
                                      <p:cBhvr>
                                        <p:cTn id="82" dur="500"/>
                                        <p:tgtEl>
                                          <p:spTgt spid="1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7" grpId="0"/>
      <p:bldP spid="226" grpId="0"/>
      <p:bldP spid="232" grpId="0"/>
      <p:bldP spid="237" grpId="0"/>
      <p:bldP spid="240"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581" y="32884"/>
            <a:ext cx="12198927" cy="830997"/>
          </a:xfrm>
          <a:prstGeom prst="rect">
            <a:avLst/>
          </a:prstGeom>
          <a:noFill/>
        </p:spPr>
        <p:txBody>
          <a:bodyPr wrap="square" rtlCol="0">
            <a:spAutoFit/>
          </a:bodyPr>
          <a:lstStyle/>
          <a:p>
            <a:pPr algn="ctr"/>
            <a:r>
              <a:rPr lang="el-GR" sz="2400" b="1" dirty="0" smtClean="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ΝΟΜΟΣ </a:t>
            </a:r>
            <a:r>
              <a:rPr lang="en-US" sz="2400" b="1" dirty="0" smtClean="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BERNOULLI</a:t>
            </a:r>
          </a:p>
          <a:p>
            <a:pPr algn="ctr"/>
            <a:r>
              <a:rPr lang="en-US" sz="2400" b="1" dirty="0" smtClean="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a:t>
            </a:r>
            <a:r>
              <a:rPr lang="el-GR" sz="2400" b="1" dirty="0" smtClean="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Ανακεφαλαίωση)</a:t>
            </a:r>
            <a:endParaRPr lang="el-GR" sz="2400" b="1" dirty="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mc:AlternateContent xmlns:mc="http://schemas.openxmlformats.org/markup-compatibility/2006" xmlns:a14="http://schemas.microsoft.com/office/drawing/2010/main">
        <mc:Choice Requires="a14">
          <p:sp>
            <p:nvSpPr>
              <p:cNvPr id="5" name="TextBox 4"/>
              <p:cNvSpPr txBox="1"/>
              <p:nvPr/>
            </p:nvSpPr>
            <p:spPr>
              <a:xfrm>
                <a:off x="8749229" y="165847"/>
                <a:ext cx="2460224" cy="276999"/>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sSub>
                        <m:sSubPr>
                          <m:ctrlPr>
                            <a:rPr lang="el-GR" b="1" i="1" smtClean="0">
                              <a:solidFill>
                                <a:srgbClr val="0070C0"/>
                              </a:solidFill>
                              <a:latin typeface="Cambria Math" panose="02040503050406030204" pitchFamily="18" charset="0"/>
                            </a:rPr>
                          </m:ctrlPr>
                        </m:sSubPr>
                        <m:e>
                          <m:r>
                            <a:rPr lang="en-US" b="1" i="1" smtClean="0">
                              <a:solidFill>
                                <a:srgbClr val="0070C0"/>
                              </a:solidFill>
                              <a:latin typeface="Cambria Math" panose="02040503050406030204" pitchFamily="18" charset="0"/>
                            </a:rPr>
                            <m:t>𝑭</m:t>
                          </m:r>
                        </m:e>
                        <m:sub>
                          <m:r>
                            <a:rPr lang="en-US" b="1" i="1" smtClean="0">
                              <a:solidFill>
                                <a:srgbClr val="0070C0"/>
                              </a:solidFill>
                              <a:latin typeface="Cambria Math" panose="02040503050406030204" pitchFamily="18" charset="0"/>
                            </a:rPr>
                            <m:t>𝟏</m:t>
                          </m:r>
                        </m:sub>
                      </m:sSub>
                      <m:r>
                        <a:rPr lang="en-US" b="1" i="1" smtClean="0">
                          <a:solidFill>
                            <a:srgbClr val="0070C0"/>
                          </a:solidFill>
                          <a:latin typeface="Cambria Math" panose="02040503050406030204" pitchFamily="18" charset="0"/>
                        </a:rPr>
                        <m:t>=</m:t>
                      </m:r>
                      <m:sSub>
                        <m:sSubPr>
                          <m:ctrlPr>
                            <a:rPr lang="en-US" b="1" i="1" smtClean="0">
                              <a:solidFill>
                                <a:srgbClr val="0070C0"/>
                              </a:solidFill>
                              <a:latin typeface="Cambria Math" panose="02040503050406030204" pitchFamily="18" charset="0"/>
                            </a:rPr>
                          </m:ctrlPr>
                        </m:sSubPr>
                        <m:e>
                          <m:r>
                            <a:rPr lang="en-US" b="1" i="1" smtClean="0">
                              <a:solidFill>
                                <a:srgbClr val="0070C0"/>
                              </a:solidFill>
                              <a:latin typeface="Cambria Math" panose="02040503050406030204" pitchFamily="18" charset="0"/>
                            </a:rPr>
                            <m:t>𝒑</m:t>
                          </m:r>
                        </m:e>
                        <m:sub>
                          <m:r>
                            <a:rPr lang="en-US" b="1" i="1" smtClean="0">
                              <a:solidFill>
                                <a:srgbClr val="0070C0"/>
                              </a:solidFill>
                              <a:latin typeface="Cambria Math" panose="02040503050406030204" pitchFamily="18" charset="0"/>
                            </a:rPr>
                            <m:t>𝟏</m:t>
                          </m:r>
                        </m:sub>
                      </m:sSub>
                      <m:sSub>
                        <m:sSubPr>
                          <m:ctrlPr>
                            <a:rPr lang="en-US" b="1" i="1" smtClean="0">
                              <a:solidFill>
                                <a:srgbClr val="0070C0"/>
                              </a:solidFill>
                              <a:latin typeface="Cambria Math" panose="02040503050406030204" pitchFamily="18" charset="0"/>
                            </a:rPr>
                          </m:ctrlPr>
                        </m:sSubPr>
                        <m:e>
                          <m:r>
                            <a:rPr lang="en-US" b="1" i="1" smtClean="0">
                              <a:solidFill>
                                <a:srgbClr val="0070C0"/>
                              </a:solidFill>
                              <a:latin typeface="Cambria Math" panose="02040503050406030204" pitchFamily="18" charset="0"/>
                            </a:rPr>
                            <m:t>𝑨</m:t>
                          </m:r>
                        </m:e>
                        <m:sub>
                          <m:r>
                            <a:rPr lang="en-US" b="1" i="1" smtClean="0">
                              <a:solidFill>
                                <a:srgbClr val="0070C0"/>
                              </a:solidFill>
                              <a:latin typeface="Cambria Math" panose="02040503050406030204" pitchFamily="18" charset="0"/>
                            </a:rPr>
                            <m:t>𝟏</m:t>
                          </m:r>
                        </m:sub>
                      </m:sSub>
                      <m:r>
                        <a:rPr lang="en-US" b="1" i="1" smtClean="0">
                          <a:solidFill>
                            <a:srgbClr val="0070C0"/>
                          </a:solidFill>
                          <a:latin typeface="Cambria Math" panose="02040503050406030204" pitchFamily="18" charset="0"/>
                        </a:rPr>
                        <m:t>     </m:t>
                      </m:r>
                      <m:sSub>
                        <m:sSubPr>
                          <m:ctrlPr>
                            <a:rPr lang="en-US" b="1" i="1" smtClean="0">
                              <a:solidFill>
                                <a:srgbClr val="0070C0"/>
                              </a:solidFill>
                              <a:latin typeface="Cambria Math" panose="02040503050406030204" pitchFamily="18" charset="0"/>
                            </a:rPr>
                          </m:ctrlPr>
                        </m:sSubPr>
                        <m:e>
                          <m:r>
                            <a:rPr lang="en-US" b="1" i="1" smtClean="0">
                              <a:solidFill>
                                <a:srgbClr val="0070C0"/>
                              </a:solidFill>
                              <a:latin typeface="Cambria Math" panose="02040503050406030204" pitchFamily="18" charset="0"/>
                            </a:rPr>
                            <m:t>𝑭</m:t>
                          </m:r>
                        </m:e>
                        <m:sub>
                          <m:r>
                            <a:rPr lang="en-US" b="1" i="1" smtClean="0">
                              <a:solidFill>
                                <a:srgbClr val="0070C0"/>
                              </a:solidFill>
                              <a:latin typeface="Cambria Math" panose="02040503050406030204" pitchFamily="18" charset="0"/>
                            </a:rPr>
                            <m:t>𝟐</m:t>
                          </m:r>
                        </m:sub>
                      </m:sSub>
                      <m:r>
                        <a:rPr lang="en-US" b="1" i="1" smtClean="0">
                          <a:solidFill>
                            <a:srgbClr val="0070C0"/>
                          </a:solidFill>
                          <a:latin typeface="Cambria Math" panose="02040503050406030204" pitchFamily="18" charset="0"/>
                        </a:rPr>
                        <m:t>=</m:t>
                      </m:r>
                      <m:sSub>
                        <m:sSubPr>
                          <m:ctrlPr>
                            <a:rPr lang="en-US" b="1" i="1">
                              <a:solidFill>
                                <a:srgbClr val="0070C0"/>
                              </a:solidFill>
                              <a:latin typeface="Cambria Math" panose="02040503050406030204" pitchFamily="18" charset="0"/>
                            </a:rPr>
                          </m:ctrlPr>
                        </m:sSubPr>
                        <m:e>
                          <m:r>
                            <a:rPr lang="en-US" b="1" i="1">
                              <a:solidFill>
                                <a:srgbClr val="0070C0"/>
                              </a:solidFill>
                              <a:latin typeface="Cambria Math" panose="02040503050406030204" pitchFamily="18" charset="0"/>
                            </a:rPr>
                            <m:t>𝒑</m:t>
                          </m:r>
                        </m:e>
                        <m:sub>
                          <m:r>
                            <a:rPr lang="en-US" b="1" i="1" smtClean="0">
                              <a:solidFill>
                                <a:srgbClr val="0070C0"/>
                              </a:solidFill>
                              <a:latin typeface="Cambria Math" panose="02040503050406030204" pitchFamily="18" charset="0"/>
                            </a:rPr>
                            <m:t>𝟐</m:t>
                          </m:r>
                        </m:sub>
                      </m:sSub>
                      <m:sSub>
                        <m:sSubPr>
                          <m:ctrlPr>
                            <a:rPr lang="en-US" b="1" i="1">
                              <a:solidFill>
                                <a:srgbClr val="0070C0"/>
                              </a:solidFill>
                              <a:latin typeface="Cambria Math" panose="02040503050406030204" pitchFamily="18" charset="0"/>
                            </a:rPr>
                          </m:ctrlPr>
                        </m:sSubPr>
                        <m:e>
                          <m:r>
                            <a:rPr lang="en-US" b="1" i="1">
                              <a:solidFill>
                                <a:srgbClr val="0070C0"/>
                              </a:solidFill>
                              <a:latin typeface="Cambria Math" panose="02040503050406030204" pitchFamily="18" charset="0"/>
                            </a:rPr>
                            <m:t>𝑨</m:t>
                          </m:r>
                        </m:e>
                        <m:sub>
                          <m:r>
                            <a:rPr lang="en-US" b="1" i="1" smtClean="0">
                              <a:solidFill>
                                <a:srgbClr val="0070C0"/>
                              </a:solidFill>
                              <a:latin typeface="Cambria Math" panose="02040503050406030204" pitchFamily="18" charset="0"/>
                            </a:rPr>
                            <m:t>𝟐</m:t>
                          </m:r>
                        </m:sub>
                      </m:sSub>
                    </m:oMath>
                  </m:oMathPara>
                </a14:m>
                <a:endParaRPr lang="el-GR" b="1" dirty="0"/>
              </a:p>
            </p:txBody>
          </p:sp>
        </mc:Choice>
        <mc:Fallback xmlns="">
          <p:sp>
            <p:nvSpPr>
              <p:cNvPr id="5" name="TextBox 4"/>
              <p:cNvSpPr txBox="1">
                <a:spLocks noRot="1" noChangeAspect="1" noMove="1" noResize="1" noEditPoints="1" noAdjustHandles="1" noChangeArrowheads="1" noChangeShapeType="1" noTextEdit="1"/>
              </p:cNvSpPr>
              <p:nvPr/>
            </p:nvSpPr>
            <p:spPr>
              <a:xfrm>
                <a:off x="8749229" y="165847"/>
                <a:ext cx="2460224" cy="276999"/>
              </a:xfrm>
              <a:prstGeom prst="rect">
                <a:avLst/>
              </a:prstGeom>
              <a:blipFill>
                <a:blip r:embed="rId2"/>
                <a:stretch>
                  <a:fillRect l="-1733" r="-743" b="-23913"/>
                </a:stretch>
              </a:blipFill>
            </p:spPr>
            <p:txBody>
              <a:bodyPr/>
              <a:lstStyle/>
              <a:p>
                <a:r>
                  <a:rPr lang="el-GR">
                    <a:noFill/>
                  </a:rPr>
                  <a:t> </a:t>
                </a:r>
              </a:p>
            </p:txBody>
          </p:sp>
        </mc:Fallback>
      </mc:AlternateContent>
      <p:grpSp>
        <p:nvGrpSpPr>
          <p:cNvPr id="6" name="Ομάδα 5"/>
          <p:cNvGrpSpPr/>
          <p:nvPr/>
        </p:nvGrpSpPr>
        <p:grpSpPr>
          <a:xfrm>
            <a:off x="906" y="716272"/>
            <a:ext cx="7045049" cy="3789734"/>
            <a:chOff x="106413" y="3023054"/>
            <a:chExt cx="7045049" cy="3789734"/>
          </a:xfrm>
        </p:grpSpPr>
        <p:grpSp>
          <p:nvGrpSpPr>
            <p:cNvPr id="7" name="Ομάδα 6"/>
            <p:cNvGrpSpPr/>
            <p:nvPr/>
          </p:nvGrpSpPr>
          <p:grpSpPr>
            <a:xfrm>
              <a:off x="1311910" y="4791261"/>
              <a:ext cx="4502680" cy="1807918"/>
              <a:chOff x="1311910" y="4791261"/>
              <a:chExt cx="4502680" cy="1807918"/>
            </a:xfrm>
          </p:grpSpPr>
          <p:sp>
            <p:nvSpPr>
              <p:cNvPr id="192" name="Ορθογώνιο 191"/>
              <p:cNvSpPr/>
              <p:nvPr/>
            </p:nvSpPr>
            <p:spPr>
              <a:xfrm rot="16200000">
                <a:off x="1118576" y="4984595"/>
                <a:ext cx="756000" cy="369332"/>
              </a:xfrm>
              <a:prstGeom prst="rect">
                <a:avLst/>
              </a:prstGeom>
            </p:spPr>
            <p:txBody>
              <a:bodyPr wrap="square">
                <a:spAutoFit/>
              </a:bodyPr>
              <a:lstStyle/>
              <a:p>
                <a:pPr algn="ctr"/>
                <a:r>
                  <a:rPr lang="el-GR" sz="1400" b="1" dirty="0" smtClean="0">
                    <a:solidFill>
                      <a:srgbClr val="0070C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Θέση </a:t>
                </a:r>
                <a:r>
                  <a:rPr lang="el-GR" b="1" dirty="0" smtClean="0">
                    <a:solidFill>
                      <a:srgbClr val="0070C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1</a:t>
                </a:r>
                <a:endParaRPr lang="el-GR" sz="1400" dirty="0">
                  <a:solidFill>
                    <a:srgbClr val="0070C0"/>
                  </a:solidFill>
                </a:endParaRPr>
              </a:p>
            </p:txBody>
          </p:sp>
          <p:sp>
            <p:nvSpPr>
              <p:cNvPr id="193" name="Ορθογώνιο 192"/>
              <p:cNvSpPr/>
              <p:nvPr/>
            </p:nvSpPr>
            <p:spPr>
              <a:xfrm rot="16200000">
                <a:off x="5225608" y="5704781"/>
                <a:ext cx="756000" cy="369332"/>
              </a:xfrm>
              <a:prstGeom prst="rect">
                <a:avLst/>
              </a:prstGeom>
            </p:spPr>
            <p:txBody>
              <a:bodyPr wrap="square">
                <a:spAutoFit/>
              </a:bodyPr>
              <a:lstStyle/>
              <a:p>
                <a:pPr algn="ctr"/>
                <a:r>
                  <a:rPr lang="el-GR" sz="1400" b="1" dirty="0" smtClean="0">
                    <a:solidFill>
                      <a:srgbClr val="0070C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Θέση </a:t>
                </a:r>
                <a:r>
                  <a:rPr lang="el-GR" b="1" dirty="0" smtClean="0">
                    <a:solidFill>
                      <a:srgbClr val="0070C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2</a:t>
                </a:r>
                <a:endParaRPr lang="el-GR" sz="1400" dirty="0">
                  <a:solidFill>
                    <a:srgbClr val="0070C0"/>
                  </a:solidFill>
                </a:endParaRPr>
              </a:p>
            </p:txBody>
          </p:sp>
          <p:grpSp>
            <p:nvGrpSpPr>
              <p:cNvPr id="194" name="Ομάδα 193"/>
              <p:cNvGrpSpPr/>
              <p:nvPr/>
            </p:nvGrpSpPr>
            <p:grpSpPr>
              <a:xfrm>
                <a:off x="1664725" y="6445118"/>
                <a:ext cx="4149865" cy="154061"/>
                <a:chOff x="1664725" y="6445118"/>
                <a:chExt cx="4149865" cy="154061"/>
              </a:xfrm>
            </p:grpSpPr>
            <p:cxnSp>
              <p:nvCxnSpPr>
                <p:cNvPr id="200" name="Ευθεία γραμμή σύνδεσης 199"/>
                <p:cNvCxnSpPr/>
                <p:nvPr/>
              </p:nvCxnSpPr>
              <p:spPr>
                <a:xfrm>
                  <a:off x="5814590" y="6445118"/>
                  <a:ext cx="0" cy="14400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8" name="Ευθεία γραμμή σύνδεσης 197"/>
                <p:cNvCxnSpPr/>
                <p:nvPr/>
              </p:nvCxnSpPr>
              <p:spPr>
                <a:xfrm>
                  <a:off x="1664725" y="6455179"/>
                  <a:ext cx="0" cy="14400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grpSp>
        </p:grpSp>
        <p:grpSp>
          <p:nvGrpSpPr>
            <p:cNvPr id="8" name="Ομάδα 7"/>
            <p:cNvGrpSpPr/>
            <p:nvPr/>
          </p:nvGrpSpPr>
          <p:grpSpPr>
            <a:xfrm>
              <a:off x="1711796" y="3968228"/>
              <a:ext cx="4295783" cy="2218395"/>
              <a:chOff x="1711796" y="3407114"/>
              <a:chExt cx="4295783" cy="2218395"/>
            </a:xfrm>
          </p:grpSpPr>
          <p:grpSp>
            <p:nvGrpSpPr>
              <p:cNvPr id="158" name="Ομάδα 157"/>
              <p:cNvGrpSpPr/>
              <p:nvPr/>
            </p:nvGrpSpPr>
            <p:grpSpPr>
              <a:xfrm>
                <a:off x="2650808" y="4588562"/>
                <a:ext cx="597650" cy="400110"/>
                <a:chOff x="1618012" y="2151257"/>
                <a:chExt cx="597650" cy="400110"/>
              </a:xfrm>
            </p:grpSpPr>
            <p:cxnSp>
              <p:nvCxnSpPr>
                <p:cNvPr id="190" name="Ευθύγραμμο βέλος σύνδεσης 189"/>
                <p:cNvCxnSpPr/>
                <p:nvPr/>
              </p:nvCxnSpPr>
              <p:spPr>
                <a:xfrm>
                  <a:off x="1618012" y="2529717"/>
                  <a:ext cx="597650" cy="0"/>
                </a:xfrm>
                <a:prstGeom prst="straightConnector1">
                  <a:avLst/>
                </a:prstGeom>
                <a:ln w="38100">
                  <a:solidFill>
                    <a:srgbClr val="0070C0"/>
                  </a:solidFill>
                  <a:tailEnd type="triangle" w="med" len="lg"/>
                </a:ln>
              </p:spPr>
              <p:style>
                <a:lnRef idx="1">
                  <a:schemeClr val="accent1"/>
                </a:lnRef>
                <a:fillRef idx="0">
                  <a:schemeClr val="accent1"/>
                </a:fillRef>
                <a:effectRef idx="0">
                  <a:schemeClr val="accent1"/>
                </a:effectRef>
                <a:fontRef idx="minor">
                  <a:schemeClr val="tx1"/>
                </a:fontRef>
              </p:style>
            </p:cxnSp>
            <p:sp>
              <p:nvSpPr>
                <p:cNvPr id="191" name="TextBox 190"/>
                <p:cNvSpPr txBox="1"/>
                <p:nvPr/>
              </p:nvSpPr>
              <p:spPr>
                <a:xfrm>
                  <a:off x="1720645" y="2151257"/>
                  <a:ext cx="394660" cy="400110"/>
                </a:xfrm>
                <a:prstGeom prst="rect">
                  <a:avLst/>
                </a:prstGeom>
                <a:noFill/>
              </p:spPr>
              <p:txBody>
                <a:bodyPr wrap="none" rtlCol="0">
                  <a:spAutoFit/>
                </a:bodyPr>
                <a:lstStyle/>
                <a:p>
                  <a:r>
                    <a:rPr lang="el-GR" sz="2000" b="1" i="1" dirty="0" smtClean="0">
                      <a:solidFill>
                        <a:srgbClr val="0070C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υ</a:t>
                  </a:r>
                  <a:r>
                    <a:rPr lang="en-US" sz="2000" b="1" baseline="-25000" dirty="0" smtClean="0">
                      <a:solidFill>
                        <a:srgbClr val="0070C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1</a:t>
                  </a:r>
                  <a:endParaRPr lang="el-GR" sz="2000" b="1" dirty="0">
                    <a:solidFill>
                      <a:srgbClr val="0070C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grpSp>
          <p:grpSp>
            <p:nvGrpSpPr>
              <p:cNvPr id="159" name="Ομάδα 158"/>
              <p:cNvGrpSpPr/>
              <p:nvPr/>
            </p:nvGrpSpPr>
            <p:grpSpPr>
              <a:xfrm>
                <a:off x="2517285" y="3407114"/>
                <a:ext cx="3490294" cy="2218395"/>
                <a:chOff x="2517285" y="3407114"/>
                <a:chExt cx="3490294" cy="2218395"/>
              </a:xfrm>
            </p:grpSpPr>
            <p:grpSp>
              <p:nvGrpSpPr>
                <p:cNvPr id="163" name="Ομάδα 162"/>
                <p:cNvGrpSpPr/>
                <p:nvPr/>
              </p:nvGrpSpPr>
              <p:grpSpPr>
                <a:xfrm>
                  <a:off x="2517285" y="3407114"/>
                  <a:ext cx="3451375" cy="2162038"/>
                  <a:chOff x="1231102" y="913831"/>
                  <a:chExt cx="3451375" cy="2162038"/>
                </a:xfrm>
              </p:grpSpPr>
              <p:grpSp>
                <p:nvGrpSpPr>
                  <p:cNvPr id="173" name="Ομάδα 172"/>
                  <p:cNvGrpSpPr/>
                  <p:nvPr/>
                </p:nvGrpSpPr>
                <p:grpSpPr>
                  <a:xfrm>
                    <a:off x="1287194" y="913831"/>
                    <a:ext cx="3395283" cy="2120233"/>
                    <a:chOff x="1262779" y="918440"/>
                    <a:chExt cx="3395283" cy="2120233"/>
                  </a:xfrm>
                </p:grpSpPr>
                <p:sp>
                  <p:nvSpPr>
                    <p:cNvPr id="182" name="Ελεύθερη σχεδίαση 181"/>
                    <p:cNvSpPr/>
                    <p:nvPr/>
                  </p:nvSpPr>
                  <p:spPr>
                    <a:xfrm>
                      <a:off x="1279047" y="2087239"/>
                      <a:ext cx="3379015" cy="951434"/>
                    </a:xfrm>
                    <a:custGeom>
                      <a:avLst/>
                      <a:gdLst>
                        <a:gd name="connsiteX0" fmla="*/ 0 w 2608118"/>
                        <a:gd name="connsiteY0" fmla="*/ 1776846 h 1790517"/>
                        <a:gd name="connsiteX1" fmla="*/ 789709 w 2608118"/>
                        <a:gd name="connsiteY1" fmla="*/ 1600200 h 1790517"/>
                        <a:gd name="connsiteX2" fmla="*/ 1569027 w 2608118"/>
                        <a:gd name="connsiteY2" fmla="*/ 446809 h 1790517"/>
                        <a:gd name="connsiteX3" fmla="*/ 2608118 w 2608118"/>
                        <a:gd name="connsiteY3" fmla="*/ 0 h 1790517"/>
                        <a:gd name="connsiteX0" fmla="*/ 0 w 2608118"/>
                        <a:gd name="connsiteY0" fmla="*/ 1776846 h 1792636"/>
                        <a:gd name="connsiteX1" fmla="*/ 789709 w 2608118"/>
                        <a:gd name="connsiteY1" fmla="*/ 1600200 h 1792636"/>
                        <a:gd name="connsiteX2" fmla="*/ 1551418 w 2608118"/>
                        <a:gd name="connsiteY2" fmla="*/ 384463 h 1792636"/>
                        <a:gd name="connsiteX3" fmla="*/ 2608118 w 2608118"/>
                        <a:gd name="connsiteY3" fmla="*/ 0 h 1792636"/>
                        <a:gd name="connsiteX0" fmla="*/ 0 w 2608118"/>
                        <a:gd name="connsiteY0" fmla="*/ 1776846 h 1794981"/>
                        <a:gd name="connsiteX1" fmla="*/ 789709 w 2608118"/>
                        <a:gd name="connsiteY1" fmla="*/ 1600200 h 1794981"/>
                        <a:gd name="connsiteX2" fmla="*/ 1545548 w 2608118"/>
                        <a:gd name="connsiteY2" fmla="*/ 322118 h 1794981"/>
                        <a:gd name="connsiteX3" fmla="*/ 2608118 w 2608118"/>
                        <a:gd name="connsiteY3" fmla="*/ 0 h 1794981"/>
                        <a:gd name="connsiteX0" fmla="*/ 0 w 2608118"/>
                        <a:gd name="connsiteY0" fmla="*/ 1776846 h 1784070"/>
                        <a:gd name="connsiteX1" fmla="*/ 785147 w 2608118"/>
                        <a:gd name="connsiteY1" fmla="*/ 1539304 h 1784070"/>
                        <a:gd name="connsiteX2" fmla="*/ 1545548 w 2608118"/>
                        <a:gd name="connsiteY2" fmla="*/ 322118 h 1784070"/>
                        <a:gd name="connsiteX3" fmla="*/ 2608118 w 2608118"/>
                        <a:gd name="connsiteY3" fmla="*/ 0 h 1784070"/>
                        <a:gd name="connsiteX0" fmla="*/ 0 w 2834214"/>
                        <a:gd name="connsiteY0" fmla="*/ 1797143 h 1802937"/>
                        <a:gd name="connsiteX1" fmla="*/ 1011243 w 2834214"/>
                        <a:gd name="connsiteY1" fmla="*/ 1539304 h 1802937"/>
                        <a:gd name="connsiteX2" fmla="*/ 1771644 w 2834214"/>
                        <a:gd name="connsiteY2" fmla="*/ 322118 h 1802937"/>
                        <a:gd name="connsiteX3" fmla="*/ 2834214 w 2834214"/>
                        <a:gd name="connsiteY3" fmla="*/ 0 h 1802937"/>
                        <a:gd name="connsiteX0" fmla="*/ 0 w 2970557"/>
                        <a:gd name="connsiteY0" fmla="*/ 1840102 h 1845897"/>
                        <a:gd name="connsiteX1" fmla="*/ 1011243 w 2970557"/>
                        <a:gd name="connsiteY1" fmla="*/ 1582263 h 1845897"/>
                        <a:gd name="connsiteX2" fmla="*/ 1771644 w 2970557"/>
                        <a:gd name="connsiteY2" fmla="*/ 365077 h 1845897"/>
                        <a:gd name="connsiteX3" fmla="*/ 2970557 w 2970557"/>
                        <a:gd name="connsiteY3" fmla="*/ 0 h 1845897"/>
                        <a:gd name="connsiteX0" fmla="*/ 0 w 3022996"/>
                        <a:gd name="connsiteY0" fmla="*/ 1840102 h 1845897"/>
                        <a:gd name="connsiteX1" fmla="*/ 1011243 w 3022996"/>
                        <a:gd name="connsiteY1" fmla="*/ 1582263 h 1845897"/>
                        <a:gd name="connsiteX2" fmla="*/ 1771644 w 3022996"/>
                        <a:gd name="connsiteY2" fmla="*/ 365077 h 1845897"/>
                        <a:gd name="connsiteX3" fmla="*/ 3022996 w 3022996"/>
                        <a:gd name="connsiteY3" fmla="*/ 0 h 1845897"/>
                      </a:gdLst>
                      <a:ahLst/>
                      <a:cxnLst>
                        <a:cxn ang="0">
                          <a:pos x="connsiteX0" y="connsiteY0"/>
                        </a:cxn>
                        <a:cxn ang="0">
                          <a:pos x="connsiteX1" y="connsiteY1"/>
                        </a:cxn>
                        <a:cxn ang="0">
                          <a:pos x="connsiteX2" y="connsiteY2"/>
                        </a:cxn>
                        <a:cxn ang="0">
                          <a:pos x="connsiteX3" y="connsiteY3"/>
                        </a:cxn>
                      </a:cxnLst>
                      <a:rect l="l" t="t" r="r" b="b"/>
                      <a:pathLst>
                        <a:path w="3022996" h="1845897">
                          <a:moveTo>
                            <a:pt x="0" y="1840102"/>
                          </a:moveTo>
                          <a:cubicBezTo>
                            <a:pt x="264102" y="1862615"/>
                            <a:pt x="715969" y="1828101"/>
                            <a:pt x="1011243" y="1582263"/>
                          </a:cubicBezTo>
                          <a:cubicBezTo>
                            <a:pt x="1306517" y="1336426"/>
                            <a:pt x="1468576" y="631777"/>
                            <a:pt x="1771644" y="365077"/>
                          </a:cubicBezTo>
                          <a:cubicBezTo>
                            <a:pt x="2074712" y="98377"/>
                            <a:pt x="2654984" y="90054"/>
                            <a:pt x="3022996" y="0"/>
                          </a:cubicBezTo>
                        </a:path>
                      </a:pathLst>
                    </a:custGeom>
                    <a:noFill/>
                    <a:ln w="190500">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183" name="Ελεύθερη σχεδίαση 182"/>
                    <p:cNvSpPr/>
                    <p:nvPr/>
                  </p:nvSpPr>
                  <p:spPr>
                    <a:xfrm>
                      <a:off x="1279047" y="1946561"/>
                      <a:ext cx="3330912" cy="1022774"/>
                    </a:xfrm>
                    <a:custGeom>
                      <a:avLst/>
                      <a:gdLst>
                        <a:gd name="connsiteX0" fmla="*/ 0 w 2608118"/>
                        <a:gd name="connsiteY0" fmla="*/ 1776846 h 1790517"/>
                        <a:gd name="connsiteX1" fmla="*/ 789709 w 2608118"/>
                        <a:gd name="connsiteY1" fmla="*/ 1600200 h 1790517"/>
                        <a:gd name="connsiteX2" fmla="*/ 1569027 w 2608118"/>
                        <a:gd name="connsiteY2" fmla="*/ 446809 h 1790517"/>
                        <a:gd name="connsiteX3" fmla="*/ 2608118 w 2608118"/>
                        <a:gd name="connsiteY3" fmla="*/ 0 h 1790517"/>
                        <a:gd name="connsiteX0" fmla="*/ 0 w 2608118"/>
                        <a:gd name="connsiteY0" fmla="*/ 1776846 h 1792636"/>
                        <a:gd name="connsiteX1" fmla="*/ 789709 w 2608118"/>
                        <a:gd name="connsiteY1" fmla="*/ 1600200 h 1792636"/>
                        <a:gd name="connsiteX2" fmla="*/ 1551418 w 2608118"/>
                        <a:gd name="connsiteY2" fmla="*/ 384463 h 1792636"/>
                        <a:gd name="connsiteX3" fmla="*/ 2608118 w 2608118"/>
                        <a:gd name="connsiteY3" fmla="*/ 0 h 1792636"/>
                        <a:gd name="connsiteX0" fmla="*/ 0 w 2608118"/>
                        <a:gd name="connsiteY0" fmla="*/ 1776846 h 1794981"/>
                        <a:gd name="connsiteX1" fmla="*/ 789709 w 2608118"/>
                        <a:gd name="connsiteY1" fmla="*/ 1600200 h 1794981"/>
                        <a:gd name="connsiteX2" fmla="*/ 1545548 w 2608118"/>
                        <a:gd name="connsiteY2" fmla="*/ 322118 h 1794981"/>
                        <a:gd name="connsiteX3" fmla="*/ 2608118 w 2608118"/>
                        <a:gd name="connsiteY3" fmla="*/ 0 h 1794981"/>
                        <a:gd name="connsiteX0" fmla="*/ 0 w 2608118"/>
                        <a:gd name="connsiteY0" fmla="*/ 1776846 h 1784070"/>
                        <a:gd name="connsiteX1" fmla="*/ 785147 w 2608118"/>
                        <a:gd name="connsiteY1" fmla="*/ 1539304 h 1784070"/>
                        <a:gd name="connsiteX2" fmla="*/ 1545548 w 2608118"/>
                        <a:gd name="connsiteY2" fmla="*/ 322118 h 1784070"/>
                        <a:gd name="connsiteX3" fmla="*/ 2608118 w 2608118"/>
                        <a:gd name="connsiteY3" fmla="*/ 0 h 1784070"/>
                        <a:gd name="connsiteX0" fmla="*/ 0 w 2834214"/>
                        <a:gd name="connsiteY0" fmla="*/ 1797143 h 1802937"/>
                        <a:gd name="connsiteX1" fmla="*/ 1011243 w 2834214"/>
                        <a:gd name="connsiteY1" fmla="*/ 1539304 h 1802937"/>
                        <a:gd name="connsiteX2" fmla="*/ 1771644 w 2834214"/>
                        <a:gd name="connsiteY2" fmla="*/ 322118 h 1802937"/>
                        <a:gd name="connsiteX3" fmla="*/ 2834214 w 2834214"/>
                        <a:gd name="connsiteY3" fmla="*/ 0 h 1802937"/>
                        <a:gd name="connsiteX0" fmla="*/ 0 w 2905803"/>
                        <a:gd name="connsiteY0" fmla="*/ 1797143 h 1802938"/>
                        <a:gd name="connsiteX1" fmla="*/ 1011243 w 2905803"/>
                        <a:gd name="connsiteY1" fmla="*/ 1539304 h 1802938"/>
                        <a:gd name="connsiteX2" fmla="*/ 1771644 w 2905803"/>
                        <a:gd name="connsiteY2" fmla="*/ 322118 h 1802938"/>
                        <a:gd name="connsiteX3" fmla="*/ 2905803 w 2905803"/>
                        <a:gd name="connsiteY3" fmla="*/ 0 h 1802938"/>
                      </a:gdLst>
                      <a:ahLst/>
                      <a:cxnLst>
                        <a:cxn ang="0">
                          <a:pos x="connsiteX0" y="connsiteY0"/>
                        </a:cxn>
                        <a:cxn ang="0">
                          <a:pos x="connsiteX1" y="connsiteY1"/>
                        </a:cxn>
                        <a:cxn ang="0">
                          <a:pos x="connsiteX2" y="connsiteY2"/>
                        </a:cxn>
                        <a:cxn ang="0">
                          <a:pos x="connsiteX3" y="connsiteY3"/>
                        </a:cxn>
                      </a:cxnLst>
                      <a:rect l="l" t="t" r="r" b="b"/>
                      <a:pathLst>
                        <a:path w="2905803" h="1802938">
                          <a:moveTo>
                            <a:pt x="0" y="1797143"/>
                          </a:moveTo>
                          <a:cubicBezTo>
                            <a:pt x="264102" y="1819656"/>
                            <a:pt x="715969" y="1785142"/>
                            <a:pt x="1011243" y="1539304"/>
                          </a:cubicBezTo>
                          <a:cubicBezTo>
                            <a:pt x="1306517" y="1293467"/>
                            <a:pt x="1468576" y="588818"/>
                            <a:pt x="1771644" y="322118"/>
                          </a:cubicBezTo>
                          <a:cubicBezTo>
                            <a:pt x="2074712" y="55418"/>
                            <a:pt x="2537791" y="90054"/>
                            <a:pt x="2905803" y="0"/>
                          </a:cubicBezTo>
                        </a:path>
                      </a:pathLst>
                    </a:custGeom>
                    <a:noFill/>
                    <a:ln w="190500">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184" name="Ελεύθερη σχεδίαση 183"/>
                    <p:cNvSpPr/>
                    <p:nvPr/>
                  </p:nvSpPr>
                  <p:spPr>
                    <a:xfrm>
                      <a:off x="1277433" y="1770713"/>
                      <a:ext cx="3260573" cy="1171905"/>
                    </a:xfrm>
                    <a:custGeom>
                      <a:avLst/>
                      <a:gdLst>
                        <a:gd name="connsiteX0" fmla="*/ 0 w 2608118"/>
                        <a:gd name="connsiteY0" fmla="*/ 1776846 h 1790517"/>
                        <a:gd name="connsiteX1" fmla="*/ 789709 w 2608118"/>
                        <a:gd name="connsiteY1" fmla="*/ 1600200 h 1790517"/>
                        <a:gd name="connsiteX2" fmla="*/ 1569027 w 2608118"/>
                        <a:gd name="connsiteY2" fmla="*/ 446809 h 1790517"/>
                        <a:gd name="connsiteX3" fmla="*/ 2608118 w 2608118"/>
                        <a:gd name="connsiteY3" fmla="*/ 0 h 1790517"/>
                        <a:gd name="connsiteX0" fmla="*/ 0 w 2608118"/>
                        <a:gd name="connsiteY0" fmla="*/ 1776846 h 1792636"/>
                        <a:gd name="connsiteX1" fmla="*/ 789709 w 2608118"/>
                        <a:gd name="connsiteY1" fmla="*/ 1600200 h 1792636"/>
                        <a:gd name="connsiteX2" fmla="*/ 1551418 w 2608118"/>
                        <a:gd name="connsiteY2" fmla="*/ 384463 h 1792636"/>
                        <a:gd name="connsiteX3" fmla="*/ 2608118 w 2608118"/>
                        <a:gd name="connsiteY3" fmla="*/ 0 h 1792636"/>
                        <a:gd name="connsiteX0" fmla="*/ 0 w 2608118"/>
                        <a:gd name="connsiteY0" fmla="*/ 1776846 h 1794981"/>
                        <a:gd name="connsiteX1" fmla="*/ 789709 w 2608118"/>
                        <a:gd name="connsiteY1" fmla="*/ 1600200 h 1794981"/>
                        <a:gd name="connsiteX2" fmla="*/ 1545548 w 2608118"/>
                        <a:gd name="connsiteY2" fmla="*/ 322118 h 1794981"/>
                        <a:gd name="connsiteX3" fmla="*/ 2608118 w 2608118"/>
                        <a:gd name="connsiteY3" fmla="*/ 0 h 1794981"/>
                        <a:gd name="connsiteX0" fmla="*/ 0 w 2608118"/>
                        <a:gd name="connsiteY0" fmla="*/ 1776846 h 1784070"/>
                        <a:gd name="connsiteX1" fmla="*/ 785147 w 2608118"/>
                        <a:gd name="connsiteY1" fmla="*/ 1539304 h 1784070"/>
                        <a:gd name="connsiteX2" fmla="*/ 1545548 w 2608118"/>
                        <a:gd name="connsiteY2" fmla="*/ 322118 h 1784070"/>
                        <a:gd name="connsiteX3" fmla="*/ 2608118 w 2608118"/>
                        <a:gd name="connsiteY3" fmla="*/ 0 h 1784070"/>
                        <a:gd name="connsiteX0" fmla="*/ 0 w 2834214"/>
                        <a:gd name="connsiteY0" fmla="*/ 1797143 h 1802937"/>
                        <a:gd name="connsiteX1" fmla="*/ 1011243 w 2834214"/>
                        <a:gd name="connsiteY1" fmla="*/ 1539304 h 1802937"/>
                        <a:gd name="connsiteX2" fmla="*/ 1771644 w 2834214"/>
                        <a:gd name="connsiteY2" fmla="*/ 322118 h 1802937"/>
                        <a:gd name="connsiteX3" fmla="*/ 2834214 w 2834214"/>
                        <a:gd name="connsiteY3" fmla="*/ 0 h 1802937"/>
                        <a:gd name="connsiteX0" fmla="*/ 0 w 2844441"/>
                        <a:gd name="connsiteY0" fmla="*/ 1797143 h 1802938"/>
                        <a:gd name="connsiteX1" fmla="*/ 1011243 w 2844441"/>
                        <a:gd name="connsiteY1" fmla="*/ 1539304 h 1802938"/>
                        <a:gd name="connsiteX2" fmla="*/ 1771644 w 2844441"/>
                        <a:gd name="connsiteY2" fmla="*/ 322118 h 1802938"/>
                        <a:gd name="connsiteX3" fmla="*/ 2844441 w 2844441"/>
                        <a:gd name="connsiteY3" fmla="*/ 0 h 1802938"/>
                      </a:gdLst>
                      <a:ahLst/>
                      <a:cxnLst>
                        <a:cxn ang="0">
                          <a:pos x="connsiteX0" y="connsiteY0"/>
                        </a:cxn>
                        <a:cxn ang="0">
                          <a:pos x="connsiteX1" y="connsiteY1"/>
                        </a:cxn>
                        <a:cxn ang="0">
                          <a:pos x="connsiteX2" y="connsiteY2"/>
                        </a:cxn>
                        <a:cxn ang="0">
                          <a:pos x="connsiteX3" y="connsiteY3"/>
                        </a:cxn>
                      </a:cxnLst>
                      <a:rect l="l" t="t" r="r" b="b"/>
                      <a:pathLst>
                        <a:path w="2844441" h="1802938">
                          <a:moveTo>
                            <a:pt x="0" y="1797143"/>
                          </a:moveTo>
                          <a:cubicBezTo>
                            <a:pt x="264102" y="1819656"/>
                            <a:pt x="715969" y="1785142"/>
                            <a:pt x="1011243" y="1539304"/>
                          </a:cubicBezTo>
                          <a:cubicBezTo>
                            <a:pt x="1306517" y="1293467"/>
                            <a:pt x="1468576" y="588818"/>
                            <a:pt x="1771644" y="322118"/>
                          </a:cubicBezTo>
                          <a:cubicBezTo>
                            <a:pt x="2074712" y="55418"/>
                            <a:pt x="2476429" y="90054"/>
                            <a:pt x="2844441" y="0"/>
                          </a:cubicBezTo>
                        </a:path>
                      </a:pathLst>
                    </a:custGeom>
                    <a:noFill/>
                    <a:ln w="190500">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185" name="Ελεύθερη σχεδίαση 184"/>
                    <p:cNvSpPr/>
                    <p:nvPr/>
                  </p:nvSpPr>
                  <p:spPr>
                    <a:xfrm>
                      <a:off x="1267809" y="1594866"/>
                      <a:ext cx="3284020" cy="1332358"/>
                    </a:xfrm>
                    <a:custGeom>
                      <a:avLst/>
                      <a:gdLst>
                        <a:gd name="connsiteX0" fmla="*/ 0 w 2608118"/>
                        <a:gd name="connsiteY0" fmla="*/ 1776846 h 1790517"/>
                        <a:gd name="connsiteX1" fmla="*/ 789709 w 2608118"/>
                        <a:gd name="connsiteY1" fmla="*/ 1600200 h 1790517"/>
                        <a:gd name="connsiteX2" fmla="*/ 1569027 w 2608118"/>
                        <a:gd name="connsiteY2" fmla="*/ 446809 h 1790517"/>
                        <a:gd name="connsiteX3" fmla="*/ 2608118 w 2608118"/>
                        <a:gd name="connsiteY3" fmla="*/ 0 h 1790517"/>
                        <a:gd name="connsiteX0" fmla="*/ 0 w 2608118"/>
                        <a:gd name="connsiteY0" fmla="*/ 1776846 h 1792636"/>
                        <a:gd name="connsiteX1" fmla="*/ 789709 w 2608118"/>
                        <a:gd name="connsiteY1" fmla="*/ 1600200 h 1792636"/>
                        <a:gd name="connsiteX2" fmla="*/ 1551418 w 2608118"/>
                        <a:gd name="connsiteY2" fmla="*/ 384463 h 1792636"/>
                        <a:gd name="connsiteX3" fmla="*/ 2608118 w 2608118"/>
                        <a:gd name="connsiteY3" fmla="*/ 0 h 1792636"/>
                        <a:gd name="connsiteX0" fmla="*/ 0 w 2608118"/>
                        <a:gd name="connsiteY0" fmla="*/ 1776846 h 1794981"/>
                        <a:gd name="connsiteX1" fmla="*/ 789709 w 2608118"/>
                        <a:gd name="connsiteY1" fmla="*/ 1600200 h 1794981"/>
                        <a:gd name="connsiteX2" fmla="*/ 1545548 w 2608118"/>
                        <a:gd name="connsiteY2" fmla="*/ 322118 h 1794981"/>
                        <a:gd name="connsiteX3" fmla="*/ 2608118 w 2608118"/>
                        <a:gd name="connsiteY3" fmla="*/ 0 h 1794981"/>
                        <a:gd name="connsiteX0" fmla="*/ 0 w 2608118"/>
                        <a:gd name="connsiteY0" fmla="*/ 1776846 h 1784070"/>
                        <a:gd name="connsiteX1" fmla="*/ 785147 w 2608118"/>
                        <a:gd name="connsiteY1" fmla="*/ 1539304 h 1784070"/>
                        <a:gd name="connsiteX2" fmla="*/ 1545548 w 2608118"/>
                        <a:gd name="connsiteY2" fmla="*/ 322118 h 1784070"/>
                        <a:gd name="connsiteX3" fmla="*/ 2608118 w 2608118"/>
                        <a:gd name="connsiteY3" fmla="*/ 0 h 1784070"/>
                        <a:gd name="connsiteX0" fmla="*/ 0 w 2834214"/>
                        <a:gd name="connsiteY0" fmla="*/ 1797143 h 1802937"/>
                        <a:gd name="connsiteX1" fmla="*/ 1011243 w 2834214"/>
                        <a:gd name="connsiteY1" fmla="*/ 1539304 h 1802937"/>
                        <a:gd name="connsiteX2" fmla="*/ 1771644 w 2834214"/>
                        <a:gd name="connsiteY2" fmla="*/ 322118 h 1802937"/>
                        <a:gd name="connsiteX3" fmla="*/ 2834214 w 2834214"/>
                        <a:gd name="connsiteY3" fmla="*/ 0 h 1802937"/>
                        <a:gd name="connsiteX0" fmla="*/ 0 w 2864895"/>
                        <a:gd name="connsiteY0" fmla="*/ 1797143 h 1802938"/>
                        <a:gd name="connsiteX1" fmla="*/ 1011243 w 2864895"/>
                        <a:gd name="connsiteY1" fmla="*/ 1539304 h 1802938"/>
                        <a:gd name="connsiteX2" fmla="*/ 1771644 w 2864895"/>
                        <a:gd name="connsiteY2" fmla="*/ 322118 h 1802938"/>
                        <a:gd name="connsiteX3" fmla="*/ 2864895 w 2864895"/>
                        <a:gd name="connsiteY3" fmla="*/ 0 h 1802938"/>
                      </a:gdLst>
                      <a:ahLst/>
                      <a:cxnLst>
                        <a:cxn ang="0">
                          <a:pos x="connsiteX0" y="connsiteY0"/>
                        </a:cxn>
                        <a:cxn ang="0">
                          <a:pos x="connsiteX1" y="connsiteY1"/>
                        </a:cxn>
                        <a:cxn ang="0">
                          <a:pos x="connsiteX2" y="connsiteY2"/>
                        </a:cxn>
                        <a:cxn ang="0">
                          <a:pos x="connsiteX3" y="connsiteY3"/>
                        </a:cxn>
                      </a:cxnLst>
                      <a:rect l="l" t="t" r="r" b="b"/>
                      <a:pathLst>
                        <a:path w="2864895" h="1802938">
                          <a:moveTo>
                            <a:pt x="0" y="1797143"/>
                          </a:moveTo>
                          <a:cubicBezTo>
                            <a:pt x="264102" y="1819656"/>
                            <a:pt x="715969" y="1785142"/>
                            <a:pt x="1011243" y="1539304"/>
                          </a:cubicBezTo>
                          <a:cubicBezTo>
                            <a:pt x="1306517" y="1293467"/>
                            <a:pt x="1468576" y="588818"/>
                            <a:pt x="1771644" y="322118"/>
                          </a:cubicBezTo>
                          <a:cubicBezTo>
                            <a:pt x="2074712" y="55418"/>
                            <a:pt x="2496883" y="90054"/>
                            <a:pt x="2864895" y="0"/>
                          </a:cubicBezTo>
                        </a:path>
                      </a:pathLst>
                    </a:custGeom>
                    <a:noFill/>
                    <a:ln w="190500">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186" name="Ελεύθερη σχεδίαση 185"/>
                    <p:cNvSpPr/>
                    <p:nvPr/>
                  </p:nvSpPr>
                  <p:spPr>
                    <a:xfrm>
                      <a:off x="1262779" y="1404509"/>
                      <a:ext cx="3348000" cy="1488085"/>
                    </a:xfrm>
                    <a:custGeom>
                      <a:avLst/>
                      <a:gdLst>
                        <a:gd name="connsiteX0" fmla="*/ 0 w 2608118"/>
                        <a:gd name="connsiteY0" fmla="*/ 1776846 h 1790517"/>
                        <a:gd name="connsiteX1" fmla="*/ 789709 w 2608118"/>
                        <a:gd name="connsiteY1" fmla="*/ 1600200 h 1790517"/>
                        <a:gd name="connsiteX2" fmla="*/ 1569027 w 2608118"/>
                        <a:gd name="connsiteY2" fmla="*/ 446809 h 1790517"/>
                        <a:gd name="connsiteX3" fmla="*/ 2608118 w 2608118"/>
                        <a:gd name="connsiteY3" fmla="*/ 0 h 1790517"/>
                        <a:gd name="connsiteX0" fmla="*/ 0 w 2608118"/>
                        <a:gd name="connsiteY0" fmla="*/ 1776846 h 1792636"/>
                        <a:gd name="connsiteX1" fmla="*/ 789709 w 2608118"/>
                        <a:gd name="connsiteY1" fmla="*/ 1600200 h 1792636"/>
                        <a:gd name="connsiteX2" fmla="*/ 1551418 w 2608118"/>
                        <a:gd name="connsiteY2" fmla="*/ 384463 h 1792636"/>
                        <a:gd name="connsiteX3" fmla="*/ 2608118 w 2608118"/>
                        <a:gd name="connsiteY3" fmla="*/ 0 h 1792636"/>
                        <a:gd name="connsiteX0" fmla="*/ 0 w 2608118"/>
                        <a:gd name="connsiteY0" fmla="*/ 1776846 h 1794981"/>
                        <a:gd name="connsiteX1" fmla="*/ 789709 w 2608118"/>
                        <a:gd name="connsiteY1" fmla="*/ 1600200 h 1794981"/>
                        <a:gd name="connsiteX2" fmla="*/ 1545548 w 2608118"/>
                        <a:gd name="connsiteY2" fmla="*/ 322118 h 1794981"/>
                        <a:gd name="connsiteX3" fmla="*/ 2608118 w 2608118"/>
                        <a:gd name="connsiteY3" fmla="*/ 0 h 1794981"/>
                        <a:gd name="connsiteX0" fmla="*/ 0 w 2608118"/>
                        <a:gd name="connsiteY0" fmla="*/ 1776846 h 1784070"/>
                        <a:gd name="connsiteX1" fmla="*/ 785147 w 2608118"/>
                        <a:gd name="connsiteY1" fmla="*/ 1539304 h 1784070"/>
                        <a:gd name="connsiteX2" fmla="*/ 1545548 w 2608118"/>
                        <a:gd name="connsiteY2" fmla="*/ 322118 h 1784070"/>
                        <a:gd name="connsiteX3" fmla="*/ 2608118 w 2608118"/>
                        <a:gd name="connsiteY3" fmla="*/ 0 h 1784070"/>
                        <a:gd name="connsiteX0" fmla="*/ 0 w 2834214"/>
                        <a:gd name="connsiteY0" fmla="*/ 1797143 h 1802937"/>
                        <a:gd name="connsiteX1" fmla="*/ 1011243 w 2834214"/>
                        <a:gd name="connsiteY1" fmla="*/ 1539304 h 1802937"/>
                        <a:gd name="connsiteX2" fmla="*/ 1771644 w 2834214"/>
                        <a:gd name="connsiteY2" fmla="*/ 322118 h 1802937"/>
                        <a:gd name="connsiteX3" fmla="*/ 2834214 w 2834214"/>
                        <a:gd name="connsiteY3" fmla="*/ 0 h 1802937"/>
                      </a:gdLst>
                      <a:ahLst/>
                      <a:cxnLst>
                        <a:cxn ang="0">
                          <a:pos x="connsiteX0" y="connsiteY0"/>
                        </a:cxn>
                        <a:cxn ang="0">
                          <a:pos x="connsiteX1" y="connsiteY1"/>
                        </a:cxn>
                        <a:cxn ang="0">
                          <a:pos x="connsiteX2" y="connsiteY2"/>
                        </a:cxn>
                        <a:cxn ang="0">
                          <a:pos x="connsiteX3" y="connsiteY3"/>
                        </a:cxn>
                      </a:cxnLst>
                      <a:rect l="l" t="t" r="r" b="b"/>
                      <a:pathLst>
                        <a:path w="2834214" h="1802937">
                          <a:moveTo>
                            <a:pt x="0" y="1797143"/>
                          </a:moveTo>
                          <a:cubicBezTo>
                            <a:pt x="264102" y="1819656"/>
                            <a:pt x="715969" y="1785142"/>
                            <a:pt x="1011243" y="1539304"/>
                          </a:cubicBezTo>
                          <a:cubicBezTo>
                            <a:pt x="1306517" y="1293467"/>
                            <a:pt x="1468576" y="588818"/>
                            <a:pt x="1771644" y="322118"/>
                          </a:cubicBezTo>
                          <a:cubicBezTo>
                            <a:pt x="2074712" y="55418"/>
                            <a:pt x="2466202" y="90054"/>
                            <a:pt x="2834214" y="0"/>
                          </a:cubicBezTo>
                        </a:path>
                      </a:pathLst>
                    </a:custGeom>
                    <a:noFill/>
                    <a:ln w="190500">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187" name="Ελεύθερη σχεδίαση 186"/>
                    <p:cNvSpPr/>
                    <p:nvPr/>
                  </p:nvSpPr>
                  <p:spPr>
                    <a:xfrm>
                      <a:off x="1275819" y="1258430"/>
                      <a:ext cx="3342635" cy="1551784"/>
                    </a:xfrm>
                    <a:custGeom>
                      <a:avLst/>
                      <a:gdLst>
                        <a:gd name="connsiteX0" fmla="*/ 0 w 2608118"/>
                        <a:gd name="connsiteY0" fmla="*/ 1776846 h 1790517"/>
                        <a:gd name="connsiteX1" fmla="*/ 789709 w 2608118"/>
                        <a:gd name="connsiteY1" fmla="*/ 1600200 h 1790517"/>
                        <a:gd name="connsiteX2" fmla="*/ 1569027 w 2608118"/>
                        <a:gd name="connsiteY2" fmla="*/ 446809 h 1790517"/>
                        <a:gd name="connsiteX3" fmla="*/ 2608118 w 2608118"/>
                        <a:gd name="connsiteY3" fmla="*/ 0 h 1790517"/>
                        <a:gd name="connsiteX0" fmla="*/ 0 w 2608118"/>
                        <a:gd name="connsiteY0" fmla="*/ 1776846 h 1792636"/>
                        <a:gd name="connsiteX1" fmla="*/ 789709 w 2608118"/>
                        <a:gd name="connsiteY1" fmla="*/ 1600200 h 1792636"/>
                        <a:gd name="connsiteX2" fmla="*/ 1551418 w 2608118"/>
                        <a:gd name="connsiteY2" fmla="*/ 384463 h 1792636"/>
                        <a:gd name="connsiteX3" fmla="*/ 2608118 w 2608118"/>
                        <a:gd name="connsiteY3" fmla="*/ 0 h 1792636"/>
                        <a:gd name="connsiteX0" fmla="*/ 0 w 2608118"/>
                        <a:gd name="connsiteY0" fmla="*/ 1776846 h 1794981"/>
                        <a:gd name="connsiteX1" fmla="*/ 789709 w 2608118"/>
                        <a:gd name="connsiteY1" fmla="*/ 1600200 h 1794981"/>
                        <a:gd name="connsiteX2" fmla="*/ 1545548 w 2608118"/>
                        <a:gd name="connsiteY2" fmla="*/ 322118 h 1794981"/>
                        <a:gd name="connsiteX3" fmla="*/ 2608118 w 2608118"/>
                        <a:gd name="connsiteY3" fmla="*/ 0 h 1794981"/>
                        <a:gd name="connsiteX0" fmla="*/ 0 w 2608118"/>
                        <a:gd name="connsiteY0" fmla="*/ 1776846 h 1784070"/>
                        <a:gd name="connsiteX1" fmla="*/ 785147 w 2608118"/>
                        <a:gd name="connsiteY1" fmla="*/ 1539304 h 1784070"/>
                        <a:gd name="connsiteX2" fmla="*/ 1545548 w 2608118"/>
                        <a:gd name="connsiteY2" fmla="*/ 322118 h 1784070"/>
                        <a:gd name="connsiteX3" fmla="*/ 2608118 w 2608118"/>
                        <a:gd name="connsiteY3" fmla="*/ 0 h 1784070"/>
                        <a:gd name="connsiteX0" fmla="*/ 0 w 2834214"/>
                        <a:gd name="connsiteY0" fmla="*/ 1797143 h 1802937"/>
                        <a:gd name="connsiteX1" fmla="*/ 1011243 w 2834214"/>
                        <a:gd name="connsiteY1" fmla="*/ 1539304 h 1802937"/>
                        <a:gd name="connsiteX2" fmla="*/ 1771644 w 2834214"/>
                        <a:gd name="connsiteY2" fmla="*/ 322118 h 1802937"/>
                        <a:gd name="connsiteX3" fmla="*/ 2834214 w 2834214"/>
                        <a:gd name="connsiteY3" fmla="*/ 0 h 1802937"/>
                        <a:gd name="connsiteX0" fmla="*/ 0 w 2916030"/>
                        <a:gd name="connsiteY0" fmla="*/ 1817010 h 1822805"/>
                        <a:gd name="connsiteX1" fmla="*/ 1011243 w 2916030"/>
                        <a:gd name="connsiteY1" fmla="*/ 1559171 h 1822805"/>
                        <a:gd name="connsiteX2" fmla="*/ 1771644 w 2916030"/>
                        <a:gd name="connsiteY2" fmla="*/ 341985 h 1822805"/>
                        <a:gd name="connsiteX3" fmla="*/ 2916030 w 2916030"/>
                        <a:gd name="connsiteY3" fmla="*/ 0 h 1822805"/>
                        <a:gd name="connsiteX0" fmla="*/ 0 w 2916030"/>
                        <a:gd name="connsiteY0" fmla="*/ 1757409 h 1763204"/>
                        <a:gd name="connsiteX1" fmla="*/ 1011243 w 2916030"/>
                        <a:gd name="connsiteY1" fmla="*/ 1499570 h 1763204"/>
                        <a:gd name="connsiteX2" fmla="*/ 1771644 w 2916030"/>
                        <a:gd name="connsiteY2" fmla="*/ 282384 h 1763204"/>
                        <a:gd name="connsiteX3" fmla="*/ 2916030 w 2916030"/>
                        <a:gd name="connsiteY3" fmla="*/ 0 h 1763204"/>
                        <a:gd name="connsiteX0" fmla="*/ 0 w 2916030"/>
                        <a:gd name="connsiteY0" fmla="*/ 1787209 h 1793004"/>
                        <a:gd name="connsiteX1" fmla="*/ 1011243 w 2916030"/>
                        <a:gd name="connsiteY1" fmla="*/ 1529370 h 1793004"/>
                        <a:gd name="connsiteX2" fmla="*/ 1771644 w 2916030"/>
                        <a:gd name="connsiteY2" fmla="*/ 312184 h 1793004"/>
                        <a:gd name="connsiteX3" fmla="*/ 2916030 w 2916030"/>
                        <a:gd name="connsiteY3" fmla="*/ 0 h 1793004"/>
                      </a:gdLst>
                      <a:ahLst/>
                      <a:cxnLst>
                        <a:cxn ang="0">
                          <a:pos x="connsiteX0" y="connsiteY0"/>
                        </a:cxn>
                        <a:cxn ang="0">
                          <a:pos x="connsiteX1" y="connsiteY1"/>
                        </a:cxn>
                        <a:cxn ang="0">
                          <a:pos x="connsiteX2" y="connsiteY2"/>
                        </a:cxn>
                        <a:cxn ang="0">
                          <a:pos x="connsiteX3" y="connsiteY3"/>
                        </a:cxn>
                      </a:cxnLst>
                      <a:rect l="l" t="t" r="r" b="b"/>
                      <a:pathLst>
                        <a:path w="2916030" h="1793004">
                          <a:moveTo>
                            <a:pt x="0" y="1787209"/>
                          </a:moveTo>
                          <a:cubicBezTo>
                            <a:pt x="264102" y="1809722"/>
                            <a:pt x="715969" y="1775208"/>
                            <a:pt x="1011243" y="1529370"/>
                          </a:cubicBezTo>
                          <a:cubicBezTo>
                            <a:pt x="1306517" y="1283533"/>
                            <a:pt x="1468576" y="578884"/>
                            <a:pt x="1771644" y="312184"/>
                          </a:cubicBezTo>
                          <a:cubicBezTo>
                            <a:pt x="2074712" y="45484"/>
                            <a:pt x="2548018" y="90054"/>
                            <a:pt x="2916030" y="0"/>
                          </a:cubicBezTo>
                        </a:path>
                      </a:pathLst>
                    </a:custGeom>
                    <a:noFill/>
                    <a:ln w="190500">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188" name="Ελεύθερη σχεδίαση 187"/>
                    <p:cNvSpPr/>
                    <p:nvPr/>
                  </p:nvSpPr>
                  <p:spPr>
                    <a:xfrm>
                      <a:off x="1275820" y="1075403"/>
                      <a:ext cx="3333738" cy="1662545"/>
                    </a:xfrm>
                    <a:custGeom>
                      <a:avLst/>
                      <a:gdLst>
                        <a:gd name="connsiteX0" fmla="*/ 0 w 2608118"/>
                        <a:gd name="connsiteY0" fmla="*/ 1776846 h 1790517"/>
                        <a:gd name="connsiteX1" fmla="*/ 789709 w 2608118"/>
                        <a:gd name="connsiteY1" fmla="*/ 1600200 h 1790517"/>
                        <a:gd name="connsiteX2" fmla="*/ 1569027 w 2608118"/>
                        <a:gd name="connsiteY2" fmla="*/ 446809 h 1790517"/>
                        <a:gd name="connsiteX3" fmla="*/ 2608118 w 2608118"/>
                        <a:gd name="connsiteY3" fmla="*/ 0 h 1790517"/>
                        <a:gd name="connsiteX0" fmla="*/ 0 w 2608118"/>
                        <a:gd name="connsiteY0" fmla="*/ 1776846 h 1792636"/>
                        <a:gd name="connsiteX1" fmla="*/ 789709 w 2608118"/>
                        <a:gd name="connsiteY1" fmla="*/ 1600200 h 1792636"/>
                        <a:gd name="connsiteX2" fmla="*/ 1551418 w 2608118"/>
                        <a:gd name="connsiteY2" fmla="*/ 384463 h 1792636"/>
                        <a:gd name="connsiteX3" fmla="*/ 2608118 w 2608118"/>
                        <a:gd name="connsiteY3" fmla="*/ 0 h 1792636"/>
                        <a:gd name="connsiteX0" fmla="*/ 0 w 2608118"/>
                        <a:gd name="connsiteY0" fmla="*/ 1776846 h 1794981"/>
                        <a:gd name="connsiteX1" fmla="*/ 789709 w 2608118"/>
                        <a:gd name="connsiteY1" fmla="*/ 1600200 h 1794981"/>
                        <a:gd name="connsiteX2" fmla="*/ 1545548 w 2608118"/>
                        <a:gd name="connsiteY2" fmla="*/ 322118 h 1794981"/>
                        <a:gd name="connsiteX3" fmla="*/ 2608118 w 2608118"/>
                        <a:gd name="connsiteY3" fmla="*/ 0 h 1794981"/>
                        <a:gd name="connsiteX0" fmla="*/ 0 w 2608118"/>
                        <a:gd name="connsiteY0" fmla="*/ 1776846 h 1784070"/>
                        <a:gd name="connsiteX1" fmla="*/ 785147 w 2608118"/>
                        <a:gd name="connsiteY1" fmla="*/ 1539304 h 1784070"/>
                        <a:gd name="connsiteX2" fmla="*/ 1545548 w 2608118"/>
                        <a:gd name="connsiteY2" fmla="*/ 322118 h 1784070"/>
                        <a:gd name="connsiteX3" fmla="*/ 2608118 w 2608118"/>
                        <a:gd name="connsiteY3" fmla="*/ 0 h 1784070"/>
                        <a:gd name="connsiteX0" fmla="*/ 0 w 2834214"/>
                        <a:gd name="connsiteY0" fmla="*/ 1797143 h 1802937"/>
                        <a:gd name="connsiteX1" fmla="*/ 1011243 w 2834214"/>
                        <a:gd name="connsiteY1" fmla="*/ 1539304 h 1802937"/>
                        <a:gd name="connsiteX2" fmla="*/ 1771644 w 2834214"/>
                        <a:gd name="connsiteY2" fmla="*/ 322118 h 1802937"/>
                        <a:gd name="connsiteX3" fmla="*/ 2834214 w 2834214"/>
                        <a:gd name="connsiteY3" fmla="*/ 0 h 1802937"/>
                        <a:gd name="connsiteX0" fmla="*/ 0 w 2992037"/>
                        <a:gd name="connsiteY0" fmla="*/ 1815813 h 1821608"/>
                        <a:gd name="connsiteX1" fmla="*/ 1011243 w 2992037"/>
                        <a:gd name="connsiteY1" fmla="*/ 1557974 h 1821608"/>
                        <a:gd name="connsiteX2" fmla="*/ 1771644 w 2992037"/>
                        <a:gd name="connsiteY2" fmla="*/ 340788 h 1821608"/>
                        <a:gd name="connsiteX3" fmla="*/ 2992037 w 2992037"/>
                        <a:gd name="connsiteY3" fmla="*/ 0 h 1821608"/>
                      </a:gdLst>
                      <a:ahLst/>
                      <a:cxnLst>
                        <a:cxn ang="0">
                          <a:pos x="connsiteX0" y="connsiteY0"/>
                        </a:cxn>
                        <a:cxn ang="0">
                          <a:pos x="connsiteX1" y="connsiteY1"/>
                        </a:cxn>
                        <a:cxn ang="0">
                          <a:pos x="connsiteX2" y="connsiteY2"/>
                        </a:cxn>
                        <a:cxn ang="0">
                          <a:pos x="connsiteX3" y="connsiteY3"/>
                        </a:cxn>
                      </a:cxnLst>
                      <a:rect l="l" t="t" r="r" b="b"/>
                      <a:pathLst>
                        <a:path w="2992037" h="1821608">
                          <a:moveTo>
                            <a:pt x="0" y="1815813"/>
                          </a:moveTo>
                          <a:cubicBezTo>
                            <a:pt x="264102" y="1838326"/>
                            <a:pt x="715969" y="1803812"/>
                            <a:pt x="1011243" y="1557974"/>
                          </a:cubicBezTo>
                          <a:cubicBezTo>
                            <a:pt x="1306517" y="1312137"/>
                            <a:pt x="1468576" y="607488"/>
                            <a:pt x="1771644" y="340788"/>
                          </a:cubicBezTo>
                          <a:cubicBezTo>
                            <a:pt x="2074712" y="74088"/>
                            <a:pt x="2624025" y="90054"/>
                            <a:pt x="2992037" y="0"/>
                          </a:cubicBezTo>
                        </a:path>
                      </a:pathLst>
                    </a:custGeom>
                    <a:noFill/>
                    <a:ln w="190500">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189" name="Ελεύθερη σχεδίαση 188"/>
                    <p:cNvSpPr/>
                    <p:nvPr/>
                  </p:nvSpPr>
                  <p:spPr>
                    <a:xfrm>
                      <a:off x="1337280" y="918440"/>
                      <a:ext cx="3286062" cy="1771848"/>
                    </a:xfrm>
                    <a:custGeom>
                      <a:avLst/>
                      <a:gdLst>
                        <a:gd name="connsiteX0" fmla="*/ 0 w 2608118"/>
                        <a:gd name="connsiteY0" fmla="*/ 1776846 h 1790517"/>
                        <a:gd name="connsiteX1" fmla="*/ 789709 w 2608118"/>
                        <a:gd name="connsiteY1" fmla="*/ 1600200 h 1790517"/>
                        <a:gd name="connsiteX2" fmla="*/ 1569027 w 2608118"/>
                        <a:gd name="connsiteY2" fmla="*/ 446809 h 1790517"/>
                        <a:gd name="connsiteX3" fmla="*/ 2608118 w 2608118"/>
                        <a:gd name="connsiteY3" fmla="*/ 0 h 1790517"/>
                        <a:gd name="connsiteX0" fmla="*/ 0 w 2608118"/>
                        <a:gd name="connsiteY0" fmla="*/ 1776846 h 1792636"/>
                        <a:gd name="connsiteX1" fmla="*/ 789709 w 2608118"/>
                        <a:gd name="connsiteY1" fmla="*/ 1600200 h 1792636"/>
                        <a:gd name="connsiteX2" fmla="*/ 1551418 w 2608118"/>
                        <a:gd name="connsiteY2" fmla="*/ 384463 h 1792636"/>
                        <a:gd name="connsiteX3" fmla="*/ 2608118 w 2608118"/>
                        <a:gd name="connsiteY3" fmla="*/ 0 h 1792636"/>
                        <a:gd name="connsiteX0" fmla="*/ 0 w 2608118"/>
                        <a:gd name="connsiteY0" fmla="*/ 1776846 h 1794981"/>
                        <a:gd name="connsiteX1" fmla="*/ 789709 w 2608118"/>
                        <a:gd name="connsiteY1" fmla="*/ 1600200 h 1794981"/>
                        <a:gd name="connsiteX2" fmla="*/ 1545548 w 2608118"/>
                        <a:gd name="connsiteY2" fmla="*/ 322118 h 1794981"/>
                        <a:gd name="connsiteX3" fmla="*/ 2608118 w 2608118"/>
                        <a:gd name="connsiteY3" fmla="*/ 0 h 1794981"/>
                        <a:gd name="connsiteX0" fmla="*/ 0 w 2608118"/>
                        <a:gd name="connsiteY0" fmla="*/ 1776846 h 1784070"/>
                        <a:gd name="connsiteX1" fmla="*/ 785147 w 2608118"/>
                        <a:gd name="connsiteY1" fmla="*/ 1539304 h 1784070"/>
                        <a:gd name="connsiteX2" fmla="*/ 1545548 w 2608118"/>
                        <a:gd name="connsiteY2" fmla="*/ 322118 h 1784070"/>
                        <a:gd name="connsiteX3" fmla="*/ 2608118 w 2608118"/>
                        <a:gd name="connsiteY3" fmla="*/ 0 h 1784070"/>
                        <a:gd name="connsiteX0" fmla="*/ 0 w 2834214"/>
                        <a:gd name="connsiteY0" fmla="*/ 1797143 h 1802937"/>
                        <a:gd name="connsiteX1" fmla="*/ 1011243 w 2834214"/>
                        <a:gd name="connsiteY1" fmla="*/ 1539304 h 1802937"/>
                        <a:gd name="connsiteX2" fmla="*/ 1771644 w 2834214"/>
                        <a:gd name="connsiteY2" fmla="*/ 322118 h 1802937"/>
                        <a:gd name="connsiteX3" fmla="*/ 2834214 w 2834214"/>
                        <a:gd name="connsiteY3" fmla="*/ 0 h 1802937"/>
                        <a:gd name="connsiteX0" fmla="*/ 0 w 2834214"/>
                        <a:gd name="connsiteY0" fmla="*/ 1797143 h 1799559"/>
                        <a:gd name="connsiteX1" fmla="*/ 1125314 w 2834214"/>
                        <a:gd name="connsiteY1" fmla="*/ 1437854 h 1799559"/>
                        <a:gd name="connsiteX2" fmla="*/ 1771644 w 2834214"/>
                        <a:gd name="connsiteY2" fmla="*/ 322118 h 1799559"/>
                        <a:gd name="connsiteX3" fmla="*/ 2834214 w 2834214"/>
                        <a:gd name="connsiteY3" fmla="*/ 0 h 1799559"/>
                        <a:gd name="connsiteX0" fmla="*/ 0 w 2834214"/>
                        <a:gd name="connsiteY0" fmla="*/ 1797143 h 1800249"/>
                        <a:gd name="connsiteX1" fmla="*/ 1073464 w 2834214"/>
                        <a:gd name="connsiteY1" fmla="*/ 1474745 h 1800249"/>
                        <a:gd name="connsiteX2" fmla="*/ 1771644 w 2834214"/>
                        <a:gd name="connsiteY2" fmla="*/ 322118 h 1800249"/>
                        <a:gd name="connsiteX3" fmla="*/ 2834214 w 2834214"/>
                        <a:gd name="connsiteY3" fmla="*/ 0 h 1800249"/>
                        <a:gd name="connsiteX0" fmla="*/ 0 w 2834214"/>
                        <a:gd name="connsiteY0" fmla="*/ 1797143 h 1802344"/>
                        <a:gd name="connsiteX1" fmla="*/ 1031984 w 2834214"/>
                        <a:gd name="connsiteY1" fmla="*/ 1530081 h 1802344"/>
                        <a:gd name="connsiteX2" fmla="*/ 1771644 w 2834214"/>
                        <a:gd name="connsiteY2" fmla="*/ 322118 h 1802344"/>
                        <a:gd name="connsiteX3" fmla="*/ 2834214 w 2834214"/>
                        <a:gd name="connsiteY3" fmla="*/ 0 h 1802344"/>
                        <a:gd name="connsiteX0" fmla="*/ 0 w 2751254"/>
                        <a:gd name="connsiteY0" fmla="*/ 1797143 h 1802344"/>
                        <a:gd name="connsiteX1" fmla="*/ 949024 w 2751254"/>
                        <a:gd name="connsiteY1" fmla="*/ 1530081 h 1802344"/>
                        <a:gd name="connsiteX2" fmla="*/ 1688684 w 2751254"/>
                        <a:gd name="connsiteY2" fmla="*/ 322118 h 1802344"/>
                        <a:gd name="connsiteX3" fmla="*/ 2751254 w 2751254"/>
                        <a:gd name="connsiteY3" fmla="*/ 0 h 1802344"/>
                        <a:gd name="connsiteX0" fmla="*/ 0 w 2896435"/>
                        <a:gd name="connsiteY0" fmla="*/ 1861701 h 1866902"/>
                        <a:gd name="connsiteX1" fmla="*/ 949024 w 2896435"/>
                        <a:gd name="connsiteY1" fmla="*/ 1594639 h 1866902"/>
                        <a:gd name="connsiteX2" fmla="*/ 1688684 w 2896435"/>
                        <a:gd name="connsiteY2" fmla="*/ 386676 h 1866902"/>
                        <a:gd name="connsiteX3" fmla="*/ 2896435 w 2896435"/>
                        <a:gd name="connsiteY3" fmla="*/ 0 h 1866902"/>
                        <a:gd name="connsiteX0" fmla="*/ 0 w 2927545"/>
                        <a:gd name="connsiteY0" fmla="*/ 1787919 h 1793120"/>
                        <a:gd name="connsiteX1" fmla="*/ 949024 w 2927545"/>
                        <a:gd name="connsiteY1" fmla="*/ 1520857 h 1793120"/>
                        <a:gd name="connsiteX2" fmla="*/ 1688684 w 2927545"/>
                        <a:gd name="connsiteY2" fmla="*/ 312894 h 1793120"/>
                        <a:gd name="connsiteX3" fmla="*/ 2927545 w 2927545"/>
                        <a:gd name="connsiteY3" fmla="*/ 0 h 1793120"/>
                        <a:gd name="connsiteX0" fmla="*/ 0 w 2906805"/>
                        <a:gd name="connsiteY0" fmla="*/ 1815588 h 1820789"/>
                        <a:gd name="connsiteX1" fmla="*/ 949024 w 2906805"/>
                        <a:gd name="connsiteY1" fmla="*/ 1548526 h 1820789"/>
                        <a:gd name="connsiteX2" fmla="*/ 1688684 w 2906805"/>
                        <a:gd name="connsiteY2" fmla="*/ 340563 h 1820789"/>
                        <a:gd name="connsiteX3" fmla="*/ 2906805 w 2906805"/>
                        <a:gd name="connsiteY3" fmla="*/ 0 h 1820789"/>
                      </a:gdLst>
                      <a:ahLst/>
                      <a:cxnLst>
                        <a:cxn ang="0">
                          <a:pos x="connsiteX0" y="connsiteY0"/>
                        </a:cxn>
                        <a:cxn ang="0">
                          <a:pos x="connsiteX1" y="connsiteY1"/>
                        </a:cxn>
                        <a:cxn ang="0">
                          <a:pos x="connsiteX2" y="connsiteY2"/>
                        </a:cxn>
                        <a:cxn ang="0">
                          <a:pos x="connsiteX3" y="connsiteY3"/>
                        </a:cxn>
                      </a:cxnLst>
                      <a:rect l="l" t="t" r="r" b="b"/>
                      <a:pathLst>
                        <a:path w="2906805" h="1820789">
                          <a:moveTo>
                            <a:pt x="0" y="1815588"/>
                          </a:moveTo>
                          <a:cubicBezTo>
                            <a:pt x="264102" y="1838101"/>
                            <a:pt x="667577" y="1794363"/>
                            <a:pt x="949024" y="1548526"/>
                          </a:cubicBezTo>
                          <a:cubicBezTo>
                            <a:pt x="1230471" y="1302689"/>
                            <a:pt x="1385616" y="607263"/>
                            <a:pt x="1688684" y="340563"/>
                          </a:cubicBezTo>
                          <a:cubicBezTo>
                            <a:pt x="1991752" y="73863"/>
                            <a:pt x="2538793" y="90054"/>
                            <a:pt x="2906805" y="0"/>
                          </a:cubicBezTo>
                        </a:path>
                      </a:pathLst>
                    </a:custGeom>
                    <a:noFill/>
                    <a:ln w="190500">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grpSp>
              <p:grpSp>
                <p:nvGrpSpPr>
                  <p:cNvPr id="174" name="Ομάδα 173"/>
                  <p:cNvGrpSpPr/>
                  <p:nvPr/>
                </p:nvGrpSpPr>
                <p:grpSpPr>
                  <a:xfrm>
                    <a:off x="1231102" y="1001826"/>
                    <a:ext cx="3196495" cy="2074043"/>
                    <a:chOff x="1242265" y="1423367"/>
                    <a:chExt cx="3196495" cy="2074043"/>
                  </a:xfrm>
                </p:grpSpPr>
                <p:sp>
                  <p:nvSpPr>
                    <p:cNvPr id="175" name="Ελεύθερη σχεδίαση 174"/>
                    <p:cNvSpPr/>
                    <p:nvPr/>
                  </p:nvSpPr>
                  <p:spPr>
                    <a:xfrm>
                      <a:off x="1325940" y="2542617"/>
                      <a:ext cx="3112820" cy="954793"/>
                    </a:xfrm>
                    <a:custGeom>
                      <a:avLst/>
                      <a:gdLst>
                        <a:gd name="connsiteX0" fmla="*/ 0 w 2608118"/>
                        <a:gd name="connsiteY0" fmla="*/ 1776846 h 1790517"/>
                        <a:gd name="connsiteX1" fmla="*/ 789709 w 2608118"/>
                        <a:gd name="connsiteY1" fmla="*/ 1600200 h 1790517"/>
                        <a:gd name="connsiteX2" fmla="*/ 1569027 w 2608118"/>
                        <a:gd name="connsiteY2" fmla="*/ 446809 h 1790517"/>
                        <a:gd name="connsiteX3" fmla="*/ 2608118 w 2608118"/>
                        <a:gd name="connsiteY3" fmla="*/ 0 h 1790517"/>
                        <a:gd name="connsiteX0" fmla="*/ 0 w 2608118"/>
                        <a:gd name="connsiteY0" fmla="*/ 1776846 h 1792636"/>
                        <a:gd name="connsiteX1" fmla="*/ 789709 w 2608118"/>
                        <a:gd name="connsiteY1" fmla="*/ 1600200 h 1792636"/>
                        <a:gd name="connsiteX2" fmla="*/ 1551418 w 2608118"/>
                        <a:gd name="connsiteY2" fmla="*/ 384463 h 1792636"/>
                        <a:gd name="connsiteX3" fmla="*/ 2608118 w 2608118"/>
                        <a:gd name="connsiteY3" fmla="*/ 0 h 1792636"/>
                        <a:gd name="connsiteX0" fmla="*/ 0 w 2608118"/>
                        <a:gd name="connsiteY0" fmla="*/ 1776846 h 1794981"/>
                        <a:gd name="connsiteX1" fmla="*/ 789709 w 2608118"/>
                        <a:gd name="connsiteY1" fmla="*/ 1600200 h 1794981"/>
                        <a:gd name="connsiteX2" fmla="*/ 1545548 w 2608118"/>
                        <a:gd name="connsiteY2" fmla="*/ 322118 h 1794981"/>
                        <a:gd name="connsiteX3" fmla="*/ 2608118 w 2608118"/>
                        <a:gd name="connsiteY3" fmla="*/ 0 h 1794981"/>
                        <a:gd name="connsiteX0" fmla="*/ 0 w 2608118"/>
                        <a:gd name="connsiteY0" fmla="*/ 1776846 h 1784070"/>
                        <a:gd name="connsiteX1" fmla="*/ 785147 w 2608118"/>
                        <a:gd name="connsiteY1" fmla="*/ 1539304 h 1784070"/>
                        <a:gd name="connsiteX2" fmla="*/ 1545548 w 2608118"/>
                        <a:gd name="connsiteY2" fmla="*/ 322118 h 1784070"/>
                        <a:gd name="connsiteX3" fmla="*/ 2608118 w 2608118"/>
                        <a:gd name="connsiteY3" fmla="*/ 0 h 1784070"/>
                        <a:gd name="connsiteX0" fmla="*/ 0 w 2834214"/>
                        <a:gd name="connsiteY0" fmla="*/ 1797143 h 1802937"/>
                        <a:gd name="connsiteX1" fmla="*/ 1011243 w 2834214"/>
                        <a:gd name="connsiteY1" fmla="*/ 1539304 h 1802937"/>
                        <a:gd name="connsiteX2" fmla="*/ 1771644 w 2834214"/>
                        <a:gd name="connsiteY2" fmla="*/ 322118 h 1802937"/>
                        <a:gd name="connsiteX3" fmla="*/ 2834214 w 2834214"/>
                        <a:gd name="connsiteY3" fmla="*/ 0 h 1802937"/>
                        <a:gd name="connsiteX0" fmla="*/ 0 w 2732792"/>
                        <a:gd name="connsiteY0" fmla="*/ 1768595 h 1774390"/>
                        <a:gd name="connsiteX1" fmla="*/ 1011243 w 2732792"/>
                        <a:gd name="connsiteY1" fmla="*/ 1510756 h 1774390"/>
                        <a:gd name="connsiteX2" fmla="*/ 1771644 w 2732792"/>
                        <a:gd name="connsiteY2" fmla="*/ 293570 h 1774390"/>
                        <a:gd name="connsiteX3" fmla="*/ 2732792 w 2732792"/>
                        <a:gd name="connsiteY3" fmla="*/ 0 h 1774390"/>
                        <a:gd name="connsiteX0" fmla="*/ 0 w 2662600"/>
                        <a:gd name="connsiteY0" fmla="*/ 1782689 h 1787738"/>
                        <a:gd name="connsiteX1" fmla="*/ 941051 w 2662600"/>
                        <a:gd name="connsiteY1" fmla="*/ 1510756 h 1787738"/>
                        <a:gd name="connsiteX2" fmla="*/ 1701452 w 2662600"/>
                        <a:gd name="connsiteY2" fmla="*/ 293570 h 1787738"/>
                        <a:gd name="connsiteX3" fmla="*/ 2662600 w 2662600"/>
                        <a:gd name="connsiteY3" fmla="*/ 0 h 1787738"/>
                      </a:gdLst>
                      <a:ahLst/>
                      <a:cxnLst>
                        <a:cxn ang="0">
                          <a:pos x="connsiteX0" y="connsiteY0"/>
                        </a:cxn>
                        <a:cxn ang="0">
                          <a:pos x="connsiteX1" y="connsiteY1"/>
                        </a:cxn>
                        <a:cxn ang="0">
                          <a:pos x="connsiteX2" y="connsiteY2"/>
                        </a:cxn>
                        <a:cxn ang="0">
                          <a:pos x="connsiteX3" y="connsiteY3"/>
                        </a:cxn>
                      </a:cxnLst>
                      <a:rect l="l" t="t" r="r" b="b"/>
                      <a:pathLst>
                        <a:path w="2662600" h="1787738">
                          <a:moveTo>
                            <a:pt x="0" y="1782689"/>
                          </a:moveTo>
                          <a:cubicBezTo>
                            <a:pt x="264102" y="1805202"/>
                            <a:pt x="657476" y="1758942"/>
                            <a:pt x="941051" y="1510756"/>
                          </a:cubicBezTo>
                          <a:cubicBezTo>
                            <a:pt x="1224626" y="1262570"/>
                            <a:pt x="1398384" y="560270"/>
                            <a:pt x="1701452" y="293570"/>
                          </a:cubicBezTo>
                          <a:cubicBezTo>
                            <a:pt x="2004520" y="26870"/>
                            <a:pt x="2294588" y="90054"/>
                            <a:pt x="2662600" y="0"/>
                          </a:cubicBezTo>
                        </a:path>
                      </a:pathLst>
                    </a:custGeom>
                    <a:noFill/>
                    <a:ln w="12700">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176" name="Ελεύθερη σχεδίαση 175"/>
                    <p:cNvSpPr/>
                    <p:nvPr/>
                  </p:nvSpPr>
                  <p:spPr>
                    <a:xfrm>
                      <a:off x="1287541" y="2368588"/>
                      <a:ext cx="3044768" cy="1078986"/>
                    </a:xfrm>
                    <a:custGeom>
                      <a:avLst/>
                      <a:gdLst>
                        <a:gd name="connsiteX0" fmla="*/ 0 w 2608118"/>
                        <a:gd name="connsiteY0" fmla="*/ 1776846 h 1790517"/>
                        <a:gd name="connsiteX1" fmla="*/ 789709 w 2608118"/>
                        <a:gd name="connsiteY1" fmla="*/ 1600200 h 1790517"/>
                        <a:gd name="connsiteX2" fmla="*/ 1569027 w 2608118"/>
                        <a:gd name="connsiteY2" fmla="*/ 446809 h 1790517"/>
                        <a:gd name="connsiteX3" fmla="*/ 2608118 w 2608118"/>
                        <a:gd name="connsiteY3" fmla="*/ 0 h 1790517"/>
                        <a:gd name="connsiteX0" fmla="*/ 0 w 2608118"/>
                        <a:gd name="connsiteY0" fmla="*/ 1776846 h 1792636"/>
                        <a:gd name="connsiteX1" fmla="*/ 789709 w 2608118"/>
                        <a:gd name="connsiteY1" fmla="*/ 1600200 h 1792636"/>
                        <a:gd name="connsiteX2" fmla="*/ 1551418 w 2608118"/>
                        <a:gd name="connsiteY2" fmla="*/ 384463 h 1792636"/>
                        <a:gd name="connsiteX3" fmla="*/ 2608118 w 2608118"/>
                        <a:gd name="connsiteY3" fmla="*/ 0 h 1792636"/>
                        <a:gd name="connsiteX0" fmla="*/ 0 w 2608118"/>
                        <a:gd name="connsiteY0" fmla="*/ 1776846 h 1794981"/>
                        <a:gd name="connsiteX1" fmla="*/ 789709 w 2608118"/>
                        <a:gd name="connsiteY1" fmla="*/ 1600200 h 1794981"/>
                        <a:gd name="connsiteX2" fmla="*/ 1545548 w 2608118"/>
                        <a:gd name="connsiteY2" fmla="*/ 322118 h 1794981"/>
                        <a:gd name="connsiteX3" fmla="*/ 2608118 w 2608118"/>
                        <a:gd name="connsiteY3" fmla="*/ 0 h 1794981"/>
                        <a:gd name="connsiteX0" fmla="*/ 0 w 2608118"/>
                        <a:gd name="connsiteY0" fmla="*/ 1776846 h 1784070"/>
                        <a:gd name="connsiteX1" fmla="*/ 785147 w 2608118"/>
                        <a:gd name="connsiteY1" fmla="*/ 1539304 h 1784070"/>
                        <a:gd name="connsiteX2" fmla="*/ 1545548 w 2608118"/>
                        <a:gd name="connsiteY2" fmla="*/ 322118 h 1784070"/>
                        <a:gd name="connsiteX3" fmla="*/ 2608118 w 2608118"/>
                        <a:gd name="connsiteY3" fmla="*/ 0 h 1784070"/>
                        <a:gd name="connsiteX0" fmla="*/ 0 w 2834214"/>
                        <a:gd name="connsiteY0" fmla="*/ 1797143 h 1802937"/>
                        <a:gd name="connsiteX1" fmla="*/ 1011243 w 2834214"/>
                        <a:gd name="connsiteY1" fmla="*/ 1539304 h 1802937"/>
                        <a:gd name="connsiteX2" fmla="*/ 1771644 w 2834214"/>
                        <a:gd name="connsiteY2" fmla="*/ 322118 h 1802937"/>
                        <a:gd name="connsiteX3" fmla="*/ 2834214 w 2834214"/>
                        <a:gd name="connsiteY3" fmla="*/ 0 h 1802937"/>
                        <a:gd name="connsiteX0" fmla="*/ 0 w 2651655"/>
                        <a:gd name="connsiteY0" fmla="*/ 1770573 h 1776368"/>
                        <a:gd name="connsiteX1" fmla="*/ 1011243 w 2651655"/>
                        <a:gd name="connsiteY1" fmla="*/ 1512734 h 1776368"/>
                        <a:gd name="connsiteX2" fmla="*/ 1771644 w 2651655"/>
                        <a:gd name="connsiteY2" fmla="*/ 295548 h 1776368"/>
                        <a:gd name="connsiteX3" fmla="*/ 2651655 w 2651655"/>
                        <a:gd name="connsiteY3" fmla="*/ 0 h 1776368"/>
                        <a:gd name="connsiteX0" fmla="*/ 0 w 2562847"/>
                        <a:gd name="connsiteY0" fmla="*/ 1770573 h 1776368"/>
                        <a:gd name="connsiteX1" fmla="*/ 922435 w 2562847"/>
                        <a:gd name="connsiteY1" fmla="*/ 1512734 h 1776368"/>
                        <a:gd name="connsiteX2" fmla="*/ 1682836 w 2562847"/>
                        <a:gd name="connsiteY2" fmla="*/ 295548 h 1776368"/>
                        <a:gd name="connsiteX3" fmla="*/ 2562847 w 2562847"/>
                        <a:gd name="connsiteY3" fmla="*/ 0 h 1776368"/>
                      </a:gdLst>
                      <a:ahLst/>
                      <a:cxnLst>
                        <a:cxn ang="0">
                          <a:pos x="connsiteX0" y="connsiteY0"/>
                        </a:cxn>
                        <a:cxn ang="0">
                          <a:pos x="connsiteX1" y="connsiteY1"/>
                        </a:cxn>
                        <a:cxn ang="0">
                          <a:pos x="connsiteX2" y="connsiteY2"/>
                        </a:cxn>
                        <a:cxn ang="0">
                          <a:pos x="connsiteX3" y="connsiteY3"/>
                        </a:cxn>
                      </a:cxnLst>
                      <a:rect l="l" t="t" r="r" b="b"/>
                      <a:pathLst>
                        <a:path w="2562847" h="1776368">
                          <a:moveTo>
                            <a:pt x="0" y="1770573"/>
                          </a:moveTo>
                          <a:cubicBezTo>
                            <a:pt x="264102" y="1793086"/>
                            <a:pt x="641962" y="1758571"/>
                            <a:pt x="922435" y="1512734"/>
                          </a:cubicBezTo>
                          <a:cubicBezTo>
                            <a:pt x="1202908" y="1266897"/>
                            <a:pt x="1379768" y="562248"/>
                            <a:pt x="1682836" y="295548"/>
                          </a:cubicBezTo>
                          <a:cubicBezTo>
                            <a:pt x="1985904" y="28848"/>
                            <a:pt x="2194835" y="90054"/>
                            <a:pt x="2562847" y="0"/>
                          </a:cubicBezTo>
                        </a:path>
                      </a:pathLst>
                    </a:custGeom>
                    <a:noFill/>
                    <a:ln w="12700">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177" name="Ελεύθερη σχεδίαση 176"/>
                    <p:cNvSpPr/>
                    <p:nvPr/>
                  </p:nvSpPr>
                  <p:spPr>
                    <a:xfrm>
                      <a:off x="1242265" y="2204465"/>
                      <a:ext cx="3029816" cy="1180484"/>
                    </a:xfrm>
                    <a:custGeom>
                      <a:avLst/>
                      <a:gdLst>
                        <a:gd name="connsiteX0" fmla="*/ 0 w 2608118"/>
                        <a:gd name="connsiteY0" fmla="*/ 1776846 h 1790517"/>
                        <a:gd name="connsiteX1" fmla="*/ 789709 w 2608118"/>
                        <a:gd name="connsiteY1" fmla="*/ 1600200 h 1790517"/>
                        <a:gd name="connsiteX2" fmla="*/ 1569027 w 2608118"/>
                        <a:gd name="connsiteY2" fmla="*/ 446809 h 1790517"/>
                        <a:gd name="connsiteX3" fmla="*/ 2608118 w 2608118"/>
                        <a:gd name="connsiteY3" fmla="*/ 0 h 1790517"/>
                        <a:gd name="connsiteX0" fmla="*/ 0 w 2608118"/>
                        <a:gd name="connsiteY0" fmla="*/ 1776846 h 1792636"/>
                        <a:gd name="connsiteX1" fmla="*/ 789709 w 2608118"/>
                        <a:gd name="connsiteY1" fmla="*/ 1600200 h 1792636"/>
                        <a:gd name="connsiteX2" fmla="*/ 1551418 w 2608118"/>
                        <a:gd name="connsiteY2" fmla="*/ 384463 h 1792636"/>
                        <a:gd name="connsiteX3" fmla="*/ 2608118 w 2608118"/>
                        <a:gd name="connsiteY3" fmla="*/ 0 h 1792636"/>
                        <a:gd name="connsiteX0" fmla="*/ 0 w 2608118"/>
                        <a:gd name="connsiteY0" fmla="*/ 1776846 h 1794981"/>
                        <a:gd name="connsiteX1" fmla="*/ 789709 w 2608118"/>
                        <a:gd name="connsiteY1" fmla="*/ 1600200 h 1794981"/>
                        <a:gd name="connsiteX2" fmla="*/ 1545548 w 2608118"/>
                        <a:gd name="connsiteY2" fmla="*/ 322118 h 1794981"/>
                        <a:gd name="connsiteX3" fmla="*/ 2608118 w 2608118"/>
                        <a:gd name="connsiteY3" fmla="*/ 0 h 1794981"/>
                        <a:gd name="connsiteX0" fmla="*/ 0 w 2608118"/>
                        <a:gd name="connsiteY0" fmla="*/ 1776846 h 1784070"/>
                        <a:gd name="connsiteX1" fmla="*/ 785147 w 2608118"/>
                        <a:gd name="connsiteY1" fmla="*/ 1539304 h 1784070"/>
                        <a:gd name="connsiteX2" fmla="*/ 1545548 w 2608118"/>
                        <a:gd name="connsiteY2" fmla="*/ 322118 h 1784070"/>
                        <a:gd name="connsiteX3" fmla="*/ 2608118 w 2608118"/>
                        <a:gd name="connsiteY3" fmla="*/ 0 h 1784070"/>
                        <a:gd name="connsiteX0" fmla="*/ 0 w 2834214"/>
                        <a:gd name="connsiteY0" fmla="*/ 1797143 h 1802937"/>
                        <a:gd name="connsiteX1" fmla="*/ 1011243 w 2834214"/>
                        <a:gd name="connsiteY1" fmla="*/ 1539304 h 1802937"/>
                        <a:gd name="connsiteX2" fmla="*/ 1771644 w 2834214"/>
                        <a:gd name="connsiteY2" fmla="*/ 322118 h 1802937"/>
                        <a:gd name="connsiteX3" fmla="*/ 2834214 w 2834214"/>
                        <a:gd name="connsiteY3" fmla="*/ 0 h 1802937"/>
                        <a:gd name="connsiteX0" fmla="*/ 0 w 2621229"/>
                        <a:gd name="connsiteY0" fmla="*/ 1772375 h 1778170"/>
                        <a:gd name="connsiteX1" fmla="*/ 1011243 w 2621229"/>
                        <a:gd name="connsiteY1" fmla="*/ 1514536 h 1778170"/>
                        <a:gd name="connsiteX2" fmla="*/ 1771644 w 2621229"/>
                        <a:gd name="connsiteY2" fmla="*/ 297350 h 1778170"/>
                        <a:gd name="connsiteX3" fmla="*/ 2621229 w 2621229"/>
                        <a:gd name="connsiteY3" fmla="*/ 0 h 1778170"/>
                      </a:gdLst>
                      <a:ahLst/>
                      <a:cxnLst>
                        <a:cxn ang="0">
                          <a:pos x="connsiteX0" y="connsiteY0"/>
                        </a:cxn>
                        <a:cxn ang="0">
                          <a:pos x="connsiteX1" y="connsiteY1"/>
                        </a:cxn>
                        <a:cxn ang="0">
                          <a:pos x="connsiteX2" y="connsiteY2"/>
                        </a:cxn>
                        <a:cxn ang="0">
                          <a:pos x="connsiteX3" y="connsiteY3"/>
                        </a:cxn>
                      </a:cxnLst>
                      <a:rect l="l" t="t" r="r" b="b"/>
                      <a:pathLst>
                        <a:path w="2621229" h="1778170">
                          <a:moveTo>
                            <a:pt x="0" y="1772375"/>
                          </a:moveTo>
                          <a:cubicBezTo>
                            <a:pt x="264102" y="1794888"/>
                            <a:pt x="715969" y="1760374"/>
                            <a:pt x="1011243" y="1514536"/>
                          </a:cubicBezTo>
                          <a:cubicBezTo>
                            <a:pt x="1306517" y="1268699"/>
                            <a:pt x="1468576" y="564050"/>
                            <a:pt x="1771644" y="297350"/>
                          </a:cubicBezTo>
                          <a:cubicBezTo>
                            <a:pt x="2074712" y="30650"/>
                            <a:pt x="2253217" y="90054"/>
                            <a:pt x="2621229" y="0"/>
                          </a:cubicBezTo>
                        </a:path>
                      </a:pathLst>
                    </a:custGeom>
                    <a:noFill/>
                    <a:ln w="12700">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178" name="Ελεύθερη σχεδίαση 177"/>
                    <p:cNvSpPr/>
                    <p:nvPr/>
                  </p:nvSpPr>
                  <p:spPr>
                    <a:xfrm>
                      <a:off x="1302980" y="2040341"/>
                      <a:ext cx="2982923" cy="1267779"/>
                    </a:xfrm>
                    <a:custGeom>
                      <a:avLst/>
                      <a:gdLst>
                        <a:gd name="connsiteX0" fmla="*/ 0 w 2608118"/>
                        <a:gd name="connsiteY0" fmla="*/ 1776846 h 1790517"/>
                        <a:gd name="connsiteX1" fmla="*/ 789709 w 2608118"/>
                        <a:gd name="connsiteY1" fmla="*/ 1600200 h 1790517"/>
                        <a:gd name="connsiteX2" fmla="*/ 1569027 w 2608118"/>
                        <a:gd name="connsiteY2" fmla="*/ 446809 h 1790517"/>
                        <a:gd name="connsiteX3" fmla="*/ 2608118 w 2608118"/>
                        <a:gd name="connsiteY3" fmla="*/ 0 h 1790517"/>
                        <a:gd name="connsiteX0" fmla="*/ 0 w 2608118"/>
                        <a:gd name="connsiteY0" fmla="*/ 1776846 h 1792636"/>
                        <a:gd name="connsiteX1" fmla="*/ 789709 w 2608118"/>
                        <a:gd name="connsiteY1" fmla="*/ 1600200 h 1792636"/>
                        <a:gd name="connsiteX2" fmla="*/ 1551418 w 2608118"/>
                        <a:gd name="connsiteY2" fmla="*/ 384463 h 1792636"/>
                        <a:gd name="connsiteX3" fmla="*/ 2608118 w 2608118"/>
                        <a:gd name="connsiteY3" fmla="*/ 0 h 1792636"/>
                        <a:gd name="connsiteX0" fmla="*/ 0 w 2608118"/>
                        <a:gd name="connsiteY0" fmla="*/ 1776846 h 1794981"/>
                        <a:gd name="connsiteX1" fmla="*/ 789709 w 2608118"/>
                        <a:gd name="connsiteY1" fmla="*/ 1600200 h 1794981"/>
                        <a:gd name="connsiteX2" fmla="*/ 1545548 w 2608118"/>
                        <a:gd name="connsiteY2" fmla="*/ 322118 h 1794981"/>
                        <a:gd name="connsiteX3" fmla="*/ 2608118 w 2608118"/>
                        <a:gd name="connsiteY3" fmla="*/ 0 h 1794981"/>
                        <a:gd name="connsiteX0" fmla="*/ 0 w 2608118"/>
                        <a:gd name="connsiteY0" fmla="*/ 1776846 h 1784070"/>
                        <a:gd name="connsiteX1" fmla="*/ 785147 w 2608118"/>
                        <a:gd name="connsiteY1" fmla="*/ 1539304 h 1784070"/>
                        <a:gd name="connsiteX2" fmla="*/ 1545548 w 2608118"/>
                        <a:gd name="connsiteY2" fmla="*/ 322118 h 1784070"/>
                        <a:gd name="connsiteX3" fmla="*/ 2608118 w 2608118"/>
                        <a:gd name="connsiteY3" fmla="*/ 0 h 1784070"/>
                        <a:gd name="connsiteX0" fmla="*/ 0 w 2834214"/>
                        <a:gd name="connsiteY0" fmla="*/ 1797143 h 1802937"/>
                        <a:gd name="connsiteX1" fmla="*/ 1011243 w 2834214"/>
                        <a:gd name="connsiteY1" fmla="*/ 1539304 h 1802937"/>
                        <a:gd name="connsiteX2" fmla="*/ 1771644 w 2834214"/>
                        <a:gd name="connsiteY2" fmla="*/ 322118 h 1802937"/>
                        <a:gd name="connsiteX3" fmla="*/ 2834214 w 2834214"/>
                        <a:gd name="connsiteY3" fmla="*/ 0 h 1802937"/>
                        <a:gd name="connsiteX0" fmla="*/ 0 w 2641513"/>
                        <a:gd name="connsiteY0" fmla="*/ 1762835 h 1768630"/>
                        <a:gd name="connsiteX1" fmla="*/ 1011243 w 2641513"/>
                        <a:gd name="connsiteY1" fmla="*/ 1504996 h 1768630"/>
                        <a:gd name="connsiteX2" fmla="*/ 1771644 w 2641513"/>
                        <a:gd name="connsiteY2" fmla="*/ 287810 h 1768630"/>
                        <a:gd name="connsiteX3" fmla="*/ 2641513 w 2641513"/>
                        <a:gd name="connsiteY3" fmla="*/ 0 h 1768630"/>
                        <a:gd name="connsiteX0" fmla="*/ 0 w 2580660"/>
                        <a:gd name="connsiteY0" fmla="*/ 1774424 h 1779594"/>
                        <a:gd name="connsiteX1" fmla="*/ 950390 w 2580660"/>
                        <a:gd name="connsiteY1" fmla="*/ 1504996 h 1779594"/>
                        <a:gd name="connsiteX2" fmla="*/ 1710791 w 2580660"/>
                        <a:gd name="connsiteY2" fmla="*/ 287810 h 1779594"/>
                        <a:gd name="connsiteX3" fmla="*/ 2580660 w 2580660"/>
                        <a:gd name="connsiteY3" fmla="*/ 0 h 1779594"/>
                      </a:gdLst>
                      <a:ahLst/>
                      <a:cxnLst>
                        <a:cxn ang="0">
                          <a:pos x="connsiteX0" y="connsiteY0"/>
                        </a:cxn>
                        <a:cxn ang="0">
                          <a:pos x="connsiteX1" y="connsiteY1"/>
                        </a:cxn>
                        <a:cxn ang="0">
                          <a:pos x="connsiteX2" y="connsiteY2"/>
                        </a:cxn>
                        <a:cxn ang="0">
                          <a:pos x="connsiteX3" y="connsiteY3"/>
                        </a:cxn>
                      </a:cxnLst>
                      <a:rect l="l" t="t" r="r" b="b"/>
                      <a:pathLst>
                        <a:path w="2580660" h="1779594">
                          <a:moveTo>
                            <a:pt x="0" y="1774424"/>
                          </a:moveTo>
                          <a:cubicBezTo>
                            <a:pt x="264102" y="1796937"/>
                            <a:pt x="665258" y="1752765"/>
                            <a:pt x="950390" y="1504996"/>
                          </a:cubicBezTo>
                          <a:cubicBezTo>
                            <a:pt x="1235522" y="1257227"/>
                            <a:pt x="1407723" y="554510"/>
                            <a:pt x="1710791" y="287810"/>
                          </a:cubicBezTo>
                          <a:cubicBezTo>
                            <a:pt x="2013859" y="21110"/>
                            <a:pt x="2212648" y="90054"/>
                            <a:pt x="2580660" y="0"/>
                          </a:cubicBezTo>
                        </a:path>
                      </a:pathLst>
                    </a:custGeom>
                    <a:noFill/>
                    <a:ln w="12700">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179" name="Ελεύθερη σχεδίαση 178"/>
                    <p:cNvSpPr/>
                    <p:nvPr/>
                  </p:nvSpPr>
                  <p:spPr>
                    <a:xfrm>
                      <a:off x="1274504" y="1814816"/>
                      <a:ext cx="3006369" cy="1410630"/>
                    </a:xfrm>
                    <a:custGeom>
                      <a:avLst/>
                      <a:gdLst>
                        <a:gd name="connsiteX0" fmla="*/ 0 w 2608118"/>
                        <a:gd name="connsiteY0" fmla="*/ 1776846 h 1790517"/>
                        <a:gd name="connsiteX1" fmla="*/ 789709 w 2608118"/>
                        <a:gd name="connsiteY1" fmla="*/ 1600200 h 1790517"/>
                        <a:gd name="connsiteX2" fmla="*/ 1569027 w 2608118"/>
                        <a:gd name="connsiteY2" fmla="*/ 446809 h 1790517"/>
                        <a:gd name="connsiteX3" fmla="*/ 2608118 w 2608118"/>
                        <a:gd name="connsiteY3" fmla="*/ 0 h 1790517"/>
                        <a:gd name="connsiteX0" fmla="*/ 0 w 2608118"/>
                        <a:gd name="connsiteY0" fmla="*/ 1776846 h 1792636"/>
                        <a:gd name="connsiteX1" fmla="*/ 789709 w 2608118"/>
                        <a:gd name="connsiteY1" fmla="*/ 1600200 h 1792636"/>
                        <a:gd name="connsiteX2" fmla="*/ 1551418 w 2608118"/>
                        <a:gd name="connsiteY2" fmla="*/ 384463 h 1792636"/>
                        <a:gd name="connsiteX3" fmla="*/ 2608118 w 2608118"/>
                        <a:gd name="connsiteY3" fmla="*/ 0 h 1792636"/>
                        <a:gd name="connsiteX0" fmla="*/ 0 w 2608118"/>
                        <a:gd name="connsiteY0" fmla="*/ 1776846 h 1794981"/>
                        <a:gd name="connsiteX1" fmla="*/ 789709 w 2608118"/>
                        <a:gd name="connsiteY1" fmla="*/ 1600200 h 1794981"/>
                        <a:gd name="connsiteX2" fmla="*/ 1545548 w 2608118"/>
                        <a:gd name="connsiteY2" fmla="*/ 322118 h 1794981"/>
                        <a:gd name="connsiteX3" fmla="*/ 2608118 w 2608118"/>
                        <a:gd name="connsiteY3" fmla="*/ 0 h 1794981"/>
                        <a:gd name="connsiteX0" fmla="*/ 0 w 2608118"/>
                        <a:gd name="connsiteY0" fmla="*/ 1776846 h 1784070"/>
                        <a:gd name="connsiteX1" fmla="*/ 785147 w 2608118"/>
                        <a:gd name="connsiteY1" fmla="*/ 1539304 h 1784070"/>
                        <a:gd name="connsiteX2" fmla="*/ 1545548 w 2608118"/>
                        <a:gd name="connsiteY2" fmla="*/ 322118 h 1784070"/>
                        <a:gd name="connsiteX3" fmla="*/ 2608118 w 2608118"/>
                        <a:gd name="connsiteY3" fmla="*/ 0 h 1784070"/>
                        <a:gd name="connsiteX0" fmla="*/ 0 w 2834214"/>
                        <a:gd name="connsiteY0" fmla="*/ 1797143 h 1802937"/>
                        <a:gd name="connsiteX1" fmla="*/ 1011243 w 2834214"/>
                        <a:gd name="connsiteY1" fmla="*/ 1539304 h 1802937"/>
                        <a:gd name="connsiteX2" fmla="*/ 1771644 w 2834214"/>
                        <a:gd name="connsiteY2" fmla="*/ 322118 h 1802937"/>
                        <a:gd name="connsiteX3" fmla="*/ 2834214 w 2834214"/>
                        <a:gd name="connsiteY3" fmla="*/ 0 h 1802937"/>
                        <a:gd name="connsiteX0" fmla="*/ 0 w 2641513"/>
                        <a:gd name="connsiteY0" fmla="*/ 1776184 h 1781979"/>
                        <a:gd name="connsiteX1" fmla="*/ 1011243 w 2641513"/>
                        <a:gd name="connsiteY1" fmla="*/ 1518345 h 1781979"/>
                        <a:gd name="connsiteX2" fmla="*/ 1771644 w 2641513"/>
                        <a:gd name="connsiteY2" fmla="*/ 301159 h 1781979"/>
                        <a:gd name="connsiteX3" fmla="*/ 2641513 w 2641513"/>
                        <a:gd name="connsiteY3" fmla="*/ 0 h 1781979"/>
                        <a:gd name="connsiteX0" fmla="*/ 0 w 2600944"/>
                        <a:gd name="connsiteY0" fmla="*/ 1786832 h 1792048"/>
                        <a:gd name="connsiteX1" fmla="*/ 970674 w 2600944"/>
                        <a:gd name="connsiteY1" fmla="*/ 1518345 h 1792048"/>
                        <a:gd name="connsiteX2" fmla="*/ 1731075 w 2600944"/>
                        <a:gd name="connsiteY2" fmla="*/ 301159 h 1792048"/>
                        <a:gd name="connsiteX3" fmla="*/ 2600944 w 2600944"/>
                        <a:gd name="connsiteY3" fmla="*/ 0 h 1792048"/>
                      </a:gdLst>
                      <a:ahLst/>
                      <a:cxnLst>
                        <a:cxn ang="0">
                          <a:pos x="connsiteX0" y="connsiteY0"/>
                        </a:cxn>
                        <a:cxn ang="0">
                          <a:pos x="connsiteX1" y="connsiteY1"/>
                        </a:cxn>
                        <a:cxn ang="0">
                          <a:pos x="connsiteX2" y="connsiteY2"/>
                        </a:cxn>
                        <a:cxn ang="0">
                          <a:pos x="connsiteX3" y="connsiteY3"/>
                        </a:cxn>
                      </a:cxnLst>
                      <a:rect l="l" t="t" r="r" b="b"/>
                      <a:pathLst>
                        <a:path w="2600944" h="1792048">
                          <a:moveTo>
                            <a:pt x="0" y="1786832"/>
                          </a:moveTo>
                          <a:cubicBezTo>
                            <a:pt x="264102" y="1809345"/>
                            <a:pt x="682162" y="1765957"/>
                            <a:pt x="970674" y="1518345"/>
                          </a:cubicBezTo>
                          <a:cubicBezTo>
                            <a:pt x="1259186" y="1270733"/>
                            <a:pt x="1428007" y="567859"/>
                            <a:pt x="1731075" y="301159"/>
                          </a:cubicBezTo>
                          <a:cubicBezTo>
                            <a:pt x="2034143" y="34459"/>
                            <a:pt x="2232932" y="90054"/>
                            <a:pt x="2600944" y="0"/>
                          </a:cubicBezTo>
                        </a:path>
                      </a:pathLst>
                    </a:custGeom>
                    <a:noFill/>
                    <a:ln w="12700">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180" name="Ελεύθερη σχεδίαση 179"/>
                    <p:cNvSpPr/>
                    <p:nvPr/>
                  </p:nvSpPr>
                  <p:spPr>
                    <a:xfrm>
                      <a:off x="1310990" y="1612510"/>
                      <a:ext cx="2982923" cy="1542897"/>
                    </a:xfrm>
                    <a:custGeom>
                      <a:avLst/>
                      <a:gdLst>
                        <a:gd name="connsiteX0" fmla="*/ 0 w 2608118"/>
                        <a:gd name="connsiteY0" fmla="*/ 1776846 h 1790517"/>
                        <a:gd name="connsiteX1" fmla="*/ 789709 w 2608118"/>
                        <a:gd name="connsiteY1" fmla="*/ 1600200 h 1790517"/>
                        <a:gd name="connsiteX2" fmla="*/ 1569027 w 2608118"/>
                        <a:gd name="connsiteY2" fmla="*/ 446809 h 1790517"/>
                        <a:gd name="connsiteX3" fmla="*/ 2608118 w 2608118"/>
                        <a:gd name="connsiteY3" fmla="*/ 0 h 1790517"/>
                        <a:gd name="connsiteX0" fmla="*/ 0 w 2608118"/>
                        <a:gd name="connsiteY0" fmla="*/ 1776846 h 1792636"/>
                        <a:gd name="connsiteX1" fmla="*/ 789709 w 2608118"/>
                        <a:gd name="connsiteY1" fmla="*/ 1600200 h 1792636"/>
                        <a:gd name="connsiteX2" fmla="*/ 1551418 w 2608118"/>
                        <a:gd name="connsiteY2" fmla="*/ 384463 h 1792636"/>
                        <a:gd name="connsiteX3" fmla="*/ 2608118 w 2608118"/>
                        <a:gd name="connsiteY3" fmla="*/ 0 h 1792636"/>
                        <a:gd name="connsiteX0" fmla="*/ 0 w 2608118"/>
                        <a:gd name="connsiteY0" fmla="*/ 1776846 h 1794981"/>
                        <a:gd name="connsiteX1" fmla="*/ 789709 w 2608118"/>
                        <a:gd name="connsiteY1" fmla="*/ 1600200 h 1794981"/>
                        <a:gd name="connsiteX2" fmla="*/ 1545548 w 2608118"/>
                        <a:gd name="connsiteY2" fmla="*/ 322118 h 1794981"/>
                        <a:gd name="connsiteX3" fmla="*/ 2608118 w 2608118"/>
                        <a:gd name="connsiteY3" fmla="*/ 0 h 1794981"/>
                        <a:gd name="connsiteX0" fmla="*/ 0 w 2608118"/>
                        <a:gd name="connsiteY0" fmla="*/ 1776846 h 1784070"/>
                        <a:gd name="connsiteX1" fmla="*/ 785147 w 2608118"/>
                        <a:gd name="connsiteY1" fmla="*/ 1539304 h 1784070"/>
                        <a:gd name="connsiteX2" fmla="*/ 1545548 w 2608118"/>
                        <a:gd name="connsiteY2" fmla="*/ 322118 h 1784070"/>
                        <a:gd name="connsiteX3" fmla="*/ 2608118 w 2608118"/>
                        <a:gd name="connsiteY3" fmla="*/ 0 h 1784070"/>
                        <a:gd name="connsiteX0" fmla="*/ 0 w 2834214"/>
                        <a:gd name="connsiteY0" fmla="*/ 1797143 h 1802937"/>
                        <a:gd name="connsiteX1" fmla="*/ 1011243 w 2834214"/>
                        <a:gd name="connsiteY1" fmla="*/ 1539304 h 1802937"/>
                        <a:gd name="connsiteX2" fmla="*/ 1771644 w 2834214"/>
                        <a:gd name="connsiteY2" fmla="*/ 322118 h 1802937"/>
                        <a:gd name="connsiteX3" fmla="*/ 2834214 w 2834214"/>
                        <a:gd name="connsiteY3" fmla="*/ 0 h 1802937"/>
                        <a:gd name="connsiteX0" fmla="*/ 0 w 2641513"/>
                        <a:gd name="connsiteY0" fmla="*/ 1777788 h 1783582"/>
                        <a:gd name="connsiteX1" fmla="*/ 1011243 w 2641513"/>
                        <a:gd name="connsiteY1" fmla="*/ 1519949 h 1783582"/>
                        <a:gd name="connsiteX2" fmla="*/ 1771644 w 2641513"/>
                        <a:gd name="connsiteY2" fmla="*/ 302763 h 1783582"/>
                        <a:gd name="connsiteX3" fmla="*/ 2641513 w 2641513"/>
                        <a:gd name="connsiteY3" fmla="*/ 0 h 1783582"/>
                        <a:gd name="connsiteX0" fmla="*/ 0 w 2641513"/>
                        <a:gd name="connsiteY0" fmla="*/ 1768110 h 1773905"/>
                        <a:gd name="connsiteX1" fmla="*/ 1011243 w 2641513"/>
                        <a:gd name="connsiteY1" fmla="*/ 1510271 h 1773905"/>
                        <a:gd name="connsiteX2" fmla="*/ 1771644 w 2641513"/>
                        <a:gd name="connsiteY2" fmla="*/ 293085 h 1773905"/>
                        <a:gd name="connsiteX3" fmla="*/ 2641513 w 2641513"/>
                        <a:gd name="connsiteY3" fmla="*/ 0 h 1773905"/>
                        <a:gd name="connsiteX0" fmla="*/ 0 w 2580660"/>
                        <a:gd name="connsiteY0" fmla="*/ 1768110 h 1773905"/>
                        <a:gd name="connsiteX1" fmla="*/ 950390 w 2580660"/>
                        <a:gd name="connsiteY1" fmla="*/ 1510271 h 1773905"/>
                        <a:gd name="connsiteX2" fmla="*/ 1710791 w 2580660"/>
                        <a:gd name="connsiteY2" fmla="*/ 293085 h 1773905"/>
                        <a:gd name="connsiteX3" fmla="*/ 2580660 w 2580660"/>
                        <a:gd name="connsiteY3" fmla="*/ 0 h 1773905"/>
                      </a:gdLst>
                      <a:ahLst/>
                      <a:cxnLst>
                        <a:cxn ang="0">
                          <a:pos x="connsiteX0" y="connsiteY0"/>
                        </a:cxn>
                        <a:cxn ang="0">
                          <a:pos x="connsiteX1" y="connsiteY1"/>
                        </a:cxn>
                        <a:cxn ang="0">
                          <a:pos x="connsiteX2" y="connsiteY2"/>
                        </a:cxn>
                        <a:cxn ang="0">
                          <a:pos x="connsiteX3" y="connsiteY3"/>
                        </a:cxn>
                      </a:cxnLst>
                      <a:rect l="l" t="t" r="r" b="b"/>
                      <a:pathLst>
                        <a:path w="2580660" h="1773905">
                          <a:moveTo>
                            <a:pt x="0" y="1768110"/>
                          </a:moveTo>
                          <a:cubicBezTo>
                            <a:pt x="264102" y="1790623"/>
                            <a:pt x="665258" y="1756108"/>
                            <a:pt x="950390" y="1510271"/>
                          </a:cubicBezTo>
                          <a:cubicBezTo>
                            <a:pt x="1235522" y="1264434"/>
                            <a:pt x="1407723" y="559785"/>
                            <a:pt x="1710791" y="293085"/>
                          </a:cubicBezTo>
                          <a:cubicBezTo>
                            <a:pt x="2013859" y="26385"/>
                            <a:pt x="2212648" y="90054"/>
                            <a:pt x="2580660" y="0"/>
                          </a:cubicBezTo>
                        </a:path>
                      </a:pathLst>
                    </a:custGeom>
                    <a:noFill/>
                    <a:ln w="12700">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181" name="Ελεύθερη σχεδίαση 180"/>
                    <p:cNvSpPr/>
                    <p:nvPr/>
                  </p:nvSpPr>
                  <p:spPr>
                    <a:xfrm>
                      <a:off x="1322712" y="1423367"/>
                      <a:ext cx="3053262" cy="1656000"/>
                    </a:xfrm>
                    <a:custGeom>
                      <a:avLst/>
                      <a:gdLst>
                        <a:gd name="connsiteX0" fmla="*/ 0 w 2608118"/>
                        <a:gd name="connsiteY0" fmla="*/ 1776846 h 1790517"/>
                        <a:gd name="connsiteX1" fmla="*/ 789709 w 2608118"/>
                        <a:gd name="connsiteY1" fmla="*/ 1600200 h 1790517"/>
                        <a:gd name="connsiteX2" fmla="*/ 1569027 w 2608118"/>
                        <a:gd name="connsiteY2" fmla="*/ 446809 h 1790517"/>
                        <a:gd name="connsiteX3" fmla="*/ 2608118 w 2608118"/>
                        <a:gd name="connsiteY3" fmla="*/ 0 h 1790517"/>
                        <a:gd name="connsiteX0" fmla="*/ 0 w 2608118"/>
                        <a:gd name="connsiteY0" fmla="*/ 1776846 h 1792636"/>
                        <a:gd name="connsiteX1" fmla="*/ 789709 w 2608118"/>
                        <a:gd name="connsiteY1" fmla="*/ 1600200 h 1792636"/>
                        <a:gd name="connsiteX2" fmla="*/ 1551418 w 2608118"/>
                        <a:gd name="connsiteY2" fmla="*/ 384463 h 1792636"/>
                        <a:gd name="connsiteX3" fmla="*/ 2608118 w 2608118"/>
                        <a:gd name="connsiteY3" fmla="*/ 0 h 1792636"/>
                        <a:gd name="connsiteX0" fmla="*/ 0 w 2608118"/>
                        <a:gd name="connsiteY0" fmla="*/ 1776846 h 1794981"/>
                        <a:gd name="connsiteX1" fmla="*/ 789709 w 2608118"/>
                        <a:gd name="connsiteY1" fmla="*/ 1600200 h 1794981"/>
                        <a:gd name="connsiteX2" fmla="*/ 1545548 w 2608118"/>
                        <a:gd name="connsiteY2" fmla="*/ 322118 h 1794981"/>
                        <a:gd name="connsiteX3" fmla="*/ 2608118 w 2608118"/>
                        <a:gd name="connsiteY3" fmla="*/ 0 h 1794981"/>
                        <a:gd name="connsiteX0" fmla="*/ 0 w 2608118"/>
                        <a:gd name="connsiteY0" fmla="*/ 1776846 h 1784070"/>
                        <a:gd name="connsiteX1" fmla="*/ 785147 w 2608118"/>
                        <a:gd name="connsiteY1" fmla="*/ 1539304 h 1784070"/>
                        <a:gd name="connsiteX2" fmla="*/ 1545548 w 2608118"/>
                        <a:gd name="connsiteY2" fmla="*/ 322118 h 1784070"/>
                        <a:gd name="connsiteX3" fmla="*/ 2608118 w 2608118"/>
                        <a:gd name="connsiteY3" fmla="*/ 0 h 1784070"/>
                        <a:gd name="connsiteX0" fmla="*/ 0 w 2834214"/>
                        <a:gd name="connsiteY0" fmla="*/ 1797143 h 1802937"/>
                        <a:gd name="connsiteX1" fmla="*/ 1011243 w 2834214"/>
                        <a:gd name="connsiteY1" fmla="*/ 1539304 h 1802937"/>
                        <a:gd name="connsiteX2" fmla="*/ 1771644 w 2834214"/>
                        <a:gd name="connsiteY2" fmla="*/ 322118 h 1802937"/>
                        <a:gd name="connsiteX3" fmla="*/ 2834214 w 2834214"/>
                        <a:gd name="connsiteY3" fmla="*/ 0 h 1802937"/>
                        <a:gd name="connsiteX0" fmla="*/ 0 w 2712508"/>
                        <a:gd name="connsiteY0" fmla="*/ 1787938 h 1793733"/>
                        <a:gd name="connsiteX1" fmla="*/ 1011243 w 2712508"/>
                        <a:gd name="connsiteY1" fmla="*/ 1530099 h 1793733"/>
                        <a:gd name="connsiteX2" fmla="*/ 1771644 w 2712508"/>
                        <a:gd name="connsiteY2" fmla="*/ 312913 h 1793733"/>
                        <a:gd name="connsiteX3" fmla="*/ 2712508 w 2712508"/>
                        <a:gd name="connsiteY3" fmla="*/ 0 h 1793733"/>
                        <a:gd name="connsiteX0" fmla="*/ 0 w 2682082"/>
                        <a:gd name="connsiteY0" fmla="*/ 1806806 h 1811638"/>
                        <a:gd name="connsiteX1" fmla="*/ 980817 w 2682082"/>
                        <a:gd name="connsiteY1" fmla="*/ 1530099 h 1811638"/>
                        <a:gd name="connsiteX2" fmla="*/ 1741218 w 2682082"/>
                        <a:gd name="connsiteY2" fmla="*/ 312913 h 1811638"/>
                        <a:gd name="connsiteX3" fmla="*/ 2682082 w 2682082"/>
                        <a:gd name="connsiteY3" fmla="*/ 0 h 1811638"/>
                        <a:gd name="connsiteX0" fmla="*/ 0 w 2641514"/>
                        <a:gd name="connsiteY0" fmla="*/ 1778504 h 1784903"/>
                        <a:gd name="connsiteX1" fmla="*/ 940249 w 2641514"/>
                        <a:gd name="connsiteY1" fmla="*/ 1530099 h 1784903"/>
                        <a:gd name="connsiteX2" fmla="*/ 1700650 w 2641514"/>
                        <a:gd name="connsiteY2" fmla="*/ 312913 h 1784903"/>
                        <a:gd name="connsiteX3" fmla="*/ 2641514 w 2641514"/>
                        <a:gd name="connsiteY3" fmla="*/ 0 h 1784903"/>
                        <a:gd name="connsiteX0" fmla="*/ 0 w 2641514"/>
                        <a:gd name="connsiteY0" fmla="*/ 1797371 h 1802649"/>
                        <a:gd name="connsiteX1" fmla="*/ 940249 w 2641514"/>
                        <a:gd name="connsiteY1" fmla="*/ 1530099 h 1802649"/>
                        <a:gd name="connsiteX2" fmla="*/ 1700650 w 2641514"/>
                        <a:gd name="connsiteY2" fmla="*/ 312913 h 1802649"/>
                        <a:gd name="connsiteX3" fmla="*/ 2641514 w 2641514"/>
                        <a:gd name="connsiteY3" fmla="*/ 0 h 1802649"/>
                      </a:gdLst>
                      <a:ahLst/>
                      <a:cxnLst>
                        <a:cxn ang="0">
                          <a:pos x="connsiteX0" y="connsiteY0"/>
                        </a:cxn>
                        <a:cxn ang="0">
                          <a:pos x="connsiteX1" y="connsiteY1"/>
                        </a:cxn>
                        <a:cxn ang="0">
                          <a:pos x="connsiteX2" y="connsiteY2"/>
                        </a:cxn>
                        <a:cxn ang="0">
                          <a:pos x="connsiteX3" y="connsiteY3"/>
                        </a:cxn>
                      </a:cxnLst>
                      <a:rect l="l" t="t" r="r" b="b"/>
                      <a:pathLst>
                        <a:path w="2641514" h="1802649">
                          <a:moveTo>
                            <a:pt x="0" y="1797371"/>
                          </a:moveTo>
                          <a:cubicBezTo>
                            <a:pt x="264102" y="1819884"/>
                            <a:pt x="656807" y="1777509"/>
                            <a:pt x="940249" y="1530099"/>
                          </a:cubicBezTo>
                          <a:cubicBezTo>
                            <a:pt x="1223691" y="1282689"/>
                            <a:pt x="1397582" y="579613"/>
                            <a:pt x="1700650" y="312913"/>
                          </a:cubicBezTo>
                          <a:cubicBezTo>
                            <a:pt x="2003718" y="46213"/>
                            <a:pt x="2273502" y="90054"/>
                            <a:pt x="2641514" y="0"/>
                          </a:cubicBezTo>
                        </a:path>
                      </a:pathLst>
                    </a:custGeom>
                    <a:noFill/>
                    <a:ln w="12700">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grpSp>
            </p:grpSp>
            <p:sp>
              <p:nvSpPr>
                <p:cNvPr id="164" name="Οβάλ 163"/>
                <p:cNvSpPr/>
                <p:nvPr/>
              </p:nvSpPr>
              <p:spPr>
                <a:xfrm>
                  <a:off x="2544090" y="5103509"/>
                  <a:ext cx="324000" cy="522000"/>
                </a:xfrm>
                <a:prstGeom prst="ellipse">
                  <a:avLst/>
                </a:prstGeom>
                <a:solidFill>
                  <a:schemeClr val="accent1">
                    <a:lumMod val="20000"/>
                    <a:lumOff val="80000"/>
                  </a:schemeClr>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grpSp>
              <p:nvGrpSpPr>
                <p:cNvPr id="165" name="Ομάδα 164"/>
                <p:cNvGrpSpPr/>
                <p:nvPr/>
              </p:nvGrpSpPr>
              <p:grpSpPr>
                <a:xfrm>
                  <a:off x="5541569" y="3507487"/>
                  <a:ext cx="466010" cy="1113691"/>
                  <a:chOff x="4885081" y="3507487"/>
                  <a:chExt cx="466010" cy="1113691"/>
                </a:xfrm>
              </p:grpSpPr>
              <p:cxnSp>
                <p:nvCxnSpPr>
                  <p:cNvPr id="166" name="Ευθεία γραμμή σύνδεσης 165"/>
                  <p:cNvCxnSpPr/>
                  <p:nvPr/>
                </p:nvCxnSpPr>
                <p:spPr>
                  <a:xfrm>
                    <a:off x="4990585" y="3507487"/>
                    <a:ext cx="324000" cy="1"/>
                  </a:xfrm>
                  <a:prstGeom prst="line">
                    <a:avLst/>
                  </a:prstGeom>
                  <a:ln w="12700">
                    <a:solidFill>
                      <a:schemeClr val="tx1"/>
                    </a:solidFill>
                    <a:prstDash val="dash"/>
                    <a:tailEnd type="triangle" w="med" len="lg"/>
                  </a:ln>
                </p:spPr>
                <p:style>
                  <a:lnRef idx="1">
                    <a:schemeClr val="accent1"/>
                  </a:lnRef>
                  <a:fillRef idx="0">
                    <a:schemeClr val="accent1"/>
                  </a:fillRef>
                  <a:effectRef idx="0">
                    <a:schemeClr val="accent1"/>
                  </a:effectRef>
                  <a:fontRef idx="minor">
                    <a:schemeClr val="tx1"/>
                  </a:fontRef>
                </p:style>
              </p:cxnSp>
              <p:cxnSp>
                <p:nvCxnSpPr>
                  <p:cNvPr id="167" name="Ευθεία γραμμή σύνδεσης 166"/>
                  <p:cNvCxnSpPr/>
                  <p:nvPr/>
                </p:nvCxnSpPr>
                <p:spPr>
                  <a:xfrm>
                    <a:off x="4920248" y="3695056"/>
                    <a:ext cx="324000" cy="1"/>
                  </a:xfrm>
                  <a:prstGeom prst="line">
                    <a:avLst/>
                  </a:prstGeom>
                  <a:ln w="12700">
                    <a:solidFill>
                      <a:schemeClr val="tx1"/>
                    </a:solidFill>
                    <a:prstDash val="dash"/>
                    <a:tailEnd type="triangle" w="med" len="lg"/>
                  </a:ln>
                </p:spPr>
                <p:style>
                  <a:lnRef idx="1">
                    <a:schemeClr val="accent1"/>
                  </a:lnRef>
                  <a:fillRef idx="0">
                    <a:schemeClr val="accent1"/>
                  </a:fillRef>
                  <a:effectRef idx="0">
                    <a:schemeClr val="accent1"/>
                  </a:effectRef>
                  <a:fontRef idx="minor">
                    <a:schemeClr val="tx1"/>
                  </a:fontRef>
                </p:style>
              </p:cxnSp>
              <p:cxnSp>
                <p:nvCxnSpPr>
                  <p:cNvPr id="168" name="Ευθεία γραμμή σύνδεσης 167"/>
                  <p:cNvCxnSpPr/>
                  <p:nvPr/>
                </p:nvCxnSpPr>
                <p:spPr>
                  <a:xfrm>
                    <a:off x="4896803" y="3894348"/>
                    <a:ext cx="324000" cy="1"/>
                  </a:xfrm>
                  <a:prstGeom prst="line">
                    <a:avLst/>
                  </a:prstGeom>
                  <a:ln w="12700">
                    <a:solidFill>
                      <a:schemeClr val="tx1"/>
                    </a:solidFill>
                    <a:prstDash val="dash"/>
                    <a:tailEnd type="triangle" w="med" len="lg"/>
                  </a:ln>
                </p:spPr>
                <p:style>
                  <a:lnRef idx="1">
                    <a:schemeClr val="accent1"/>
                  </a:lnRef>
                  <a:fillRef idx="0">
                    <a:schemeClr val="accent1"/>
                  </a:fillRef>
                  <a:effectRef idx="0">
                    <a:schemeClr val="accent1"/>
                  </a:effectRef>
                  <a:fontRef idx="minor">
                    <a:schemeClr val="tx1"/>
                  </a:fontRef>
                </p:style>
              </p:cxnSp>
              <p:cxnSp>
                <p:nvCxnSpPr>
                  <p:cNvPr id="169" name="Ευθεία γραμμή σύνδεσης 168"/>
                  <p:cNvCxnSpPr/>
                  <p:nvPr/>
                </p:nvCxnSpPr>
                <p:spPr>
                  <a:xfrm>
                    <a:off x="4885081" y="4127477"/>
                    <a:ext cx="324000" cy="1"/>
                  </a:xfrm>
                  <a:prstGeom prst="line">
                    <a:avLst/>
                  </a:prstGeom>
                  <a:ln w="12700">
                    <a:solidFill>
                      <a:schemeClr val="tx1"/>
                    </a:solidFill>
                    <a:prstDash val="dash"/>
                    <a:tailEnd type="triangle" w="med" len="lg"/>
                  </a:ln>
                </p:spPr>
                <p:style>
                  <a:lnRef idx="1">
                    <a:schemeClr val="accent1"/>
                  </a:lnRef>
                  <a:fillRef idx="0">
                    <a:schemeClr val="accent1"/>
                  </a:fillRef>
                  <a:effectRef idx="0">
                    <a:schemeClr val="accent1"/>
                  </a:effectRef>
                  <a:fontRef idx="minor">
                    <a:schemeClr val="tx1"/>
                  </a:fontRef>
                </p:style>
              </p:cxnSp>
              <p:cxnSp>
                <p:nvCxnSpPr>
                  <p:cNvPr id="170" name="Ευθεία γραμμή σύνδεσης 169"/>
                  <p:cNvCxnSpPr/>
                  <p:nvPr/>
                </p:nvCxnSpPr>
                <p:spPr>
                  <a:xfrm>
                    <a:off x="4898137" y="4281209"/>
                    <a:ext cx="324000" cy="1"/>
                  </a:xfrm>
                  <a:prstGeom prst="line">
                    <a:avLst/>
                  </a:prstGeom>
                  <a:ln w="12700">
                    <a:solidFill>
                      <a:schemeClr val="tx1"/>
                    </a:solidFill>
                    <a:prstDash val="dash"/>
                    <a:tailEnd type="triangle" w="med" len="lg"/>
                  </a:ln>
                </p:spPr>
                <p:style>
                  <a:lnRef idx="1">
                    <a:schemeClr val="accent1"/>
                  </a:lnRef>
                  <a:fillRef idx="0">
                    <a:schemeClr val="accent1"/>
                  </a:fillRef>
                  <a:effectRef idx="0">
                    <a:schemeClr val="accent1"/>
                  </a:effectRef>
                  <a:fontRef idx="minor">
                    <a:schemeClr val="tx1"/>
                  </a:fontRef>
                </p:style>
              </p:cxnSp>
              <p:cxnSp>
                <p:nvCxnSpPr>
                  <p:cNvPr id="171" name="Ευθεία γραμμή σύνδεσης 170"/>
                  <p:cNvCxnSpPr/>
                  <p:nvPr/>
                </p:nvCxnSpPr>
                <p:spPr>
                  <a:xfrm>
                    <a:off x="4934639" y="4445332"/>
                    <a:ext cx="324000" cy="1"/>
                  </a:xfrm>
                  <a:prstGeom prst="line">
                    <a:avLst/>
                  </a:prstGeom>
                  <a:ln w="12700">
                    <a:solidFill>
                      <a:schemeClr val="tx1"/>
                    </a:solidFill>
                    <a:prstDash val="dash"/>
                    <a:tailEnd type="triangle" w="med" len="lg"/>
                  </a:ln>
                </p:spPr>
                <p:style>
                  <a:lnRef idx="1">
                    <a:schemeClr val="accent1"/>
                  </a:lnRef>
                  <a:fillRef idx="0">
                    <a:schemeClr val="accent1"/>
                  </a:fillRef>
                  <a:effectRef idx="0">
                    <a:schemeClr val="accent1"/>
                  </a:effectRef>
                  <a:fontRef idx="minor">
                    <a:schemeClr val="tx1"/>
                  </a:fontRef>
                </p:style>
              </p:cxnSp>
              <p:cxnSp>
                <p:nvCxnSpPr>
                  <p:cNvPr id="172" name="Ευθεία γραμμή σύνδεσης 171"/>
                  <p:cNvCxnSpPr/>
                  <p:nvPr/>
                </p:nvCxnSpPr>
                <p:spPr>
                  <a:xfrm>
                    <a:off x="5027091" y="4621178"/>
                    <a:ext cx="324000" cy="0"/>
                  </a:xfrm>
                  <a:prstGeom prst="line">
                    <a:avLst/>
                  </a:prstGeom>
                  <a:ln w="12700">
                    <a:solidFill>
                      <a:schemeClr val="tx1"/>
                    </a:solidFill>
                    <a:prstDash val="dash"/>
                    <a:tailEnd type="triangle" w="med" len="lg"/>
                  </a:ln>
                </p:spPr>
                <p:style>
                  <a:lnRef idx="1">
                    <a:schemeClr val="accent1"/>
                  </a:lnRef>
                  <a:fillRef idx="0">
                    <a:schemeClr val="accent1"/>
                  </a:fillRef>
                  <a:effectRef idx="0">
                    <a:schemeClr val="accent1"/>
                  </a:effectRef>
                  <a:fontRef idx="minor">
                    <a:schemeClr val="tx1"/>
                  </a:fontRef>
                </p:style>
              </p:cxnSp>
            </p:grpSp>
          </p:grpSp>
          <p:grpSp>
            <p:nvGrpSpPr>
              <p:cNvPr id="160" name="Ομάδα 159"/>
              <p:cNvGrpSpPr/>
              <p:nvPr/>
            </p:nvGrpSpPr>
            <p:grpSpPr>
              <a:xfrm>
                <a:off x="1711796" y="5014932"/>
                <a:ext cx="1008000" cy="369332"/>
                <a:chOff x="1711796" y="5014932"/>
                <a:chExt cx="1008000" cy="369332"/>
              </a:xfrm>
            </p:grpSpPr>
            <p:cxnSp>
              <p:nvCxnSpPr>
                <p:cNvPr id="161" name="Ευθύγραμμο βέλος σύνδεσης 160"/>
                <p:cNvCxnSpPr/>
                <p:nvPr/>
              </p:nvCxnSpPr>
              <p:spPr>
                <a:xfrm>
                  <a:off x="1711796" y="5354113"/>
                  <a:ext cx="1008000" cy="0"/>
                </a:xfrm>
                <a:prstGeom prst="straightConnector1">
                  <a:avLst/>
                </a:prstGeom>
                <a:ln w="57150">
                  <a:solidFill>
                    <a:srgbClr val="FF0000"/>
                  </a:solidFill>
                  <a:tailEnd type="triangle" w="sm" len="lg"/>
                </a:ln>
              </p:spPr>
              <p:style>
                <a:lnRef idx="1">
                  <a:schemeClr val="accent1"/>
                </a:lnRef>
                <a:fillRef idx="0">
                  <a:schemeClr val="accent1"/>
                </a:fillRef>
                <a:effectRef idx="0">
                  <a:schemeClr val="accent1"/>
                </a:effectRef>
                <a:fontRef idx="minor">
                  <a:schemeClr val="tx1"/>
                </a:fontRef>
              </p:style>
            </p:cxnSp>
            <p:sp>
              <p:nvSpPr>
                <p:cNvPr id="162" name="TextBox 161"/>
                <p:cNvSpPr txBox="1"/>
                <p:nvPr/>
              </p:nvSpPr>
              <p:spPr>
                <a:xfrm>
                  <a:off x="1881833" y="5014932"/>
                  <a:ext cx="415498" cy="369332"/>
                </a:xfrm>
                <a:prstGeom prst="rect">
                  <a:avLst/>
                </a:prstGeom>
                <a:noFill/>
              </p:spPr>
              <p:txBody>
                <a:bodyPr wrap="square" rtlCol="0">
                  <a:spAutoFit/>
                </a:bodyPr>
                <a:lstStyle/>
                <a:p>
                  <a:r>
                    <a:rPr lang="en-US" b="1" i="1" dirty="0" smtClean="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F</a:t>
                  </a:r>
                  <a:r>
                    <a:rPr lang="en-US" b="1" baseline="-25000" dirty="0" smtClean="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1</a:t>
                  </a:r>
                  <a:endParaRPr lang="el-GR" b="1" dirty="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grpSp>
        </p:grpSp>
        <p:grpSp>
          <p:nvGrpSpPr>
            <p:cNvPr id="16" name="Ομάδα 15"/>
            <p:cNvGrpSpPr/>
            <p:nvPr/>
          </p:nvGrpSpPr>
          <p:grpSpPr>
            <a:xfrm>
              <a:off x="106413" y="3023054"/>
              <a:ext cx="6780049" cy="3725910"/>
              <a:chOff x="106413" y="3023054"/>
              <a:chExt cx="6780049" cy="3725910"/>
            </a:xfrm>
          </p:grpSpPr>
          <p:grpSp>
            <p:nvGrpSpPr>
              <p:cNvPr id="64" name="Ομάδα 63"/>
              <p:cNvGrpSpPr/>
              <p:nvPr/>
            </p:nvGrpSpPr>
            <p:grpSpPr>
              <a:xfrm>
                <a:off x="106413" y="4241284"/>
                <a:ext cx="6138949" cy="1796121"/>
                <a:chOff x="106413" y="4241284"/>
                <a:chExt cx="6138949" cy="1796121"/>
              </a:xfrm>
            </p:grpSpPr>
            <p:grpSp>
              <p:nvGrpSpPr>
                <p:cNvPr id="93" name="Ομάδα 92"/>
                <p:cNvGrpSpPr/>
                <p:nvPr/>
              </p:nvGrpSpPr>
              <p:grpSpPr>
                <a:xfrm>
                  <a:off x="113688" y="5668073"/>
                  <a:ext cx="2615398" cy="369332"/>
                  <a:chOff x="113688" y="5668073"/>
                  <a:chExt cx="2615398" cy="369332"/>
                </a:xfrm>
              </p:grpSpPr>
              <p:grpSp>
                <p:nvGrpSpPr>
                  <p:cNvPr id="99" name="Ομάδα 98"/>
                  <p:cNvGrpSpPr/>
                  <p:nvPr/>
                </p:nvGrpSpPr>
                <p:grpSpPr>
                  <a:xfrm>
                    <a:off x="391578" y="5903238"/>
                    <a:ext cx="2337508" cy="2512"/>
                    <a:chOff x="391578" y="5903238"/>
                    <a:chExt cx="2337508" cy="2512"/>
                  </a:xfrm>
                </p:grpSpPr>
                <p:cxnSp>
                  <p:nvCxnSpPr>
                    <p:cNvPr id="101" name="Ευθεία γραμμή σύνδεσης 100"/>
                    <p:cNvCxnSpPr/>
                    <p:nvPr/>
                  </p:nvCxnSpPr>
                  <p:spPr>
                    <a:xfrm flipV="1">
                      <a:off x="497086" y="5903238"/>
                      <a:ext cx="2232000" cy="0"/>
                    </a:xfrm>
                    <a:prstGeom prst="line">
                      <a:avLst/>
                    </a:prstGeom>
                    <a:ln w="12700">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102" name="Ευθεία γραμμή σύνδεσης 101"/>
                    <p:cNvCxnSpPr/>
                    <p:nvPr/>
                  </p:nvCxnSpPr>
                  <p:spPr>
                    <a:xfrm rot="5400000">
                      <a:off x="463578" y="5833750"/>
                      <a:ext cx="0" cy="14400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100" name="TextBox 99"/>
                  <p:cNvSpPr txBox="1"/>
                  <p:nvPr/>
                </p:nvSpPr>
                <p:spPr>
                  <a:xfrm>
                    <a:off x="113688" y="5668073"/>
                    <a:ext cx="364202" cy="369332"/>
                  </a:xfrm>
                  <a:prstGeom prst="rect">
                    <a:avLst/>
                  </a:prstGeom>
                  <a:noFill/>
                </p:spPr>
                <p:txBody>
                  <a:bodyPr wrap="none" rtlCol="0">
                    <a:spAutoFit/>
                  </a:bodyPr>
                  <a:lstStyle/>
                  <a:p>
                    <a:r>
                      <a:rPr lang="en-US" b="1" i="1" dirty="0" smtClean="0">
                        <a:solidFill>
                          <a:srgbClr val="0070C0"/>
                        </a:solidFill>
                        <a:latin typeface="Times New Roman" panose="02020603050405020304" pitchFamily="18" charset="0"/>
                        <a:cs typeface="Times New Roman" panose="02020603050405020304" pitchFamily="18" charset="0"/>
                      </a:rPr>
                      <a:t>y</a:t>
                    </a:r>
                    <a:r>
                      <a:rPr lang="en-US" b="1" baseline="-25000" dirty="0" smtClean="0">
                        <a:solidFill>
                          <a:srgbClr val="0070C0"/>
                        </a:solidFill>
                        <a:latin typeface="Times New Roman" panose="02020603050405020304" pitchFamily="18" charset="0"/>
                        <a:cs typeface="Times New Roman" panose="02020603050405020304" pitchFamily="18" charset="0"/>
                      </a:rPr>
                      <a:t>1</a:t>
                    </a:r>
                    <a:endParaRPr lang="el-GR" b="1" dirty="0">
                      <a:solidFill>
                        <a:srgbClr val="0070C0"/>
                      </a:solidFill>
                      <a:latin typeface="Times New Roman" panose="02020603050405020304" pitchFamily="18" charset="0"/>
                      <a:cs typeface="Times New Roman" panose="02020603050405020304" pitchFamily="18" charset="0"/>
                    </a:endParaRPr>
                  </a:p>
                </p:txBody>
              </p:sp>
            </p:grpSp>
            <p:grpSp>
              <p:nvGrpSpPr>
                <p:cNvPr id="94" name="Ομάδα 93"/>
                <p:cNvGrpSpPr/>
                <p:nvPr/>
              </p:nvGrpSpPr>
              <p:grpSpPr>
                <a:xfrm>
                  <a:off x="106413" y="4241284"/>
                  <a:ext cx="6138949" cy="369332"/>
                  <a:chOff x="106413" y="4241284"/>
                  <a:chExt cx="6138949" cy="369332"/>
                </a:xfrm>
              </p:grpSpPr>
              <p:sp>
                <p:nvSpPr>
                  <p:cNvPr id="95" name="TextBox 94"/>
                  <p:cNvSpPr txBox="1"/>
                  <p:nvPr/>
                </p:nvSpPr>
                <p:spPr>
                  <a:xfrm>
                    <a:off x="106413" y="4241284"/>
                    <a:ext cx="364202" cy="369332"/>
                  </a:xfrm>
                  <a:prstGeom prst="rect">
                    <a:avLst/>
                  </a:prstGeom>
                  <a:noFill/>
                </p:spPr>
                <p:txBody>
                  <a:bodyPr wrap="none" rtlCol="0">
                    <a:spAutoFit/>
                  </a:bodyPr>
                  <a:lstStyle/>
                  <a:p>
                    <a:r>
                      <a:rPr lang="en-US" b="1" i="1" dirty="0" smtClean="0">
                        <a:solidFill>
                          <a:srgbClr val="0070C0"/>
                        </a:solidFill>
                        <a:latin typeface="Times New Roman" panose="02020603050405020304" pitchFamily="18" charset="0"/>
                        <a:cs typeface="Times New Roman" panose="02020603050405020304" pitchFamily="18" charset="0"/>
                      </a:rPr>
                      <a:t>y</a:t>
                    </a:r>
                    <a:r>
                      <a:rPr lang="en-US" b="1" baseline="-25000" dirty="0" smtClean="0">
                        <a:solidFill>
                          <a:srgbClr val="0070C0"/>
                        </a:solidFill>
                        <a:latin typeface="Times New Roman" panose="02020603050405020304" pitchFamily="18" charset="0"/>
                        <a:cs typeface="Times New Roman" panose="02020603050405020304" pitchFamily="18" charset="0"/>
                      </a:rPr>
                      <a:t>2</a:t>
                    </a:r>
                    <a:endParaRPr lang="el-GR" b="1" dirty="0">
                      <a:solidFill>
                        <a:srgbClr val="0070C0"/>
                      </a:solidFill>
                      <a:latin typeface="Times New Roman" panose="02020603050405020304" pitchFamily="18" charset="0"/>
                      <a:cs typeface="Times New Roman" panose="02020603050405020304" pitchFamily="18" charset="0"/>
                    </a:endParaRPr>
                  </a:p>
                </p:txBody>
              </p:sp>
              <p:grpSp>
                <p:nvGrpSpPr>
                  <p:cNvPr id="96" name="Ομάδα 95"/>
                  <p:cNvGrpSpPr/>
                  <p:nvPr/>
                </p:nvGrpSpPr>
                <p:grpSpPr>
                  <a:xfrm>
                    <a:off x="395324" y="4517050"/>
                    <a:ext cx="5850038" cy="207"/>
                    <a:chOff x="395324" y="4517050"/>
                    <a:chExt cx="5850038" cy="207"/>
                  </a:xfrm>
                </p:grpSpPr>
                <p:cxnSp>
                  <p:nvCxnSpPr>
                    <p:cNvPr id="97" name="Ευθεία γραμμή σύνδεσης 96"/>
                    <p:cNvCxnSpPr/>
                    <p:nvPr/>
                  </p:nvCxnSpPr>
                  <p:spPr>
                    <a:xfrm flipV="1">
                      <a:off x="485362" y="4517257"/>
                      <a:ext cx="5760000" cy="0"/>
                    </a:xfrm>
                    <a:prstGeom prst="line">
                      <a:avLst/>
                    </a:prstGeom>
                    <a:ln w="12700">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98" name="Ευθεία γραμμή σύνδεσης 97"/>
                    <p:cNvCxnSpPr/>
                    <p:nvPr/>
                  </p:nvCxnSpPr>
                  <p:spPr>
                    <a:xfrm rot="5400000">
                      <a:off x="467324" y="4445050"/>
                      <a:ext cx="0" cy="14400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grpSp>
            </p:grpSp>
          </p:grpSp>
          <p:grpSp>
            <p:nvGrpSpPr>
              <p:cNvPr id="65" name="Ομάδα 64"/>
              <p:cNvGrpSpPr/>
              <p:nvPr/>
            </p:nvGrpSpPr>
            <p:grpSpPr>
              <a:xfrm>
                <a:off x="278187" y="3023054"/>
                <a:ext cx="6608275" cy="3725910"/>
                <a:chOff x="278187" y="3023054"/>
                <a:chExt cx="6608275" cy="3725910"/>
              </a:xfrm>
            </p:grpSpPr>
            <p:grpSp>
              <p:nvGrpSpPr>
                <p:cNvPr id="66" name="Ομάδα 65"/>
                <p:cNvGrpSpPr/>
                <p:nvPr/>
              </p:nvGrpSpPr>
              <p:grpSpPr>
                <a:xfrm>
                  <a:off x="1162839" y="3881032"/>
                  <a:ext cx="5723623" cy="2316287"/>
                  <a:chOff x="1162839" y="3319918"/>
                  <a:chExt cx="5723623" cy="2316287"/>
                </a:xfrm>
              </p:grpSpPr>
              <p:sp>
                <p:nvSpPr>
                  <p:cNvPr id="75" name="TextBox 74"/>
                  <p:cNvSpPr txBox="1"/>
                  <p:nvPr/>
                </p:nvSpPr>
                <p:spPr>
                  <a:xfrm>
                    <a:off x="2249549" y="4641235"/>
                    <a:ext cx="397866" cy="400110"/>
                  </a:xfrm>
                  <a:prstGeom prst="rect">
                    <a:avLst/>
                  </a:prstGeom>
                  <a:noFill/>
                </p:spPr>
                <p:txBody>
                  <a:bodyPr wrap="none" rtlCol="0">
                    <a:spAutoFit/>
                  </a:bodyPr>
                  <a:lstStyle/>
                  <a:p>
                    <a:r>
                      <a:rPr lang="en-US" sz="2000" b="1" i="1" dirty="0" smtClean="0">
                        <a:solidFill>
                          <a:srgbClr val="0070C0"/>
                        </a:solidFill>
                        <a:latin typeface="Times New Roman" panose="02020603050405020304" pitchFamily="18" charset="0"/>
                        <a:cs typeface="Times New Roman" panose="02020603050405020304" pitchFamily="18" charset="0"/>
                      </a:rPr>
                      <a:t>p</a:t>
                    </a:r>
                    <a:r>
                      <a:rPr lang="en-US" sz="2000" b="1" baseline="-25000" dirty="0" smtClean="0">
                        <a:solidFill>
                          <a:srgbClr val="0070C0"/>
                        </a:solidFill>
                        <a:latin typeface="Times New Roman" panose="02020603050405020304" pitchFamily="18" charset="0"/>
                        <a:cs typeface="Times New Roman" panose="02020603050405020304" pitchFamily="18" charset="0"/>
                      </a:rPr>
                      <a:t>1</a:t>
                    </a:r>
                    <a:endParaRPr lang="el-GR" sz="2000" b="1" dirty="0">
                      <a:solidFill>
                        <a:srgbClr val="0070C0"/>
                      </a:solidFill>
                      <a:latin typeface="Times New Roman" panose="02020603050405020304" pitchFamily="18" charset="0"/>
                      <a:cs typeface="Times New Roman" panose="02020603050405020304" pitchFamily="18" charset="0"/>
                    </a:endParaRPr>
                  </a:p>
                </p:txBody>
              </p:sp>
              <p:sp>
                <p:nvSpPr>
                  <p:cNvPr id="76" name="TextBox 75"/>
                  <p:cNvSpPr txBox="1"/>
                  <p:nvPr/>
                </p:nvSpPr>
                <p:spPr>
                  <a:xfrm>
                    <a:off x="5784512" y="4611082"/>
                    <a:ext cx="397866" cy="400110"/>
                  </a:xfrm>
                  <a:prstGeom prst="rect">
                    <a:avLst/>
                  </a:prstGeom>
                  <a:noFill/>
                </p:spPr>
                <p:txBody>
                  <a:bodyPr wrap="none" rtlCol="0">
                    <a:spAutoFit/>
                  </a:bodyPr>
                  <a:lstStyle/>
                  <a:p>
                    <a:r>
                      <a:rPr lang="en-US" sz="2000" b="1" i="1" dirty="0" smtClean="0">
                        <a:solidFill>
                          <a:srgbClr val="0070C0"/>
                        </a:solidFill>
                        <a:latin typeface="Times New Roman" panose="02020603050405020304" pitchFamily="18" charset="0"/>
                        <a:cs typeface="Times New Roman" panose="02020603050405020304" pitchFamily="18" charset="0"/>
                      </a:rPr>
                      <a:t>p</a:t>
                    </a:r>
                    <a:r>
                      <a:rPr lang="en-US" sz="2000" b="1" baseline="-25000" dirty="0" smtClean="0">
                        <a:solidFill>
                          <a:srgbClr val="0070C0"/>
                        </a:solidFill>
                        <a:latin typeface="Times New Roman" panose="02020603050405020304" pitchFamily="18" charset="0"/>
                        <a:cs typeface="Times New Roman" panose="02020603050405020304" pitchFamily="18" charset="0"/>
                      </a:rPr>
                      <a:t>2</a:t>
                    </a:r>
                    <a:endParaRPr lang="el-GR" sz="2000" b="1" dirty="0">
                      <a:solidFill>
                        <a:srgbClr val="0070C0"/>
                      </a:solidFill>
                      <a:latin typeface="Times New Roman" panose="02020603050405020304" pitchFamily="18" charset="0"/>
                      <a:cs typeface="Times New Roman" panose="02020603050405020304" pitchFamily="18" charset="0"/>
                    </a:endParaRPr>
                  </a:p>
                </p:txBody>
              </p:sp>
              <p:grpSp>
                <p:nvGrpSpPr>
                  <p:cNvPr id="77" name="Ομάδα 76"/>
                  <p:cNvGrpSpPr/>
                  <p:nvPr/>
                </p:nvGrpSpPr>
                <p:grpSpPr>
                  <a:xfrm>
                    <a:off x="1162839" y="3319918"/>
                    <a:ext cx="5723623" cy="2316287"/>
                    <a:chOff x="1162839" y="3319918"/>
                    <a:chExt cx="5723623" cy="2316287"/>
                  </a:xfrm>
                </p:grpSpPr>
                <p:sp>
                  <p:nvSpPr>
                    <p:cNvPr id="78" name="Οβάλ 77"/>
                    <p:cNvSpPr/>
                    <p:nvPr/>
                  </p:nvSpPr>
                  <p:spPr>
                    <a:xfrm>
                      <a:off x="1217371" y="5089279"/>
                      <a:ext cx="324000" cy="540000"/>
                    </a:xfrm>
                    <a:prstGeom prst="ellipse">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79" name="Οβάλ 78"/>
                    <p:cNvSpPr/>
                    <p:nvPr/>
                  </p:nvSpPr>
                  <p:spPr>
                    <a:xfrm>
                      <a:off x="1484072" y="5096205"/>
                      <a:ext cx="324000" cy="540000"/>
                    </a:xfrm>
                    <a:prstGeom prst="ellipse">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grpSp>
                  <p:nvGrpSpPr>
                    <p:cNvPr id="80" name="Ομάδα 79"/>
                    <p:cNvGrpSpPr/>
                    <p:nvPr/>
                  </p:nvGrpSpPr>
                  <p:grpSpPr>
                    <a:xfrm>
                      <a:off x="1162839" y="3319918"/>
                      <a:ext cx="5723623" cy="2303448"/>
                      <a:chOff x="1162839" y="3319918"/>
                      <a:chExt cx="5723623" cy="2303448"/>
                    </a:xfrm>
                  </p:grpSpPr>
                  <p:grpSp>
                    <p:nvGrpSpPr>
                      <p:cNvPr id="81" name="Ομάδα 80"/>
                      <p:cNvGrpSpPr/>
                      <p:nvPr/>
                    </p:nvGrpSpPr>
                    <p:grpSpPr>
                      <a:xfrm>
                        <a:off x="1162839" y="3326312"/>
                        <a:ext cx="5723623" cy="2297054"/>
                        <a:chOff x="1162839" y="3326312"/>
                        <a:chExt cx="5723623" cy="2297054"/>
                      </a:xfrm>
                    </p:grpSpPr>
                    <p:grpSp>
                      <p:nvGrpSpPr>
                        <p:cNvPr id="83" name="Ομάδα 82"/>
                        <p:cNvGrpSpPr/>
                        <p:nvPr/>
                      </p:nvGrpSpPr>
                      <p:grpSpPr>
                        <a:xfrm>
                          <a:off x="1162839" y="3326312"/>
                          <a:ext cx="4735130" cy="2297054"/>
                          <a:chOff x="1162839" y="3326312"/>
                          <a:chExt cx="4735130" cy="2297054"/>
                        </a:xfrm>
                      </p:grpSpPr>
                      <p:grpSp>
                        <p:nvGrpSpPr>
                          <p:cNvPr id="86" name="Ομάδα 85"/>
                          <p:cNvGrpSpPr/>
                          <p:nvPr/>
                        </p:nvGrpSpPr>
                        <p:grpSpPr>
                          <a:xfrm>
                            <a:off x="1342091" y="3326312"/>
                            <a:ext cx="4555878" cy="2297054"/>
                            <a:chOff x="-17777" y="864472"/>
                            <a:chExt cx="4555878" cy="2297054"/>
                          </a:xfrm>
                        </p:grpSpPr>
                        <p:grpSp>
                          <p:nvGrpSpPr>
                            <p:cNvPr id="88" name="Ομάδα 87"/>
                            <p:cNvGrpSpPr/>
                            <p:nvPr/>
                          </p:nvGrpSpPr>
                          <p:grpSpPr>
                            <a:xfrm>
                              <a:off x="1049501" y="864472"/>
                              <a:ext cx="3488600" cy="2297054"/>
                              <a:chOff x="2929814" y="1196876"/>
                              <a:chExt cx="3488600" cy="2297054"/>
                            </a:xfrm>
                          </p:grpSpPr>
                          <p:sp>
                            <p:nvSpPr>
                              <p:cNvPr id="91" name="Ελεύθερη σχεδίαση 90"/>
                              <p:cNvSpPr/>
                              <p:nvPr/>
                            </p:nvSpPr>
                            <p:spPr>
                              <a:xfrm>
                                <a:off x="2929814" y="1196876"/>
                                <a:ext cx="3359101" cy="1767600"/>
                              </a:xfrm>
                              <a:custGeom>
                                <a:avLst/>
                                <a:gdLst>
                                  <a:gd name="connsiteX0" fmla="*/ 0 w 2608118"/>
                                  <a:gd name="connsiteY0" fmla="*/ 1776846 h 1790517"/>
                                  <a:gd name="connsiteX1" fmla="*/ 789709 w 2608118"/>
                                  <a:gd name="connsiteY1" fmla="*/ 1600200 h 1790517"/>
                                  <a:gd name="connsiteX2" fmla="*/ 1569027 w 2608118"/>
                                  <a:gd name="connsiteY2" fmla="*/ 446809 h 1790517"/>
                                  <a:gd name="connsiteX3" fmla="*/ 2608118 w 2608118"/>
                                  <a:gd name="connsiteY3" fmla="*/ 0 h 1790517"/>
                                  <a:gd name="connsiteX0" fmla="*/ 0 w 2608118"/>
                                  <a:gd name="connsiteY0" fmla="*/ 1776846 h 1792636"/>
                                  <a:gd name="connsiteX1" fmla="*/ 789709 w 2608118"/>
                                  <a:gd name="connsiteY1" fmla="*/ 1600200 h 1792636"/>
                                  <a:gd name="connsiteX2" fmla="*/ 1551418 w 2608118"/>
                                  <a:gd name="connsiteY2" fmla="*/ 384463 h 1792636"/>
                                  <a:gd name="connsiteX3" fmla="*/ 2608118 w 2608118"/>
                                  <a:gd name="connsiteY3" fmla="*/ 0 h 1792636"/>
                                  <a:gd name="connsiteX0" fmla="*/ 0 w 2608118"/>
                                  <a:gd name="connsiteY0" fmla="*/ 1776846 h 1794981"/>
                                  <a:gd name="connsiteX1" fmla="*/ 789709 w 2608118"/>
                                  <a:gd name="connsiteY1" fmla="*/ 1600200 h 1794981"/>
                                  <a:gd name="connsiteX2" fmla="*/ 1545548 w 2608118"/>
                                  <a:gd name="connsiteY2" fmla="*/ 322118 h 1794981"/>
                                  <a:gd name="connsiteX3" fmla="*/ 2608118 w 2608118"/>
                                  <a:gd name="connsiteY3" fmla="*/ 0 h 1794981"/>
                                  <a:gd name="connsiteX0" fmla="*/ 0 w 2663979"/>
                                  <a:gd name="connsiteY0" fmla="*/ 1793613 h 1811748"/>
                                  <a:gd name="connsiteX1" fmla="*/ 789709 w 2663979"/>
                                  <a:gd name="connsiteY1" fmla="*/ 1616967 h 1811748"/>
                                  <a:gd name="connsiteX2" fmla="*/ 1545548 w 2663979"/>
                                  <a:gd name="connsiteY2" fmla="*/ 338885 h 1811748"/>
                                  <a:gd name="connsiteX3" fmla="*/ 2663979 w 2663979"/>
                                  <a:gd name="connsiteY3" fmla="*/ 0 h 1811748"/>
                                  <a:gd name="connsiteX0" fmla="*/ 0 w 2866983"/>
                                  <a:gd name="connsiteY0" fmla="*/ 1877446 h 1883787"/>
                                  <a:gd name="connsiteX1" fmla="*/ 992713 w 2866983"/>
                                  <a:gd name="connsiteY1" fmla="*/ 1616967 h 1883787"/>
                                  <a:gd name="connsiteX2" fmla="*/ 1748552 w 2866983"/>
                                  <a:gd name="connsiteY2" fmla="*/ 338885 h 1883787"/>
                                  <a:gd name="connsiteX3" fmla="*/ 2866983 w 2866983"/>
                                  <a:gd name="connsiteY3" fmla="*/ 0 h 1883787"/>
                                  <a:gd name="connsiteX0" fmla="*/ 0 w 2908625"/>
                                  <a:gd name="connsiteY0" fmla="*/ 1886904 h 1892653"/>
                                  <a:gd name="connsiteX1" fmla="*/ 1034355 w 2908625"/>
                                  <a:gd name="connsiteY1" fmla="*/ 1616967 h 1892653"/>
                                  <a:gd name="connsiteX2" fmla="*/ 1790194 w 2908625"/>
                                  <a:gd name="connsiteY2" fmla="*/ 338885 h 1892653"/>
                                  <a:gd name="connsiteX3" fmla="*/ 2908625 w 2908625"/>
                                  <a:gd name="connsiteY3" fmla="*/ 0 h 1892653"/>
                                  <a:gd name="connsiteX0" fmla="*/ 0 w 3013805"/>
                                  <a:gd name="connsiteY0" fmla="*/ 1896362 h 1901602"/>
                                  <a:gd name="connsiteX1" fmla="*/ 1139535 w 3013805"/>
                                  <a:gd name="connsiteY1" fmla="*/ 1616967 h 1901602"/>
                                  <a:gd name="connsiteX2" fmla="*/ 1895374 w 3013805"/>
                                  <a:gd name="connsiteY2" fmla="*/ 338885 h 1901602"/>
                                  <a:gd name="connsiteX3" fmla="*/ 3013805 w 3013805"/>
                                  <a:gd name="connsiteY3" fmla="*/ 0 h 1901602"/>
                                </a:gdLst>
                                <a:ahLst/>
                                <a:cxnLst>
                                  <a:cxn ang="0">
                                    <a:pos x="connsiteX0" y="connsiteY0"/>
                                  </a:cxn>
                                  <a:cxn ang="0">
                                    <a:pos x="connsiteX1" y="connsiteY1"/>
                                  </a:cxn>
                                  <a:cxn ang="0">
                                    <a:pos x="connsiteX2" y="connsiteY2"/>
                                  </a:cxn>
                                  <a:cxn ang="0">
                                    <a:pos x="connsiteX3" y="connsiteY3"/>
                                  </a:cxn>
                                </a:cxnLst>
                                <a:rect l="l" t="t" r="r" b="b"/>
                                <a:pathLst>
                                  <a:path w="3013805" h="1901602">
                                    <a:moveTo>
                                      <a:pt x="0" y="1896362"/>
                                    </a:moveTo>
                                    <a:cubicBezTo>
                                      <a:pt x="264102" y="1918875"/>
                                      <a:pt x="823639" y="1876546"/>
                                      <a:pt x="1139535" y="1616967"/>
                                    </a:cubicBezTo>
                                    <a:cubicBezTo>
                                      <a:pt x="1455431" y="1357388"/>
                                      <a:pt x="1592306" y="605585"/>
                                      <a:pt x="1895374" y="338885"/>
                                    </a:cubicBezTo>
                                    <a:cubicBezTo>
                                      <a:pt x="2198442" y="72185"/>
                                      <a:pt x="2645793" y="90054"/>
                                      <a:pt x="3013805" y="0"/>
                                    </a:cubicBezTo>
                                  </a:path>
                                </a:pathLst>
                              </a:cu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92" name="Ελεύθερη σχεδίαση 91"/>
                              <p:cNvSpPr/>
                              <p:nvPr/>
                            </p:nvSpPr>
                            <p:spPr>
                              <a:xfrm>
                                <a:off x="3024353" y="2539930"/>
                                <a:ext cx="3394061" cy="954000"/>
                              </a:xfrm>
                              <a:custGeom>
                                <a:avLst/>
                                <a:gdLst>
                                  <a:gd name="connsiteX0" fmla="*/ 0 w 2608118"/>
                                  <a:gd name="connsiteY0" fmla="*/ 1776846 h 1790517"/>
                                  <a:gd name="connsiteX1" fmla="*/ 789709 w 2608118"/>
                                  <a:gd name="connsiteY1" fmla="*/ 1600200 h 1790517"/>
                                  <a:gd name="connsiteX2" fmla="*/ 1569027 w 2608118"/>
                                  <a:gd name="connsiteY2" fmla="*/ 446809 h 1790517"/>
                                  <a:gd name="connsiteX3" fmla="*/ 2608118 w 2608118"/>
                                  <a:gd name="connsiteY3" fmla="*/ 0 h 1790517"/>
                                  <a:gd name="connsiteX0" fmla="*/ 0 w 2608118"/>
                                  <a:gd name="connsiteY0" fmla="*/ 1776846 h 1792636"/>
                                  <a:gd name="connsiteX1" fmla="*/ 789709 w 2608118"/>
                                  <a:gd name="connsiteY1" fmla="*/ 1600200 h 1792636"/>
                                  <a:gd name="connsiteX2" fmla="*/ 1551418 w 2608118"/>
                                  <a:gd name="connsiteY2" fmla="*/ 384463 h 1792636"/>
                                  <a:gd name="connsiteX3" fmla="*/ 2608118 w 2608118"/>
                                  <a:gd name="connsiteY3" fmla="*/ 0 h 1792636"/>
                                  <a:gd name="connsiteX0" fmla="*/ 0 w 2608118"/>
                                  <a:gd name="connsiteY0" fmla="*/ 1776846 h 1794981"/>
                                  <a:gd name="connsiteX1" fmla="*/ 789709 w 2608118"/>
                                  <a:gd name="connsiteY1" fmla="*/ 1600200 h 1794981"/>
                                  <a:gd name="connsiteX2" fmla="*/ 1545548 w 2608118"/>
                                  <a:gd name="connsiteY2" fmla="*/ 322118 h 1794981"/>
                                  <a:gd name="connsiteX3" fmla="*/ 2608118 w 2608118"/>
                                  <a:gd name="connsiteY3" fmla="*/ 0 h 1794981"/>
                                  <a:gd name="connsiteX0" fmla="*/ 0 w 2608118"/>
                                  <a:gd name="connsiteY0" fmla="*/ 1776846 h 1784070"/>
                                  <a:gd name="connsiteX1" fmla="*/ 785147 w 2608118"/>
                                  <a:gd name="connsiteY1" fmla="*/ 1539304 h 1784070"/>
                                  <a:gd name="connsiteX2" fmla="*/ 1545548 w 2608118"/>
                                  <a:gd name="connsiteY2" fmla="*/ 322118 h 1784070"/>
                                  <a:gd name="connsiteX3" fmla="*/ 2608118 w 2608118"/>
                                  <a:gd name="connsiteY3" fmla="*/ 0 h 1784070"/>
                                  <a:gd name="connsiteX0" fmla="*/ 0 w 2834214"/>
                                  <a:gd name="connsiteY0" fmla="*/ 1797143 h 1802937"/>
                                  <a:gd name="connsiteX1" fmla="*/ 1011243 w 2834214"/>
                                  <a:gd name="connsiteY1" fmla="*/ 1539304 h 1802937"/>
                                  <a:gd name="connsiteX2" fmla="*/ 1771644 w 2834214"/>
                                  <a:gd name="connsiteY2" fmla="*/ 322118 h 1802937"/>
                                  <a:gd name="connsiteX3" fmla="*/ 2834214 w 2834214"/>
                                  <a:gd name="connsiteY3" fmla="*/ 0 h 1802937"/>
                                  <a:gd name="connsiteX0" fmla="*/ 0 w 2874433"/>
                                  <a:gd name="connsiteY0" fmla="*/ 1812077 h 1817087"/>
                                  <a:gd name="connsiteX1" fmla="*/ 1051462 w 2874433"/>
                                  <a:gd name="connsiteY1" fmla="*/ 1539304 h 1817087"/>
                                  <a:gd name="connsiteX2" fmla="*/ 1811863 w 2874433"/>
                                  <a:gd name="connsiteY2" fmla="*/ 322118 h 1817087"/>
                                  <a:gd name="connsiteX3" fmla="*/ 2874433 w 2874433"/>
                                  <a:gd name="connsiteY3" fmla="*/ 0 h 1817087"/>
                                  <a:gd name="connsiteX0" fmla="*/ 0 w 2915130"/>
                                  <a:gd name="connsiteY0" fmla="*/ 1856880 h 1860366"/>
                                  <a:gd name="connsiteX1" fmla="*/ 1092159 w 2915130"/>
                                  <a:gd name="connsiteY1" fmla="*/ 1539304 h 1860366"/>
                                  <a:gd name="connsiteX2" fmla="*/ 1852560 w 2915130"/>
                                  <a:gd name="connsiteY2" fmla="*/ 322118 h 1860366"/>
                                  <a:gd name="connsiteX3" fmla="*/ 2915130 w 2915130"/>
                                  <a:gd name="connsiteY3" fmla="*/ 0 h 1860366"/>
                                  <a:gd name="connsiteX0" fmla="*/ 0 w 2945653"/>
                                  <a:gd name="connsiteY0" fmla="*/ 1841946 h 1845837"/>
                                  <a:gd name="connsiteX1" fmla="*/ 1122682 w 2945653"/>
                                  <a:gd name="connsiteY1" fmla="*/ 1539304 h 1845837"/>
                                  <a:gd name="connsiteX2" fmla="*/ 1883083 w 2945653"/>
                                  <a:gd name="connsiteY2" fmla="*/ 322118 h 1845837"/>
                                  <a:gd name="connsiteX3" fmla="*/ 2945653 w 2945653"/>
                                  <a:gd name="connsiteY3" fmla="*/ 0 h 1845837"/>
                                  <a:gd name="connsiteX0" fmla="*/ 0 w 2945653"/>
                                  <a:gd name="connsiteY0" fmla="*/ 1841946 h 1848201"/>
                                  <a:gd name="connsiteX1" fmla="*/ 1061636 w 2945653"/>
                                  <a:gd name="connsiteY1" fmla="*/ 1583285 h 1848201"/>
                                  <a:gd name="connsiteX2" fmla="*/ 1883083 w 2945653"/>
                                  <a:gd name="connsiteY2" fmla="*/ 322118 h 1848201"/>
                                  <a:gd name="connsiteX3" fmla="*/ 2945653 w 2945653"/>
                                  <a:gd name="connsiteY3" fmla="*/ 0 h 1848201"/>
                                  <a:gd name="connsiteX0" fmla="*/ 0 w 2945653"/>
                                  <a:gd name="connsiteY0" fmla="*/ 1856606 h 1861995"/>
                                  <a:gd name="connsiteX1" fmla="*/ 1061636 w 2945653"/>
                                  <a:gd name="connsiteY1" fmla="*/ 1583285 h 1861995"/>
                                  <a:gd name="connsiteX2" fmla="*/ 1883083 w 2945653"/>
                                  <a:gd name="connsiteY2" fmla="*/ 322118 h 1861995"/>
                                  <a:gd name="connsiteX3" fmla="*/ 2945653 w 2945653"/>
                                  <a:gd name="connsiteY3" fmla="*/ 0 h 1861995"/>
                                </a:gdLst>
                                <a:ahLst/>
                                <a:cxnLst>
                                  <a:cxn ang="0">
                                    <a:pos x="connsiteX0" y="connsiteY0"/>
                                  </a:cxn>
                                  <a:cxn ang="0">
                                    <a:pos x="connsiteX1" y="connsiteY1"/>
                                  </a:cxn>
                                  <a:cxn ang="0">
                                    <a:pos x="connsiteX2" y="connsiteY2"/>
                                  </a:cxn>
                                  <a:cxn ang="0">
                                    <a:pos x="connsiteX3" y="connsiteY3"/>
                                  </a:cxn>
                                </a:cxnLst>
                                <a:rect l="l" t="t" r="r" b="b"/>
                                <a:pathLst>
                                  <a:path w="2945653" h="1861995">
                                    <a:moveTo>
                                      <a:pt x="0" y="1856606"/>
                                    </a:moveTo>
                                    <a:cubicBezTo>
                                      <a:pt x="264102" y="1879119"/>
                                      <a:pt x="747789" y="1839033"/>
                                      <a:pt x="1061636" y="1583285"/>
                                    </a:cubicBezTo>
                                    <a:cubicBezTo>
                                      <a:pt x="1375483" y="1327537"/>
                                      <a:pt x="1580015" y="588818"/>
                                      <a:pt x="1883083" y="322118"/>
                                    </a:cubicBezTo>
                                    <a:cubicBezTo>
                                      <a:pt x="2186151" y="55418"/>
                                      <a:pt x="2577641" y="90054"/>
                                      <a:pt x="2945653" y="0"/>
                                    </a:cubicBezTo>
                                  </a:path>
                                </a:pathLst>
                              </a:cu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grpSp>
                        <p:cxnSp>
                          <p:nvCxnSpPr>
                            <p:cNvPr id="89" name="Ευθεία γραμμή σύνδεσης 88"/>
                            <p:cNvCxnSpPr/>
                            <p:nvPr/>
                          </p:nvCxnSpPr>
                          <p:spPr>
                            <a:xfrm flipV="1">
                              <a:off x="-17777" y="2631800"/>
                              <a:ext cx="1152000"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0" name="Ευθεία γραμμή σύνδεσης 89"/>
                            <p:cNvCxnSpPr/>
                            <p:nvPr/>
                          </p:nvCxnSpPr>
                          <p:spPr>
                            <a:xfrm flipV="1">
                              <a:off x="-946" y="3158505"/>
                              <a:ext cx="1152000"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87" name="TextBox 86"/>
                          <p:cNvSpPr txBox="1"/>
                          <p:nvPr/>
                        </p:nvSpPr>
                        <p:spPr>
                          <a:xfrm>
                            <a:off x="1162839" y="5038381"/>
                            <a:ext cx="415498" cy="369332"/>
                          </a:xfrm>
                          <a:prstGeom prst="rect">
                            <a:avLst/>
                          </a:prstGeom>
                          <a:noFill/>
                        </p:spPr>
                        <p:txBody>
                          <a:bodyPr wrap="none" rtlCol="0">
                            <a:spAutoFit/>
                          </a:bodyPr>
                          <a:lstStyle/>
                          <a:p>
                            <a:r>
                              <a:rPr lang="en-US" b="1" i="1" dirty="0" smtClean="0">
                                <a:latin typeface="Times New Roman" panose="02020603050405020304" pitchFamily="18" charset="0"/>
                                <a:cs typeface="Times New Roman" panose="02020603050405020304" pitchFamily="18" charset="0"/>
                              </a:rPr>
                              <a:t>A</a:t>
                            </a:r>
                            <a:r>
                              <a:rPr lang="en-US" b="1" baseline="-25000" dirty="0" smtClean="0">
                                <a:latin typeface="Times New Roman" panose="02020603050405020304" pitchFamily="18" charset="0"/>
                                <a:cs typeface="Times New Roman" panose="02020603050405020304" pitchFamily="18" charset="0"/>
                              </a:rPr>
                              <a:t>1</a:t>
                            </a:r>
                            <a:endParaRPr lang="el-GR" b="1" dirty="0">
                              <a:latin typeface="Times New Roman" panose="02020603050405020304" pitchFamily="18" charset="0"/>
                              <a:cs typeface="Times New Roman" panose="02020603050405020304" pitchFamily="18" charset="0"/>
                            </a:endParaRPr>
                          </a:p>
                        </p:txBody>
                      </p:sp>
                    </p:grpSp>
                    <p:cxnSp>
                      <p:nvCxnSpPr>
                        <p:cNvPr id="84" name="Ευθεία γραμμή σύνδεσης 83"/>
                        <p:cNvCxnSpPr/>
                        <p:nvPr/>
                      </p:nvCxnSpPr>
                      <p:spPr>
                        <a:xfrm>
                          <a:off x="5695561" y="3330309"/>
                          <a:ext cx="1152000" cy="1"/>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5" name="Ευθεία γραμμή σύνδεσης 84"/>
                        <p:cNvCxnSpPr/>
                        <p:nvPr/>
                      </p:nvCxnSpPr>
                      <p:spPr>
                        <a:xfrm>
                          <a:off x="5734462" y="4681119"/>
                          <a:ext cx="1152000" cy="1"/>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82" name="Οβάλ 81"/>
                      <p:cNvSpPr/>
                      <p:nvPr/>
                    </p:nvSpPr>
                    <p:spPr>
                      <a:xfrm>
                        <a:off x="5548921" y="3319918"/>
                        <a:ext cx="540000" cy="1368000"/>
                      </a:xfrm>
                      <a:prstGeom prst="ellipse">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grpSp>
              </p:grpSp>
            </p:grpSp>
            <p:grpSp>
              <p:nvGrpSpPr>
                <p:cNvPr id="67" name="Ομάδα 66"/>
                <p:cNvGrpSpPr/>
                <p:nvPr/>
              </p:nvGrpSpPr>
              <p:grpSpPr>
                <a:xfrm>
                  <a:off x="278187" y="3023054"/>
                  <a:ext cx="6443009" cy="3725910"/>
                  <a:chOff x="278187" y="3023054"/>
                  <a:chExt cx="6443009" cy="3725910"/>
                </a:xfrm>
              </p:grpSpPr>
              <p:grpSp>
                <p:nvGrpSpPr>
                  <p:cNvPr id="68" name="Ομάδα 67"/>
                  <p:cNvGrpSpPr/>
                  <p:nvPr/>
                </p:nvGrpSpPr>
                <p:grpSpPr>
                  <a:xfrm>
                    <a:off x="278187" y="3705911"/>
                    <a:ext cx="6443009" cy="3043053"/>
                    <a:chOff x="272935" y="3771570"/>
                    <a:chExt cx="6443009" cy="3043053"/>
                  </a:xfrm>
                </p:grpSpPr>
                <p:grpSp>
                  <p:nvGrpSpPr>
                    <p:cNvPr id="70" name="Ομάδα 69"/>
                    <p:cNvGrpSpPr/>
                    <p:nvPr/>
                  </p:nvGrpSpPr>
                  <p:grpSpPr>
                    <a:xfrm>
                      <a:off x="379944" y="3947398"/>
                      <a:ext cx="6336000" cy="2736000"/>
                      <a:chOff x="907479" y="4041182"/>
                      <a:chExt cx="6336000" cy="2736000"/>
                    </a:xfrm>
                  </p:grpSpPr>
                  <p:cxnSp>
                    <p:nvCxnSpPr>
                      <p:cNvPr id="73" name="Ευθεία γραμμή σύνδεσης 72"/>
                      <p:cNvCxnSpPr/>
                      <p:nvPr/>
                    </p:nvCxnSpPr>
                    <p:spPr>
                      <a:xfrm>
                        <a:off x="1055136" y="4041182"/>
                        <a:ext cx="0" cy="2736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4" name="Ευθεία γραμμή σύνδεσης 73"/>
                      <p:cNvCxnSpPr/>
                      <p:nvPr/>
                    </p:nvCxnSpPr>
                    <p:spPr>
                      <a:xfrm rot="5400000">
                        <a:off x="4075479" y="3466911"/>
                        <a:ext cx="0" cy="6336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71" name="TextBox 70"/>
                    <p:cNvSpPr txBox="1"/>
                    <p:nvPr/>
                  </p:nvSpPr>
                  <p:spPr>
                    <a:xfrm>
                      <a:off x="6377933" y="6414513"/>
                      <a:ext cx="312906" cy="400110"/>
                    </a:xfrm>
                    <a:prstGeom prst="rect">
                      <a:avLst/>
                    </a:prstGeom>
                    <a:noFill/>
                  </p:spPr>
                  <p:txBody>
                    <a:bodyPr wrap="none" rtlCol="0">
                      <a:spAutoFit/>
                    </a:bodyPr>
                    <a:lstStyle/>
                    <a:p>
                      <a:r>
                        <a:rPr lang="en-US" sz="2000" b="1" i="1" dirty="0" smtClean="0">
                          <a:solidFill>
                            <a:srgbClr val="0070C0"/>
                          </a:solidFill>
                          <a:latin typeface="Times New Roman" panose="02020603050405020304" pitchFamily="18" charset="0"/>
                          <a:cs typeface="Times New Roman" panose="02020603050405020304" pitchFamily="18" charset="0"/>
                        </a:rPr>
                        <a:t>x</a:t>
                      </a:r>
                      <a:endParaRPr lang="el-GR" sz="2000" b="1" dirty="0">
                        <a:solidFill>
                          <a:srgbClr val="0070C0"/>
                        </a:solidFill>
                        <a:latin typeface="Times New Roman" panose="02020603050405020304" pitchFamily="18" charset="0"/>
                        <a:cs typeface="Times New Roman" panose="02020603050405020304" pitchFamily="18" charset="0"/>
                      </a:endParaRPr>
                    </a:p>
                  </p:txBody>
                </p:sp>
                <p:sp>
                  <p:nvSpPr>
                    <p:cNvPr id="72" name="TextBox 71"/>
                    <p:cNvSpPr txBox="1"/>
                    <p:nvPr/>
                  </p:nvSpPr>
                  <p:spPr>
                    <a:xfrm>
                      <a:off x="272935" y="3771570"/>
                      <a:ext cx="298480" cy="400110"/>
                    </a:xfrm>
                    <a:prstGeom prst="rect">
                      <a:avLst/>
                    </a:prstGeom>
                    <a:noFill/>
                  </p:spPr>
                  <p:txBody>
                    <a:bodyPr wrap="none" rtlCol="0">
                      <a:spAutoFit/>
                    </a:bodyPr>
                    <a:lstStyle/>
                    <a:p>
                      <a:r>
                        <a:rPr lang="en-US" sz="2000" b="1" i="1" dirty="0" smtClean="0">
                          <a:solidFill>
                            <a:srgbClr val="0070C0"/>
                          </a:solidFill>
                          <a:latin typeface="Times New Roman" panose="02020603050405020304" pitchFamily="18" charset="0"/>
                          <a:cs typeface="Times New Roman" panose="02020603050405020304" pitchFamily="18" charset="0"/>
                        </a:rPr>
                        <a:t>y</a:t>
                      </a:r>
                      <a:endParaRPr lang="el-GR" sz="2000" b="1" dirty="0">
                        <a:solidFill>
                          <a:srgbClr val="0070C0"/>
                        </a:solidFill>
                        <a:latin typeface="Times New Roman" panose="02020603050405020304" pitchFamily="18" charset="0"/>
                        <a:cs typeface="Times New Roman" panose="02020603050405020304" pitchFamily="18" charset="0"/>
                      </a:endParaRPr>
                    </a:p>
                  </p:txBody>
                </p:sp>
              </p:grpSp>
              <p:sp>
                <p:nvSpPr>
                  <p:cNvPr id="69" name="Ορθογώνιο 68"/>
                  <p:cNvSpPr/>
                  <p:nvPr/>
                </p:nvSpPr>
                <p:spPr>
                  <a:xfrm>
                    <a:off x="2157969" y="3023054"/>
                    <a:ext cx="2697790" cy="338554"/>
                  </a:xfrm>
                  <a:prstGeom prst="rect">
                    <a:avLst/>
                  </a:prstGeom>
                </p:spPr>
                <p:txBody>
                  <a:bodyPr wrap="none">
                    <a:spAutoFit/>
                  </a:bodyPr>
                  <a:lstStyle/>
                  <a:p>
                    <a:r>
                      <a:rPr lang="el-GR" sz="14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Μετά από χρονικό διάστημα </a:t>
                    </a:r>
                    <a:r>
                      <a:rPr lang="el-GR" sz="1600" b="1" dirty="0">
                        <a:solidFill>
                          <a:srgbClr val="0070C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Δ</a:t>
                    </a:r>
                    <a:r>
                      <a:rPr lang="en-US" sz="1600" b="1" i="1" dirty="0">
                        <a:solidFill>
                          <a:srgbClr val="0070C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a:t>
                    </a:r>
                    <a:r>
                      <a:rPr lang="el-GR" sz="14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endParaRPr lang="el-GR" sz="1400" dirty="0"/>
                  </a:p>
                </p:txBody>
              </p:sp>
            </p:grpSp>
          </p:grpSp>
        </p:grpSp>
        <p:grpSp>
          <p:nvGrpSpPr>
            <p:cNvPr id="20" name="Ομάδα 19"/>
            <p:cNvGrpSpPr/>
            <p:nvPr/>
          </p:nvGrpSpPr>
          <p:grpSpPr>
            <a:xfrm>
              <a:off x="1931592" y="6433814"/>
              <a:ext cx="4323006" cy="378974"/>
              <a:chOff x="1931592" y="6433814"/>
              <a:chExt cx="4323006" cy="378974"/>
            </a:xfrm>
          </p:grpSpPr>
          <p:grpSp>
            <p:nvGrpSpPr>
              <p:cNvPr id="34" name="Ομάδα 33"/>
              <p:cNvGrpSpPr/>
              <p:nvPr/>
            </p:nvGrpSpPr>
            <p:grpSpPr>
              <a:xfrm>
                <a:off x="1931592" y="6443456"/>
                <a:ext cx="788252" cy="369332"/>
                <a:chOff x="1931592" y="6443456"/>
                <a:chExt cx="788252" cy="369332"/>
              </a:xfrm>
            </p:grpSpPr>
            <p:sp>
              <p:nvSpPr>
                <p:cNvPr id="42" name="TextBox 41"/>
                <p:cNvSpPr txBox="1"/>
                <p:nvPr/>
              </p:nvSpPr>
              <p:spPr>
                <a:xfrm>
                  <a:off x="1931592" y="6443456"/>
                  <a:ext cx="521297" cy="369332"/>
                </a:xfrm>
                <a:prstGeom prst="rect">
                  <a:avLst/>
                </a:prstGeom>
                <a:noFill/>
              </p:spPr>
              <p:txBody>
                <a:bodyPr wrap="none" rtlCol="0">
                  <a:spAutoFit/>
                </a:bodyPr>
                <a:lstStyle/>
                <a:p>
                  <a:r>
                    <a:rPr lang="el-GR" b="1" dirty="0" smtClean="0">
                      <a:solidFill>
                        <a:srgbClr val="0070C0"/>
                      </a:solidFill>
                      <a:latin typeface="Times New Roman" panose="02020603050405020304" pitchFamily="18" charset="0"/>
                      <a:cs typeface="Times New Roman" panose="02020603050405020304" pitchFamily="18" charset="0"/>
                    </a:rPr>
                    <a:t>Δ</a:t>
                  </a:r>
                  <a:r>
                    <a:rPr lang="en-US" b="1" i="1" dirty="0" smtClean="0">
                      <a:solidFill>
                        <a:srgbClr val="0070C0"/>
                      </a:solidFill>
                      <a:latin typeface="Times New Roman" panose="02020603050405020304" pitchFamily="18" charset="0"/>
                      <a:cs typeface="Times New Roman" panose="02020603050405020304" pitchFamily="18" charset="0"/>
                    </a:rPr>
                    <a:t>x</a:t>
                  </a:r>
                  <a:r>
                    <a:rPr lang="en-US" b="1" baseline="-25000" dirty="0" smtClean="0">
                      <a:solidFill>
                        <a:srgbClr val="0070C0"/>
                      </a:solidFill>
                      <a:latin typeface="Times New Roman" panose="02020603050405020304" pitchFamily="18" charset="0"/>
                      <a:cs typeface="Times New Roman" panose="02020603050405020304" pitchFamily="18" charset="0"/>
                    </a:rPr>
                    <a:t>1</a:t>
                  </a:r>
                  <a:endParaRPr lang="el-GR" b="1" dirty="0">
                    <a:solidFill>
                      <a:srgbClr val="0070C0"/>
                    </a:solidFill>
                    <a:latin typeface="Times New Roman" panose="02020603050405020304" pitchFamily="18" charset="0"/>
                    <a:cs typeface="Times New Roman" panose="02020603050405020304" pitchFamily="18" charset="0"/>
                  </a:endParaRPr>
                </a:p>
              </p:txBody>
            </p:sp>
            <p:cxnSp>
              <p:nvCxnSpPr>
                <p:cNvPr id="49" name="Ευθεία γραμμή σύνδεσης 48"/>
                <p:cNvCxnSpPr/>
                <p:nvPr/>
              </p:nvCxnSpPr>
              <p:spPr>
                <a:xfrm>
                  <a:off x="2719844" y="6443456"/>
                  <a:ext cx="0" cy="14400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35" name="Ομάδα 34"/>
              <p:cNvGrpSpPr/>
              <p:nvPr/>
            </p:nvGrpSpPr>
            <p:grpSpPr>
              <a:xfrm>
                <a:off x="5733301" y="6433814"/>
                <a:ext cx="521297" cy="371740"/>
                <a:chOff x="5733301" y="6433814"/>
                <a:chExt cx="521297" cy="371740"/>
              </a:xfrm>
            </p:grpSpPr>
            <p:sp>
              <p:nvSpPr>
                <p:cNvPr id="36" name="TextBox 35"/>
                <p:cNvSpPr txBox="1"/>
                <p:nvPr/>
              </p:nvSpPr>
              <p:spPr>
                <a:xfrm>
                  <a:off x="5733301" y="6436222"/>
                  <a:ext cx="521297" cy="369332"/>
                </a:xfrm>
                <a:prstGeom prst="rect">
                  <a:avLst/>
                </a:prstGeom>
                <a:noFill/>
              </p:spPr>
              <p:txBody>
                <a:bodyPr wrap="none" rtlCol="0">
                  <a:spAutoFit/>
                </a:bodyPr>
                <a:lstStyle/>
                <a:p>
                  <a:r>
                    <a:rPr lang="el-GR" b="1" dirty="0" smtClean="0">
                      <a:solidFill>
                        <a:srgbClr val="0070C0"/>
                      </a:solidFill>
                      <a:latin typeface="Times New Roman" panose="02020603050405020304" pitchFamily="18" charset="0"/>
                      <a:cs typeface="Times New Roman" panose="02020603050405020304" pitchFamily="18" charset="0"/>
                    </a:rPr>
                    <a:t>Δ</a:t>
                  </a:r>
                  <a:r>
                    <a:rPr lang="en-US" b="1" i="1" dirty="0" smtClean="0">
                      <a:solidFill>
                        <a:srgbClr val="0070C0"/>
                      </a:solidFill>
                      <a:latin typeface="Times New Roman" panose="02020603050405020304" pitchFamily="18" charset="0"/>
                      <a:cs typeface="Times New Roman" panose="02020603050405020304" pitchFamily="18" charset="0"/>
                    </a:rPr>
                    <a:t>x</a:t>
                  </a:r>
                  <a:r>
                    <a:rPr lang="en-US" b="1" baseline="-25000" dirty="0" smtClean="0">
                      <a:solidFill>
                        <a:srgbClr val="0070C0"/>
                      </a:solidFill>
                      <a:latin typeface="Times New Roman" panose="02020603050405020304" pitchFamily="18" charset="0"/>
                      <a:cs typeface="Times New Roman" panose="02020603050405020304" pitchFamily="18" charset="0"/>
                    </a:rPr>
                    <a:t>2</a:t>
                  </a:r>
                  <a:endParaRPr lang="el-GR" b="1" dirty="0">
                    <a:solidFill>
                      <a:srgbClr val="0070C0"/>
                    </a:solidFill>
                    <a:latin typeface="Times New Roman" panose="02020603050405020304" pitchFamily="18" charset="0"/>
                    <a:cs typeface="Times New Roman" panose="02020603050405020304" pitchFamily="18" charset="0"/>
                  </a:endParaRPr>
                </a:p>
              </p:txBody>
            </p:sp>
            <p:cxnSp>
              <p:nvCxnSpPr>
                <p:cNvPr id="41" name="Ευθεία γραμμή σύνδεσης 40"/>
                <p:cNvCxnSpPr/>
                <p:nvPr/>
              </p:nvCxnSpPr>
              <p:spPr>
                <a:xfrm>
                  <a:off x="6142034" y="6433814"/>
                  <a:ext cx="0" cy="14400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grpSp>
        </p:grpSp>
        <p:grpSp>
          <p:nvGrpSpPr>
            <p:cNvPr id="21" name="Ομάδα 20"/>
            <p:cNvGrpSpPr/>
            <p:nvPr/>
          </p:nvGrpSpPr>
          <p:grpSpPr>
            <a:xfrm>
              <a:off x="5856384" y="3881033"/>
              <a:ext cx="540000" cy="1368000"/>
              <a:chOff x="5856384" y="3319919"/>
              <a:chExt cx="540000" cy="1368000"/>
            </a:xfrm>
          </p:grpSpPr>
          <p:sp>
            <p:nvSpPr>
              <p:cNvPr id="32" name="Οβάλ 31"/>
              <p:cNvSpPr/>
              <p:nvPr/>
            </p:nvSpPr>
            <p:spPr>
              <a:xfrm>
                <a:off x="5856384" y="3319919"/>
                <a:ext cx="540000" cy="1368000"/>
              </a:xfrm>
              <a:prstGeom prst="ellipse">
                <a:avLst/>
              </a:prstGeom>
              <a:solidFill>
                <a:schemeClr val="accent1">
                  <a:lumMod val="20000"/>
                  <a:lumOff val="80000"/>
                </a:schemeClr>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33" name="TextBox 32"/>
              <p:cNvSpPr txBox="1"/>
              <p:nvPr/>
            </p:nvSpPr>
            <p:spPr>
              <a:xfrm>
                <a:off x="5975172" y="3519934"/>
                <a:ext cx="415498" cy="369332"/>
              </a:xfrm>
              <a:prstGeom prst="rect">
                <a:avLst/>
              </a:prstGeom>
              <a:noFill/>
            </p:spPr>
            <p:txBody>
              <a:bodyPr wrap="none" rtlCol="0">
                <a:spAutoFit/>
              </a:bodyPr>
              <a:lstStyle/>
              <a:p>
                <a:r>
                  <a:rPr lang="en-US" b="1" i="1" dirty="0" smtClean="0">
                    <a:latin typeface="Times New Roman" panose="02020603050405020304" pitchFamily="18" charset="0"/>
                    <a:cs typeface="Times New Roman" panose="02020603050405020304" pitchFamily="18" charset="0"/>
                  </a:rPr>
                  <a:t>A</a:t>
                </a:r>
                <a:r>
                  <a:rPr lang="en-US" b="1" baseline="-25000" dirty="0" smtClean="0">
                    <a:latin typeface="Times New Roman" panose="02020603050405020304" pitchFamily="18" charset="0"/>
                    <a:cs typeface="Times New Roman" panose="02020603050405020304" pitchFamily="18" charset="0"/>
                  </a:rPr>
                  <a:t>2</a:t>
                </a:r>
                <a:endParaRPr lang="el-GR" b="1" dirty="0">
                  <a:latin typeface="Times New Roman" panose="02020603050405020304" pitchFamily="18" charset="0"/>
                  <a:cs typeface="Times New Roman" panose="02020603050405020304" pitchFamily="18" charset="0"/>
                </a:endParaRPr>
              </a:p>
            </p:txBody>
          </p:sp>
        </p:grpSp>
        <p:grpSp>
          <p:nvGrpSpPr>
            <p:cNvPr id="22" name="Ομάδα 21"/>
            <p:cNvGrpSpPr/>
            <p:nvPr/>
          </p:nvGrpSpPr>
          <p:grpSpPr>
            <a:xfrm>
              <a:off x="6118588" y="4168526"/>
              <a:ext cx="864000" cy="916598"/>
              <a:chOff x="6118588" y="3669758"/>
              <a:chExt cx="864000" cy="916598"/>
            </a:xfrm>
          </p:grpSpPr>
          <p:grpSp>
            <p:nvGrpSpPr>
              <p:cNvPr id="26" name="Ομάδα 25"/>
              <p:cNvGrpSpPr/>
              <p:nvPr/>
            </p:nvGrpSpPr>
            <p:grpSpPr>
              <a:xfrm>
                <a:off x="6118588" y="3669758"/>
                <a:ext cx="864000" cy="369332"/>
                <a:chOff x="6118588" y="3669758"/>
                <a:chExt cx="864000" cy="369332"/>
              </a:xfrm>
            </p:grpSpPr>
            <p:cxnSp>
              <p:nvCxnSpPr>
                <p:cNvPr id="30" name="Ευθύγραμμο βέλος σύνδεσης 29"/>
                <p:cNvCxnSpPr/>
                <p:nvPr/>
              </p:nvCxnSpPr>
              <p:spPr>
                <a:xfrm flipH="1">
                  <a:off x="6118588" y="4039050"/>
                  <a:ext cx="864000" cy="0"/>
                </a:xfrm>
                <a:prstGeom prst="straightConnector1">
                  <a:avLst/>
                </a:prstGeom>
                <a:ln w="57150">
                  <a:solidFill>
                    <a:srgbClr val="FF0000"/>
                  </a:solidFill>
                  <a:headEnd w="sm" len="lg"/>
                  <a:tailEnd type="triangle" w="sm" len="lg"/>
                </a:ln>
              </p:spPr>
              <p:style>
                <a:lnRef idx="1">
                  <a:schemeClr val="accent1"/>
                </a:lnRef>
                <a:fillRef idx="0">
                  <a:schemeClr val="accent1"/>
                </a:fillRef>
                <a:effectRef idx="0">
                  <a:schemeClr val="accent1"/>
                </a:effectRef>
                <a:fontRef idx="minor">
                  <a:schemeClr val="tx1"/>
                </a:fontRef>
              </p:style>
            </p:cxnSp>
            <p:sp>
              <p:nvSpPr>
                <p:cNvPr id="31" name="TextBox 30"/>
                <p:cNvSpPr txBox="1"/>
                <p:nvPr/>
              </p:nvSpPr>
              <p:spPr>
                <a:xfrm>
                  <a:off x="6561884" y="3669758"/>
                  <a:ext cx="415498" cy="369332"/>
                </a:xfrm>
                <a:prstGeom prst="rect">
                  <a:avLst/>
                </a:prstGeom>
                <a:noFill/>
              </p:spPr>
              <p:txBody>
                <a:bodyPr wrap="none" rtlCol="0">
                  <a:spAutoFit/>
                </a:bodyPr>
                <a:lstStyle/>
                <a:p>
                  <a:r>
                    <a:rPr lang="en-US" b="1" i="1" dirty="0" smtClean="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F</a:t>
                  </a:r>
                  <a:r>
                    <a:rPr lang="en-US" b="1" baseline="-25000" dirty="0" smtClean="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2</a:t>
                  </a:r>
                  <a:endParaRPr lang="el-GR" b="1" dirty="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grpSp>
          <p:grpSp>
            <p:nvGrpSpPr>
              <p:cNvPr id="27" name="Ομάδα 26"/>
              <p:cNvGrpSpPr/>
              <p:nvPr/>
            </p:nvGrpSpPr>
            <p:grpSpPr>
              <a:xfrm>
                <a:off x="6211733" y="4186246"/>
                <a:ext cx="499201" cy="400110"/>
                <a:chOff x="1711796" y="3709315"/>
                <a:chExt cx="499201" cy="400110"/>
              </a:xfrm>
            </p:grpSpPr>
            <p:cxnSp>
              <p:nvCxnSpPr>
                <p:cNvPr id="28" name="Ευθύγραμμο βέλος σύνδεσης 27"/>
                <p:cNvCxnSpPr/>
                <p:nvPr/>
              </p:nvCxnSpPr>
              <p:spPr>
                <a:xfrm>
                  <a:off x="1711796" y="3784083"/>
                  <a:ext cx="468000" cy="0"/>
                </a:xfrm>
                <a:prstGeom prst="straightConnector1">
                  <a:avLst/>
                </a:prstGeom>
                <a:ln w="38100">
                  <a:solidFill>
                    <a:srgbClr val="0070C0"/>
                  </a:solidFill>
                  <a:tailEnd type="triangle" w="med" len="lg"/>
                </a:ln>
              </p:spPr>
              <p:style>
                <a:lnRef idx="1">
                  <a:schemeClr val="accent1"/>
                </a:lnRef>
                <a:fillRef idx="0">
                  <a:schemeClr val="accent1"/>
                </a:fillRef>
                <a:effectRef idx="0">
                  <a:schemeClr val="accent1"/>
                </a:effectRef>
                <a:fontRef idx="minor">
                  <a:schemeClr val="tx1"/>
                </a:fontRef>
              </p:style>
            </p:cxnSp>
            <p:sp>
              <p:nvSpPr>
                <p:cNvPr id="29" name="TextBox 28"/>
                <p:cNvSpPr txBox="1"/>
                <p:nvPr/>
              </p:nvSpPr>
              <p:spPr>
                <a:xfrm>
                  <a:off x="1816337" y="3709315"/>
                  <a:ext cx="394660" cy="400110"/>
                </a:xfrm>
                <a:prstGeom prst="rect">
                  <a:avLst/>
                </a:prstGeom>
                <a:noFill/>
              </p:spPr>
              <p:txBody>
                <a:bodyPr wrap="none" rtlCol="0">
                  <a:spAutoFit/>
                </a:bodyPr>
                <a:lstStyle/>
                <a:p>
                  <a:r>
                    <a:rPr lang="el-GR" sz="2000" b="1" i="1" dirty="0" smtClean="0">
                      <a:solidFill>
                        <a:srgbClr val="0070C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υ</a:t>
                  </a:r>
                  <a:r>
                    <a:rPr lang="el-GR" sz="2000" b="1" baseline="-25000" dirty="0" smtClean="0">
                      <a:solidFill>
                        <a:srgbClr val="0070C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2</a:t>
                  </a:r>
                  <a:endParaRPr lang="el-GR" sz="2000" b="1" dirty="0">
                    <a:solidFill>
                      <a:srgbClr val="0070C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grpSp>
        </p:grpSp>
        <p:sp>
          <p:nvSpPr>
            <p:cNvPr id="23" name="Οβάλ 22"/>
            <p:cNvSpPr/>
            <p:nvPr/>
          </p:nvSpPr>
          <p:spPr>
            <a:xfrm>
              <a:off x="6611462" y="3898350"/>
              <a:ext cx="540000" cy="1350000"/>
            </a:xfrm>
            <a:prstGeom prst="ellipse">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cxnSp>
          <p:nvCxnSpPr>
            <p:cNvPr id="24" name="Ευθύγραμμο βέλος σύνδεσης 23"/>
            <p:cNvCxnSpPr/>
            <p:nvPr/>
          </p:nvCxnSpPr>
          <p:spPr>
            <a:xfrm>
              <a:off x="1659599" y="6475468"/>
              <a:ext cx="1060197" cy="0"/>
            </a:xfrm>
            <a:prstGeom prst="straightConnector1">
              <a:avLst/>
            </a:prstGeom>
            <a:ln w="38100">
              <a:solidFill>
                <a:srgbClr val="0070C0"/>
              </a:solidFill>
              <a:tailEnd type="triangle" w="med" len="lg"/>
            </a:ln>
          </p:spPr>
          <p:style>
            <a:lnRef idx="1">
              <a:schemeClr val="accent1"/>
            </a:lnRef>
            <a:fillRef idx="0">
              <a:schemeClr val="accent1"/>
            </a:fillRef>
            <a:effectRef idx="0">
              <a:schemeClr val="accent1"/>
            </a:effectRef>
            <a:fontRef idx="minor">
              <a:schemeClr val="tx1"/>
            </a:fontRef>
          </p:style>
        </p:cxnSp>
        <p:cxnSp>
          <p:nvCxnSpPr>
            <p:cNvPr id="25" name="Ευθύγραμμο βέλος σύνδεσης 24"/>
            <p:cNvCxnSpPr/>
            <p:nvPr/>
          </p:nvCxnSpPr>
          <p:spPr>
            <a:xfrm>
              <a:off x="5809621" y="6471232"/>
              <a:ext cx="360000" cy="0"/>
            </a:xfrm>
            <a:prstGeom prst="straightConnector1">
              <a:avLst/>
            </a:prstGeom>
            <a:ln w="38100">
              <a:solidFill>
                <a:srgbClr val="0070C0"/>
              </a:solidFill>
              <a:tailEnd type="triangle" w="med" len="lg"/>
            </a:ln>
          </p:spPr>
          <p:style>
            <a:lnRef idx="1">
              <a:schemeClr val="accent1"/>
            </a:lnRef>
            <a:fillRef idx="0">
              <a:schemeClr val="accent1"/>
            </a:fillRef>
            <a:effectRef idx="0">
              <a:schemeClr val="accent1"/>
            </a:effectRef>
            <a:fontRef idx="minor">
              <a:schemeClr val="tx1"/>
            </a:fontRef>
          </p:style>
        </p:cxnSp>
      </p:grpSp>
      <p:cxnSp>
        <p:nvCxnSpPr>
          <p:cNvPr id="396" name="Ευθεία γραμμή σύνδεσης 395"/>
          <p:cNvCxnSpPr/>
          <p:nvPr/>
        </p:nvCxnSpPr>
        <p:spPr>
          <a:xfrm>
            <a:off x="1547495" y="1316909"/>
            <a:ext cx="0" cy="2880000"/>
          </a:xfrm>
          <a:prstGeom prst="line">
            <a:avLst/>
          </a:prstGeom>
          <a:ln w="12700">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397" name="Ευθεία γραμμή σύνδεσης 396"/>
          <p:cNvCxnSpPr/>
          <p:nvPr/>
        </p:nvCxnSpPr>
        <p:spPr>
          <a:xfrm>
            <a:off x="2623351" y="1314236"/>
            <a:ext cx="0" cy="2880000"/>
          </a:xfrm>
          <a:prstGeom prst="line">
            <a:avLst/>
          </a:prstGeom>
          <a:ln w="12700">
            <a:solidFill>
              <a:schemeClr val="tx1"/>
            </a:solidFill>
            <a:prstDash val="dash"/>
          </a:ln>
        </p:spPr>
        <p:style>
          <a:lnRef idx="1">
            <a:schemeClr val="accent1"/>
          </a:lnRef>
          <a:fillRef idx="0">
            <a:schemeClr val="accent1"/>
          </a:fillRef>
          <a:effectRef idx="0">
            <a:schemeClr val="accent1"/>
          </a:effectRef>
          <a:fontRef idx="minor">
            <a:schemeClr val="tx1"/>
          </a:fontRef>
        </p:style>
      </p:cxnSp>
      <p:sp>
        <p:nvSpPr>
          <p:cNvPr id="398" name="Ορθογώνιο 397"/>
          <p:cNvSpPr/>
          <p:nvPr/>
        </p:nvSpPr>
        <p:spPr>
          <a:xfrm>
            <a:off x="1539346" y="1261876"/>
            <a:ext cx="1085861" cy="584775"/>
          </a:xfrm>
          <a:prstGeom prst="rect">
            <a:avLst/>
          </a:prstGeom>
        </p:spPr>
        <p:txBody>
          <a:bodyPr wrap="square">
            <a:spAutoFit/>
          </a:bodyPr>
          <a:lstStyle/>
          <a:p>
            <a:pPr algn="ctr"/>
            <a:r>
              <a:rPr lang="el-GR" sz="1400" b="1"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Περιοχή </a:t>
            </a:r>
            <a:r>
              <a:rPr lang="el-GR" sz="14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ρευστού </a:t>
            </a:r>
            <a:r>
              <a:rPr lang="el-GR" b="1" dirty="0" smtClean="0">
                <a:solidFill>
                  <a:srgbClr val="0070C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1</a:t>
            </a:r>
            <a:endParaRPr lang="el-GR" sz="1400" dirty="0"/>
          </a:p>
        </p:txBody>
      </p:sp>
      <p:cxnSp>
        <p:nvCxnSpPr>
          <p:cNvPr id="399" name="Ευθεία γραμμή σύνδεσης 398"/>
          <p:cNvCxnSpPr/>
          <p:nvPr/>
        </p:nvCxnSpPr>
        <p:spPr>
          <a:xfrm>
            <a:off x="5709083" y="1309394"/>
            <a:ext cx="0" cy="2916000"/>
          </a:xfrm>
          <a:prstGeom prst="line">
            <a:avLst/>
          </a:prstGeom>
          <a:ln w="12700">
            <a:solidFill>
              <a:schemeClr val="tx1"/>
            </a:solidFill>
            <a:prstDash val="dash"/>
          </a:ln>
        </p:spPr>
        <p:style>
          <a:lnRef idx="1">
            <a:schemeClr val="accent1"/>
          </a:lnRef>
          <a:fillRef idx="0">
            <a:schemeClr val="accent1"/>
          </a:fillRef>
          <a:effectRef idx="0">
            <a:schemeClr val="accent1"/>
          </a:effectRef>
          <a:fontRef idx="minor">
            <a:schemeClr val="tx1"/>
          </a:fontRef>
        </p:style>
      </p:cxnSp>
      <p:sp>
        <p:nvSpPr>
          <p:cNvPr id="400" name="Ορθογώνιο 399"/>
          <p:cNvSpPr/>
          <p:nvPr/>
        </p:nvSpPr>
        <p:spPr>
          <a:xfrm>
            <a:off x="5631790" y="1114203"/>
            <a:ext cx="459565" cy="369332"/>
          </a:xfrm>
          <a:prstGeom prst="rect">
            <a:avLst/>
          </a:prstGeom>
        </p:spPr>
        <p:txBody>
          <a:bodyPr wrap="square">
            <a:spAutoFit/>
          </a:bodyPr>
          <a:lstStyle/>
          <a:p>
            <a:pPr algn="ctr"/>
            <a:r>
              <a:rPr lang="el-GR" b="1" dirty="0" smtClean="0">
                <a:solidFill>
                  <a:srgbClr val="0070C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2</a:t>
            </a:r>
            <a:endParaRPr lang="el-GR" sz="1400" dirty="0"/>
          </a:p>
        </p:txBody>
      </p:sp>
      <p:cxnSp>
        <p:nvCxnSpPr>
          <p:cNvPr id="401" name="Ευθεία γραμμή σύνδεσης 400"/>
          <p:cNvCxnSpPr/>
          <p:nvPr/>
        </p:nvCxnSpPr>
        <p:spPr>
          <a:xfrm>
            <a:off x="6035996" y="1277420"/>
            <a:ext cx="0" cy="2952000"/>
          </a:xfrm>
          <a:prstGeom prst="line">
            <a:avLst/>
          </a:prstGeom>
          <a:ln w="12700">
            <a:solidFill>
              <a:schemeClr val="tx1"/>
            </a:solidFill>
            <a:prstDash val="dash"/>
          </a:ln>
        </p:spPr>
        <p:style>
          <a:lnRef idx="1">
            <a:schemeClr val="accent1"/>
          </a:lnRef>
          <a:fillRef idx="0">
            <a:schemeClr val="accent1"/>
          </a:fillRef>
          <a:effectRef idx="0">
            <a:schemeClr val="accent1"/>
          </a:effectRef>
          <a:fontRef idx="minor">
            <a:schemeClr val="tx1"/>
          </a:fontRef>
        </p:style>
      </p:cxnSp>
      <p:sp>
        <p:nvSpPr>
          <p:cNvPr id="402" name="Ορθογώνιο 401"/>
          <p:cNvSpPr/>
          <p:nvPr/>
        </p:nvSpPr>
        <p:spPr>
          <a:xfrm>
            <a:off x="3458189" y="1289866"/>
            <a:ext cx="1085861" cy="584775"/>
          </a:xfrm>
          <a:prstGeom prst="rect">
            <a:avLst/>
          </a:prstGeom>
        </p:spPr>
        <p:txBody>
          <a:bodyPr wrap="square">
            <a:spAutoFit/>
          </a:bodyPr>
          <a:lstStyle/>
          <a:p>
            <a:pPr algn="ctr"/>
            <a:r>
              <a:rPr lang="el-GR" sz="1400" b="1"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Περιοχή </a:t>
            </a:r>
            <a:r>
              <a:rPr lang="el-GR" sz="14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ρευστού </a:t>
            </a:r>
            <a:r>
              <a:rPr lang="el-GR" b="1" dirty="0" smtClean="0">
                <a:solidFill>
                  <a:srgbClr val="0070C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3</a:t>
            </a:r>
            <a:endParaRPr lang="el-GR" sz="1400" dirty="0"/>
          </a:p>
        </p:txBody>
      </p:sp>
      <p:grpSp>
        <p:nvGrpSpPr>
          <p:cNvPr id="116" name="Ομάδα 115"/>
          <p:cNvGrpSpPr/>
          <p:nvPr/>
        </p:nvGrpSpPr>
        <p:grpSpPr>
          <a:xfrm>
            <a:off x="8932" y="4975288"/>
            <a:ext cx="2884180" cy="322075"/>
            <a:chOff x="7407409" y="2885320"/>
            <a:chExt cx="2884180" cy="322075"/>
          </a:xfrm>
        </p:grpSpPr>
        <p:sp>
          <p:nvSpPr>
            <p:cNvPr id="117" name="Ορθογώνιο 116"/>
            <p:cNvSpPr/>
            <p:nvPr/>
          </p:nvSpPr>
          <p:spPr>
            <a:xfrm>
              <a:off x="7407409" y="2885320"/>
              <a:ext cx="1391728" cy="307777"/>
            </a:xfrm>
            <a:prstGeom prst="rect">
              <a:avLst/>
            </a:prstGeom>
          </p:spPr>
          <p:txBody>
            <a:bodyPr wrap="none">
              <a:spAutoFit/>
            </a:bodyPr>
            <a:lstStyle/>
            <a:p>
              <a:r>
                <a:rPr lang="el-GR" sz="1400" b="1"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Έργο δύναμης: </a:t>
              </a:r>
              <a:endParaRPr lang="el-GR" sz="14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mc:AlternateContent xmlns:mc="http://schemas.openxmlformats.org/markup-compatibility/2006" xmlns:a14="http://schemas.microsoft.com/office/drawing/2010/main">
          <mc:Choice Requires="a14">
            <p:sp>
              <p:nvSpPr>
                <p:cNvPr id="118" name="TextBox 117"/>
                <p:cNvSpPr txBox="1"/>
                <p:nvPr/>
              </p:nvSpPr>
              <p:spPr>
                <a:xfrm>
                  <a:off x="9047530" y="2961174"/>
                  <a:ext cx="1244059" cy="246221"/>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sSub>
                          <m:sSubPr>
                            <m:ctrlPr>
                              <a:rPr lang="el-GR" sz="1600" b="1" i="1" smtClean="0">
                                <a:solidFill>
                                  <a:srgbClr val="0070C0"/>
                                </a:solidFill>
                                <a:effectLst>
                                  <a:outerShdw blurRad="38100" dist="38100" dir="2700000" algn="tl">
                                    <a:srgbClr val="000000">
                                      <a:alpha val="43137"/>
                                    </a:srgbClr>
                                  </a:outerShdw>
                                </a:effectLst>
                                <a:latin typeface="Cambria Math" panose="02040503050406030204" pitchFamily="18" charset="0"/>
                              </a:rPr>
                            </m:ctrlPr>
                          </m:sSubPr>
                          <m:e>
                            <m:r>
                              <a:rPr lang="en-US" sz="1600" b="1" i="1" smtClean="0">
                                <a:solidFill>
                                  <a:srgbClr val="0070C0"/>
                                </a:solidFill>
                                <a:effectLst>
                                  <a:outerShdw blurRad="38100" dist="38100" dir="2700000" algn="tl">
                                    <a:srgbClr val="000000">
                                      <a:alpha val="43137"/>
                                    </a:srgbClr>
                                  </a:outerShdw>
                                </a:effectLst>
                                <a:latin typeface="Cambria Math" panose="02040503050406030204" pitchFamily="18" charset="0"/>
                              </a:rPr>
                              <m:t>𝑾</m:t>
                            </m:r>
                          </m:e>
                          <m:sub>
                            <m:r>
                              <a:rPr lang="en-US" sz="1600" b="1" i="1" smtClean="0">
                                <a:solidFill>
                                  <a:srgbClr val="0070C0"/>
                                </a:solidFill>
                                <a:effectLst>
                                  <a:outerShdw blurRad="38100" dist="38100" dir="2700000" algn="tl">
                                    <a:srgbClr val="000000">
                                      <a:alpha val="43137"/>
                                    </a:srgbClr>
                                  </a:outerShdw>
                                </a:effectLst>
                                <a:latin typeface="Cambria Math" panose="02040503050406030204" pitchFamily="18" charset="0"/>
                              </a:rPr>
                              <m:t>𝟏</m:t>
                            </m:r>
                          </m:sub>
                        </m:sSub>
                        <m:r>
                          <a:rPr lang="en-US" sz="1600" b="1" i="1" smtClean="0">
                            <a:solidFill>
                              <a:srgbClr val="0070C0"/>
                            </a:solidFill>
                            <a:effectLst>
                              <a:outerShdw blurRad="38100" dist="38100" dir="2700000" algn="tl">
                                <a:srgbClr val="000000">
                                  <a:alpha val="43137"/>
                                </a:srgbClr>
                              </a:outerShdw>
                            </a:effectLst>
                            <a:latin typeface="Cambria Math" panose="02040503050406030204" pitchFamily="18" charset="0"/>
                          </a:rPr>
                          <m:t>=</m:t>
                        </m:r>
                        <m:sSub>
                          <m:sSubPr>
                            <m:ctrlPr>
                              <a:rPr lang="en-US" sz="1600" b="1" i="1" smtClean="0">
                                <a:solidFill>
                                  <a:srgbClr val="0070C0"/>
                                </a:solidFill>
                                <a:effectLst>
                                  <a:outerShdw blurRad="38100" dist="38100" dir="2700000" algn="tl">
                                    <a:srgbClr val="000000">
                                      <a:alpha val="43137"/>
                                    </a:srgbClr>
                                  </a:outerShdw>
                                </a:effectLst>
                                <a:latin typeface="Cambria Math" panose="02040503050406030204" pitchFamily="18" charset="0"/>
                              </a:rPr>
                            </m:ctrlPr>
                          </m:sSubPr>
                          <m:e>
                            <m:r>
                              <a:rPr lang="en-US" sz="1600" b="1" i="1" smtClean="0">
                                <a:solidFill>
                                  <a:srgbClr val="0070C0"/>
                                </a:solidFill>
                                <a:effectLst>
                                  <a:outerShdw blurRad="38100" dist="38100" dir="2700000" algn="tl">
                                    <a:srgbClr val="000000">
                                      <a:alpha val="43137"/>
                                    </a:srgbClr>
                                  </a:outerShdw>
                                </a:effectLst>
                                <a:latin typeface="Cambria Math" panose="02040503050406030204" pitchFamily="18" charset="0"/>
                              </a:rPr>
                              <m:t>𝑭</m:t>
                            </m:r>
                          </m:e>
                          <m:sub>
                            <m:r>
                              <a:rPr lang="en-US" sz="1600" b="1" i="1" smtClean="0">
                                <a:solidFill>
                                  <a:srgbClr val="0070C0"/>
                                </a:solidFill>
                                <a:effectLst>
                                  <a:outerShdw blurRad="38100" dist="38100" dir="2700000" algn="tl">
                                    <a:srgbClr val="000000">
                                      <a:alpha val="43137"/>
                                    </a:srgbClr>
                                  </a:outerShdw>
                                </a:effectLst>
                                <a:latin typeface="Cambria Math" panose="02040503050406030204" pitchFamily="18" charset="0"/>
                              </a:rPr>
                              <m:t>𝟏</m:t>
                            </m:r>
                          </m:sub>
                        </m:sSub>
                        <m:r>
                          <a:rPr lang="en-US" sz="1600" b="1" i="1" smtClean="0">
                            <a:solidFill>
                              <a:srgbClr val="0070C0"/>
                            </a:solidFill>
                            <a:effectLst>
                              <a:outerShdw blurRad="38100" dist="38100" dir="2700000" algn="tl">
                                <a:srgbClr val="000000">
                                  <a:alpha val="43137"/>
                                </a:srgbClr>
                              </a:outerShdw>
                            </a:effectLst>
                            <a:latin typeface="Cambria Math" panose="02040503050406030204" pitchFamily="18" charset="0"/>
                          </a:rPr>
                          <m:t> </m:t>
                        </m:r>
                        <m:r>
                          <a:rPr lang="el-GR" sz="1600" b="1" i="0" smtClean="0">
                            <a:solidFill>
                              <a:srgbClr val="0070C0"/>
                            </a:solidFill>
                            <a:effectLst>
                              <a:outerShdw blurRad="38100" dist="38100" dir="2700000" algn="tl">
                                <a:srgbClr val="000000">
                                  <a:alpha val="43137"/>
                                </a:srgbClr>
                              </a:outerShdw>
                            </a:effectLst>
                            <a:latin typeface="Cambria Math" panose="02040503050406030204" pitchFamily="18" charset="0"/>
                          </a:rPr>
                          <m:t>𝚫</m:t>
                        </m:r>
                        <m:sSub>
                          <m:sSubPr>
                            <m:ctrlPr>
                              <a:rPr lang="el-GR" sz="1600" b="1" i="1" smtClean="0">
                                <a:solidFill>
                                  <a:srgbClr val="0070C0"/>
                                </a:solidFill>
                                <a:effectLst>
                                  <a:outerShdw blurRad="38100" dist="38100" dir="2700000" algn="tl">
                                    <a:srgbClr val="000000">
                                      <a:alpha val="43137"/>
                                    </a:srgbClr>
                                  </a:outerShdw>
                                </a:effectLst>
                                <a:latin typeface="Cambria Math" panose="02040503050406030204" pitchFamily="18" charset="0"/>
                              </a:rPr>
                            </m:ctrlPr>
                          </m:sSubPr>
                          <m:e>
                            <m:r>
                              <a:rPr lang="en-US" sz="1600" b="1" i="1" smtClean="0">
                                <a:solidFill>
                                  <a:srgbClr val="0070C0"/>
                                </a:solidFill>
                                <a:effectLst>
                                  <a:outerShdw blurRad="38100" dist="38100" dir="2700000" algn="tl">
                                    <a:srgbClr val="000000">
                                      <a:alpha val="43137"/>
                                    </a:srgbClr>
                                  </a:outerShdw>
                                </a:effectLst>
                                <a:latin typeface="Cambria Math" panose="02040503050406030204" pitchFamily="18" charset="0"/>
                              </a:rPr>
                              <m:t>𝒙</m:t>
                            </m:r>
                          </m:e>
                          <m:sub>
                            <m:r>
                              <a:rPr lang="en-US" sz="1600" b="1" i="1" smtClean="0">
                                <a:solidFill>
                                  <a:srgbClr val="0070C0"/>
                                </a:solidFill>
                                <a:effectLst>
                                  <a:outerShdw blurRad="38100" dist="38100" dir="2700000" algn="tl">
                                    <a:srgbClr val="000000">
                                      <a:alpha val="43137"/>
                                    </a:srgbClr>
                                  </a:outerShdw>
                                </a:effectLst>
                                <a:latin typeface="Cambria Math" panose="02040503050406030204" pitchFamily="18" charset="0"/>
                              </a:rPr>
                              <m:t>𝟏</m:t>
                            </m:r>
                          </m:sub>
                        </m:sSub>
                      </m:oMath>
                    </m:oMathPara>
                  </a14:m>
                  <a:endParaRPr lang="el-GR" sz="1600" b="1" dirty="0">
                    <a:solidFill>
                      <a:srgbClr val="0070C0"/>
                    </a:solidFill>
                    <a:effectLst>
                      <a:outerShdw blurRad="38100" dist="38100" dir="2700000" algn="tl">
                        <a:srgbClr val="000000">
                          <a:alpha val="43137"/>
                        </a:srgbClr>
                      </a:outerShdw>
                    </a:effectLst>
                  </a:endParaRPr>
                </a:p>
              </p:txBody>
            </p:sp>
          </mc:Choice>
          <mc:Fallback xmlns="">
            <p:sp>
              <p:nvSpPr>
                <p:cNvPr id="118" name="TextBox 117"/>
                <p:cNvSpPr txBox="1">
                  <a:spLocks noRot="1" noChangeAspect="1" noMove="1" noResize="1" noEditPoints="1" noAdjustHandles="1" noChangeArrowheads="1" noChangeShapeType="1" noTextEdit="1"/>
                </p:cNvSpPr>
                <p:nvPr/>
              </p:nvSpPr>
              <p:spPr>
                <a:xfrm>
                  <a:off x="9047530" y="2961174"/>
                  <a:ext cx="1244059" cy="246221"/>
                </a:xfrm>
                <a:prstGeom prst="rect">
                  <a:avLst/>
                </a:prstGeom>
                <a:blipFill>
                  <a:blip r:embed="rId3"/>
                  <a:stretch>
                    <a:fillRect l="-3922" r="-2451" b="-25000"/>
                  </a:stretch>
                </a:blipFill>
              </p:spPr>
              <p:txBody>
                <a:bodyPr/>
                <a:lstStyle/>
                <a:p>
                  <a:r>
                    <a:rPr lang="el-GR">
                      <a:noFill/>
                    </a:rPr>
                    <a:t> </a:t>
                  </a:r>
                </a:p>
              </p:txBody>
            </p:sp>
          </mc:Fallback>
        </mc:AlternateContent>
      </p:grpSp>
      <mc:AlternateContent xmlns:mc="http://schemas.openxmlformats.org/markup-compatibility/2006" xmlns:a14="http://schemas.microsoft.com/office/drawing/2010/main">
        <mc:Choice Requires="a14">
          <p:sp>
            <p:nvSpPr>
              <p:cNvPr id="2" name="Ορθογώνιο 1"/>
              <p:cNvSpPr/>
              <p:nvPr/>
            </p:nvSpPr>
            <p:spPr>
              <a:xfrm>
                <a:off x="5238285" y="5082496"/>
                <a:ext cx="1752211" cy="369332"/>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sSub>
                        <m:sSubPr>
                          <m:ctrlPr>
                            <a:rPr lang="el-GR" b="1" i="1" smtClean="0">
                              <a:solidFill>
                                <a:srgbClr val="0070C0"/>
                              </a:solidFill>
                              <a:effectLst>
                                <a:outerShdw blurRad="38100" dist="38100" dir="2700000" algn="tl">
                                  <a:srgbClr val="000000">
                                    <a:alpha val="43137"/>
                                  </a:srgbClr>
                                </a:outerShdw>
                              </a:effectLst>
                              <a:latin typeface="Cambria Math" panose="02040503050406030204" pitchFamily="18" charset="0"/>
                            </a:rPr>
                          </m:ctrlPr>
                        </m:sSubPr>
                        <m:e>
                          <m:r>
                            <a:rPr lang="en-US" b="1" i="1">
                              <a:solidFill>
                                <a:srgbClr val="0070C0"/>
                              </a:solidFill>
                              <a:effectLst>
                                <a:outerShdw blurRad="38100" dist="38100" dir="2700000" algn="tl">
                                  <a:srgbClr val="000000">
                                    <a:alpha val="43137"/>
                                  </a:srgbClr>
                                </a:outerShdw>
                              </a:effectLst>
                              <a:latin typeface="Cambria Math" panose="02040503050406030204" pitchFamily="18" charset="0"/>
                            </a:rPr>
                            <m:t>𝑾</m:t>
                          </m:r>
                        </m:e>
                        <m:sub>
                          <m:r>
                            <a:rPr lang="el-GR" b="1" i="1" smtClean="0">
                              <a:solidFill>
                                <a:srgbClr val="0070C0"/>
                              </a:solidFill>
                              <a:effectLst>
                                <a:outerShdw blurRad="38100" dist="38100" dir="2700000" algn="tl">
                                  <a:srgbClr val="000000">
                                    <a:alpha val="43137"/>
                                  </a:srgbClr>
                                </a:outerShdw>
                              </a:effectLst>
                              <a:latin typeface="Cambria Math" panose="02040503050406030204" pitchFamily="18" charset="0"/>
                            </a:rPr>
                            <m:t>𝟐</m:t>
                          </m:r>
                        </m:sub>
                      </m:sSub>
                      <m:r>
                        <a:rPr lang="en-US" b="1" i="1">
                          <a:solidFill>
                            <a:srgbClr val="0070C0"/>
                          </a:solidFill>
                          <a:effectLst>
                            <a:outerShdw blurRad="38100" dist="38100" dir="2700000" algn="tl">
                              <a:srgbClr val="000000">
                                <a:alpha val="43137"/>
                              </a:srgbClr>
                            </a:outerShdw>
                          </a:effectLst>
                          <a:latin typeface="Cambria Math" panose="02040503050406030204" pitchFamily="18" charset="0"/>
                        </a:rPr>
                        <m:t>=</m:t>
                      </m:r>
                      <m:sSub>
                        <m:sSubPr>
                          <m:ctrlPr>
                            <a:rPr lang="en-US" b="1" i="1">
                              <a:solidFill>
                                <a:srgbClr val="0070C0"/>
                              </a:solidFill>
                              <a:effectLst>
                                <a:outerShdw blurRad="38100" dist="38100" dir="2700000" algn="tl">
                                  <a:srgbClr val="000000">
                                    <a:alpha val="43137"/>
                                  </a:srgbClr>
                                </a:outerShdw>
                              </a:effectLst>
                              <a:latin typeface="Cambria Math" panose="02040503050406030204" pitchFamily="18" charset="0"/>
                            </a:rPr>
                          </m:ctrlPr>
                        </m:sSubPr>
                        <m:e>
                          <m:r>
                            <a:rPr lang="el-GR" b="1" i="1" smtClean="0">
                              <a:solidFill>
                                <a:srgbClr val="0070C0"/>
                              </a:solidFill>
                              <a:effectLst>
                                <a:outerShdw blurRad="38100" dist="38100" dir="2700000" algn="tl">
                                  <a:srgbClr val="000000">
                                    <a:alpha val="43137"/>
                                  </a:srgbClr>
                                </a:outerShdw>
                              </a:effectLst>
                              <a:latin typeface="Cambria Math" panose="02040503050406030204" pitchFamily="18" charset="0"/>
                            </a:rPr>
                            <m:t>−</m:t>
                          </m:r>
                          <m:r>
                            <a:rPr lang="en-US" b="1" i="1">
                              <a:solidFill>
                                <a:srgbClr val="0070C0"/>
                              </a:solidFill>
                              <a:effectLst>
                                <a:outerShdw blurRad="38100" dist="38100" dir="2700000" algn="tl">
                                  <a:srgbClr val="000000">
                                    <a:alpha val="43137"/>
                                  </a:srgbClr>
                                </a:outerShdw>
                              </a:effectLst>
                              <a:latin typeface="Cambria Math" panose="02040503050406030204" pitchFamily="18" charset="0"/>
                            </a:rPr>
                            <m:t>𝑭</m:t>
                          </m:r>
                        </m:e>
                        <m:sub>
                          <m:r>
                            <a:rPr lang="el-GR" b="1" i="1" smtClean="0">
                              <a:solidFill>
                                <a:srgbClr val="0070C0"/>
                              </a:solidFill>
                              <a:effectLst>
                                <a:outerShdw blurRad="38100" dist="38100" dir="2700000" algn="tl">
                                  <a:srgbClr val="000000">
                                    <a:alpha val="43137"/>
                                  </a:srgbClr>
                                </a:outerShdw>
                              </a:effectLst>
                              <a:latin typeface="Cambria Math" panose="02040503050406030204" pitchFamily="18" charset="0"/>
                            </a:rPr>
                            <m:t>𝟐</m:t>
                          </m:r>
                        </m:sub>
                      </m:sSub>
                      <m:r>
                        <a:rPr lang="en-US" b="1" i="1">
                          <a:solidFill>
                            <a:srgbClr val="0070C0"/>
                          </a:solidFill>
                          <a:effectLst>
                            <a:outerShdw blurRad="38100" dist="38100" dir="2700000" algn="tl">
                              <a:srgbClr val="000000">
                                <a:alpha val="43137"/>
                              </a:srgbClr>
                            </a:outerShdw>
                          </a:effectLst>
                          <a:latin typeface="Cambria Math" panose="02040503050406030204" pitchFamily="18" charset="0"/>
                        </a:rPr>
                        <m:t> </m:t>
                      </m:r>
                      <m:r>
                        <a:rPr lang="el-GR" b="1">
                          <a:solidFill>
                            <a:srgbClr val="0070C0"/>
                          </a:solidFill>
                          <a:effectLst>
                            <a:outerShdw blurRad="38100" dist="38100" dir="2700000" algn="tl">
                              <a:srgbClr val="000000">
                                <a:alpha val="43137"/>
                              </a:srgbClr>
                            </a:outerShdw>
                          </a:effectLst>
                          <a:latin typeface="Cambria Math" panose="02040503050406030204" pitchFamily="18" charset="0"/>
                        </a:rPr>
                        <m:t>𝚫</m:t>
                      </m:r>
                      <m:sSub>
                        <m:sSubPr>
                          <m:ctrlPr>
                            <a:rPr lang="el-GR" b="1" i="1">
                              <a:solidFill>
                                <a:srgbClr val="0070C0"/>
                              </a:solidFill>
                              <a:effectLst>
                                <a:outerShdw blurRad="38100" dist="38100" dir="2700000" algn="tl">
                                  <a:srgbClr val="000000">
                                    <a:alpha val="43137"/>
                                  </a:srgbClr>
                                </a:outerShdw>
                              </a:effectLst>
                              <a:latin typeface="Cambria Math" panose="02040503050406030204" pitchFamily="18" charset="0"/>
                            </a:rPr>
                          </m:ctrlPr>
                        </m:sSubPr>
                        <m:e>
                          <m:r>
                            <a:rPr lang="en-US" b="1" i="1">
                              <a:solidFill>
                                <a:srgbClr val="0070C0"/>
                              </a:solidFill>
                              <a:effectLst>
                                <a:outerShdw blurRad="38100" dist="38100" dir="2700000" algn="tl">
                                  <a:srgbClr val="000000">
                                    <a:alpha val="43137"/>
                                  </a:srgbClr>
                                </a:outerShdw>
                              </a:effectLst>
                              <a:latin typeface="Cambria Math" panose="02040503050406030204" pitchFamily="18" charset="0"/>
                            </a:rPr>
                            <m:t>𝒙</m:t>
                          </m:r>
                        </m:e>
                        <m:sub>
                          <m:r>
                            <a:rPr lang="el-GR" b="1" i="1" smtClean="0">
                              <a:solidFill>
                                <a:srgbClr val="0070C0"/>
                              </a:solidFill>
                              <a:effectLst>
                                <a:outerShdw blurRad="38100" dist="38100" dir="2700000" algn="tl">
                                  <a:srgbClr val="000000">
                                    <a:alpha val="43137"/>
                                  </a:srgbClr>
                                </a:outerShdw>
                              </a:effectLst>
                              <a:latin typeface="Cambria Math" panose="02040503050406030204" pitchFamily="18" charset="0"/>
                            </a:rPr>
                            <m:t>𝟐</m:t>
                          </m:r>
                        </m:sub>
                      </m:sSub>
                    </m:oMath>
                  </m:oMathPara>
                </a14:m>
                <a:endParaRPr lang="el-GR" dirty="0"/>
              </a:p>
            </p:txBody>
          </p:sp>
        </mc:Choice>
        <mc:Fallback xmlns="">
          <p:sp>
            <p:nvSpPr>
              <p:cNvPr id="2" name="Ορθογώνιο 1"/>
              <p:cNvSpPr>
                <a:spLocks noRot="1" noChangeAspect="1" noMove="1" noResize="1" noEditPoints="1" noAdjustHandles="1" noChangeArrowheads="1" noChangeShapeType="1" noTextEdit="1"/>
              </p:cNvSpPr>
              <p:nvPr/>
            </p:nvSpPr>
            <p:spPr>
              <a:xfrm>
                <a:off x="5238285" y="5082496"/>
                <a:ext cx="1752211" cy="369332"/>
              </a:xfrm>
              <a:prstGeom prst="rect">
                <a:avLst/>
              </a:prstGeom>
              <a:blipFill>
                <a:blip r:embed="rId4"/>
                <a:stretch>
                  <a:fillRect b="-8333"/>
                </a:stretch>
              </a:blipFill>
            </p:spPr>
            <p:txBody>
              <a:bodyPr/>
              <a:lstStyle/>
              <a:p>
                <a:r>
                  <a:rPr lang="el-GR">
                    <a:noFill/>
                  </a:rPr>
                  <a:t> </a:t>
                </a:r>
              </a:p>
            </p:txBody>
          </p:sp>
        </mc:Fallback>
      </mc:AlternateContent>
      <p:sp>
        <p:nvSpPr>
          <p:cNvPr id="120" name="Ορθογώνιο 119"/>
          <p:cNvSpPr/>
          <p:nvPr/>
        </p:nvSpPr>
        <p:spPr>
          <a:xfrm>
            <a:off x="3070689" y="4860488"/>
            <a:ext cx="2171603" cy="738664"/>
          </a:xfrm>
          <a:prstGeom prst="rect">
            <a:avLst/>
          </a:prstGeom>
        </p:spPr>
        <p:txBody>
          <a:bodyPr wrap="square">
            <a:spAutoFit/>
          </a:bodyPr>
          <a:lstStyle/>
          <a:p>
            <a:pPr algn="ctr"/>
            <a:r>
              <a:rPr lang="el-GR" sz="1400" b="1"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Οι δυνάμεις είναι εσωτερικές. Δεν παράγουν ούτε καταναλίσκουν έργο</a:t>
            </a:r>
            <a:endParaRPr lang="el-GR" sz="1400" dirty="0"/>
          </a:p>
        </p:txBody>
      </p:sp>
      <p:grpSp>
        <p:nvGrpSpPr>
          <p:cNvPr id="121" name="Ομάδα 120"/>
          <p:cNvGrpSpPr/>
          <p:nvPr/>
        </p:nvGrpSpPr>
        <p:grpSpPr>
          <a:xfrm>
            <a:off x="-1694" y="5590240"/>
            <a:ext cx="2954745" cy="523220"/>
            <a:chOff x="7416470" y="3271078"/>
            <a:chExt cx="2954745" cy="523220"/>
          </a:xfrm>
        </p:grpSpPr>
        <p:sp>
          <p:nvSpPr>
            <p:cNvPr id="122" name="Ορθογώνιο 121"/>
            <p:cNvSpPr/>
            <p:nvPr/>
          </p:nvSpPr>
          <p:spPr>
            <a:xfrm>
              <a:off x="7416470" y="3271078"/>
              <a:ext cx="1650748" cy="523220"/>
            </a:xfrm>
            <a:prstGeom prst="rect">
              <a:avLst/>
            </a:prstGeom>
          </p:spPr>
          <p:txBody>
            <a:bodyPr wrap="square">
              <a:spAutoFit/>
            </a:bodyPr>
            <a:lstStyle/>
            <a:p>
              <a:r>
                <a:rPr lang="el-GR" sz="1400" b="1"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Κινητική ενέργεια μάζας  Δ</a:t>
              </a:r>
              <a:r>
                <a:rPr lang="en-US" sz="1400" b="1" i="1"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m</a:t>
              </a:r>
              <a:r>
                <a:rPr lang="en-US" sz="1400" b="1" baseline="-25000"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1</a:t>
              </a:r>
              <a:r>
                <a:rPr lang="en-US" sz="1400" b="1"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 </a:t>
              </a:r>
              <a:r>
                <a:rPr lang="el-GR" sz="1400" b="1"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Δ</a:t>
              </a:r>
              <a:r>
                <a:rPr lang="en-US" sz="1400" b="1" i="1"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m</a:t>
              </a:r>
              <a:r>
                <a:rPr lang="el-GR" sz="1400" b="1"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endParaRPr lang="el-GR" sz="14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mc:AlternateContent xmlns:mc="http://schemas.openxmlformats.org/markup-compatibility/2006" xmlns:a14="http://schemas.microsoft.com/office/drawing/2010/main">
          <mc:Choice Requires="a14">
            <p:sp>
              <p:nvSpPr>
                <p:cNvPr id="123" name="TextBox 122"/>
                <p:cNvSpPr txBox="1"/>
                <p:nvPr/>
              </p:nvSpPr>
              <p:spPr>
                <a:xfrm>
                  <a:off x="9059830" y="3332953"/>
                  <a:ext cx="1311385" cy="461024"/>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sSub>
                          <m:sSubPr>
                            <m:ctrlPr>
                              <a:rPr lang="el-GR" sz="1600" b="1" i="1" smtClean="0">
                                <a:solidFill>
                                  <a:srgbClr val="0070C0"/>
                                </a:solidFill>
                                <a:effectLst>
                                  <a:outerShdw blurRad="38100" dist="38100" dir="2700000" algn="tl">
                                    <a:srgbClr val="000000">
                                      <a:alpha val="43137"/>
                                    </a:srgbClr>
                                  </a:outerShdw>
                                </a:effectLst>
                                <a:latin typeface="Cambria Math" panose="02040503050406030204" pitchFamily="18" charset="0"/>
                              </a:rPr>
                            </m:ctrlPr>
                          </m:sSubPr>
                          <m:e>
                            <m:r>
                              <a:rPr lang="en-US" sz="1600" b="1" i="1" smtClean="0">
                                <a:solidFill>
                                  <a:srgbClr val="0070C0"/>
                                </a:solidFill>
                                <a:effectLst>
                                  <a:outerShdw blurRad="38100" dist="38100" dir="2700000" algn="tl">
                                    <a:srgbClr val="000000">
                                      <a:alpha val="43137"/>
                                    </a:srgbClr>
                                  </a:outerShdw>
                                </a:effectLst>
                                <a:latin typeface="Cambria Math" panose="02040503050406030204" pitchFamily="18" charset="0"/>
                              </a:rPr>
                              <m:t>𝑲</m:t>
                            </m:r>
                          </m:e>
                          <m:sub>
                            <m:r>
                              <a:rPr lang="en-US" sz="1600" b="1" i="1" smtClean="0">
                                <a:solidFill>
                                  <a:srgbClr val="0070C0"/>
                                </a:solidFill>
                                <a:effectLst>
                                  <a:outerShdw blurRad="38100" dist="38100" dir="2700000" algn="tl">
                                    <a:srgbClr val="000000">
                                      <a:alpha val="43137"/>
                                    </a:srgbClr>
                                  </a:outerShdw>
                                </a:effectLst>
                                <a:latin typeface="Cambria Math" panose="02040503050406030204" pitchFamily="18" charset="0"/>
                              </a:rPr>
                              <m:t>𝟏</m:t>
                            </m:r>
                          </m:sub>
                        </m:sSub>
                        <m:r>
                          <a:rPr lang="en-US" sz="1600" b="1" i="1" smtClean="0">
                            <a:solidFill>
                              <a:srgbClr val="0070C0"/>
                            </a:solidFill>
                            <a:effectLst>
                              <a:outerShdw blurRad="38100" dist="38100" dir="2700000" algn="tl">
                                <a:srgbClr val="000000">
                                  <a:alpha val="43137"/>
                                </a:srgbClr>
                              </a:outerShdw>
                            </a:effectLst>
                            <a:latin typeface="Cambria Math" panose="02040503050406030204" pitchFamily="18" charset="0"/>
                          </a:rPr>
                          <m:t>=</m:t>
                        </m:r>
                        <m:f>
                          <m:fPr>
                            <m:ctrlPr>
                              <a:rPr lang="en-US" sz="1600" b="1" i="1" smtClean="0">
                                <a:solidFill>
                                  <a:srgbClr val="0070C0"/>
                                </a:solidFill>
                                <a:effectLst>
                                  <a:outerShdw blurRad="38100" dist="38100" dir="2700000" algn="tl">
                                    <a:srgbClr val="000000">
                                      <a:alpha val="43137"/>
                                    </a:srgbClr>
                                  </a:outerShdw>
                                </a:effectLst>
                                <a:latin typeface="Cambria Math" panose="02040503050406030204" pitchFamily="18" charset="0"/>
                              </a:rPr>
                            </m:ctrlPr>
                          </m:fPr>
                          <m:num>
                            <m:r>
                              <a:rPr lang="en-US" sz="1600" b="1" i="1" smtClean="0">
                                <a:solidFill>
                                  <a:srgbClr val="0070C0"/>
                                </a:solidFill>
                                <a:effectLst>
                                  <a:outerShdw blurRad="38100" dist="38100" dir="2700000" algn="tl">
                                    <a:srgbClr val="000000">
                                      <a:alpha val="43137"/>
                                    </a:srgbClr>
                                  </a:outerShdw>
                                </a:effectLst>
                                <a:latin typeface="Cambria Math" panose="02040503050406030204" pitchFamily="18" charset="0"/>
                              </a:rPr>
                              <m:t>𝟏</m:t>
                            </m:r>
                          </m:num>
                          <m:den>
                            <m:r>
                              <a:rPr lang="en-US" sz="1600" b="1" i="1" smtClean="0">
                                <a:solidFill>
                                  <a:srgbClr val="0070C0"/>
                                </a:solidFill>
                                <a:effectLst>
                                  <a:outerShdw blurRad="38100" dist="38100" dir="2700000" algn="tl">
                                    <a:srgbClr val="000000">
                                      <a:alpha val="43137"/>
                                    </a:srgbClr>
                                  </a:outerShdw>
                                </a:effectLst>
                                <a:latin typeface="Cambria Math" panose="02040503050406030204" pitchFamily="18" charset="0"/>
                              </a:rPr>
                              <m:t>𝟐</m:t>
                            </m:r>
                          </m:den>
                        </m:f>
                        <m:r>
                          <a:rPr lang="el-GR" sz="1600" b="1" i="0" smtClean="0">
                            <a:solidFill>
                              <a:srgbClr val="0070C0"/>
                            </a:solidFill>
                            <a:effectLst>
                              <a:outerShdw blurRad="38100" dist="38100" dir="2700000" algn="tl">
                                <a:srgbClr val="000000">
                                  <a:alpha val="43137"/>
                                </a:srgbClr>
                              </a:outerShdw>
                            </a:effectLst>
                            <a:latin typeface="Cambria Math" panose="02040503050406030204" pitchFamily="18" charset="0"/>
                          </a:rPr>
                          <m:t>𝚫</m:t>
                        </m:r>
                        <m:r>
                          <a:rPr lang="en-US" sz="1600" b="1" i="1" smtClean="0">
                            <a:solidFill>
                              <a:srgbClr val="0070C0"/>
                            </a:solidFill>
                            <a:effectLst>
                              <a:outerShdw blurRad="38100" dist="38100" dir="2700000" algn="tl">
                                <a:srgbClr val="000000">
                                  <a:alpha val="43137"/>
                                </a:srgbClr>
                              </a:outerShdw>
                            </a:effectLst>
                            <a:latin typeface="Cambria Math" panose="02040503050406030204" pitchFamily="18" charset="0"/>
                          </a:rPr>
                          <m:t>𝒎</m:t>
                        </m:r>
                        <m:r>
                          <a:rPr lang="en-US" sz="1600" b="1" i="0" smtClean="0">
                            <a:solidFill>
                              <a:srgbClr val="0070C0"/>
                            </a:solidFill>
                            <a:effectLst>
                              <a:outerShdw blurRad="38100" dist="38100" dir="2700000" algn="tl">
                                <a:srgbClr val="000000">
                                  <a:alpha val="43137"/>
                                </a:srgbClr>
                              </a:outerShdw>
                            </a:effectLst>
                            <a:latin typeface="Cambria Math" panose="02040503050406030204" pitchFamily="18" charset="0"/>
                          </a:rPr>
                          <m:t> </m:t>
                        </m:r>
                        <m:sSubSup>
                          <m:sSubSupPr>
                            <m:ctrlPr>
                              <a:rPr lang="en-US" sz="1600" b="1" i="1" smtClean="0">
                                <a:solidFill>
                                  <a:srgbClr val="0070C0"/>
                                </a:solidFill>
                                <a:effectLst>
                                  <a:outerShdw blurRad="38100" dist="38100" dir="2700000" algn="tl">
                                    <a:srgbClr val="000000">
                                      <a:alpha val="43137"/>
                                    </a:srgbClr>
                                  </a:outerShdw>
                                </a:effectLst>
                                <a:latin typeface="Cambria Math" panose="02040503050406030204" pitchFamily="18" charset="0"/>
                              </a:rPr>
                            </m:ctrlPr>
                          </m:sSubSupPr>
                          <m:e>
                            <m:r>
                              <a:rPr lang="el-GR" sz="1600" b="1" i="1" smtClean="0">
                                <a:solidFill>
                                  <a:srgbClr val="0070C0"/>
                                </a:solidFill>
                                <a:effectLst>
                                  <a:outerShdw blurRad="38100" dist="38100" dir="2700000" algn="tl">
                                    <a:srgbClr val="000000">
                                      <a:alpha val="43137"/>
                                    </a:srgbClr>
                                  </a:outerShdw>
                                </a:effectLst>
                                <a:latin typeface="Cambria Math" panose="02040503050406030204" pitchFamily="18" charset="0"/>
                              </a:rPr>
                              <m:t>𝝊</m:t>
                            </m:r>
                          </m:e>
                          <m:sub>
                            <m:r>
                              <a:rPr lang="el-GR" sz="1600" b="1" i="1" smtClean="0">
                                <a:solidFill>
                                  <a:srgbClr val="0070C0"/>
                                </a:solidFill>
                                <a:effectLst>
                                  <a:outerShdw blurRad="38100" dist="38100" dir="2700000" algn="tl">
                                    <a:srgbClr val="000000">
                                      <a:alpha val="43137"/>
                                    </a:srgbClr>
                                  </a:outerShdw>
                                </a:effectLst>
                                <a:latin typeface="Cambria Math" panose="02040503050406030204" pitchFamily="18" charset="0"/>
                              </a:rPr>
                              <m:t>𝟏</m:t>
                            </m:r>
                          </m:sub>
                          <m:sup>
                            <m:r>
                              <a:rPr lang="el-GR" sz="1600" b="1" i="1" smtClean="0">
                                <a:solidFill>
                                  <a:srgbClr val="0070C0"/>
                                </a:solidFill>
                                <a:effectLst>
                                  <a:outerShdw blurRad="38100" dist="38100" dir="2700000" algn="tl">
                                    <a:srgbClr val="000000">
                                      <a:alpha val="43137"/>
                                    </a:srgbClr>
                                  </a:outerShdw>
                                </a:effectLst>
                                <a:latin typeface="Cambria Math" panose="02040503050406030204" pitchFamily="18" charset="0"/>
                              </a:rPr>
                              <m:t>𝟐</m:t>
                            </m:r>
                          </m:sup>
                        </m:sSubSup>
                      </m:oMath>
                    </m:oMathPara>
                  </a14:m>
                  <a:endParaRPr lang="el-GR" sz="1600" b="1" dirty="0">
                    <a:solidFill>
                      <a:srgbClr val="0070C0"/>
                    </a:solidFill>
                    <a:effectLst>
                      <a:outerShdw blurRad="38100" dist="38100" dir="2700000" algn="tl">
                        <a:srgbClr val="000000">
                          <a:alpha val="43137"/>
                        </a:srgbClr>
                      </a:outerShdw>
                    </a:effectLst>
                  </a:endParaRPr>
                </a:p>
              </p:txBody>
            </p:sp>
          </mc:Choice>
          <mc:Fallback xmlns="">
            <p:sp>
              <p:nvSpPr>
                <p:cNvPr id="123" name="TextBox 122"/>
                <p:cNvSpPr txBox="1">
                  <a:spLocks noRot="1" noChangeAspect="1" noMove="1" noResize="1" noEditPoints="1" noAdjustHandles="1" noChangeArrowheads="1" noChangeShapeType="1" noTextEdit="1"/>
                </p:cNvSpPr>
                <p:nvPr/>
              </p:nvSpPr>
              <p:spPr>
                <a:xfrm>
                  <a:off x="9059830" y="3332953"/>
                  <a:ext cx="1311385" cy="461024"/>
                </a:xfrm>
                <a:prstGeom prst="rect">
                  <a:avLst/>
                </a:prstGeom>
                <a:blipFill>
                  <a:blip r:embed="rId5"/>
                  <a:stretch>
                    <a:fillRect b="-9211"/>
                  </a:stretch>
                </a:blipFill>
              </p:spPr>
              <p:txBody>
                <a:bodyPr/>
                <a:lstStyle/>
                <a:p>
                  <a:r>
                    <a:rPr lang="el-GR">
                      <a:noFill/>
                    </a:rPr>
                    <a:t> </a:t>
                  </a:r>
                </a:p>
              </p:txBody>
            </p:sp>
          </mc:Fallback>
        </mc:AlternateContent>
      </p:grpSp>
      <mc:AlternateContent xmlns:mc="http://schemas.openxmlformats.org/markup-compatibility/2006" xmlns:a14="http://schemas.microsoft.com/office/drawing/2010/main">
        <mc:Choice Requires="a14">
          <p:sp>
            <p:nvSpPr>
              <p:cNvPr id="124" name="TextBox 123"/>
              <p:cNvSpPr txBox="1"/>
              <p:nvPr/>
            </p:nvSpPr>
            <p:spPr>
              <a:xfrm>
                <a:off x="5340965" y="5629371"/>
                <a:ext cx="1311385" cy="461024"/>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sSub>
                        <m:sSubPr>
                          <m:ctrlPr>
                            <a:rPr lang="el-GR" sz="1600" b="1" i="1" smtClean="0">
                              <a:solidFill>
                                <a:srgbClr val="0070C0"/>
                              </a:solidFill>
                              <a:effectLst>
                                <a:outerShdw blurRad="38100" dist="38100" dir="2700000" algn="tl">
                                  <a:srgbClr val="000000">
                                    <a:alpha val="43137"/>
                                  </a:srgbClr>
                                </a:outerShdw>
                              </a:effectLst>
                              <a:latin typeface="Cambria Math" panose="02040503050406030204" pitchFamily="18" charset="0"/>
                            </a:rPr>
                          </m:ctrlPr>
                        </m:sSubPr>
                        <m:e>
                          <m:r>
                            <a:rPr lang="en-US" sz="1600" b="1" i="1" smtClean="0">
                              <a:solidFill>
                                <a:srgbClr val="0070C0"/>
                              </a:solidFill>
                              <a:effectLst>
                                <a:outerShdw blurRad="38100" dist="38100" dir="2700000" algn="tl">
                                  <a:srgbClr val="000000">
                                    <a:alpha val="43137"/>
                                  </a:srgbClr>
                                </a:outerShdw>
                              </a:effectLst>
                              <a:latin typeface="Cambria Math" panose="02040503050406030204" pitchFamily="18" charset="0"/>
                            </a:rPr>
                            <m:t>𝑲</m:t>
                          </m:r>
                        </m:e>
                        <m:sub>
                          <m:r>
                            <a:rPr lang="en-US" sz="1600" b="1" i="1" smtClean="0">
                              <a:solidFill>
                                <a:srgbClr val="0070C0"/>
                              </a:solidFill>
                              <a:effectLst>
                                <a:outerShdw blurRad="38100" dist="38100" dir="2700000" algn="tl">
                                  <a:srgbClr val="000000">
                                    <a:alpha val="43137"/>
                                  </a:srgbClr>
                                </a:outerShdw>
                              </a:effectLst>
                              <a:latin typeface="Cambria Math" panose="02040503050406030204" pitchFamily="18" charset="0"/>
                            </a:rPr>
                            <m:t>𝟐</m:t>
                          </m:r>
                        </m:sub>
                      </m:sSub>
                      <m:r>
                        <a:rPr lang="en-US" sz="1600" b="1" i="1" smtClean="0">
                          <a:solidFill>
                            <a:srgbClr val="0070C0"/>
                          </a:solidFill>
                          <a:effectLst>
                            <a:outerShdw blurRad="38100" dist="38100" dir="2700000" algn="tl">
                              <a:srgbClr val="000000">
                                <a:alpha val="43137"/>
                              </a:srgbClr>
                            </a:outerShdw>
                          </a:effectLst>
                          <a:latin typeface="Cambria Math" panose="02040503050406030204" pitchFamily="18" charset="0"/>
                        </a:rPr>
                        <m:t>=</m:t>
                      </m:r>
                      <m:f>
                        <m:fPr>
                          <m:ctrlPr>
                            <a:rPr lang="en-US" sz="1600" b="1" i="1" smtClean="0">
                              <a:solidFill>
                                <a:srgbClr val="0070C0"/>
                              </a:solidFill>
                              <a:effectLst>
                                <a:outerShdw blurRad="38100" dist="38100" dir="2700000" algn="tl">
                                  <a:srgbClr val="000000">
                                    <a:alpha val="43137"/>
                                  </a:srgbClr>
                                </a:outerShdw>
                              </a:effectLst>
                              <a:latin typeface="Cambria Math" panose="02040503050406030204" pitchFamily="18" charset="0"/>
                            </a:rPr>
                          </m:ctrlPr>
                        </m:fPr>
                        <m:num>
                          <m:r>
                            <a:rPr lang="en-US" sz="1600" b="1" i="1" smtClean="0">
                              <a:solidFill>
                                <a:srgbClr val="0070C0"/>
                              </a:solidFill>
                              <a:effectLst>
                                <a:outerShdw blurRad="38100" dist="38100" dir="2700000" algn="tl">
                                  <a:srgbClr val="000000">
                                    <a:alpha val="43137"/>
                                  </a:srgbClr>
                                </a:outerShdw>
                              </a:effectLst>
                              <a:latin typeface="Cambria Math" panose="02040503050406030204" pitchFamily="18" charset="0"/>
                            </a:rPr>
                            <m:t>𝟏</m:t>
                          </m:r>
                        </m:num>
                        <m:den>
                          <m:r>
                            <a:rPr lang="en-US" sz="1600" b="1" i="1" smtClean="0">
                              <a:solidFill>
                                <a:srgbClr val="0070C0"/>
                              </a:solidFill>
                              <a:effectLst>
                                <a:outerShdw blurRad="38100" dist="38100" dir="2700000" algn="tl">
                                  <a:srgbClr val="000000">
                                    <a:alpha val="43137"/>
                                  </a:srgbClr>
                                </a:outerShdw>
                              </a:effectLst>
                              <a:latin typeface="Cambria Math" panose="02040503050406030204" pitchFamily="18" charset="0"/>
                            </a:rPr>
                            <m:t>𝟐</m:t>
                          </m:r>
                        </m:den>
                      </m:f>
                      <m:r>
                        <a:rPr lang="el-GR" sz="1600" b="1" i="0" smtClean="0">
                          <a:solidFill>
                            <a:srgbClr val="0070C0"/>
                          </a:solidFill>
                          <a:effectLst>
                            <a:outerShdw blurRad="38100" dist="38100" dir="2700000" algn="tl">
                              <a:srgbClr val="000000">
                                <a:alpha val="43137"/>
                              </a:srgbClr>
                            </a:outerShdw>
                          </a:effectLst>
                          <a:latin typeface="Cambria Math" panose="02040503050406030204" pitchFamily="18" charset="0"/>
                        </a:rPr>
                        <m:t>𝚫</m:t>
                      </m:r>
                      <m:r>
                        <a:rPr lang="en-US" sz="1600" b="1" i="1" smtClean="0">
                          <a:solidFill>
                            <a:srgbClr val="0070C0"/>
                          </a:solidFill>
                          <a:effectLst>
                            <a:outerShdw blurRad="38100" dist="38100" dir="2700000" algn="tl">
                              <a:srgbClr val="000000">
                                <a:alpha val="43137"/>
                              </a:srgbClr>
                            </a:outerShdw>
                          </a:effectLst>
                          <a:latin typeface="Cambria Math" panose="02040503050406030204" pitchFamily="18" charset="0"/>
                        </a:rPr>
                        <m:t>𝒎</m:t>
                      </m:r>
                      <m:r>
                        <a:rPr lang="en-US" sz="1600" b="1" i="0" smtClean="0">
                          <a:solidFill>
                            <a:srgbClr val="0070C0"/>
                          </a:solidFill>
                          <a:effectLst>
                            <a:outerShdw blurRad="38100" dist="38100" dir="2700000" algn="tl">
                              <a:srgbClr val="000000">
                                <a:alpha val="43137"/>
                              </a:srgbClr>
                            </a:outerShdw>
                          </a:effectLst>
                          <a:latin typeface="Cambria Math" panose="02040503050406030204" pitchFamily="18" charset="0"/>
                        </a:rPr>
                        <m:t> </m:t>
                      </m:r>
                      <m:sSubSup>
                        <m:sSubSupPr>
                          <m:ctrlPr>
                            <a:rPr lang="en-US" sz="1600" b="1" i="1" smtClean="0">
                              <a:solidFill>
                                <a:srgbClr val="0070C0"/>
                              </a:solidFill>
                              <a:effectLst>
                                <a:outerShdw blurRad="38100" dist="38100" dir="2700000" algn="tl">
                                  <a:srgbClr val="000000">
                                    <a:alpha val="43137"/>
                                  </a:srgbClr>
                                </a:outerShdw>
                              </a:effectLst>
                              <a:latin typeface="Cambria Math" panose="02040503050406030204" pitchFamily="18" charset="0"/>
                            </a:rPr>
                          </m:ctrlPr>
                        </m:sSubSupPr>
                        <m:e>
                          <m:r>
                            <a:rPr lang="el-GR" sz="1600" b="1" i="1" smtClean="0">
                              <a:solidFill>
                                <a:srgbClr val="0070C0"/>
                              </a:solidFill>
                              <a:effectLst>
                                <a:outerShdw blurRad="38100" dist="38100" dir="2700000" algn="tl">
                                  <a:srgbClr val="000000">
                                    <a:alpha val="43137"/>
                                  </a:srgbClr>
                                </a:outerShdw>
                              </a:effectLst>
                              <a:latin typeface="Cambria Math" panose="02040503050406030204" pitchFamily="18" charset="0"/>
                            </a:rPr>
                            <m:t>𝝊</m:t>
                          </m:r>
                        </m:e>
                        <m:sub>
                          <m:r>
                            <a:rPr lang="el-GR" sz="1600" b="1" i="1" smtClean="0">
                              <a:solidFill>
                                <a:srgbClr val="0070C0"/>
                              </a:solidFill>
                              <a:effectLst>
                                <a:outerShdw blurRad="38100" dist="38100" dir="2700000" algn="tl">
                                  <a:srgbClr val="000000">
                                    <a:alpha val="43137"/>
                                  </a:srgbClr>
                                </a:outerShdw>
                              </a:effectLst>
                              <a:latin typeface="Cambria Math" panose="02040503050406030204" pitchFamily="18" charset="0"/>
                            </a:rPr>
                            <m:t>𝟏</m:t>
                          </m:r>
                        </m:sub>
                        <m:sup>
                          <m:r>
                            <a:rPr lang="el-GR" sz="1600" b="1" i="1" smtClean="0">
                              <a:solidFill>
                                <a:srgbClr val="0070C0"/>
                              </a:solidFill>
                              <a:effectLst>
                                <a:outerShdw blurRad="38100" dist="38100" dir="2700000" algn="tl">
                                  <a:srgbClr val="000000">
                                    <a:alpha val="43137"/>
                                  </a:srgbClr>
                                </a:outerShdw>
                              </a:effectLst>
                              <a:latin typeface="Cambria Math" panose="02040503050406030204" pitchFamily="18" charset="0"/>
                            </a:rPr>
                            <m:t>𝟐</m:t>
                          </m:r>
                        </m:sup>
                      </m:sSubSup>
                    </m:oMath>
                  </m:oMathPara>
                </a14:m>
                <a:endParaRPr lang="el-GR" sz="1600" b="1" dirty="0">
                  <a:solidFill>
                    <a:srgbClr val="0070C0"/>
                  </a:solidFill>
                  <a:effectLst>
                    <a:outerShdw blurRad="38100" dist="38100" dir="2700000" algn="tl">
                      <a:srgbClr val="000000">
                        <a:alpha val="43137"/>
                      </a:srgbClr>
                    </a:outerShdw>
                  </a:effectLst>
                </a:endParaRPr>
              </a:p>
            </p:txBody>
          </p:sp>
        </mc:Choice>
        <mc:Fallback xmlns="">
          <p:sp>
            <p:nvSpPr>
              <p:cNvPr id="124" name="TextBox 123"/>
              <p:cNvSpPr txBox="1">
                <a:spLocks noRot="1" noChangeAspect="1" noMove="1" noResize="1" noEditPoints="1" noAdjustHandles="1" noChangeArrowheads="1" noChangeShapeType="1" noTextEdit="1"/>
              </p:cNvSpPr>
              <p:nvPr/>
            </p:nvSpPr>
            <p:spPr>
              <a:xfrm>
                <a:off x="5340965" y="5629371"/>
                <a:ext cx="1311385" cy="461024"/>
              </a:xfrm>
              <a:prstGeom prst="rect">
                <a:avLst/>
              </a:prstGeom>
              <a:blipFill>
                <a:blip r:embed="rId6"/>
                <a:stretch>
                  <a:fillRect b="-9211"/>
                </a:stretch>
              </a:blipFill>
            </p:spPr>
            <p:txBody>
              <a:bodyPr/>
              <a:lstStyle/>
              <a:p>
                <a:r>
                  <a:rPr lang="el-GR">
                    <a:noFill/>
                  </a:rPr>
                  <a:t> </a:t>
                </a:r>
              </a:p>
            </p:txBody>
          </p:sp>
        </mc:Fallback>
      </mc:AlternateContent>
      <p:grpSp>
        <p:nvGrpSpPr>
          <p:cNvPr id="125" name="Ομάδα 124"/>
          <p:cNvGrpSpPr/>
          <p:nvPr/>
        </p:nvGrpSpPr>
        <p:grpSpPr>
          <a:xfrm>
            <a:off x="-7249" y="6270165"/>
            <a:ext cx="3018411" cy="523220"/>
            <a:chOff x="7439916" y="6435232"/>
            <a:chExt cx="3018411" cy="523220"/>
          </a:xfrm>
        </p:grpSpPr>
        <p:sp>
          <p:nvSpPr>
            <p:cNvPr id="126" name="Ορθογώνιο 125"/>
            <p:cNvSpPr/>
            <p:nvPr/>
          </p:nvSpPr>
          <p:spPr>
            <a:xfrm>
              <a:off x="7439916" y="6435232"/>
              <a:ext cx="1656302" cy="523220"/>
            </a:xfrm>
            <a:prstGeom prst="rect">
              <a:avLst/>
            </a:prstGeom>
          </p:spPr>
          <p:txBody>
            <a:bodyPr wrap="square">
              <a:spAutoFit/>
            </a:bodyPr>
            <a:lstStyle/>
            <a:p>
              <a:r>
                <a:rPr lang="el-GR" sz="1400" b="1"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Δυναμική ενέργεια μάζας  Δ</a:t>
              </a:r>
              <a:r>
                <a:rPr lang="en-US" sz="1400" b="1" i="1"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m</a:t>
              </a:r>
              <a:r>
                <a:rPr lang="en-US" sz="1400" b="1" baseline="-25000"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2</a:t>
              </a:r>
              <a:r>
                <a:rPr lang="en-US" sz="1400" b="1"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 </a:t>
              </a:r>
              <a:r>
                <a:rPr lang="el-GR" sz="1400" b="1"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Δ</a:t>
              </a:r>
              <a:r>
                <a:rPr lang="en-US" sz="1400" b="1" i="1"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m</a:t>
              </a:r>
              <a:r>
                <a:rPr lang="el-GR" sz="1400" b="1"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endParaRPr lang="el-GR" sz="14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mc:AlternateContent xmlns:mc="http://schemas.openxmlformats.org/markup-compatibility/2006" xmlns:a14="http://schemas.microsoft.com/office/drawing/2010/main">
          <mc:Choice Requires="a14">
            <p:sp>
              <p:nvSpPr>
                <p:cNvPr id="127" name="TextBox 126"/>
                <p:cNvSpPr txBox="1"/>
                <p:nvPr/>
              </p:nvSpPr>
              <p:spPr>
                <a:xfrm>
                  <a:off x="9121807" y="6571366"/>
                  <a:ext cx="1336520" cy="246221"/>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sSub>
                          <m:sSubPr>
                            <m:ctrlPr>
                              <a:rPr lang="el-GR" sz="1600" b="1" i="1" smtClean="0">
                                <a:solidFill>
                                  <a:srgbClr val="0070C0"/>
                                </a:solidFill>
                                <a:effectLst>
                                  <a:outerShdw blurRad="38100" dist="38100" dir="2700000" algn="tl">
                                    <a:srgbClr val="000000">
                                      <a:alpha val="43137"/>
                                    </a:srgbClr>
                                  </a:outerShdw>
                                </a:effectLst>
                                <a:latin typeface="Cambria Math" panose="02040503050406030204" pitchFamily="18" charset="0"/>
                              </a:rPr>
                            </m:ctrlPr>
                          </m:sSubPr>
                          <m:e>
                            <m:r>
                              <a:rPr lang="en-US" sz="1600" b="1" i="1" smtClean="0">
                                <a:solidFill>
                                  <a:srgbClr val="0070C0"/>
                                </a:solidFill>
                                <a:effectLst>
                                  <a:outerShdw blurRad="38100" dist="38100" dir="2700000" algn="tl">
                                    <a:srgbClr val="000000">
                                      <a:alpha val="43137"/>
                                    </a:srgbClr>
                                  </a:outerShdw>
                                </a:effectLst>
                                <a:latin typeface="Cambria Math" panose="02040503050406030204" pitchFamily="18" charset="0"/>
                              </a:rPr>
                              <m:t>𝑼</m:t>
                            </m:r>
                          </m:e>
                          <m:sub>
                            <m:r>
                              <a:rPr lang="en-US" sz="1600" b="1" i="1" smtClean="0">
                                <a:solidFill>
                                  <a:srgbClr val="0070C0"/>
                                </a:solidFill>
                                <a:effectLst>
                                  <a:outerShdw blurRad="38100" dist="38100" dir="2700000" algn="tl">
                                    <a:srgbClr val="000000">
                                      <a:alpha val="43137"/>
                                    </a:srgbClr>
                                  </a:outerShdw>
                                </a:effectLst>
                                <a:latin typeface="Cambria Math" panose="02040503050406030204" pitchFamily="18" charset="0"/>
                              </a:rPr>
                              <m:t>𝟏</m:t>
                            </m:r>
                          </m:sub>
                        </m:sSub>
                        <m:r>
                          <a:rPr lang="en-US" sz="1600" b="1" i="1" smtClean="0">
                            <a:solidFill>
                              <a:srgbClr val="0070C0"/>
                            </a:solidFill>
                            <a:effectLst>
                              <a:outerShdw blurRad="38100" dist="38100" dir="2700000" algn="tl">
                                <a:srgbClr val="000000">
                                  <a:alpha val="43137"/>
                                </a:srgbClr>
                              </a:outerShdw>
                            </a:effectLst>
                            <a:latin typeface="Cambria Math" panose="02040503050406030204" pitchFamily="18" charset="0"/>
                          </a:rPr>
                          <m:t>=</m:t>
                        </m:r>
                        <m:r>
                          <a:rPr lang="el-GR" sz="1600" b="1" i="0" smtClean="0">
                            <a:solidFill>
                              <a:srgbClr val="0070C0"/>
                            </a:solidFill>
                            <a:effectLst>
                              <a:outerShdw blurRad="38100" dist="38100" dir="2700000" algn="tl">
                                <a:srgbClr val="000000">
                                  <a:alpha val="43137"/>
                                </a:srgbClr>
                              </a:outerShdw>
                            </a:effectLst>
                            <a:latin typeface="Cambria Math" panose="02040503050406030204" pitchFamily="18" charset="0"/>
                          </a:rPr>
                          <m:t>𝚫</m:t>
                        </m:r>
                        <m:r>
                          <a:rPr lang="en-US" sz="1600" b="1" i="1" smtClean="0">
                            <a:solidFill>
                              <a:srgbClr val="0070C0"/>
                            </a:solidFill>
                            <a:effectLst>
                              <a:outerShdw blurRad="38100" dist="38100" dir="2700000" algn="tl">
                                <a:srgbClr val="000000">
                                  <a:alpha val="43137"/>
                                </a:srgbClr>
                              </a:outerShdw>
                            </a:effectLst>
                            <a:latin typeface="Cambria Math" panose="02040503050406030204" pitchFamily="18" charset="0"/>
                          </a:rPr>
                          <m:t>𝒎</m:t>
                        </m:r>
                        <m:r>
                          <a:rPr lang="en-US" sz="1600" b="1" i="0" smtClean="0">
                            <a:solidFill>
                              <a:srgbClr val="0070C0"/>
                            </a:solidFill>
                            <a:effectLst>
                              <a:outerShdw blurRad="38100" dist="38100" dir="2700000" algn="tl">
                                <a:srgbClr val="000000">
                                  <a:alpha val="43137"/>
                                </a:srgbClr>
                              </a:outerShdw>
                            </a:effectLst>
                            <a:latin typeface="Cambria Math" panose="02040503050406030204" pitchFamily="18" charset="0"/>
                          </a:rPr>
                          <m:t> </m:t>
                        </m:r>
                        <m:r>
                          <a:rPr lang="en-US" sz="1600" b="1" i="1" smtClean="0">
                            <a:solidFill>
                              <a:srgbClr val="0070C0"/>
                            </a:solidFill>
                            <a:effectLst>
                              <a:outerShdw blurRad="38100" dist="38100" dir="2700000" algn="tl">
                                <a:srgbClr val="000000">
                                  <a:alpha val="43137"/>
                                </a:srgbClr>
                              </a:outerShdw>
                            </a:effectLst>
                            <a:latin typeface="Cambria Math" panose="02040503050406030204" pitchFamily="18" charset="0"/>
                          </a:rPr>
                          <m:t>𝒈</m:t>
                        </m:r>
                        <m:r>
                          <a:rPr lang="en-US" sz="1600" b="1" i="1" smtClean="0">
                            <a:solidFill>
                              <a:srgbClr val="0070C0"/>
                            </a:solidFill>
                            <a:effectLst>
                              <a:outerShdw blurRad="38100" dist="38100" dir="2700000" algn="tl">
                                <a:srgbClr val="000000">
                                  <a:alpha val="43137"/>
                                </a:srgbClr>
                              </a:outerShdw>
                            </a:effectLst>
                            <a:latin typeface="Cambria Math" panose="02040503050406030204" pitchFamily="18" charset="0"/>
                          </a:rPr>
                          <m:t> </m:t>
                        </m:r>
                        <m:sSub>
                          <m:sSubPr>
                            <m:ctrlPr>
                              <a:rPr lang="en-US" sz="1600" b="1" i="1" smtClean="0">
                                <a:solidFill>
                                  <a:srgbClr val="0070C0"/>
                                </a:solidFill>
                                <a:effectLst>
                                  <a:outerShdw blurRad="38100" dist="38100" dir="2700000" algn="tl">
                                    <a:srgbClr val="000000">
                                      <a:alpha val="43137"/>
                                    </a:srgbClr>
                                  </a:outerShdw>
                                </a:effectLst>
                                <a:latin typeface="Cambria Math" panose="02040503050406030204" pitchFamily="18" charset="0"/>
                              </a:rPr>
                            </m:ctrlPr>
                          </m:sSubPr>
                          <m:e>
                            <m:r>
                              <a:rPr lang="en-US" sz="1600" b="1" i="1" smtClean="0">
                                <a:solidFill>
                                  <a:srgbClr val="0070C0"/>
                                </a:solidFill>
                                <a:effectLst>
                                  <a:outerShdw blurRad="38100" dist="38100" dir="2700000" algn="tl">
                                    <a:srgbClr val="000000">
                                      <a:alpha val="43137"/>
                                    </a:srgbClr>
                                  </a:outerShdw>
                                </a:effectLst>
                                <a:latin typeface="Cambria Math" panose="02040503050406030204" pitchFamily="18" charset="0"/>
                              </a:rPr>
                              <m:t>𝒚</m:t>
                            </m:r>
                          </m:e>
                          <m:sub>
                            <m:r>
                              <a:rPr lang="en-US" sz="1600" b="1" i="1" smtClean="0">
                                <a:solidFill>
                                  <a:srgbClr val="0070C0"/>
                                </a:solidFill>
                                <a:effectLst>
                                  <a:outerShdw blurRad="38100" dist="38100" dir="2700000" algn="tl">
                                    <a:srgbClr val="000000">
                                      <a:alpha val="43137"/>
                                    </a:srgbClr>
                                  </a:outerShdw>
                                </a:effectLst>
                                <a:latin typeface="Cambria Math" panose="02040503050406030204" pitchFamily="18" charset="0"/>
                              </a:rPr>
                              <m:t>𝟏</m:t>
                            </m:r>
                          </m:sub>
                        </m:sSub>
                      </m:oMath>
                    </m:oMathPara>
                  </a14:m>
                  <a:endParaRPr lang="el-GR" sz="1600" b="1" dirty="0">
                    <a:solidFill>
                      <a:srgbClr val="0070C0"/>
                    </a:solidFill>
                    <a:effectLst>
                      <a:outerShdw blurRad="38100" dist="38100" dir="2700000" algn="tl">
                        <a:srgbClr val="000000">
                          <a:alpha val="43137"/>
                        </a:srgbClr>
                      </a:outerShdw>
                    </a:effectLst>
                  </a:endParaRPr>
                </a:p>
              </p:txBody>
            </p:sp>
          </mc:Choice>
          <mc:Fallback xmlns="">
            <p:sp>
              <p:nvSpPr>
                <p:cNvPr id="127" name="TextBox 126"/>
                <p:cNvSpPr txBox="1">
                  <a:spLocks noRot="1" noChangeAspect="1" noMove="1" noResize="1" noEditPoints="1" noAdjustHandles="1" noChangeArrowheads="1" noChangeShapeType="1" noTextEdit="1"/>
                </p:cNvSpPr>
                <p:nvPr/>
              </p:nvSpPr>
              <p:spPr>
                <a:xfrm>
                  <a:off x="9121807" y="6571366"/>
                  <a:ext cx="1336520" cy="246221"/>
                </a:xfrm>
                <a:prstGeom prst="rect">
                  <a:avLst/>
                </a:prstGeom>
                <a:blipFill>
                  <a:blip r:embed="rId7"/>
                  <a:stretch>
                    <a:fillRect l="-3196" r="-2283" b="-35000"/>
                  </a:stretch>
                </a:blipFill>
              </p:spPr>
              <p:txBody>
                <a:bodyPr/>
                <a:lstStyle/>
                <a:p>
                  <a:r>
                    <a:rPr lang="el-GR">
                      <a:noFill/>
                    </a:rPr>
                    <a:t> </a:t>
                  </a:r>
                </a:p>
              </p:txBody>
            </p:sp>
          </mc:Fallback>
        </mc:AlternateContent>
      </p:grpSp>
      <mc:AlternateContent xmlns:mc="http://schemas.openxmlformats.org/markup-compatibility/2006" xmlns:a14="http://schemas.microsoft.com/office/drawing/2010/main">
        <mc:Choice Requires="a14">
          <p:sp>
            <p:nvSpPr>
              <p:cNvPr id="128" name="TextBox 127"/>
              <p:cNvSpPr txBox="1"/>
              <p:nvPr/>
            </p:nvSpPr>
            <p:spPr>
              <a:xfrm>
                <a:off x="5328397" y="6422657"/>
                <a:ext cx="1336520" cy="246221"/>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sSub>
                        <m:sSubPr>
                          <m:ctrlPr>
                            <a:rPr lang="el-GR" sz="1600" b="1" i="1" smtClean="0">
                              <a:solidFill>
                                <a:srgbClr val="0070C0"/>
                              </a:solidFill>
                              <a:effectLst>
                                <a:outerShdw blurRad="38100" dist="38100" dir="2700000" algn="tl">
                                  <a:srgbClr val="000000">
                                    <a:alpha val="43137"/>
                                  </a:srgbClr>
                                </a:outerShdw>
                              </a:effectLst>
                              <a:latin typeface="Cambria Math" panose="02040503050406030204" pitchFamily="18" charset="0"/>
                            </a:rPr>
                          </m:ctrlPr>
                        </m:sSubPr>
                        <m:e>
                          <m:r>
                            <a:rPr lang="en-US" sz="1600" b="1" i="1" smtClean="0">
                              <a:solidFill>
                                <a:srgbClr val="0070C0"/>
                              </a:solidFill>
                              <a:effectLst>
                                <a:outerShdw blurRad="38100" dist="38100" dir="2700000" algn="tl">
                                  <a:srgbClr val="000000">
                                    <a:alpha val="43137"/>
                                  </a:srgbClr>
                                </a:outerShdw>
                              </a:effectLst>
                              <a:latin typeface="Cambria Math" panose="02040503050406030204" pitchFamily="18" charset="0"/>
                            </a:rPr>
                            <m:t>𝑼</m:t>
                          </m:r>
                        </m:e>
                        <m:sub>
                          <m:r>
                            <a:rPr lang="en-US" sz="1600" b="1" i="1" smtClean="0">
                              <a:solidFill>
                                <a:srgbClr val="0070C0"/>
                              </a:solidFill>
                              <a:effectLst>
                                <a:outerShdw blurRad="38100" dist="38100" dir="2700000" algn="tl">
                                  <a:srgbClr val="000000">
                                    <a:alpha val="43137"/>
                                  </a:srgbClr>
                                </a:outerShdw>
                              </a:effectLst>
                              <a:latin typeface="Cambria Math" panose="02040503050406030204" pitchFamily="18" charset="0"/>
                            </a:rPr>
                            <m:t>𝟐</m:t>
                          </m:r>
                        </m:sub>
                      </m:sSub>
                      <m:r>
                        <a:rPr lang="en-US" sz="1600" b="1" i="1" smtClean="0">
                          <a:solidFill>
                            <a:srgbClr val="0070C0"/>
                          </a:solidFill>
                          <a:effectLst>
                            <a:outerShdw blurRad="38100" dist="38100" dir="2700000" algn="tl">
                              <a:srgbClr val="000000">
                                <a:alpha val="43137"/>
                              </a:srgbClr>
                            </a:outerShdw>
                          </a:effectLst>
                          <a:latin typeface="Cambria Math" panose="02040503050406030204" pitchFamily="18" charset="0"/>
                        </a:rPr>
                        <m:t>=</m:t>
                      </m:r>
                      <m:r>
                        <a:rPr lang="el-GR" sz="1600" b="1" i="0" smtClean="0">
                          <a:solidFill>
                            <a:srgbClr val="0070C0"/>
                          </a:solidFill>
                          <a:effectLst>
                            <a:outerShdw blurRad="38100" dist="38100" dir="2700000" algn="tl">
                              <a:srgbClr val="000000">
                                <a:alpha val="43137"/>
                              </a:srgbClr>
                            </a:outerShdw>
                          </a:effectLst>
                          <a:latin typeface="Cambria Math" panose="02040503050406030204" pitchFamily="18" charset="0"/>
                        </a:rPr>
                        <m:t>𝚫</m:t>
                      </m:r>
                      <m:r>
                        <a:rPr lang="en-US" sz="1600" b="1" i="1" smtClean="0">
                          <a:solidFill>
                            <a:srgbClr val="0070C0"/>
                          </a:solidFill>
                          <a:effectLst>
                            <a:outerShdw blurRad="38100" dist="38100" dir="2700000" algn="tl">
                              <a:srgbClr val="000000">
                                <a:alpha val="43137"/>
                              </a:srgbClr>
                            </a:outerShdw>
                          </a:effectLst>
                          <a:latin typeface="Cambria Math" panose="02040503050406030204" pitchFamily="18" charset="0"/>
                        </a:rPr>
                        <m:t>𝒎</m:t>
                      </m:r>
                      <m:r>
                        <a:rPr lang="en-US" sz="1600" b="1" i="0" smtClean="0">
                          <a:solidFill>
                            <a:srgbClr val="0070C0"/>
                          </a:solidFill>
                          <a:effectLst>
                            <a:outerShdw blurRad="38100" dist="38100" dir="2700000" algn="tl">
                              <a:srgbClr val="000000">
                                <a:alpha val="43137"/>
                              </a:srgbClr>
                            </a:outerShdw>
                          </a:effectLst>
                          <a:latin typeface="Cambria Math" panose="02040503050406030204" pitchFamily="18" charset="0"/>
                        </a:rPr>
                        <m:t> </m:t>
                      </m:r>
                      <m:r>
                        <a:rPr lang="en-US" sz="1600" b="1" i="1" smtClean="0">
                          <a:solidFill>
                            <a:srgbClr val="0070C0"/>
                          </a:solidFill>
                          <a:effectLst>
                            <a:outerShdw blurRad="38100" dist="38100" dir="2700000" algn="tl">
                              <a:srgbClr val="000000">
                                <a:alpha val="43137"/>
                              </a:srgbClr>
                            </a:outerShdw>
                          </a:effectLst>
                          <a:latin typeface="Cambria Math" panose="02040503050406030204" pitchFamily="18" charset="0"/>
                        </a:rPr>
                        <m:t>𝒈</m:t>
                      </m:r>
                      <m:r>
                        <a:rPr lang="en-US" sz="1600" b="1" i="1" smtClean="0">
                          <a:solidFill>
                            <a:srgbClr val="0070C0"/>
                          </a:solidFill>
                          <a:effectLst>
                            <a:outerShdw blurRad="38100" dist="38100" dir="2700000" algn="tl">
                              <a:srgbClr val="000000">
                                <a:alpha val="43137"/>
                              </a:srgbClr>
                            </a:outerShdw>
                          </a:effectLst>
                          <a:latin typeface="Cambria Math" panose="02040503050406030204" pitchFamily="18" charset="0"/>
                        </a:rPr>
                        <m:t> </m:t>
                      </m:r>
                      <m:sSub>
                        <m:sSubPr>
                          <m:ctrlPr>
                            <a:rPr lang="en-US" sz="1600" b="1" i="1" smtClean="0">
                              <a:solidFill>
                                <a:srgbClr val="0070C0"/>
                              </a:solidFill>
                              <a:effectLst>
                                <a:outerShdw blurRad="38100" dist="38100" dir="2700000" algn="tl">
                                  <a:srgbClr val="000000">
                                    <a:alpha val="43137"/>
                                  </a:srgbClr>
                                </a:outerShdw>
                              </a:effectLst>
                              <a:latin typeface="Cambria Math" panose="02040503050406030204" pitchFamily="18" charset="0"/>
                            </a:rPr>
                          </m:ctrlPr>
                        </m:sSubPr>
                        <m:e>
                          <m:r>
                            <a:rPr lang="en-US" sz="1600" b="1" i="1" smtClean="0">
                              <a:solidFill>
                                <a:srgbClr val="0070C0"/>
                              </a:solidFill>
                              <a:effectLst>
                                <a:outerShdw blurRad="38100" dist="38100" dir="2700000" algn="tl">
                                  <a:srgbClr val="000000">
                                    <a:alpha val="43137"/>
                                  </a:srgbClr>
                                </a:outerShdw>
                              </a:effectLst>
                              <a:latin typeface="Cambria Math" panose="02040503050406030204" pitchFamily="18" charset="0"/>
                            </a:rPr>
                            <m:t>𝒚</m:t>
                          </m:r>
                        </m:e>
                        <m:sub>
                          <m:r>
                            <a:rPr lang="en-US" sz="1600" b="1" i="1" smtClean="0">
                              <a:solidFill>
                                <a:srgbClr val="0070C0"/>
                              </a:solidFill>
                              <a:effectLst>
                                <a:outerShdw blurRad="38100" dist="38100" dir="2700000" algn="tl">
                                  <a:srgbClr val="000000">
                                    <a:alpha val="43137"/>
                                  </a:srgbClr>
                                </a:outerShdw>
                              </a:effectLst>
                              <a:latin typeface="Cambria Math" panose="02040503050406030204" pitchFamily="18" charset="0"/>
                            </a:rPr>
                            <m:t>𝟐</m:t>
                          </m:r>
                        </m:sub>
                      </m:sSub>
                    </m:oMath>
                  </m:oMathPara>
                </a14:m>
                <a:endParaRPr lang="el-GR" sz="1600" b="1" dirty="0">
                  <a:solidFill>
                    <a:srgbClr val="0070C0"/>
                  </a:solidFill>
                  <a:effectLst>
                    <a:outerShdw blurRad="38100" dist="38100" dir="2700000" algn="tl">
                      <a:srgbClr val="000000">
                        <a:alpha val="43137"/>
                      </a:srgbClr>
                    </a:outerShdw>
                  </a:effectLst>
                </a:endParaRPr>
              </a:p>
            </p:txBody>
          </p:sp>
        </mc:Choice>
        <mc:Fallback xmlns="">
          <p:sp>
            <p:nvSpPr>
              <p:cNvPr id="128" name="TextBox 127"/>
              <p:cNvSpPr txBox="1">
                <a:spLocks noRot="1" noChangeAspect="1" noMove="1" noResize="1" noEditPoints="1" noAdjustHandles="1" noChangeArrowheads="1" noChangeShapeType="1" noTextEdit="1"/>
              </p:cNvSpPr>
              <p:nvPr/>
            </p:nvSpPr>
            <p:spPr>
              <a:xfrm>
                <a:off x="5328397" y="6422657"/>
                <a:ext cx="1336520" cy="246221"/>
              </a:xfrm>
              <a:prstGeom prst="rect">
                <a:avLst/>
              </a:prstGeom>
              <a:blipFill>
                <a:blip r:embed="rId8"/>
                <a:stretch>
                  <a:fillRect l="-3196" r="-2740" b="-35000"/>
                </a:stretch>
              </a:blipFill>
            </p:spPr>
            <p:txBody>
              <a:bodyPr/>
              <a:lstStyle/>
              <a:p>
                <a:r>
                  <a:rPr lang="el-GR">
                    <a:noFill/>
                  </a:rPr>
                  <a:t> </a:t>
                </a:r>
              </a:p>
            </p:txBody>
          </p:sp>
        </mc:Fallback>
      </mc:AlternateContent>
      <mc:AlternateContent xmlns:mc="http://schemas.openxmlformats.org/markup-compatibility/2006" xmlns:a14="http://schemas.microsoft.com/office/drawing/2010/main">
        <mc:Choice Requires="a14">
          <p:sp>
            <p:nvSpPr>
              <p:cNvPr id="3" name="Ορθογώνιο 2"/>
              <p:cNvSpPr/>
              <p:nvPr/>
            </p:nvSpPr>
            <p:spPr>
              <a:xfrm>
                <a:off x="3665585" y="5722097"/>
                <a:ext cx="501170" cy="346194"/>
              </a:xfrm>
              <a:prstGeom prst="rect">
                <a:avLst/>
              </a:prstGeom>
            </p:spPr>
            <p:txBody>
              <a:bodyPr wrap="square">
                <a:spAutoFit/>
              </a:bodyPr>
              <a:lstStyle/>
              <a:p>
                <a:pPr/>
                <a14:m>
                  <m:oMathPara xmlns:m="http://schemas.openxmlformats.org/officeDocument/2006/math">
                    <m:oMathParaPr>
                      <m:jc m:val="centerGroup"/>
                    </m:oMathParaPr>
                    <m:oMath xmlns:m="http://schemas.openxmlformats.org/officeDocument/2006/math">
                      <m:sSub>
                        <m:sSubPr>
                          <m:ctrlPr>
                            <a:rPr lang="el-GR" sz="1600" b="1" i="1" smtClean="0">
                              <a:solidFill>
                                <a:srgbClr val="0070C0"/>
                              </a:solidFill>
                              <a:effectLst>
                                <a:outerShdw blurRad="38100" dist="38100" dir="2700000" algn="tl">
                                  <a:srgbClr val="000000">
                                    <a:alpha val="43137"/>
                                  </a:srgbClr>
                                </a:outerShdw>
                              </a:effectLst>
                              <a:latin typeface="Cambria Math" panose="02040503050406030204" pitchFamily="18" charset="0"/>
                            </a:rPr>
                          </m:ctrlPr>
                        </m:sSubPr>
                        <m:e>
                          <m:r>
                            <a:rPr lang="en-US" sz="1600" b="1" i="1">
                              <a:solidFill>
                                <a:srgbClr val="0070C0"/>
                              </a:solidFill>
                              <a:effectLst>
                                <a:outerShdw blurRad="38100" dist="38100" dir="2700000" algn="tl">
                                  <a:srgbClr val="000000">
                                    <a:alpha val="43137"/>
                                  </a:srgbClr>
                                </a:outerShdw>
                              </a:effectLst>
                              <a:latin typeface="Cambria Math" panose="02040503050406030204" pitchFamily="18" charset="0"/>
                            </a:rPr>
                            <m:t>𝑲</m:t>
                          </m:r>
                        </m:e>
                        <m:sub>
                          <m:r>
                            <a:rPr lang="en-US" sz="1600" b="1" i="1" smtClean="0">
                              <a:solidFill>
                                <a:srgbClr val="0070C0"/>
                              </a:solidFill>
                              <a:effectLst>
                                <a:outerShdw blurRad="38100" dist="38100" dir="2700000" algn="tl">
                                  <a:srgbClr val="000000">
                                    <a:alpha val="43137"/>
                                  </a:srgbClr>
                                </a:outerShdw>
                              </a:effectLst>
                              <a:latin typeface="Cambria Math" panose="02040503050406030204" pitchFamily="18" charset="0"/>
                            </a:rPr>
                            <m:t>𝟑</m:t>
                          </m:r>
                        </m:sub>
                      </m:sSub>
                    </m:oMath>
                  </m:oMathPara>
                </a14:m>
                <a:endParaRPr lang="el-GR" sz="1600" dirty="0"/>
              </a:p>
            </p:txBody>
          </p:sp>
        </mc:Choice>
        <mc:Fallback xmlns="">
          <p:sp>
            <p:nvSpPr>
              <p:cNvPr id="3" name="Ορθογώνιο 2"/>
              <p:cNvSpPr>
                <a:spLocks noRot="1" noChangeAspect="1" noMove="1" noResize="1" noEditPoints="1" noAdjustHandles="1" noChangeArrowheads="1" noChangeShapeType="1" noTextEdit="1"/>
              </p:cNvSpPr>
              <p:nvPr/>
            </p:nvSpPr>
            <p:spPr>
              <a:xfrm>
                <a:off x="3665585" y="5722097"/>
                <a:ext cx="501170" cy="346194"/>
              </a:xfrm>
              <a:prstGeom prst="rect">
                <a:avLst/>
              </a:prstGeom>
              <a:blipFill>
                <a:blip r:embed="rId9"/>
                <a:stretch>
                  <a:fillRect b="-3571"/>
                </a:stretch>
              </a:blipFill>
            </p:spPr>
            <p:txBody>
              <a:bodyPr/>
              <a:lstStyle/>
              <a:p>
                <a:r>
                  <a:rPr lang="el-GR">
                    <a:noFill/>
                  </a:rPr>
                  <a:t> </a:t>
                </a:r>
              </a:p>
            </p:txBody>
          </p:sp>
        </mc:Fallback>
      </mc:AlternateContent>
      <mc:AlternateContent xmlns:mc="http://schemas.openxmlformats.org/markup-compatibility/2006" xmlns:a14="http://schemas.microsoft.com/office/drawing/2010/main">
        <mc:Choice Requires="a14">
          <p:sp>
            <p:nvSpPr>
              <p:cNvPr id="130" name="Ορθογώνιο 129"/>
              <p:cNvSpPr/>
              <p:nvPr/>
            </p:nvSpPr>
            <p:spPr>
              <a:xfrm>
                <a:off x="3691069" y="6337522"/>
                <a:ext cx="501170" cy="346194"/>
              </a:xfrm>
              <a:prstGeom prst="rect">
                <a:avLst/>
              </a:prstGeom>
            </p:spPr>
            <p:txBody>
              <a:bodyPr wrap="square">
                <a:spAutoFit/>
              </a:bodyPr>
              <a:lstStyle/>
              <a:p>
                <a:pPr/>
                <a14:m>
                  <m:oMathPara xmlns:m="http://schemas.openxmlformats.org/officeDocument/2006/math">
                    <m:oMathParaPr>
                      <m:jc m:val="centerGroup"/>
                    </m:oMathParaPr>
                    <m:oMath xmlns:m="http://schemas.openxmlformats.org/officeDocument/2006/math">
                      <m:sSub>
                        <m:sSubPr>
                          <m:ctrlPr>
                            <a:rPr lang="el-GR" sz="1600" b="1" i="1" smtClean="0">
                              <a:solidFill>
                                <a:srgbClr val="0070C0"/>
                              </a:solidFill>
                              <a:effectLst>
                                <a:outerShdw blurRad="38100" dist="38100" dir="2700000" algn="tl">
                                  <a:srgbClr val="000000">
                                    <a:alpha val="43137"/>
                                  </a:srgbClr>
                                </a:outerShdw>
                              </a:effectLst>
                              <a:latin typeface="Cambria Math" panose="02040503050406030204" pitchFamily="18" charset="0"/>
                            </a:rPr>
                          </m:ctrlPr>
                        </m:sSubPr>
                        <m:e>
                          <m:r>
                            <a:rPr lang="en-US" sz="1600" b="1" i="1" smtClean="0">
                              <a:solidFill>
                                <a:srgbClr val="0070C0"/>
                              </a:solidFill>
                              <a:effectLst>
                                <a:outerShdw blurRad="38100" dist="38100" dir="2700000" algn="tl">
                                  <a:srgbClr val="000000">
                                    <a:alpha val="43137"/>
                                  </a:srgbClr>
                                </a:outerShdw>
                              </a:effectLst>
                              <a:latin typeface="Cambria Math" panose="02040503050406030204" pitchFamily="18" charset="0"/>
                            </a:rPr>
                            <m:t>𝑼</m:t>
                          </m:r>
                        </m:e>
                        <m:sub>
                          <m:r>
                            <a:rPr lang="en-US" sz="1600" b="1" i="1" smtClean="0">
                              <a:solidFill>
                                <a:srgbClr val="0070C0"/>
                              </a:solidFill>
                              <a:effectLst>
                                <a:outerShdw blurRad="38100" dist="38100" dir="2700000" algn="tl">
                                  <a:srgbClr val="000000">
                                    <a:alpha val="43137"/>
                                  </a:srgbClr>
                                </a:outerShdw>
                              </a:effectLst>
                              <a:latin typeface="Cambria Math" panose="02040503050406030204" pitchFamily="18" charset="0"/>
                            </a:rPr>
                            <m:t>𝟑</m:t>
                          </m:r>
                        </m:sub>
                      </m:sSub>
                    </m:oMath>
                  </m:oMathPara>
                </a14:m>
                <a:endParaRPr lang="el-GR" sz="1600" dirty="0"/>
              </a:p>
            </p:txBody>
          </p:sp>
        </mc:Choice>
        <mc:Fallback xmlns="">
          <p:sp>
            <p:nvSpPr>
              <p:cNvPr id="130" name="Ορθογώνιο 129"/>
              <p:cNvSpPr>
                <a:spLocks noRot="1" noChangeAspect="1" noMove="1" noResize="1" noEditPoints="1" noAdjustHandles="1" noChangeArrowheads="1" noChangeShapeType="1" noTextEdit="1"/>
              </p:cNvSpPr>
              <p:nvPr/>
            </p:nvSpPr>
            <p:spPr>
              <a:xfrm>
                <a:off x="3691069" y="6337522"/>
                <a:ext cx="501170" cy="346194"/>
              </a:xfrm>
              <a:prstGeom prst="rect">
                <a:avLst/>
              </a:prstGeom>
              <a:blipFill>
                <a:blip r:embed="rId10"/>
                <a:stretch>
                  <a:fillRect b="-3571"/>
                </a:stretch>
              </a:blipFill>
            </p:spPr>
            <p:txBody>
              <a:bodyPr/>
              <a:lstStyle/>
              <a:p>
                <a:r>
                  <a:rPr lang="el-GR">
                    <a:noFill/>
                  </a:rPr>
                  <a:t> </a:t>
                </a:r>
              </a:p>
            </p:txBody>
          </p:sp>
        </mc:Fallback>
      </mc:AlternateContent>
      <p:sp>
        <p:nvSpPr>
          <p:cNvPr id="133" name="Ορθογώνιο 132"/>
          <p:cNvSpPr/>
          <p:nvPr/>
        </p:nvSpPr>
        <p:spPr>
          <a:xfrm>
            <a:off x="7719233" y="1139964"/>
            <a:ext cx="3395481" cy="369332"/>
          </a:xfrm>
          <a:prstGeom prst="rect">
            <a:avLst/>
          </a:prstGeom>
        </p:spPr>
        <p:txBody>
          <a:bodyPr wrap="none">
            <a:spAutoFit/>
          </a:bodyPr>
          <a:lstStyle/>
          <a:p>
            <a:r>
              <a:rPr lang="el-GR" sz="1600" b="1"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Συνολικό έργο Δυνάμεων </a:t>
            </a:r>
            <a:r>
              <a:rPr lang="en-US" b="1" i="1" dirty="0" smtClean="0">
                <a:solidFill>
                  <a:srgbClr val="0070C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F</a:t>
            </a:r>
            <a:r>
              <a:rPr lang="en-US" b="1" baseline="-25000" dirty="0" smtClean="0">
                <a:solidFill>
                  <a:srgbClr val="0070C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1</a:t>
            </a:r>
            <a:r>
              <a:rPr lang="en-US" sz="1400" b="1"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el-GR" sz="1400" b="1"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και </a:t>
            </a:r>
            <a:r>
              <a:rPr lang="en-US" b="1" i="1" dirty="0" smtClean="0">
                <a:solidFill>
                  <a:srgbClr val="0070C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F</a:t>
            </a:r>
            <a:r>
              <a:rPr lang="en-US" b="1" baseline="-25000" dirty="0" smtClean="0">
                <a:solidFill>
                  <a:srgbClr val="0070C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2</a:t>
            </a:r>
            <a:r>
              <a:rPr lang="en-US" b="1" dirty="0" smtClean="0">
                <a:solidFill>
                  <a:srgbClr val="0070C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en-US" sz="1600" b="1"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a:t>
            </a:r>
            <a:r>
              <a:rPr lang="el-GR" sz="1400" b="1"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endParaRPr lang="el-GR" sz="1400" dirty="0"/>
          </a:p>
        </p:txBody>
      </p:sp>
      <mc:AlternateContent xmlns:mc="http://schemas.openxmlformats.org/markup-compatibility/2006" xmlns:a14="http://schemas.microsoft.com/office/drawing/2010/main">
        <mc:Choice Requires="a14">
          <p:sp>
            <p:nvSpPr>
              <p:cNvPr id="134" name="TextBox 133"/>
              <p:cNvSpPr txBox="1"/>
              <p:nvPr/>
            </p:nvSpPr>
            <p:spPr>
              <a:xfrm>
                <a:off x="7768263" y="1679686"/>
                <a:ext cx="1572866" cy="246221"/>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n-US" sz="1600" b="1" i="1" smtClean="0">
                          <a:solidFill>
                            <a:srgbClr val="0070C0"/>
                          </a:solidFill>
                          <a:effectLst/>
                          <a:latin typeface="Cambria Math" panose="02040503050406030204" pitchFamily="18" charset="0"/>
                        </a:rPr>
                        <m:t>𝑾</m:t>
                      </m:r>
                      <m:r>
                        <a:rPr lang="en-US" sz="1600" b="1" i="1" smtClean="0">
                          <a:solidFill>
                            <a:srgbClr val="0070C0"/>
                          </a:solidFill>
                          <a:effectLst/>
                          <a:latin typeface="Cambria Math" panose="02040503050406030204" pitchFamily="18" charset="0"/>
                        </a:rPr>
                        <m:t>=</m:t>
                      </m:r>
                      <m:sSub>
                        <m:sSubPr>
                          <m:ctrlPr>
                            <a:rPr lang="el-GR" sz="1600" b="1" i="1" smtClean="0">
                              <a:solidFill>
                                <a:srgbClr val="0070C0"/>
                              </a:solidFill>
                              <a:effectLst/>
                              <a:latin typeface="Cambria Math" panose="02040503050406030204" pitchFamily="18" charset="0"/>
                            </a:rPr>
                          </m:ctrlPr>
                        </m:sSubPr>
                        <m:e>
                          <m:r>
                            <a:rPr lang="en-US" sz="1600" b="1" i="1" smtClean="0">
                              <a:solidFill>
                                <a:srgbClr val="0070C0"/>
                              </a:solidFill>
                              <a:effectLst/>
                              <a:latin typeface="Cambria Math" panose="02040503050406030204" pitchFamily="18" charset="0"/>
                            </a:rPr>
                            <m:t>𝑾</m:t>
                          </m:r>
                        </m:e>
                        <m:sub>
                          <m:r>
                            <a:rPr lang="en-US" sz="1600" b="1" i="1" smtClean="0">
                              <a:solidFill>
                                <a:srgbClr val="0070C0"/>
                              </a:solidFill>
                              <a:effectLst/>
                              <a:latin typeface="Cambria Math" panose="02040503050406030204" pitchFamily="18" charset="0"/>
                            </a:rPr>
                            <m:t>𝟏</m:t>
                          </m:r>
                        </m:sub>
                      </m:sSub>
                      <m:r>
                        <a:rPr lang="en-US" sz="1600" b="1" i="1" smtClean="0">
                          <a:solidFill>
                            <a:srgbClr val="0070C0"/>
                          </a:solidFill>
                          <a:effectLst/>
                          <a:latin typeface="Cambria Math" panose="02040503050406030204" pitchFamily="18" charset="0"/>
                        </a:rPr>
                        <m:t>+</m:t>
                      </m:r>
                      <m:sSub>
                        <m:sSubPr>
                          <m:ctrlPr>
                            <a:rPr lang="en-US" sz="1600" b="1" i="1" smtClean="0">
                              <a:solidFill>
                                <a:srgbClr val="0070C0"/>
                              </a:solidFill>
                              <a:effectLst/>
                              <a:latin typeface="Cambria Math" panose="02040503050406030204" pitchFamily="18" charset="0"/>
                            </a:rPr>
                          </m:ctrlPr>
                        </m:sSubPr>
                        <m:e>
                          <m:r>
                            <a:rPr lang="en-US" sz="1600" b="1" i="1" smtClean="0">
                              <a:solidFill>
                                <a:srgbClr val="0070C0"/>
                              </a:solidFill>
                              <a:effectLst/>
                              <a:latin typeface="Cambria Math" panose="02040503050406030204" pitchFamily="18" charset="0"/>
                            </a:rPr>
                            <m:t>𝑾</m:t>
                          </m:r>
                        </m:e>
                        <m:sub>
                          <m:r>
                            <a:rPr lang="en-US" sz="1600" b="1" i="1" smtClean="0">
                              <a:solidFill>
                                <a:srgbClr val="0070C0"/>
                              </a:solidFill>
                              <a:effectLst/>
                              <a:latin typeface="Cambria Math" panose="02040503050406030204" pitchFamily="18" charset="0"/>
                            </a:rPr>
                            <m:t>𝟐</m:t>
                          </m:r>
                        </m:sub>
                      </m:sSub>
                      <m:r>
                        <a:rPr lang="en-US" sz="1600" b="1" i="1" smtClean="0">
                          <a:solidFill>
                            <a:srgbClr val="0070C0"/>
                          </a:solidFill>
                          <a:effectLst/>
                          <a:latin typeface="Cambria Math" panose="02040503050406030204" pitchFamily="18" charset="0"/>
                        </a:rPr>
                        <m:t>=</m:t>
                      </m:r>
                    </m:oMath>
                  </m:oMathPara>
                </a14:m>
                <a:endParaRPr lang="el-GR" sz="1600" b="1" dirty="0">
                  <a:solidFill>
                    <a:srgbClr val="0070C0"/>
                  </a:solidFill>
                  <a:effectLst/>
                </a:endParaRPr>
              </a:p>
            </p:txBody>
          </p:sp>
        </mc:Choice>
        <mc:Fallback xmlns="">
          <p:sp>
            <p:nvSpPr>
              <p:cNvPr id="134" name="TextBox 133"/>
              <p:cNvSpPr txBox="1">
                <a:spLocks noRot="1" noChangeAspect="1" noMove="1" noResize="1" noEditPoints="1" noAdjustHandles="1" noChangeArrowheads="1" noChangeShapeType="1" noTextEdit="1"/>
              </p:cNvSpPr>
              <p:nvPr/>
            </p:nvSpPr>
            <p:spPr>
              <a:xfrm>
                <a:off x="7768263" y="1679686"/>
                <a:ext cx="1572866" cy="246221"/>
              </a:xfrm>
              <a:prstGeom prst="rect">
                <a:avLst/>
              </a:prstGeom>
              <a:blipFill>
                <a:blip r:embed="rId11"/>
                <a:stretch>
                  <a:fillRect l="-2326" r="-775" b="-15000"/>
                </a:stretch>
              </a:blipFill>
            </p:spPr>
            <p:txBody>
              <a:bodyPr/>
              <a:lstStyle/>
              <a:p>
                <a:r>
                  <a:rPr lang="el-GR">
                    <a:noFill/>
                  </a:rPr>
                  <a:t> </a:t>
                </a:r>
              </a:p>
            </p:txBody>
          </p:sp>
        </mc:Fallback>
      </mc:AlternateContent>
      <p:grpSp>
        <p:nvGrpSpPr>
          <p:cNvPr id="14" name="Ομάδα 13"/>
          <p:cNvGrpSpPr/>
          <p:nvPr/>
        </p:nvGrpSpPr>
        <p:grpSpPr>
          <a:xfrm>
            <a:off x="8707658" y="134673"/>
            <a:ext cx="2563020" cy="1590218"/>
            <a:chOff x="8707658" y="134673"/>
            <a:chExt cx="2563020" cy="1590218"/>
          </a:xfrm>
        </p:grpSpPr>
        <p:sp>
          <p:nvSpPr>
            <p:cNvPr id="11" name="Οβάλ 10"/>
            <p:cNvSpPr/>
            <p:nvPr/>
          </p:nvSpPr>
          <p:spPr>
            <a:xfrm>
              <a:off x="8707658" y="134673"/>
              <a:ext cx="1226047" cy="360000"/>
            </a:xfrm>
            <a:prstGeom prst="ellipse">
              <a:avLst/>
            </a:prstGeom>
            <a:no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cxnSp>
          <p:nvCxnSpPr>
            <p:cNvPr id="13" name="Ευθύγραμμο βέλος σύνδεσης 12"/>
            <p:cNvCxnSpPr/>
            <p:nvPr/>
          </p:nvCxnSpPr>
          <p:spPr>
            <a:xfrm>
              <a:off x="9279087" y="494549"/>
              <a:ext cx="177488" cy="1224741"/>
            </a:xfrm>
            <a:prstGeom prst="straightConnector1">
              <a:avLst/>
            </a:prstGeom>
            <a:ln w="19050">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138" name="Οβάλ 137"/>
            <p:cNvSpPr/>
            <p:nvPr/>
          </p:nvSpPr>
          <p:spPr>
            <a:xfrm>
              <a:off x="10044631" y="141599"/>
              <a:ext cx="1226047" cy="360000"/>
            </a:xfrm>
            <a:prstGeom prst="ellipse">
              <a:avLst/>
            </a:prstGeom>
            <a:no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cxnSp>
          <p:nvCxnSpPr>
            <p:cNvPr id="139" name="Ευθύγραμμο βέλος σύνδεσης 138"/>
            <p:cNvCxnSpPr/>
            <p:nvPr/>
          </p:nvCxnSpPr>
          <p:spPr>
            <a:xfrm flipH="1">
              <a:off x="10390909" y="501475"/>
              <a:ext cx="287498" cy="1223416"/>
            </a:xfrm>
            <a:prstGeom prst="straightConnector1">
              <a:avLst/>
            </a:prstGeom>
            <a:ln w="19050">
              <a:solidFill>
                <a:srgbClr val="FF0000"/>
              </a:solidFill>
              <a:tailEnd type="triangle"/>
            </a:ln>
          </p:spPr>
          <p:style>
            <a:lnRef idx="1">
              <a:schemeClr val="accent1"/>
            </a:lnRef>
            <a:fillRef idx="0">
              <a:schemeClr val="accent1"/>
            </a:fillRef>
            <a:effectRef idx="0">
              <a:schemeClr val="accent1"/>
            </a:effectRef>
            <a:fontRef idx="minor">
              <a:schemeClr val="tx1"/>
            </a:fontRef>
          </p:style>
        </p:cxnSp>
      </p:grpSp>
      <mc:AlternateContent xmlns:mc="http://schemas.openxmlformats.org/markup-compatibility/2006" xmlns:a14="http://schemas.microsoft.com/office/drawing/2010/main">
        <mc:Choice Requires="a14">
          <p:sp>
            <p:nvSpPr>
              <p:cNvPr id="142" name="TextBox 141"/>
              <p:cNvSpPr txBox="1"/>
              <p:nvPr/>
            </p:nvSpPr>
            <p:spPr>
              <a:xfrm>
                <a:off x="7850751" y="743048"/>
                <a:ext cx="2592056" cy="246221"/>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l-GR" sz="1600" b="1" i="0" smtClean="0">
                          <a:solidFill>
                            <a:srgbClr val="0070C0"/>
                          </a:solidFill>
                          <a:effectLst/>
                          <a:latin typeface="Cambria Math" panose="02040503050406030204" pitchFamily="18" charset="0"/>
                        </a:rPr>
                        <m:t>𝛒𝚫</m:t>
                      </m:r>
                      <m:sSub>
                        <m:sSubPr>
                          <m:ctrlPr>
                            <a:rPr lang="el-GR" sz="1600" b="1" i="1" smtClean="0">
                              <a:solidFill>
                                <a:srgbClr val="0070C0"/>
                              </a:solidFill>
                              <a:effectLst/>
                              <a:latin typeface="Cambria Math" panose="02040503050406030204" pitchFamily="18" charset="0"/>
                            </a:rPr>
                          </m:ctrlPr>
                        </m:sSubPr>
                        <m:e>
                          <m:r>
                            <a:rPr lang="en-US" sz="1600" b="1" i="1" smtClean="0">
                              <a:solidFill>
                                <a:srgbClr val="0070C0"/>
                              </a:solidFill>
                              <a:effectLst/>
                              <a:latin typeface="Cambria Math" panose="02040503050406030204" pitchFamily="18" charset="0"/>
                            </a:rPr>
                            <m:t>𝑽</m:t>
                          </m:r>
                        </m:e>
                        <m:sub>
                          <m:r>
                            <a:rPr lang="en-US" sz="1600" b="1" i="1" smtClean="0">
                              <a:solidFill>
                                <a:srgbClr val="0070C0"/>
                              </a:solidFill>
                              <a:effectLst/>
                              <a:latin typeface="Cambria Math" panose="02040503050406030204" pitchFamily="18" charset="0"/>
                            </a:rPr>
                            <m:t>𝟏</m:t>
                          </m:r>
                        </m:sub>
                      </m:sSub>
                      <m:r>
                        <a:rPr lang="en-US" sz="1600" b="1" i="1" smtClean="0">
                          <a:solidFill>
                            <a:srgbClr val="0070C0"/>
                          </a:solidFill>
                          <a:effectLst/>
                          <a:latin typeface="Cambria Math" panose="02040503050406030204" pitchFamily="18" charset="0"/>
                        </a:rPr>
                        <m:t>=</m:t>
                      </m:r>
                      <m:r>
                        <a:rPr lang="el-GR" sz="1600" b="1" i="1" smtClean="0">
                          <a:solidFill>
                            <a:srgbClr val="0070C0"/>
                          </a:solidFill>
                          <a:effectLst/>
                          <a:latin typeface="Cambria Math" panose="02040503050406030204" pitchFamily="18" charset="0"/>
                        </a:rPr>
                        <m:t>𝝆</m:t>
                      </m:r>
                      <m:r>
                        <a:rPr lang="en-US" sz="1600" b="1" i="1" smtClean="0">
                          <a:solidFill>
                            <a:srgbClr val="0070C0"/>
                          </a:solidFill>
                          <a:effectLst/>
                          <a:latin typeface="Cambria Math" panose="02040503050406030204" pitchFamily="18" charset="0"/>
                        </a:rPr>
                        <m:t> </m:t>
                      </m:r>
                      <m:r>
                        <a:rPr lang="el-GR" sz="1600" b="1" i="0" smtClean="0">
                          <a:solidFill>
                            <a:srgbClr val="0070C0"/>
                          </a:solidFill>
                          <a:effectLst/>
                          <a:latin typeface="Cambria Math" panose="02040503050406030204" pitchFamily="18" charset="0"/>
                        </a:rPr>
                        <m:t>𝚫</m:t>
                      </m:r>
                      <m:sSub>
                        <m:sSubPr>
                          <m:ctrlPr>
                            <a:rPr lang="el-GR" sz="1600" b="1" i="1" smtClean="0">
                              <a:solidFill>
                                <a:srgbClr val="0070C0"/>
                              </a:solidFill>
                              <a:effectLst/>
                              <a:latin typeface="Cambria Math" panose="02040503050406030204" pitchFamily="18" charset="0"/>
                            </a:rPr>
                          </m:ctrlPr>
                        </m:sSubPr>
                        <m:e>
                          <m:r>
                            <a:rPr lang="en-US" sz="1600" b="1" i="1" smtClean="0">
                              <a:solidFill>
                                <a:srgbClr val="0070C0"/>
                              </a:solidFill>
                              <a:effectLst/>
                              <a:latin typeface="Cambria Math" panose="02040503050406030204" pitchFamily="18" charset="0"/>
                            </a:rPr>
                            <m:t>𝑽</m:t>
                          </m:r>
                        </m:e>
                        <m:sub>
                          <m:r>
                            <a:rPr lang="en-US" sz="1600" b="1" i="1" smtClean="0">
                              <a:solidFill>
                                <a:srgbClr val="0070C0"/>
                              </a:solidFill>
                              <a:effectLst/>
                              <a:latin typeface="Cambria Math" panose="02040503050406030204" pitchFamily="18" charset="0"/>
                            </a:rPr>
                            <m:t>𝟐</m:t>
                          </m:r>
                        </m:sub>
                      </m:sSub>
                      <m:r>
                        <a:rPr lang="en-US" sz="1600" b="1" i="1" smtClean="0">
                          <a:solidFill>
                            <a:srgbClr val="0070C0"/>
                          </a:solidFill>
                          <a:effectLst/>
                          <a:latin typeface="Cambria Math" panose="02040503050406030204" pitchFamily="18" charset="0"/>
                        </a:rPr>
                        <m:t>=</m:t>
                      </m:r>
                      <m:r>
                        <a:rPr lang="el-GR" sz="1600" b="1" i="1" smtClean="0">
                          <a:solidFill>
                            <a:srgbClr val="0070C0"/>
                          </a:solidFill>
                          <a:effectLst/>
                          <a:latin typeface="Cambria Math" panose="02040503050406030204" pitchFamily="18" charset="0"/>
                        </a:rPr>
                        <m:t>𝝆𝜟</m:t>
                      </m:r>
                      <m:r>
                        <a:rPr lang="en-US" sz="1600" b="1" i="1" smtClean="0">
                          <a:solidFill>
                            <a:srgbClr val="0070C0"/>
                          </a:solidFill>
                          <a:effectLst/>
                          <a:latin typeface="Cambria Math" panose="02040503050406030204" pitchFamily="18" charset="0"/>
                        </a:rPr>
                        <m:t>𝑽</m:t>
                      </m:r>
                      <m:r>
                        <a:rPr lang="en-US" sz="1600" b="1" i="1" smtClean="0">
                          <a:solidFill>
                            <a:srgbClr val="0070C0"/>
                          </a:solidFill>
                          <a:effectLst/>
                          <a:latin typeface="Cambria Math" panose="02040503050406030204" pitchFamily="18" charset="0"/>
                        </a:rPr>
                        <m:t>=</m:t>
                      </m:r>
                      <m:r>
                        <a:rPr lang="el-GR" sz="1600" b="1" i="0" smtClean="0">
                          <a:solidFill>
                            <a:srgbClr val="0070C0"/>
                          </a:solidFill>
                          <a:effectLst/>
                          <a:latin typeface="Cambria Math" panose="02040503050406030204" pitchFamily="18" charset="0"/>
                        </a:rPr>
                        <m:t>𝚫</m:t>
                      </m:r>
                      <m:r>
                        <a:rPr lang="en-US" sz="1600" b="1" i="1" smtClean="0">
                          <a:solidFill>
                            <a:srgbClr val="0070C0"/>
                          </a:solidFill>
                          <a:effectLst/>
                          <a:latin typeface="Cambria Math" panose="02040503050406030204" pitchFamily="18" charset="0"/>
                        </a:rPr>
                        <m:t>𝒎</m:t>
                      </m:r>
                    </m:oMath>
                  </m:oMathPara>
                </a14:m>
                <a:endParaRPr lang="el-GR" sz="1600" b="1" i="1" dirty="0">
                  <a:solidFill>
                    <a:srgbClr val="0070C0"/>
                  </a:solidFill>
                  <a:effectLst/>
                </a:endParaRPr>
              </a:p>
            </p:txBody>
          </p:sp>
        </mc:Choice>
        <mc:Fallback xmlns="">
          <p:sp>
            <p:nvSpPr>
              <p:cNvPr id="142" name="TextBox 141"/>
              <p:cNvSpPr txBox="1">
                <a:spLocks noRot="1" noChangeAspect="1" noMove="1" noResize="1" noEditPoints="1" noAdjustHandles="1" noChangeArrowheads="1" noChangeShapeType="1" noTextEdit="1"/>
              </p:cNvSpPr>
              <p:nvPr/>
            </p:nvSpPr>
            <p:spPr>
              <a:xfrm>
                <a:off x="7850751" y="743048"/>
                <a:ext cx="2592056" cy="246221"/>
              </a:xfrm>
              <a:prstGeom prst="rect">
                <a:avLst/>
              </a:prstGeom>
              <a:blipFill>
                <a:blip r:embed="rId12"/>
                <a:stretch>
                  <a:fillRect l="-1647" r="-471" b="-32500"/>
                </a:stretch>
              </a:blipFill>
            </p:spPr>
            <p:txBody>
              <a:bodyPr/>
              <a:lstStyle/>
              <a:p>
                <a:r>
                  <a:rPr lang="el-GR">
                    <a:noFill/>
                  </a:rPr>
                  <a:t> </a:t>
                </a:r>
              </a:p>
            </p:txBody>
          </p:sp>
        </mc:Fallback>
      </mc:AlternateContent>
      <mc:AlternateContent xmlns:mc="http://schemas.openxmlformats.org/markup-compatibility/2006" xmlns:a14="http://schemas.microsoft.com/office/drawing/2010/main">
        <mc:Choice Requires="a14">
          <p:sp>
            <p:nvSpPr>
              <p:cNvPr id="145" name="TextBox 144"/>
              <p:cNvSpPr txBox="1"/>
              <p:nvPr/>
            </p:nvSpPr>
            <p:spPr>
              <a:xfrm>
                <a:off x="7775189" y="2081470"/>
                <a:ext cx="2425216" cy="246221"/>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n-US" sz="1600" b="1" i="1" smtClean="0">
                          <a:solidFill>
                            <a:srgbClr val="0070C0"/>
                          </a:solidFill>
                          <a:effectLst/>
                          <a:latin typeface="Cambria Math" panose="02040503050406030204" pitchFamily="18" charset="0"/>
                        </a:rPr>
                        <m:t>𝑾</m:t>
                      </m:r>
                      <m:r>
                        <a:rPr lang="en-US" sz="1600" b="1" i="1" smtClean="0">
                          <a:solidFill>
                            <a:srgbClr val="0070C0"/>
                          </a:solidFill>
                          <a:effectLst/>
                          <a:latin typeface="Cambria Math" panose="02040503050406030204" pitchFamily="18" charset="0"/>
                        </a:rPr>
                        <m:t>=</m:t>
                      </m:r>
                      <m:sSub>
                        <m:sSubPr>
                          <m:ctrlPr>
                            <a:rPr lang="en-US" sz="1600" b="1" i="1">
                              <a:solidFill>
                                <a:srgbClr val="0070C0"/>
                              </a:solidFill>
                              <a:effectLst/>
                              <a:latin typeface="Cambria Math" panose="02040503050406030204" pitchFamily="18" charset="0"/>
                            </a:rPr>
                          </m:ctrlPr>
                        </m:sSubPr>
                        <m:e>
                          <m:r>
                            <a:rPr lang="en-US" sz="1600" b="1" i="1" smtClean="0">
                              <a:solidFill>
                                <a:srgbClr val="0070C0"/>
                              </a:solidFill>
                              <a:effectLst/>
                              <a:latin typeface="Cambria Math" panose="02040503050406030204" pitchFamily="18" charset="0"/>
                            </a:rPr>
                            <m:t>𝒑</m:t>
                          </m:r>
                        </m:e>
                        <m:sub>
                          <m:r>
                            <a:rPr lang="en-US" sz="1600" b="1" i="1">
                              <a:solidFill>
                                <a:srgbClr val="0070C0"/>
                              </a:solidFill>
                              <a:effectLst/>
                              <a:latin typeface="Cambria Math" panose="02040503050406030204" pitchFamily="18" charset="0"/>
                            </a:rPr>
                            <m:t>𝟏</m:t>
                          </m:r>
                        </m:sub>
                      </m:sSub>
                      <m:r>
                        <a:rPr lang="en-US" sz="1600" b="1" i="1">
                          <a:solidFill>
                            <a:srgbClr val="0070C0"/>
                          </a:solidFill>
                          <a:effectLst/>
                          <a:latin typeface="Cambria Math" panose="02040503050406030204" pitchFamily="18" charset="0"/>
                        </a:rPr>
                        <m:t> </m:t>
                      </m:r>
                      <m:sSub>
                        <m:sSubPr>
                          <m:ctrlPr>
                            <a:rPr lang="en-US" sz="1600" b="1" i="1" smtClean="0">
                              <a:solidFill>
                                <a:srgbClr val="0070C0"/>
                              </a:solidFill>
                              <a:effectLst/>
                              <a:latin typeface="Cambria Math" panose="02040503050406030204" pitchFamily="18" charset="0"/>
                            </a:rPr>
                          </m:ctrlPr>
                        </m:sSubPr>
                        <m:e>
                          <m:r>
                            <a:rPr lang="en-US" sz="1600" b="1" i="1" smtClean="0">
                              <a:solidFill>
                                <a:srgbClr val="0070C0"/>
                              </a:solidFill>
                              <a:effectLst/>
                              <a:latin typeface="Cambria Math" panose="02040503050406030204" pitchFamily="18" charset="0"/>
                            </a:rPr>
                            <m:t>𝑨</m:t>
                          </m:r>
                        </m:e>
                        <m:sub>
                          <m:r>
                            <a:rPr lang="en-US" sz="1600" b="1" i="1" smtClean="0">
                              <a:solidFill>
                                <a:srgbClr val="0070C0"/>
                              </a:solidFill>
                              <a:effectLst/>
                              <a:latin typeface="Cambria Math" panose="02040503050406030204" pitchFamily="18" charset="0"/>
                            </a:rPr>
                            <m:t>𝟏</m:t>
                          </m:r>
                        </m:sub>
                      </m:sSub>
                      <m:r>
                        <a:rPr lang="el-GR" sz="1600" b="1">
                          <a:solidFill>
                            <a:srgbClr val="0070C0"/>
                          </a:solidFill>
                          <a:effectLst/>
                          <a:latin typeface="Cambria Math" panose="02040503050406030204" pitchFamily="18" charset="0"/>
                        </a:rPr>
                        <m:t>𝚫</m:t>
                      </m:r>
                      <m:sSub>
                        <m:sSubPr>
                          <m:ctrlPr>
                            <a:rPr lang="el-GR" sz="1600" b="1" i="1">
                              <a:solidFill>
                                <a:srgbClr val="0070C0"/>
                              </a:solidFill>
                              <a:effectLst/>
                              <a:latin typeface="Cambria Math" panose="02040503050406030204" pitchFamily="18" charset="0"/>
                            </a:rPr>
                          </m:ctrlPr>
                        </m:sSubPr>
                        <m:e>
                          <m:r>
                            <a:rPr lang="en-US" sz="1600" b="1" i="1">
                              <a:solidFill>
                                <a:srgbClr val="0070C0"/>
                              </a:solidFill>
                              <a:effectLst/>
                              <a:latin typeface="Cambria Math" panose="02040503050406030204" pitchFamily="18" charset="0"/>
                            </a:rPr>
                            <m:t>𝒙</m:t>
                          </m:r>
                        </m:e>
                        <m:sub>
                          <m:r>
                            <a:rPr lang="en-US" sz="1600" b="1" i="1">
                              <a:solidFill>
                                <a:srgbClr val="0070C0"/>
                              </a:solidFill>
                              <a:effectLst/>
                              <a:latin typeface="Cambria Math" panose="02040503050406030204" pitchFamily="18" charset="0"/>
                            </a:rPr>
                            <m:t>𝟏</m:t>
                          </m:r>
                        </m:sub>
                      </m:sSub>
                      <m:r>
                        <a:rPr lang="en-US" sz="1600" b="1" i="0" smtClean="0">
                          <a:solidFill>
                            <a:srgbClr val="0070C0"/>
                          </a:solidFill>
                          <a:effectLst/>
                          <a:latin typeface="Cambria Math" panose="02040503050406030204" pitchFamily="18" charset="0"/>
                        </a:rPr>
                        <m:t>−</m:t>
                      </m:r>
                      <m:sSub>
                        <m:sSubPr>
                          <m:ctrlPr>
                            <a:rPr lang="en-US" sz="1600" b="1" i="1" smtClean="0">
                              <a:solidFill>
                                <a:srgbClr val="0070C0"/>
                              </a:solidFill>
                              <a:effectLst/>
                              <a:latin typeface="Cambria Math" panose="02040503050406030204" pitchFamily="18" charset="0"/>
                            </a:rPr>
                          </m:ctrlPr>
                        </m:sSubPr>
                        <m:e>
                          <m:r>
                            <a:rPr lang="en-US" sz="1600" b="1" i="1" smtClean="0">
                              <a:solidFill>
                                <a:srgbClr val="0070C0"/>
                              </a:solidFill>
                              <a:effectLst/>
                              <a:latin typeface="Cambria Math" panose="02040503050406030204" pitchFamily="18" charset="0"/>
                            </a:rPr>
                            <m:t>𝒑</m:t>
                          </m:r>
                        </m:e>
                        <m:sub>
                          <m:r>
                            <a:rPr lang="en-US" sz="1600" b="1" i="1" smtClean="0">
                              <a:solidFill>
                                <a:srgbClr val="0070C0"/>
                              </a:solidFill>
                              <a:effectLst/>
                              <a:latin typeface="Cambria Math" panose="02040503050406030204" pitchFamily="18" charset="0"/>
                            </a:rPr>
                            <m:t>𝟐</m:t>
                          </m:r>
                        </m:sub>
                      </m:sSub>
                      <m:sSub>
                        <m:sSubPr>
                          <m:ctrlPr>
                            <a:rPr lang="en-US" sz="1600" b="1" i="1" smtClean="0">
                              <a:solidFill>
                                <a:srgbClr val="0070C0"/>
                              </a:solidFill>
                              <a:effectLst/>
                              <a:latin typeface="Cambria Math" panose="02040503050406030204" pitchFamily="18" charset="0"/>
                            </a:rPr>
                          </m:ctrlPr>
                        </m:sSubPr>
                        <m:e>
                          <m:r>
                            <a:rPr lang="en-US" sz="1600" b="1" i="1" smtClean="0">
                              <a:solidFill>
                                <a:srgbClr val="0070C0"/>
                              </a:solidFill>
                              <a:effectLst/>
                              <a:latin typeface="Cambria Math" panose="02040503050406030204" pitchFamily="18" charset="0"/>
                            </a:rPr>
                            <m:t>𝑨</m:t>
                          </m:r>
                        </m:e>
                        <m:sub>
                          <m:r>
                            <a:rPr lang="en-US" sz="1600" b="1" i="1" smtClean="0">
                              <a:solidFill>
                                <a:srgbClr val="0070C0"/>
                              </a:solidFill>
                              <a:effectLst/>
                              <a:latin typeface="Cambria Math" panose="02040503050406030204" pitchFamily="18" charset="0"/>
                            </a:rPr>
                            <m:t>𝟐</m:t>
                          </m:r>
                        </m:sub>
                      </m:sSub>
                      <m:r>
                        <a:rPr lang="el-GR" sz="1600" b="1" i="0" smtClean="0">
                          <a:solidFill>
                            <a:srgbClr val="0070C0"/>
                          </a:solidFill>
                          <a:effectLst/>
                          <a:latin typeface="Cambria Math" panose="02040503050406030204" pitchFamily="18" charset="0"/>
                        </a:rPr>
                        <m:t>𝚫</m:t>
                      </m:r>
                      <m:sSub>
                        <m:sSubPr>
                          <m:ctrlPr>
                            <a:rPr lang="el-GR" sz="1600" b="1" i="1" smtClean="0">
                              <a:solidFill>
                                <a:srgbClr val="0070C0"/>
                              </a:solidFill>
                              <a:effectLst/>
                              <a:latin typeface="Cambria Math" panose="02040503050406030204" pitchFamily="18" charset="0"/>
                            </a:rPr>
                          </m:ctrlPr>
                        </m:sSubPr>
                        <m:e>
                          <m:r>
                            <a:rPr lang="en-US" sz="1600" b="1" i="1" smtClean="0">
                              <a:solidFill>
                                <a:srgbClr val="0070C0"/>
                              </a:solidFill>
                              <a:effectLst/>
                              <a:latin typeface="Cambria Math" panose="02040503050406030204" pitchFamily="18" charset="0"/>
                            </a:rPr>
                            <m:t>𝒙</m:t>
                          </m:r>
                        </m:e>
                        <m:sub>
                          <m:r>
                            <a:rPr lang="en-US" sz="1600" b="1" i="1" smtClean="0">
                              <a:solidFill>
                                <a:srgbClr val="0070C0"/>
                              </a:solidFill>
                              <a:effectLst/>
                              <a:latin typeface="Cambria Math" panose="02040503050406030204" pitchFamily="18" charset="0"/>
                            </a:rPr>
                            <m:t>𝟐</m:t>
                          </m:r>
                        </m:sub>
                      </m:sSub>
                    </m:oMath>
                  </m:oMathPara>
                </a14:m>
                <a:endParaRPr lang="el-GR" sz="1600" b="1" dirty="0">
                  <a:solidFill>
                    <a:srgbClr val="0070C0"/>
                  </a:solidFill>
                  <a:effectLst/>
                </a:endParaRPr>
              </a:p>
            </p:txBody>
          </p:sp>
        </mc:Choice>
        <mc:Fallback xmlns="">
          <p:sp>
            <p:nvSpPr>
              <p:cNvPr id="145" name="TextBox 144"/>
              <p:cNvSpPr txBox="1">
                <a:spLocks noRot="1" noChangeAspect="1" noMove="1" noResize="1" noEditPoints="1" noAdjustHandles="1" noChangeArrowheads="1" noChangeShapeType="1" noTextEdit="1"/>
              </p:cNvSpPr>
              <p:nvPr/>
            </p:nvSpPr>
            <p:spPr>
              <a:xfrm>
                <a:off x="7775189" y="2081470"/>
                <a:ext cx="2425216" cy="246221"/>
              </a:xfrm>
              <a:prstGeom prst="rect">
                <a:avLst/>
              </a:prstGeom>
              <a:blipFill>
                <a:blip r:embed="rId13"/>
                <a:stretch>
                  <a:fillRect l="-1256" r="-251" b="-21951"/>
                </a:stretch>
              </a:blipFill>
            </p:spPr>
            <p:txBody>
              <a:bodyPr/>
              <a:lstStyle/>
              <a:p>
                <a:r>
                  <a:rPr lang="el-GR">
                    <a:noFill/>
                  </a:rPr>
                  <a:t> </a:t>
                </a:r>
              </a:p>
            </p:txBody>
          </p:sp>
        </mc:Fallback>
      </mc:AlternateContent>
      <mc:AlternateContent xmlns:mc="http://schemas.openxmlformats.org/markup-compatibility/2006" xmlns:a14="http://schemas.microsoft.com/office/drawing/2010/main">
        <mc:Choice Requires="a14">
          <p:sp>
            <p:nvSpPr>
              <p:cNvPr id="146" name="TextBox 145"/>
              <p:cNvSpPr txBox="1"/>
              <p:nvPr/>
            </p:nvSpPr>
            <p:spPr>
              <a:xfrm>
                <a:off x="7802897" y="2514427"/>
                <a:ext cx="1984966" cy="246221"/>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n-US" sz="1600" b="1" i="1" smtClean="0">
                          <a:solidFill>
                            <a:srgbClr val="0070C0"/>
                          </a:solidFill>
                          <a:effectLst/>
                          <a:latin typeface="Cambria Math" panose="02040503050406030204" pitchFamily="18" charset="0"/>
                        </a:rPr>
                        <m:t>𝑾</m:t>
                      </m:r>
                      <m:r>
                        <a:rPr lang="en-US" sz="1600" b="1" i="1" smtClean="0">
                          <a:solidFill>
                            <a:srgbClr val="0070C0"/>
                          </a:solidFill>
                          <a:effectLst/>
                          <a:latin typeface="Cambria Math" panose="02040503050406030204" pitchFamily="18" charset="0"/>
                        </a:rPr>
                        <m:t>=</m:t>
                      </m:r>
                      <m:sSub>
                        <m:sSubPr>
                          <m:ctrlPr>
                            <a:rPr lang="en-US" sz="1600" b="1" i="1">
                              <a:solidFill>
                                <a:srgbClr val="0070C0"/>
                              </a:solidFill>
                              <a:effectLst/>
                              <a:latin typeface="Cambria Math" panose="02040503050406030204" pitchFamily="18" charset="0"/>
                            </a:rPr>
                          </m:ctrlPr>
                        </m:sSubPr>
                        <m:e>
                          <m:r>
                            <a:rPr lang="en-US" sz="1600" b="1" i="1" smtClean="0">
                              <a:solidFill>
                                <a:srgbClr val="0070C0"/>
                              </a:solidFill>
                              <a:effectLst/>
                              <a:latin typeface="Cambria Math" panose="02040503050406030204" pitchFamily="18" charset="0"/>
                            </a:rPr>
                            <m:t>𝒑</m:t>
                          </m:r>
                        </m:e>
                        <m:sub>
                          <m:r>
                            <a:rPr lang="en-US" sz="1600" b="1" i="1">
                              <a:solidFill>
                                <a:srgbClr val="0070C0"/>
                              </a:solidFill>
                              <a:effectLst/>
                              <a:latin typeface="Cambria Math" panose="02040503050406030204" pitchFamily="18" charset="0"/>
                            </a:rPr>
                            <m:t>𝟏</m:t>
                          </m:r>
                        </m:sub>
                      </m:sSub>
                      <m:r>
                        <a:rPr lang="en-US" sz="1600" b="1" i="1">
                          <a:solidFill>
                            <a:srgbClr val="0070C0"/>
                          </a:solidFill>
                          <a:effectLst/>
                          <a:latin typeface="Cambria Math" panose="02040503050406030204" pitchFamily="18" charset="0"/>
                        </a:rPr>
                        <m:t> </m:t>
                      </m:r>
                      <m:sSub>
                        <m:sSubPr>
                          <m:ctrlPr>
                            <a:rPr lang="en-US" sz="1600" b="1" i="1" smtClean="0">
                              <a:solidFill>
                                <a:srgbClr val="0070C0"/>
                              </a:solidFill>
                              <a:effectLst/>
                              <a:latin typeface="Cambria Math" panose="02040503050406030204" pitchFamily="18" charset="0"/>
                            </a:rPr>
                          </m:ctrlPr>
                        </m:sSubPr>
                        <m:e>
                          <m:r>
                            <a:rPr lang="el-GR" sz="1600" b="1" i="0" smtClean="0">
                              <a:solidFill>
                                <a:srgbClr val="0070C0"/>
                              </a:solidFill>
                              <a:effectLst/>
                              <a:latin typeface="Cambria Math" panose="02040503050406030204" pitchFamily="18" charset="0"/>
                            </a:rPr>
                            <m:t>𝚫</m:t>
                          </m:r>
                          <m:r>
                            <a:rPr lang="en-US" sz="1600" b="1" i="1" smtClean="0">
                              <a:solidFill>
                                <a:srgbClr val="0070C0"/>
                              </a:solidFill>
                              <a:effectLst/>
                              <a:latin typeface="Cambria Math" panose="02040503050406030204" pitchFamily="18" charset="0"/>
                            </a:rPr>
                            <m:t>𝑽</m:t>
                          </m:r>
                        </m:e>
                        <m:sub>
                          <m:r>
                            <a:rPr lang="en-US" sz="1600" b="1" i="1" smtClean="0">
                              <a:solidFill>
                                <a:srgbClr val="0070C0"/>
                              </a:solidFill>
                              <a:effectLst/>
                              <a:latin typeface="Cambria Math" panose="02040503050406030204" pitchFamily="18" charset="0"/>
                            </a:rPr>
                            <m:t>𝟏</m:t>
                          </m:r>
                        </m:sub>
                      </m:sSub>
                      <m:r>
                        <a:rPr lang="en-US" sz="1600" b="1" i="0" smtClean="0">
                          <a:solidFill>
                            <a:srgbClr val="0070C0"/>
                          </a:solidFill>
                          <a:effectLst/>
                          <a:latin typeface="Cambria Math" panose="02040503050406030204" pitchFamily="18" charset="0"/>
                        </a:rPr>
                        <m:t>−</m:t>
                      </m:r>
                      <m:sSub>
                        <m:sSubPr>
                          <m:ctrlPr>
                            <a:rPr lang="en-US" sz="1600" b="1" i="1" smtClean="0">
                              <a:solidFill>
                                <a:srgbClr val="0070C0"/>
                              </a:solidFill>
                              <a:effectLst/>
                              <a:latin typeface="Cambria Math" panose="02040503050406030204" pitchFamily="18" charset="0"/>
                            </a:rPr>
                          </m:ctrlPr>
                        </m:sSubPr>
                        <m:e>
                          <m:r>
                            <a:rPr lang="en-US" sz="1600" b="1" i="1" smtClean="0">
                              <a:solidFill>
                                <a:srgbClr val="0070C0"/>
                              </a:solidFill>
                              <a:effectLst/>
                              <a:latin typeface="Cambria Math" panose="02040503050406030204" pitchFamily="18" charset="0"/>
                            </a:rPr>
                            <m:t>𝒑</m:t>
                          </m:r>
                        </m:e>
                        <m:sub>
                          <m:r>
                            <a:rPr lang="en-US" sz="1600" b="1" i="1" smtClean="0">
                              <a:solidFill>
                                <a:srgbClr val="0070C0"/>
                              </a:solidFill>
                              <a:effectLst/>
                              <a:latin typeface="Cambria Math" panose="02040503050406030204" pitchFamily="18" charset="0"/>
                            </a:rPr>
                            <m:t>𝟐</m:t>
                          </m:r>
                        </m:sub>
                      </m:sSub>
                      <m:r>
                        <a:rPr lang="el-GR" sz="1600" b="1" i="0" smtClean="0">
                          <a:solidFill>
                            <a:srgbClr val="0070C0"/>
                          </a:solidFill>
                          <a:effectLst/>
                          <a:latin typeface="Cambria Math" panose="02040503050406030204" pitchFamily="18" charset="0"/>
                        </a:rPr>
                        <m:t>𝚫</m:t>
                      </m:r>
                      <m:sSub>
                        <m:sSubPr>
                          <m:ctrlPr>
                            <a:rPr lang="en-US" sz="1600" b="1" i="1" smtClean="0">
                              <a:solidFill>
                                <a:srgbClr val="0070C0"/>
                              </a:solidFill>
                              <a:effectLst/>
                              <a:latin typeface="Cambria Math" panose="02040503050406030204" pitchFamily="18" charset="0"/>
                            </a:rPr>
                          </m:ctrlPr>
                        </m:sSubPr>
                        <m:e>
                          <m:r>
                            <a:rPr lang="en-US" sz="1600" b="1" i="1" smtClean="0">
                              <a:solidFill>
                                <a:srgbClr val="0070C0"/>
                              </a:solidFill>
                              <a:effectLst/>
                              <a:latin typeface="Cambria Math" panose="02040503050406030204" pitchFamily="18" charset="0"/>
                            </a:rPr>
                            <m:t>𝑽</m:t>
                          </m:r>
                        </m:e>
                        <m:sub>
                          <m:r>
                            <a:rPr lang="en-US" sz="1600" b="1" i="1" smtClean="0">
                              <a:solidFill>
                                <a:srgbClr val="0070C0"/>
                              </a:solidFill>
                              <a:effectLst/>
                              <a:latin typeface="Cambria Math" panose="02040503050406030204" pitchFamily="18" charset="0"/>
                            </a:rPr>
                            <m:t>𝟐</m:t>
                          </m:r>
                        </m:sub>
                      </m:sSub>
                    </m:oMath>
                  </m:oMathPara>
                </a14:m>
                <a:endParaRPr lang="el-GR" sz="1600" b="1" dirty="0">
                  <a:solidFill>
                    <a:srgbClr val="0070C0"/>
                  </a:solidFill>
                  <a:effectLst/>
                </a:endParaRPr>
              </a:p>
            </p:txBody>
          </p:sp>
        </mc:Choice>
        <mc:Fallback xmlns="">
          <p:sp>
            <p:nvSpPr>
              <p:cNvPr id="146" name="TextBox 145"/>
              <p:cNvSpPr txBox="1">
                <a:spLocks noRot="1" noChangeAspect="1" noMove="1" noResize="1" noEditPoints="1" noAdjustHandles="1" noChangeArrowheads="1" noChangeShapeType="1" noTextEdit="1"/>
              </p:cNvSpPr>
              <p:nvPr/>
            </p:nvSpPr>
            <p:spPr>
              <a:xfrm>
                <a:off x="7802897" y="2514427"/>
                <a:ext cx="1984966" cy="246221"/>
              </a:xfrm>
              <a:prstGeom prst="rect">
                <a:avLst/>
              </a:prstGeom>
              <a:blipFill>
                <a:blip r:embed="rId14"/>
                <a:stretch>
                  <a:fillRect l="-1840" r="-307" b="-21951"/>
                </a:stretch>
              </a:blipFill>
            </p:spPr>
            <p:txBody>
              <a:bodyPr/>
              <a:lstStyle/>
              <a:p>
                <a:r>
                  <a:rPr lang="el-GR">
                    <a:noFill/>
                  </a:rPr>
                  <a:t> </a:t>
                </a:r>
              </a:p>
            </p:txBody>
          </p:sp>
        </mc:Fallback>
      </mc:AlternateContent>
      <mc:AlternateContent xmlns:mc="http://schemas.openxmlformats.org/markup-compatibility/2006" xmlns:a14="http://schemas.microsoft.com/office/drawing/2010/main">
        <mc:Choice Requires="a14">
          <p:sp>
            <p:nvSpPr>
              <p:cNvPr id="147" name="TextBox 146"/>
              <p:cNvSpPr txBox="1"/>
              <p:nvPr/>
            </p:nvSpPr>
            <p:spPr>
              <a:xfrm>
                <a:off x="8140916" y="2936175"/>
                <a:ext cx="1583575" cy="246221"/>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l-GR" sz="1600" b="1" i="0" smtClean="0">
                          <a:solidFill>
                            <a:srgbClr val="0070C0"/>
                          </a:solidFill>
                          <a:effectLst/>
                          <a:latin typeface="Cambria Math" panose="02040503050406030204" pitchFamily="18" charset="0"/>
                        </a:rPr>
                        <m:t>𝚫</m:t>
                      </m:r>
                      <m:sSub>
                        <m:sSubPr>
                          <m:ctrlPr>
                            <a:rPr lang="el-GR" sz="1600" b="1" i="1" smtClean="0">
                              <a:solidFill>
                                <a:srgbClr val="0070C0"/>
                              </a:solidFill>
                              <a:effectLst/>
                              <a:latin typeface="Cambria Math" panose="02040503050406030204" pitchFamily="18" charset="0"/>
                            </a:rPr>
                          </m:ctrlPr>
                        </m:sSubPr>
                        <m:e>
                          <m:r>
                            <a:rPr lang="en-US" sz="1600" b="1" i="1" smtClean="0">
                              <a:solidFill>
                                <a:srgbClr val="0070C0"/>
                              </a:solidFill>
                              <a:effectLst/>
                              <a:latin typeface="Cambria Math" panose="02040503050406030204" pitchFamily="18" charset="0"/>
                            </a:rPr>
                            <m:t>𝑽</m:t>
                          </m:r>
                        </m:e>
                        <m:sub>
                          <m:r>
                            <a:rPr lang="en-US" sz="1600" b="1" i="1" smtClean="0">
                              <a:solidFill>
                                <a:srgbClr val="0070C0"/>
                              </a:solidFill>
                              <a:effectLst/>
                              <a:latin typeface="Cambria Math" panose="02040503050406030204" pitchFamily="18" charset="0"/>
                            </a:rPr>
                            <m:t>𝟏</m:t>
                          </m:r>
                        </m:sub>
                      </m:sSub>
                      <m:r>
                        <a:rPr lang="en-US" sz="1600" b="1" i="1" smtClean="0">
                          <a:solidFill>
                            <a:srgbClr val="0070C0"/>
                          </a:solidFill>
                          <a:effectLst/>
                          <a:latin typeface="Cambria Math" panose="02040503050406030204" pitchFamily="18" charset="0"/>
                        </a:rPr>
                        <m:t>=</m:t>
                      </m:r>
                      <m:r>
                        <a:rPr lang="el-GR" sz="1600" b="1" i="0" smtClean="0">
                          <a:solidFill>
                            <a:srgbClr val="0070C0"/>
                          </a:solidFill>
                          <a:effectLst/>
                          <a:latin typeface="Cambria Math" panose="02040503050406030204" pitchFamily="18" charset="0"/>
                        </a:rPr>
                        <m:t>𝚫</m:t>
                      </m:r>
                      <m:sSub>
                        <m:sSubPr>
                          <m:ctrlPr>
                            <a:rPr lang="el-GR" sz="1600" b="1" i="1" smtClean="0">
                              <a:solidFill>
                                <a:srgbClr val="0070C0"/>
                              </a:solidFill>
                              <a:effectLst/>
                              <a:latin typeface="Cambria Math" panose="02040503050406030204" pitchFamily="18" charset="0"/>
                            </a:rPr>
                          </m:ctrlPr>
                        </m:sSubPr>
                        <m:e>
                          <m:r>
                            <a:rPr lang="en-US" sz="1600" b="1" i="1" smtClean="0">
                              <a:solidFill>
                                <a:srgbClr val="0070C0"/>
                              </a:solidFill>
                              <a:effectLst/>
                              <a:latin typeface="Cambria Math" panose="02040503050406030204" pitchFamily="18" charset="0"/>
                            </a:rPr>
                            <m:t>𝑽</m:t>
                          </m:r>
                        </m:e>
                        <m:sub>
                          <m:r>
                            <a:rPr lang="en-US" sz="1600" b="1" i="1" smtClean="0">
                              <a:solidFill>
                                <a:srgbClr val="0070C0"/>
                              </a:solidFill>
                              <a:effectLst/>
                              <a:latin typeface="Cambria Math" panose="02040503050406030204" pitchFamily="18" charset="0"/>
                            </a:rPr>
                            <m:t>𝟐</m:t>
                          </m:r>
                        </m:sub>
                      </m:sSub>
                      <m:r>
                        <a:rPr lang="en-US" sz="1600" b="1" i="1" smtClean="0">
                          <a:solidFill>
                            <a:srgbClr val="0070C0"/>
                          </a:solidFill>
                          <a:effectLst/>
                          <a:latin typeface="Cambria Math" panose="02040503050406030204" pitchFamily="18" charset="0"/>
                        </a:rPr>
                        <m:t>=</m:t>
                      </m:r>
                      <m:r>
                        <a:rPr lang="el-GR" sz="1600" b="1" i="1" smtClean="0">
                          <a:solidFill>
                            <a:srgbClr val="0070C0"/>
                          </a:solidFill>
                          <a:effectLst/>
                          <a:latin typeface="Cambria Math" panose="02040503050406030204" pitchFamily="18" charset="0"/>
                        </a:rPr>
                        <m:t>𝜟</m:t>
                      </m:r>
                      <m:r>
                        <a:rPr lang="en-US" sz="1600" b="1" i="1" smtClean="0">
                          <a:solidFill>
                            <a:srgbClr val="0070C0"/>
                          </a:solidFill>
                          <a:effectLst/>
                          <a:latin typeface="Cambria Math" panose="02040503050406030204" pitchFamily="18" charset="0"/>
                        </a:rPr>
                        <m:t>𝑽</m:t>
                      </m:r>
                    </m:oMath>
                  </m:oMathPara>
                </a14:m>
                <a:endParaRPr lang="el-GR" sz="1600" b="1" i="1" dirty="0">
                  <a:solidFill>
                    <a:srgbClr val="0070C0"/>
                  </a:solidFill>
                  <a:effectLst/>
                </a:endParaRPr>
              </a:p>
            </p:txBody>
          </p:sp>
        </mc:Choice>
        <mc:Fallback xmlns="">
          <p:sp>
            <p:nvSpPr>
              <p:cNvPr id="147" name="TextBox 146"/>
              <p:cNvSpPr txBox="1">
                <a:spLocks noRot="1" noChangeAspect="1" noMove="1" noResize="1" noEditPoints="1" noAdjustHandles="1" noChangeArrowheads="1" noChangeShapeType="1" noTextEdit="1"/>
              </p:cNvSpPr>
              <p:nvPr/>
            </p:nvSpPr>
            <p:spPr>
              <a:xfrm>
                <a:off x="8140916" y="2936175"/>
                <a:ext cx="1583575" cy="246221"/>
              </a:xfrm>
              <a:prstGeom prst="rect">
                <a:avLst/>
              </a:prstGeom>
              <a:blipFill>
                <a:blip r:embed="rId15"/>
                <a:stretch>
                  <a:fillRect l="-2308" r="-2308" b="-15000"/>
                </a:stretch>
              </a:blipFill>
            </p:spPr>
            <p:txBody>
              <a:bodyPr/>
              <a:lstStyle/>
              <a:p>
                <a:r>
                  <a:rPr lang="el-GR">
                    <a:noFill/>
                  </a:rPr>
                  <a:t> </a:t>
                </a:r>
              </a:p>
            </p:txBody>
          </p:sp>
        </mc:Fallback>
      </mc:AlternateContent>
      <p:sp>
        <p:nvSpPr>
          <p:cNvPr id="149" name="Ορθογώνιο 148"/>
          <p:cNvSpPr/>
          <p:nvPr/>
        </p:nvSpPr>
        <p:spPr>
          <a:xfrm>
            <a:off x="7463599" y="3391901"/>
            <a:ext cx="3492303" cy="338554"/>
          </a:xfrm>
          <a:prstGeom prst="rect">
            <a:avLst/>
          </a:prstGeom>
        </p:spPr>
        <p:txBody>
          <a:bodyPr wrap="none">
            <a:spAutoFit/>
          </a:bodyPr>
          <a:lstStyle/>
          <a:p>
            <a:r>
              <a:rPr lang="el-GR" sz="1600" b="1"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Μηχανική ενέργεια περιοχών 1 και 3</a:t>
            </a:r>
            <a:r>
              <a:rPr lang="en-US" sz="1600" b="1"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a:t>
            </a:r>
            <a:r>
              <a:rPr lang="el-GR" sz="1400" b="1"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endParaRPr lang="el-GR" sz="1400" dirty="0"/>
          </a:p>
        </p:txBody>
      </p:sp>
      <mc:AlternateContent xmlns:mc="http://schemas.openxmlformats.org/markup-compatibility/2006" xmlns:a14="http://schemas.microsoft.com/office/drawing/2010/main">
        <mc:Choice Requires="a14">
          <p:sp>
            <p:nvSpPr>
              <p:cNvPr id="18" name="TextBox 17"/>
              <p:cNvSpPr txBox="1"/>
              <p:nvPr/>
            </p:nvSpPr>
            <p:spPr>
              <a:xfrm>
                <a:off x="7498738" y="3775626"/>
                <a:ext cx="2772875" cy="276999"/>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sSub>
                        <m:sSubPr>
                          <m:ctrlPr>
                            <a:rPr lang="el-GR" b="1" i="1" smtClean="0">
                              <a:solidFill>
                                <a:srgbClr val="0070C0"/>
                              </a:solidFill>
                              <a:latin typeface="Cambria Math" panose="02040503050406030204" pitchFamily="18" charset="0"/>
                            </a:rPr>
                          </m:ctrlPr>
                        </m:sSubPr>
                        <m:e>
                          <m:r>
                            <a:rPr lang="en-US" b="1" i="1" smtClean="0">
                              <a:solidFill>
                                <a:srgbClr val="0070C0"/>
                              </a:solidFill>
                              <a:latin typeface="Cambria Math" panose="02040503050406030204" pitchFamily="18" charset="0"/>
                            </a:rPr>
                            <m:t>𝑬</m:t>
                          </m:r>
                        </m:e>
                        <m:sub>
                          <m:r>
                            <a:rPr lang="en-US" b="1" i="1" smtClean="0">
                              <a:solidFill>
                                <a:srgbClr val="0070C0"/>
                              </a:solidFill>
                              <a:latin typeface="Cambria Math" panose="02040503050406030204" pitchFamily="18" charset="0"/>
                            </a:rPr>
                            <m:t>𝟏𝟑</m:t>
                          </m:r>
                        </m:sub>
                      </m:sSub>
                      <m:r>
                        <a:rPr lang="en-US" b="1" i="1" smtClean="0">
                          <a:solidFill>
                            <a:srgbClr val="0070C0"/>
                          </a:solidFill>
                          <a:latin typeface="Cambria Math" panose="02040503050406030204" pitchFamily="18" charset="0"/>
                        </a:rPr>
                        <m:t>=</m:t>
                      </m:r>
                      <m:sSub>
                        <m:sSubPr>
                          <m:ctrlPr>
                            <a:rPr lang="en-US" b="1" i="1" smtClean="0">
                              <a:solidFill>
                                <a:srgbClr val="0070C0"/>
                              </a:solidFill>
                              <a:latin typeface="Cambria Math" panose="02040503050406030204" pitchFamily="18" charset="0"/>
                            </a:rPr>
                          </m:ctrlPr>
                        </m:sSubPr>
                        <m:e>
                          <m:r>
                            <a:rPr lang="en-US" b="1" i="1" smtClean="0">
                              <a:solidFill>
                                <a:srgbClr val="0070C0"/>
                              </a:solidFill>
                              <a:latin typeface="Cambria Math" panose="02040503050406030204" pitchFamily="18" charset="0"/>
                            </a:rPr>
                            <m:t>𝑲</m:t>
                          </m:r>
                        </m:e>
                        <m:sub>
                          <m:r>
                            <a:rPr lang="en-US" b="1" i="1" smtClean="0">
                              <a:solidFill>
                                <a:srgbClr val="0070C0"/>
                              </a:solidFill>
                              <a:latin typeface="Cambria Math" panose="02040503050406030204" pitchFamily="18" charset="0"/>
                            </a:rPr>
                            <m:t>𝟏</m:t>
                          </m:r>
                        </m:sub>
                      </m:sSub>
                      <m:r>
                        <a:rPr lang="en-US" b="1" i="1" smtClean="0">
                          <a:solidFill>
                            <a:srgbClr val="0070C0"/>
                          </a:solidFill>
                          <a:latin typeface="Cambria Math" panose="02040503050406030204" pitchFamily="18" charset="0"/>
                        </a:rPr>
                        <m:t>+</m:t>
                      </m:r>
                      <m:sSub>
                        <m:sSubPr>
                          <m:ctrlPr>
                            <a:rPr lang="en-US" b="1" i="1" smtClean="0">
                              <a:solidFill>
                                <a:srgbClr val="0070C0"/>
                              </a:solidFill>
                              <a:latin typeface="Cambria Math" panose="02040503050406030204" pitchFamily="18" charset="0"/>
                            </a:rPr>
                          </m:ctrlPr>
                        </m:sSubPr>
                        <m:e>
                          <m:r>
                            <a:rPr lang="en-US" b="1" i="1" smtClean="0">
                              <a:solidFill>
                                <a:srgbClr val="0070C0"/>
                              </a:solidFill>
                              <a:latin typeface="Cambria Math" panose="02040503050406030204" pitchFamily="18" charset="0"/>
                            </a:rPr>
                            <m:t>𝑼</m:t>
                          </m:r>
                        </m:e>
                        <m:sub>
                          <m:r>
                            <a:rPr lang="en-US" b="1" i="1" smtClean="0">
                              <a:solidFill>
                                <a:srgbClr val="0070C0"/>
                              </a:solidFill>
                              <a:latin typeface="Cambria Math" panose="02040503050406030204" pitchFamily="18" charset="0"/>
                            </a:rPr>
                            <m:t>𝟏</m:t>
                          </m:r>
                        </m:sub>
                      </m:sSub>
                      <m:r>
                        <a:rPr lang="en-US" b="1" i="1" smtClean="0">
                          <a:solidFill>
                            <a:srgbClr val="0070C0"/>
                          </a:solidFill>
                          <a:latin typeface="Cambria Math" panose="02040503050406030204" pitchFamily="18" charset="0"/>
                        </a:rPr>
                        <m:t>+</m:t>
                      </m:r>
                      <m:sSub>
                        <m:sSubPr>
                          <m:ctrlPr>
                            <a:rPr lang="en-US" b="1" i="1" smtClean="0">
                              <a:solidFill>
                                <a:srgbClr val="0070C0"/>
                              </a:solidFill>
                              <a:latin typeface="Cambria Math" panose="02040503050406030204" pitchFamily="18" charset="0"/>
                            </a:rPr>
                          </m:ctrlPr>
                        </m:sSubPr>
                        <m:e>
                          <m:r>
                            <a:rPr lang="en-US" b="1" i="1" smtClean="0">
                              <a:solidFill>
                                <a:srgbClr val="0070C0"/>
                              </a:solidFill>
                              <a:latin typeface="Cambria Math" panose="02040503050406030204" pitchFamily="18" charset="0"/>
                            </a:rPr>
                            <m:t>𝑲</m:t>
                          </m:r>
                        </m:e>
                        <m:sub>
                          <m:r>
                            <a:rPr lang="en-US" b="1" i="1" smtClean="0">
                              <a:solidFill>
                                <a:srgbClr val="0070C0"/>
                              </a:solidFill>
                              <a:latin typeface="Cambria Math" panose="02040503050406030204" pitchFamily="18" charset="0"/>
                            </a:rPr>
                            <m:t>𝟑</m:t>
                          </m:r>
                        </m:sub>
                      </m:sSub>
                      <m:r>
                        <a:rPr lang="en-US" b="1" i="1" smtClean="0">
                          <a:solidFill>
                            <a:srgbClr val="0070C0"/>
                          </a:solidFill>
                          <a:latin typeface="Cambria Math" panose="02040503050406030204" pitchFamily="18" charset="0"/>
                        </a:rPr>
                        <m:t>+</m:t>
                      </m:r>
                      <m:sSub>
                        <m:sSubPr>
                          <m:ctrlPr>
                            <a:rPr lang="en-US" b="1" i="1" smtClean="0">
                              <a:solidFill>
                                <a:srgbClr val="0070C0"/>
                              </a:solidFill>
                              <a:latin typeface="Cambria Math" panose="02040503050406030204" pitchFamily="18" charset="0"/>
                            </a:rPr>
                          </m:ctrlPr>
                        </m:sSubPr>
                        <m:e>
                          <m:r>
                            <a:rPr lang="en-US" b="1" i="1" smtClean="0">
                              <a:solidFill>
                                <a:srgbClr val="0070C0"/>
                              </a:solidFill>
                              <a:latin typeface="Cambria Math" panose="02040503050406030204" pitchFamily="18" charset="0"/>
                            </a:rPr>
                            <m:t>𝑼</m:t>
                          </m:r>
                        </m:e>
                        <m:sub>
                          <m:r>
                            <a:rPr lang="en-US" b="1" i="1" smtClean="0">
                              <a:solidFill>
                                <a:srgbClr val="0070C0"/>
                              </a:solidFill>
                              <a:latin typeface="Cambria Math" panose="02040503050406030204" pitchFamily="18" charset="0"/>
                            </a:rPr>
                            <m:t>𝟑</m:t>
                          </m:r>
                        </m:sub>
                      </m:sSub>
                    </m:oMath>
                  </m:oMathPara>
                </a14:m>
                <a:endParaRPr lang="el-GR" b="1" dirty="0"/>
              </a:p>
            </p:txBody>
          </p:sp>
        </mc:Choice>
        <mc:Fallback xmlns="">
          <p:sp>
            <p:nvSpPr>
              <p:cNvPr id="18" name="TextBox 17"/>
              <p:cNvSpPr txBox="1">
                <a:spLocks noRot="1" noChangeAspect="1" noMove="1" noResize="1" noEditPoints="1" noAdjustHandles="1" noChangeArrowheads="1" noChangeShapeType="1" noTextEdit="1"/>
              </p:cNvSpPr>
              <p:nvPr/>
            </p:nvSpPr>
            <p:spPr>
              <a:xfrm>
                <a:off x="7498738" y="3775626"/>
                <a:ext cx="2772875" cy="276999"/>
              </a:xfrm>
              <a:prstGeom prst="rect">
                <a:avLst/>
              </a:prstGeom>
              <a:blipFill>
                <a:blip r:embed="rId17"/>
                <a:stretch>
                  <a:fillRect b="-15217"/>
                </a:stretch>
              </a:blipFill>
            </p:spPr>
            <p:txBody>
              <a:bodyPr/>
              <a:lstStyle/>
              <a:p>
                <a:r>
                  <a:rPr lang="el-GR">
                    <a:noFill/>
                  </a:rPr>
                  <a:t> </a:t>
                </a:r>
              </a:p>
            </p:txBody>
          </p:sp>
        </mc:Fallback>
      </mc:AlternateContent>
      <p:sp>
        <p:nvSpPr>
          <p:cNvPr id="151" name="Ορθογώνιο 150"/>
          <p:cNvSpPr/>
          <p:nvPr/>
        </p:nvSpPr>
        <p:spPr>
          <a:xfrm>
            <a:off x="7480916" y="4219716"/>
            <a:ext cx="3492303" cy="338554"/>
          </a:xfrm>
          <a:prstGeom prst="rect">
            <a:avLst/>
          </a:prstGeom>
        </p:spPr>
        <p:txBody>
          <a:bodyPr wrap="none">
            <a:spAutoFit/>
          </a:bodyPr>
          <a:lstStyle/>
          <a:p>
            <a:r>
              <a:rPr lang="el-GR" sz="1600" b="1"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Μηχανική ενέργεια περιοχών </a:t>
            </a:r>
            <a:r>
              <a:rPr lang="en-US" sz="1600" b="1"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2</a:t>
            </a:r>
            <a:r>
              <a:rPr lang="el-GR" sz="1600" b="1"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και 3</a:t>
            </a:r>
            <a:r>
              <a:rPr lang="en-US" sz="1600" b="1"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a:t>
            </a:r>
            <a:r>
              <a:rPr lang="el-GR" sz="1400" b="1"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endParaRPr lang="el-GR" sz="1400" dirty="0"/>
          </a:p>
        </p:txBody>
      </p:sp>
      <mc:AlternateContent xmlns:mc="http://schemas.openxmlformats.org/markup-compatibility/2006" xmlns:a14="http://schemas.microsoft.com/office/drawing/2010/main">
        <mc:Choice Requires="a14">
          <p:sp>
            <p:nvSpPr>
              <p:cNvPr id="152" name="TextBox 151"/>
              <p:cNvSpPr txBox="1"/>
              <p:nvPr/>
            </p:nvSpPr>
            <p:spPr>
              <a:xfrm>
                <a:off x="7516055" y="4593050"/>
                <a:ext cx="2729593" cy="276999"/>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sSub>
                        <m:sSubPr>
                          <m:ctrlPr>
                            <a:rPr lang="el-GR" b="1" i="1" smtClean="0">
                              <a:solidFill>
                                <a:srgbClr val="0070C0"/>
                              </a:solidFill>
                              <a:latin typeface="Cambria Math" panose="02040503050406030204" pitchFamily="18" charset="0"/>
                            </a:rPr>
                          </m:ctrlPr>
                        </m:sSubPr>
                        <m:e>
                          <m:r>
                            <a:rPr lang="en-US" b="1" i="1" smtClean="0">
                              <a:solidFill>
                                <a:srgbClr val="0070C0"/>
                              </a:solidFill>
                              <a:latin typeface="Cambria Math" panose="02040503050406030204" pitchFamily="18" charset="0"/>
                            </a:rPr>
                            <m:t>𝑬</m:t>
                          </m:r>
                        </m:e>
                        <m:sub>
                          <m:r>
                            <a:rPr lang="en-US" b="1" i="1" smtClean="0">
                              <a:solidFill>
                                <a:srgbClr val="0070C0"/>
                              </a:solidFill>
                              <a:latin typeface="Cambria Math" panose="02040503050406030204" pitchFamily="18" charset="0"/>
                            </a:rPr>
                            <m:t>𝟐𝟑</m:t>
                          </m:r>
                        </m:sub>
                      </m:sSub>
                      <m:r>
                        <a:rPr lang="en-US" b="1" i="1" smtClean="0">
                          <a:solidFill>
                            <a:srgbClr val="0070C0"/>
                          </a:solidFill>
                          <a:latin typeface="Cambria Math" panose="02040503050406030204" pitchFamily="18" charset="0"/>
                        </a:rPr>
                        <m:t>=</m:t>
                      </m:r>
                      <m:sSub>
                        <m:sSubPr>
                          <m:ctrlPr>
                            <a:rPr lang="en-US" b="1" i="1" smtClean="0">
                              <a:solidFill>
                                <a:srgbClr val="0070C0"/>
                              </a:solidFill>
                              <a:latin typeface="Cambria Math" panose="02040503050406030204" pitchFamily="18" charset="0"/>
                            </a:rPr>
                          </m:ctrlPr>
                        </m:sSubPr>
                        <m:e>
                          <m:r>
                            <a:rPr lang="en-US" b="1" i="1" smtClean="0">
                              <a:solidFill>
                                <a:srgbClr val="0070C0"/>
                              </a:solidFill>
                              <a:latin typeface="Cambria Math" panose="02040503050406030204" pitchFamily="18" charset="0"/>
                            </a:rPr>
                            <m:t>𝑲</m:t>
                          </m:r>
                        </m:e>
                        <m:sub>
                          <m:r>
                            <a:rPr lang="en-US" b="1" i="1" smtClean="0">
                              <a:solidFill>
                                <a:srgbClr val="0070C0"/>
                              </a:solidFill>
                              <a:latin typeface="Cambria Math" panose="02040503050406030204" pitchFamily="18" charset="0"/>
                            </a:rPr>
                            <m:t>𝟐</m:t>
                          </m:r>
                        </m:sub>
                      </m:sSub>
                      <m:r>
                        <a:rPr lang="en-US" b="1" i="1" smtClean="0">
                          <a:solidFill>
                            <a:srgbClr val="0070C0"/>
                          </a:solidFill>
                          <a:latin typeface="Cambria Math" panose="02040503050406030204" pitchFamily="18" charset="0"/>
                        </a:rPr>
                        <m:t>+</m:t>
                      </m:r>
                      <m:sSub>
                        <m:sSubPr>
                          <m:ctrlPr>
                            <a:rPr lang="en-US" b="1" i="1" smtClean="0">
                              <a:solidFill>
                                <a:srgbClr val="0070C0"/>
                              </a:solidFill>
                              <a:latin typeface="Cambria Math" panose="02040503050406030204" pitchFamily="18" charset="0"/>
                            </a:rPr>
                          </m:ctrlPr>
                        </m:sSubPr>
                        <m:e>
                          <m:r>
                            <a:rPr lang="en-US" b="1" i="1" smtClean="0">
                              <a:solidFill>
                                <a:srgbClr val="0070C0"/>
                              </a:solidFill>
                              <a:latin typeface="Cambria Math" panose="02040503050406030204" pitchFamily="18" charset="0"/>
                            </a:rPr>
                            <m:t>𝑼</m:t>
                          </m:r>
                        </m:e>
                        <m:sub>
                          <m:r>
                            <a:rPr lang="en-US" b="1" i="1" smtClean="0">
                              <a:solidFill>
                                <a:srgbClr val="0070C0"/>
                              </a:solidFill>
                              <a:latin typeface="Cambria Math" panose="02040503050406030204" pitchFamily="18" charset="0"/>
                            </a:rPr>
                            <m:t>𝟐</m:t>
                          </m:r>
                        </m:sub>
                      </m:sSub>
                      <m:r>
                        <a:rPr lang="en-US" b="1" i="1" smtClean="0">
                          <a:solidFill>
                            <a:srgbClr val="0070C0"/>
                          </a:solidFill>
                          <a:latin typeface="Cambria Math" panose="02040503050406030204" pitchFamily="18" charset="0"/>
                        </a:rPr>
                        <m:t>+</m:t>
                      </m:r>
                      <m:sSub>
                        <m:sSubPr>
                          <m:ctrlPr>
                            <a:rPr lang="en-US" b="1" i="1" smtClean="0">
                              <a:solidFill>
                                <a:srgbClr val="0070C0"/>
                              </a:solidFill>
                              <a:latin typeface="Cambria Math" panose="02040503050406030204" pitchFamily="18" charset="0"/>
                            </a:rPr>
                          </m:ctrlPr>
                        </m:sSubPr>
                        <m:e>
                          <m:r>
                            <a:rPr lang="en-US" b="1" i="1" smtClean="0">
                              <a:solidFill>
                                <a:srgbClr val="0070C0"/>
                              </a:solidFill>
                              <a:latin typeface="Cambria Math" panose="02040503050406030204" pitchFamily="18" charset="0"/>
                            </a:rPr>
                            <m:t>𝑲</m:t>
                          </m:r>
                        </m:e>
                        <m:sub>
                          <m:r>
                            <a:rPr lang="en-US" b="1" i="1" smtClean="0">
                              <a:solidFill>
                                <a:srgbClr val="0070C0"/>
                              </a:solidFill>
                              <a:latin typeface="Cambria Math" panose="02040503050406030204" pitchFamily="18" charset="0"/>
                            </a:rPr>
                            <m:t>𝟑</m:t>
                          </m:r>
                        </m:sub>
                      </m:sSub>
                      <m:r>
                        <a:rPr lang="en-US" b="1" i="1" smtClean="0">
                          <a:solidFill>
                            <a:srgbClr val="0070C0"/>
                          </a:solidFill>
                          <a:latin typeface="Cambria Math" panose="02040503050406030204" pitchFamily="18" charset="0"/>
                        </a:rPr>
                        <m:t>+</m:t>
                      </m:r>
                      <m:sSub>
                        <m:sSubPr>
                          <m:ctrlPr>
                            <a:rPr lang="en-US" b="1" i="1" smtClean="0">
                              <a:solidFill>
                                <a:srgbClr val="0070C0"/>
                              </a:solidFill>
                              <a:latin typeface="Cambria Math" panose="02040503050406030204" pitchFamily="18" charset="0"/>
                            </a:rPr>
                          </m:ctrlPr>
                        </m:sSubPr>
                        <m:e>
                          <m:r>
                            <a:rPr lang="en-US" b="1" i="1" smtClean="0">
                              <a:solidFill>
                                <a:srgbClr val="0070C0"/>
                              </a:solidFill>
                              <a:latin typeface="Cambria Math" panose="02040503050406030204" pitchFamily="18" charset="0"/>
                            </a:rPr>
                            <m:t>𝑼</m:t>
                          </m:r>
                        </m:e>
                        <m:sub>
                          <m:r>
                            <a:rPr lang="en-US" b="1" i="1" smtClean="0">
                              <a:solidFill>
                                <a:srgbClr val="0070C0"/>
                              </a:solidFill>
                              <a:latin typeface="Cambria Math" panose="02040503050406030204" pitchFamily="18" charset="0"/>
                            </a:rPr>
                            <m:t>𝟑</m:t>
                          </m:r>
                        </m:sub>
                      </m:sSub>
                    </m:oMath>
                  </m:oMathPara>
                </a14:m>
                <a:endParaRPr lang="el-GR" b="1" dirty="0"/>
              </a:p>
            </p:txBody>
          </p:sp>
        </mc:Choice>
        <mc:Fallback xmlns="">
          <p:sp>
            <p:nvSpPr>
              <p:cNvPr id="152" name="TextBox 151"/>
              <p:cNvSpPr txBox="1">
                <a:spLocks noRot="1" noChangeAspect="1" noMove="1" noResize="1" noEditPoints="1" noAdjustHandles="1" noChangeArrowheads="1" noChangeShapeType="1" noTextEdit="1"/>
              </p:cNvSpPr>
              <p:nvPr/>
            </p:nvSpPr>
            <p:spPr>
              <a:xfrm>
                <a:off x="7516055" y="4593050"/>
                <a:ext cx="2729593" cy="276999"/>
              </a:xfrm>
              <a:prstGeom prst="rect">
                <a:avLst/>
              </a:prstGeom>
              <a:blipFill>
                <a:blip r:embed="rId18"/>
                <a:stretch>
                  <a:fillRect l="-670" b="-15217"/>
                </a:stretch>
              </a:blipFill>
            </p:spPr>
            <p:txBody>
              <a:bodyPr/>
              <a:lstStyle/>
              <a:p>
                <a:r>
                  <a:rPr lang="el-GR">
                    <a:noFill/>
                  </a:rPr>
                  <a:t> </a:t>
                </a:r>
              </a:p>
            </p:txBody>
          </p:sp>
        </mc:Fallback>
      </mc:AlternateContent>
      <p:grpSp>
        <p:nvGrpSpPr>
          <p:cNvPr id="37" name="Ομάδα 36"/>
          <p:cNvGrpSpPr/>
          <p:nvPr/>
        </p:nvGrpSpPr>
        <p:grpSpPr>
          <a:xfrm>
            <a:off x="7092984" y="5057922"/>
            <a:ext cx="5191358" cy="725337"/>
            <a:chOff x="7092984" y="5057922"/>
            <a:chExt cx="5191358" cy="725337"/>
          </a:xfrm>
        </p:grpSpPr>
        <p:sp>
          <p:nvSpPr>
            <p:cNvPr id="153" name="Ορθογώνιο 152"/>
            <p:cNvSpPr/>
            <p:nvPr/>
          </p:nvSpPr>
          <p:spPr>
            <a:xfrm>
              <a:off x="7092984" y="5057922"/>
              <a:ext cx="5191358" cy="369332"/>
            </a:xfrm>
            <a:prstGeom prst="rect">
              <a:avLst/>
            </a:prstGeom>
          </p:spPr>
          <p:txBody>
            <a:bodyPr wrap="none">
              <a:spAutoFit/>
            </a:bodyPr>
            <a:lstStyle/>
            <a:p>
              <a:r>
                <a:rPr lang="el-GR" sz="1600" b="1"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Μεταβολή Μηχανικής Ενέργειας εξ αιτίας του έργου </a:t>
              </a:r>
              <a:r>
                <a:rPr lang="en-US" b="1" i="1" dirty="0" smtClean="0">
                  <a:solidFill>
                    <a:srgbClr val="0070C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W</a:t>
              </a:r>
              <a:r>
                <a:rPr lang="en-US" sz="1600" b="1"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a:t>
              </a:r>
              <a:r>
                <a:rPr lang="el-GR" sz="1400" b="1"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endParaRPr lang="el-GR" sz="1400" dirty="0"/>
            </a:p>
          </p:txBody>
        </p:sp>
        <mc:AlternateContent xmlns:mc="http://schemas.openxmlformats.org/markup-compatibility/2006" xmlns:a14="http://schemas.microsoft.com/office/drawing/2010/main">
          <mc:Choice Requires="a14">
            <p:sp>
              <p:nvSpPr>
                <p:cNvPr id="19" name="Ορθογώνιο 18"/>
                <p:cNvSpPr/>
                <p:nvPr/>
              </p:nvSpPr>
              <p:spPr>
                <a:xfrm>
                  <a:off x="7462271" y="5444705"/>
                  <a:ext cx="1802416" cy="338554"/>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r>
                          <a:rPr lang="en-US" sz="1600" b="1" i="1" smtClean="0">
                            <a:solidFill>
                              <a:srgbClr val="0070C0"/>
                            </a:solidFill>
                            <a:latin typeface="Cambria Math" panose="02040503050406030204" pitchFamily="18" charset="0"/>
                          </a:rPr>
                          <m:t>𝑾</m:t>
                        </m:r>
                        <m:r>
                          <a:rPr lang="en-US" sz="1600" b="1" i="1" smtClean="0">
                            <a:solidFill>
                              <a:srgbClr val="0070C0"/>
                            </a:solidFill>
                            <a:latin typeface="Cambria Math" panose="02040503050406030204" pitchFamily="18" charset="0"/>
                          </a:rPr>
                          <m:t>=</m:t>
                        </m:r>
                        <m:sSub>
                          <m:sSubPr>
                            <m:ctrlPr>
                              <a:rPr lang="el-GR" sz="1600" b="1" i="1">
                                <a:solidFill>
                                  <a:srgbClr val="0070C0"/>
                                </a:solidFill>
                                <a:latin typeface="Cambria Math" panose="02040503050406030204" pitchFamily="18" charset="0"/>
                              </a:rPr>
                            </m:ctrlPr>
                          </m:sSubPr>
                          <m:e>
                            <m:r>
                              <a:rPr lang="en-US" sz="1600" b="1" i="1">
                                <a:solidFill>
                                  <a:srgbClr val="0070C0"/>
                                </a:solidFill>
                                <a:latin typeface="Cambria Math" panose="02040503050406030204" pitchFamily="18" charset="0"/>
                              </a:rPr>
                              <m:t>𝑬</m:t>
                            </m:r>
                          </m:e>
                          <m:sub>
                            <m:r>
                              <a:rPr lang="en-US" sz="1600" b="1" i="1">
                                <a:solidFill>
                                  <a:srgbClr val="0070C0"/>
                                </a:solidFill>
                                <a:latin typeface="Cambria Math" panose="02040503050406030204" pitchFamily="18" charset="0"/>
                              </a:rPr>
                              <m:t>𝟐𝟑</m:t>
                            </m:r>
                          </m:sub>
                        </m:sSub>
                        <m:r>
                          <a:rPr lang="en-US" sz="1600" b="1" i="1" smtClean="0">
                            <a:solidFill>
                              <a:srgbClr val="0070C0"/>
                            </a:solidFill>
                            <a:latin typeface="Cambria Math" panose="02040503050406030204" pitchFamily="18" charset="0"/>
                          </a:rPr>
                          <m:t>−</m:t>
                        </m:r>
                        <m:sSub>
                          <m:sSubPr>
                            <m:ctrlPr>
                              <a:rPr lang="el-GR" sz="1600" b="1" i="1">
                                <a:solidFill>
                                  <a:srgbClr val="0070C0"/>
                                </a:solidFill>
                                <a:latin typeface="Cambria Math" panose="02040503050406030204" pitchFamily="18" charset="0"/>
                              </a:rPr>
                            </m:ctrlPr>
                          </m:sSubPr>
                          <m:e>
                            <m:r>
                              <a:rPr lang="en-US" sz="1600" b="1" i="1">
                                <a:solidFill>
                                  <a:srgbClr val="0070C0"/>
                                </a:solidFill>
                                <a:latin typeface="Cambria Math" panose="02040503050406030204" pitchFamily="18" charset="0"/>
                              </a:rPr>
                              <m:t>𝑬</m:t>
                            </m:r>
                          </m:e>
                          <m:sub>
                            <m:r>
                              <a:rPr lang="en-US" sz="1600" b="1" i="1">
                                <a:solidFill>
                                  <a:srgbClr val="0070C0"/>
                                </a:solidFill>
                                <a:latin typeface="Cambria Math" panose="02040503050406030204" pitchFamily="18" charset="0"/>
                              </a:rPr>
                              <m:t>𝟏𝟑</m:t>
                            </m:r>
                          </m:sub>
                        </m:sSub>
                        <m:r>
                          <a:rPr lang="en-US" sz="1600" b="1" i="1" smtClean="0">
                            <a:solidFill>
                              <a:srgbClr val="0070C0"/>
                            </a:solidFill>
                            <a:latin typeface="Cambria Math" panose="02040503050406030204" pitchFamily="18" charset="0"/>
                          </a:rPr>
                          <m:t>=</m:t>
                        </m:r>
                      </m:oMath>
                    </m:oMathPara>
                  </a14:m>
                  <a:endParaRPr lang="el-GR" sz="1600" dirty="0"/>
                </a:p>
              </p:txBody>
            </p:sp>
          </mc:Choice>
          <mc:Fallback xmlns="">
            <p:sp>
              <p:nvSpPr>
                <p:cNvPr id="19" name="Ορθογώνιο 18"/>
                <p:cNvSpPr>
                  <a:spLocks noRot="1" noChangeAspect="1" noMove="1" noResize="1" noEditPoints="1" noAdjustHandles="1" noChangeArrowheads="1" noChangeShapeType="1" noTextEdit="1"/>
                </p:cNvSpPr>
                <p:nvPr/>
              </p:nvSpPr>
              <p:spPr>
                <a:xfrm>
                  <a:off x="7462271" y="5444705"/>
                  <a:ext cx="1802416" cy="338554"/>
                </a:xfrm>
                <a:prstGeom prst="rect">
                  <a:avLst/>
                </a:prstGeom>
                <a:blipFill>
                  <a:blip r:embed="rId19"/>
                  <a:stretch>
                    <a:fillRect/>
                  </a:stretch>
                </a:blipFill>
              </p:spPr>
              <p:txBody>
                <a:bodyPr/>
                <a:lstStyle/>
                <a:p>
                  <a:r>
                    <a:rPr lang="el-GR">
                      <a:noFill/>
                    </a:rPr>
                    <a:t> </a:t>
                  </a:r>
                </a:p>
              </p:txBody>
            </p:sp>
          </mc:Fallback>
        </mc:AlternateContent>
      </p:grpSp>
      <mc:AlternateContent xmlns:mc="http://schemas.openxmlformats.org/markup-compatibility/2006" xmlns:a14="http://schemas.microsoft.com/office/drawing/2010/main">
        <mc:Choice Requires="a14">
          <p:sp>
            <p:nvSpPr>
              <p:cNvPr id="155" name="TextBox 154"/>
              <p:cNvSpPr txBox="1"/>
              <p:nvPr/>
            </p:nvSpPr>
            <p:spPr>
              <a:xfrm>
                <a:off x="7751460" y="5829431"/>
                <a:ext cx="4245586" cy="246221"/>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n-US" sz="1600" b="1" i="1" smtClean="0">
                          <a:solidFill>
                            <a:srgbClr val="0070C0"/>
                          </a:solidFill>
                          <a:latin typeface="Cambria Math" panose="02040503050406030204" pitchFamily="18" charset="0"/>
                        </a:rPr>
                        <m:t> =</m:t>
                      </m:r>
                      <m:sSub>
                        <m:sSubPr>
                          <m:ctrlPr>
                            <a:rPr lang="en-US" sz="1600" b="1" i="1" smtClean="0">
                              <a:solidFill>
                                <a:srgbClr val="0070C0"/>
                              </a:solidFill>
                              <a:latin typeface="Cambria Math" panose="02040503050406030204" pitchFamily="18" charset="0"/>
                            </a:rPr>
                          </m:ctrlPr>
                        </m:sSubPr>
                        <m:e>
                          <m:r>
                            <a:rPr lang="en-US" sz="1600" b="1" i="1" smtClean="0">
                              <a:solidFill>
                                <a:srgbClr val="0070C0"/>
                              </a:solidFill>
                              <a:latin typeface="Cambria Math" panose="02040503050406030204" pitchFamily="18" charset="0"/>
                            </a:rPr>
                            <m:t>𝑲</m:t>
                          </m:r>
                        </m:e>
                        <m:sub>
                          <m:r>
                            <a:rPr lang="en-US" sz="1600" b="1" i="1" smtClean="0">
                              <a:solidFill>
                                <a:srgbClr val="0070C0"/>
                              </a:solidFill>
                              <a:latin typeface="Cambria Math" panose="02040503050406030204" pitchFamily="18" charset="0"/>
                            </a:rPr>
                            <m:t>𝟐</m:t>
                          </m:r>
                        </m:sub>
                      </m:sSub>
                      <m:r>
                        <a:rPr lang="en-US" sz="1600" b="1" i="1" smtClean="0">
                          <a:solidFill>
                            <a:srgbClr val="0070C0"/>
                          </a:solidFill>
                          <a:latin typeface="Cambria Math" panose="02040503050406030204" pitchFamily="18" charset="0"/>
                        </a:rPr>
                        <m:t>+</m:t>
                      </m:r>
                      <m:sSub>
                        <m:sSubPr>
                          <m:ctrlPr>
                            <a:rPr lang="en-US" sz="1600" b="1" i="1" smtClean="0">
                              <a:solidFill>
                                <a:srgbClr val="0070C0"/>
                              </a:solidFill>
                              <a:latin typeface="Cambria Math" panose="02040503050406030204" pitchFamily="18" charset="0"/>
                            </a:rPr>
                          </m:ctrlPr>
                        </m:sSubPr>
                        <m:e>
                          <m:r>
                            <a:rPr lang="en-US" sz="1600" b="1" i="1" smtClean="0">
                              <a:solidFill>
                                <a:srgbClr val="0070C0"/>
                              </a:solidFill>
                              <a:latin typeface="Cambria Math" panose="02040503050406030204" pitchFamily="18" charset="0"/>
                            </a:rPr>
                            <m:t>𝑼</m:t>
                          </m:r>
                        </m:e>
                        <m:sub>
                          <m:r>
                            <a:rPr lang="en-US" sz="1600" b="1" i="1" smtClean="0">
                              <a:solidFill>
                                <a:srgbClr val="0070C0"/>
                              </a:solidFill>
                              <a:latin typeface="Cambria Math" panose="02040503050406030204" pitchFamily="18" charset="0"/>
                            </a:rPr>
                            <m:t>𝟐</m:t>
                          </m:r>
                        </m:sub>
                      </m:sSub>
                      <m:r>
                        <a:rPr lang="en-US" sz="1600" b="1" i="1" smtClean="0">
                          <a:solidFill>
                            <a:srgbClr val="0070C0"/>
                          </a:solidFill>
                          <a:latin typeface="Cambria Math" panose="02040503050406030204" pitchFamily="18" charset="0"/>
                        </a:rPr>
                        <m:t>+</m:t>
                      </m:r>
                      <m:sSub>
                        <m:sSubPr>
                          <m:ctrlPr>
                            <a:rPr lang="en-US" sz="1600" b="1" i="1" smtClean="0">
                              <a:solidFill>
                                <a:srgbClr val="0070C0"/>
                              </a:solidFill>
                              <a:latin typeface="Cambria Math" panose="02040503050406030204" pitchFamily="18" charset="0"/>
                            </a:rPr>
                          </m:ctrlPr>
                        </m:sSubPr>
                        <m:e>
                          <m:r>
                            <a:rPr lang="en-US" sz="1600" b="1" i="1" smtClean="0">
                              <a:solidFill>
                                <a:srgbClr val="0070C0"/>
                              </a:solidFill>
                              <a:latin typeface="Cambria Math" panose="02040503050406030204" pitchFamily="18" charset="0"/>
                            </a:rPr>
                            <m:t>𝑲</m:t>
                          </m:r>
                        </m:e>
                        <m:sub>
                          <m:r>
                            <a:rPr lang="en-US" sz="1600" b="1" i="1" smtClean="0">
                              <a:solidFill>
                                <a:srgbClr val="0070C0"/>
                              </a:solidFill>
                              <a:latin typeface="Cambria Math" panose="02040503050406030204" pitchFamily="18" charset="0"/>
                            </a:rPr>
                            <m:t>𝟑</m:t>
                          </m:r>
                        </m:sub>
                      </m:sSub>
                      <m:r>
                        <a:rPr lang="en-US" sz="1600" b="1" i="1" smtClean="0">
                          <a:solidFill>
                            <a:srgbClr val="0070C0"/>
                          </a:solidFill>
                          <a:latin typeface="Cambria Math" panose="02040503050406030204" pitchFamily="18" charset="0"/>
                        </a:rPr>
                        <m:t>+</m:t>
                      </m:r>
                      <m:sSub>
                        <m:sSubPr>
                          <m:ctrlPr>
                            <a:rPr lang="en-US" sz="1600" b="1" i="1" smtClean="0">
                              <a:solidFill>
                                <a:srgbClr val="0070C0"/>
                              </a:solidFill>
                              <a:latin typeface="Cambria Math" panose="02040503050406030204" pitchFamily="18" charset="0"/>
                            </a:rPr>
                          </m:ctrlPr>
                        </m:sSubPr>
                        <m:e>
                          <m:r>
                            <a:rPr lang="en-US" sz="1600" b="1" i="1" smtClean="0">
                              <a:solidFill>
                                <a:srgbClr val="0070C0"/>
                              </a:solidFill>
                              <a:latin typeface="Cambria Math" panose="02040503050406030204" pitchFamily="18" charset="0"/>
                            </a:rPr>
                            <m:t>𝑼</m:t>
                          </m:r>
                        </m:e>
                        <m:sub>
                          <m:r>
                            <a:rPr lang="en-US" sz="1600" b="1" i="1" smtClean="0">
                              <a:solidFill>
                                <a:srgbClr val="0070C0"/>
                              </a:solidFill>
                              <a:latin typeface="Cambria Math" panose="02040503050406030204" pitchFamily="18" charset="0"/>
                            </a:rPr>
                            <m:t>𝟑</m:t>
                          </m:r>
                        </m:sub>
                      </m:sSub>
                      <m:r>
                        <a:rPr lang="en-US" sz="1600" b="1" i="1" smtClean="0">
                          <a:solidFill>
                            <a:srgbClr val="0070C0"/>
                          </a:solidFill>
                          <a:latin typeface="Cambria Math" panose="02040503050406030204" pitchFamily="18" charset="0"/>
                        </a:rPr>
                        <m:t>−</m:t>
                      </m:r>
                      <m:d>
                        <m:dPr>
                          <m:ctrlPr>
                            <a:rPr lang="en-US" sz="1600" b="1" i="1" smtClean="0">
                              <a:solidFill>
                                <a:srgbClr val="0070C0"/>
                              </a:solidFill>
                              <a:latin typeface="Cambria Math" panose="02040503050406030204" pitchFamily="18" charset="0"/>
                            </a:rPr>
                          </m:ctrlPr>
                        </m:dPr>
                        <m:e>
                          <m:sSub>
                            <m:sSubPr>
                              <m:ctrlPr>
                                <a:rPr lang="en-US" sz="1600" b="1" i="1">
                                  <a:solidFill>
                                    <a:srgbClr val="0070C0"/>
                                  </a:solidFill>
                                  <a:latin typeface="Cambria Math" panose="02040503050406030204" pitchFamily="18" charset="0"/>
                                </a:rPr>
                              </m:ctrlPr>
                            </m:sSubPr>
                            <m:e>
                              <m:r>
                                <a:rPr lang="en-US" sz="1600" b="1" i="1">
                                  <a:solidFill>
                                    <a:srgbClr val="0070C0"/>
                                  </a:solidFill>
                                  <a:latin typeface="Cambria Math" panose="02040503050406030204" pitchFamily="18" charset="0"/>
                                </a:rPr>
                                <m:t>𝑲</m:t>
                              </m:r>
                            </m:e>
                            <m:sub>
                              <m:r>
                                <a:rPr lang="en-US" sz="1600" b="1" i="1">
                                  <a:solidFill>
                                    <a:srgbClr val="0070C0"/>
                                  </a:solidFill>
                                  <a:latin typeface="Cambria Math" panose="02040503050406030204" pitchFamily="18" charset="0"/>
                                </a:rPr>
                                <m:t>𝟏</m:t>
                              </m:r>
                            </m:sub>
                          </m:sSub>
                          <m:r>
                            <a:rPr lang="en-US" sz="1600" b="1" i="1">
                              <a:solidFill>
                                <a:srgbClr val="0070C0"/>
                              </a:solidFill>
                              <a:latin typeface="Cambria Math" panose="02040503050406030204" pitchFamily="18" charset="0"/>
                            </a:rPr>
                            <m:t>+</m:t>
                          </m:r>
                          <m:sSub>
                            <m:sSubPr>
                              <m:ctrlPr>
                                <a:rPr lang="en-US" sz="1600" b="1" i="1">
                                  <a:solidFill>
                                    <a:srgbClr val="0070C0"/>
                                  </a:solidFill>
                                  <a:latin typeface="Cambria Math" panose="02040503050406030204" pitchFamily="18" charset="0"/>
                                </a:rPr>
                              </m:ctrlPr>
                            </m:sSubPr>
                            <m:e>
                              <m:r>
                                <a:rPr lang="en-US" sz="1600" b="1" i="1">
                                  <a:solidFill>
                                    <a:srgbClr val="0070C0"/>
                                  </a:solidFill>
                                  <a:latin typeface="Cambria Math" panose="02040503050406030204" pitchFamily="18" charset="0"/>
                                </a:rPr>
                                <m:t>𝑼</m:t>
                              </m:r>
                            </m:e>
                            <m:sub>
                              <m:r>
                                <a:rPr lang="en-US" sz="1600" b="1" i="1">
                                  <a:solidFill>
                                    <a:srgbClr val="0070C0"/>
                                  </a:solidFill>
                                  <a:latin typeface="Cambria Math" panose="02040503050406030204" pitchFamily="18" charset="0"/>
                                </a:rPr>
                                <m:t>𝟏</m:t>
                              </m:r>
                            </m:sub>
                          </m:sSub>
                          <m:r>
                            <a:rPr lang="en-US" sz="1600" b="1" i="1">
                              <a:solidFill>
                                <a:srgbClr val="0070C0"/>
                              </a:solidFill>
                              <a:latin typeface="Cambria Math" panose="02040503050406030204" pitchFamily="18" charset="0"/>
                            </a:rPr>
                            <m:t>+</m:t>
                          </m:r>
                          <m:sSub>
                            <m:sSubPr>
                              <m:ctrlPr>
                                <a:rPr lang="en-US" sz="1600" b="1" i="1">
                                  <a:solidFill>
                                    <a:srgbClr val="0070C0"/>
                                  </a:solidFill>
                                  <a:latin typeface="Cambria Math" panose="02040503050406030204" pitchFamily="18" charset="0"/>
                                </a:rPr>
                              </m:ctrlPr>
                            </m:sSubPr>
                            <m:e>
                              <m:r>
                                <a:rPr lang="en-US" sz="1600" b="1" i="1">
                                  <a:solidFill>
                                    <a:srgbClr val="0070C0"/>
                                  </a:solidFill>
                                  <a:latin typeface="Cambria Math" panose="02040503050406030204" pitchFamily="18" charset="0"/>
                                </a:rPr>
                                <m:t>𝑲</m:t>
                              </m:r>
                            </m:e>
                            <m:sub>
                              <m:r>
                                <a:rPr lang="en-US" sz="1600" b="1" i="1">
                                  <a:solidFill>
                                    <a:srgbClr val="0070C0"/>
                                  </a:solidFill>
                                  <a:latin typeface="Cambria Math" panose="02040503050406030204" pitchFamily="18" charset="0"/>
                                </a:rPr>
                                <m:t>𝟑</m:t>
                              </m:r>
                            </m:sub>
                          </m:sSub>
                          <m:r>
                            <a:rPr lang="en-US" sz="1600" b="1" i="1">
                              <a:solidFill>
                                <a:srgbClr val="0070C0"/>
                              </a:solidFill>
                              <a:latin typeface="Cambria Math" panose="02040503050406030204" pitchFamily="18" charset="0"/>
                            </a:rPr>
                            <m:t>+</m:t>
                          </m:r>
                          <m:sSub>
                            <m:sSubPr>
                              <m:ctrlPr>
                                <a:rPr lang="en-US" sz="1600" b="1" i="1">
                                  <a:solidFill>
                                    <a:srgbClr val="0070C0"/>
                                  </a:solidFill>
                                  <a:latin typeface="Cambria Math" panose="02040503050406030204" pitchFamily="18" charset="0"/>
                                </a:rPr>
                              </m:ctrlPr>
                            </m:sSubPr>
                            <m:e>
                              <m:r>
                                <a:rPr lang="en-US" sz="1600" b="1" i="1">
                                  <a:solidFill>
                                    <a:srgbClr val="0070C0"/>
                                  </a:solidFill>
                                  <a:latin typeface="Cambria Math" panose="02040503050406030204" pitchFamily="18" charset="0"/>
                                </a:rPr>
                                <m:t>𝑼</m:t>
                              </m:r>
                            </m:e>
                            <m:sub>
                              <m:r>
                                <a:rPr lang="en-US" sz="1600" b="1" i="1">
                                  <a:solidFill>
                                    <a:srgbClr val="0070C0"/>
                                  </a:solidFill>
                                  <a:latin typeface="Cambria Math" panose="02040503050406030204" pitchFamily="18" charset="0"/>
                                </a:rPr>
                                <m:t>𝟑</m:t>
                              </m:r>
                            </m:sub>
                          </m:sSub>
                          <m:r>
                            <m:rPr>
                              <m:nor/>
                            </m:rPr>
                            <a:rPr lang="el-GR" sz="1600" b="1" dirty="0"/>
                            <m:t> </m:t>
                          </m:r>
                        </m:e>
                      </m:d>
                    </m:oMath>
                  </m:oMathPara>
                </a14:m>
                <a:endParaRPr lang="el-GR" sz="1600" b="1" dirty="0"/>
              </a:p>
            </p:txBody>
          </p:sp>
        </mc:Choice>
        <mc:Fallback xmlns="">
          <p:sp>
            <p:nvSpPr>
              <p:cNvPr id="155" name="TextBox 154"/>
              <p:cNvSpPr txBox="1">
                <a:spLocks noRot="1" noChangeAspect="1" noMove="1" noResize="1" noEditPoints="1" noAdjustHandles="1" noChangeArrowheads="1" noChangeShapeType="1" noTextEdit="1"/>
              </p:cNvSpPr>
              <p:nvPr/>
            </p:nvSpPr>
            <p:spPr>
              <a:xfrm>
                <a:off x="7751460" y="5829431"/>
                <a:ext cx="4245586" cy="246221"/>
              </a:xfrm>
              <a:prstGeom prst="rect">
                <a:avLst/>
              </a:prstGeom>
              <a:blipFill>
                <a:blip r:embed="rId20"/>
                <a:stretch>
                  <a:fillRect b="-14634"/>
                </a:stretch>
              </a:blipFill>
            </p:spPr>
            <p:txBody>
              <a:bodyPr/>
              <a:lstStyle/>
              <a:p>
                <a:r>
                  <a:rPr lang="el-GR">
                    <a:noFill/>
                  </a:rPr>
                  <a:t> </a:t>
                </a:r>
              </a:p>
            </p:txBody>
          </p:sp>
        </mc:Fallback>
      </mc:AlternateContent>
      <mc:AlternateContent xmlns:mc="http://schemas.openxmlformats.org/markup-compatibility/2006" xmlns:a14="http://schemas.microsoft.com/office/drawing/2010/main">
        <mc:Choice Requires="a14">
          <p:sp>
            <p:nvSpPr>
              <p:cNvPr id="156" name="Ορθογώνιο 155"/>
              <p:cNvSpPr/>
              <p:nvPr/>
            </p:nvSpPr>
            <p:spPr>
              <a:xfrm>
                <a:off x="7469197" y="6189392"/>
                <a:ext cx="2481833" cy="338554"/>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r>
                        <a:rPr lang="en-US" sz="1600" b="1" i="1" smtClean="0">
                          <a:solidFill>
                            <a:srgbClr val="0070C0"/>
                          </a:solidFill>
                          <a:latin typeface="Cambria Math" panose="02040503050406030204" pitchFamily="18" charset="0"/>
                        </a:rPr>
                        <m:t>𝑾</m:t>
                      </m:r>
                      <m:r>
                        <a:rPr lang="en-US" sz="1600" b="1" i="1" smtClean="0">
                          <a:solidFill>
                            <a:srgbClr val="0070C0"/>
                          </a:solidFill>
                          <a:latin typeface="Cambria Math" panose="02040503050406030204" pitchFamily="18" charset="0"/>
                        </a:rPr>
                        <m:t>=</m:t>
                      </m:r>
                      <m:sSub>
                        <m:sSubPr>
                          <m:ctrlPr>
                            <a:rPr lang="en-US" sz="1600" b="1" i="1">
                              <a:solidFill>
                                <a:srgbClr val="0070C0"/>
                              </a:solidFill>
                              <a:latin typeface="Cambria Math" panose="02040503050406030204" pitchFamily="18" charset="0"/>
                            </a:rPr>
                          </m:ctrlPr>
                        </m:sSubPr>
                        <m:e>
                          <m:r>
                            <a:rPr lang="en-US" sz="1600" b="1" i="1">
                              <a:solidFill>
                                <a:srgbClr val="0070C0"/>
                              </a:solidFill>
                              <a:latin typeface="Cambria Math" panose="02040503050406030204" pitchFamily="18" charset="0"/>
                            </a:rPr>
                            <m:t>𝑲</m:t>
                          </m:r>
                        </m:e>
                        <m:sub>
                          <m:r>
                            <a:rPr lang="en-US" sz="1600" b="1" i="1">
                              <a:solidFill>
                                <a:srgbClr val="0070C0"/>
                              </a:solidFill>
                              <a:latin typeface="Cambria Math" panose="02040503050406030204" pitchFamily="18" charset="0"/>
                            </a:rPr>
                            <m:t>𝟐</m:t>
                          </m:r>
                        </m:sub>
                      </m:sSub>
                      <m:r>
                        <a:rPr lang="en-US" sz="1600" b="1" i="1" smtClean="0">
                          <a:solidFill>
                            <a:srgbClr val="0070C0"/>
                          </a:solidFill>
                          <a:latin typeface="Cambria Math" panose="02040503050406030204" pitchFamily="18" charset="0"/>
                        </a:rPr>
                        <m:t>+</m:t>
                      </m:r>
                      <m:sSub>
                        <m:sSubPr>
                          <m:ctrlPr>
                            <a:rPr lang="en-US" sz="1600" b="1" i="1">
                              <a:solidFill>
                                <a:srgbClr val="0070C0"/>
                              </a:solidFill>
                              <a:latin typeface="Cambria Math" panose="02040503050406030204" pitchFamily="18" charset="0"/>
                            </a:rPr>
                          </m:ctrlPr>
                        </m:sSubPr>
                        <m:e>
                          <m:r>
                            <a:rPr lang="en-US" sz="1600" b="1" i="1" smtClean="0">
                              <a:solidFill>
                                <a:srgbClr val="0070C0"/>
                              </a:solidFill>
                              <a:latin typeface="Cambria Math" panose="02040503050406030204" pitchFamily="18" charset="0"/>
                            </a:rPr>
                            <m:t>𝑼</m:t>
                          </m:r>
                        </m:e>
                        <m:sub>
                          <m:r>
                            <a:rPr lang="en-US" sz="1600" b="1" i="1" smtClean="0">
                              <a:solidFill>
                                <a:srgbClr val="0070C0"/>
                              </a:solidFill>
                              <a:latin typeface="Cambria Math" panose="02040503050406030204" pitchFamily="18" charset="0"/>
                            </a:rPr>
                            <m:t>𝟐</m:t>
                          </m:r>
                        </m:sub>
                      </m:sSub>
                      <m:r>
                        <a:rPr lang="en-US" sz="1600" b="1" i="1" smtClean="0">
                          <a:solidFill>
                            <a:srgbClr val="0070C0"/>
                          </a:solidFill>
                          <a:latin typeface="Cambria Math" panose="02040503050406030204" pitchFamily="18" charset="0"/>
                        </a:rPr>
                        <m:t>−</m:t>
                      </m:r>
                      <m:sSub>
                        <m:sSubPr>
                          <m:ctrlPr>
                            <a:rPr lang="en-US" sz="1600" b="1" i="1">
                              <a:solidFill>
                                <a:srgbClr val="0070C0"/>
                              </a:solidFill>
                              <a:latin typeface="Cambria Math" panose="02040503050406030204" pitchFamily="18" charset="0"/>
                            </a:rPr>
                          </m:ctrlPr>
                        </m:sSubPr>
                        <m:e>
                          <m:r>
                            <a:rPr lang="en-US" sz="1600" b="1" i="1" smtClean="0">
                              <a:solidFill>
                                <a:srgbClr val="0070C0"/>
                              </a:solidFill>
                              <a:latin typeface="Cambria Math" panose="02040503050406030204" pitchFamily="18" charset="0"/>
                            </a:rPr>
                            <m:t>𝑲</m:t>
                          </m:r>
                        </m:e>
                        <m:sub>
                          <m:r>
                            <a:rPr lang="en-US" sz="1600" b="1" i="1" smtClean="0">
                              <a:solidFill>
                                <a:srgbClr val="0070C0"/>
                              </a:solidFill>
                              <a:latin typeface="Cambria Math" panose="02040503050406030204" pitchFamily="18" charset="0"/>
                            </a:rPr>
                            <m:t>𝟏</m:t>
                          </m:r>
                        </m:sub>
                      </m:sSub>
                      <m:r>
                        <a:rPr lang="en-US" sz="1600" b="1" i="1" smtClean="0">
                          <a:solidFill>
                            <a:srgbClr val="0070C0"/>
                          </a:solidFill>
                          <a:latin typeface="Cambria Math" panose="02040503050406030204" pitchFamily="18" charset="0"/>
                        </a:rPr>
                        <m:t>−</m:t>
                      </m:r>
                      <m:sSub>
                        <m:sSubPr>
                          <m:ctrlPr>
                            <a:rPr lang="en-US" sz="1600" b="1" i="1">
                              <a:solidFill>
                                <a:srgbClr val="0070C0"/>
                              </a:solidFill>
                              <a:latin typeface="Cambria Math" panose="02040503050406030204" pitchFamily="18" charset="0"/>
                            </a:rPr>
                          </m:ctrlPr>
                        </m:sSubPr>
                        <m:e>
                          <m:r>
                            <a:rPr lang="en-US" sz="1600" b="1" i="1" smtClean="0">
                              <a:solidFill>
                                <a:srgbClr val="0070C0"/>
                              </a:solidFill>
                              <a:latin typeface="Cambria Math" panose="02040503050406030204" pitchFamily="18" charset="0"/>
                            </a:rPr>
                            <m:t>𝑼</m:t>
                          </m:r>
                        </m:e>
                        <m:sub>
                          <m:r>
                            <a:rPr lang="en-US" sz="1600" b="1" i="1">
                              <a:solidFill>
                                <a:srgbClr val="0070C0"/>
                              </a:solidFill>
                              <a:latin typeface="Cambria Math" panose="02040503050406030204" pitchFamily="18" charset="0"/>
                            </a:rPr>
                            <m:t>𝟏</m:t>
                          </m:r>
                        </m:sub>
                      </m:sSub>
                    </m:oMath>
                  </m:oMathPara>
                </a14:m>
                <a:endParaRPr lang="el-GR" sz="1600" dirty="0"/>
              </a:p>
            </p:txBody>
          </p:sp>
        </mc:Choice>
        <mc:Fallback xmlns="">
          <p:sp>
            <p:nvSpPr>
              <p:cNvPr id="156" name="Ορθογώνιο 155"/>
              <p:cNvSpPr>
                <a:spLocks noRot="1" noChangeAspect="1" noMove="1" noResize="1" noEditPoints="1" noAdjustHandles="1" noChangeArrowheads="1" noChangeShapeType="1" noTextEdit="1"/>
              </p:cNvSpPr>
              <p:nvPr/>
            </p:nvSpPr>
            <p:spPr>
              <a:xfrm>
                <a:off x="7469197" y="6189392"/>
                <a:ext cx="2481833" cy="338554"/>
              </a:xfrm>
              <a:prstGeom prst="rect">
                <a:avLst/>
              </a:prstGeom>
              <a:blipFill>
                <a:blip r:embed="rId21"/>
                <a:stretch>
                  <a:fillRect/>
                </a:stretch>
              </a:blipFill>
            </p:spPr>
            <p:txBody>
              <a:bodyPr/>
              <a:lstStyle/>
              <a:p>
                <a:r>
                  <a:rPr lang="el-GR">
                    <a:noFill/>
                  </a:rPr>
                  <a:t> </a:t>
                </a:r>
              </a:p>
            </p:txBody>
          </p:sp>
        </mc:Fallback>
      </mc:AlternateContent>
      <p:grpSp>
        <p:nvGrpSpPr>
          <p:cNvPr id="9" name="Ομάδα 8"/>
          <p:cNvGrpSpPr/>
          <p:nvPr/>
        </p:nvGrpSpPr>
        <p:grpSpPr>
          <a:xfrm>
            <a:off x="18572" y="4510769"/>
            <a:ext cx="6993648" cy="2325663"/>
            <a:chOff x="18572" y="4510769"/>
            <a:chExt cx="6993648" cy="2325663"/>
          </a:xfrm>
        </p:grpSpPr>
        <p:sp>
          <p:nvSpPr>
            <p:cNvPr id="113" name="Ορθογώνιο 112"/>
            <p:cNvSpPr/>
            <p:nvPr/>
          </p:nvSpPr>
          <p:spPr>
            <a:xfrm>
              <a:off x="1472084" y="4510769"/>
              <a:ext cx="1664029" cy="369332"/>
            </a:xfrm>
            <a:prstGeom prst="rect">
              <a:avLst/>
            </a:prstGeom>
          </p:spPr>
          <p:txBody>
            <a:bodyPr wrap="square">
              <a:spAutoFit/>
            </a:bodyPr>
            <a:lstStyle/>
            <a:p>
              <a:pPr algn="ctr"/>
              <a:r>
                <a:rPr lang="el-GR" sz="1400" b="1" dirty="0" smtClean="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Περιοχή </a:t>
              </a:r>
              <a:r>
                <a:rPr lang="el-GR" sz="1400" b="1" dirty="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ρευστού </a:t>
              </a:r>
              <a:r>
                <a:rPr lang="el-GR" b="1" dirty="0" smtClean="0">
                  <a:solidFill>
                    <a:srgbClr val="0070C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1</a:t>
              </a:r>
              <a:endParaRPr lang="el-GR" sz="1400" dirty="0"/>
            </a:p>
          </p:txBody>
        </p:sp>
        <p:sp>
          <p:nvSpPr>
            <p:cNvPr id="114" name="Ορθογώνιο 113"/>
            <p:cNvSpPr/>
            <p:nvPr/>
          </p:nvSpPr>
          <p:spPr>
            <a:xfrm>
              <a:off x="5179648" y="4559002"/>
              <a:ext cx="1822181" cy="369332"/>
            </a:xfrm>
            <a:prstGeom prst="rect">
              <a:avLst/>
            </a:prstGeom>
          </p:spPr>
          <p:txBody>
            <a:bodyPr wrap="square">
              <a:spAutoFit/>
            </a:bodyPr>
            <a:lstStyle/>
            <a:p>
              <a:pPr algn="ctr"/>
              <a:r>
                <a:rPr lang="el-GR" sz="1400" b="1" dirty="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Περιοχή ρευστού </a:t>
              </a:r>
              <a:r>
                <a:rPr lang="el-GR" b="1" dirty="0" smtClean="0">
                  <a:solidFill>
                    <a:srgbClr val="0070C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2</a:t>
              </a:r>
              <a:r>
                <a:rPr lang="en-US" b="1" dirty="0" smtClean="0">
                  <a:solidFill>
                    <a:srgbClr val="0070C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endParaRPr lang="el-GR" sz="1400" dirty="0"/>
            </a:p>
          </p:txBody>
        </p:sp>
        <p:sp>
          <p:nvSpPr>
            <p:cNvPr id="115" name="Ορθογώνιο 114"/>
            <p:cNvSpPr/>
            <p:nvPr/>
          </p:nvSpPr>
          <p:spPr>
            <a:xfrm>
              <a:off x="3356264" y="4538759"/>
              <a:ext cx="1667519" cy="369332"/>
            </a:xfrm>
            <a:prstGeom prst="rect">
              <a:avLst/>
            </a:prstGeom>
          </p:spPr>
          <p:txBody>
            <a:bodyPr wrap="square">
              <a:spAutoFit/>
            </a:bodyPr>
            <a:lstStyle/>
            <a:p>
              <a:pPr algn="ctr"/>
              <a:r>
                <a:rPr lang="el-GR" sz="1400" b="1" dirty="0" smtClean="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Περιοχή </a:t>
              </a:r>
              <a:r>
                <a:rPr lang="el-GR" sz="1400" b="1" dirty="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ρευστού </a:t>
              </a:r>
              <a:r>
                <a:rPr lang="el-GR" b="1" dirty="0" smtClean="0">
                  <a:solidFill>
                    <a:srgbClr val="0070C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3</a:t>
              </a:r>
              <a:endParaRPr lang="el-GR" sz="1400" dirty="0"/>
            </a:p>
          </p:txBody>
        </p:sp>
        <p:grpSp>
          <p:nvGrpSpPr>
            <p:cNvPr id="43" name="Ομάδα 42"/>
            <p:cNvGrpSpPr/>
            <p:nvPr/>
          </p:nvGrpSpPr>
          <p:grpSpPr>
            <a:xfrm>
              <a:off x="18572" y="4539569"/>
              <a:ext cx="6993648" cy="2296863"/>
              <a:chOff x="18572" y="4529179"/>
              <a:chExt cx="6993648" cy="2296863"/>
            </a:xfrm>
          </p:grpSpPr>
          <p:cxnSp>
            <p:nvCxnSpPr>
              <p:cNvPr id="38" name="Ευθεία γραμμή σύνδεσης 37"/>
              <p:cNvCxnSpPr/>
              <p:nvPr/>
            </p:nvCxnSpPr>
            <p:spPr>
              <a:xfrm>
                <a:off x="6990496" y="4558042"/>
                <a:ext cx="0" cy="226800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0" name="Ευθεία γραμμή σύνδεσης 39"/>
              <p:cNvCxnSpPr/>
              <p:nvPr/>
            </p:nvCxnSpPr>
            <p:spPr>
              <a:xfrm>
                <a:off x="18572" y="4529179"/>
                <a:ext cx="6993648" cy="48233"/>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grpSp>
      </p:grpSp>
      <mc:AlternateContent xmlns:mc="http://schemas.openxmlformats.org/markup-compatibility/2006" xmlns:a14="http://schemas.microsoft.com/office/drawing/2010/main">
        <mc:Choice Requires="a14">
          <p:sp>
            <p:nvSpPr>
              <p:cNvPr id="154" name="TextBox 153"/>
              <p:cNvSpPr txBox="1"/>
              <p:nvPr/>
            </p:nvSpPr>
            <p:spPr>
              <a:xfrm>
                <a:off x="9327551" y="1679535"/>
                <a:ext cx="1495858" cy="246221"/>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sSub>
                        <m:sSubPr>
                          <m:ctrlPr>
                            <a:rPr lang="en-US" sz="1600" b="1" i="1">
                              <a:solidFill>
                                <a:srgbClr val="0070C0"/>
                              </a:solidFill>
                              <a:effectLst/>
                              <a:latin typeface="Cambria Math" panose="02040503050406030204" pitchFamily="18" charset="0"/>
                            </a:rPr>
                          </m:ctrlPr>
                        </m:sSubPr>
                        <m:e>
                          <m:r>
                            <a:rPr lang="en-US" sz="1600" b="1" i="1">
                              <a:solidFill>
                                <a:srgbClr val="0070C0"/>
                              </a:solidFill>
                              <a:effectLst/>
                              <a:latin typeface="Cambria Math" panose="02040503050406030204" pitchFamily="18" charset="0"/>
                            </a:rPr>
                            <m:t>𝑭</m:t>
                          </m:r>
                        </m:e>
                        <m:sub>
                          <m:r>
                            <a:rPr lang="en-US" sz="1600" b="1" i="1">
                              <a:solidFill>
                                <a:srgbClr val="0070C0"/>
                              </a:solidFill>
                              <a:effectLst/>
                              <a:latin typeface="Cambria Math" panose="02040503050406030204" pitchFamily="18" charset="0"/>
                            </a:rPr>
                            <m:t>𝟏</m:t>
                          </m:r>
                        </m:sub>
                      </m:sSub>
                      <m:r>
                        <a:rPr lang="en-US" sz="1600" b="1" i="1">
                          <a:solidFill>
                            <a:srgbClr val="0070C0"/>
                          </a:solidFill>
                          <a:effectLst/>
                          <a:latin typeface="Cambria Math" panose="02040503050406030204" pitchFamily="18" charset="0"/>
                        </a:rPr>
                        <m:t> </m:t>
                      </m:r>
                      <m:r>
                        <a:rPr lang="el-GR" sz="1600" b="1">
                          <a:solidFill>
                            <a:srgbClr val="0070C0"/>
                          </a:solidFill>
                          <a:effectLst/>
                          <a:latin typeface="Cambria Math" panose="02040503050406030204" pitchFamily="18" charset="0"/>
                        </a:rPr>
                        <m:t>𝚫</m:t>
                      </m:r>
                      <m:sSub>
                        <m:sSubPr>
                          <m:ctrlPr>
                            <a:rPr lang="el-GR" sz="1600" b="1" i="1">
                              <a:solidFill>
                                <a:srgbClr val="0070C0"/>
                              </a:solidFill>
                              <a:effectLst/>
                              <a:latin typeface="Cambria Math" panose="02040503050406030204" pitchFamily="18" charset="0"/>
                            </a:rPr>
                          </m:ctrlPr>
                        </m:sSubPr>
                        <m:e>
                          <m:r>
                            <a:rPr lang="en-US" sz="1600" b="1" i="1">
                              <a:solidFill>
                                <a:srgbClr val="0070C0"/>
                              </a:solidFill>
                              <a:effectLst/>
                              <a:latin typeface="Cambria Math" panose="02040503050406030204" pitchFamily="18" charset="0"/>
                            </a:rPr>
                            <m:t>𝒙</m:t>
                          </m:r>
                        </m:e>
                        <m:sub>
                          <m:r>
                            <a:rPr lang="en-US" sz="1600" b="1" i="1">
                              <a:solidFill>
                                <a:srgbClr val="0070C0"/>
                              </a:solidFill>
                              <a:effectLst/>
                              <a:latin typeface="Cambria Math" panose="02040503050406030204" pitchFamily="18" charset="0"/>
                            </a:rPr>
                            <m:t>𝟏</m:t>
                          </m:r>
                        </m:sub>
                      </m:sSub>
                      <m:r>
                        <a:rPr lang="en-US" sz="1600" b="1" i="0" smtClean="0">
                          <a:solidFill>
                            <a:srgbClr val="0070C0"/>
                          </a:solidFill>
                          <a:effectLst/>
                          <a:latin typeface="Cambria Math" panose="02040503050406030204" pitchFamily="18" charset="0"/>
                        </a:rPr>
                        <m:t>−</m:t>
                      </m:r>
                      <m:sSub>
                        <m:sSubPr>
                          <m:ctrlPr>
                            <a:rPr lang="en-US" sz="1600" b="1" i="1" smtClean="0">
                              <a:solidFill>
                                <a:srgbClr val="0070C0"/>
                              </a:solidFill>
                              <a:effectLst/>
                              <a:latin typeface="Cambria Math" panose="02040503050406030204" pitchFamily="18" charset="0"/>
                            </a:rPr>
                          </m:ctrlPr>
                        </m:sSubPr>
                        <m:e>
                          <m:r>
                            <a:rPr lang="en-US" sz="1600" b="1" i="1" smtClean="0">
                              <a:solidFill>
                                <a:srgbClr val="0070C0"/>
                              </a:solidFill>
                              <a:effectLst/>
                              <a:latin typeface="Cambria Math" panose="02040503050406030204" pitchFamily="18" charset="0"/>
                            </a:rPr>
                            <m:t>𝑭</m:t>
                          </m:r>
                        </m:e>
                        <m:sub>
                          <m:r>
                            <a:rPr lang="en-US" sz="1600" b="1" i="1" smtClean="0">
                              <a:solidFill>
                                <a:srgbClr val="0070C0"/>
                              </a:solidFill>
                              <a:effectLst/>
                              <a:latin typeface="Cambria Math" panose="02040503050406030204" pitchFamily="18" charset="0"/>
                            </a:rPr>
                            <m:t>𝟐</m:t>
                          </m:r>
                        </m:sub>
                      </m:sSub>
                      <m:r>
                        <a:rPr lang="el-GR" sz="1600" b="1" i="0" smtClean="0">
                          <a:solidFill>
                            <a:srgbClr val="0070C0"/>
                          </a:solidFill>
                          <a:effectLst/>
                          <a:latin typeface="Cambria Math" panose="02040503050406030204" pitchFamily="18" charset="0"/>
                        </a:rPr>
                        <m:t>𝚫</m:t>
                      </m:r>
                      <m:sSub>
                        <m:sSubPr>
                          <m:ctrlPr>
                            <a:rPr lang="el-GR" sz="1600" b="1" i="1" smtClean="0">
                              <a:solidFill>
                                <a:srgbClr val="0070C0"/>
                              </a:solidFill>
                              <a:effectLst/>
                              <a:latin typeface="Cambria Math" panose="02040503050406030204" pitchFamily="18" charset="0"/>
                            </a:rPr>
                          </m:ctrlPr>
                        </m:sSubPr>
                        <m:e>
                          <m:r>
                            <a:rPr lang="en-US" sz="1600" b="1" i="1" smtClean="0">
                              <a:solidFill>
                                <a:srgbClr val="0070C0"/>
                              </a:solidFill>
                              <a:effectLst/>
                              <a:latin typeface="Cambria Math" panose="02040503050406030204" pitchFamily="18" charset="0"/>
                            </a:rPr>
                            <m:t>𝒙</m:t>
                          </m:r>
                        </m:e>
                        <m:sub>
                          <m:r>
                            <a:rPr lang="en-US" sz="1600" b="1" i="1" smtClean="0">
                              <a:solidFill>
                                <a:srgbClr val="0070C0"/>
                              </a:solidFill>
                              <a:effectLst/>
                              <a:latin typeface="Cambria Math" panose="02040503050406030204" pitchFamily="18" charset="0"/>
                            </a:rPr>
                            <m:t>𝟐</m:t>
                          </m:r>
                        </m:sub>
                      </m:sSub>
                    </m:oMath>
                  </m:oMathPara>
                </a14:m>
                <a:endParaRPr lang="el-GR" sz="1600" b="1" dirty="0">
                  <a:solidFill>
                    <a:srgbClr val="0070C0"/>
                  </a:solidFill>
                  <a:effectLst/>
                </a:endParaRPr>
              </a:p>
            </p:txBody>
          </p:sp>
        </mc:Choice>
        <mc:Fallback xmlns="">
          <p:sp>
            <p:nvSpPr>
              <p:cNvPr id="154" name="TextBox 153"/>
              <p:cNvSpPr txBox="1">
                <a:spLocks noRot="1" noChangeAspect="1" noMove="1" noResize="1" noEditPoints="1" noAdjustHandles="1" noChangeArrowheads="1" noChangeShapeType="1" noTextEdit="1"/>
              </p:cNvSpPr>
              <p:nvPr/>
            </p:nvSpPr>
            <p:spPr>
              <a:xfrm>
                <a:off x="9327551" y="1679535"/>
                <a:ext cx="1495858" cy="246221"/>
              </a:xfrm>
              <a:prstGeom prst="rect">
                <a:avLst/>
              </a:prstGeom>
              <a:blipFill>
                <a:blip r:embed="rId22"/>
                <a:stretch>
                  <a:fillRect l="-2449" r="-816" b="-15000"/>
                </a:stretch>
              </a:blipFill>
            </p:spPr>
            <p:txBody>
              <a:bodyPr/>
              <a:lstStyle/>
              <a:p>
                <a:r>
                  <a:rPr lang="el-GR">
                    <a:noFill/>
                  </a:rPr>
                  <a:t> </a:t>
                </a:r>
              </a:p>
            </p:txBody>
          </p:sp>
        </mc:Fallback>
      </mc:AlternateContent>
      <p:grpSp>
        <p:nvGrpSpPr>
          <p:cNvPr id="17" name="Ομάδα 16"/>
          <p:cNvGrpSpPr/>
          <p:nvPr/>
        </p:nvGrpSpPr>
        <p:grpSpPr>
          <a:xfrm>
            <a:off x="9724491" y="2530539"/>
            <a:ext cx="2075568" cy="622727"/>
            <a:chOff x="9724491" y="2530539"/>
            <a:chExt cx="2075568" cy="622727"/>
          </a:xfrm>
        </p:grpSpPr>
        <mc:AlternateContent xmlns:mc="http://schemas.openxmlformats.org/markup-compatibility/2006" xmlns:a14="http://schemas.microsoft.com/office/drawing/2010/main">
          <mc:Choice Requires="a14">
            <p:sp>
              <p:nvSpPr>
                <p:cNvPr id="148" name="TextBox 147"/>
                <p:cNvSpPr txBox="1"/>
                <p:nvPr/>
              </p:nvSpPr>
              <p:spPr>
                <a:xfrm>
                  <a:off x="10107480" y="2707605"/>
                  <a:ext cx="1692579" cy="246221"/>
                </a:xfrm>
                <a:prstGeom prst="rect">
                  <a:avLst/>
                </a:prstGeom>
                <a:noFill/>
                <a:ln w="28575">
                  <a:solidFill>
                    <a:srgbClr val="FF0000"/>
                  </a:solidFill>
                </a:ln>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n-US" sz="1600" b="1" i="1" smtClean="0">
                            <a:solidFill>
                              <a:srgbClr val="0070C0"/>
                            </a:solidFill>
                            <a:effectLst/>
                            <a:latin typeface="Cambria Math" panose="02040503050406030204" pitchFamily="18" charset="0"/>
                          </a:rPr>
                          <m:t>𝑾</m:t>
                        </m:r>
                        <m:r>
                          <a:rPr lang="en-US" sz="1600" b="1" i="1" smtClean="0">
                            <a:solidFill>
                              <a:srgbClr val="0070C0"/>
                            </a:solidFill>
                            <a:effectLst/>
                            <a:latin typeface="Cambria Math" panose="02040503050406030204" pitchFamily="18" charset="0"/>
                          </a:rPr>
                          <m:t>=</m:t>
                        </m:r>
                        <m:d>
                          <m:dPr>
                            <m:ctrlPr>
                              <a:rPr lang="en-US" sz="1600" b="1" i="1" smtClean="0">
                                <a:solidFill>
                                  <a:srgbClr val="0070C0"/>
                                </a:solidFill>
                                <a:effectLst/>
                                <a:latin typeface="Cambria Math" panose="02040503050406030204" pitchFamily="18" charset="0"/>
                              </a:rPr>
                            </m:ctrlPr>
                          </m:dPr>
                          <m:e>
                            <m:sSub>
                              <m:sSubPr>
                                <m:ctrlPr>
                                  <a:rPr lang="en-US" sz="1600" b="1" i="1">
                                    <a:solidFill>
                                      <a:srgbClr val="0070C0"/>
                                    </a:solidFill>
                                    <a:latin typeface="Cambria Math" panose="02040503050406030204" pitchFamily="18" charset="0"/>
                                  </a:rPr>
                                </m:ctrlPr>
                              </m:sSubPr>
                              <m:e>
                                <m:r>
                                  <a:rPr lang="en-US" sz="1600" b="1" i="1">
                                    <a:solidFill>
                                      <a:srgbClr val="0070C0"/>
                                    </a:solidFill>
                                    <a:latin typeface="Cambria Math" panose="02040503050406030204" pitchFamily="18" charset="0"/>
                                  </a:rPr>
                                  <m:t>𝒑</m:t>
                                </m:r>
                              </m:e>
                              <m:sub>
                                <m:r>
                                  <a:rPr lang="en-US" sz="1600" b="1" i="1">
                                    <a:solidFill>
                                      <a:srgbClr val="0070C0"/>
                                    </a:solidFill>
                                    <a:latin typeface="Cambria Math" panose="02040503050406030204" pitchFamily="18" charset="0"/>
                                  </a:rPr>
                                  <m:t>𝟏</m:t>
                                </m:r>
                              </m:sub>
                            </m:sSub>
                            <m:r>
                              <a:rPr lang="en-US" sz="1600" b="1" i="1">
                                <a:solidFill>
                                  <a:srgbClr val="0070C0"/>
                                </a:solidFill>
                                <a:latin typeface="Cambria Math" panose="02040503050406030204" pitchFamily="18" charset="0"/>
                              </a:rPr>
                              <m:t> </m:t>
                            </m:r>
                            <m:r>
                              <a:rPr lang="en-US" sz="1600" b="1">
                                <a:solidFill>
                                  <a:srgbClr val="0070C0"/>
                                </a:solidFill>
                                <a:latin typeface="Cambria Math" panose="02040503050406030204" pitchFamily="18" charset="0"/>
                              </a:rPr>
                              <m:t>−</m:t>
                            </m:r>
                            <m:sSub>
                              <m:sSubPr>
                                <m:ctrlPr>
                                  <a:rPr lang="en-US" sz="1600" b="1" i="1">
                                    <a:solidFill>
                                      <a:srgbClr val="0070C0"/>
                                    </a:solidFill>
                                    <a:latin typeface="Cambria Math" panose="02040503050406030204" pitchFamily="18" charset="0"/>
                                  </a:rPr>
                                </m:ctrlPr>
                              </m:sSubPr>
                              <m:e>
                                <m:r>
                                  <a:rPr lang="en-US" sz="1600" b="1" i="1">
                                    <a:solidFill>
                                      <a:srgbClr val="0070C0"/>
                                    </a:solidFill>
                                    <a:latin typeface="Cambria Math" panose="02040503050406030204" pitchFamily="18" charset="0"/>
                                  </a:rPr>
                                  <m:t>𝒑</m:t>
                                </m:r>
                              </m:e>
                              <m:sub>
                                <m:r>
                                  <a:rPr lang="en-US" sz="1600" b="1" i="1">
                                    <a:solidFill>
                                      <a:srgbClr val="0070C0"/>
                                    </a:solidFill>
                                    <a:latin typeface="Cambria Math" panose="02040503050406030204" pitchFamily="18" charset="0"/>
                                  </a:rPr>
                                  <m:t>𝟐</m:t>
                                </m:r>
                              </m:sub>
                            </m:sSub>
                          </m:e>
                        </m:d>
                        <m:r>
                          <a:rPr lang="el-GR" sz="1600" b="1" i="0" smtClean="0">
                            <a:solidFill>
                              <a:srgbClr val="0070C0"/>
                            </a:solidFill>
                            <a:effectLst/>
                            <a:latin typeface="Cambria Math" panose="02040503050406030204" pitchFamily="18" charset="0"/>
                          </a:rPr>
                          <m:t>𝚫</m:t>
                        </m:r>
                        <m:r>
                          <a:rPr lang="en-US" sz="1600" b="1" i="1" smtClean="0">
                            <a:solidFill>
                              <a:srgbClr val="0070C0"/>
                            </a:solidFill>
                            <a:effectLst/>
                            <a:latin typeface="Cambria Math" panose="02040503050406030204" pitchFamily="18" charset="0"/>
                          </a:rPr>
                          <m:t>𝑽</m:t>
                        </m:r>
                      </m:oMath>
                    </m:oMathPara>
                  </a14:m>
                  <a:endParaRPr lang="el-GR" sz="1600" b="1" dirty="0">
                    <a:solidFill>
                      <a:srgbClr val="0070C0"/>
                    </a:solidFill>
                    <a:effectLst/>
                  </a:endParaRPr>
                </a:p>
              </p:txBody>
            </p:sp>
          </mc:Choice>
          <mc:Fallback xmlns="">
            <p:sp>
              <p:nvSpPr>
                <p:cNvPr id="148" name="TextBox 147"/>
                <p:cNvSpPr txBox="1">
                  <a:spLocks noRot="1" noChangeAspect="1" noMove="1" noResize="1" noEditPoints="1" noAdjustHandles="1" noChangeArrowheads="1" noChangeShapeType="1" noTextEdit="1"/>
                </p:cNvSpPr>
                <p:nvPr/>
              </p:nvSpPr>
              <p:spPr>
                <a:xfrm>
                  <a:off x="10107480" y="2707605"/>
                  <a:ext cx="1692579" cy="246221"/>
                </a:xfrm>
                <a:prstGeom prst="rect">
                  <a:avLst/>
                </a:prstGeom>
                <a:blipFill>
                  <a:blip r:embed="rId23"/>
                  <a:stretch>
                    <a:fillRect l="-1413" r="-1060" b="-13043"/>
                  </a:stretch>
                </a:blipFill>
                <a:ln w="28575">
                  <a:solidFill>
                    <a:srgbClr val="FF0000"/>
                  </a:solidFill>
                </a:ln>
              </p:spPr>
              <p:txBody>
                <a:bodyPr/>
                <a:lstStyle/>
                <a:p>
                  <a:r>
                    <a:rPr lang="el-GR">
                      <a:noFill/>
                    </a:rPr>
                    <a:t> </a:t>
                  </a:r>
                </a:p>
              </p:txBody>
            </p:sp>
          </mc:Fallback>
        </mc:AlternateContent>
        <p:sp>
          <p:nvSpPr>
            <p:cNvPr id="15" name="Δεξί άγκιστρο 14"/>
            <p:cNvSpPr/>
            <p:nvPr/>
          </p:nvSpPr>
          <p:spPr>
            <a:xfrm>
              <a:off x="9724491" y="2530539"/>
              <a:ext cx="226539" cy="622727"/>
            </a:xfrm>
            <a:prstGeom prst="rightBrace">
              <a:avLst/>
            </a:prstGeom>
            <a:ln w="28575">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l-GR"/>
            </a:p>
          </p:txBody>
        </p:sp>
      </p:grpSp>
    </p:spTree>
    <p:extLst>
      <p:ext uri="{BB962C8B-B14F-4D97-AF65-F5344CB8AC3E}">
        <p14:creationId xmlns:p14="http://schemas.microsoft.com/office/powerpoint/2010/main" val="38463919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wipe(up)">
                                      <p:cBhvr>
                                        <p:cTn id="7" dur="500"/>
                                        <p:tgtEl>
                                          <p:spTgt spid="9"/>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nodeType="clickEffect">
                                  <p:stCondLst>
                                    <p:cond delay="0"/>
                                  </p:stCondLst>
                                  <p:childTnLst>
                                    <p:set>
                                      <p:cBhvr>
                                        <p:cTn id="11" dur="1" fill="hold">
                                          <p:stCondLst>
                                            <p:cond delay="0"/>
                                          </p:stCondLst>
                                        </p:cTn>
                                        <p:tgtEl>
                                          <p:spTgt spid="116"/>
                                        </p:tgtEl>
                                        <p:attrNameLst>
                                          <p:attrName>style.visibility</p:attrName>
                                        </p:attrNameLst>
                                      </p:cBhvr>
                                      <p:to>
                                        <p:strVal val="visible"/>
                                      </p:to>
                                    </p:set>
                                    <p:animEffect transition="in" filter="wipe(left)">
                                      <p:cBhvr>
                                        <p:cTn id="12" dur="500"/>
                                        <p:tgtEl>
                                          <p:spTgt spid="116"/>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1" fill="hold" grpId="0" nodeType="clickEffect">
                                  <p:stCondLst>
                                    <p:cond delay="0"/>
                                  </p:stCondLst>
                                  <p:childTnLst>
                                    <p:set>
                                      <p:cBhvr>
                                        <p:cTn id="16" dur="1" fill="hold">
                                          <p:stCondLst>
                                            <p:cond delay="0"/>
                                          </p:stCondLst>
                                        </p:cTn>
                                        <p:tgtEl>
                                          <p:spTgt spid="120"/>
                                        </p:tgtEl>
                                        <p:attrNameLst>
                                          <p:attrName>style.visibility</p:attrName>
                                        </p:attrNameLst>
                                      </p:cBhvr>
                                      <p:to>
                                        <p:strVal val="visible"/>
                                      </p:to>
                                    </p:set>
                                    <p:animEffect transition="in" filter="wipe(up)">
                                      <p:cBhvr>
                                        <p:cTn id="17" dur="500"/>
                                        <p:tgtEl>
                                          <p:spTgt spid="120"/>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2"/>
                                        </p:tgtEl>
                                        <p:attrNameLst>
                                          <p:attrName>style.visibility</p:attrName>
                                        </p:attrNameLst>
                                      </p:cBhvr>
                                      <p:to>
                                        <p:strVal val="visible"/>
                                      </p:to>
                                    </p:set>
                                    <p:animEffect transition="in" filter="wipe(left)">
                                      <p:cBhvr>
                                        <p:cTn id="22" dur="500"/>
                                        <p:tgtEl>
                                          <p:spTgt spid="2"/>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nodeType="clickEffect">
                                  <p:stCondLst>
                                    <p:cond delay="0"/>
                                  </p:stCondLst>
                                  <p:childTnLst>
                                    <p:set>
                                      <p:cBhvr>
                                        <p:cTn id="26" dur="1" fill="hold">
                                          <p:stCondLst>
                                            <p:cond delay="0"/>
                                          </p:stCondLst>
                                        </p:cTn>
                                        <p:tgtEl>
                                          <p:spTgt spid="121"/>
                                        </p:tgtEl>
                                        <p:attrNameLst>
                                          <p:attrName>style.visibility</p:attrName>
                                        </p:attrNameLst>
                                      </p:cBhvr>
                                      <p:to>
                                        <p:strVal val="visible"/>
                                      </p:to>
                                    </p:set>
                                    <p:animEffect transition="in" filter="wipe(left)">
                                      <p:cBhvr>
                                        <p:cTn id="27" dur="500"/>
                                        <p:tgtEl>
                                          <p:spTgt spid="121"/>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3"/>
                                        </p:tgtEl>
                                        <p:attrNameLst>
                                          <p:attrName>style.visibility</p:attrName>
                                        </p:attrNameLst>
                                      </p:cBhvr>
                                      <p:to>
                                        <p:strVal val="visible"/>
                                      </p:to>
                                    </p:set>
                                    <p:animEffect transition="in" filter="wipe(left)">
                                      <p:cBhvr>
                                        <p:cTn id="32" dur="500"/>
                                        <p:tgtEl>
                                          <p:spTgt spid="3"/>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8" fill="hold" grpId="0" nodeType="clickEffect">
                                  <p:stCondLst>
                                    <p:cond delay="0"/>
                                  </p:stCondLst>
                                  <p:childTnLst>
                                    <p:set>
                                      <p:cBhvr>
                                        <p:cTn id="36" dur="1" fill="hold">
                                          <p:stCondLst>
                                            <p:cond delay="0"/>
                                          </p:stCondLst>
                                        </p:cTn>
                                        <p:tgtEl>
                                          <p:spTgt spid="124"/>
                                        </p:tgtEl>
                                        <p:attrNameLst>
                                          <p:attrName>style.visibility</p:attrName>
                                        </p:attrNameLst>
                                      </p:cBhvr>
                                      <p:to>
                                        <p:strVal val="visible"/>
                                      </p:to>
                                    </p:set>
                                    <p:animEffect transition="in" filter="wipe(left)">
                                      <p:cBhvr>
                                        <p:cTn id="37" dur="500"/>
                                        <p:tgtEl>
                                          <p:spTgt spid="124"/>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8" fill="hold" nodeType="clickEffect">
                                  <p:stCondLst>
                                    <p:cond delay="0"/>
                                  </p:stCondLst>
                                  <p:childTnLst>
                                    <p:set>
                                      <p:cBhvr>
                                        <p:cTn id="41" dur="1" fill="hold">
                                          <p:stCondLst>
                                            <p:cond delay="0"/>
                                          </p:stCondLst>
                                        </p:cTn>
                                        <p:tgtEl>
                                          <p:spTgt spid="125"/>
                                        </p:tgtEl>
                                        <p:attrNameLst>
                                          <p:attrName>style.visibility</p:attrName>
                                        </p:attrNameLst>
                                      </p:cBhvr>
                                      <p:to>
                                        <p:strVal val="visible"/>
                                      </p:to>
                                    </p:set>
                                    <p:animEffect transition="in" filter="wipe(left)">
                                      <p:cBhvr>
                                        <p:cTn id="42" dur="500"/>
                                        <p:tgtEl>
                                          <p:spTgt spid="125"/>
                                        </p:tgtEl>
                                      </p:cBhvr>
                                    </p:animEffect>
                                  </p:childTnLst>
                                </p:cTn>
                              </p:par>
                            </p:childTnLst>
                          </p:cTn>
                        </p:par>
                      </p:childTnLst>
                    </p:cTn>
                  </p:par>
                  <p:par>
                    <p:cTn id="43" fill="hold">
                      <p:stCondLst>
                        <p:cond delay="indefinite"/>
                      </p:stCondLst>
                      <p:childTnLst>
                        <p:par>
                          <p:cTn id="44" fill="hold">
                            <p:stCondLst>
                              <p:cond delay="0"/>
                            </p:stCondLst>
                            <p:childTnLst>
                              <p:par>
                                <p:cTn id="45" presetID="22" presetClass="entr" presetSubtype="8" fill="hold" grpId="0" nodeType="clickEffect">
                                  <p:stCondLst>
                                    <p:cond delay="0"/>
                                  </p:stCondLst>
                                  <p:childTnLst>
                                    <p:set>
                                      <p:cBhvr>
                                        <p:cTn id="46" dur="1" fill="hold">
                                          <p:stCondLst>
                                            <p:cond delay="0"/>
                                          </p:stCondLst>
                                        </p:cTn>
                                        <p:tgtEl>
                                          <p:spTgt spid="130"/>
                                        </p:tgtEl>
                                        <p:attrNameLst>
                                          <p:attrName>style.visibility</p:attrName>
                                        </p:attrNameLst>
                                      </p:cBhvr>
                                      <p:to>
                                        <p:strVal val="visible"/>
                                      </p:to>
                                    </p:set>
                                    <p:animEffect transition="in" filter="wipe(left)">
                                      <p:cBhvr>
                                        <p:cTn id="47" dur="500"/>
                                        <p:tgtEl>
                                          <p:spTgt spid="130"/>
                                        </p:tgtEl>
                                      </p:cBhvr>
                                    </p:animEffect>
                                  </p:childTnLst>
                                </p:cTn>
                              </p:par>
                            </p:childTnLst>
                          </p:cTn>
                        </p:par>
                      </p:childTnLst>
                    </p:cTn>
                  </p:par>
                  <p:par>
                    <p:cTn id="48" fill="hold">
                      <p:stCondLst>
                        <p:cond delay="indefinite"/>
                      </p:stCondLst>
                      <p:childTnLst>
                        <p:par>
                          <p:cTn id="49" fill="hold">
                            <p:stCondLst>
                              <p:cond delay="0"/>
                            </p:stCondLst>
                            <p:childTnLst>
                              <p:par>
                                <p:cTn id="50" presetID="22" presetClass="entr" presetSubtype="8" fill="hold" grpId="0" nodeType="clickEffect">
                                  <p:stCondLst>
                                    <p:cond delay="0"/>
                                  </p:stCondLst>
                                  <p:childTnLst>
                                    <p:set>
                                      <p:cBhvr>
                                        <p:cTn id="51" dur="1" fill="hold">
                                          <p:stCondLst>
                                            <p:cond delay="0"/>
                                          </p:stCondLst>
                                        </p:cTn>
                                        <p:tgtEl>
                                          <p:spTgt spid="128"/>
                                        </p:tgtEl>
                                        <p:attrNameLst>
                                          <p:attrName>style.visibility</p:attrName>
                                        </p:attrNameLst>
                                      </p:cBhvr>
                                      <p:to>
                                        <p:strVal val="visible"/>
                                      </p:to>
                                    </p:set>
                                    <p:animEffect transition="in" filter="wipe(left)">
                                      <p:cBhvr>
                                        <p:cTn id="52" dur="500"/>
                                        <p:tgtEl>
                                          <p:spTgt spid="128"/>
                                        </p:tgtEl>
                                      </p:cBhvr>
                                    </p:animEffect>
                                  </p:childTnLst>
                                </p:cTn>
                              </p:par>
                            </p:childTnLst>
                          </p:cTn>
                        </p:par>
                      </p:childTnLst>
                    </p:cTn>
                  </p:par>
                  <p:par>
                    <p:cTn id="53" fill="hold">
                      <p:stCondLst>
                        <p:cond delay="indefinite"/>
                      </p:stCondLst>
                      <p:childTnLst>
                        <p:par>
                          <p:cTn id="54" fill="hold">
                            <p:stCondLst>
                              <p:cond delay="0"/>
                            </p:stCondLst>
                            <p:childTnLst>
                              <p:par>
                                <p:cTn id="55" presetID="22" presetClass="entr" presetSubtype="8" fill="hold" grpId="0" nodeType="clickEffect">
                                  <p:stCondLst>
                                    <p:cond delay="0"/>
                                  </p:stCondLst>
                                  <p:childTnLst>
                                    <p:set>
                                      <p:cBhvr>
                                        <p:cTn id="56" dur="1" fill="hold">
                                          <p:stCondLst>
                                            <p:cond delay="0"/>
                                          </p:stCondLst>
                                        </p:cTn>
                                        <p:tgtEl>
                                          <p:spTgt spid="5"/>
                                        </p:tgtEl>
                                        <p:attrNameLst>
                                          <p:attrName>style.visibility</p:attrName>
                                        </p:attrNameLst>
                                      </p:cBhvr>
                                      <p:to>
                                        <p:strVal val="visible"/>
                                      </p:to>
                                    </p:set>
                                    <p:animEffect transition="in" filter="wipe(left)">
                                      <p:cBhvr>
                                        <p:cTn id="57" dur="500"/>
                                        <p:tgtEl>
                                          <p:spTgt spid="5"/>
                                        </p:tgtEl>
                                      </p:cBhvr>
                                    </p:animEffect>
                                  </p:childTnLst>
                                </p:cTn>
                              </p:par>
                            </p:childTnLst>
                          </p:cTn>
                        </p:par>
                      </p:childTnLst>
                    </p:cTn>
                  </p:par>
                  <p:par>
                    <p:cTn id="58" fill="hold">
                      <p:stCondLst>
                        <p:cond delay="indefinite"/>
                      </p:stCondLst>
                      <p:childTnLst>
                        <p:par>
                          <p:cTn id="59" fill="hold">
                            <p:stCondLst>
                              <p:cond delay="0"/>
                            </p:stCondLst>
                            <p:childTnLst>
                              <p:par>
                                <p:cTn id="60" presetID="22" presetClass="entr" presetSubtype="8" fill="hold" grpId="0" nodeType="clickEffect">
                                  <p:stCondLst>
                                    <p:cond delay="0"/>
                                  </p:stCondLst>
                                  <p:childTnLst>
                                    <p:set>
                                      <p:cBhvr>
                                        <p:cTn id="61" dur="1" fill="hold">
                                          <p:stCondLst>
                                            <p:cond delay="0"/>
                                          </p:stCondLst>
                                        </p:cTn>
                                        <p:tgtEl>
                                          <p:spTgt spid="142"/>
                                        </p:tgtEl>
                                        <p:attrNameLst>
                                          <p:attrName>style.visibility</p:attrName>
                                        </p:attrNameLst>
                                      </p:cBhvr>
                                      <p:to>
                                        <p:strVal val="visible"/>
                                      </p:to>
                                    </p:set>
                                    <p:animEffect transition="in" filter="wipe(left)">
                                      <p:cBhvr>
                                        <p:cTn id="62" dur="500"/>
                                        <p:tgtEl>
                                          <p:spTgt spid="142"/>
                                        </p:tgtEl>
                                      </p:cBhvr>
                                    </p:animEffect>
                                  </p:childTnLst>
                                </p:cTn>
                              </p:par>
                            </p:childTnLst>
                          </p:cTn>
                        </p:par>
                      </p:childTnLst>
                    </p:cTn>
                  </p:par>
                  <p:par>
                    <p:cTn id="63" fill="hold">
                      <p:stCondLst>
                        <p:cond delay="indefinite"/>
                      </p:stCondLst>
                      <p:childTnLst>
                        <p:par>
                          <p:cTn id="64" fill="hold">
                            <p:stCondLst>
                              <p:cond delay="0"/>
                            </p:stCondLst>
                            <p:childTnLst>
                              <p:par>
                                <p:cTn id="65" presetID="22" presetClass="entr" presetSubtype="8" fill="hold" grpId="0" nodeType="clickEffect">
                                  <p:stCondLst>
                                    <p:cond delay="0"/>
                                  </p:stCondLst>
                                  <p:childTnLst>
                                    <p:set>
                                      <p:cBhvr>
                                        <p:cTn id="66" dur="1" fill="hold">
                                          <p:stCondLst>
                                            <p:cond delay="0"/>
                                          </p:stCondLst>
                                        </p:cTn>
                                        <p:tgtEl>
                                          <p:spTgt spid="133"/>
                                        </p:tgtEl>
                                        <p:attrNameLst>
                                          <p:attrName>style.visibility</p:attrName>
                                        </p:attrNameLst>
                                      </p:cBhvr>
                                      <p:to>
                                        <p:strVal val="visible"/>
                                      </p:to>
                                    </p:set>
                                    <p:animEffect transition="in" filter="wipe(left)">
                                      <p:cBhvr>
                                        <p:cTn id="67" dur="500"/>
                                        <p:tgtEl>
                                          <p:spTgt spid="133"/>
                                        </p:tgtEl>
                                      </p:cBhvr>
                                    </p:animEffect>
                                  </p:childTnLst>
                                </p:cTn>
                              </p:par>
                            </p:childTnLst>
                          </p:cTn>
                        </p:par>
                      </p:childTnLst>
                    </p:cTn>
                  </p:par>
                  <p:par>
                    <p:cTn id="68" fill="hold">
                      <p:stCondLst>
                        <p:cond delay="indefinite"/>
                      </p:stCondLst>
                      <p:childTnLst>
                        <p:par>
                          <p:cTn id="69" fill="hold">
                            <p:stCondLst>
                              <p:cond delay="0"/>
                            </p:stCondLst>
                            <p:childTnLst>
                              <p:par>
                                <p:cTn id="70" presetID="22" presetClass="entr" presetSubtype="8" fill="hold" grpId="0" nodeType="clickEffect">
                                  <p:stCondLst>
                                    <p:cond delay="0"/>
                                  </p:stCondLst>
                                  <p:childTnLst>
                                    <p:set>
                                      <p:cBhvr>
                                        <p:cTn id="71" dur="1" fill="hold">
                                          <p:stCondLst>
                                            <p:cond delay="0"/>
                                          </p:stCondLst>
                                        </p:cTn>
                                        <p:tgtEl>
                                          <p:spTgt spid="134"/>
                                        </p:tgtEl>
                                        <p:attrNameLst>
                                          <p:attrName>style.visibility</p:attrName>
                                        </p:attrNameLst>
                                      </p:cBhvr>
                                      <p:to>
                                        <p:strVal val="visible"/>
                                      </p:to>
                                    </p:set>
                                    <p:animEffect transition="in" filter="wipe(left)">
                                      <p:cBhvr>
                                        <p:cTn id="72" dur="500"/>
                                        <p:tgtEl>
                                          <p:spTgt spid="134"/>
                                        </p:tgtEl>
                                      </p:cBhvr>
                                    </p:animEffect>
                                  </p:childTnLst>
                                </p:cTn>
                              </p:par>
                            </p:childTnLst>
                          </p:cTn>
                        </p:par>
                      </p:childTnLst>
                    </p:cTn>
                  </p:par>
                  <p:par>
                    <p:cTn id="73" fill="hold">
                      <p:stCondLst>
                        <p:cond delay="indefinite"/>
                      </p:stCondLst>
                      <p:childTnLst>
                        <p:par>
                          <p:cTn id="74" fill="hold">
                            <p:stCondLst>
                              <p:cond delay="0"/>
                            </p:stCondLst>
                            <p:childTnLst>
                              <p:par>
                                <p:cTn id="75" presetID="22" presetClass="entr" presetSubtype="8" fill="hold" grpId="0" nodeType="clickEffect">
                                  <p:stCondLst>
                                    <p:cond delay="0"/>
                                  </p:stCondLst>
                                  <p:childTnLst>
                                    <p:set>
                                      <p:cBhvr>
                                        <p:cTn id="76" dur="1" fill="hold">
                                          <p:stCondLst>
                                            <p:cond delay="0"/>
                                          </p:stCondLst>
                                        </p:cTn>
                                        <p:tgtEl>
                                          <p:spTgt spid="154"/>
                                        </p:tgtEl>
                                        <p:attrNameLst>
                                          <p:attrName>style.visibility</p:attrName>
                                        </p:attrNameLst>
                                      </p:cBhvr>
                                      <p:to>
                                        <p:strVal val="visible"/>
                                      </p:to>
                                    </p:set>
                                    <p:animEffect transition="in" filter="wipe(left)">
                                      <p:cBhvr>
                                        <p:cTn id="77" dur="500"/>
                                        <p:tgtEl>
                                          <p:spTgt spid="154"/>
                                        </p:tgtEl>
                                      </p:cBhvr>
                                    </p:animEffect>
                                  </p:childTnLst>
                                </p:cTn>
                              </p:par>
                            </p:childTnLst>
                          </p:cTn>
                        </p:par>
                      </p:childTnLst>
                    </p:cTn>
                  </p:par>
                  <p:par>
                    <p:cTn id="78" fill="hold">
                      <p:stCondLst>
                        <p:cond delay="indefinite"/>
                      </p:stCondLst>
                      <p:childTnLst>
                        <p:par>
                          <p:cTn id="79" fill="hold">
                            <p:stCondLst>
                              <p:cond delay="0"/>
                            </p:stCondLst>
                            <p:childTnLst>
                              <p:par>
                                <p:cTn id="80" presetID="22" presetClass="entr" presetSubtype="1" fill="hold" nodeType="clickEffect">
                                  <p:stCondLst>
                                    <p:cond delay="0"/>
                                  </p:stCondLst>
                                  <p:childTnLst>
                                    <p:set>
                                      <p:cBhvr>
                                        <p:cTn id="81" dur="1" fill="hold">
                                          <p:stCondLst>
                                            <p:cond delay="0"/>
                                          </p:stCondLst>
                                        </p:cTn>
                                        <p:tgtEl>
                                          <p:spTgt spid="14"/>
                                        </p:tgtEl>
                                        <p:attrNameLst>
                                          <p:attrName>style.visibility</p:attrName>
                                        </p:attrNameLst>
                                      </p:cBhvr>
                                      <p:to>
                                        <p:strVal val="visible"/>
                                      </p:to>
                                    </p:set>
                                    <p:animEffect transition="in" filter="wipe(up)">
                                      <p:cBhvr>
                                        <p:cTn id="82" dur="500"/>
                                        <p:tgtEl>
                                          <p:spTgt spid="14"/>
                                        </p:tgtEl>
                                      </p:cBhvr>
                                    </p:animEffect>
                                  </p:childTnLst>
                                </p:cTn>
                              </p:par>
                            </p:childTnLst>
                          </p:cTn>
                        </p:par>
                      </p:childTnLst>
                    </p:cTn>
                  </p:par>
                  <p:par>
                    <p:cTn id="83" fill="hold">
                      <p:stCondLst>
                        <p:cond delay="indefinite"/>
                      </p:stCondLst>
                      <p:childTnLst>
                        <p:par>
                          <p:cTn id="84" fill="hold">
                            <p:stCondLst>
                              <p:cond delay="0"/>
                            </p:stCondLst>
                            <p:childTnLst>
                              <p:par>
                                <p:cTn id="85" presetID="22" presetClass="entr" presetSubtype="8" fill="hold" grpId="0" nodeType="clickEffect">
                                  <p:stCondLst>
                                    <p:cond delay="0"/>
                                  </p:stCondLst>
                                  <p:childTnLst>
                                    <p:set>
                                      <p:cBhvr>
                                        <p:cTn id="86" dur="1" fill="hold">
                                          <p:stCondLst>
                                            <p:cond delay="0"/>
                                          </p:stCondLst>
                                        </p:cTn>
                                        <p:tgtEl>
                                          <p:spTgt spid="145"/>
                                        </p:tgtEl>
                                        <p:attrNameLst>
                                          <p:attrName>style.visibility</p:attrName>
                                        </p:attrNameLst>
                                      </p:cBhvr>
                                      <p:to>
                                        <p:strVal val="visible"/>
                                      </p:to>
                                    </p:set>
                                    <p:animEffect transition="in" filter="wipe(left)">
                                      <p:cBhvr>
                                        <p:cTn id="87" dur="500"/>
                                        <p:tgtEl>
                                          <p:spTgt spid="145"/>
                                        </p:tgtEl>
                                      </p:cBhvr>
                                    </p:animEffect>
                                  </p:childTnLst>
                                </p:cTn>
                              </p:par>
                            </p:childTnLst>
                          </p:cTn>
                        </p:par>
                      </p:childTnLst>
                    </p:cTn>
                  </p:par>
                  <p:par>
                    <p:cTn id="88" fill="hold">
                      <p:stCondLst>
                        <p:cond delay="indefinite"/>
                      </p:stCondLst>
                      <p:childTnLst>
                        <p:par>
                          <p:cTn id="89" fill="hold">
                            <p:stCondLst>
                              <p:cond delay="0"/>
                            </p:stCondLst>
                            <p:childTnLst>
                              <p:par>
                                <p:cTn id="90" presetID="22" presetClass="entr" presetSubtype="8" fill="hold" grpId="0" nodeType="clickEffect">
                                  <p:stCondLst>
                                    <p:cond delay="0"/>
                                  </p:stCondLst>
                                  <p:childTnLst>
                                    <p:set>
                                      <p:cBhvr>
                                        <p:cTn id="91" dur="1" fill="hold">
                                          <p:stCondLst>
                                            <p:cond delay="0"/>
                                          </p:stCondLst>
                                        </p:cTn>
                                        <p:tgtEl>
                                          <p:spTgt spid="146"/>
                                        </p:tgtEl>
                                        <p:attrNameLst>
                                          <p:attrName>style.visibility</p:attrName>
                                        </p:attrNameLst>
                                      </p:cBhvr>
                                      <p:to>
                                        <p:strVal val="visible"/>
                                      </p:to>
                                    </p:set>
                                    <p:animEffect transition="in" filter="wipe(left)">
                                      <p:cBhvr>
                                        <p:cTn id="92" dur="500"/>
                                        <p:tgtEl>
                                          <p:spTgt spid="146"/>
                                        </p:tgtEl>
                                      </p:cBhvr>
                                    </p:animEffect>
                                  </p:childTnLst>
                                </p:cTn>
                              </p:par>
                            </p:childTnLst>
                          </p:cTn>
                        </p:par>
                      </p:childTnLst>
                    </p:cTn>
                  </p:par>
                  <p:par>
                    <p:cTn id="93" fill="hold">
                      <p:stCondLst>
                        <p:cond delay="indefinite"/>
                      </p:stCondLst>
                      <p:childTnLst>
                        <p:par>
                          <p:cTn id="94" fill="hold">
                            <p:stCondLst>
                              <p:cond delay="0"/>
                            </p:stCondLst>
                            <p:childTnLst>
                              <p:par>
                                <p:cTn id="95" presetID="22" presetClass="entr" presetSubtype="8" fill="hold" grpId="0" nodeType="clickEffect">
                                  <p:stCondLst>
                                    <p:cond delay="0"/>
                                  </p:stCondLst>
                                  <p:childTnLst>
                                    <p:set>
                                      <p:cBhvr>
                                        <p:cTn id="96" dur="1" fill="hold">
                                          <p:stCondLst>
                                            <p:cond delay="0"/>
                                          </p:stCondLst>
                                        </p:cTn>
                                        <p:tgtEl>
                                          <p:spTgt spid="147"/>
                                        </p:tgtEl>
                                        <p:attrNameLst>
                                          <p:attrName>style.visibility</p:attrName>
                                        </p:attrNameLst>
                                      </p:cBhvr>
                                      <p:to>
                                        <p:strVal val="visible"/>
                                      </p:to>
                                    </p:set>
                                    <p:animEffect transition="in" filter="wipe(left)">
                                      <p:cBhvr>
                                        <p:cTn id="97" dur="500"/>
                                        <p:tgtEl>
                                          <p:spTgt spid="147"/>
                                        </p:tgtEl>
                                      </p:cBhvr>
                                    </p:animEffect>
                                  </p:childTnLst>
                                </p:cTn>
                              </p:par>
                            </p:childTnLst>
                          </p:cTn>
                        </p:par>
                      </p:childTnLst>
                    </p:cTn>
                  </p:par>
                  <p:par>
                    <p:cTn id="98" fill="hold">
                      <p:stCondLst>
                        <p:cond delay="indefinite"/>
                      </p:stCondLst>
                      <p:childTnLst>
                        <p:par>
                          <p:cTn id="99" fill="hold">
                            <p:stCondLst>
                              <p:cond delay="0"/>
                            </p:stCondLst>
                            <p:childTnLst>
                              <p:par>
                                <p:cTn id="100" presetID="22" presetClass="entr" presetSubtype="8" fill="hold" nodeType="clickEffect">
                                  <p:stCondLst>
                                    <p:cond delay="0"/>
                                  </p:stCondLst>
                                  <p:childTnLst>
                                    <p:set>
                                      <p:cBhvr>
                                        <p:cTn id="101" dur="1" fill="hold">
                                          <p:stCondLst>
                                            <p:cond delay="0"/>
                                          </p:stCondLst>
                                        </p:cTn>
                                        <p:tgtEl>
                                          <p:spTgt spid="17"/>
                                        </p:tgtEl>
                                        <p:attrNameLst>
                                          <p:attrName>style.visibility</p:attrName>
                                        </p:attrNameLst>
                                      </p:cBhvr>
                                      <p:to>
                                        <p:strVal val="visible"/>
                                      </p:to>
                                    </p:set>
                                    <p:animEffect transition="in" filter="wipe(left)">
                                      <p:cBhvr>
                                        <p:cTn id="102" dur="500"/>
                                        <p:tgtEl>
                                          <p:spTgt spid="17"/>
                                        </p:tgtEl>
                                      </p:cBhvr>
                                    </p:animEffect>
                                  </p:childTnLst>
                                </p:cTn>
                              </p:par>
                            </p:childTnLst>
                          </p:cTn>
                        </p:par>
                      </p:childTnLst>
                    </p:cTn>
                  </p:par>
                  <p:par>
                    <p:cTn id="103" fill="hold">
                      <p:stCondLst>
                        <p:cond delay="indefinite"/>
                      </p:stCondLst>
                      <p:childTnLst>
                        <p:par>
                          <p:cTn id="104" fill="hold">
                            <p:stCondLst>
                              <p:cond delay="0"/>
                            </p:stCondLst>
                            <p:childTnLst>
                              <p:par>
                                <p:cTn id="105" presetID="22" presetClass="entr" presetSubtype="8" fill="hold" grpId="0" nodeType="clickEffect">
                                  <p:stCondLst>
                                    <p:cond delay="0"/>
                                  </p:stCondLst>
                                  <p:childTnLst>
                                    <p:set>
                                      <p:cBhvr>
                                        <p:cTn id="106" dur="1" fill="hold">
                                          <p:stCondLst>
                                            <p:cond delay="0"/>
                                          </p:stCondLst>
                                        </p:cTn>
                                        <p:tgtEl>
                                          <p:spTgt spid="149"/>
                                        </p:tgtEl>
                                        <p:attrNameLst>
                                          <p:attrName>style.visibility</p:attrName>
                                        </p:attrNameLst>
                                      </p:cBhvr>
                                      <p:to>
                                        <p:strVal val="visible"/>
                                      </p:to>
                                    </p:set>
                                    <p:animEffect transition="in" filter="wipe(left)">
                                      <p:cBhvr>
                                        <p:cTn id="107" dur="500"/>
                                        <p:tgtEl>
                                          <p:spTgt spid="149"/>
                                        </p:tgtEl>
                                      </p:cBhvr>
                                    </p:animEffect>
                                  </p:childTnLst>
                                </p:cTn>
                              </p:par>
                            </p:childTnLst>
                          </p:cTn>
                        </p:par>
                      </p:childTnLst>
                    </p:cTn>
                  </p:par>
                  <p:par>
                    <p:cTn id="108" fill="hold">
                      <p:stCondLst>
                        <p:cond delay="indefinite"/>
                      </p:stCondLst>
                      <p:childTnLst>
                        <p:par>
                          <p:cTn id="109" fill="hold">
                            <p:stCondLst>
                              <p:cond delay="0"/>
                            </p:stCondLst>
                            <p:childTnLst>
                              <p:par>
                                <p:cTn id="110" presetID="22" presetClass="entr" presetSubtype="8" fill="hold" grpId="0" nodeType="clickEffect">
                                  <p:stCondLst>
                                    <p:cond delay="0"/>
                                  </p:stCondLst>
                                  <p:childTnLst>
                                    <p:set>
                                      <p:cBhvr>
                                        <p:cTn id="111" dur="1" fill="hold">
                                          <p:stCondLst>
                                            <p:cond delay="0"/>
                                          </p:stCondLst>
                                        </p:cTn>
                                        <p:tgtEl>
                                          <p:spTgt spid="18"/>
                                        </p:tgtEl>
                                        <p:attrNameLst>
                                          <p:attrName>style.visibility</p:attrName>
                                        </p:attrNameLst>
                                      </p:cBhvr>
                                      <p:to>
                                        <p:strVal val="visible"/>
                                      </p:to>
                                    </p:set>
                                    <p:animEffect transition="in" filter="wipe(left)">
                                      <p:cBhvr>
                                        <p:cTn id="112" dur="500"/>
                                        <p:tgtEl>
                                          <p:spTgt spid="18"/>
                                        </p:tgtEl>
                                      </p:cBhvr>
                                    </p:animEffect>
                                  </p:childTnLst>
                                </p:cTn>
                              </p:par>
                            </p:childTnLst>
                          </p:cTn>
                        </p:par>
                      </p:childTnLst>
                    </p:cTn>
                  </p:par>
                  <p:par>
                    <p:cTn id="113" fill="hold">
                      <p:stCondLst>
                        <p:cond delay="indefinite"/>
                      </p:stCondLst>
                      <p:childTnLst>
                        <p:par>
                          <p:cTn id="114" fill="hold">
                            <p:stCondLst>
                              <p:cond delay="0"/>
                            </p:stCondLst>
                            <p:childTnLst>
                              <p:par>
                                <p:cTn id="115" presetID="22" presetClass="entr" presetSubtype="8" fill="hold" grpId="0" nodeType="clickEffect">
                                  <p:stCondLst>
                                    <p:cond delay="0"/>
                                  </p:stCondLst>
                                  <p:childTnLst>
                                    <p:set>
                                      <p:cBhvr>
                                        <p:cTn id="116" dur="1" fill="hold">
                                          <p:stCondLst>
                                            <p:cond delay="0"/>
                                          </p:stCondLst>
                                        </p:cTn>
                                        <p:tgtEl>
                                          <p:spTgt spid="151"/>
                                        </p:tgtEl>
                                        <p:attrNameLst>
                                          <p:attrName>style.visibility</p:attrName>
                                        </p:attrNameLst>
                                      </p:cBhvr>
                                      <p:to>
                                        <p:strVal val="visible"/>
                                      </p:to>
                                    </p:set>
                                    <p:animEffect transition="in" filter="wipe(left)">
                                      <p:cBhvr>
                                        <p:cTn id="117" dur="500"/>
                                        <p:tgtEl>
                                          <p:spTgt spid="151"/>
                                        </p:tgtEl>
                                      </p:cBhvr>
                                    </p:animEffect>
                                  </p:childTnLst>
                                </p:cTn>
                              </p:par>
                            </p:childTnLst>
                          </p:cTn>
                        </p:par>
                      </p:childTnLst>
                    </p:cTn>
                  </p:par>
                  <p:par>
                    <p:cTn id="118" fill="hold">
                      <p:stCondLst>
                        <p:cond delay="indefinite"/>
                      </p:stCondLst>
                      <p:childTnLst>
                        <p:par>
                          <p:cTn id="119" fill="hold">
                            <p:stCondLst>
                              <p:cond delay="0"/>
                            </p:stCondLst>
                            <p:childTnLst>
                              <p:par>
                                <p:cTn id="120" presetID="22" presetClass="entr" presetSubtype="8" fill="hold" grpId="0" nodeType="clickEffect">
                                  <p:stCondLst>
                                    <p:cond delay="0"/>
                                  </p:stCondLst>
                                  <p:childTnLst>
                                    <p:set>
                                      <p:cBhvr>
                                        <p:cTn id="121" dur="1" fill="hold">
                                          <p:stCondLst>
                                            <p:cond delay="0"/>
                                          </p:stCondLst>
                                        </p:cTn>
                                        <p:tgtEl>
                                          <p:spTgt spid="152"/>
                                        </p:tgtEl>
                                        <p:attrNameLst>
                                          <p:attrName>style.visibility</p:attrName>
                                        </p:attrNameLst>
                                      </p:cBhvr>
                                      <p:to>
                                        <p:strVal val="visible"/>
                                      </p:to>
                                    </p:set>
                                    <p:animEffect transition="in" filter="wipe(left)">
                                      <p:cBhvr>
                                        <p:cTn id="122" dur="500"/>
                                        <p:tgtEl>
                                          <p:spTgt spid="152"/>
                                        </p:tgtEl>
                                      </p:cBhvr>
                                    </p:animEffect>
                                  </p:childTnLst>
                                </p:cTn>
                              </p:par>
                            </p:childTnLst>
                          </p:cTn>
                        </p:par>
                      </p:childTnLst>
                    </p:cTn>
                  </p:par>
                  <p:par>
                    <p:cTn id="123" fill="hold">
                      <p:stCondLst>
                        <p:cond delay="indefinite"/>
                      </p:stCondLst>
                      <p:childTnLst>
                        <p:par>
                          <p:cTn id="124" fill="hold">
                            <p:stCondLst>
                              <p:cond delay="0"/>
                            </p:stCondLst>
                            <p:childTnLst>
                              <p:par>
                                <p:cTn id="125" presetID="22" presetClass="entr" presetSubtype="1" fill="hold" nodeType="clickEffect">
                                  <p:stCondLst>
                                    <p:cond delay="0"/>
                                  </p:stCondLst>
                                  <p:childTnLst>
                                    <p:set>
                                      <p:cBhvr>
                                        <p:cTn id="126" dur="1" fill="hold">
                                          <p:stCondLst>
                                            <p:cond delay="0"/>
                                          </p:stCondLst>
                                        </p:cTn>
                                        <p:tgtEl>
                                          <p:spTgt spid="37"/>
                                        </p:tgtEl>
                                        <p:attrNameLst>
                                          <p:attrName>style.visibility</p:attrName>
                                        </p:attrNameLst>
                                      </p:cBhvr>
                                      <p:to>
                                        <p:strVal val="visible"/>
                                      </p:to>
                                    </p:set>
                                    <p:animEffect transition="in" filter="wipe(up)">
                                      <p:cBhvr>
                                        <p:cTn id="127" dur="500"/>
                                        <p:tgtEl>
                                          <p:spTgt spid="37"/>
                                        </p:tgtEl>
                                      </p:cBhvr>
                                    </p:animEffect>
                                  </p:childTnLst>
                                </p:cTn>
                              </p:par>
                            </p:childTnLst>
                          </p:cTn>
                        </p:par>
                      </p:childTnLst>
                    </p:cTn>
                  </p:par>
                  <p:par>
                    <p:cTn id="128" fill="hold">
                      <p:stCondLst>
                        <p:cond delay="indefinite"/>
                      </p:stCondLst>
                      <p:childTnLst>
                        <p:par>
                          <p:cTn id="129" fill="hold">
                            <p:stCondLst>
                              <p:cond delay="0"/>
                            </p:stCondLst>
                            <p:childTnLst>
                              <p:par>
                                <p:cTn id="130" presetID="22" presetClass="entr" presetSubtype="8" fill="hold" grpId="0" nodeType="clickEffect">
                                  <p:stCondLst>
                                    <p:cond delay="0"/>
                                  </p:stCondLst>
                                  <p:childTnLst>
                                    <p:set>
                                      <p:cBhvr>
                                        <p:cTn id="131" dur="1" fill="hold">
                                          <p:stCondLst>
                                            <p:cond delay="0"/>
                                          </p:stCondLst>
                                        </p:cTn>
                                        <p:tgtEl>
                                          <p:spTgt spid="155"/>
                                        </p:tgtEl>
                                        <p:attrNameLst>
                                          <p:attrName>style.visibility</p:attrName>
                                        </p:attrNameLst>
                                      </p:cBhvr>
                                      <p:to>
                                        <p:strVal val="visible"/>
                                      </p:to>
                                    </p:set>
                                    <p:animEffect transition="in" filter="wipe(left)">
                                      <p:cBhvr>
                                        <p:cTn id="132" dur="500"/>
                                        <p:tgtEl>
                                          <p:spTgt spid="155"/>
                                        </p:tgtEl>
                                      </p:cBhvr>
                                    </p:animEffect>
                                  </p:childTnLst>
                                </p:cTn>
                              </p:par>
                            </p:childTnLst>
                          </p:cTn>
                        </p:par>
                      </p:childTnLst>
                    </p:cTn>
                  </p:par>
                  <p:par>
                    <p:cTn id="133" fill="hold">
                      <p:stCondLst>
                        <p:cond delay="indefinite"/>
                      </p:stCondLst>
                      <p:childTnLst>
                        <p:par>
                          <p:cTn id="134" fill="hold">
                            <p:stCondLst>
                              <p:cond delay="0"/>
                            </p:stCondLst>
                            <p:childTnLst>
                              <p:par>
                                <p:cTn id="135" presetID="22" presetClass="entr" presetSubtype="8" fill="hold" grpId="0" nodeType="clickEffect">
                                  <p:stCondLst>
                                    <p:cond delay="0"/>
                                  </p:stCondLst>
                                  <p:childTnLst>
                                    <p:set>
                                      <p:cBhvr>
                                        <p:cTn id="136" dur="1" fill="hold">
                                          <p:stCondLst>
                                            <p:cond delay="0"/>
                                          </p:stCondLst>
                                        </p:cTn>
                                        <p:tgtEl>
                                          <p:spTgt spid="156"/>
                                        </p:tgtEl>
                                        <p:attrNameLst>
                                          <p:attrName>style.visibility</p:attrName>
                                        </p:attrNameLst>
                                      </p:cBhvr>
                                      <p:to>
                                        <p:strVal val="visible"/>
                                      </p:to>
                                    </p:set>
                                    <p:animEffect transition="in" filter="wipe(left)">
                                      <p:cBhvr>
                                        <p:cTn id="137" dur="500"/>
                                        <p:tgtEl>
                                          <p:spTgt spid="15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2" grpId="0"/>
      <p:bldP spid="120" grpId="0"/>
      <p:bldP spid="124" grpId="0"/>
      <p:bldP spid="128" grpId="0"/>
      <p:bldP spid="3" grpId="0"/>
      <p:bldP spid="130" grpId="0"/>
      <p:bldP spid="133" grpId="0"/>
      <p:bldP spid="134" grpId="0"/>
      <p:bldP spid="142" grpId="0"/>
      <p:bldP spid="145" grpId="0"/>
      <p:bldP spid="146" grpId="0"/>
      <p:bldP spid="147" grpId="0"/>
      <p:bldP spid="149" grpId="0"/>
      <p:bldP spid="18" grpId="0"/>
      <p:bldP spid="151" grpId="0"/>
      <p:bldP spid="152" grpId="0"/>
      <p:bldP spid="155" grpId="0"/>
      <p:bldP spid="156" grpId="0"/>
      <p:bldP spid="154"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 name="Ομάδα 4"/>
          <p:cNvGrpSpPr/>
          <p:nvPr/>
        </p:nvGrpSpPr>
        <p:grpSpPr>
          <a:xfrm>
            <a:off x="7184612" y="5277178"/>
            <a:ext cx="4487270" cy="610936"/>
            <a:chOff x="7184612" y="5277178"/>
            <a:chExt cx="4487270" cy="610936"/>
          </a:xfrm>
        </p:grpSpPr>
        <mc:AlternateContent xmlns:mc="http://schemas.openxmlformats.org/markup-compatibility/2006" xmlns:a14="http://schemas.microsoft.com/office/drawing/2010/main">
          <mc:Choice Requires="a14">
            <p:sp>
              <p:nvSpPr>
                <p:cNvPr id="179" name="Ορθογώνιο 178"/>
                <p:cNvSpPr/>
                <p:nvPr/>
              </p:nvSpPr>
              <p:spPr>
                <a:xfrm>
                  <a:off x="7184612" y="5277178"/>
                  <a:ext cx="2866426" cy="610936"/>
                </a:xfrm>
                <a:prstGeom prst="rect">
                  <a:avLst/>
                </a:prstGeom>
                <a:ln w="28575">
                  <a:solidFill>
                    <a:srgbClr val="FF0000"/>
                  </a:solidFill>
                </a:ln>
              </p:spPr>
              <p:txBody>
                <a:bodyPr wrap="none">
                  <a:spAutoFit/>
                </a:bodyPr>
                <a:lstStyle/>
                <a:p>
                  <a:pPr/>
                  <a14:m>
                    <m:oMathPara xmlns:m="http://schemas.openxmlformats.org/officeDocument/2006/math">
                      <m:oMathParaPr>
                        <m:jc m:val="centerGroup"/>
                      </m:oMathParaPr>
                      <m:oMath xmlns:m="http://schemas.openxmlformats.org/officeDocument/2006/math">
                        <m:r>
                          <a:rPr lang="en-US" b="1" i="1" smtClean="0">
                            <a:solidFill>
                              <a:srgbClr val="0070C0"/>
                            </a:solidFill>
                            <a:effectLst>
                              <a:outerShdw blurRad="38100" dist="38100" dir="2700000" algn="tl">
                                <a:srgbClr val="000000">
                                  <a:alpha val="43137"/>
                                </a:srgbClr>
                              </a:outerShdw>
                            </a:effectLst>
                            <a:latin typeface="Cambria Math" panose="02040503050406030204" pitchFamily="18" charset="0"/>
                          </a:rPr>
                          <m:t>𝒑</m:t>
                        </m:r>
                        <m:r>
                          <a:rPr lang="en-US" b="1" i="1">
                            <a:solidFill>
                              <a:srgbClr val="0070C0"/>
                            </a:solidFill>
                            <a:effectLst>
                              <a:outerShdw blurRad="38100" dist="38100" dir="2700000" algn="tl">
                                <a:srgbClr val="000000">
                                  <a:alpha val="43137"/>
                                </a:srgbClr>
                              </a:outerShdw>
                            </a:effectLst>
                            <a:latin typeface="Cambria Math" panose="02040503050406030204" pitchFamily="18" charset="0"/>
                          </a:rPr>
                          <m:t>+</m:t>
                        </m:r>
                        <m:f>
                          <m:fPr>
                            <m:ctrlPr>
                              <a:rPr lang="en-US" b="1" i="1">
                                <a:solidFill>
                                  <a:srgbClr val="0070C0"/>
                                </a:solidFill>
                                <a:effectLst>
                                  <a:outerShdw blurRad="38100" dist="38100" dir="2700000" algn="tl">
                                    <a:srgbClr val="000000">
                                      <a:alpha val="43137"/>
                                    </a:srgbClr>
                                  </a:outerShdw>
                                </a:effectLst>
                                <a:latin typeface="Cambria Math" panose="02040503050406030204" pitchFamily="18" charset="0"/>
                              </a:rPr>
                            </m:ctrlPr>
                          </m:fPr>
                          <m:num>
                            <m:r>
                              <a:rPr lang="en-US" b="1" i="1">
                                <a:solidFill>
                                  <a:srgbClr val="0070C0"/>
                                </a:solidFill>
                                <a:effectLst>
                                  <a:outerShdw blurRad="38100" dist="38100" dir="2700000" algn="tl">
                                    <a:srgbClr val="000000">
                                      <a:alpha val="43137"/>
                                    </a:srgbClr>
                                  </a:outerShdw>
                                </a:effectLst>
                                <a:latin typeface="Cambria Math" panose="02040503050406030204" pitchFamily="18" charset="0"/>
                              </a:rPr>
                              <m:t>𝟏</m:t>
                            </m:r>
                          </m:num>
                          <m:den>
                            <m:r>
                              <a:rPr lang="en-US" b="1" i="1">
                                <a:solidFill>
                                  <a:srgbClr val="0070C0"/>
                                </a:solidFill>
                                <a:effectLst>
                                  <a:outerShdw blurRad="38100" dist="38100" dir="2700000" algn="tl">
                                    <a:srgbClr val="000000">
                                      <a:alpha val="43137"/>
                                    </a:srgbClr>
                                  </a:outerShdw>
                                </a:effectLst>
                                <a:latin typeface="Cambria Math" panose="02040503050406030204" pitchFamily="18" charset="0"/>
                              </a:rPr>
                              <m:t>𝟐</m:t>
                            </m:r>
                          </m:den>
                        </m:f>
                        <m:r>
                          <a:rPr lang="el-GR" b="1" i="1">
                            <a:solidFill>
                              <a:srgbClr val="0070C0"/>
                            </a:solidFill>
                            <a:effectLst>
                              <a:outerShdw blurRad="38100" dist="38100" dir="2700000" algn="tl">
                                <a:srgbClr val="000000">
                                  <a:alpha val="43137"/>
                                </a:srgbClr>
                              </a:outerShdw>
                            </a:effectLst>
                            <a:latin typeface="Cambria Math" panose="02040503050406030204" pitchFamily="18" charset="0"/>
                          </a:rPr>
                          <m:t>𝝆</m:t>
                        </m:r>
                        <m:sSup>
                          <m:sSupPr>
                            <m:ctrlPr>
                              <a:rPr lang="el-GR" b="1" i="1" smtClean="0">
                                <a:solidFill>
                                  <a:srgbClr val="0070C0"/>
                                </a:solidFill>
                                <a:effectLst>
                                  <a:outerShdw blurRad="38100" dist="38100" dir="2700000" algn="tl">
                                    <a:srgbClr val="000000">
                                      <a:alpha val="43137"/>
                                    </a:srgbClr>
                                  </a:outerShdw>
                                </a:effectLst>
                                <a:latin typeface="Cambria Math" panose="02040503050406030204" pitchFamily="18" charset="0"/>
                              </a:rPr>
                            </m:ctrlPr>
                          </m:sSupPr>
                          <m:e>
                            <m:r>
                              <a:rPr lang="el-GR" b="1" i="1" smtClean="0">
                                <a:solidFill>
                                  <a:srgbClr val="0070C0"/>
                                </a:solidFill>
                                <a:effectLst>
                                  <a:outerShdw blurRad="38100" dist="38100" dir="2700000" algn="tl">
                                    <a:srgbClr val="000000">
                                      <a:alpha val="43137"/>
                                    </a:srgbClr>
                                  </a:outerShdw>
                                </a:effectLst>
                                <a:latin typeface="Cambria Math" panose="02040503050406030204" pitchFamily="18" charset="0"/>
                              </a:rPr>
                              <m:t>𝝊</m:t>
                            </m:r>
                          </m:e>
                          <m:sup>
                            <m:r>
                              <a:rPr lang="el-GR" b="1" i="1" smtClean="0">
                                <a:solidFill>
                                  <a:srgbClr val="0070C0"/>
                                </a:solidFill>
                                <a:effectLst>
                                  <a:outerShdw blurRad="38100" dist="38100" dir="2700000" algn="tl">
                                    <a:srgbClr val="000000">
                                      <a:alpha val="43137"/>
                                    </a:srgbClr>
                                  </a:outerShdw>
                                </a:effectLst>
                                <a:latin typeface="Cambria Math" panose="02040503050406030204" pitchFamily="18" charset="0"/>
                              </a:rPr>
                              <m:t>𝟐</m:t>
                            </m:r>
                          </m:sup>
                        </m:sSup>
                        <m:r>
                          <a:rPr lang="en-US" b="1" i="1">
                            <a:solidFill>
                              <a:srgbClr val="0070C0"/>
                            </a:solidFill>
                            <a:effectLst>
                              <a:outerShdw blurRad="38100" dist="38100" dir="2700000" algn="tl">
                                <a:srgbClr val="000000">
                                  <a:alpha val="43137"/>
                                </a:srgbClr>
                              </a:outerShdw>
                            </a:effectLst>
                            <a:latin typeface="Cambria Math" panose="02040503050406030204" pitchFamily="18" charset="0"/>
                          </a:rPr>
                          <m:t>+</m:t>
                        </m:r>
                        <m:r>
                          <a:rPr lang="el-GR" b="1">
                            <a:solidFill>
                              <a:srgbClr val="0070C0"/>
                            </a:solidFill>
                            <a:effectLst>
                              <a:outerShdw blurRad="38100" dist="38100" dir="2700000" algn="tl">
                                <a:srgbClr val="000000">
                                  <a:alpha val="43137"/>
                                </a:srgbClr>
                              </a:outerShdw>
                            </a:effectLst>
                            <a:latin typeface="Cambria Math" panose="02040503050406030204" pitchFamily="18" charset="0"/>
                          </a:rPr>
                          <m:t>𝛒</m:t>
                        </m:r>
                        <m:r>
                          <a:rPr lang="en-US" b="1" i="1">
                            <a:solidFill>
                              <a:srgbClr val="0070C0"/>
                            </a:solidFill>
                            <a:effectLst>
                              <a:outerShdw blurRad="38100" dist="38100" dir="2700000" algn="tl">
                                <a:srgbClr val="000000">
                                  <a:alpha val="43137"/>
                                </a:srgbClr>
                              </a:outerShdw>
                            </a:effectLst>
                            <a:latin typeface="Cambria Math" panose="02040503050406030204" pitchFamily="18" charset="0"/>
                          </a:rPr>
                          <m:t>𝒈</m:t>
                        </m:r>
                        <m:r>
                          <a:rPr lang="en-US" b="1" i="1">
                            <a:solidFill>
                              <a:srgbClr val="0070C0"/>
                            </a:solidFill>
                            <a:effectLst>
                              <a:outerShdw blurRad="38100" dist="38100" dir="2700000" algn="tl">
                                <a:srgbClr val="000000">
                                  <a:alpha val="43137"/>
                                </a:srgbClr>
                              </a:outerShdw>
                            </a:effectLst>
                            <a:latin typeface="Cambria Math" panose="02040503050406030204" pitchFamily="18" charset="0"/>
                          </a:rPr>
                          <m:t> </m:t>
                        </m:r>
                        <m:r>
                          <a:rPr lang="en-US" b="1" i="1" smtClean="0">
                            <a:solidFill>
                              <a:srgbClr val="0070C0"/>
                            </a:solidFill>
                            <a:effectLst>
                              <a:outerShdw blurRad="38100" dist="38100" dir="2700000" algn="tl">
                                <a:srgbClr val="000000">
                                  <a:alpha val="43137"/>
                                </a:srgbClr>
                              </a:outerShdw>
                            </a:effectLst>
                            <a:latin typeface="Cambria Math" panose="02040503050406030204" pitchFamily="18" charset="0"/>
                          </a:rPr>
                          <m:t>𝒚</m:t>
                        </m:r>
                        <m:r>
                          <a:rPr lang="en-US" b="1" i="1">
                            <a:solidFill>
                              <a:srgbClr val="0070C0"/>
                            </a:solidFill>
                            <a:latin typeface="Cambria Math" panose="02040503050406030204" pitchFamily="18" charset="0"/>
                          </a:rPr>
                          <m:t>=</m:t>
                        </m:r>
                        <m:r>
                          <a:rPr lang="el-GR" b="1" i="0" smtClean="0">
                            <a:solidFill>
                              <a:srgbClr val="0070C0"/>
                            </a:solidFill>
                            <a:latin typeface="Cambria Math" panose="02040503050406030204" pitchFamily="18" charset="0"/>
                          </a:rPr>
                          <m:t>𝛔𝛕𝛂𝛉</m:t>
                        </m:r>
                        <m:r>
                          <a:rPr lang="el-GR" b="1" i="0" smtClean="0">
                            <a:solidFill>
                              <a:srgbClr val="0070C0"/>
                            </a:solidFill>
                            <a:latin typeface="Cambria Math" panose="02040503050406030204" pitchFamily="18" charset="0"/>
                          </a:rPr>
                          <m:t>.</m:t>
                        </m:r>
                      </m:oMath>
                    </m:oMathPara>
                  </a14:m>
                  <a:endParaRPr lang="el-GR" dirty="0"/>
                </a:p>
              </p:txBody>
            </p:sp>
          </mc:Choice>
          <mc:Fallback xmlns="">
            <p:sp>
              <p:nvSpPr>
                <p:cNvPr id="179" name="Ορθογώνιο 178"/>
                <p:cNvSpPr>
                  <a:spLocks noRot="1" noChangeAspect="1" noMove="1" noResize="1" noEditPoints="1" noAdjustHandles="1" noChangeArrowheads="1" noChangeShapeType="1" noTextEdit="1"/>
                </p:cNvSpPr>
                <p:nvPr/>
              </p:nvSpPr>
              <p:spPr>
                <a:xfrm>
                  <a:off x="7184612" y="5277178"/>
                  <a:ext cx="2866426" cy="610936"/>
                </a:xfrm>
                <a:prstGeom prst="rect">
                  <a:avLst/>
                </a:prstGeom>
                <a:blipFill>
                  <a:blip r:embed="rId2"/>
                  <a:stretch>
                    <a:fillRect/>
                  </a:stretch>
                </a:blipFill>
                <a:ln w="28575">
                  <a:solidFill>
                    <a:srgbClr val="FF0000"/>
                  </a:solidFill>
                </a:ln>
              </p:spPr>
              <p:txBody>
                <a:bodyPr/>
                <a:lstStyle/>
                <a:p>
                  <a:r>
                    <a:rPr lang="el-GR">
                      <a:noFill/>
                    </a:rPr>
                    <a:t> </a:t>
                  </a:r>
                </a:p>
              </p:txBody>
            </p:sp>
          </mc:Fallback>
        </mc:AlternateContent>
        <p:sp>
          <p:nvSpPr>
            <p:cNvPr id="187" name="Ορθογώνιο 186"/>
            <p:cNvSpPr/>
            <p:nvPr/>
          </p:nvSpPr>
          <p:spPr>
            <a:xfrm>
              <a:off x="10057337" y="5411554"/>
              <a:ext cx="1614545" cy="338554"/>
            </a:xfrm>
            <a:prstGeom prst="rect">
              <a:avLst/>
            </a:prstGeom>
          </p:spPr>
          <p:txBody>
            <a:bodyPr wrap="none">
              <a:spAutoFit/>
            </a:bodyPr>
            <a:lstStyle/>
            <a:p>
              <a:r>
                <a:rPr lang="el-GR" sz="1600" b="1" dirty="0" smtClean="0">
                  <a:solidFill>
                    <a:srgbClr val="C0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Νόμος </a:t>
              </a:r>
              <a:r>
                <a:rPr lang="en-US" sz="1600" b="1" dirty="0" smtClean="0">
                  <a:solidFill>
                    <a:srgbClr val="C0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Bernoulli</a:t>
              </a:r>
              <a:endParaRPr lang="el-GR" sz="1400" dirty="0">
                <a:solidFill>
                  <a:srgbClr val="C00000"/>
                </a:solidFill>
              </a:endParaRPr>
            </a:p>
          </p:txBody>
        </p:sp>
      </p:grpSp>
      <p:sp>
        <p:nvSpPr>
          <p:cNvPr id="4" name="TextBox 3"/>
          <p:cNvSpPr txBox="1"/>
          <p:nvPr/>
        </p:nvSpPr>
        <p:spPr>
          <a:xfrm>
            <a:off x="1581" y="32884"/>
            <a:ext cx="12198927" cy="830997"/>
          </a:xfrm>
          <a:prstGeom prst="rect">
            <a:avLst/>
          </a:prstGeom>
          <a:noFill/>
        </p:spPr>
        <p:txBody>
          <a:bodyPr wrap="square" rtlCol="0">
            <a:spAutoFit/>
          </a:bodyPr>
          <a:lstStyle/>
          <a:p>
            <a:pPr algn="ctr"/>
            <a:r>
              <a:rPr lang="el-GR" sz="2400" b="1" dirty="0" smtClean="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ΝΟΜΟΣ </a:t>
            </a:r>
            <a:r>
              <a:rPr lang="en-US" sz="2400" b="1" dirty="0" smtClean="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BERNOULLI</a:t>
            </a:r>
          </a:p>
          <a:p>
            <a:pPr algn="ctr"/>
            <a:r>
              <a:rPr lang="en-US" sz="2400" b="1" dirty="0" smtClean="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a:t>
            </a:r>
            <a:r>
              <a:rPr lang="el-GR" sz="2400" b="1" dirty="0" smtClean="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Ανακεφαλαίωση)</a:t>
            </a:r>
            <a:endParaRPr lang="el-GR" sz="2400" b="1" dirty="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cxnSp>
        <p:nvCxnSpPr>
          <p:cNvPr id="108" name="Ευθεία γραμμή σύνδεσης 107"/>
          <p:cNvCxnSpPr/>
          <p:nvPr/>
        </p:nvCxnSpPr>
        <p:spPr>
          <a:xfrm>
            <a:off x="1547495" y="1316909"/>
            <a:ext cx="0" cy="2880000"/>
          </a:xfrm>
          <a:prstGeom prst="line">
            <a:avLst/>
          </a:prstGeom>
          <a:ln w="12700">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109" name="Ευθεία γραμμή σύνδεσης 108"/>
          <p:cNvCxnSpPr/>
          <p:nvPr/>
        </p:nvCxnSpPr>
        <p:spPr>
          <a:xfrm>
            <a:off x="2623351" y="1314236"/>
            <a:ext cx="0" cy="2880000"/>
          </a:xfrm>
          <a:prstGeom prst="line">
            <a:avLst/>
          </a:prstGeom>
          <a:ln w="12700">
            <a:solidFill>
              <a:schemeClr val="tx1"/>
            </a:solidFill>
            <a:prstDash val="dash"/>
          </a:ln>
        </p:spPr>
        <p:style>
          <a:lnRef idx="1">
            <a:schemeClr val="accent1"/>
          </a:lnRef>
          <a:fillRef idx="0">
            <a:schemeClr val="accent1"/>
          </a:fillRef>
          <a:effectRef idx="0">
            <a:schemeClr val="accent1"/>
          </a:effectRef>
          <a:fontRef idx="minor">
            <a:schemeClr val="tx1"/>
          </a:fontRef>
        </p:style>
      </p:cxnSp>
      <p:sp>
        <p:nvSpPr>
          <p:cNvPr id="110" name="Ορθογώνιο 109"/>
          <p:cNvSpPr/>
          <p:nvPr/>
        </p:nvSpPr>
        <p:spPr>
          <a:xfrm>
            <a:off x="1539346" y="1261876"/>
            <a:ext cx="1085861" cy="584775"/>
          </a:xfrm>
          <a:prstGeom prst="rect">
            <a:avLst/>
          </a:prstGeom>
        </p:spPr>
        <p:txBody>
          <a:bodyPr wrap="square">
            <a:spAutoFit/>
          </a:bodyPr>
          <a:lstStyle/>
          <a:p>
            <a:pPr algn="ctr"/>
            <a:r>
              <a:rPr lang="el-GR" sz="1400" b="1"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Περιοχή </a:t>
            </a:r>
            <a:r>
              <a:rPr lang="el-GR" sz="14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ρευστού </a:t>
            </a:r>
            <a:r>
              <a:rPr lang="el-GR" b="1" dirty="0" smtClean="0">
                <a:solidFill>
                  <a:srgbClr val="0070C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1</a:t>
            </a:r>
            <a:endParaRPr lang="el-GR" sz="1400" dirty="0"/>
          </a:p>
        </p:txBody>
      </p:sp>
      <p:cxnSp>
        <p:nvCxnSpPr>
          <p:cNvPr id="111" name="Ευθεία γραμμή σύνδεσης 110"/>
          <p:cNvCxnSpPr/>
          <p:nvPr/>
        </p:nvCxnSpPr>
        <p:spPr>
          <a:xfrm>
            <a:off x="5709083" y="1309394"/>
            <a:ext cx="0" cy="2916000"/>
          </a:xfrm>
          <a:prstGeom prst="line">
            <a:avLst/>
          </a:prstGeom>
          <a:ln w="12700">
            <a:solidFill>
              <a:schemeClr val="tx1"/>
            </a:solidFill>
            <a:prstDash val="dash"/>
          </a:ln>
        </p:spPr>
        <p:style>
          <a:lnRef idx="1">
            <a:schemeClr val="accent1"/>
          </a:lnRef>
          <a:fillRef idx="0">
            <a:schemeClr val="accent1"/>
          </a:fillRef>
          <a:effectRef idx="0">
            <a:schemeClr val="accent1"/>
          </a:effectRef>
          <a:fontRef idx="minor">
            <a:schemeClr val="tx1"/>
          </a:fontRef>
        </p:style>
      </p:cxnSp>
      <p:sp>
        <p:nvSpPr>
          <p:cNvPr id="112" name="Ορθογώνιο 111"/>
          <p:cNvSpPr/>
          <p:nvPr/>
        </p:nvSpPr>
        <p:spPr>
          <a:xfrm>
            <a:off x="5631790" y="1114203"/>
            <a:ext cx="459565" cy="369332"/>
          </a:xfrm>
          <a:prstGeom prst="rect">
            <a:avLst/>
          </a:prstGeom>
        </p:spPr>
        <p:txBody>
          <a:bodyPr wrap="square">
            <a:spAutoFit/>
          </a:bodyPr>
          <a:lstStyle/>
          <a:p>
            <a:pPr algn="ctr"/>
            <a:r>
              <a:rPr lang="el-GR" b="1" dirty="0" smtClean="0">
                <a:solidFill>
                  <a:srgbClr val="0070C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2</a:t>
            </a:r>
            <a:endParaRPr lang="el-GR" sz="1400" dirty="0"/>
          </a:p>
        </p:txBody>
      </p:sp>
      <p:cxnSp>
        <p:nvCxnSpPr>
          <p:cNvPr id="113" name="Ευθεία γραμμή σύνδεσης 112"/>
          <p:cNvCxnSpPr/>
          <p:nvPr/>
        </p:nvCxnSpPr>
        <p:spPr>
          <a:xfrm>
            <a:off x="6035996" y="1277420"/>
            <a:ext cx="0" cy="2952000"/>
          </a:xfrm>
          <a:prstGeom prst="line">
            <a:avLst/>
          </a:prstGeom>
          <a:ln w="12700">
            <a:solidFill>
              <a:schemeClr val="tx1"/>
            </a:solidFill>
            <a:prstDash val="dash"/>
          </a:ln>
        </p:spPr>
        <p:style>
          <a:lnRef idx="1">
            <a:schemeClr val="accent1"/>
          </a:lnRef>
          <a:fillRef idx="0">
            <a:schemeClr val="accent1"/>
          </a:fillRef>
          <a:effectRef idx="0">
            <a:schemeClr val="accent1"/>
          </a:effectRef>
          <a:fontRef idx="minor">
            <a:schemeClr val="tx1"/>
          </a:fontRef>
        </p:style>
      </p:cxnSp>
      <p:sp>
        <p:nvSpPr>
          <p:cNvPr id="114" name="Ορθογώνιο 113"/>
          <p:cNvSpPr/>
          <p:nvPr/>
        </p:nvSpPr>
        <p:spPr>
          <a:xfrm>
            <a:off x="3458189" y="1289866"/>
            <a:ext cx="1085861" cy="584775"/>
          </a:xfrm>
          <a:prstGeom prst="rect">
            <a:avLst/>
          </a:prstGeom>
        </p:spPr>
        <p:txBody>
          <a:bodyPr wrap="square">
            <a:spAutoFit/>
          </a:bodyPr>
          <a:lstStyle/>
          <a:p>
            <a:pPr algn="ctr"/>
            <a:r>
              <a:rPr lang="el-GR" sz="1400" b="1"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Περιοχή </a:t>
            </a:r>
            <a:r>
              <a:rPr lang="el-GR" sz="14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ρευστού </a:t>
            </a:r>
            <a:r>
              <a:rPr lang="el-GR" b="1" dirty="0" smtClean="0">
                <a:solidFill>
                  <a:srgbClr val="0070C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3</a:t>
            </a:r>
            <a:endParaRPr lang="el-GR" sz="1400" dirty="0"/>
          </a:p>
        </p:txBody>
      </p:sp>
      <p:sp>
        <p:nvSpPr>
          <p:cNvPr id="115" name="Ορθογώνιο 114"/>
          <p:cNvSpPr/>
          <p:nvPr/>
        </p:nvSpPr>
        <p:spPr>
          <a:xfrm>
            <a:off x="1472084" y="4510769"/>
            <a:ext cx="1664029" cy="369332"/>
          </a:xfrm>
          <a:prstGeom prst="rect">
            <a:avLst/>
          </a:prstGeom>
        </p:spPr>
        <p:txBody>
          <a:bodyPr wrap="square">
            <a:spAutoFit/>
          </a:bodyPr>
          <a:lstStyle/>
          <a:p>
            <a:pPr algn="ctr"/>
            <a:r>
              <a:rPr lang="el-GR" sz="1400" b="1" dirty="0" smtClean="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Περιοχή </a:t>
            </a:r>
            <a:r>
              <a:rPr lang="el-GR" sz="1400" b="1" dirty="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ρευστού </a:t>
            </a:r>
            <a:r>
              <a:rPr lang="el-GR" b="1" dirty="0" smtClean="0">
                <a:solidFill>
                  <a:srgbClr val="0070C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1</a:t>
            </a:r>
            <a:endParaRPr lang="el-GR" sz="1400" dirty="0"/>
          </a:p>
        </p:txBody>
      </p:sp>
      <p:sp>
        <p:nvSpPr>
          <p:cNvPr id="116" name="Ορθογώνιο 115"/>
          <p:cNvSpPr/>
          <p:nvPr/>
        </p:nvSpPr>
        <p:spPr>
          <a:xfrm>
            <a:off x="5179648" y="4559002"/>
            <a:ext cx="1822181" cy="369332"/>
          </a:xfrm>
          <a:prstGeom prst="rect">
            <a:avLst/>
          </a:prstGeom>
        </p:spPr>
        <p:txBody>
          <a:bodyPr wrap="square">
            <a:spAutoFit/>
          </a:bodyPr>
          <a:lstStyle/>
          <a:p>
            <a:pPr algn="ctr"/>
            <a:r>
              <a:rPr lang="el-GR" sz="1400" b="1" dirty="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Περιοχή ρευστού </a:t>
            </a:r>
            <a:r>
              <a:rPr lang="el-GR" b="1" dirty="0" smtClean="0">
                <a:solidFill>
                  <a:srgbClr val="0070C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2</a:t>
            </a:r>
            <a:r>
              <a:rPr lang="en-US" b="1" dirty="0" smtClean="0">
                <a:solidFill>
                  <a:srgbClr val="0070C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endParaRPr lang="el-GR" sz="1400" dirty="0"/>
          </a:p>
        </p:txBody>
      </p:sp>
      <p:sp>
        <p:nvSpPr>
          <p:cNvPr id="117" name="Ορθογώνιο 116"/>
          <p:cNvSpPr/>
          <p:nvPr/>
        </p:nvSpPr>
        <p:spPr>
          <a:xfrm>
            <a:off x="3356264" y="4538759"/>
            <a:ext cx="1667519" cy="369332"/>
          </a:xfrm>
          <a:prstGeom prst="rect">
            <a:avLst/>
          </a:prstGeom>
        </p:spPr>
        <p:txBody>
          <a:bodyPr wrap="square">
            <a:spAutoFit/>
          </a:bodyPr>
          <a:lstStyle/>
          <a:p>
            <a:pPr algn="ctr"/>
            <a:r>
              <a:rPr lang="el-GR" sz="1400" b="1" dirty="0" smtClean="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Περιοχή </a:t>
            </a:r>
            <a:r>
              <a:rPr lang="el-GR" sz="1400" b="1" dirty="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ρευστού </a:t>
            </a:r>
            <a:r>
              <a:rPr lang="el-GR" b="1" dirty="0" smtClean="0">
                <a:solidFill>
                  <a:srgbClr val="0070C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3</a:t>
            </a:r>
            <a:endParaRPr lang="el-GR" sz="1400" dirty="0"/>
          </a:p>
        </p:txBody>
      </p:sp>
      <p:sp>
        <p:nvSpPr>
          <p:cNvPr id="133" name="Ορθογώνιο 132"/>
          <p:cNvSpPr/>
          <p:nvPr/>
        </p:nvSpPr>
        <p:spPr>
          <a:xfrm>
            <a:off x="7719233" y="764436"/>
            <a:ext cx="3395481" cy="369332"/>
          </a:xfrm>
          <a:prstGeom prst="rect">
            <a:avLst/>
          </a:prstGeom>
        </p:spPr>
        <p:txBody>
          <a:bodyPr wrap="none">
            <a:spAutoFit/>
          </a:bodyPr>
          <a:lstStyle/>
          <a:p>
            <a:r>
              <a:rPr lang="el-GR" sz="1600" b="1"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Συνολικό έργο Δυνάμεων </a:t>
            </a:r>
            <a:r>
              <a:rPr lang="en-US" b="1" i="1" dirty="0" smtClean="0">
                <a:solidFill>
                  <a:srgbClr val="0070C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F</a:t>
            </a:r>
            <a:r>
              <a:rPr lang="en-US" b="1" baseline="-25000" dirty="0" smtClean="0">
                <a:solidFill>
                  <a:srgbClr val="0070C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1</a:t>
            </a:r>
            <a:r>
              <a:rPr lang="en-US" sz="1400" b="1"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el-GR" sz="1400" b="1"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και </a:t>
            </a:r>
            <a:r>
              <a:rPr lang="en-US" b="1" i="1" dirty="0" smtClean="0">
                <a:solidFill>
                  <a:srgbClr val="0070C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F</a:t>
            </a:r>
            <a:r>
              <a:rPr lang="en-US" b="1" baseline="-25000" dirty="0" smtClean="0">
                <a:solidFill>
                  <a:srgbClr val="0070C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2</a:t>
            </a:r>
            <a:r>
              <a:rPr lang="en-US" b="1" dirty="0" smtClean="0">
                <a:solidFill>
                  <a:srgbClr val="0070C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en-US" sz="1600" b="1"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a:t>
            </a:r>
            <a:r>
              <a:rPr lang="el-GR" sz="1400" b="1"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endParaRPr lang="el-GR" sz="1400" dirty="0"/>
          </a:p>
        </p:txBody>
      </p:sp>
      <mc:AlternateContent xmlns:mc="http://schemas.openxmlformats.org/markup-compatibility/2006" xmlns:a14="http://schemas.microsoft.com/office/drawing/2010/main">
        <mc:Choice Requires="a14">
          <p:sp>
            <p:nvSpPr>
              <p:cNvPr id="139" name="TextBox 138"/>
              <p:cNvSpPr txBox="1"/>
              <p:nvPr/>
            </p:nvSpPr>
            <p:spPr>
              <a:xfrm>
                <a:off x="8349519" y="367520"/>
                <a:ext cx="2592056" cy="246221"/>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l-GR" sz="1600" b="1" i="0" smtClean="0">
                          <a:solidFill>
                            <a:srgbClr val="0070C0"/>
                          </a:solidFill>
                          <a:effectLst/>
                          <a:latin typeface="Cambria Math" panose="02040503050406030204" pitchFamily="18" charset="0"/>
                        </a:rPr>
                        <m:t>𝛒𝚫</m:t>
                      </m:r>
                      <m:sSub>
                        <m:sSubPr>
                          <m:ctrlPr>
                            <a:rPr lang="el-GR" sz="1600" b="1" i="1" smtClean="0">
                              <a:solidFill>
                                <a:srgbClr val="0070C0"/>
                              </a:solidFill>
                              <a:effectLst/>
                              <a:latin typeface="Cambria Math" panose="02040503050406030204" pitchFamily="18" charset="0"/>
                            </a:rPr>
                          </m:ctrlPr>
                        </m:sSubPr>
                        <m:e>
                          <m:r>
                            <a:rPr lang="en-US" sz="1600" b="1" i="1" smtClean="0">
                              <a:solidFill>
                                <a:srgbClr val="0070C0"/>
                              </a:solidFill>
                              <a:effectLst/>
                              <a:latin typeface="Cambria Math" panose="02040503050406030204" pitchFamily="18" charset="0"/>
                            </a:rPr>
                            <m:t>𝑽</m:t>
                          </m:r>
                        </m:e>
                        <m:sub>
                          <m:r>
                            <a:rPr lang="en-US" sz="1600" b="1" i="1" smtClean="0">
                              <a:solidFill>
                                <a:srgbClr val="0070C0"/>
                              </a:solidFill>
                              <a:effectLst/>
                              <a:latin typeface="Cambria Math" panose="02040503050406030204" pitchFamily="18" charset="0"/>
                            </a:rPr>
                            <m:t>𝟏</m:t>
                          </m:r>
                        </m:sub>
                      </m:sSub>
                      <m:r>
                        <a:rPr lang="en-US" sz="1600" b="1" i="1" smtClean="0">
                          <a:solidFill>
                            <a:srgbClr val="0070C0"/>
                          </a:solidFill>
                          <a:effectLst/>
                          <a:latin typeface="Cambria Math" panose="02040503050406030204" pitchFamily="18" charset="0"/>
                        </a:rPr>
                        <m:t>=</m:t>
                      </m:r>
                      <m:r>
                        <a:rPr lang="el-GR" sz="1600" b="1" i="1" smtClean="0">
                          <a:solidFill>
                            <a:srgbClr val="0070C0"/>
                          </a:solidFill>
                          <a:effectLst/>
                          <a:latin typeface="Cambria Math" panose="02040503050406030204" pitchFamily="18" charset="0"/>
                        </a:rPr>
                        <m:t>𝝆</m:t>
                      </m:r>
                      <m:r>
                        <a:rPr lang="en-US" sz="1600" b="1" i="1" smtClean="0">
                          <a:solidFill>
                            <a:srgbClr val="0070C0"/>
                          </a:solidFill>
                          <a:effectLst/>
                          <a:latin typeface="Cambria Math" panose="02040503050406030204" pitchFamily="18" charset="0"/>
                        </a:rPr>
                        <m:t> </m:t>
                      </m:r>
                      <m:r>
                        <a:rPr lang="el-GR" sz="1600" b="1" i="0" smtClean="0">
                          <a:solidFill>
                            <a:srgbClr val="0070C0"/>
                          </a:solidFill>
                          <a:effectLst/>
                          <a:latin typeface="Cambria Math" panose="02040503050406030204" pitchFamily="18" charset="0"/>
                        </a:rPr>
                        <m:t>𝚫</m:t>
                      </m:r>
                      <m:sSub>
                        <m:sSubPr>
                          <m:ctrlPr>
                            <a:rPr lang="el-GR" sz="1600" b="1" i="1" smtClean="0">
                              <a:solidFill>
                                <a:srgbClr val="0070C0"/>
                              </a:solidFill>
                              <a:effectLst/>
                              <a:latin typeface="Cambria Math" panose="02040503050406030204" pitchFamily="18" charset="0"/>
                            </a:rPr>
                          </m:ctrlPr>
                        </m:sSubPr>
                        <m:e>
                          <m:r>
                            <a:rPr lang="en-US" sz="1600" b="1" i="1" smtClean="0">
                              <a:solidFill>
                                <a:srgbClr val="0070C0"/>
                              </a:solidFill>
                              <a:effectLst/>
                              <a:latin typeface="Cambria Math" panose="02040503050406030204" pitchFamily="18" charset="0"/>
                            </a:rPr>
                            <m:t>𝑽</m:t>
                          </m:r>
                        </m:e>
                        <m:sub>
                          <m:r>
                            <a:rPr lang="en-US" sz="1600" b="1" i="1" smtClean="0">
                              <a:solidFill>
                                <a:srgbClr val="0070C0"/>
                              </a:solidFill>
                              <a:effectLst/>
                              <a:latin typeface="Cambria Math" panose="02040503050406030204" pitchFamily="18" charset="0"/>
                            </a:rPr>
                            <m:t>𝟐</m:t>
                          </m:r>
                        </m:sub>
                      </m:sSub>
                      <m:r>
                        <a:rPr lang="en-US" sz="1600" b="1" i="1" smtClean="0">
                          <a:solidFill>
                            <a:srgbClr val="0070C0"/>
                          </a:solidFill>
                          <a:effectLst/>
                          <a:latin typeface="Cambria Math" panose="02040503050406030204" pitchFamily="18" charset="0"/>
                        </a:rPr>
                        <m:t>=</m:t>
                      </m:r>
                      <m:r>
                        <a:rPr lang="el-GR" sz="1600" b="1" i="1" smtClean="0">
                          <a:solidFill>
                            <a:srgbClr val="0070C0"/>
                          </a:solidFill>
                          <a:effectLst/>
                          <a:latin typeface="Cambria Math" panose="02040503050406030204" pitchFamily="18" charset="0"/>
                        </a:rPr>
                        <m:t>𝝆𝜟</m:t>
                      </m:r>
                      <m:r>
                        <a:rPr lang="en-US" sz="1600" b="1" i="1" smtClean="0">
                          <a:solidFill>
                            <a:srgbClr val="0070C0"/>
                          </a:solidFill>
                          <a:effectLst/>
                          <a:latin typeface="Cambria Math" panose="02040503050406030204" pitchFamily="18" charset="0"/>
                        </a:rPr>
                        <m:t>𝑽</m:t>
                      </m:r>
                      <m:r>
                        <a:rPr lang="en-US" sz="1600" b="1" i="1" smtClean="0">
                          <a:solidFill>
                            <a:srgbClr val="0070C0"/>
                          </a:solidFill>
                          <a:effectLst/>
                          <a:latin typeface="Cambria Math" panose="02040503050406030204" pitchFamily="18" charset="0"/>
                        </a:rPr>
                        <m:t>=</m:t>
                      </m:r>
                      <m:r>
                        <a:rPr lang="el-GR" sz="1600" b="1" i="0" smtClean="0">
                          <a:solidFill>
                            <a:srgbClr val="0070C0"/>
                          </a:solidFill>
                          <a:effectLst/>
                          <a:latin typeface="Cambria Math" panose="02040503050406030204" pitchFamily="18" charset="0"/>
                        </a:rPr>
                        <m:t>𝚫</m:t>
                      </m:r>
                      <m:r>
                        <a:rPr lang="en-US" sz="1600" b="1" i="1" smtClean="0">
                          <a:solidFill>
                            <a:srgbClr val="0070C0"/>
                          </a:solidFill>
                          <a:effectLst/>
                          <a:latin typeface="Cambria Math" panose="02040503050406030204" pitchFamily="18" charset="0"/>
                        </a:rPr>
                        <m:t>𝒎</m:t>
                      </m:r>
                    </m:oMath>
                  </m:oMathPara>
                </a14:m>
                <a:endParaRPr lang="el-GR" sz="1600" b="1" i="1" dirty="0">
                  <a:solidFill>
                    <a:srgbClr val="0070C0"/>
                  </a:solidFill>
                  <a:effectLst/>
                </a:endParaRPr>
              </a:p>
            </p:txBody>
          </p:sp>
        </mc:Choice>
        <mc:Fallback xmlns="">
          <p:sp>
            <p:nvSpPr>
              <p:cNvPr id="139" name="TextBox 138"/>
              <p:cNvSpPr txBox="1">
                <a:spLocks noRot="1" noChangeAspect="1" noMove="1" noResize="1" noEditPoints="1" noAdjustHandles="1" noChangeArrowheads="1" noChangeShapeType="1" noTextEdit="1"/>
              </p:cNvSpPr>
              <p:nvPr/>
            </p:nvSpPr>
            <p:spPr>
              <a:xfrm>
                <a:off x="8349519" y="367520"/>
                <a:ext cx="2592056" cy="246221"/>
              </a:xfrm>
              <a:prstGeom prst="rect">
                <a:avLst/>
              </a:prstGeom>
              <a:blipFill>
                <a:blip r:embed="rId3"/>
                <a:stretch>
                  <a:fillRect l="-2353" r="-471" b="-29268"/>
                </a:stretch>
              </a:blipFill>
            </p:spPr>
            <p:txBody>
              <a:bodyPr/>
              <a:lstStyle/>
              <a:p>
                <a:r>
                  <a:rPr lang="el-GR">
                    <a:noFill/>
                  </a:rPr>
                  <a:t> </a:t>
                </a:r>
              </a:p>
            </p:txBody>
          </p:sp>
        </mc:Fallback>
      </mc:AlternateContent>
      <mc:AlternateContent xmlns:mc="http://schemas.openxmlformats.org/markup-compatibility/2006" xmlns:a14="http://schemas.microsoft.com/office/drawing/2010/main">
        <mc:Choice Requires="a14">
          <p:sp>
            <p:nvSpPr>
              <p:cNvPr id="143" name="TextBox 142"/>
              <p:cNvSpPr txBox="1"/>
              <p:nvPr/>
            </p:nvSpPr>
            <p:spPr>
              <a:xfrm>
                <a:off x="7809572" y="1232756"/>
                <a:ext cx="1692579" cy="246221"/>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n-US" sz="1600" b="1" i="1" smtClean="0">
                          <a:solidFill>
                            <a:srgbClr val="0070C0"/>
                          </a:solidFill>
                          <a:effectLst/>
                          <a:latin typeface="Cambria Math" panose="02040503050406030204" pitchFamily="18" charset="0"/>
                        </a:rPr>
                        <m:t>𝑾</m:t>
                      </m:r>
                      <m:r>
                        <a:rPr lang="en-US" sz="1600" b="1" i="1" smtClean="0">
                          <a:solidFill>
                            <a:srgbClr val="0070C0"/>
                          </a:solidFill>
                          <a:effectLst/>
                          <a:latin typeface="Cambria Math" panose="02040503050406030204" pitchFamily="18" charset="0"/>
                        </a:rPr>
                        <m:t>=</m:t>
                      </m:r>
                      <m:d>
                        <m:dPr>
                          <m:ctrlPr>
                            <a:rPr lang="en-US" sz="1600" b="1" i="1" smtClean="0">
                              <a:solidFill>
                                <a:srgbClr val="0070C0"/>
                              </a:solidFill>
                              <a:effectLst/>
                              <a:latin typeface="Cambria Math" panose="02040503050406030204" pitchFamily="18" charset="0"/>
                            </a:rPr>
                          </m:ctrlPr>
                        </m:dPr>
                        <m:e>
                          <m:sSub>
                            <m:sSubPr>
                              <m:ctrlPr>
                                <a:rPr lang="en-US" sz="1600" b="1" i="1">
                                  <a:solidFill>
                                    <a:srgbClr val="0070C0"/>
                                  </a:solidFill>
                                  <a:latin typeface="Cambria Math" panose="02040503050406030204" pitchFamily="18" charset="0"/>
                                </a:rPr>
                              </m:ctrlPr>
                            </m:sSubPr>
                            <m:e>
                              <m:r>
                                <a:rPr lang="en-US" sz="1600" b="1" i="1">
                                  <a:solidFill>
                                    <a:srgbClr val="0070C0"/>
                                  </a:solidFill>
                                  <a:latin typeface="Cambria Math" panose="02040503050406030204" pitchFamily="18" charset="0"/>
                                </a:rPr>
                                <m:t>𝒑</m:t>
                              </m:r>
                            </m:e>
                            <m:sub>
                              <m:r>
                                <a:rPr lang="en-US" sz="1600" b="1" i="1">
                                  <a:solidFill>
                                    <a:srgbClr val="0070C0"/>
                                  </a:solidFill>
                                  <a:latin typeface="Cambria Math" panose="02040503050406030204" pitchFamily="18" charset="0"/>
                                </a:rPr>
                                <m:t>𝟏</m:t>
                              </m:r>
                            </m:sub>
                          </m:sSub>
                          <m:r>
                            <a:rPr lang="en-US" sz="1600" b="1" i="1">
                              <a:solidFill>
                                <a:srgbClr val="0070C0"/>
                              </a:solidFill>
                              <a:latin typeface="Cambria Math" panose="02040503050406030204" pitchFamily="18" charset="0"/>
                            </a:rPr>
                            <m:t> </m:t>
                          </m:r>
                          <m:r>
                            <a:rPr lang="en-US" sz="1600" b="1">
                              <a:solidFill>
                                <a:srgbClr val="0070C0"/>
                              </a:solidFill>
                              <a:latin typeface="Cambria Math" panose="02040503050406030204" pitchFamily="18" charset="0"/>
                            </a:rPr>
                            <m:t>−</m:t>
                          </m:r>
                          <m:sSub>
                            <m:sSubPr>
                              <m:ctrlPr>
                                <a:rPr lang="en-US" sz="1600" b="1" i="1">
                                  <a:solidFill>
                                    <a:srgbClr val="0070C0"/>
                                  </a:solidFill>
                                  <a:latin typeface="Cambria Math" panose="02040503050406030204" pitchFamily="18" charset="0"/>
                                </a:rPr>
                              </m:ctrlPr>
                            </m:sSubPr>
                            <m:e>
                              <m:r>
                                <a:rPr lang="en-US" sz="1600" b="1" i="1">
                                  <a:solidFill>
                                    <a:srgbClr val="0070C0"/>
                                  </a:solidFill>
                                  <a:latin typeface="Cambria Math" panose="02040503050406030204" pitchFamily="18" charset="0"/>
                                </a:rPr>
                                <m:t>𝒑</m:t>
                              </m:r>
                            </m:e>
                            <m:sub>
                              <m:r>
                                <a:rPr lang="en-US" sz="1600" b="1" i="1">
                                  <a:solidFill>
                                    <a:srgbClr val="0070C0"/>
                                  </a:solidFill>
                                  <a:latin typeface="Cambria Math" panose="02040503050406030204" pitchFamily="18" charset="0"/>
                                </a:rPr>
                                <m:t>𝟐</m:t>
                              </m:r>
                            </m:sub>
                          </m:sSub>
                        </m:e>
                      </m:d>
                      <m:r>
                        <a:rPr lang="el-GR" sz="1600" b="1" i="0" smtClean="0">
                          <a:solidFill>
                            <a:srgbClr val="0070C0"/>
                          </a:solidFill>
                          <a:effectLst/>
                          <a:latin typeface="Cambria Math" panose="02040503050406030204" pitchFamily="18" charset="0"/>
                        </a:rPr>
                        <m:t>𝚫</m:t>
                      </m:r>
                      <m:r>
                        <a:rPr lang="en-US" sz="1600" b="1" i="1" smtClean="0">
                          <a:solidFill>
                            <a:srgbClr val="0070C0"/>
                          </a:solidFill>
                          <a:effectLst/>
                          <a:latin typeface="Cambria Math" panose="02040503050406030204" pitchFamily="18" charset="0"/>
                        </a:rPr>
                        <m:t>𝑽</m:t>
                      </m:r>
                    </m:oMath>
                  </m:oMathPara>
                </a14:m>
                <a:endParaRPr lang="el-GR" sz="1600" b="1" dirty="0">
                  <a:solidFill>
                    <a:srgbClr val="0070C0"/>
                  </a:solidFill>
                  <a:effectLst/>
                </a:endParaRPr>
              </a:p>
            </p:txBody>
          </p:sp>
        </mc:Choice>
        <mc:Fallback xmlns="">
          <p:sp>
            <p:nvSpPr>
              <p:cNvPr id="143" name="TextBox 142"/>
              <p:cNvSpPr txBox="1">
                <a:spLocks noRot="1" noChangeAspect="1" noMove="1" noResize="1" noEditPoints="1" noAdjustHandles="1" noChangeArrowheads="1" noChangeShapeType="1" noTextEdit="1"/>
              </p:cNvSpPr>
              <p:nvPr/>
            </p:nvSpPr>
            <p:spPr>
              <a:xfrm>
                <a:off x="7809572" y="1232756"/>
                <a:ext cx="1692579" cy="246221"/>
              </a:xfrm>
              <a:prstGeom prst="rect">
                <a:avLst/>
              </a:prstGeom>
              <a:blipFill>
                <a:blip r:embed="rId4"/>
                <a:stretch>
                  <a:fillRect l="-2158" r="-2158" b="-21951"/>
                </a:stretch>
              </a:blipFill>
            </p:spPr>
            <p:txBody>
              <a:bodyPr/>
              <a:lstStyle/>
              <a:p>
                <a:r>
                  <a:rPr lang="el-GR">
                    <a:noFill/>
                  </a:rPr>
                  <a:t> </a:t>
                </a:r>
              </a:p>
            </p:txBody>
          </p:sp>
        </mc:Fallback>
      </mc:AlternateContent>
      <p:sp>
        <p:nvSpPr>
          <p:cNvPr id="148" name="Ορθογώνιο 147"/>
          <p:cNvSpPr/>
          <p:nvPr/>
        </p:nvSpPr>
        <p:spPr>
          <a:xfrm>
            <a:off x="7134548" y="1689807"/>
            <a:ext cx="5004000" cy="369332"/>
          </a:xfrm>
          <a:prstGeom prst="rect">
            <a:avLst/>
          </a:prstGeom>
        </p:spPr>
        <p:txBody>
          <a:bodyPr wrap="none">
            <a:spAutoFit/>
          </a:bodyPr>
          <a:lstStyle/>
          <a:p>
            <a:r>
              <a:rPr lang="el-GR" sz="1600" b="1"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Μεταβολή Μηχανικής Ενέργειας εξ αιτίας του έργου </a:t>
            </a:r>
            <a:r>
              <a:rPr lang="en-US" b="1" i="1" dirty="0" smtClean="0">
                <a:solidFill>
                  <a:srgbClr val="0070C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W</a:t>
            </a:r>
            <a:r>
              <a:rPr lang="en-US" sz="1600" b="1"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a:t>
            </a:r>
            <a:r>
              <a:rPr lang="el-GR" sz="1400" b="1"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endParaRPr lang="el-GR" sz="1400" dirty="0"/>
          </a:p>
        </p:txBody>
      </p:sp>
      <mc:AlternateContent xmlns:mc="http://schemas.openxmlformats.org/markup-compatibility/2006" xmlns:a14="http://schemas.microsoft.com/office/drawing/2010/main">
        <mc:Choice Requires="a14">
          <p:sp>
            <p:nvSpPr>
              <p:cNvPr id="151" name="Ορθογώνιο 150"/>
              <p:cNvSpPr/>
              <p:nvPr/>
            </p:nvSpPr>
            <p:spPr>
              <a:xfrm>
                <a:off x="7469197" y="2157709"/>
                <a:ext cx="2652649" cy="338554"/>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r>
                        <a:rPr lang="en-US" sz="1600" b="1" i="1" smtClean="0">
                          <a:solidFill>
                            <a:srgbClr val="0070C0"/>
                          </a:solidFill>
                          <a:latin typeface="Cambria Math" panose="02040503050406030204" pitchFamily="18" charset="0"/>
                        </a:rPr>
                        <m:t>𝑾</m:t>
                      </m:r>
                      <m:r>
                        <a:rPr lang="en-US" sz="1600" b="1" i="1" smtClean="0">
                          <a:solidFill>
                            <a:srgbClr val="0070C0"/>
                          </a:solidFill>
                          <a:latin typeface="Cambria Math" panose="02040503050406030204" pitchFamily="18" charset="0"/>
                        </a:rPr>
                        <m:t>=</m:t>
                      </m:r>
                      <m:sSub>
                        <m:sSubPr>
                          <m:ctrlPr>
                            <a:rPr lang="en-US" sz="1600" b="1" i="1" smtClean="0">
                              <a:solidFill>
                                <a:srgbClr val="0070C0"/>
                              </a:solidFill>
                              <a:latin typeface="Cambria Math" panose="02040503050406030204" pitchFamily="18" charset="0"/>
                            </a:rPr>
                          </m:ctrlPr>
                        </m:sSubPr>
                        <m:e>
                          <m:r>
                            <a:rPr lang="en-US" sz="1600" b="1" i="1">
                              <a:solidFill>
                                <a:srgbClr val="0070C0"/>
                              </a:solidFill>
                              <a:latin typeface="Cambria Math" panose="02040503050406030204" pitchFamily="18" charset="0"/>
                            </a:rPr>
                            <m:t>𝑲</m:t>
                          </m:r>
                        </m:e>
                        <m:sub>
                          <m:r>
                            <a:rPr lang="en-US" sz="1600" b="1" i="1">
                              <a:solidFill>
                                <a:srgbClr val="0070C0"/>
                              </a:solidFill>
                              <a:latin typeface="Cambria Math" panose="02040503050406030204" pitchFamily="18" charset="0"/>
                            </a:rPr>
                            <m:t>𝟐</m:t>
                          </m:r>
                        </m:sub>
                      </m:sSub>
                      <m:r>
                        <a:rPr lang="en-US" sz="1600" b="1" i="1" smtClean="0">
                          <a:solidFill>
                            <a:srgbClr val="0070C0"/>
                          </a:solidFill>
                          <a:latin typeface="Cambria Math" panose="02040503050406030204" pitchFamily="18" charset="0"/>
                        </a:rPr>
                        <m:t>+</m:t>
                      </m:r>
                      <m:sSub>
                        <m:sSubPr>
                          <m:ctrlPr>
                            <a:rPr lang="en-US" sz="1600" b="1" i="1">
                              <a:solidFill>
                                <a:srgbClr val="0070C0"/>
                              </a:solidFill>
                              <a:latin typeface="Cambria Math" panose="02040503050406030204" pitchFamily="18" charset="0"/>
                            </a:rPr>
                          </m:ctrlPr>
                        </m:sSubPr>
                        <m:e>
                          <m:r>
                            <a:rPr lang="en-US" sz="1600" b="1" i="1" smtClean="0">
                              <a:solidFill>
                                <a:srgbClr val="0070C0"/>
                              </a:solidFill>
                              <a:latin typeface="Cambria Math" panose="02040503050406030204" pitchFamily="18" charset="0"/>
                            </a:rPr>
                            <m:t>𝑼</m:t>
                          </m:r>
                        </m:e>
                        <m:sub>
                          <m:r>
                            <a:rPr lang="en-US" sz="1600" b="1" i="1" smtClean="0">
                              <a:solidFill>
                                <a:srgbClr val="0070C0"/>
                              </a:solidFill>
                              <a:latin typeface="Cambria Math" panose="02040503050406030204" pitchFamily="18" charset="0"/>
                            </a:rPr>
                            <m:t>𝟐</m:t>
                          </m:r>
                        </m:sub>
                      </m:sSub>
                      <m:r>
                        <a:rPr lang="en-US" sz="1600" b="1" i="1" smtClean="0">
                          <a:solidFill>
                            <a:srgbClr val="0070C0"/>
                          </a:solidFill>
                          <a:latin typeface="Cambria Math" panose="02040503050406030204" pitchFamily="18" charset="0"/>
                        </a:rPr>
                        <m:t>−</m:t>
                      </m:r>
                      <m:sSub>
                        <m:sSubPr>
                          <m:ctrlPr>
                            <a:rPr lang="en-US" sz="1600" b="1" i="1">
                              <a:solidFill>
                                <a:srgbClr val="0070C0"/>
                              </a:solidFill>
                              <a:latin typeface="Cambria Math" panose="02040503050406030204" pitchFamily="18" charset="0"/>
                            </a:rPr>
                          </m:ctrlPr>
                        </m:sSubPr>
                        <m:e>
                          <m:r>
                            <a:rPr lang="en-US" sz="1600" b="1" i="1" smtClean="0">
                              <a:solidFill>
                                <a:srgbClr val="0070C0"/>
                              </a:solidFill>
                              <a:latin typeface="Cambria Math" panose="02040503050406030204" pitchFamily="18" charset="0"/>
                            </a:rPr>
                            <m:t>𝑲</m:t>
                          </m:r>
                        </m:e>
                        <m:sub>
                          <m:r>
                            <a:rPr lang="en-US" sz="1600" b="1" i="1" smtClean="0">
                              <a:solidFill>
                                <a:srgbClr val="0070C0"/>
                              </a:solidFill>
                              <a:latin typeface="Cambria Math" panose="02040503050406030204" pitchFamily="18" charset="0"/>
                            </a:rPr>
                            <m:t>𝟏</m:t>
                          </m:r>
                        </m:sub>
                      </m:sSub>
                      <m:r>
                        <a:rPr lang="en-US" sz="1600" b="1" i="1" smtClean="0">
                          <a:solidFill>
                            <a:srgbClr val="0070C0"/>
                          </a:solidFill>
                          <a:latin typeface="Cambria Math" panose="02040503050406030204" pitchFamily="18" charset="0"/>
                        </a:rPr>
                        <m:t>−</m:t>
                      </m:r>
                      <m:sSub>
                        <m:sSubPr>
                          <m:ctrlPr>
                            <a:rPr lang="en-US" sz="1600" b="1" i="1">
                              <a:solidFill>
                                <a:srgbClr val="0070C0"/>
                              </a:solidFill>
                              <a:latin typeface="Cambria Math" panose="02040503050406030204" pitchFamily="18" charset="0"/>
                            </a:rPr>
                          </m:ctrlPr>
                        </m:sSubPr>
                        <m:e>
                          <m:r>
                            <a:rPr lang="en-US" sz="1600" b="1" i="1" smtClean="0">
                              <a:solidFill>
                                <a:srgbClr val="0070C0"/>
                              </a:solidFill>
                              <a:latin typeface="Cambria Math" panose="02040503050406030204" pitchFamily="18" charset="0"/>
                            </a:rPr>
                            <m:t>𝑼</m:t>
                          </m:r>
                        </m:e>
                        <m:sub>
                          <m:r>
                            <a:rPr lang="en-US" sz="1600" b="1" i="1">
                              <a:solidFill>
                                <a:srgbClr val="0070C0"/>
                              </a:solidFill>
                              <a:latin typeface="Cambria Math" panose="02040503050406030204" pitchFamily="18" charset="0"/>
                            </a:rPr>
                            <m:t>𝟏</m:t>
                          </m:r>
                        </m:sub>
                      </m:sSub>
                      <m:r>
                        <a:rPr lang="en-US" sz="1600" b="1" i="1" smtClean="0">
                          <a:solidFill>
                            <a:srgbClr val="0070C0"/>
                          </a:solidFill>
                          <a:latin typeface="Cambria Math" panose="02040503050406030204" pitchFamily="18" charset="0"/>
                        </a:rPr>
                        <m:t>=</m:t>
                      </m:r>
                    </m:oMath>
                  </m:oMathPara>
                </a14:m>
                <a:endParaRPr lang="el-GR" sz="1600" dirty="0"/>
              </a:p>
            </p:txBody>
          </p:sp>
        </mc:Choice>
        <mc:Fallback xmlns="">
          <p:sp>
            <p:nvSpPr>
              <p:cNvPr id="151" name="Ορθογώνιο 150"/>
              <p:cNvSpPr>
                <a:spLocks noRot="1" noChangeAspect="1" noMove="1" noResize="1" noEditPoints="1" noAdjustHandles="1" noChangeArrowheads="1" noChangeShapeType="1" noTextEdit="1"/>
              </p:cNvSpPr>
              <p:nvPr/>
            </p:nvSpPr>
            <p:spPr>
              <a:xfrm>
                <a:off x="7469197" y="2157709"/>
                <a:ext cx="2652649" cy="338554"/>
              </a:xfrm>
              <a:prstGeom prst="rect">
                <a:avLst/>
              </a:prstGeom>
              <a:blipFill>
                <a:blip r:embed="rId5"/>
                <a:stretch>
                  <a:fillRect/>
                </a:stretch>
              </a:blipFill>
            </p:spPr>
            <p:txBody>
              <a:bodyPr/>
              <a:lstStyle/>
              <a:p>
                <a:r>
                  <a:rPr lang="el-GR">
                    <a:noFill/>
                  </a:rPr>
                  <a:t> </a:t>
                </a:r>
              </a:p>
            </p:txBody>
          </p:sp>
        </mc:Fallback>
      </mc:AlternateContent>
      <p:grpSp>
        <p:nvGrpSpPr>
          <p:cNvPr id="2" name="Ομάδα 1"/>
          <p:cNvGrpSpPr/>
          <p:nvPr/>
        </p:nvGrpSpPr>
        <p:grpSpPr>
          <a:xfrm>
            <a:off x="-7249" y="716272"/>
            <a:ext cx="7053204" cy="6109770"/>
            <a:chOff x="-7249" y="716272"/>
            <a:chExt cx="7053204" cy="6109770"/>
          </a:xfrm>
        </p:grpSpPr>
        <p:grpSp>
          <p:nvGrpSpPr>
            <p:cNvPr id="6" name="Ομάδα 5"/>
            <p:cNvGrpSpPr/>
            <p:nvPr/>
          </p:nvGrpSpPr>
          <p:grpSpPr>
            <a:xfrm>
              <a:off x="906" y="716272"/>
              <a:ext cx="7045049" cy="3789734"/>
              <a:chOff x="106413" y="3023054"/>
              <a:chExt cx="7045049" cy="3789734"/>
            </a:xfrm>
          </p:grpSpPr>
          <p:grpSp>
            <p:nvGrpSpPr>
              <p:cNvPr id="7" name="Ομάδα 6"/>
              <p:cNvGrpSpPr/>
              <p:nvPr/>
            </p:nvGrpSpPr>
            <p:grpSpPr>
              <a:xfrm>
                <a:off x="1311910" y="4791261"/>
                <a:ext cx="4502680" cy="1807918"/>
                <a:chOff x="1311910" y="4791261"/>
                <a:chExt cx="4502680" cy="1807918"/>
              </a:xfrm>
            </p:grpSpPr>
            <p:sp>
              <p:nvSpPr>
                <p:cNvPr id="103" name="Ορθογώνιο 102"/>
                <p:cNvSpPr/>
                <p:nvPr/>
              </p:nvSpPr>
              <p:spPr>
                <a:xfrm rot="16200000">
                  <a:off x="1118576" y="4984595"/>
                  <a:ext cx="756000" cy="369332"/>
                </a:xfrm>
                <a:prstGeom prst="rect">
                  <a:avLst/>
                </a:prstGeom>
              </p:spPr>
              <p:txBody>
                <a:bodyPr wrap="square">
                  <a:spAutoFit/>
                </a:bodyPr>
                <a:lstStyle/>
                <a:p>
                  <a:pPr algn="ctr"/>
                  <a:r>
                    <a:rPr lang="el-GR" sz="1400" b="1" dirty="0" smtClean="0">
                      <a:solidFill>
                        <a:srgbClr val="0070C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Θέση </a:t>
                  </a:r>
                  <a:r>
                    <a:rPr lang="el-GR" b="1" dirty="0" smtClean="0">
                      <a:solidFill>
                        <a:srgbClr val="0070C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1</a:t>
                  </a:r>
                  <a:endParaRPr lang="el-GR" sz="1400" dirty="0">
                    <a:solidFill>
                      <a:srgbClr val="0070C0"/>
                    </a:solidFill>
                  </a:endParaRPr>
                </a:p>
              </p:txBody>
            </p:sp>
            <p:sp>
              <p:nvSpPr>
                <p:cNvPr id="104" name="Ορθογώνιο 103"/>
                <p:cNvSpPr/>
                <p:nvPr/>
              </p:nvSpPr>
              <p:spPr>
                <a:xfrm rot="16200000">
                  <a:off x="5225608" y="5704781"/>
                  <a:ext cx="756000" cy="369332"/>
                </a:xfrm>
                <a:prstGeom prst="rect">
                  <a:avLst/>
                </a:prstGeom>
              </p:spPr>
              <p:txBody>
                <a:bodyPr wrap="square">
                  <a:spAutoFit/>
                </a:bodyPr>
                <a:lstStyle/>
                <a:p>
                  <a:pPr algn="ctr"/>
                  <a:r>
                    <a:rPr lang="el-GR" sz="1400" b="1" dirty="0" smtClean="0">
                      <a:solidFill>
                        <a:srgbClr val="0070C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Θέση </a:t>
                  </a:r>
                  <a:r>
                    <a:rPr lang="el-GR" b="1" dirty="0" smtClean="0">
                      <a:solidFill>
                        <a:srgbClr val="0070C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2</a:t>
                  </a:r>
                  <a:endParaRPr lang="el-GR" sz="1400" dirty="0">
                    <a:solidFill>
                      <a:srgbClr val="0070C0"/>
                    </a:solidFill>
                  </a:endParaRPr>
                </a:p>
              </p:txBody>
            </p:sp>
            <p:grpSp>
              <p:nvGrpSpPr>
                <p:cNvPr id="105" name="Ομάδα 104"/>
                <p:cNvGrpSpPr/>
                <p:nvPr/>
              </p:nvGrpSpPr>
              <p:grpSpPr>
                <a:xfrm>
                  <a:off x="1664725" y="6445118"/>
                  <a:ext cx="4149865" cy="154061"/>
                  <a:chOff x="1664725" y="6445118"/>
                  <a:chExt cx="4149865" cy="154061"/>
                </a:xfrm>
              </p:grpSpPr>
              <p:cxnSp>
                <p:nvCxnSpPr>
                  <p:cNvPr id="106" name="Ευθεία γραμμή σύνδεσης 105"/>
                  <p:cNvCxnSpPr/>
                  <p:nvPr/>
                </p:nvCxnSpPr>
                <p:spPr>
                  <a:xfrm>
                    <a:off x="5814590" y="6445118"/>
                    <a:ext cx="0" cy="14400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7" name="Ευθεία γραμμή σύνδεσης 106"/>
                  <p:cNvCxnSpPr/>
                  <p:nvPr/>
                </p:nvCxnSpPr>
                <p:spPr>
                  <a:xfrm>
                    <a:off x="1664725" y="6455179"/>
                    <a:ext cx="0" cy="14400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grpSp>
          </p:grpSp>
          <p:grpSp>
            <p:nvGrpSpPr>
              <p:cNvPr id="8" name="Ομάδα 7"/>
              <p:cNvGrpSpPr/>
              <p:nvPr/>
            </p:nvGrpSpPr>
            <p:grpSpPr>
              <a:xfrm>
                <a:off x="1711796" y="3968228"/>
                <a:ext cx="4295783" cy="2218395"/>
                <a:chOff x="1711796" y="3407114"/>
                <a:chExt cx="4295783" cy="2218395"/>
              </a:xfrm>
            </p:grpSpPr>
            <p:grpSp>
              <p:nvGrpSpPr>
                <p:cNvPr id="69" name="Ομάδα 68"/>
                <p:cNvGrpSpPr/>
                <p:nvPr/>
              </p:nvGrpSpPr>
              <p:grpSpPr>
                <a:xfrm>
                  <a:off x="2650808" y="4588562"/>
                  <a:ext cx="597650" cy="400110"/>
                  <a:chOff x="1618012" y="2151257"/>
                  <a:chExt cx="597650" cy="400110"/>
                </a:xfrm>
              </p:grpSpPr>
              <p:cxnSp>
                <p:nvCxnSpPr>
                  <p:cNvPr id="101" name="Ευθύγραμμο βέλος σύνδεσης 100"/>
                  <p:cNvCxnSpPr/>
                  <p:nvPr/>
                </p:nvCxnSpPr>
                <p:spPr>
                  <a:xfrm>
                    <a:off x="1618012" y="2529717"/>
                    <a:ext cx="597650" cy="0"/>
                  </a:xfrm>
                  <a:prstGeom prst="straightConnector1">
                    <a:avLst/>
                  </a:prstGeom>
                  <a:ln w="38100">
                    <a:solidFill>
                      <a:srgbClr val="0070C0"/>
                    </a:solidFill>
                    <a:tailEnd type="triangle" w="med" len="lg"/>
                  </a:ln>
                </p:spPr>
                <p:style>
                  <a:lnRef idx="1">
                    <a:schemeClr val="accent1"/>
                  </a:lnRef>
                  <a:fillRef idx="0">
                    <a:schemeClr val="accent1"/>
                  </a:fillRef>
                  <a:effectRef idx="0">
                    <a:schemeClr val="accent1"/>
                  </a:effectRef>
                  <a:fontRef idx="minor">
                    <a:schemeClr val="tx1"/>
                  </a:fontRef>
                </p:style>
              </p:cxnSp>
              <p:sp>
                <p:nvSpPr>
                  <p:cNvPr id="102" name="TextBox 101"/>
                  <p:cNvSpPr txBox="1"/>
                  <p:nvPr/>
                </p:nvSpPr>
                <p:spPr>
                  <a:xfrm>
                    <a:off x="1720645" y="2151257"/>
                    <a:ext cx="394660" cy="400110"/>
                  </a:xfrm>
                  <a:prstGeom prst="rect">
                    <a:avLst/>
                  </a:prstGeom>
                  <a:noFill/>
                </p:spPr>
                <p:txBody>
                  <a:bodyPr wrap="none" rtlCol="0">
                    <a:spAutoFit/>
                  </a:bodyPr>
                  <a:lstStyle/>
                  <a:p>
                    <a:r>
                      <a:rPr lang="el-GR" sz="2000" b="1" i="1" dirty="0" smtClean="0">
                        <a:solidFill>
                          <a:srgbClr val="0070C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υ</a:t>
                    </a:r>
                    <a:r>
                      <a:rPr lang="en-US" sz="2000" b="1" baseline="-25000" dirty="0" smtClean="0">
                        <a:solidFill>
                          <a:srgbClr val="0070C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1</a:t>
                    </a:r>
                    <a:endParaRPr lang="el-GR" sz="2000" b="1" dirty="0">
                      <a:solidFill>
                        <a:srgbClr val="0070C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grpSp>
            <p:grpSp>
              <p:nvGrpSpPr>
                <p:cNvPr id="70" name="Ομάδα 69"/>
                <p:cNvGrpSpPr/>
                <p:nvPr/>
              </p:nvGrpSpPr>
              <p:grpSpPr>
                <a:xfrm>
                  <a:off x="2517285" y="3407114"/>
                  <a:ext cx="3490294" cy="2218395"/>
                  <a:chOff x="2517285" y="3407114"/>
                  <a:chExt cx="3490294" cy="2218395"/>
                </a:xfrm>
              </p:grpSpPr>
              <p:grpSp>
                <p:nvGrpSpPr>
                  <p:cNvPr id="74" name="Ομάδα 73"/>
                  <p:cNvGrpSpPr/>
                  <p:nvPr/>
                </p:nvGrpSpPr>
                <p:grpSpPr>
                  <a:xfrm>
                    <a:off x="2517285" y="3407114"/>
                    <a:ext cx="3451375" cy="2162038"/>
                    <a:chOff x="1231102" y="913831"/>
                    <a:chExt cx="3451375" cy="2162038"/>
                  </a:xfrm>
                </p:grpSpPr>
                <p:grpSp>
                  <p:nvGrpSpPr>
                    <p:cNvPr id="84" name="Ομάδα 83"/>
                    <p:cNvGrpSpPr/>
                    <p:nvPr/>
                  </p:nvGrpSpPr>
                  <p:grpSpPr>
                    <a:xfrm>
                      <a:off x="1287194" y="913831"/>
                      <a:ext cx="3395283" cy="2120233"/>
                      <a:chOff x="1262779" y="918440"/>
                      <a:chExt cx="3395283" cy="2120233"/>
                    </a:xfrm>
                  </p:grpSpPr>
                  <p:sp>
                    <p:nvSpPr>
                      <p:cNvPr id="93" name="Ελεύθερη σχεδίαση 92"/>
                      <p:cNvSpPr/>
                      <p:nvPr/>
                    </p:nvSpPr>
                    <p:spPr>
                      <a:xfrm>
                        <a:off x="1279047" y="2087239"/>
                        <a:ext cx="3379015" cy="951434"/>
                      </a:xfrm>
                      <a:custGeom>
                        <a:avLst/>
                        <a:gdLst>
                          <a:gd name="connsiteX0" fmla="*/ 0 w 2608118"/>
                          <a:gd name="connsiteY0" fmla="*/ 1776846 h 1790517"/>
                          <a:gd name="connsiteX1" fmla="*/ 789709 w 2608118"/>
                          <a:gd name="connsiteY1" fmla="*/ 1600200 h 1790517"/>
                          <a:gd name="connsiteX2" fmla="*/ 1569027 w 2608118"/>
                          <a:gd name="connsiteY2" fmla="*/ 446809 h 1790517"/>
                          <a:gd name="connsiteX3" fmla="*/ 2608118 w 2608118"/>
                          <a:gd name="connsiteY3" fmla="*/ 0 h 1790517"/>
                          <a:gd name="connsiteX0" fmla="*/ 0 w 2608118"/>
                          <a:gd name="connsiteY0" fmla="*/ 1776846 h 1792636"/>
                          <a:gd name="connsiteX1" fmla="*/ 789709 w 2608118"/>
                          <a:gd name="connsiteY1" fmla="*/ 1600200 h 1792636"/>
                          <a:gd name="connsiteX2" fmla="*/ 1551418 w 2608118"/>
                          <a:gd name="connsiteY2" fmla="*/ 384463 h 1792636"/>
                          <a:gd name="connsiteX3" fmla="*/ 2608118 w 2608118"/>
                          <a:gd name="connsiteY3" fmla="*/ 0 h 1792636"/>
                          <a:gd name="connsiteX0" fmla="*/ 0 w 2608118"/>
                          <a:gd name="connsiteY0" fmla="*/ 1776846 h 1794981"/>
                          <a:gd name="connsiteX1" fmla="*/ 789709 w 2608118"/>
                          <a:gd name="connsiteY1" fmla="*/ 1600200 h 1794981"/>
                          <a:gd name="connsiteX2" fmla="*/ 1545548 w 2608118"/>
                          <a:gd name="connsiteY2" fmla="*/ 322118 h 1794981"/>
                          <a:gd name="connsiteX3" fmla="*/ 2608118 w 2608118"/>
                          <a:gd name="connsiteY3" fmla="*/ 0 h 1794981"/>
                          <a:gd name="connsiteX0" fmla="*/ 0 w 2608118"/>
                          <a:gd name="connsiteY0" fmla="*/ 1776846 h 1784070"/>
                          <a:gd name="connsiteX1" fmla="*/ 785147 w 2608118"/>
                          <a:gd name="connsiteY1" fmla="*/ 1539304 h 1784070"/>
                          <a:gd name="connsiteX2" fmla="*/ 1545548 w 2608118"/>
                          <a:gd name="connsiteY2" fmla="*/ 322118 h 1784070"/>
                          <a:gd name="connsiteX3" fmla="*/ 2608118 w 2608118"/>
                          <a:gd name="connsiteY3" fmla="*/ 0 h 1784070"/>
                          <a:gd name="connsiteX0" fmla="*/ 0 w 2834214"/>
                          <a:gd name="connsiteY0" fmla="*/ 1797143 h 1802937"/>
                          <a:gd name="connsiteX1" fmla="*/ 1011243 w 2834214"/>
                          <a:gd name="connsiteY1" fmla="*/ 1539304 h 1802937"/>
                          <a:gd name="connsiteX2" fmla="*/ 1771644 w 2834214"/>
                          <a:gd name="connsiteY2" fmla="*/ 322118 h 1802937"/>
                          <a:gd name="connsiteX3" fmla="*/ 2834214 w 2834214"/>
                          <a:gd name="connsiteY3" fmla="*/ 0 h 1802937"/>
                          <a:gd name="connsiteX0" fmla="*/ 0 w 2970557"/>
                          <a:gd name="connsiteY0" fmla="*/ 1840102 h 1845897"/>
                          <a:gd name="connsiteX1" fmla="*/ 1011243 w 2970557"/>
                          <a:gd name="connsiteY1" fmla="*/ 1582263 h 1845897"/>
                          <a:gd name="connsiteX2" fmla="*/ 1771644 w 2970557"/>
                          <a:gd name="connsiteY2" fmla="*/ 365077 h 1845897"/>
                          <a:gd name="connsiteX3" fmla="*/ 2970557 w 2970557"/>
                          <a:gd name="connsiteY3" fmla="*/ 0 h 1845897"/>
                          <a:gd name="connsiteX0" fmla="*/ 0 w 3022996"/>
                          <a:gd name="connsiteY0" fmla="*/ 1840102 h 1845897"/>
                          <a:gd name="connsiteX1" fmla="*/ 1011243 w 3022996"/>
                          <a:gd name="connsiteY1" fmla="*/ 1582263 h 1845897"/>
                          <a:gd name="connsiteX2" fmla="*/ 1771644 w 3022996"/>
                          <a:gd name="connsiteY2" fmla="*/ 365077 h 1845897"/>
                          <a:gd name="connsiteX3" fmla="*/ 3022996 w 3022996"/>
                          <a:gd name="connsiteY3" fmla="*/ 0 h 1845897"/>
                        </a:gdLst>
                        <a:ahLst/>
                        <a:cxnLst>
                          <a:cxn ang="0">
                            <a:pos x="connsiteX0" y="connsiteY0"/>
                          </a:cxn>
                          <a:cxn ang="0">
                            <a:pos x="connsiteX1" y="connsiteY1"/>
                          </a:cxn>
                          <a:cxn ang="0">
                            <a:pos x="connsiteX2" y="connsiteY2"/>
                          </a:cxn>
                          <a:cxn ang="0">
                            <a:pos x="connsiteX3" y="connsiteY3"/>
                          </a:cxn>
                        </a:cxnLst>
                        <a:rect l="l" t="t" r="r" b="b"/>
                        <a:pathLst>
                          <a:path w="3022996" h="1845897">
                            <a:moveTo>
                              <a:pt x="0" y="1840102"/>
                            </a:moveTo>
                            <a:cubicBezTo>
                              <a:pt x="264102" y="1862615"/>
                              <a:pt x="715969" y="1828101"/>
                              <a:pt x="1011243" y="1582263"/>
                            </a:cubicBezTo>
                            <a:cubicBezTo>
                              <a:pt x="1306517" y="1336426"/>
                              <a:pt x="1468576" y="631777"/>
                              <a:pt x="1771644" y="365077"/>
                            </a:cubicBezTo>
                            <a:cubicBezTo>
                              <a:pt x="2074712" y="98377"/>
                              <a:pt x="2654984" y="90054"/>
                              <a:pt x="3022996" y="0"/>
                            </a:cubicBezTo>
                          </a:path>
                        </a:pathLst>
                      </a:custGeom>
                      <a:noFill/>
                      <a:ln w="190500">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94" name="Ελεύθερη σχεδίαση 93"/>
                      <p:cNvSpPr/>
                      <p:nvPr/>
                    </p:nvSpPr>
                    <p:spPr>
                      <a:xfrm>
                        <a:off x="1279047" y="1946561"/>
                        <a:ext cx="3330912" cy="1022774"/>
                      </a:xfrm>
                      <a:custGeom>
                        <a:avLst/>
                        <a:gdLst>
                          <a:gd name="connsiteX0" fmla="*/ 0 w 2608118"/>
                          <a:gd name="connsiteY0" fmla="*/ 1776846 h 1790517"/>
                          <a:gd name="connsiteX1" fmla="*/ 789709 w 2608118"/>
                          <a:gd name="connsiteY1" fmla="*/ 1600200 h 1790517"/>
                          <a:gd name="connsiteX2" fmla="*/ 1569027 w 2608118"/>
                          <a:gd name="connsiteY2" fmla="*/ 446809 h 1790517"/>
                          <a:gd name="connsiteX3" fmla="*/ 2608118 w 2608118"/>
                          <a:gd name="connsiteY3" fmla="*/ 0 h 1790517"/>
                          <a:gd name="connsiteX0" fmla="*/ 0 w 2608118"/>
                          <a:gd name="connsiteY0" fmla="*/ 1776846 h 1792636"/>
                          <a:gd name="connsiteX1" fmla="*/ 789709 w 2608118"/>
                          <a:gd name="connsiteY1" fmla="*/ 1600200 h 1792636"/>
                          <a:gd name="connsiteX2" fmla="*/ 1551418 w 2608118"/>
                          <a:gd name="connsiteY2" fmla="*/ 384463 h 1792636"/>
                          <a:gd name="connsiteX3" fmla="*/ 2608118 w 2608118"/>
                          <a:gd name="connsiteY3" fmla="*/ 0 h 1792636"/>
                          <a:gd name="connsiteX0" fmla="*/ 0 w 2608118"/>
                          <a:gd name="connsiteY0" fmla="*/ 1776846 h 1794981"/>
                          <a:gd name="connsiteX1" fmla="*/ 789709 w 2608118"/>
                          <a:gd name="connsiteY1" fmla="*/ 1600200 h 1794981"/>
                          <a:gd name="connsiteX2" fmla="*/ 1545548 w 2608118"/>
                          <a:gd name="connsiteY2" fmla="*/ 322118 h 1794981"/>
                          <a:gd name="connsiteX3" fmla="*/ 2608118 w 2608118"/>
                          <a:gd name="connsiteY3" fmla="*/ 0 h 1794981"/>
                          <a:gd name="connsiteX0" fmla="*/ 0 w 2608118"/>
                          <a:gd name="connsiteY0" fmla="*/ 1776846 h 1784070"/>
                          <a:gd name="connsiteX1" fmla="*/ 785147 w 2608118"/>
                          <a:gd name="connsiteY1" fmla="*/ 1539304 h 1784070"/>
                          <a:gd name="connsiteX2" fmla="*/ 1545548 w 2608118"/>
                          <a:gd name="connsiteY2" fmla="*/ 322118 h 1784070"/>
                          <a:gd name="connsiteX3" fmla="*/ 2608118 w 2608118"/>
                          <a:gd name="connsiteY3" fmla="*/ 0 h 1784070"/>
                          <a:gd name="connsiteX0" fmla="*/ 0 w 2834214"/>
                          <a:gd name="connsiteY0" fmla="*/ 1797143 h 1802937"/>
                          <a:gd name="connsiteX1" fmla="*/ 1011243 w 2834214"/>
                          <a:gd name="connsiteY1" fmla="*/ 1539304 h 1802937"/>
                          <a:gd name="connsiteX2" fmla="*/ 1771644 w 2834214"/>
                          <a:gd name="connsiteY2" fmla="*/ 322118 h 1802937"/>
                          <a:gd name="connsiteX3" fmla="*/ 2834214 w 2834214"/>
                          <a:gd name="connsiteY3" fmla="*/ 0 h 1802937"/>
                          <a:gd name="connsiteX0" fmla="*/ 0 w 2905803"/>
                          <a:gd name="connsiteY0" fmla="*/ 1797143 h 1802938"/>
                          <a:gd name="connsiteX1" fmla="*/ 1011243 w 2905803"/>
                          <a:gd name="connsiteY1" fmla="*/ 1539304 h 1802938"/>
                          <a:gd name="connsiteX2" fmla="*/ 1771644 w 2905803"/>
                          <a:gd name="connsiteY2" fmla="*/ 322118 h 1802938"/>
                          <a:gd name="connsiteX3" fmla="*/ 2905803 w 2905803"/>
                          <a:gd name="connsiteY3" fmla="*/ 0 h 1802938"/>
                        </a:gdLst>
                        <a:ahLst/>
                        <a:cxnLst>
                          <a:cxn ang="0">
                            <a:pos x="connsiteX0" y="connsiteY0"/>
                          </a:cxn>
                          <a:cxn ang="0">
                            <a:pos x="connsiteX1" y="connsiteY1"/>
                          </a:cxn>
                          <a:cxn ang="0">
                            <a:pos x="connsiteX2" y="connsiteY2"/>
                          </a:cxn>
                          <a:cxn ang="0">
                            <a:pos x="connsiteX3" y="connsiteY3"/>
                          </a:cxn>
                        </a:cxnLst>
                        <a:rect l="l" t="t" r="r" b="b"/>
                        <a:pathLst>
                          <a:path w="2905803" h="1802938">
                            <a:moveTo>
                              <a:pt x="0" y="1797143"/>
                            </a:moveTo>
                            <a:cubicBezTo>
                              <a:pt x="264102" y="1819656"/>
                              <a:pt x="715969" y="1785142"/>
                              <a:pt x="1011243" y="1539304"/>
                            </a:cubicBezTo>
                            <a:cubicBezTo>
                              <a:pt x="1306517" y="1293467"/>
                              <a:pt x="1468576" y="588818"/>
                              <a:pt x="1771644" y="322118"/>
                            </a:cubicBezTo>
                            <a:cubicBezTo>
                              <a:pt x="2074712" y="55418"/>
                              <a:pt x="2537791" y="90054"/>
                              <a:pt x="2905803" y="0"/>
                            </a:cubicBezTo>
                          </a:path>
                        </a:pathLst>
                      </a:custGeom>
                      <a:noFill/>
                      <a:ln w="190500">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95" name="Ελεύθερη σχεδίαση 94"/>
                      <p:cNvSpPr/>
                      <p:nvPr/>
                    </p:nvSpPr>
                    <p:spPr>
                      <a:xfrm>
                        <a:off x="1277433" y="1770713"/>
                        <a:ext cx="3260573" cy="1171905"/>
                      </a:xfrm>
                      <a:custGeom>
                        <a:avLst/>
                        <a:gdLst>
                          <a:gd name="connsiteX0" fmla="*/ 0 w 2608118"/>
                          <a:gd name="connsiteY0" fmla="*/ 1776846 h 1790517"/>
                          <a:gd name="connsiteX1" fmla="*/ 789709 w 2608118"/>
                          <a:gd name="connsiteY1" fmla="*/ 1600200 h 1790517"/>
                          <a:gd name="connsiteX2" fmla="*/ 1569027 w 2608118"/>
                          <a:gd name="connsiteY2" fmla="*/ 446809 h 1790517"/>
                          <a:gd name="connsiteX3" fmla="*/ 2608118 w 2608118"/>
                          <a:gd name="connsiteY3" fmla="*/ 0 h 1790517"/>
                          <a:gd name="connsiteX0" fmla="*/ 0 w 2608118"/>
                          <a:gd name="connsiteY0" fmla="*/ 1776846 h 1792636"/>
                          <a:gd name="connsiteX1" fmla="*/ 789709 w 2608118"/>
                          <a:gd name="connsiteY1" fmla="*/ 1600200 h 1792636"/>
                          <a:gd name="connsiteX2" fmla="*/ 1551418 w 2608118"/>
                          <a:gd name="connsiteY2" fmla="*/ 384463 h 1792636"/>
                          <a:gd name="connsiteX3" fmla="*/ 2608118 w 2608118"/>
                          <a:gd name="connsiteY3" fmla="*/ 0 h 1792636"/>
                          <a:gd name="connsiteX0" fmla="*/ 0 w 2608118"/>
                          <a:gd name="connsiteY0" fmla="*/ 1776846 h 1794981"/>
                          <a:gd name="connsiteX1" fmla="*/ 789709 w 2608118"/>
                          <a:gd name="connsiteY1" fmla="*/ 1600200 h 1794981"/>
                          <a:gd name="connsiteX2" fmla="*/ 1545548 w 2608118"/>
                          <a:gd name="connsiteY2" fmla="*/ 322118 h 1794981"/>
                          <a:gd name="connsiteX3" fmla="*/ 2608118 w 2608118"/>
                          <a:gd name="connsiteY3" fmla="*/ 0 h 1794981"/>
                          <a:gd name="connsiteX0" fmla="*/ 0 w 2608118"/>
                          <a:gd name="connsiteY0" fmla="*/ 1776846 h 1784070"/>
                          <a:gd name="connsiteX1" fmla="*/ 785147 w 2608118"/>
                          <a:gd name="connsiteY1" fmla="*/ 1539304 h 1784070"/>
                          <a:gd name="connsiteX2" fmla="*/ 1545548 w 2608118"/>
                          <a:gd name="connsiteY2" fmla="*/ 322118 h 1784070"/>
                          <a:gd name="connsiteX3" fmla="*/ 2608118 w 2608118"/>
                          <a:gd name="connsiteY3" fmla="*/ 0 h 1784070"/>
                          <a:gd name="connsiteX0" fmla="*/ 0 w 2834214"/>
                          <a:gd name="connsiteY0" fmla="*/ 1797143 h 1802937"/>
                          <a:gd name="connsiteX1" fmla="*/ 1011243 w 2834214"/>
                          <a:gd name="connsiteY1" fmla="*/ 1539304 h 1802937"/>
                          <a:gd name="connsiteX2" fmla="*/ 1771644 w 2834214"/>
                          <a:gd name="connsiteY2" fmla="*/ 322118 h 1802937"/>
                          <a:gd name="connsiteX3" fmla="*/ 2834214 w 2834214"/>
                          <a:gd name="connsiteY3" fmla="*/ 0 h 1802937"/>
                          <a:gd name="connsiteX0" fmla="*/ 0 w 2844441"/>
                          <a:gd name="connsiteY0" fmla="*/ 1797143 h 1802938"/>
                          <a:gd name="connsiteX1" fmla="*/ 1011243 w 2844441"/>
                          <a:gd name="connsiteY1" fmla="*/ 1539304 h 1802938"/>
                          <a:gd name="connsiteX2" fmla="*/ 1771644 w 2844441"/>
                          <a:gd name="connsiteY2" fmla="*/ 322118 h 1802938"/>
                          <a:gd name="connsiteX3" fmla="*/ 2844441 w 2844441"/>
                          <a:gd name="connsiteY3" fmla="*/ 0 h 1802938"/>
                        </a:gdLst>
                        <a:ahLst/>
                        <a:cxnLst>
                          <a:cxn ang="0">
                            <a:pos x="connsiteX0" y="connsiteY0"/>
                          </a:cxn>
                          <a:cxn ang="0">
                            <a:pos x="connsiteX1" y="connsiteY1"/>
                          </a:cxn>
                          <a:cxn ang="0">
                            <a:pos x="connsiteX2" y="connsiteY2"/>
                          </a:cxn>
                          <a:cxn ang="0">
                            <a:pos x="connsiteX3" y="connsiteY3"/>
                          </a:cxn>
                        </a:cxnLst>
                        <a:rect l="l" t="t" r="r" b="b"/>
                        <a:pathLst>
                          <a:path w="2844441" h="1802938">
                            <a:moveTo>
                              <a:pt x="0" y="1797143"/>
                            </a:moveTo>
                            <a:cubicBezTo>
                              <a:pt x="264102" y="1819656"/>
                              <a:pt x="715969" y="1785142"/>
                              <a:pt x="1011243" y="1539304"/>
                            </a:cubicBezTo>
                            <a:cubicBezTo>
                              <a:pt x="1306517" y="1293467"/>
                              <a:pt x="1468576" y="588818"/>
                              <a:pt x="1771644" y="322118"/>
                            </a:cubicBezTo>
                            <a:cubicBezTo>
                              <a:pt x="2074712" y="55418"/>
                              <a:pt x="2476429" y="90054"/>
                              <a:pt x="2844441" y="0"/>
                            </a:cubicBezTo>
                          </a:path>
                        </a:pathLst>
                      </a:custGeom>
                      <a:noFill/>
                      <a:ln w="190500">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96" name="Ελεύθερη σχεδίαση 95"/>
                      <p:cNvSpPr/>
                      <p:nvPr/>
                    </p:nvSpPr>
                    <p:spPr>
                      <a:xfrm>
                        <a:off x="1267809" y="1594866"/>
                        <a:ext cx="3284020" cy="1332358"/>
                      </a:xfrm>
                      <a:custGeom>
                        <a:avLst/>
                        <a:gdLst>
                          <a:gd name="connsiteX0" fmla="*/ 0 w 2608118"/>
                          <a:gd name="connsiteY0" fmla="*/ 1776846 h 1790517"/>
                          <a:gd name="connsiteX1" fmla="*/ 789709 w 2608118"/>
                          <a:gd name="connsiteY1" fmla="*/ 1600200 h 1790517"/>
                          <a:gd name="connsiteX2" fmla="*/ 1569027 w 2608118"/>
                          <a:gd name="connsiteY2" fmla="*/ 446809 h 1790517"/>
                          <a:gd name="connsiteX3" fmla="*/ 2608118 w 2608118"/>
                          <a:gd name="connsiteY3" fmla="*/ 0 h 1790517"/>
                          <a:gd name="connsiteX0" fmla="*/ 0 w 2608118"/>
                          <a:gd name="connsiteY0" fmla="*/ 1776846 h 1792636"/>
                          <a:gd name="connsiteX1" fmla="*/ 789709 w 2608118"/>
                          <a:gd name="connsiteY1" fmla="*/ 1600200 h 1792636"/>
                          <a:gd name="connsiteX2" fmla="*/ 1551418 w 2608118"/>
                          <a:gd name="connsiteY2" fmla="*/ 384463 h 1792636"/>
                          <a:gd name="connsiteX3" fmla="*/ 2608118 w 2608118"/>
                          <a:gd name="connsiteY3" fmla="*/ 0 h 1792636"/>
                          <a:gd name="connsiteX0" fmla="*/ 0 w 2608118"/>
                          <a:gd name="connsiteY0" fmla="*/ 1776846 h 1794981"/>
                          <a:gd name="connsiteX1" fmla="*/ 789709 w 2608118"/>
                          <a:gd name="connsiteY1" fmla="*/ 1600200 h 1794981"/>
                          <a:gd name="connsiteX2" fmla="*/ 1545548 w 2608118"/>
                          <a:gd name="connsiteY2" fmla="*/ 322118 h 1794981"/>
                          <a:gd name="connsiteX3" fmla="*/ 2608118 w 2608118"/>
                          <a:gd name="connsiteY3" fmla="*/ 0 h 1794981"/>
                          <a:gd name="connsiteX0" fmla="*/ 0 w 2608118"/>
                          <a:gd name="connsiteY0" fmla="*/ 1776846 h 1784070"/>
                          <a:gd name="connsiteX1" fmla="*/ 785147 w 2608118"/>
                          <a:gd name="connsiteY1" fmla="*/ 1539304 h 1784070"/>
                          <a:gd name="connsiteX2" fmla="*/ 1545548 w 2608118"/>
                          <a:gd name="connsiteY2" fmla="*/ 322118 h 1784070"/>
                          <a:gd name="connsiteX3" fmla="*/ 2608118 w 2608118"/>
                          <a:gd name="connsiteY3" fmla="*/ 0 h 1784070"/>
                          <a:gd name="connsiteX0" fmla="*/ 0 w 2834214"/>
                          <a:gd name="connsiteY0" fmla="*/ 1797143 h 1802937"/>
                          <a:gd name="connsiteX1" fmla="*/ 1011243 w 2834214"/>
                          <a:gd name="connsiteY1" fmla="*/ 1539304 h 1802937"/>
                          <a:gd name="connsiteX2" fmla="*/ 1771644 w 2834214"/>
                          <a:gd name="connsiteY2" fmla="*/ 322118 h 1802937"/>
                          <a:gd name="connsiteX3" fmla="*/ 2834214 w 2834214"/>
                          <a:gd name="connsiteY3" fmla="*/ 0 h 1802937"/>
                          <a:gd name="connsiteX0" fmla="*/ 0 w 2864895"/>
                          <a:gd name="connsiteY0" fmla="*/ 1797143 h 1802938"/>
                          <a:gd name="connsiteX1" fmla="*/ 1011243 w 2864895"/>
                          <a:gd name="connsiteY1" fmla="*/ 1539304 h 1802938"/>
                          <a:gd name="connsiteX2" fmla="*/ 1771644 w 2864895"/>
                          <a:gd name="connsiteY2" fmla="*/ 322118 h 1802938"/>
                          <a:gd name="connsiteX3" fmla="*/ 2864895 w 2864895"/>
                          <a:gd name="connsiteY3" fmla="*/ 0 h 1802938"/>
                        </a:gdLst>
                        <a:ahLst/>
                        <a:cxnLst>
                          <a:cxn ang="0">
                            <a:pos x="connsiteX0" y="connsiteY0"/>
                          </a:cxn>
                          <a:cxn ang="0">
                            <a:pos x="connsiteX1" y="connsiteY1"/>
                          </a:cxn>
                          <a:cxn ang="0">
                            <a:pos x="connsiteX2" y="connsiteY2"/>
                          </a:cxn>
                          <a:cxn ang="0">
                            <a:pos x="connsiteX3" y="connsiteY3"/>
                          </a:cxn>
                        </a:cxnLst>
                        <a:rect l="l" t="t" r="r" b="b"/>
                        <a:pathLst>
                          <a:path w="2864895" h="1802938">
                            <a:moveTo>
                              <a:pt x="0" y="1797143"/>
                            </a:moveTo>
                            <a:cubicBezTo>
                              <a:pt x="264102" y="1819656"/>
                              <a:pt x="715969" y="1785142"/>
                              <a:pt x="1011243" y="1539304"/>
                            </a:cubicBezTo>
                            <a:cubicBezTo>
                              <a:pt x="1306517" y="1293467"/>
                              <a:pt x="1468576" y="588818"/>
                              <a:pt x="1771644" y="322118"/>
                            </a:cubicBezTo>
                            <a:cubicBezTo>
                              <a:pt x="2074712" y="55418"/>
                              <a:pt x="2496883" y="90054"/>
                              <a:pt x="2864895" y="0"/>
                            </a:cubicBezTo>
                          </a:path>
                        </a:pathLst>
                      </a:custGeom>
                      <a:noFill/>
                      <a:ln w="190500">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97" name="Ελεύθερη σχεδίαση 96"/>
                      <p:cNvSpPr/>
                      <p:nvPr/>
                    </p:nvSpPr>
                    <p:spPr>
                      <a:xfrm>
                        <a:off x="1262779" y="1404509"/>
                        <a:ext cx="3348000" cy="1488085"/>
                      </a:xfrm>
                      <a:custGeom>
                        <a:avLst/>
                        <a:gdLst>
                          <a:gd name="connsiteX0" fmla="*/ 0 w 2608118"/>
                          <a:gd name="connsiteY0" fmla="*/ 1776846 h 1790517"/>
                          <a:gd name="connsiteX1" fmla="*/ 789709 w 2608118"/>
                          <a:gd name="connsiteY1" fmla="*/ 1600200 h 1790517"/>
                          <a:gd name="connsiteX2" fmla="*/ 1569027 w 2608118"/>
                          <a:gd name="connsiteY2" fmla="*/ 446809 h 1790517"/>
                          <a:gd name="connsiteX3" fmla="*/ 2608118 w 2608118"/>
                          <a:gd name="connsiteY3" fmla="*/ 0 h 1790517"/>
                          <a:gd name="connsiteX0" fmla="*/ 0 w 2608118"/>
                          <a:gd name="connsiteY0" fmla="*/ 1776846 h 1792636"/>
                          <a:gd name="connsiteX1" fmla="*/ 789709 w 2608118"/>
                          <a:gd name="connsiteY1" fmla="*/ 1600200 h 1792636"/>
                          <a:gd name="connsiteX2" fmla="*/ 1551418 w 2608118"/>
                          <a:gd name="connsiteY2" fmla="*/ 384463 h 1792636"/>
                          <a:gd name="connsiteX3" fmla="*/ 2608118 w 2608118"/>
                          <a:gd name="connsiteY3" fmla="*/ 0 h 1792636"/>
                          <a:gd name="connsiteX0" fmla="*/ 0 w 2608118"/>
                          <a:gd name="connsiteY0" fmla="*/ 1776846 h 1794981"/>
                          <a:gd name="connsiteX1" fmla="*/ 789709 w 2608118"/>
                          <a:gd name="connsiteY1" fmla="*/ 1600200 h 1794981"/>
                          <a:gd name="connsiteX2" fmla="*/ 1545548 w 2608118"/>
                          <a:gd name="connsiteY2" fmla="*/ 322118 h 1794981"/>
                          <a:gd name="connsiteX3" fmla="*/ 2608118 w 2608118"/>
                          <a:gd name="connsiteY3" fmla="*/ 0 h 1794981"/>
                          <a:gd name="connsiteX0" fmla="*/ 0 w 2608118"/>
                          <a:gd name="connsiteY0" fmla="*/ 1776846 h 1784070"/>
                          <a:gd name="connsiteX1" fmla="*/ 785147 w 2608118"/>
                          <a:gd name="connsiteY1" fmla="*/ 1539304 h 1784070"/>
                          <a:gd name="connsiteX2" fmla="*/ 1545548 w 2608118"/>
                          <a:gd name="connsiteY2" fmla="*/ 322118 h 1784070"/>
                          <a:gd name="connsiteX3" fmla="*/ 2608118 w 2608118"/>
                          <a:gd name="connsiteY3" fmla="*/ 0 h 1784070"/>
                          <a:gd name="connsiteX0" fmla="*/ 0 w 2834214"/>
                          <a:gd name="connsiteY0" fmla="*/ 1797143 h 1802937"/>
                          <a:gd name="connsiteX1" fmla="*/ 1011243 w 2834214"/>
                          <a:gd name="connsiteY1" fmla="*/ 1539304 h 1802937"/>
                          <a:gd name="connsiteX2" fmla="*/ 1771644 w 2834214"/>
                          <a:gd name="connsiteY2" fmla="*/ 322118 h 1802937"/>
                          <a:gd name="connsiteX3" fmla="*/ 2834214 w 2834214"/>
                          <a:gd name="connsiteY3" fmla="*/ 0 h 1802937"/>
                        </a:gdLst>
                        <a:ahLst/>
                        <a:cxnLst>
                          <a:cxn ang="0">
                            <a:pos x="connsiteX0" y="connsiteY0"/>
                          </a:cxn>
                          <a:cxn ang="0">
                            <a:pos x="connsiteX1" y="connsiteY1"/>
                          </a:cxn>
                          <a:cxn ang="0">
                            <a:pos x="connsiteX2" y="connsiteY2"/>
                          </a:cxn>
                          <a:cxn ang="0">
                            <a:pos x="connsiteX3" y="connsiteY3"/>
                          </a:cxn>
                        </a:cxnLst>
                        <a:rect l="l" t="t" r="r" b="b"/>
                        <a:pathLst>
                          <a:path w="2834214" h="1802937">
                            <a:moveTo>
                              <a:pt x="0" y="1797143"/>
                            </a:moveTo>
                            <a:cubicBezTo>
                              <a:pt x="264102" y="1819656"/>
                              <a:pt x="715969" y="1785142"/>
                              <a:pt x="1011243" y="1539304"/>
                            </a:cubicBezTo>
                            <a:cubicBezTo>
                              <a:pt x="1306517" y="1293467"/>
                              <a:pt x="1468576" y="588818"/>
                              <a:pt x="1771644" y="322118"/>
                            </a:cubicBezTo>
                            <a:cubicBezTo>
                              <a:pt x="2074712" y="55418"/>
                              <a:pt x="2466202" y="90054"/>
                              <a:pt x="2834214" y="0"/>
                            </a:cubicBezTo>
                          </a:path>
                        </a:pathLst>
                      </a:custGeom>
                      <a:noFill/>
                      <a:ln w="190500">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98" name="Ελεύθερη σχεδίαση 97"/>
                      <p:cNvSpPr/>
                      <p:nvPr/>
                    </p:nvSpPr>
                    <p:spPr>
                      <a:xfrm>
                        <a:off x="1275819" y="1258430"/>
                        <a:ext cx="3342635" cy="1551784"/>
                      </a:xfrm>
                      <a:custGeom>
                        <a:avLst/>
                        <a:gdLst>
                          <a:gd name="connsiteX0" fmla="*/ 0 w 2608118"/>
                          <a:gd name="connsiteY0" fmla="*/ 1776846 h 1790517"/>
                          <a:gd name="connsiteX1" fmla="*/ 789709 w 2608118"/>
                          <a:gd name="connsiteY1" fmla="*/ 1600200 h 1790517"/>
                          <a:gd name="connsiteX2" fmla="*/ 1569027 w 2608118"/>
                          <a:gd name="connsiteY2" fmla="*/ 446809 h 1790517"/>
                          <a:gd name="connsiteX3" fmla="*/ 2608118 w 2608118"/>
                          <a:gd name="connsiteY3" fmla="*/ 0 h 1790517"/>
                          <a:gd name="connsiteX0" fmla="*/ 0 w 2608118"/>
                          <a:gd name="connsiteY0" fmla="*/ 1776846 h 1792636"/>
                          <a:gd name="connsiteX1" fmla="*/ 789709 w 2608118"/>
                          <a:gd name="connsiteY1" fmla="*/ 1600200 h 1792636"/>
                          <a:gd name="connsiteX2" fmla="*/ 1551418 w 2608118"/>
                          <a:gd name="connsiteY2" fmla="*/ 384463 h 1792636"/>
                          <a:gd name="connsiteX3" fmla="*/ 2608118 w 2608118"/>
                          <a:gd name="connsiteY3" fmla="*/ 0 h 1792636"/>
                          <a:gd name="connsiteX0" fmla="*/ 0 w 2608118"/>
                          <a:gd name="connsiteY0" fmla="*/ 1776846 h 1794981"/>
                          <a:gd name="connsiteX1" fmla="*/ 789709 w 2608118"/>
                          <a:gd name="connsiteY1" fmla="*/ 1600200 h 1794981"/>
                          <a:gd name="connsiteX2" fmla="*/ 1545548 w 2608118"/>
                          <a:gd name="connsiteY2" fmla="*/ 322118 h 1794981"/>
                          <a:gd name="connsiteX3" fmla="*/ 2608118 w 2608118"/>
                          <a:gd name="connsiteY3" fmla="*/ 0 h 1794981"/>
                          <a:gd name="connsiteX0" fmla="*/ 0 w 2608118"/>
                          <a:gd name="connsiteY0" fmla="*/ 1776846 h 1784070"/>
                          <a:gd name="connsiteX1" fmla="*/ 785147 w 2608118"/>
                          <a:gd name="connsiteY1" fmla="*/ 1539304 h 1784070"/>
                          <a:gd name="connsiteX2" fmla="*/ 1545548 w 2608118"/>
                          <a:gd name="connsiteY2" fmla="*/ 322118 h 1784070"/>
                          <a:gd name="connsiteX3" fmla="*/ 2608118 w 2608118"/>
                          <a:gd name="connsiteY3" fmla="*/ 0 h 1784070"/>
                          <a:gd name="connsiteX0" fmla="*/ 0 w 2834214"/>
                          <a:gd name="connsiteY0" fmla="*/ 1797143 h 1802937"/>
                          <a:gd name="connsiteX1" fmla="*/ 1011243 w 2834214"/>
                          <a:gd name="connsiteY1" fmla="*/ 1539304 h 1802937"/>
                          <a:gd name="connsiteX2" fmla="*/ 1771644 w 2834214"/>
                          <a:gd name="connsiteY2" fmla="*/ 322118 h 1802937"/>
                          <a:gd name="connsiteX3" fmla="*/ 2834214 w 2834214"/>
                          <a:gd name="connsiteY3" fmla="*/ 0 h 1802937"/>
                          <a:gd name="connsiteX0" fmla="*/ 0 w 2916030"/>
                          <a:gd name="connsiteY0" fmla="*/ 1817010 h 1822805"/>
                          <a:gd name="connsiteX1" fmla="*/ 1011243 w 2916030"/>
                          <a:gd name="connsiteY1" fmla="*/ 1559171 h 1822805"/>
                          <a:gd name="connsiteX2" fmla="*/ 1771644 w 2916030"/>
                          <a:gd name="connsiteY2" fmla="*/ 341985 h 1822805"/>
                          <a:gd name="connsiteX3" fmla="*/ 2916030 w 2916030"/>
                          <a:gd name="connsiteY3" fmla="*/ 0 h 1822805"/>
                          <a:gd name="connsiteX0" fmla="*/ 0 w 2916030"/>
                          <a:gd name="connsiteY0" fmla="*/ 1757409 h 1763204"/>
                          <a:gd name="connsiteX1" fmla="*/ 1011243 w 2916030"/>
                          <a:gd name="connsiteY1" fmla="*/ 1499570 h 1763204"/>
                          <a:gd name="connsiteX2" fmla="*/ 1771644 w 2916030"/>
                          <a:gd name="connsiteY2" fmla="*/ 282384 h 1763204"/>
                          <a:gd name="connsiteX3" fmla="*/ 2916030 w 2916030"/>
                          <a:gd name="connsiteY3" fmla="*/ 0 h 1763204"/>
                          <a:gd name="connsiteX0" fmla="*/ 0 w 2916030"/>
                          <a:gd name="connsiteY0" fmla="*/ 1787209 h 1793004"/>
                          <a:gd name="connsiteX1" fmla="*/ 1011243 w 2916030"/>
                          <a:gd name="connsiteY1" fmla="*/ 1529370 h 1793004"/>
                          <a:gd name="connsiteX2" fmla="*/ 1771644 w 2916030"/>
                          <a:gd name="connsiteY2" fmla="*/ 312184 h 1793004"/>
                          <a:gd name="connsiteX3" fmla="*/ 2916030 w 2916030"/>
                          <a:gd name="connsiteY3" fmla="*/ 0 h 1793004"/>
                        </a:gdLst>
                        <a:ahLst/>
                        <a:cxnLst>
                          <a:cxn ang="0">
                            <a:pos x="connsiteX0" y="connsiteY0"/>
                          </a:cxn>
                          <a:cxn ang="0">
                            <a:pos x="connsiteX1" y="connsiteY1"/>
                          </a:cxn>
                          <a:cxn ang="0">
                            <a:pos x="connsiteX2" y="connsiteY2"/>
                          </a:cxn>
                          <a:cxn ang="0">
                            <a:pos x="connsiteX3" y="connsiteY3"/>
                          </a:cxn>
                        </a:cxnLst>
                        <a:rect l="l" t="t" r="r" b="b"/>
                        <a:pathLst>
                          <a:path w="2916030" h="1793004">
                            <a:moveTo>
                              <a:pt x="0" y="1787209"/>
                            </a:moveTo>
                            <a:cubicBezTo>
                              <a:pt x="264102" y="1809722"/>
                              <a:pt x="715969" y="1775208"/>
                              <a:pt x="1011243" y="1529370"/>
                            </a:cubicBezTo>
                            <a:cubicBezTo>
                              <a:pt x="1306517" y="1283533"/>
                              <a:pt x="1468576" y="578884"/>
                              <a:pt x="1771644" y="312184"/>
                            </a:cubicBezTo>
                            <a:cubicBezTo>
                              <a:pt x="2074712" y="45484"/>
                              <a:pt x="2548018" y="90054"/>
                              <a:pt x="2916030" y="0"/>
                            </a:cubicBezTo>
                          </a:path>
                        </a:pathLst>
                      </a:custGeom>
                      <a:noFill/>
                      <a:ln w="190500">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99" name="Ελεύθερη σχεδίαση 98"/>
                      <p:cNvSpPr/>
                      <p:nvPr/>
                    </p:nvSpPr>
                    <p:spPr>
                      <a:xfrm>
                        <a:off x="1275820" y="1075403"/>
                        <a:ext cx="3333738" cy="1662545"/>
                      </a:xfrm>
                      <a:custGeom>
                        <a:avLst/>
                        <a:gdLst>
                          <a:gd name="connsiteX0" fmla="*/ 0 w 2608118"/>
                          <a:gd name="connsiteY0" fmla="*/ 1776846 h 1790517"/>
                          <a:gd name="connsiteX1" fmla="*/ 789709 w 2608118"/>
                          <a:gd name="connsiteY1" fmla="*/ 1600200 h 1790517"/>
                          <a:gd name="connsiteX2" fmla="*/ 1569027 w 2608118"/>
                          <a:gd name="connsiteY2" fmla="*/ 446809 h 1790517"/>
                          <a:gd name="connsiteX3" fmla="*/ 2608118 w 2608118"/>
                          <a:gd name="connsiteY3" fmla="*/ 0 h 1790517"/>
                          <a:gd name="connsiteX0" fmla="*/ 0 w 2608118"/>
                          <a:gd name="connsiteY0" fmla="*/ 1776846 h 1792636"/>
                          <a:gd name="connsiteX1" fmla="*/ 789709 w 2608118"/>
                          <a:gd name="connsiteY1" fmla="*/ 1600200 h 1792636"/>
                          <a:gd name="connsiteX2" fmla="*/ 1551418 w 2608118"/>
                          <a:gd name="connsiteY2" fmla="*/ 384463 h 1792636"/>
                          <a:gd name="connsiteX3" fmla="*/ 2608118 w 2608118"/>
                          <a:gd name="connsiteY3" fmla="*/ 0 h 1792636"/>
                          <a:gd name="connsiteX0" fmla="*/ 0 w 2608118"/>
                          <a:gd name="connsiteY0" fmla="*/ 1776846 h 1794981"/>
                          <a:gd name="connsiteX1" fmla="*/ 789709 w 2608118"/>
                          <a:gd name="connsiteY1" fmla="*/ 1600200 h 1794981"/>
                          <a:gd name="connsiteX2" fmla="*/ 1545548 w 2608118"/>
                          <a:gd name="connsiteY2" fmla="*/ 322118 h 1794981"/>
                          <a:gd name="connsiteX3" fmla="*/ 2608118 w 2608118"/>
                          <a:gd name="connsiteY3" fmla="*/ 0 h 1794981"/>
                          <a:gd name="connsiteX0" fmla="*/ 0 w 2608118"/>
                          <a:gd name="connsiteY0" fmla="*/ 1776846 h 1784070"/>
                          <a:gd name="connsiteX1" fmla="*/ 785147 w 2608118"/>
                          <a:gd name="connsiteY1" fmla="*/ 1539304 h 1784070"/>
                          <a:gd name="connsiteX2" fmla="*/ 1545548 w 2608118"/>
                          <a:gd name="connsiteY2" fmla="*/ 322118 h 1784070"/>
                          <a:gd name="connsiteX3" fmla="*/ 2608118 w 2608118"/>
                          <a:gd name="connsiteY3" fmla="*/ 0 h 1784070"/>
                          <a:gd name="connsiteX0" fmla="*/ 0 w 2834214"/>
                          <a:gd name="connsiteY0" fmla="*/ 1797143 h 1802937"/>
                          <a:gd name="connsiteX1" fmla="*/ 1011243 w 2834214"/>
                          <a:gd name="connsiteY1" fmla="*/ 1539304 h 1802937"/>
                          <a:gd name="connsiteX2" fmla="*/ 1771644 w 2834214"/>
                          <a:gd name="connsiteY2" fmla="*/ 322118 h 1802937"/>
                          <a:gd name="connsiteX3" fmla="*/ 2834214 w 2834214"/>
                          <a:gd name="connsiteY3" fmla="*/ 0 h 1802937"/>
                          <a:gd name="connsiteX0" fmla="*/ 0 w 2992037"/>
                          <a:gd name="connsiteY0" fmla="*/ 1815813 h 1821608"/>
                          <a:gd name="connsiteX1" fmla="*/ 1011243 w 2992037"/>
                          <a:gd name="connsiteY1" fmla="*/ 1557974 h 1821608"/>
                          <a:gd name="connsiteX2" fmla="*/ 1771644 w 2992037"/>
                          <a:gd name="connsiteY2" fmla="*/ 340788 h 1821608"/>
                          <a:gd name="connsiteX3" fmla="*/ 2992037 w 2992037"/>
                          <a:gd name="connsiteY3" fmla="*/ 0 h 1821608"/>
                        </a:gdLst>
                        <a:ahLst/>
                        <a:cxnLst>
                          <a:cxn ang="0">
                            <a:pos x="connsiteX0" y="connsiteY0"/>
                          </a:cxn>
                          <a:cxn ang="0">
                            <a:pos x="connsiteX1" y="connsiteY1"/>
                          </a:cxn>
                          <a:cxn ang="0">
                            <a:pos x="connsiteX2" y="connsiteY2"/>
                          </a:cxn>
                          <a:cxn ang="0">
                            <a:pos x="connsiteX3" y="connsiteY3"/>
                          </a:cxn>
                        </a:cxnLst>
                        <a:rect l="l" t="t" r="r" b="b"/>
                        <a:pathLst>
                          <a:path w="2992037" h="1821608">
                            <a:moveTo>
                              <a:pt x="0" y="1815813"/>
                            </a:moveTo>
                            <a:cubicBezTo>
                              <a:pt x="264102" y="1838326"/>
                              <a:pt x="715969" y="1803812"/>
                              <a:pt x="1011243" y="1557974"/>
                            </a:cubicBezTo>
                            <a:cubicBezTo>
                              <a:pt x="1306517" y="1312137"/>
                              <a:pt x="1468576" y="607488"/>
                              <a:pt x="1771644" y="340788"/>
                            </a:cubicBezTo>
                            <a:cubicBezTo>
                              <a:pt x="2074712" y="74088"/>
                              <a:pt x="2624025" y="90054"/>
                              <a:pt x="2992037" y="0"/>
                            </a:cubicBezTo>
                          </a:path>
                        </a:pathLst>
                      </a:custGeom>
                      <a:noFill/>
                      <a:ln w="190500">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100" name="Ελεύθερη σχεδίαση 99"/>
                      <p:cNvSpPr/>
                      <p:nvPr/>
                    </p:nvSpPr>
                    <p:spPr>
                      <a:xfrm>
                        <a:off x="1337280" y="918440"/>
                        <a:ext cx="3286062" cy="1771848"/>
                      </a:xfrm>
                      <a:custGeom>
                        <a:avLst/>
                        <a:gdLst>
                          <a:gd name="connsiteX0" fmla="*/ 0 w 2608118"/>
                          <a:gd name="connsiteY0" fmla="*/ 1776846 h 1790517"/>
                          <a:gd name="connsiteX1" fmla="*/ 789709 w 2608118"/>
                          <a:gd name="connsiteY1" fmla="*/ 1600200 h 1790517"/>
                          <a:gd name="connsiteX2" fmla="*/ 1569027 w 2608118"/>
                          <a:gd name="connsiteY2" fmla="*/ 446809 h 1790517"/>
                          <a:gd name="connsiteX3" fmla="*/ 2608118 w 2608118"/>
                          <a:gd name="connsiteY3" fmla="*/ 0 h 1790517"/>
                          <a:gd name="connsiteX0" fmla="*/ 0 w 2608118"/>
                          <a:gd name="connsiteY0" fmla="*/ 1776846 h 1792636"/>
                          <a:gd name="connsiteX1" fmla="*/ 789709 w 2608118"/>
                          <a:gd name="connsiteY1" fmla="*/ 1600200 h 1792636"/>
                          <a:gd name="connsiteX2" fmla="*/ 1551418 w 2608118"/>
                          <a:gd name="connsiteY2" fmla="*/ 384463 h 1792636"/>
                          <a:gd name="connsiteX3" fmla="*/ 2608118 w 2608118"/>
                          <a:gd name="connsiteY3" fmla="*/ 0 h 1792636"/>
                          <a:gd name="connsiteX0" fmla="*/ 0 w 2608118"/>
                          <a:gd name="connsiteY0" fmla="*/ 1776846 h 1794981"/>
                          <a:gd name="connsiteX1" fmla="*/ 789709 w 2608118"/>
                          <a:gd name="connsiteY1" fmla="*/ 1600200 h 1794981"/>
                          <a:gd name="connsiteX2" fmla="*/ 1545548 w 2608118"/>
                          <a:gd name="connsiteY2" fmla="*/ 322118 h 1794981"/>
                          <a:gd name="connsiteX3" fmla="*/ 2608118 w 2608118"/>
                          <a:gd name="connsiteY3" fmla="*/ 0 h 1794981"/>
                          <a:gd name="connsiteX0" fmla="*/ 0 w 2608118"/>
                          <a:gd name="connsiteY0" fmla="*/ 1776846 h 1784070"/>
                          <a:gd name="connsiteX1" fmla="*/ 785147 w 2608118"/>
                          <a:gd name="connsiteY1" fmla="*/ 1539304 h 1784070"/>
                          <a:gd name="connsiteX2" fmla="*/ 1545548 w 2608118"/>
                          <a:gd name="connsiteY2" fmla="*/ 322118 h 1784070"/>
                          <a:gd name="connsiteX3" fmla="*/ 2608118 w 2608118"/>
                          <a:gd name="connsiteY3" fmla="*/ 0 h 1784070"/>
                          <a:gd name="connsiteX0" fmla="*/ 0 w 2834214"/>
                          <a:gd name="connsiteY0" fmla="*/ 1797143 h 1802937"/>
                          <a:gd name="connsiteX1" fmla="*/ 1011243 w 2834214"/>
                          <a:gd name="connsiteY1" fmla="*/ 1539304 h 1802937"/>
                          <a:gd name="connsiteX2" fmla="*/ 1771644 w 2834214"/>
                          <a:gd name="connsiteY2" fmla="*/ 322118 h 1802937"/>
                          <a:gd name="connsiteX3" fmla="*/ 2834214 w 2834214"/>
                          <a:gd name="connsiteY3" fmla="*/ 0 h 1802937"/>
                          <a:gd name="connsiteX0" fmla="*/ 0 w 2834214"/>
                          <a:gd name="connsiteY0" fmla="*/ 1797143 h 1799559"/>
                          <a:gd name="connsiteX1" fmla="*/ 1125314 w 2834214"/>
                          <a:gd name="connsiteY1" fmla="*/ 1437854 h 1799559"/>
                          <a:gd name="connsiteX2" fmla="*/ 1771644 w 2834214"/>
                          <a:gd name="connsiteY2" fmla="*/ 322118 h 1799559"/>
                          <a:gd name="connsiteX3" fmla="*/ 2834214 w 2834214"/>
                          <a:gd name="connsiteY3" fmla="*/ 0 h 1799559"/>
                          <a:gd name="connsiteX0" fmla="*/ 0 w 2834214"/>
                          <a:gd name="connsiteY0" fmla="*/ 1797143 h 1800249"/>
                          <a:gd name="connsiteX1" fmla="*/ 1073464 w 2834214"/>
                          <a:gd name="connsiteY1" fmla="*/ 1474745 h 1800249"/>
                          <a:gd name="connsiteX2" fmla="*/ 1771644 w 2834214"/>
                          <a:gd name="connsiteY2" fmla="*/ 322118 h 1800249"/>
                          <a:gd name="connsiteX3" fmla="*/ 2834214 w 2834214"/>
                          <a:gd name="connsiteY3" fmla="*/ 0 h 1800249"/>
                          <a:gd name="connsiteX0" fmla="*/ 0 w 2834214"/>
                          <a:gd name="connsiteY0" fmla="*/ 1797143 h 1802344"/>
                          <a:gd name="connsiteX1" fmla="*/ 1031984 w 2834214"/>
                          <a:gd name="connsiteY1" fmla="*/ 1530081 h 1802344"/>
                          <a:gd name="connsiteX2" fmla="*/ 1771644 w 2834214"/>
                          <a:gd name="connsiteY2" fmla="*/ 322118 h 1802344"/>
                          <a:gd name="connsiteX3" fmla="*/ 2834214 w 2834214"/>
                          <a:gd name="connsiteY3" fmla="*/ 0 h 1802344"/>
                          <a:gd name="connsiteX0" fmla="*/ 0 w 2751254"/>
                          <a:gd name="connsiteY0" fmla="*/ 1797143 h 1802344"/>
                          <a:gd name="connsiteX1" fmla="*/ 949024 w 2751254"/>
                          <a:gd name="connsiteY1" fmla="*/ 1530081 h 1802344"/>
                          <a:gd name="connsiteX2" fmla="*/ 1688684 w 2751254"/>
                          <a:gd name="connsiteY2" fmla="*/ 322118 h 1802344"/>
                          <a:gd name="connsiteX3" fmla="*/ 2751254 w 2751254"/>
                          <a:gd name="connsiteY3" fmla="*/ 0 h 1802344"/>
                          <a:gd name="connsiteX0" fmla="*/ 0 w 2896435"/>
                          <a:gd name="connsiteY0" fmla="*/ 1861701 h 1866902"/>
                          <a:gd name="connsiteX1" fmla="*/ 949024 w 2896435"/>
                          <a:gd name="connsiteY1" fmla="*/ 1594639 h 1866902"/>
                          <a:gd name="connsiteX2" fmla="*/ 1688684 w 2896435"/>
                          <a:gd name="connsiteY2" fmla="*/ 386676 h 1866902"/>
                          <a:gd name="connsiteX3" fmla="*/ 2896435 w 2896435"/>
                          <a:gd name="connsiteY3" fmla="*/ 0 h 1866902"/>
                          <a:gd name="connsiteX0" fmla="*/ 0 w 2927545"/>
                          <a:gd name="connsiteY0" fmla="*/ 1787919 h 1793120"/>
                          <a:gd name="connsiteX1" fmla="*/ 949024 w 2927545"/>
                          <a:gd name="connsiteY1" fmla="*/ 1520857 h 1793120"/>
                          <a:gd name="connsiteX2" fmla="*/ 1688684 w 2927545"/>
                          <a:gd name="connsiteY2" fmla="*/ 312894 h 1793120"/>
                          <a:gd name="connsiteX3" fmla="*/ 2927545 w 2927545"/>
                          <a:gd name="connsiteY3" fmla="*/ 0 h 1793120"/>
                          <a:gd name="connsiteX0" fmla="*/ 0 w 2906805"/>
                          <a:gd name="connsiteY0" fmla="*/ 1815588 h 1820789"/>
                          <a:gd name="connsiteX1" fmla="*/ 949024 w 2906805"/>
                          <a:gd name="connsiteY1" fmla="*/ 1548526 h 1820789"/>
                          <a:gd name="connsiteX2" fmla="*/ 1688684 w 2906805"/>
                          <a:gd name="connsiteY2" fmla="*/ 340563 h 1820789"/>
                          <a:gd name="connsiteX3" fmla="*/ 2906805 w 2906805"/>
                          <a:gd name="connsiteY3" fmla="*/ 0 h 1820789"/>
                        </a:gdLst>
                        <a:ahLst/>
                        <a:cxnLst>
                          <a:cxn ang="0">
                            <a:pos x="connsiteX0" y="connsiteY0"/>
                          </a:cxn>
                          <a:cxn ang="0">
                            <a:pos x="connsiteX1" y="connsiteY1"/>
                          </a:cxn>
                          <a:cxn ang="0">
                            <a:pos x="connsiteX2" y="connsiteY2"/>
                          </a:cxn>
                          <a:cxn ang="0">
                            <a:pos x="connsiteX3" y="connsiteY3"/>
                          </a:cxn>
                        </a:cxnLst>
                        <a:rect l="l" t="t" r="r" b="b"/>
                        <a:pathLst>
                          <a:path w="2906805" h="1820789">
                            <a:moveTo>
                              <a:pt x="0" y="1815588"/>
                            </a:moveTo>
                            <a:cubicBezTo>
                              <a:pt x="264102" y="1838101"/>
                              <a:pt x="667577" y="1794363"/>
                              <a:pt x="949024" y="1548526"/>
                            </a:cubicBezTo>
                            <a:cubicBezTo>
                              <a:pt x="1230471" y="1302689"/>
                              <a:pt x="1385616" y="607263"/>
                              <a:pt x="1688684" y="340563"/>
                            </a:cubicBezTo>
                            <a:cubicBezTo>
                              <a:pt x="1991752" y="73863"/>
                              <a:pt x="2538793" y="90054"/>
                              <a:pt x="2906805" y="0"/>
                            </a:cubicBezTo>
                          </a:path>
                        </a:pathLst>
                      </a:custGeom>
                      <a:noFill/>
                      <a:ln w="190500">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grpSp>
                <p:grpSp>
                  <p:nvGrpSpPr>
                    <p:cNvPr id="85" name="Ομάδα 84"/>
                    <p:cNvGrpSpPr/>
                    <p:nvPr/>
                  </p:nvGrpSpPr>
                  <p:grpSpPr>
                    <a:xfrm>
                      <a:off x="1231102" y="1001826"/>
                      <a:ext cx="3196495" cy="2074043"/>
                      <a:chOff x="1242265" y="1423367"/>
                      <a:chExt cx="3196495" cy="2074043"/>
                    </a:xfrm>
                  </p:grpSpPr>
                  <p:sp>
                    <p:nvSpPr>
                      <p:cNvPr id="86" name="Ελεύθερη σχεδίαση 85"/>
                      <p:cNvSpPr/>
                      <p:nvPr/>
                    </p:nvSpPr>
                    <p:spPr>
                      <a:xfrm>
                        <a:off x="1325940" y="2542617"/>
                        <a:ext cx="3112820" cy="954793"/>
                      </a:xfrm>
                      <a:custGeom>
                        <a:avLst/>
                        <a:gdLst>
                          <a:gd name="connsiteX0" fmla="*/ 0 w 2608118"/>
                          <a:gd name="connsiteY0" fmla="*/ 1776846 h 1790517"/>
                          <a:gd name="connsiteX1" fmla="*/ 789709 w 2608118"/>
                          <a:gd name="connsiteY1" fmla="*/ 1600200 h 1790517"/>
                          <a:gd name="connsiteX2" fmla="*/ 1569027 w 2608118"/>
                          <a:gd name="connsiteY2" fmla="*/ 446809 h 1790517"/>
                          <a:gd name="connsiteX3" fmla="*/ 2608118 w 2608118"/>
                          <a:gd name="connsiteY3" fmla="*/ 0 h 1790517"/>
                          <a:gd name="connsiteX0" fmla="*/ 0 w 2608118"/>
                          <a:gd name="connsiteY0" fmla="*/ 1776846 h 1792636"/>
                          <a:gd name="connsiteX1" fmla="*/ 789709 w 2608118"/>
                          <a:gd name="connsiteY1" fmla="*/ 1600200 h 1792636"/>
                          <a:gd name="connsiteX2" fmla="*/ 1551418 w 2608118"/>
                          <a:gd name="connsiteY2" fmla="*/ 384463 h 1792636"/>
                          <a:gd name="connsiteX3" fmla="*/ 2608118 w 2608118"/>
                          <a:gd name="connsiteY3" fmla="*/ 0 h 1792636"/>
                          <a:gd name="connsiteX0" fmla="*/ 0 w 2608118"/>
                          <a:gd name="connsiteY0" fmla="*/ 1776846 h 1794981"/>
                          <a:gd name="connsiteX1" fmla="*/ 789709 w 2608118"/>
                          <a:gd name="connsiteY1" fmla="*/ 1600200 h 1794981"/>
                          <a:gd name="connsiteX2" fmla="*/ 1545548 w 2608118"/>
                          <a:gd name="connsiteY2" fmla="*/ 322118 h 1794981"/>
                          <a:gd name="connsiteX3" fmla="*/ 2608118 w 2608118"/>
                          <a:gd name="connsiteY3" fmla="*/ 0 h 1794981"/>
                          <a:gd name="connsiteX0" fmla="*/ 0 w 2608118"/>
                          <a:gd name="connsiteY0" fmla="*/ 1776846 h 1784070"/>
                          <a:gd name="connsiteX1" fmla="*/ 785147 w 2608118"/>
                          <a:gd name="connsiteY1" fmla="*/ 1539304 h 1784070"/>
                          <a:gd name="connsiteX2" fmla="*/ 1545548 w 2608118"/>
                          <a:gd name="connsiteY2" fmla="*/ 322118 h 1784070"/>
                          <a:gd name="connsiteX3" fmla="*/ 2608118 w 2608118"/>
                          <a:gd name="connsiteY3" fmla="*/ 0 h 1784070"/>
                          <a:gd name="connsiteX0" fmla="*/ 0 w 2834214"/>
                          <a:gd name="connsiteY0" fmla="*/ 1797143 h 1802937"/>
                          <a:gd name="connsiteX1" fmla="*/ 1011243 w 2834214"/>
                          <a:gd name="connsiteY1" fmla="*/ 1539304 h 1802937"/>
                          <a:gd name="connsiteX2" fmla="*/ 1771644 w 2834214"/>
                          <a:gd name="connsiteY2" fmla="*/ 322118 h 1802937"/>
                          <a:gd name="connsiteX3" fmla="*/ 2834214 w 2834214"/>
                          <a:gd name="connsiteY3" fmla="*/ 0 h 1802937"/>
                          <a:gd name="connsiteX0" fmla="*/ 0 w 2732792"/>
                          <a:gd name="connsiteY0" fmla="*/ 1768595 h 1774390"/>
                          <a:gd name="connsiteX1" fmla="*/ 1011243 w 2732792"/>
                          <a:gd name="connsiteY1" fmla="*/ 1510756 h 1774390"/>
                          <a:gd name="connsiteX2" fmla="*/ 1771644 w 2732792"/>
                          <a:gd name="connsiteY2" fmla="*/ 293570 h 1774390"/>
                          <a:gd name="connsiteX3" fmla="*/ 2732792 w 2732792"/>
                          <a:gd name="connsiteY3" fmla="*/ 0 h 1774390"/>
                          <a:gd name="connsiteX0" fmla="*/ 0 w 2662600"/>
                          <a:gd name="connsiteY0" fmla="*/ 1782689 h 1787738"/>
                          <a:gd name="connsiteX1" fmla="*/ 941051 w 2662600"/>
                          <a:gd name="connsiteY1" fmla="*/ 1510756 h 1787738"/>
                          <a:gd name="connsiteX2" fmla="*/ 1701452 w 2662600"/>
                          <a:gd name="connsiteY2" fmla="*/ 293570 h 1787738"/>
                          <a:gd name="connsiteX3" fmla="*/ 2662600 w 2662600"/>
                          <a:gd name="connsiteY3" fmla="*/ 0 h 1787738"/>
                        </a:gdLst>
                        <a:ahLst/>
                        <a:cxnLst>
                          <a:cxn ang="0">
                            <a:pos x="connsiteX0" y="connsiteY0"/>
                          </a:cxn>
                          <a:cxn ang="0">
                            <a:pos x="connsiteX1" y="connsiteY1"/>
                          </a:cxn>
                          <a:cxn ang="0">
                            <a:pos x="connsiteX2" y="connsiteY2"/>
                          </a:cxn>
                          <a:cxn ang="0">
                            <a:pos x="connsiteX3" y="connsiteY3"/>
                          </a:cxn>
                        </a:cxnLst>
                        <a:rect l="l" t="t" r="r" b="b"/>
                        <a:pathLst>
                          <a:path w="2662600" h="1787738">
                            <a:moveTo>
                              <a:pt x="0" y="1782689"/>
                            </a:moveTo>
                            <a:cubicBezTo>
                              <a:pt x="264102" y="1805202"/>
                              <a:pt x="657476" y="1758942"/>
                              <a:pt x="941051" y="1510756"/>
                            </a:cubicBezTo>
                            <a:cubicBezTo>
                              <a:pt x="1224626" y="1262570"/>
                              <a:pt x="1398384" y="560270"/>
                              <a:pt x="1701452" y="293570"/>
                            </a:cubicBezTo>
                            <a:cubicBezTo>
                              <a:pt x="2004520" y="26870"/>
                              <a:pt x="2294588" y="90054"/>
                              <a:pt x="2662600" y="0"/>
                            </a:cubicBezTo>
                          </a:path>
                        </a:pathLst>
                      </a:custGeom>
                      <a:noFill/>
                      <a:ln w="12700">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87" name="Ελεύθερη σχεδίαση 86"/>
                      <p:cNvSpPr/>
                      <p:nvPr/>
                    </p:nvSpPr>
                    <p:spPr>
                      <a:xfrm>
                        <a:off x="1287541" y="2368588"/>
                        <a:ext cx="3044768" cy="1078986"/>
                      </a:xfrm>
                      <a:custGeom>
                        <a:avLst/>
                        <a:gdLst>
                          <a:gd name="connsiteX0" fmla="*/ 0 w 2608118"/>
                          <a:gd name="connsiteY0" fmla="*/ 1776846 h 1790517"/>
                          <a:gd name="connsiteX1" fmla="*/ 789709 w 2608118"/>
                          <a:gd name="connsiteY1" fmla="*/ 1600200 h 1790517"/>
                          <a:gd name="connsiteX2" fmla="*/ 1569027 w 2608118"/>
                          <a:gd name="connsiteY2" fmla="*/ 446809 h 1790517"/>
                          <a:gd name="connsiteX3" fmla="*/ 2608118 w 2608118"/>
                          <a:gd name="connsiteY3" fmla="*/ 0 h 1790517"/>
                          <a:gd name="connsiteX0" fmla="*/ 0 w 2608118"/>
                          <a:gd name="connsiteY0" fmla="*/ 1776846 h 1792636"/>
                          <a:gd name="connsiteX1" fmla="*/ 789709 w 2608118"/>
                          <a:gd name="connsiteY1" fmla="*/ 1600200 h 1792636"/>
                          <a:gd name="connsiteX2" fmla="*/ 1551418 w 2608118"/>
                          <a:gd name="connsiteY2" fmla="*/ 384463 h 1792636"/>
                          <a:gd name="connsiteX3" fmla="*/ 2608118 w 2608118"/>
                          <a:gd name="connsiteY3" fmla="*/ 0 h 1792636"/>
                          <a:gd name="connsiteX0" fmla="*/ 0 w 2608118"/>
                          <a:gd name="connsiteY0" fmla="*/ 1776846 h 1794981"/>
                          <a:gd name="connsiteX1" fmla="*/ 789709 w 2608118"/>
                          <a:gd name="connsiteY1" fmla="*/ 1600200 h 1794981"/>
                          <a:gd name="connsiteX2" fmla="*/ 1545548 w 2608118"/>
                          <a:gd name="connsiteY2" fmla="*/ 322118 h 1794981"/>
                          <a:gd name="connsiteX3" fmla="*/ 2608118 w 2608118"/>
                          <a:gd name="connsiteY3" fmla="*/ 0 h 1794981"/>
                          <a:gd name="connsiteX0" fmla="*/ 0 w 2608118"/>
                          <a:gd name="connsiteY0" fmla="*/ 1776846 h 1784070"/>
                          <a:gd name="connsiteX1" fmla="*/ 785147 w 2608118"/>
                          <a:gd name="connsiteY1" fmla="*/ 1539304 h 1784070"/>
                          <a:gd name="connsiteX2" fmla="*/ 1545548 w 2608118"/>
                          <a:gd name="connsiteY2" fmla="*/ 322118 h 1784070"/>
                          <a:gd name="connsiteX3" fmla="*/ 2608118 w 2608118"/>
                          <a:gd name="connsiteY3" fmla="*/ 0 h 1784070"/>
                          <a:gd name="connsiteX0" fmla="*/ 0 w 2834214"/>
                          <a:gd name="connsiteY0" fmla="*/ 1797143 h 1802937"/>
                          <a:gd name="connsiteX1" fmla="*/ 1011243 w 2834214"/>
                          <a:gd name="connsiteY1" fmla="*/ 1539304 h 1802937"/>
                          <a:gd name="connsiteX2" fmla="*/ 1771644 w 2834214"/>
                          <a:gd name="connsiteY2" fmla="*/ 322118 h 1802937"/>
                          <a:gd name="connsiteX3" fmla="*/ 2834214 w 2834214"/>
                          <a:gd name="connsiteY3" fmla="*/ 0 h 1802937"/>
                          <a:gd name="connsiteX0" fmla="*/ 0 w 2651655"/>
                          <a:gd name="connsiteY0" fmla="*/ 1770573 h 1776368"/>
                          <a:gd name="connsiteX1" fmla="*/ 1011243 w 2651655"/>
                          <a:gd name="connsiteY1" fmla="*/ 1512734 h 1776368"/>
                          <a:gd name="connsiteX2" fmla="*/ 1771644 w 2651655"/>
                          <a:gd name="connsiteY2" fmla="*/ 295548 h 1776368"/>
                          <a:gd name="connsiteX3" fmla="*/ 2651655 w 2651655"/>
                          <a:gd name="connsiteY3" fmla="*/ 0 h 1776368"/>
                          <a:gd name="connsiteX0" fmla="*/ 0 w 2562847"/>
                          <a:gd name="connsiteY0" fmla="*/ 1770573 h 1776368"/>
                          <a:gd name="connsiteX1" fmla="*/ 922435 w 2562847"/>
                          <a:gd name="connsiteY1" fmla="*/ 1512734 h 1776368"/>
                          <a:gd name="connsiteX2" fmla="*/ 1682836 w 2562847"/>
                          <a:gd name="connsiteY2" fmla="*/ 295548 h 1776368"/>
                          <a:gd name="connsiteX3" fmla="*/ 2562847 w 2562847"/>
                          <a:gd name="connsiteY3" fmla="*/ 0 h 1776368"/>
                        </a:gdLst>
                        <a:ahLst/>
                        <a:cxnLst>
                          <a:cxn ang="0">
                            <a:pos x="connsiteX0" y="connsiteY0"/>
                          </a:cxn>
                          <a:cxn ang="0">
                            <a:pos x="connsiteX1" y="connsiteY1"/>
                          </a:cxn>
                          <a:cxn ang="0">
                            <a:pos x="connsiteX2" y="connsiteY2"/>
                          </a:cxn>
                          <a:cxn ang="0">
                            <a:pos x="connsiteX3" y="connsiteY3"/>
                          </a:cxn>
                        </a:cxnLst>
                        <a:rect l="l" t="t" r="r" b="b"/>
                        <a:pathLst>
                          <a:path w="2562847" h="1776368">
                            <a:moveTo>
                              <a:pt x="0" y="1770573"/>
                            </a:moveTo>
                            <a:cubicBezTo>
                              <a:pt x="264102" y="1793086"/>
                              <a:pt x="641962" y="1758571"/>
                              <a:pt x="922435" y="1512734"/>
                            </a:cubicBezTo>
                            <a:cubicBezTo>
                              <a:pt x="1202908" y="1266897"/>
                              <a:pt x="1379768" y="562248"/>
                              <a:pt x="1682836" y="295548"/>
                            </a:cubicBezTo>
                            <a:cubicBezTo>
                              <a:pt x="1985904" y="28848"/>
                              <a:pt x="2194835" y="90054"/>
                              <a:pt x="2562847" y="0"/>
                            </a:cubicBezTo>
                          </a:path>
                        </a:pathLst>
                      </a:custGeom>
                      <a:noFill/>
                      <a:ln w="12700">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88" name="Ελεύθερη σχεδίαση 87"/>
                      <p:cNvSpPr/>
                      <p:nvPr/>
                    </p:nvSpPr>
                    <p:spPr>
                      <a:xfrm>
                        <a:off x="1242265" y="2204465"/>
                        <a:ext cx="3029816" cy="1180484"/>
                      </a:xfrm>
                      <a:custGeom>
                        <a:avLst/>
                        <a:gdLst>
                          <a:gd name="connsiteX0" fmla="*/ 0 w 2608118"/>
                          <a:gd name="connsiteY0" fmla="*/ 1776846 h 1790517"/>
                          <a:gd name="connsiteX1" fmla="*/ 789709 w 2608118"/>
                          <a:gd name="connsiteY1" fmla="*/ 1600200 h 1790517"/>
                          <a:gd name="connsiteX2" fmla="*/ 1569027 w 2608118"/>
                          <a:gd name="connsiteY2" fmla="*/ 446809 h 1790517"/>
                          <a:gd name="connsiteX3" fmla="*/ 2608118 w 2608118"/>
                          <a:gd name="connsiteY3" fmla="*/ 0 h 1790517"/>
                          <a:gd name="connsiteX0" fmla="*/ 0 w 2608118"/>
                          <a:gd name="connsiteY0" fmla="*/ 1776846 h 1792636"/>
                          <a:gd name="connsiteX1" fmla="*/ 789709 w 2608118"/>
                          <a:gd name="connsiteY1" fmla="*/ 1600200 h 1792636"/>
                          <a:gd name="connsiteX2" fmla="*/ 1551418 w 2608118"/>
                          <a:gd name="connsiteY2" fmla="*/ 384463 h 1792636"/>
                          <a:gd name="connsiteX3" fmla="*/ 2608118 w 2608118"/>
                          <a:gd name="connsiteY3" fmla="*/ 0 h 1792636"/>
                          <a:gd name="connsiteX0" fmla="*/ 0 w 2608118"/>
                          <a:gd name="connsiteY0" fmla="*/ 1776846 h 1794981"/>
                          <a:gd name="connsiteX1" fmla="*/ 789709 w 2608118"/>
                          <a:gd name="connsiteY1" fmla="*/ 1600200 h 1794981"/>
                          <a:gd name="connsiteX2" fmla="*/ 1545548 w 2608118"/>
                          <a:gd name="connsiteY2" fmla="*/ 322118 h 1794981"/>
                          <a:gd name="connsiteX3" fmla="*/ 2608118 w 2608118"/>
                          <a:gd name="connsiteY3" fmla="*/ 0 h 1794981"/>
                          <a:gd name="connsiteX0" fmla="*/ 0 w 2608118"/>
                          <a:gd name="connsiteY0" fmla="*/ 1776846 h 1784070"/>
                          <a:gd name="connsiteX1" fmla="*/ 785147 w 2608118"/>
                          <a:gd name="connsiteY1" fmla="*/ 1539304 h 1784070"/>
                          <a:gd name="connsiteX2" fmla="*/ 1545548 w 2608118"/>
                          <a:gd name="connsiteY2" fmla="*/ 322118 h 1784070"/>
                          <a:gd name="connsiteX3" fmla="*/ 2608118 w 2608118"/>
                          <a:gd name="connsiteY3" fmla="*/ 0 h 1784070"/>
                          <a:gd name="connsiteX0" fmla="*/ 0 w 2834214"/>
                          <a:gd name="connsiteY0" fmla="*/ 1797143 h 1802937"/>
                          <a:gd name="connsiteX1" fmla="*/ 1011243 w 2834214"/>
                          <a:gd name="connsiteY1" fmla="*/ 1539304 h 1802937"/>
                          <a:gd name="connsiteX2" fmla="*/ 1771644 w 2834214"/>
                          <a:gd name="connsiteY2" fmla="*/ 322118 h 1802937"/>
                          <a:gd name="connsiteX3" fmla="*/ 2834214 w 2834214"/>
                          <a:gd name="connsiteY3" fmla="*/ 0 h 1802937"/>
                          <a:gd name="connsiteX0" fmla="*/ 0 w 2621229"/>
                          <a:gd name="connsiteY0" fmla="*/ 1772375 h 1778170"/>
                          <a:gd name="connsiteX1" fmla="*/ 1011243 w 2621229"/>
                          <a:gd name="connsiteY1" fmla="*/ 1514536 h 1778170"/>
                          <a:gd name="connsiteX2" fmla="*/ 1771644 w 2621229"/>
                          <a:gd name="connsiteY2" fmla="*/ 297350 h 1778170"/>
                          <a:gd name="connsiteX3" fmla="*/ 2621229 w 2621229"/>
                          <a:gd name="connsiteY3" fmla="*/ 0 h 1778170"/>
                        </a:gdLst>
                        <a:ahLst/>
                        <a:cxnLst>
                          <a:cxn ang="0">
                            <a:pos x="connsiteX0" y="connsiteY0"/>
                          </a:cxn>
                          <a:cxn ang="0">
                            <a:pos x="connsiteX1" y="connsiteY1"/>
                          </a:cxn>
                          <a:cxn ang="0">
                            <a:pos x="connsiteX2" y="connsiteY2"/>
                          </a:cxn>
                          <a:cxn ang="0">
                            <a:pos x="connsiteX3" y="connsiteY3"/>
                          </a:cxn>
                        </a:cxnLst>
                        <a:rect l="l" t="t" r="r" b="b"/>
                        <a:pathLst>
                          <a:path w="2621229" h="1778170">
                            <a:moveTo>
                              <a:pt x="0" y="1772375"/>
                            </a:moveTo>
                            <a:cubicBezTo>
                              <a:pt x="264102" y="1794888"/>
                              <a:pt x="715969" y="1760374"/>
                              <a:pt x="1011243" y="1514536"/>
                            </a:cubicBezTo>
                            <a:cubicBezTo>
                              <a:pt x="1306517" y="1268699"/>
                              <a:pt x="1468576" y="564050"/>
                              <a:pt x="1771644" y="297350"/>
                            </a:cubicBezTo>
                            <a:cubicBezTo>
                              <a:pt x="2074712" y="30650"/>
                              <a:pt x="2253217" y="90054"/>
                              <a:pt x="2621229" y="0"/>
                            </a:cubicBezTo>
                          </a:path>
                        </a:pathLst>
                      </a:custGeom>
                      <a:noFill/>
                      <a:ln w="12700">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89" name="Ελεύθερη σχεδίαση 88"/>
                      <p:cNvSpPr/>
                      <p:nvPr/>
                    </p:nvSpPr>
                    <p:spPr>
                      <a:xfrm>
                        <a:off x="1302980" y="2040341"/>
                        <a:ext cx="2982923" cy="1267779"/>
                      </a:xfrm>
                      <a:custGeom>
                        <a:avLst/>
                        <a:gdLst>
                          <a:gd name="connsiteX0" fmla="*/ 0 w 2608118"/>
                          <a:gd name="connsiteY0" fmla="*/ 1776846 h 1790517"/>
                          <a:gd name="connsiteX1" fmla="*/ 789709 w 2608118"/>
                          <a:gd name="connsiteY1" fmla="*/ 1600200 h 1790517"/>
                          <a:gd name="connsiteX2" fmla="*/ 1569027 w 2608118"/>
                          <a:gd name="connsiteY2" fmla="*/ 446809 h 1790517"/>
                          <a:gd name="connsiteX3" fmla="*/ 2608118 w 2608118"/>
                          <a:gd name="connsiteY3" fmla="*/ 0 h 1790517"/>
                          <a:gd name="connsiteX0" fmla="*/ 0 w 2608118"/>
                          <a:gd name="connsiteY0" fmla="*/ 1776846 h 1792636"/>
                          <a:gd name="connsiteX1" fmla="*/ 789709 w 2608118"/>
                          <a:gd name="connsiteY1" fmla="*/ 1600200 h 1792636"/>
                          <a:gd name="connsiteX2" fmla="*/ 1551418 w 2608118"/>
                          <a:gd name="connsiteY2" fmla="*/ 384463 h 1792636"/>
                          <a:gd name="connsiteX3" fmla="*/ 2608118 w 2608118"/>
                          <a:gd name="connsiteY3" fmla="*/ 0 h 1792636"/>
                          <a:gd name="connsiteX0" fmla="*/ 0 w 2608118"/>
                          <a:gd name="connsiteY0" fmla="*/ 1776846 h 1794981"/>
                          <a:gd name="connsiteX1" fmla="*/ 789709 w 2608118"/>
                          <a:gd name="connsiteY1" fmla="*/ 1600200 h 1794981"/>
                          <a:gd name="connsiteX2" fmla="*/ 1545548 w 2608118"/>
                          <a:gd name="connsiteY2" fmla="*/ 322118 h 1794981"/>
                          <a:gd name="connsiteX3" fmla="*/ 2608118 w 2608118"/>
                          <a:gd name="connsiteY3" fmla="*/ 0 h 1794981"/>
                          <a:gd name="connsiteX0" fmla="*/ 0 w 2608118"/>
                          <a:gd name="connsiteY0" fmla="*/ 1776846 h 1784070"/>
                          <a:gd name="connsiteX1" fmla="*/ 785147 w 2608118"/>
                          <a:gd name="connsiteY1" fmla="*/ 1539304 h 1784070"/>
                          <a:gd name="connsiteX2" fmla="*/ 1545548 w 2608118"/>
                          <a:gd name="connsiteY2" fmla="*/ 322118 h 1784070"/>
                          <a:gd name="connsiteX3" fmla="*/ 2608118 w 2608118"/>
                          <a:gd name="connsiteY3" fmla="*/ 0 h 1784070"/>
                          <a:gd name="connsiteX0" fmla="*/ 0 w 2834214"/>
                          <a:gd name="connsiteY0" fmla="*/ 1797143 h 1802937"/>
                          <a:gd name="connsiteX1" fmla="*/ 1011243 w 2834214"/>
                          <a:gd name="connsiteY1" fmla="*/ 1539304 h 1802937"/>
                          <a:gd name="connsiteX2" fmla="*/ 1771644 w 2834214"/>
                          <a:gd name="connsiteY2" fmla="*/ 322118 h 1802937"/>
                          <a:gd name="connsiteX3" fmla="*/ 2834214 w 2834214"/>
                          <a:gd name="connsiteY3" fmla="*/ 0 h 1802937"/>
                          <a:gd name="connsiteX0" fmla="*/ 0 w 2641513"/>
                          <a:gd name="connsiteY0" fmla="*/ 1762835 h 1768630"/>
                          <a:gd name="connsiteX1" fmla="*/ 1011243 w 2641513"/>
                          <a:gd name="connsiteY1" fmla="*/ 1504996 h 1768630"/>
                          <a:gd name="connsiteX2" fmla="*/ 1771644 w 2641513"/>
                          <a:gd name="connsiteY2" fmla="*/ 287810 h 1768630"/>
                          <a:gd name="connsiteX3" fmla="*/ 2641513 w 2641513"/>
                          <a:gd name="connsiteY3" fmla="*/ 0 h 1768630"/>
                          <a:gd name="connsiteX0" fmla="*/ 0 w 2580660"/>
                          <a:gd name="connsiteY0" fmla="*/ 1774424 h 1779594"/>
                          <a:gd name="connsiteX1" fmla="*/ 950390 w 2580660"/>
                          <a:gd name="connsiteY1" fmla="*/ 1504996 h 1779594"/>
                          <a:gd name="connsiteX2" fmla="*/ 1710791 w 2580660"/>
                          <a:gd name="connsiteY2" fmla="*/ 287810 h 1779594"/>
                          <a:gd name="connsiteX3" fmla="*/ 2580660 w 2580660"/>
                          <a:gd name="connsiteY3" fmla="*/ 0 h 1779594"/>
                        </a:gdLst>
                        <a:ahLst/>
                        <a:cxnLst>
                          <a:cxn ang="0">
                            <a:pos x="connsiteX0" y="connsiteY0"/>
                          </a:cxn>
                          <a:cxn ang="0">
                            <a:pos x="connsiteX1" y="connsiteY1"/>
                          </a:cxn>
                          <a:cxn ang="0">
                            <a:pos x="connsiteX2" y="connsiteY2"/>
                          </a:cxn>
                          <a:cxn ang="0">
                            <a:pos x="connsiteX3" y="connsiteY3"/>
                          </a:cxn>
                        </a:cxnLst>
                        <a:rect l="l" t="t" r="r" b="b"/>
                        <a:pathLst>
                          <a:path w="2580660" h="1779594">
                            <a:moveTo>
                              <a:pt x="0" y="1774424"/>
                            </a:moveTo>
                            <a:cubicBezTo>
                              <a:pt x="264102" y="1796937"/>
                              <a:pt x="665258" y="1752765"/>
                              <a:pt x="950390" y="1504996"/>
                            </a:cubicBezTo>
                            <a:cubicBezTo>
                              <a:pt x="1235522" y="1257227"/>
                              <a:pt x="1407723" y="554510"/>
                              <a:pt x="1710791" y="287810"/>
                            </a:cubicBezTo>
                            <a:cubicBezTo>
                              <a:pt x="2013859" y="21110"/>
                              <a:pt x="2212648" y="90054"/>
                              <a:pt x="2580660" y="0"/>
                            </a:cubicBezTo>
                          </a:path>
                        </a:pathLst>
                      </a:custGeom>
                      <a:noFill/>
                      <a:ln w="12700">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90" name="Ελεύθερη σχεδίαση 89"/>
                      <p:cNvSpPr/>
                      <p:nvPr/>
                    </p:nvSpPr>
                    <p:spPr>
                      <a:xfrm>
                        <a:off x="1274504" y="1814816"/>
                        <a:ext cx="3006369" cy="1410630"/>
                      </a:xfrm>
                      <a:custGeom>
                        <a:avLst/>
                        <a:gdLst>
                          <a:gd name="connsiteX0" fmla="*/ 0 w 2608118"/>
                          <a:gd name="connsiteY0" fmla="*/ 1776846 h 1790517"/>
                          <a:gd name="connsiteX1" fmla="*/ 789709 w 2608118"/>
                          <a:gd name="connsiteY1" fmla="*/ 1600200 h 1790517"/>
                          <a:gd name="connsiteX2" fmla="*/ 1569027 w 2608118"/>
                          <a:gd name="connsiteY2" fmla="*/ 446809 h 1790517"/>
                          <a:gd name="connsiteX3" fmla="*/ 2608118 w 2608118"/>
                          <a:gd name="connsiteY3" fmla="*/ 0 h 1790517"/>
                          <a:gd name="connsiteX0" fmla="*/ 0 w 2608118"/>
                          <a:gd name="connsiteY0" fmla="*/ 1776846 h 1792636"/>
                          <a:gd name="connsiteX1" fmla="*/ 789709 w 2608118"/>
                          <a:gd name="connsiteY1" fmla="*/ 1600200 h 1792636"/>
                          <a:gd name="connsiteX2" fmla="*/ 1551418 w 2608118"/>
                          <a:gd name="connsiteY2" fmla="*/ 384463 h 1792636"/>
                          <a:gd name="connsiteX3" fmla="*/ 2608118 w 2608118"/>
                          <a:gd name="connsiteY3" fmla="*/ 0 h 1792636"/>
                          <a:gd name="connsiteX0" fmla="*/ 0 w 2608118"/>
                          <a:gd name="connsiteY0" fmla="*/ 1776846 h 1794981"/>
                          <a:gd name="connsiteX1" fmla="*/ 789709 w 2608118"/>
                          <a:gd name="connsiteY1" fmla="*/ 1600200 h 1794981"/>
                          <a:gd name="connsiteX2" fmla="*/ 1545548 w 2608118"/>
                          <a:gd name="connsiteY2" fmla="*/ 322118 h 1794981"/>
                          <a:gd name="connsiteX3" fmla="*/ 2608118 w 2608118"/>
                          <a:gd name="connsiteY3" fmla="*/ 0 h 1794981"/>
                          <a:gd name="connsiteX0" fmla="*/ 0 w 2608118"/>
                          <a:gd name="connsiteY0" fmla="*/ 1776846 h 1784070"/>
                          <a:gd name="connsiteX1" fmla="*/ 785147 w 2608118"/>
                          <a:gd name="connsiteY1" fmla="*/ 1539304 h 1784070"/>
                          <a:gd name="connsiteX2" fmla="*/ 1545548 w 2608118"/>
                          <a:gd name="connsiteY2" fmla="*/ 322118 h 1784070"/>
                          <a:gd name="connsiteX3" fmla="*/ 2608118 w 2608118"/>
                          <a:gd name="connsiteY3" fmla="*/ 0 h 1784070"/>
                          <a:gd name="connsiteX0" fmla="*/ 0 w 2834214"/>
                          <a:gd name="connsiteY0" fmla="*/ 1797143 h 1802937"/>
                          <a:gd name="connsiteX1" fmla="*/ 1011243 w 2834214"/>
                          <a:gd name="connsiteY1" fmla="*/ 1539304 h 1802937"/>
                          <a:gd name="connsiteX2" fmla="*/ 1771644 w 2834214"/>
                          <a:gd name="connsiteY2" fmla="*/ 322118 h 1802937"/>
                          <a:gd name="connsiteX3" fmla="*/ 2834214 w 2834214"/>
                          <a:gd name="connsiteY3" fmla="*/ 0 h 1802937"/>
                          <a:gd name="connsiteX0" fmla="*/ 0 w 2641513"/>
                          <a:gd name="connsiteY0" fmla="*/ 1776184 h 1781979"/>
                          <a:gd name="connsiteX1" fmla="*/ 1011243 w 2641513"/>
                          <a:gd name="connsiteY1" fmla="*/ 1518345 h 1781979"/>
                          <a:gd name="connsiteX2" fmla="*/ 1771644 w 2641513"/>
                          <a:gd name="connsiteY2" fmla="*/ 301159 h 1781979"/>
                          <a:gd name="connsiteX3" fmla="*/ 2641513 w 2641513"/>
                          <a:gd name="connsiteY3" fmla="*/ 0 h 1781979"/>
                          <a:gd name="connsiteX0" fmla="*/ 0 w 2600944"/>
                          <a:gd name="connsiteY0" fmla="*/ 1786832 h 1792048"/>
                          <a:gd name="connsiteX1" fmla="*/ 970674 w 2600944"/>
                          <a:gd name="connsiteY1" fmla="*/ 1518345 h 1792048"/>
                          <a:gd name="connsiteX2" fmla="*/ 1731075 w 2600944"/>
                          <a:gd name="connsiteY2" fmla="*/ 301159 h 1792048"/>
                          <a:gd name="connsiteX3" fmla="*/ 2600944 w 2600944"/>
                          <a:gd name="connsiteY3" fmla="*/ 0 h 1792048"/>
                        </a:gdLst>
                        <a:ahLst/>
                        <a:cxnLst>
                          <a:cxn ang="0">
                            <a:pos x="connsiteX0" y="connsiteY0"/>
                          </a:cxn>
                          <a:cxn ang="0">
                            <a:pos x="connsiteX1" y="connsiteY1"/>
                          </a:cxn>
                          <a:cxn ang="0">
                            <a:pos x="connsiteX2" y="connsiteY2"/>
                          </a:cxn>
                          <a:cxn ang="0">
                            <a:pos x="connsiteX3" y="connsiteY3"/>
                          </a:cxn>
                        </a:cxnLst>
                        <a:rect l="l" t="t" r="r" b="b"/>
                        <a:pathLst>
                          <a:path w="2600944" h="1792048">
                            <a:moveTo>
                              <a:pt x="0" y="1786832"/>
                            </a:moveTo>
                            <a:cubicBezTo>
                              <a:pt x="264102" y="1809345"/>
                              <a:pt x="682162" y="1765957"/>
                              <a:pt x="970674" y="1518345"/>
                            </a:cubicBezTo>
                            <a:cubicBezTo>
                              <a:pt x="1259186" y="1270733"/>
                              <a:pt x="1428007" y="567859"/>
                              <a:pt x="1731075" y="301159"/>
                            </a:cubicBezTo>
                            <a:cubicBezTo>
                              <a:pt x="2034143" y="34459"/>
                              <a:pt x="2232932" y="90054"/>
                              <a:pt x="2600944" y="0"/>
                            </a:cubicBezTo>
                          </a:path>
                        </a:pathLst>
                      </a:custGeom>
                      <a:noFill/>
                      <a:ln w="12700">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91" name="Ελεύθερη σχεδίαση 90"/>
                      <p:cNvSpPr/>
                      <p:nvPr/>
                    </p:nvSpPr>
                    <p:spPr>
                      <a:xfrm>
                        <a:off x="1310990" y="1612510"/>
                        <a:ext cx="2982923" cy="1542897"/>
                      </a:xfrm>
                      <a:custGeom>
                        <a:avLst/>
                        <a:gdLst>
                          <a:gd name="connsiteX0" fmla="*/ 0 w 2608118"/>
                          <a:gd name="connsiteY0" fmla="*/ 1776846 h 1790517"/>
                          <a:gd name="connsiteX1" fmla="*/ 789709 w 2608118"/>
                          <a:gd name="connsiteY1" fmla="*/ 1600200 h 1790517"/>
                          <a:gd name="connsiteX2" fmla="*/ 1569027 w 2608118"/>
                          <a:gd name="connsiteY2" fmla="*/ 446809 h 1790517"/>
                          <a:gd name="connsiteX3" fmla="*/ 2608118 w 2608118"/>
                          <a:gd name="connsiteY3" fmla="*/ 0 h 1790517"/>
                          <a:gd name="connsiteX0" fmla="*/ 0 w 2608118"/>
                          <a:gd name="connsiteY0" fmla="*/ 1776846 h 1792636"/>
                          <a:gd name="connsiteX1" fmla="*/ 789709 w 2608118"/>
                          <a:gd name="connsiteY1" fmla="*/ 1600200 h 1792636"/>
                          <a:gd name="connsiteX2" fmla="*/ 1551418 w 2608118"/>
                          <a:gd name="connsiteY2" fmla="*/ 384463 h 1792636"/>
                          <a:gd name="connsiteX3" fmla="*/ 2608118 w 2608118"/>
                          <a:gd name="connsiteY3" fmla="*/ 0 h 1792636"/>
                          <a:gd name="connsiteX0" fmla="*/ 0 w 2608118"/>
                          <a:gd name="connsiteY0" fmla="*/ 1776846 h 1794981"/>
                          <a:gd name="connsiteX1" fmla="*/ 789709 w 2608118"/>
                          <a:gd name="connsiteY1" fmla="*/ 1600200 h 1794981"/>
                          <a:gd name="connsiteX2" fmla="*/ 1545548 w 2608118"/>
                          <a:gd name="connsiteY2" fmla="*/ 322118 h 1794981"/>
                          <a:gd name="connsiteX3" fmla="*/ 2608118 w 2608118"/>
                          <a:gd name="connsiteY3" fmla="*/ 0 h 1794981"/>
                          <a:gd name="connsiteX0" fmla="*/ 0 w 2608118"/>
                          <a:gd name="connsiteY0" fmla="*/ 1776846 h 1784070"/>
                          <a:gd name="connsiteX1" fmla="*/ 785147 w 2608118"/>
                          <a:gd name="connsiteY1" fmla="*/ 1539304 h 1784070"/>
                          <a:gd name="connsiteX2" fmla="*/ 1545548 w 2608118"/>
                          <a:gd name="connsiteY2" fmla="*/ 322118 h 1784070"/>
                          <a:gd name="connsiteX3" fmla="*/ 2608118 w 2608118"/>
                          <a:gd name="connsiteY3" fmla="*/ 0 h 1784070"/>
                          <a:gd name="connsiteX0" fmla="*/ 0 w 2834214"/>
                          <a:gd name="connsiteY0" fmla="*/ 1797143 h 1802937"/>
                          <a:gd name="connsiteX1" fmla="*/ 1011243 w 2834214"/>
                          <a:gd name="connsiteY1" fmla="*/ 1539304 h 1802937"/>
                          <a:gd name="connsiteX2" fmla="*/ 1771644 w 2834214"/>
                          <a:gd name="connsiteY2" fmla="*/ 322118 h 1802937"/>
                          <a:gd name="connsiteX3" fmla="*/ 2834214 w 2834214"/>
                          <a:gd name="connsiteY3" fmla="*/ 0 h 1802937"/>
                          <a:gd name="connsiteX0" fmla="*/ 0 w 2641513"/>
                          <a:gd name="connsiteY0" fmla="*/ 1777788 h 1783582"/>
                          <a:gd name="connsiteX1" fmla="*/ 1011243 w 2641513"/>
                          <a:gd name="connsiteY1" fmla="*/ 1519949 h 1783582"/>
                          <a:gd name="connsiteX2" fmla="*/ 1771644 w 2641513"/>
                          <a:gd name="connsiteY2" fmla="*/ 302763 h 1783582"/>
                          <a:gd name="connsiteX3" fmla="*/ 2641513 w 2641513"/>
                          <a:gd name="connsiteY3" fmla="*/ 0 h 1783582"/>
                          <a:gd name="connsiteX0" fmla="*/ 0 w 2641513"/>
                          <a:gd name="connsiteY0" fmla="*/ 1768110 h 1773905"/>
                          <a:gd name="connsiteX1" fmla="*/ 1011243 w 2641513"/>
                          <a:gd name="connsiteY1" fmla="*/ 1510271 h 1773905"/>
                          <a:gd name="connsiteX2" fmla="*/ 1771644 w 2641513"/>
                          <a:gd name="connsiteY2" fmla="*/ 293085 h 1773905"/>
                          <a:gd name="connsiteX3" fmla="*/ 2641513 w 2641513"/>
                          <a:gd name="connsiteY3" fmla="*/ 0 h 1773905"/>
                          <a:gd name="connsiteX0" fmla="*/ 0 w 2580660"/>
                          <a:gd name="connsiteY0" fmla="*/ 1768110 h 1773905"/>
                          <a:gd name="connsiteX1" fmla="*/ 950390 w 2580660"/>
                          <a:gd name="connsiteY1" fmla="*/ 1510271 h 1773905"/>
                          <a:gd name="connsiteX2" fmla="*/ 1710791 w 2580660"/>
                          <a:gd name="connsiteY2" fmla="*/ 293085 h 1773905"/>
                          <a:gd name="connsiteX3" fmla="*/ 2580660 w 2580660"/>
                          <a:gd name="connsiteY3" fmla="*/ 0 h 1773905"/>
                        </a:gdLst>
                        <a:ahLst/>
                        <a:cxnLst>
                          <a:cxn ang="0">
                            <a:pos x="connsiteX0" y="connsiteY0"/>
                          </a:cxn>
                          <a:cxn ang="0">
                            <a:pos x="connsiteX1" y="connsiteY1"/>
                          </a:cxn>
                          <a:cxn ang="0">
                            <a:pos x="connsiteX2" y="connsiteY2"/>
                          </a:cxn>
                          <a:cxn ang="0">
                            <a:pos x="connsiteX3" y="connsiteY3"/>
                          </a:cxn>
                        </a:cxnLst>
                        <a:rect l="l" t="t" r="r" b="b"/>
                        <a:pathLst>
                          <a:path w="2580660" h="1773905">
                            <a:moveTo>
                              <a:pt x="0" y="1768110"/>
                            </a:moveTo>
                            <a:cubicBezTo>
                              <a:pt x="264102" y="1790623"/>
                              <a:pt x="665258" y="1756108"/>
                              <a:pt x="950390" y="1510271"/>
                            </a:cubicBezTo>
                            <a:cubicBezTo>
                              <a:pt x="1235522" y="1264434"/>
                              <a:pt x="1407723" y="559785"/>
                              <a:pt x="1710791" y="293085"/>
                            </a:cubicBezTo>
                            <a:cubicBezTo>
                              <a:pt x="2013859" y="26385"/>
                              <a:pt x="2212648" y="90054"/>
                              <a:pt x="2580660" y="0"/>
                            </a:cubicBezTo>
                          </a:path>
                        </a:pathLst>
                      </a:custGeom>
                      <a:noFill/>
                      <a:ln w="12700">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92" name="Ελεύθερη σχεδίαση 91"/>
                      <p:cNvSpPr/>
                      <p:nvPr/>
                    </p:nvSpPr>
                    <p:spPr>
                      <a:xfrm>
                        <a:off x="1322712" y="1423367"/>
                        <a:ext cx="3053262" cy="1656000"/>
                      </a:xfrm>
                      <a:custGeom>
                        <a:avLst/>
                        <a:gdLst>
                          <a:gd name="connsiteX0" fmla="*/ 0 w 2608118"/>
                          <a:gd name="connsiteY0" fmla="*/ 1776846 h 1790517"/>
                          <a:gd name="connsiteX1" fmla="*/ 789709 w 2608118"/>
                          <a:gd name="connsiteY1" fmla="*/ 1600200 h 1790517"/>
                          <a:gd name="connsiteX2" fmla="*/ 1569027 w 2608118"/>
                          <a:gd name="connsiteY2" fmla="*/ 446809 h 1790517"/>
                          <a:gd name="connsiteX3" fmla="*/ 2608118 w 2608118"/>
                          <a:gd name="connsiteY3" fmla="*/ 0 h 1790517"/>
                          <a:gd name="connsiteX0" fmla="*/ 0 w 2608118"/>
                          <a:gd name="connsiteY0" fmla="*/ 1776846 h 1792636"/>
                          <a:gd name="connsiteX1" fmla="*/ 789709 w 2608118"/>
                          <a:gd name="connsiteY1" fmla="*/ 1600200 h 1792636"/>
                          <a:gd name="connsiteX2" fmla="*/ 1551418 w 2608118"/>
                          <a:gd name="connsiteY2" fmla="*/ 384463 h 1792636"/>
                          <a:gd name="connsiteX3" fmla="*/ 2608118 w 2608118"/>
                          <a:gd name="connsiteY3" fmla="*/ 0 h 1792636"/>
                          <a:gd name="connsiteX0" fmla="*/ 0 w 2608118"/>
                          <a:gd name="connsiteY0" fmla="*/ 1776846 h 1794981"/>
                          <a:gd name="connsiteX1" fmla="*/ 789709 w 2608118"/>
                          <a:gd name="connsiteY1" fmla="*/ 1600200 h 1794981"/>
                          <a:gd name="connsiteX2" fmla="*/ 1545548 w 2608118"/>
                          <a:gd name="connsiteY2" fmla="*/ 322118 h 1794981"/>
                          <a:gd name="connsiteX3" fmla="*/ 2608118 w 2608118"/>
                          <a:gd name="connsiteY3" fmla="*/ 0 h 1794981"/>
                          <a:gd name="connsiteX0" fmla="*/ 0 w 2608118"/>
                          <a:gd name="connsiteY0" fmla="*/ 1776846 h 1784070"/>
                          <a:gd name="connsiteX1" fmla="*/ 785147 w 2608118"/>
                          <a:gd name="connsiteY1" fmla="*/ 1539304 h 1784070"/>
                          <a:gd name="connsiteX2" fmla="*/ 1545548 w 2608118"/>
                          <a:gd name="connsiteY2" fmla="*/ 322118 h 1784070"/>
                          <a:gd name="connsiteX3" fmla="*/ 2608118 w 2608118"/>
                          <a:gd name="connsiteY3" fmla="*/ 0 h 1784070"/>
                          <a:gd name="connsiteX0" fmla="*/ 0 w 2834214"/>
                          <a:gd name="connsiteY0" fmla="*/ 1797143 h 1802937"/>
                          <a:gd name="connsiteX1" fmla="*/ 1011243 w 2834214"/>
                          <a:gd name="connsiteY1" fmla="*/ 1539304 h 1802937"/>
                          <a:gd name="connsiteX2" fmla="*/ 1771644 w 2834214"/>
                          <a:gd name="connsiteY2" fmla="*/ 322118 h 1802937"/>
                          <a:gd name="connsiteX3" fmla="*/ 2834214 w 2834214"/>
                          <a:gd name="connsiteY3" fmla="*/ 0 h 1802937"/>
                          <a:gd name="connsiteX0" fmla="*/ 0 w 2712508"/>
                          <a:gd name="connsiteY0" fmla="*/ 1787938 h 1793733"/>
                          <a:gd name="connsiteX1" fmla="*/ 1011243 w 2712508"/>
                          <a:gd name="connsiteY1" fmla="*/ 1530099 h 1793733"/>
                          <a:gd name="connsiteX2" fmla="*/ 1771644 w 2712508"/>
                          <a:gd name="connsiteY2" fmla="*/ 312913 h 1793733"/>
                          <a:gd name="connsiteX3" fmla="*/ 2712508 w 2712508"/>
                          <a:gd name="connsiteY3" fmla="*/ 0 h 1793733"/>
                          <a:gd name="connsiteX0" fmla="*/ 0 w 2682082"/>
                          <a:gd name="connsiteY0" fmla="*/ 1806806 h 1811638"/>
                          <a:gd name="connsiteX1" fmla="*/ 980817 w 2682082"/>
                          <a:gd name="connsiteY1" fmla="*/ 1530099 h 1811638"/>
                          <a:gd name="connsiteX2" fmla="*/ 1741218 w 2682082"/>
                          <a:gd name="connsiteY2" fmla="*/ 312913 h 1811638"/>
                          <a:gd name="connsiteX3" fmla="*/ 2682082 w 2682082"/>
                          <a:gd name="connsiteY3" fmla="*/ 0 h 1811638"/>
                          <a:gd name="connsiteX0" fmla="*/ 0 w 2641514"/>
                          <a:gd name="connsiteY0" fmla="*/ 1778504 h 1784903"/>
                          <a:gd name="connsiteX1" fmla="*/ 940249 w 2641514"/>
                          <a:gd name="connsiteY1" fmla="*/ 1530099 h 1784903"/>
                          <a:gd name="connsiteX2" fmla="*/ 1700650 w 2641514"/>
                          <a:gd name="connsiteY2" fmla="*/ 312913 h 1784903"/>
                          <a:gd name="connsiteX3" fmla="*/ 2641514 w 2641514"/>
                          <a:gd name="connsiteY3" fmla="*/ 0 h 1784903"/>
                          <a:gd name="connsiteX0" fmla="*/ 0 w 2641514"/>
                          <a:gd name="connsiteY0" fmla="*/ 1797371 h 1802649"/>
                          <a:gd name="connsiteX1" fmla="*/ 940249 w 2641514"/>
                          <a:gd name="connsiteY1" fmla="*/ 1530099 h 1802649"/>
                          <a:gd name="connsiteX2" fmla="*/ 1700650 w 2641514"/>
                          <a:gd name="connsiteY2" fmla="*/ 312913 h 1802649"/>
                          <a:gd name="connsiteX3" fmla="*/ 2641514 w 2641514"/>
                          <a:gd name="connsiteY3" fmla="*/ 0 h 1802649"/>
                        </a:gdLst>
                        <a:ahLst/>
                        <a:cxnLst>
                          <a:cxn ang="0">
                            <a:pos x="connsiteX0" y="connsiteY0"/>
                          </a:cxn>
                          <a:cxn ang="0">
                            <a:pos x="connsiteX1" y="connsiteY1"/>
                          </a:cxn>
                          <a:cxn ang="0">
                            <a:pos x="connsiteX2" y="connsiteY2"/>
                          </a:cxn>
                          <a:cxn ang="0">
                            <a:pos x="connsiteX3" y="connsiteY3"/>
                          </a:cxn>
                        </a:cxnLst>
                        <a:rect l="l" t="t" r="r" b="b"/>
                        <a:pathLst>
                          <a:path w="2641514" h="1802649">
                            <a:moveTo>
                              <a:pt x="0" y="1797371"/>
                            </a:moveTo>
                            <a:cubicBezTo>
                              <a:pt x="264102" y="1819884"/>
                              <a:pt x="656807" y="1777509"/>
                              <a:pt x="940249" y="1530099"/>
                            </a:cubicBezTo>
                            <a:cubicBezTo>
                              <a:pt x="1223691" y="1282689"/>
                              <a:pt x="1397582" y="579613"/>
                              <a:pt x="1700650" y="312913"/>
                            </a:cubicBezTo>
                            <a:cubicBezTo>
                              <a:pt x="2003718" y="46213"/>
                              <a:pt x="2273502" y="90054"/>
                              <a:pt x="2641514" y="0"/>
                            </a:cubicBezTo>
                          </a:path>
                        </a:pathLst>
                      </a:custGeom>
                      <a:noFill/>
                      <a:ln w="12700">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grpSp>
              </p:grpSp>
              <p:sp>
                <p:nvSpPr>
                  <p:cNvPr id="75" name="Οβάλ 74"/>
                  <p:cNvSpPr/>
                  <p:nvPr/>
                </p:nvSpPr>
                <p:spPr>
                  <a:xfrm>
                    <a:off x="2544090" y="5103509"/>
                    <a:ext cx="324000" cy="522000"/>
                  </a:xfrm>
                  <a:prstGeom prst="ellipse">
                    <a:avLst/>
                  </a:prstGeom>
                  <a:solidFill>
                    <a:schemeClr val="accent1">
                      <a:lumMod val="20000"/>
                      <a:lumOff val="80000"/>
                    </a:schemeClr>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grpSp>
                <p:nvGrpSpPr>
                  <p:cNvPr id="76" name="Ομάδα 75"/>
                  <p:cNvGrpSpPr/>
                  <p:nvPr/>
                </p:nvGrpSpPr>
                <p:grpSpPr>
                  <a:xfrm>
                    <a:off x="5541569" y="3507487"/>
                    <a:ext cx="466010" cy="1113691"/>
                    <a:chOff x="4885081" y="3507487"/>
                    <a:chExt cx="466010" cy="1113691"/>
                  </a:xfrm>
                </p:grpSpPr>
                <p:cxnSp>
                  <p:nvCxnSpPr>
                    <p:cNvPr id="77" name="Ευθεία γραμμή σύνδεσης 76"/>
                    <p:cNvCxnSpPr/>
                    <p:nvPr/>
                  </p:nvCxnSpPr>
                  <p:spPr>
                    <a:xfrm>
                      <a:off x="4990585" y="3507487"/>
                      <a:ext cx="324000" cy="1"/>
                    </a:xfrm>
                    <a:prstGeom prst="line">
                      <a:avLst/>
                    </a:prstGeom>
                    <a:ln w="12700">
                      <a:solidFill>
                        <a:schemeClr val="tx1"/>
                      </a:solidFill>
                      <a:prstDash val="dash"/>
                      <a:tailEnd type="triangle" w="med" len="lg"/>
                    </a:ln>
                  </p:spPr>
                  <p:style>
                    <a:lnRef idx="1">
                      <a:schemeClr val="accent1"/>
                    </a:lnRef>
                    <a:fillRef idx="0">
                      <a:schemeClr val="accent1"/>
                    </a:fillRef>
                    <a:effectRef idx="0">
                      <a:schemeClr val="accent1"/>
                    </a:effectRef>
                    <a:fontRef idx="minor">
                      <a:schemeClr val="tx1"/>
                    </a:fontRef>
                  </p:style>
                </p:cxnSp>
                <p:cxnSp>
                  <p:nvCxnSpPr>
                    <p:cNvPr id="78" name="Ευθεία γραμμή σύνδεσης 77"/>
                    <p:cNvCxnSpPr/>
                    <p:nvPr/>
                  </p:nvCxnSpPr>
                  <p:spPr>
                    <a:xfrm>
                      <a:off x="4920248" y="3695056"/>
                      <a:ext cx="324000" cy="1"/>
                    </a:xfrm>
                    <a:prstGeom prst="line">
                      <a:avLst/>
                    </a:prstGeom>
                    <a:ln w="12700">
                      <a:solidFill>
                        <a:schemeClr val="tx1"/>
                      </a:solidFill>
                      <a:prstDash val="dash"/>
                      <a:tailEnd type="triangle" w="med" len="lg"/>
                    </a:ln>
                  </p:spPr>
                  <p:style>
                    <a:lnRef idx="1">
                      <a:schemeClr val="accent1"/>
                    </a:lnRef>
                    <a:fillRef idx="0">
                      <a:schemeClr val="accent1"/>
                    </a:fillRef>
                    <a:effectRef idx="0">
                      <a:schemeClr val="accent1"/>
                    </a:effectRef>
                    <a:fontRef idx="minor">
                      <a:schemeClr val="tx1"/>
                    </a:fontRef>
                  </p:style>
                </p:cxnSp>
                <p:cxnSp>
                  <p:nvCxnSpPr>
                    <p:cNvPr id="79" name="Ευθεία γραμμή σύνδεσης 78"/>
                    <p:cNvCxnSpPr/>
                    <p:nvPr/>
                  </p:nvCxnSpPr>
                  <p:spPr>
                    <a:xfrm>
                      <a:off x="4896803" y="3894348"/>
                      <a:ext cx="324000" cy="1"/>
                    </a:xfrm>
                    <a:prstGeom prst="line">
                      <a:avLst/>
                    </a:prstGeom>
                    <a:ln w="12700">
                      <a:solidFill>
                        <a:schemeClr val="tx1"/>
                      </a:solidFill>
                      <a:prstDash val="dash"/>
                      <a:tailEnd type="triangle" w="med" len="lg"/>
                    </a:ln>
                  </p:spPr>
                  <p:style>
                    <a:lnRef idx="1">
                      <a:schemeClr val="accent1"/>
                    </a:lnRef>
                    <a:fillRef idx="0">
                      <a:schemeClr val="accent1"/>
                    </a:fillRef>
                    <a:effectRef idx="0">
                      <a:schemeClr val="accent1"/>
                    </a:effectRef>
                    <a:fontRef idx="minor">
                      <a:schemeClr val="tx1"/>
                    </a:fontRef>
                  </p:style>
                </p:cxnSp>
                <p:cxnSp>
                  <p:nvCxnSpPr>
                    <p:cNvPr id="80" name="Ευθεία γραμμή σύνδεσης 79"/>
                    <p:cNvCxnSpPr/>
                    <p:nvPr/>
                  </p:nvCxnSpPr>
                  <p:spPr>
                    <a:xfrm>
                      <a:off x="4885081" y="4127477"/>
                      <a:ext cx="324000" cy="1"/>
                    </a:xfrm>
                    <a:prstGeom prst="line">
                      <a:avLst/>
                    </a:prstGeom>
                    <a:ln w="12700">
                      <a:solidFill>
                        <a:schemeClr val="tx1"/>
                      </a:solidFill>
                      <a:prstDash val="dash"/>
                      <a:tailEnd type="triangle" w="med" len="lg"/>
                    </a:ln>
                  </p:spPr>
                  <p:style>
                    <a:lnRef idx="1">
                      <a:schemeClr val="accent1"/>
                    </a:lnRef>
                    <a:fillRef idx="0">
                      <a:schemeClr val="accent1"/>
                    </a:fillRef>
                    <a:effectRef idx="0">
                      <a:schemeClr val="accent1"/>
                    </a:effectRef>
                    <a:fontRef idx="minor">
                      <a:schemeClr val="tx1"/>
                    </a:fontRef>
                  </p:style>
                </p:cxnSp>
                <p:cxnSp>
                  <p:nvCxnSpPr>
                    <p:cNvPr id="81" name="Ευθεία γραμμή σύνδεσης 80"/>
                    <p:cNvCxnSpPr/>
                    <p:nvPr/>
                  </p:nvCxnSpPr>
                  <p:spPr>
                    <a:xfrm>
                      <a:off x="4898137" y="4281209"/>
                      <a:ext cx="324000" cy="1"/>
                    </a:xfrm>
                    <a:prstGeom prst="line">
                      <a:avLst/>
                    </a:prstGeom>
                    <a:ln w="12700">
                      <a:solidFill>
                        <a:schemeClr val="tx1"/>
                      </a:solidFill>
                      <a:prstDash val="dash"/>
                      <a:tailEnd type="triangle" w="med" len="lg"/>
                    </a:ln>
                  </p:spPr>
                  <p:style>
                    <a:lnRef idx="1">
                      <a:schemeClr val="accent1"/>
                    </a:lnRef>
                    <a:fillRef idx="0">
                      <a:schemeClr val="accent1"/>
                    </a:fillRef>
                    <a:effectRef idx="0">
                      <a:schemeClr val="accent1"/>
                    </a:effectRef>
                    <a:fontRef idx="minor">
                      <a:schemeClr val="tx1"/>
                    </a:fontRef>
                  </p:style>
                </p:cxnSp>
                <p:cxnSp>
                  <p:nvCxnSpPr>
                    <p:cNvPr id="82" name="Ευθεία γραμμή σύνδεσης 81"/>
                    <p:cNvCxnSpPr/>
                    <p:nvPr/>
                  </p:nvCxnSpPr>
                  <p:spPr>
                    <a:xfrm>
                      <a:off x="4934639" y="4445332"/>
                      <a:ext cx="324000" cy="1"/>
                    </a:xfrm>
                    <a:prstGeom prst="line">
                      <a:avLst/>
                    </a:prstGeom>
                    <a:ln w="12700">
                      <a:solidFill>
                        <a:schemeClr val="tx1"/>
                      </a:solidFill>
                      <a:prstDash val="dash"/>
                      <a:tailEnd type="triangle" w="med" len="lg"/>
                    </a:ln>
                  </p:spPr>
                  <p:style>
                    <a:lnRef idx="1">
                      <a:schemeClr val="accent1"/>
                    </a:lnRef>
                    <a:fillRef idx="0">
                      <a:schemeClr val="accent1"/>
                    </a:fillRef>
                    <a:effectRef idx="0">
                      <a:schemeClr val="accent1"/>
                    </a:effectRef>
                    <a:fontRef idx="minor">
                      <a:schemeClr val="tx1"/>
                    </a:fontRef>
                  </p:style>
                </p:cxnSp>
                <p:cxnSp>
                  <p:nvCxnSpPr>
                    <p:cNvPr id="83" name="Ευθεία γραμμή σύνδεσης 82"/>
                    <p:cNvCxnSpPr/>
                    <p:nvPr/>
                  </p:nvCxnSpPr>
                  <p:spPr>
                    <a:xfrm>
                      <a:off x="5027091" y="4621178"/>
                      <a:ext cx="324000" cy="0"/>
                    </a:xfrm>
                    <a:prstGeom prst="line">
                      <a:avLst/>
                    </a:prstGeom>
                    <a:ln w="12700">
                      <a:solidFill>
                        <a:schemeClr val="tx1"/>
                      </a:solidFill>
                      <a:prstDash val="dash"/>
                      <a:tailEnd type="triangle" w="med" len="lg"/>
                    </a:ln>
                  </p:spPr>
                  <p:style>
                    <a:lnRef idx="1">
                      <a:schemeClr val="accent1"/>
                    </a:lnRef>
                    <a:fillRef idx="0">
                      <a:schemeClr val="accent1"/>
                    </a:fillRef>
                    <a:effectRef idx="0">
                      <a:schemeClr val="accent1"/>
                    </a:effectRef>
                    <a:fontRef idx="minor">
                      <a:schemeClr val="tx1"/>
                    </a:fontRef>
                  </p:style>
                </p:cxnSp>
              </p:grpSp>
            </p:grpSp>
            <p:grpSp>
              <p:nvGrpSpPr>
                <p:cNvPr id="71" name="Ομάδα 70"/>
                <p:cNvGrpSpPr/>
                <p:nvPr/>
              </p:nvGrpSpPr>
              <p:grpSpPr>
                <a:xfrm>
                  <a:off x="1711796" y="5014932"/>
                  <a:ext cx="1008000" cy="369332"/>
                  <a:chOff x="1711796" y="5014932"/>
                  <a:chExt cx="1008000" cy="369332"/>
                </a:xfrm>
              </p:grpSpPr>
              <p:cxnSp>
                <p:nvCxnSpPr>
                  <p:cNvPr id="72" name="Ευθύγραμμο βέλος σύνδεσης 71"/>
                  <p:cNvCxnSpPr/>
                  <p:nvPr/>
                </p:nvCxnSpPr>
                <p:spPr>
                  <a:xfrm>
                    <a:off x="1711796" y="5354113"/>
                    <a:ext cx="1008000" cy="0"/>
                  </a:xfrm>
                  <a:prstGeom prst="straightConnector1">
                    <a:avLst/>
                  </a:prstGeom>
                  <a:ln w="57150">
                    <a:solidFill>
                      <a:srgbClr val="FF0000"/>
                    </a:solidFill>
                    <a:tailEnd type="triangle" w="sm" len="lg"/>
                  </a:ln>
                </p:spPr>
                <p:style>
                  <a:lnRef idx="1">
                    <a:schemeClr val="accent1"/>
                  </a:lnRef>
                  <a:fillRef idx="0">
                    <a:schemeClr val="accent1"/>
                  </a:fillRef>
                  <a:effectRef idx="0">
                    <a:schemeClr val="accent1"/>
                  </a:effectRef>
                  <a:fontRef idx="minor">
                    <a:schemeClr val="tx1"/>
                  </a:fontRef>
                </p:style>
              </p:cxnSp>
              <p:sp>
                <p:nvSpPr>
                  <p:cNvPr id="73" name="TextBox 72"/>
                  <p:cNvSpPr txBox="1"/>
                  <p:nvPr/>
                </p:nvSpPr>
                <p:spPr>
                  <a:xfrm>
                    <a:off x="1881833" y="5014932"/>
                    <a:ext cx="415498" cy="369332"/>
                  </a:xfrm>
                  <a:prstGeom prst="rect">
                    <a:avLst/>
                  </a:prstGeom>
                  <a:noFill/>
                </p:spPr>
                <p:txBody>
                  <a:bodyPr wrap="square" rtlCol="0">
                    <a:spAutoFit/>
                  </a:bodyPr>
                  <a:lstStyle/>
                  <a:p>
                    <a:r>
                      <a:rPr lang="en-US" b="1" i="1" dirty="0" smtClean="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F</a:t>
                    </a:r>
                    <a:r>
                      <a:rPr lang="en-US" b="1" baseline="-25000" dirty="0" smtClean="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1</a:t>
                    </a:r>
                    <a:endParaRPr lang="el-GR" b="1" dirty="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grpSp>
          </p:grpSp>
          <p:grpSp>
            <p:nvGrpSpPr>
              <p:cNvPr id="9" name="Ομάδα 8"/>
              <p:cNvGrpSpPr/>
              <p:nvPr/>
            </p:nvGrpSpPr>
            <p:grpSpPr>
              <a:xfrm>
                <a:off x="106413" y="3023054"/>
                <a:ext cx="6780049" cy="3725910"/>
                <a:chOff x="106413" y="3023054"/>
                <a:chExt cx="6780049" cy="3725910"/>
              </a:xfrm>
            </p:grpSpPr>
            <p:grpSp>
              <p:nvGrpSpPr>
                <p:cNvPr id="30" name="Ομάδα 29"/>
                <p:cNvGrpSpPr/>
                <p:nvPr/>
              </p:nvGrpSpPr>
              <p:grpSpPr>
                <a:xfrm>
                  <a:off x="106413" y="4241284"/>
                  <a:ext cx="6138949" cy="1796121"/>
                  <a:chOff x="106413" y="4241284"/>
                  <a:chExt cx="6138949" cy="1796121"/>
                </a:xfrm>
              </p:grpSpPr>
              <p:grpSp>
                <p:nvGrpSpPr>
                  <p:cNvPr id="59" name="Ομάδα 58"/>
                  <p:cNvGrpSpPr/>
                  <p:nvPr/>
                </p:nvGrpSpPr>
                <p:grpSpPr>
                  <a:xfrm>
                    <a:off x="113688" y="5668073"/>
                    <a:ext cx="2615398" cy="369332"/>
                    <a:chOff x="113688" y="5668073"/>
                    <a:chExt cx="2615398" cy="369332"/>
                  </a:xfrm>
                </p:grpSpPr>
                <p:grpSp>
                  <p:nvGrpSpPr>
                    <p:cNvPr id="65" name="Ομάδα 64"/>
                    <p:cNvGrpSpPr/>
                    <p:nvPr/>
                  </p:nvGrpSpPr>
                  <p:grpSpPr>
                    <a:xfrm>
                      <a:off x="391578" y="5903238"/>
                      <a:ext cx="2337508" cy="2512"/>
                      <a:chOff x="391578" y="5903238"/>
                      <a:chExt cx="2337508" cy="2512"/>
                    </a:xfrm>
                  </p:grpSpPr>
                  <p:cxnSp>
                    <p:nvCxnSpPr>
                      <p:cNvPr id="67" name="Ευθεία γραμμή σύνδεσης 66"/>
                      <p:cNvCxnSpPr/>
                      <p:nvPr/>
                    </p:nvCxnSpPr>
                    <p:spPr>
                      <a:xfrm flipV="1">
                        <a:off x="497086" y="5903238"/>
                        <a:ext cx="2232000" cy="0"/>
                      </a:xfrm>
                      <a:prstGeom prst="line">
                        <a:avLst/>
                      </a:prstGeom>
                      <a:ln w="12700">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68" name="Ευθεία γραμμή σύνδεσης 67"/>
                      <p:cNvCxnSpPr/>
                      <p:nvPr/>
                    </p:nvCxnSpPr>
                    <p:spPr>
                      <a:xfrm rot="5400000">
                        <a:off x="463578" y="5833750"/>
                        <a:ext cx="0" cy="14400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66" name="TextBox 65"/>
                    <p:cNvSpPr txBox="1"/>
                    <p:nvPr/>
                  </p:nvSpPr>
                  <p:spPr>
                    <a:xfrm>
                      <a:off x="113688" y="5668073"/>
                      <a:ext cx="364202" cy="369332"/>
                    </a:xfrm>
                    <a:prstGeom prst="rect">
                      <a:avLst/>
                    </a:prstGeom>
                    <a:noFill/>
                  </p:spPr>
                  <p:txBody>
                    <a:bodyPr wrap="none" rtlCol="0">
                      <a:spAutoFit/>
                    </a:bodyPr>
                    <a:lstStyle/>
                    <a:p>
                      <a:r>
                        <a:rPr lang="en-US" b="1" i="1" dirty="0" smtClean="0">
                          <a:solidFill>
                            <a:srgbClr val="0070C0"/>
                          </a:solidFill>
                          <a:latin typeface="Times New Roman" panose="02020603050405020304" pitchFamily="18" charset="0"/>
                          <a:cs typeface="Times New Roman" panose="02020603050405020304" pitchFamily="18" charset="0"/>
                        </a:rPr>
                        <a:t>y</a:t>
                      </a:r>
                      <a:r>
                        <a:rPr lang="en-US" b="1" baseline="-25000" dirty="0" smtClean="0">
                          <a:solidFill>
                            <a:srgbClr val="0070C0"/>
                          </a:solidFill>
                          <a:latin typeface="Times New Roman" panose="02020603050405020304" pitchFamily="18" charset="0"/>
                          <a:cs typeface="Times New Roman" panose="02020603050405020304" pitchFamily="18" charset="0"/>
                        </a:rPr>
                        <a:t>1</a:t>
                      </a:r>
                      <a:endParaRPr lang="el-GR" b="1" dirty="0">
                        <a:solidFill>
                          <a:srgbClr val="0070C0"/>
                        </a:solidFill>
                        <a:latin typeface="Times New Roman" panose="02020603050405020304" pitchFamily="18" charset="0"/>
                        <a:cs typeface="Times New Roman" panose="02020603050405020304" pitchFamily="18" charset="0"/>
                      </a:endParaRPr>
                    </a:p>
                  </p:txBody>
                </p:sp>
              </p:grpSp>
              <p:grpSp>
                <p:nvGrpSpPr>
                  <p:cNvPr id="60" name="Ομάδα 59"/>
                  <p:cNvGrpSpPr/>
                  <p:nvPr/>
                </p:nvGrpSpPr>
                <p:grpSpPr>
                  <a:xfrm>
                    <a:off x="106413" y="4241284"/>
                    <a:ext cx="6138949" cy="369332"/>
                    <a:chOff x="106413" y="4241284"/>
                    <a:chExt cx="6138949" cy="369332"/>
                  </a:xfrm>
                </p:grpSpPr>
                <p:sp>
                  <p:nvSpPr>
                    <p:cNvPr id="61" name="TextBox 60"/>
                    <p:cNvSpPr txBox="1"/>
                    <p:nvPr/>
                  </p:nvSpPr>
                  <p:spPr>
                    <a:xfrm>
                      <a:off x="106413" y="4241284"/>
                      <a:ext cx="364202" cy="369332"/>
                    </a:xfrm>
                    <a:prstGeom prst="rect">
                      <a:avLst/>
                    </a:prstGeom>
                    <a:noFill/>
                  </p:spPr>
                  <p:txBody>
                    <a:bodyPr wrap="none" rtlCol="0">
                      <a:spAutoFit/>
                    </a:bodyPr>
                    <a:lstStyle/>
                    <a:p>
                      <a:r>
                        <a:rPr lang="en-US" b="1" i="1" dirty="0" smtClean="0">
                          <a:solidFill>
                            <a:srgbClr val="0070C0"/>
                          </a:solidFill>
                          <a:latin typeface="Times New Roman" panose="02020603050405020304" pitchFamily="18" charset="0"/>
                          <a:cs typeface="Times New Roman" panose="02020603050405020304" pitchFamily="18" charset="0"/>
                        </a:rPr>
                        <a:t>y</a:t>
                      </a:r>
                      <a:r>
                        <a:rPr lang="en-US" b="1" baseline="-25000" dirty="0" smtClean="0">
                          <a:solidFill>
                            <a:srgbClr val="0070C0"/>
                          </a:solidFill>
                          <a:latin typeface="Times New Roman" panose="02020603050405020304" pitchFamily="18" charset="0"/>
                          <a:cs typeface="Times New Roman" panose="02020603050405020304" pitchFamily="18" charset="0"/>
                        </a:rPr>
                        <a:t>2</a:t>
                      </a:r>
                      <a:endParaRPr lang="el-GR" b="1" dirty="0">
                        <a:solidFill>
                          <a:srgbClr val="0070C0"/>
                        </a:solidFill>
                        <a:latin typeface="Times New Roman" panose="02020603050405020304" pitchFamily="18" charset="0"/>
                        <a:cs typeface="Times New Roman" panose="02020603050405020304" pitchFamily="18" charset="0"/>
                      </a:endParaRPr>
                    </a:p>
                  </p:txBody>
                </p:sp>
                <p:grpSp>
                  <p:nvGrpSpPr>
                    <p:cNvPr id="62" name="Ομάδα 61"/>
                    <p:cNvGrpSpPr/>
                    <p:nvPr/>
                  </p:nvGrpSpPr>
                  <p:grpSpPr>
                    <a:xfrm>
                      <a:off x="395324" y="4517050"/>
                      <a:ext cx="5850038" cy="207"/>
                      <a:chOff x="395324" y="4517050"/>
                      <a:chExt cx="5850038" cy="207"/>
                    </a:xfrm>
                  </p:grpSpPr>
                  <p:cxnSp>
                    <p:nvCxnSpPr>
                      <p:cNvPr id="63" name="Ευθεία γραμμή σύνδεσης 62"/>
                      <p:cNvCxnSpPr/>
                      <p:nvPr/>
                    </p:nvCxnSpPr>
                    <p:spPr>
                      <a:xfrm flipV="1">
                        <a:off x="485362" y="4517257"/>
                        <a:ext cx="5760000" cy="0"/>
                      </a:xfrm>
                      <a:prstGeom prst="line">
                        <a:avLst/>
                      </a:prstGeom>
                      <a:ln w="12700">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64" name="Ευθεία γραμμή σύνδεσης 63"/>
                      <p:cNvCxnSpPr/>
                      <p:nvPr/>
                    </p:nvCxnSpPr>
                    <p:spPr>
                      <a:xfrm rot="5400000">
                        <a:off x="467324" y="4445050"/>
                        <a:ext cx="0" cy="14400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grpSp>
              </p:grpSp>
            </p:grpSp>
            <p:grpSp>
              <p:nvGrpSpPr>
                <p:cNvPr id="31" name="Ομάδα 30"/>
                <p:cNvGrpSpPr/>
                <p:nvPr/>
              </p:nvGrpSpPr>
              <p:grpSpPr>
                <a:xfrm>
                  <a:off x="278187" y="3023054"/>
                  <a:ext cx="6608275" cy="3725910"/>
                  <a:chOff x="278187" y="3023054"/>
                  <a:chExt cx="6608275" cy="3725910"/>
                </a:xfrm>
              </p:grpSpPr>
              <p:grpSp>
                <p:nvGrpSpPr>
                  <p:cNvPr id="32" name="Ομάδα 31"/>
                  <p:cNvGrpSpPr/>
                  <p:nvPr/>
                </p:nvGrpSpPr>
                <p:grpSpPr>
                  <a:xfrm>
                    <a:off x="1162839" y="3881032"/>
                    <a:ext cx="5723623" cy="2316287"/>
                    <a:chOff x="1162839" y="3319918"/>
                    <a:chExt cx="5723623" cy="2316287"/>
                  </a:xfrm>
                </p:grpSpPr>
                <p:sp>
                  <p:nvSpPr>
                    <p:cNvPr id="41" name="TextBox 40"/>
                    <p:cNvSpPr txBox="1"/>
                    <p:nvPr/>
                  </p:nvSpPr>
                  <p:spPr>
                    <a:xfrm>
                      <a:off x="2249549" y="4641235"/>
                      <a:ext cx="397866" cy="400110"/>
                    </a:xfrm>
                    <a:prstGeom prst="rect">
                      <a:avLst/>
                    </a:prstGeom>
                    <a:noFill/>
                  </p:spPr>
                  <p:txBody>
                    <a:bodyPr wrap="none" rtlCol="0">
                      <a:spAutoFit/>
                    </a:bodyPr>
                    <a:lstStyle/>
                    <a:p>
                      <a:r>
                        <a:rPr lang="en-US" sz="2000" b="1" i="1" dirty="0" smtClean="0">
                          <a:solidFill>
                            <a:srgbClr val="0070C0"/>
                          </a:solidFill>
                          <a:latin typeface="Times New Roman" panose="02020603050405020304" pitchFamily="18" charset="0"/>
                          <a:cs typeface="Times New Roman" panose="02020603050405020304" pitchFamily="18" charset="0"/>
                        </a:rPr>
                        <a:t>p</a:t>
                      </a:r>
                      <a:r>
                        <a:rPr lang="en-US" sz="2000" b="1" baseline="-25000" dirty="0" smtClean="0">
                          <a:solidFill>
                            <a:srgbClr val="0070C0"/>
                          </a:solidFill>
                          <a:latin typeface="Times New Roman" panose="02020603050405020304" pitchFamily="18" charset="0"/>
                          <a:cs typeface="Times New Roman" panose="02020603050405020304" pitchFamily="18" charset="0"/>
                        </a:rPr>
                        <a:t>1</a:t>
                      </a:r>
                      <a:endParaRPr lang="el-GR" sz="2000" b="1" dirty="0">
                        <a:solidFill>
                          <a:srgbClr val="0070C0"/>
                        </a:solidFill>
                        <a:latin typeface="Times New Roman" panose="02020603050405020304" pitchFamily="18" charset="0"/>
                        <a:cs typeface="Times New Roman" panose="02020603050405020304" pitchFamily="18" charset="0"/>
                      </a:endParaRPr>
                    </a:p>
                  </p:txBody>
                </p:sp>
                <p:sp>
                  <p:nvSpPr>
                    <p:cNvPr id="42" name="TextBox 41"/>
                    <p:cNvSpPr txBox="1"/>
                    <p:nvPr/>
                  </p:nvSpPr>
                  <p:spPr>
                    <a:xfrm>
                      <a:off x="5784512" y="4611082"/>
                      <a:ext cx="397866" cy="400110"/>
                    </a:xfrm>
                    <a:prstGeom prst="rect">
                      <a:avLst/>
                    </a:prstGeom>
                    <a:noFill/>
                  </p:spPr>
                  <p:txBody>
                    <a:bodyPr wrap="none" rtlCol="0">
                      <a:spAutoFit/>
                    </a:bodyPr>
                    <a:lstStyle/>
                    <a:p>
                      <a:r>
                        <a:rPr lang="en-US" sz="2000" b="1" i="1" dirty="0" smtClean="0">
                          <a:solidFill>
                            <a:srgbClr val="0070C0"/>
                          </a:solidFill>
                          <a:latin typeface="Times New Roman" panose="02020603050405020304" pitchFamily="18" charset="0"/>
                          <a:cs typeface="Times New Roman" panose="02020603050405020304" pitchFamily="18" charset="0"/>
                        </a:rPr>
                        <a:t>p</a:t>
                      </a:r>
                      <a:r>
                        <a:rPr lang="en-US" sz="2000" b="1" baseline="-25000" dirty="0" smtClean="0">
                          <a:solidFill>
                            <a:srgbClr val="0070C0"/>
                          </a:solidFill>
                          <a:latin typeface="Times New Roman" panose="02020603050405020304" pitchFamily="18" charset="0"/>
                          <a:cs typeface="Times New Roman" panose="02020603050405020304" pitchFamily="18" charset="0"/>
                        </a:rPr>
                        <a:t>2</a:t>
                      </a:r>
                      <a:endParaRPr lang="el-GR" sz="2000" b="1" dirty="0">
                        <a:solidFill>
                          <a:srgbClr val="0070C0"/>
                        </a:solidFill>
                        <a:latin typeface="Times New Roman" panose="02020603050405020304" pitchFamily="18" charset="0"/>
                        <a:cs typeface="Times New Roman" panose="02020603050405020304" pitchFamily="18" charset="0"/>
                      </a:endParaRPr>
                    </a:p>
                  </p:txBody>
                </p:sp>
                <p:grpSp>
                  <p:nvGrpSpPr>
                    <p:cNvPr id="43" name="Ομάδα 42"/>
                    <p:cNvGrpSpPr/>
                    <p:nvPr/>
                  </p:nvGrpSpPr>
                  <p:grpSpPr>
                    <a:xfrm>
                      <a:off x="1162839" y="3319918"/>
                      <a:ext cx="5723623" cy="2316287"/>
                      <a:chOff x="1162839" y="3319918"/>
                      <a:chExt cx="5723623" cy="2316287"/>
                    </a:xfrm>
                  </p:grpSpPr>
                  <p:sp>
                    <p:nvSpPr>
                      <p:cNvPr id="44" name="Οβάλ 43"/>
                      <p:cNvSpPr/>
                      <p:nvPr/>
                    </p:nvSpPr>
                    <p:spPr>
                      <a:xfrm>
                        <a:off x="1217371" y="5089279"/>
                        <a:ext cx="324000" cy="540000"/>
                      </a:xfrm>
                      <a:prstGeom prst="ellipse">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45" name="Οβάλ 44"/>
                      <p:cNvSpPr/>
                      <p:nvPr/>
                    </p:nvSpPr>
                    <p:spPr>
                      <a:xfrm>
                        <a:off x="1484072" y="5096205"/>
                        <a:ext cx="324000" cy="540000"/>
                      </a:xfrm>
                      <a:prstGeom prst="ellipse">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grpSp>
                    <p:nvGrpSpPr>
                      <p:cNvPr id="46" name="Ομάδα 45"/>
                      <p:cNvGrpSpPr/>
                      <p:nvPr/>
                    </p:nvGrpSpPr>
                    <p:grpSpPr>
                      <a:xfrm>
                        <a:off x="1162839" y="3319918"/>
                        <a:ext cx="5723623" cy="2303448"/>
                        <a:chOff x="1162839" y="3319918"/>
                        <a:chExt cx="5723623" cy="2303448"/>
                      </a:xfrm>
                    </p:grpSpPr>
                    <p:grpSp>
                      <p:nvGrpSpPr>
                        <p:cNvPr id="47" name="Ομάδα 46"/>
                        <p:cNvGrpSpPr/>
                        <p:nvPr/>
                      </p:nvGrpSpPr>
                      <p:grpSpPr>
                        <a:xfrm>
                          <a:off x="1162839" y="3326312"/>
                          <a:ext cx="5723623" cy="2297054"/>
                          <a:chOff x="1162839" y="3326312"/>
                          <a:chExt cx="5723623" cy="2297054"/>
                        </a:xfrm>
                      </p:grpSpPr>
                      <p:grpSp>
                        <p:nvGrpSpPr>
                          <p:cNvPr id="49" name="Ομάδα 48"/>
                          <p:cNvGrpSpPr/>
                          <p:nvPr/>
                        </p:nvGrpSpPr>
                        <p:grpSpPr>
                          <a:xfrm>
                            <a:off x="1162839" y="3326312"/>
                            <a:ext cx="4735130" cy="2297054"/>
                            <a:chOff x="1162839" y="3326312"/>
                            <a:chExt cx="4735130" cy="2297054"/>
                          </a:xfrm>
                        </p:grpSpPr>
                        <p:grpSp>
                          <p:nvGrpSpPr>
                            <p:cNvPr id="52" name="Ομάδα 51"/>
                            <p:cNvGrpSpPr/>
                            <p:nvPr/>
                          </p:nvGrpSpPr>
                          <p:grpSpPr>
                            <a:xfrm>
                              <a:off x="1342091" y="3326312"/>
                              <a:ext cx="4555878" cy="2297054"/>
                              <a:chOff x="-17777" y="864472"/>
                              <a:chExt cx="4555878" cy="2297054"/>
                            </a:xfrm>
                          </p:grpSpPr>
                          <p:grpSp>
                            <p:nvGrpSpPr>
                              <p:cNvPr id="54" name="Ομάδα 53"/>
                              <p:cNvGrpSpPr/>
                              <p:nvPr/>
                            </p:nvGrpSpPr>
                            <p:grpSpPr>
                              <a:xfrm>
                                <a:off x="1049501" y="864472"/>
                                <a:ext cx="3488600" cy="2297054"/>
                                <a:chOff x="2929814" y="1196876"/>
                                <a:chExt cx="3488600" cy="2297054"/>
                              </a:xfrm>
                            </p:grpSpPr>
                            <p:sp>
                              <p:nvSpPr>
                                <p:cNvPr id="57" name="Ελεύθερη σχεδίαση 56"/>
                                <p:cNvSpPr/>
                                <p:nvPr/>
                              </p:nvSpPr>
                              <p:spPr>
                                <a:xfrm>
                                  <a:off x="2929814" y="1196876"/>
                                  <a:ext cx="3359101" cy="1767600"/>
                                </a:xfrm>
                                <a:custGeom>
                                  <a:avLst/>
                                  <a:gdLst>
                                    <a:gd name="connsiteX0" fmla="*/ 0 w 2608118"/>
                                    <a:gd name="connsiteY0" fmla="*/ 1776846 h 1790517"/>
                                    <a:gd name="connsiteX1" fmla="*/ 789709 w 2608118"/>
                                    <a:gd name="connsiteY1" fmla="*/ 1600200 h 1790517"/>
                                    <a:gd name="connsiteX2" fmla="*/ 1569027 w 2608118"/>
                                    <a:gd name="connsiteY2" fmla="*/ 446809 h 1790517"/>
                                    <a:gd name="connsiteX3" fmla="*/ 2608118 w 2608118"/>
                                    <a:gd name="connsiteY3" fmla="*/ 0 h 1790517"/>
                                    <a:gd name="connsiteX0" fmla="*/ 0 w 2608118"/>
                                    <a:gd name="connsiteY0" fmla="*/ 1776846 h 1792636"/>
                                    <a:gd name="connsiteX1" fmla="*/ 789709 w 2608118"/>
                                    <a:gd name="connsiteY1" fmla="*/ 1600200 h 1792636"/>
                                    <a:gd name="connsiteX2" fmla="*/ 1551418 w 2608118"/>
                                    <a:gd name="connsiteY2" fmla="*/ 384463 h 1792636"/>
                                    <a:gd name="connsiteX3" fmla="*/ 2608118 w 2608118"/>
                                    <a:gd name="connsiteY3" fmla="*/ 0 h 1792636"/>
                                    <a:gd name="connsiteX0" fmla="*/ 0 w 2608118"/>
                                    <a:gd name="connsiteY0" fmla="*/ 1776846 h 1794981"/>
                                    <a:gd name="connsiteX1" fmla="*/ 789709 w 2608118"/>
                                    <a:gd name="connsiteY1" fmla="*/ 1600200 h 1794981"/>
                                    <a:gd name="connsiteX2" fmla="*/ 1545548 w 2608118"/>
                                    <a:gd name="connsiteY2" fmla="*/ 322118 h 1794981"/>
                                    <a:gd name="connsiteX3" fmla="*/ 2608118 w 2608118"/>
                                    <a:gd name="connsiteY3" fmla="*/ 0 h 1794981"/>
                                    <a:gd name="connsiteX0" fmla="*/ 0 w 2663979"/>
                                    <a:gd name="connsiteY0" fmla="*/ 1793613 h 1811748"/>
                                    <a:gd name="connsiteX1" fmla="*/ 789709 w 2663979"/>
                                    <a:gd name="connsiteY1" fmla="*/ 1616967 h 1811748"/>
                                    <a:gd name="connsiteX2" fmla="*/ 1545548 w 2663979"/>
                                    <a:gd name="connsiteY2" fmla="*/ 338885 h 1811748"/>
                                    <a:gd name="connsiteX3" fmla="*/ 2663979 w 2663979"/>
                                    <a:gd name="connsiteY3" fmla="*/ 0 h 1811748"/>
                                    <a:gd name="connsiteX0" fmla="*/ 0 w 2866983"/>
                                    <a:gd name="connsiteY0" fmla="*/ 1877446 h 1883787"/>
                                    <a:gd name="connsiteX1" fmla="*/ 992713 w 2866983"/>
                                    <a:gd name="connsiteY1" fmla="*/ 1616967 h 1883787"/>
                                    <a:gd name="connsiteX2" fmla="*/ 1748552 w 2866983"/>
                                    <a:gd name="connsiteY2" fmla="*/ 338885 h 1883787"/>
                                    <a:gd name="connsiteX3" fmla="*/ 2866983 w 2866983"/>
                                    <a:gd name="connsiteY3" fmla="*/ 0 h 1883787"/>
                                    <a:gd name="connsiteX0" fmla="*/ 0 w 2908625"/>
                                    <a:gd name="connsiteY0" fmla="*/ 1886904 h 1892653"/>
                                    <a:gd name="connsiteX1" fmla="*/ 1034355 w 2908625"/>
                                    <a:gd name="connsiteY1" fmla="*/ 1616967 h 1892653"/>
                                    <a:gd name="connsiteX2" fmla="*/ 1790194 w 2908625"/>
                                    <a:gd name="connsiteY2" fmla="*/ 338885 h 1892653"/>
                                    <a:gd name="connsiteX3" fmla="*/ 2908625 w 2908625"/>
                                    <a:gd name="connsiteY3" fmla="*/ 0 h 1892653"/>
                                    <a:gd name="connsiteX0" fmla="*/ 0 w 3013805"/>
                                    <a:gd name="connsiteY0" fmla="*/ 1896362 h 1901602"/>
                                    <a:gd name="connsiteX1" fmla="*/ 1139535 w 3013805"/>
                                    <a:gd name="connsiteY1" fmla="*/ 1616967 h 1901602"/>
                                    <a:gd name="connsiteX2" fmla="*/ 1895374 w 3013805"/>
                                    <a:gd name="connsiteY2" fmla="*/ 338885 h 1901602"/>
                                    <a:gd name="connsiteX3" fmla="*/ 3013805 w 3013805"/>
                                    <a:gd name="connsiteY3" fmla="*/ 0 h 1901602"/>
                                  </a:gdLst>
                                  <a:ahLst/>
                                  <a:cxnLst>
                                    <a:cxn ang="0">
                                      <a:pos x="connsiteX0" y="connsiteY0"/>
                                    </a:cxn>
                                    <a:cxn ang="0">
                                      <a:pos x="connsiteX1" y="connsiteY1"/>
                                    </a:cxn>
                                    <a:cxn ang="0">
                                      <a:pos x="connsiteX2" y="connsiteY2"/>
                                    </a:cxn>
                                    <a:cxn ang="0">
                                      <a:pos x="connsiteX3" y="connsiteY3"/>
                                    </a:cxn>
                                  </a:cxnLst>
                                  <a:rect l="l" t="t" r="r" b="b"/>
                                  <a:pathLst>
                                    <a:path w="3013805" h="1901602">
                                      <a:moveTo>
                                        <a:pt x="0" y="1896362"/>
                                      </a:moveTo>
                                      <a:cubicBezTo>
                                        <a:pt x="264102" y="1918875"/>
                                        <a:pt x="823639" y="1876546"/>
                                        <a:pt x="1139535" y="1616967"/>
                                      </a:cubicBezTo>
                                      <a:cubicBezTo>
                                        <a:pt x="1455431" y="1357388"/>
                                        <a:pt x="1592306" y="605585"/>
                                        <a:pt x="1895374" y="338885"/>
                                      </a:cubicBezTo>
                                      <a:cubicBezTo>
                                        <a:pt x="2198442" y="72185"/>
                                        <a:pt x="2645793" y="90054"/>
                                        <a:pt x="3013805" y="0"/>
                                      </a:cubicBezTo>
                                    </a:path>
                                  </a:pathLst>
                                </a:cu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58" name="Ελεύθερη σχεδίαση 57"/>
                                <p:cNvSpPr/>
                                <p:nvPr/>
                              </p:nvSpPr>
                              <p:spPr>
                                <a:xfrm>
                                  <a:off x="3024353" y="2539930"/>
                                  <a:ext cx="3394061" cy="954000"/>
                                </a:xfrm>
                                <a:custGeom>
                                  <a:avLst/>
                                  <a:gdLst>
                                    <a:gd name="connsiteX0" fmla="*/ 0 w 2608118"/>
                                    <a:gd name="connsiteY0" fmla="*/ 1776846 h 1790517"/>
                                    <a:gd name="connsiteX1" fmla="*/ 789709 w 2608118"/>
                                    <a:gd name="connsiteY1" fmla="*/ 1600200 h 1790517"/>
                                    <a:gd name="connsiteX2" fmla="*/ 1569027 w 2608118"/>
                                    <a:gd name="connsiteY2" fmla="*/ 446809 h 1790517"/>
                                    <a:gd name="connsiteX3" fmla="*/ 2608118 w 2608118"/>
                                    <a:gd name="connsiteY3" fmla="*/ 0 h 1790517"/>
                                    <a:gd name="connsiteX0" fmla="*/ 0 w 2608118"/>
                                    <a:gd name="connsiteY0" fmla="*/ 1776846 h 1792636"/>
                                    <a:gd name="connsiteX1" fmla="*/ 789709 w 2608118"/>
                                    <a:gd name="connsiteY1" fmla="*/ 1600200 h 1792636"/>
                                    <a:gd name="connsiteX2" fmla="*/ 1551418 w 2608118"/>
                                    <a:gd name="connsiteY2" fmla="*/ 384463 h 1792636"/>
                                    <a:gd name="connsiteX3" fmla="*/ 2608118 w 2608118"/>
                                    <a:gd name="connsiteY3" fmla="*/ 0 h 1792636"/>
                                    <a:gd name="connsiteX0" fmla="*/ 0 w 2608118"/>
                                    <a:gd name="connsiteY0" fmla="*/ 1776846 h 1794981"/>
                                    <a:gd name="connsiteX1" fmla="*/ 789709 w 2608118"/>
                                    <a:gd name="connsiteY1" fmla="*/ 1600200 h 1794981"/>
                                    <a:gd name="connsiteX2" fmla="*/ 1545548 w 2608118"/>
                                    <a:gd name="connsiteY2" fmla="*/ 322118 h 1794981"/>
                                    <a:gd name="connsiteX3" fmla="*/ 2608118 w 2608118"/>
                                    <a:gd name="connsiteY3" fmla="*/ 0 h 1794981"/>
                                    <a:gd name="connsiteX0" fmla="*/ 0 w 2608118"/>
                                    <a:gd name="connsiteY0" fmla="*/ 1776846 h 1784070"/>
                                    <a:gd name="connsiteX1" fmla="*/ 785147 w 2608118"/>
                                    <a:gd name="connsiteY1" fmla="*/ 1539304 h 1784070"/>
                                    <a:gd name="connsiteX2" fmla="*/ 1545548 w 2608118"/>
                                    <a:gd name="connsiteY2" fmla="*/ 322118 h 1784070"/>
                                    <a:gd name="connsiteX3" fmla="*/ 2608118 w 2608118"/>
                                    <a:gd name="connsiteY3" fmla="*/ 0 h 1784070"/>
                                    <a:gd name="connsiteX0" fmla="*/ 0 w 2834214"/>
                                    <a:gd name="connsiteY0" fmla="*/ 1797143 h 1802937"/>
                                    <a:gd name="connsiteX1" fmla="*/ 1011243 w 2834214"/>
                                    <a:gd name="connsiteY1" fmla="*/ 1539304 h 1802937"/>
                                    <a:gd name="connsiteX2" fmla="*/ 1771644 w 2834214"/>
                                    <a:gd name="connsiteY2" fmla="*/ 322118 h 1802937"/>
                                    <a:gd name="connsiteX3" fmla="*/ 2834214 w 2834214"/>
                                    <a:gd name="connsiteY3" fmla="*/ 0 h 1802937"/>
                                    <a:gd name="connsiteX0" fmla="*/ 0 w 2874433"/>
                                    <a:gd name="connsiteY0" fmla="*/ 1812077 h 1817087"/>
                                    <a:gd name="connsiteX1" fmla="*/ 1051462 w 2874433"/>
                                    <a:gd name="connsiteY1" fmla="*/ 1539304 h 1817087"/>
                                    <a:gd name="connsiteX2" fmla="*/ 1811863 w 2874433"/>
                                    <a:gd name="connsiteY2" fmla="*/ 322118 h 1817087"/>
                                    <a:gd name="connsiteX3" fmla="*/ 2874433 w 2874433"/>
                                    <a:gd name="connsiteY3" fmla="*/ 0 h 1817087"/>
                                    <a:gd name="connsiteX0" fmla="*/ 0 w 2915130"/>
                                    <a:gd name="connsiteY0" fmla="*/ 1856880 h 1860366"/>
                                    <a:gd name="connsiteX1" fmla="*/ 1092159 w 2915130"/>
                                    <a:gd name="connsiteY1" fmla="*/ 1539304 h 1860366"/>
                                    <a:gd name="connsiteX2" fmla="*/ 1852560 w 2915130"/>
                                    <a:gd name="connsiteY2" fmla="*/ 322118 h 1860366"/>
                                    <a:gd name="connsiteX3" fmla="*/ 2915130 w 2915130"/>
                                    <a:gd name="connsiteY3" fmla="*/ 0 h 1860366"/>
                                    <a:gd name="connsiteX0" fmla="*/ 0 w 2945653"/>
                                    <a:gd name="connsiteY0" fmla="*/ 1841946 h 1845837"/>
                                    <a:gd name="connsiteX1" fmla="*/ 1122682 w 2945653"/>
                                    <a:gd name="connsiteY1" fmla="*/ 1539304 h 1845837"/>
                                    <a:gd name="connsiteX2" fmla="*/ 1883083 w 2945653"/>
                                    <a:gd name="connsiteY2" fmla="*/ 322118 h 1845837"/>
                                    <a:gd name="connsiteX3" fmla="*/ 2945653 w 2945653"/>
                                    <a:gd name="connsiteY3" fmla="*/ 0 h 1845837"/>
                                    <a:gd name="connsiteX0" fmla="*/ 0 w 2945653"/>
                                    <a:gd name="connsiteY0" fmla="*/ 1841946 h 1848201"/>
                                    <a:gd name="connsiteX1" fmla="*/ 1061636 w 2945653"/>
                                    <a:gd name="connsiteY1" fmla="*/ 1583285 h 1848201"/>
                                    <a:gd name="connsiteX2" fmla="*/ 1883083 w 2945653"/>
                                    <a:gd name="connsiteY2" fmla="*/ 322118 h 1848201"/>
                                    <a:gd name="connsiteX3" fmla="*/ 2945653 w 2945653"/>
                                    <a:gd name="connsiteY3" fmla="*/ 0 h 1848201"/>
                                    <a:gd name="connsiteX0" fmla="*/ 0 w 2945653"/>
                                    <a:gd name="connsiteY0" fmla="*/ 1856606 h 1861995"/>
                                    <a:gd name="connsiteX1" fmla="*/ 1061636 w 2945653"/>
                                    <a:gd name="connsiteY1" fmla="*/ 1583285 h 1861995"/>
                                    <a:gd name="connsiteX2" fmla="*/ 1883083 w 2945653"/>
                                    <a:gd name="connsiteY2" fmla="*/ 322118 h 1861995"/>
                                    <a:gd name="connsiteX3" fmla="*/ 2945653 w 2945653"/>
                                    <a:gd name="connsiteY3" fmla="*/ 0 h 1861995"/>
                                  </a:gdLst>
                                  <a:ahLst/>
                                  <a:cxnLst>
                                    <a:cxn ang="0">
                                      <a:pos x="connsiteX0" y="connsiteY0"/>
                                    </a:cxn>
                                    <a:cxn ang="0">
                                      <a:pos x="connsiteX1" y="connsiteY1"/>
                                    </a:cxn>
                                    <a:cxn ang="0">
                                      <a:pos x="connsiteX2" y="connsiteY2"/>
                                    </a:cxn>
                                    <a:cxn ang="0">
                                      <a:pos x="connsiteX3" y="connsiteY3"/>
                                    </a:cxn>
                                  </a:cxnLst>
                                  <a:rect l="l" t="t" r="r" b="b"/>
                                  <a:pathLst>
                                    <a:path w="2945653" h="1861995">
                                      <a:moveTo>
                                        <a:pt x="0" y="1856606"/>
                                      </a:moveTo>
                                      <a:cubicBezTo>
                                        <a:pt x="264102" y="1879119"/>
                                        <a:pt x="747789" y="1839033"/>
                                        <a:pt x="1061636" y="1583285"/>
                                      </a:cubicBezTo>
                                      <a:cubicBezTo>
                                        <a:pt x="1375483" y="1327537"/>
                                        <a:pt x="1580015" y="588818"/>
                                        <a:pt x="1883083" y="322118"/>
                                      </a:cubicBezTo>
                                      <a:cubicBezTo>
                                        <a:pt x="2186151" y="55418"/>
                                        <a:pt x="2577641" y="90054"/>
                                        <a:pt x="2945653" y="0"/>
                                      </a:cubicBezTo>
                                    </a:path>
                                  </a:pathLst>
                                </a:cu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grpSp>
                          <p:cxnSp>
                            <p:nvCxnSpPr>
                              <p:cNvPr id="55" name="Ευθεία γραμμή σύνδεσης 54"/>
                              <p:cNvCxnSpPr/>
                              <p:nvPr/>
                            </p:nvCxnSpPr>
                            <p:spPr>
                              <a:xfrm flipV="1">
                                <a:off x="-17777" y="2631800"/>
                                <a:ext cx="1152000"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6" name="Ευθεία γραμμή σύνδεσης 55"/>
                              <p:cNvCxnSpPr/>
                              <p:nvPr/>
                            </p:nvCxnSpPr>
                            <p:spPr>
                              <a:xfrm flipV="1">
                                <a:off x="-946" y="3158505"/>
                                <a:ext cx="1152000"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53" name="TextBox 52"/>
                            <p:cNvSpPr txBox="1"/>
                            <p:nvPr/>
                          </p:nvSpPr>
                          <p:spPr>
                            <a:xfrm>
                              <a:off x="1162839" y="5038381"/>
                              <a:ext cx="415498" cy="369332"/>
                            </a:xfrm>
                            <a:prstGeom prst="rect">
                              <a:avLst/>
                            </a:prstGeom>
                            <a:noFill/>
                          </p:spPr>
                          <p:txBody>
                            <a:bodyPr wrap="none" rtlCol="0">
                              <a:spAutoFit/>
                            </a:bodyPr>
                            <a:lstStyle/>
                            <a:p>
                              <a:r>
                                <a:rPr lang="en-US" b="1" i="1" dirty="0" smtClean="0">
                                  <a:latin typeface="Times New Roman" panose="02020603050405020304" pitchFamily="18" charset="0"/>
                                  <a:cs typeface="Times New Roman" panose="02020603050405020304" pitchFamily="18" charset="0"/>
                                </a:rPr>
                                <a:t>A</a:t>
                              </a:r>
                              <a:r>
                                <a:rPr lang="en-US" b="1" baseline="-25000" dirty="0" smtClean="0">
                                  <a:latin typeface="Times New Roman" panose="02020603050405020304" pitchFamily="18" charset="0"/>
                                  <a:cs typeface="Times New Roman" panose="02020603050405020304" pitchFamily="18" charset="0"/>
                                </a:rPr>
                                <a:t>1</a:t>
                              </a:r>
                              <a:endParaRPr lang="el-GR" b="1" dirty="0">
                                <a:latin typeface="Times New Roman" panose="02020603050405020304" pitchFamily="18" charset="0"/>
                                <a:cs typeface="Times New Roman" panose="02020603050405020304" pitchFamily="18" charset="0"/>
                              </a:endParaRPr>
                            </a:p>
                          </p:txBody>
                        </p:sp>
                      </p:grpSp>
                      <p:cxnSp>
                        <p:nvCxnSpPr>
                          <p:cNvPr id="50" name="Ευθεία γραμμή σύνδεσης 49"/>
                          <p:cNvCxnSpPr/>
                          <p:nvPr/>
                        </p:nvCxnSpPr>
                        <p:spPr>
                          <a:xfrm>
                            <a:off x="5695561" y="3330309"/>
                            <a:ext cx="1152000" cy="1"/>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1" name="Ευθεία γραμμή σύνδεσης 50"/>
                          <p:cNvCxnSpPr/>
                          <p:nvPr/>
                        </p:nvCxnSpPr>
                        <p:spPr>
                          <a:xfrm>
                            <a:off x="5734462" y="4681119"/>
                            <a:ext cx="1152000" cy="1"/>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48" name="Οβάλ 47"/>
                        <p:cNvSpPr/>
                        <p:nvPr/>
                      </p:nvSpPr>
                      <p:spPr>
                        <a:xfrm>
                          <a:off x="5548921" y="3319918"/>
                          <a:ext cx="540000" cy="1368000"/>
                        </a:xfrm>
                        <a:prstGeom prst="ellipse">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grpSp>
                </p:grpSp>
              </p:grpSp>
              <p:grpSp>
                <p:nvGrpSpPr>
                  <p:cNvPr id="33" name="Ομάδα 32"/>
                  <p:cNvGrpSpPr/>
                  <p:nvPr/>
                </p:nvGrpSpPr>
                <p:grpSpPr>
                  <a:xfrm>
                    <a:off x="278187" y="3023054"/>
                    <a:ext cx="6443009" cy="3725910"/>
                    <a:chOff x="278187" y="3023054"/>
                    <a:chExt cx="6443009" cy="3725910"/>
                  </a:xfrm>
                </p:grpSpPr>
                <p:grpSp>
                  <p:nvGrpSpPr>
                    <p:cNvPr id="34" name="Ομάδα 33"/>
                    <p:cNvGrpSpPr/>
                    <p:nvPr/>
                  </p:nvGrpSpPr>
                  <p:grpSpPr>
                    <a:xfrm>
                      <a:off x="278187" y="3705911"/>
                      <a:ext cx="6443009" cy="3043053"/>
                      <a:chOff x="272935" y="3771570"/>
                      <a:chExt cx="6443009" cy="3043053"/>
                    </a:xfrm>
                  </p:grpSpPr>
                  <p:grpSp>
                    <p:nvGrpSpPr>
                      <p:cNvPr id="36" name="Ομάδα 35"/>
                      <p:cNvGrpSpPr/>
                      <p:nvPr/>
                    </p:nvGrpSpPr>
                    <p:grpSpPr>
                      <a:xfrm>
                        <a:off x="379944" y="3947398"/>
                        <a:ext cx="6336000" cy="2736000"/>
                        <a:chOff x="907479" y="4041182"/>
                        <a:chExt cx="6336000" cy="2736000"/>
                      </a:xfrm>
                    </p:grpSpPr>
                    <p:cxnSp>
                      <p:nvCxnSpPr>
                        <p:cNvPr id="39" name="Ευθεία γραμμή σύνδεσης 38"/>
                        <p:cNvCxnSpPr/>
                        <p:nvPr/>
                      </p:nvCxnSpPr>
                      <p:spPr>
                        <a:xfrm>
                          <a:off x="1055136" y="4041182"/>
                          <a:ext cx="0" cy="2736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0" name="Ευθεία γραμμή σύνδεσης 39"/>
                        <p:cNvCxnSpPr/>
                        <p:nvPr/>
                      </p:nvCxnSpPr>
                      <p:spPr>
                        <a:xfrm rot="5400000">
                          <a:off x="4075479" y="3466911"/>
                          <a:ext cx="0" cy="6336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37" name="TextBox 36"/>
                      <p:cNvSpPr txBox="1"/>
                      <p:nvPr/>
                    </p:nvSpPr>
                    <p:spPr>
                      <a:xfrm>
                        <a:off x="6377933" y="6414513"/>
                        <a:ext cx="312906" cy="400110"/>
                      </a:xfrm>
                      <a:prstGeom prst="rect">
                        <a:avLst/>
                      </a:prstGeom>
                      <a:noFill/>
                    </p:spPr>
                    <p:txBody>
                      <a:bodyPr wrap="none" rtlCol="0">
                        <a:spAutoFit/>
                      </a:bodyPr>
                      <a:lstStyle/>
                      <a:p>
                        <a:r>
                          <a:rPr lang="en-US" sz="2000" b="1" i="1" dirty="0" smtClean="0">
                            <a:solidFill>
                              <a:srgbClr val="0070C0"/>
                            </a:solidFill>
                            <a:latin typeface="Times New Roman" panose="02020603050405020304" pitchFamily="18" charset="0"/>
                            <a:cs typeface="Times New Roman" panose="02020603050405020304" pitchFamily="18" charset="0"/>
                          </a:rPr>
                          <a:t>x</a:t>
                        </a:r>
                        <a:endParaRPr lang="el-GR" sz="2000" b="1" dirty="0">
                          <a:solidFill>
                            <a:srgbClr val="0070C0"/>
                          </a:solidFill>
                          <a:latin typeface="Times New Roman" panose="02020603050405020304" pitchFamily="18" charset="0"/>
                          <a:cs typeface="Times New Roman" panose="02020603050405020304" pitchFamily="18" charset="0"/>
                        </a:endParaRPr>
                      </a:p>
                    </p:txBody>
                  </p:sp>
                  <p:sp>
                    <p:nvSpPr>
                      <p:cNvPr id="38" name="TextBox 37"/>
                      <p:cNvSpPr txBox="1"/>
                      <p:nvPr/>
                    </p:nvSpPr>
                    <p:spPr>
                      <a:xfrm>
                        <a:off x="272935" y="3771570"/>
                        <a:ext cx="298480" cy="400110"/>
                      </a:xfrm>
                      <a:prstGeom prst="rect">
                        <a:avLst/>
                      </a:prstGeom>
                      <a:noFill/>
                    </p:spPr>
                    <p:txBody>
                      <a:bodyPr wrap="none" rtlCol="0">
                        <a:spAutoFit/>
                      </a:bodyPr>
                      <a:lstStyle/>
                      <a:p>
                        <a:r>
                          <a:rPr lang="en-US" sz="2000" b="1" i="1" dirty="0" smtClean="0">
                            <a:solidFill>
                              <a:srgbClr val="0070C0"/>
                            </a:solidFill>
                            <a:latin typeface="Times New Roman" panose="02020603050405020304" pitchFamily="18" charset="0"/>
                            <a:cs typeface="Times New Roman" panose="02020603050405020304" pitchFamily="18" charset="0"/>
                          </a:rPr>
                          <a:t>y</a:t>
                        </a:r>
                        <a:endParaRPr lang="el-GR" sz="2000" b="1" dirty="0">
                          <a:solidFill>
                            <a:srgbClr val="0070C0"/>
                          </a:solidFill>
                          <a:latin typeface="Times New Roman" panose="02020603050405020304" pitchFamily="18" charset="0"/>
                          <a:cs typeface="Times New Roman" panose="02020603050405020304" pitchFamily="18" charset="0"/>
                        </a:endParaRPr>
                      </a:p>
                    </p:txBody>
                  </p:sp>
                </p:grpSp>
                <p:sp>
                  <p:nvSpPr>
                    <p:cNvPr id="35" name="Ορθογώνιο 34"/>
                    <p:cNvSpPr/>
                    <p:nvPr/>
                  </p:nvSpPr>
                  <p:spPr>
                    <a:xfrm>
                      <a:off x="2157969" y="3023054"/>
                      <a:ext cx="2697790" cy="338554"/>
                    </a:xfrm>
                    <a:prstGeom prst="rect">
                      <a:avLst/>
                    </a:prstGeom>
                  </p:spPr>
                  <p:txBody>
                    <a:bodyPr wrap="none">
                      <a:spAutoFit/>
                    </a:bodyPr>
                    <a:lstStyle/>
                    <a:p>
                      <a:r>
                        <a:rPr lang="el-GR" sz="14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Μετά από χρονικό διάστημα </a:t>
                      </a:r>
                      <a:r>
                        <a:rPr lang="el-GR" sz="1600" b="1" dirty="0">
                          <a:solidFill>
                            <a:srgbClr val="0070C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Δ</a:t>
                      </a:r>
                      <a:r>
                        <a:rPr lang="en-US" sz="1600" b="1" i="1" dirty="0">
                          <a:solidFill>
                            <a:srgbClr val="0070C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a:t>
                      </a:r>
                      <a:r>
                        <a:rPr lang="el-GR" sz="14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endParaRPr lang="el-GR" sz="1400" dirty="0"/>
                    </a:p>
                  </p:txBody>
                </p:sp>
              </p:grpSp>
            </p:grpSp>
          </p:grpSp>
          <p:grpSp>
            <p:nvGrpSpPr>
              <p:cNvPr id="10" name="Ομάδα 9"/>
              <p:cNvGrpSpPr/>
              <p:nvPr/>
            </p:nvGrpSpPr>
            <p:grpSpPr>
              <a:xfrm>
                <a:off x="1931592" y="6433814"/>
                <a:ext cx="4323006" cy="378974"/>
                <a:chOff x="1931592" y="6433814"/>
                <a:chExt cx="4323006" cy="378974"/>
              </a:xfrm>
            </p:grpSpPr>
            <p:grpSp>
              <p:nvGrpSpPr>
                <p:cNvPr id="24" name="Ομάδα 23"/>
                <p:cNvGrpSpPr/>
                <p:nvPr/>
              </p:nvGrpSpPr>
              <p:grpSpPr>
                <a:xfrm>
                  <a:off x="1931592" y="6443456"/>
                  <a:ext cx="788252" cy="369332"/>
                  <a:chOff x="1931592" y="6443456"/>
                  <a:chExt cx="788252" cy="369332"/>
                </a:xfrm>
              </p:grpSpPr>
              <p:sp>
                <p:nvSpPr>
                  <p:cNvPr id="28" name="TextBox 27"/>
                  <p:cNvSpPr txBox="1"/>
                  <p:nvPr/>
                </p:nvSpPr>
                <p:spPr>
                  <a:xfrm>
                    <a:off x="1931592" y="6443456"/>
                    <a:ext cx="521297" cy="369332"/>
                  </a:xfrm>
                  <a:prstGeom prst="rect">
                    <a:avLst/>
                  </a:prstGeom>
                  <a:noFill/>
                </p:spPr>
                <p:txBody>
                  <a:bodyPr wrap="none" rtlCol="0">
                    <a:spAutoFit/>
                  </a:bodyPr>
                  <a:lstStyle/>
                  <a:p>
                    <a:r>
                      <a:rPr lang="el-GR" b="1" dirty="0" smtClean="0">
                        <a:solidFill>
                          <a:srgbClr val="0070C0"/>
                        </a:solidFill>
                        <a:latin typeface="Times New Roman" panose="02020603050405020304" pitchFamily="18" charset="0"/>
                        <a:cs typeface="Times New Roman" panose="02020603050405020304" pitchFamily="18" charset="0"/>
                      </a:rPr>
                      <a:t>Δ</a:t>
                    </a:r>
                    <a:r>
                      <a:rPr lang="en-US" b="1" i="1" dirty="0" smtClean="0">
                        <a:solidFill>
                          <a:srgbClr val="0070C0"/>
                        </a:solidFill>
                        <a:latin typeface="Times New Roman" panose="02020603050405020304" pitchFamily="18" charset="0"/>
                        <a:cs typeface="Times New Roman" panose="02020603050405020304" pitchFamily="18" charset="0"/>
                      </a:rPr>
                      <a:t>x</a:t>
                    </a:r>
                    <a:r>
                      <a:rPr lang="en-US" b="1" baseline="-25000" dirty="0" smtClean="0">
                        <a:solidFill>
                          <a:srgbClr val="0070C0"/>
                        </a:solidFill>
                        <a:latin typeface="Times New Roman" panose="02020603050405020304" pitchFamily="18" charset="0"/>
                        <a:cs typeface="Times New Roman" panose="02020603050405020304" pitchFamily="18" charset="0"/>
                      </a:rPr>
                      <a:t>1</a:t>
                    </a:r>
                    <a:endParaRPr lang="el-GR" b="1" dirty="0">
                      <a:solidFill>
                        <a:srgbClr val="0070C0"/>
                      </a:solidFill>
                      <a:latin typeface="Times New Roman" panose="02020603050405020304" pitchFamily="18" charset="0"/>
                      <a:cs typeface="Times New Roman" panose="02020603050405020304" pitchFamily="18" charset="0"/>
                    </a:endParaRPr>
                  </a:p>
                </p:txBody>
              </p:sp>
              <p:cxnSp>
                <p:nvCxnSpPr>
                  <p:cNvPr id="29" name="Ευθεία γραμμή σύνδεσης 28"/>
                  <p:cNvCxnSpPr/>
                  <p:nvPr/>
                </p:nvCxnSpPr>
                <p:spPr>
                  <a:xfrm>
                    <a:off x="2719844" y="6443456"/>
                    <a:ext cx="0" cy="14400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25" name="Ομάδα 24"/>
                <p:cNvGrpSpPr/>
                <p:nvPr/>
              </p:nvGrpSpPr>
              <p:grpSpPr>
                <a:xfrm>
                  <a:off x="5733301" y="6433814"/>
                  <a:ext cx="521297" cy="371740"/>
                  <a:chOff x="5733301" y="6433814"/>
                  <a:chExt cx="521297" cy="371740"/>
                </a:xfrm>
              </p:grpSpPr>
              <p:sp>
                <p:nvSpPr>
                  <p:cNvPr id="26" name="TextBox 25"/>
                  <p:cNvSpPr txBox="1"/>
                  <p:nvPr/>
                </p:nvSpPr>
                <p:spPr>
                  <a:xfrm>
                    <a:off x="5733301" y="6436222"/>
                    <a:ext cx="521297" cy="369332"/>
                  </a:xfrm>
                  <a:prstGeom prst="rect">
                    <a:avLst/>
                  </a:prstGeom>
                  <a:noFill/>
                </p:spPr>
                <p:txBody>
                  <a:bodyPr wrap="none" rtlCol="0">
                    <a:spAutoFit/>
                  </a:bodyPr>
                  <a:lstStyle/>
                  <a:p>
                    <a:r>
                      <a:rPr lang="el-GR" b="1" dirty="0" smtClean="0">
                        <a:solidFill>
                          <a:srgbClr val="0070C0"/>
                        </a:solidFill>
                        <a:latin typeface="Times New Roman" panose="02020603050405020304" pitchFamily="18" charset="0"/>
                        <a:cs typeface="Times New Roman" panose="02020603050405020304" pitchFamily="18" charset="0"/>
                      </a:rPr>
                      <a:t>Δ</a:t>
                    </a:r>
                    <a:r>
                      <a:rPr lang="en-US" b="1" i="1" dirty="0" smtClean="0">
                        <a:solidFill>
                          <a:srgbClr val="0070C0"/>
                        </a:solidFill>
                        <a:latin typeface="Times New Roman" panose="02020603050405020304" pitchFamily="18" charset="0"/>
                        <a:cs typeface="Times New Roman" panose="02020603050405020304" pitchFamily="18" charset="0"/>
                      </a:rPr>
                      <a:t>x</a:t>
                    </a:r>
                    <a:r>
                      <a:rPr lang="en-US" b="1" baseline="-25000" dirty="0" smtClean="0">
                        <a:solidFill>
                          <a:srgbClr val="0070C0"/>
                        </a:solidFill>
                        <a:latin typeface="Times New Roman" panose="02020603050405020304" pitchFamily="18" charset="0"/>
                        <a:cs typeface="Times New Roman" panose="02020603050405020304" pitchFamily="18" charset="0"/>
                      </a:rPr>
                      <a:t>2</a:t>
                    </a:r>
                    <a:endParaRPr lang="el-GR" b="1" dirty="0">
                      <a:solidFill>
                        <a:srgbClr val="0070C0"/>
                      </a:solidFill>
                      <a:latin typeface="Times New Roman" panose="02020603050405020304" pitchFamily="18" charset="0"/>
                      <a:cs typeface="Times New Roman" panose="02020603050405020304" pitchFamily="18" charset="0"/>
                    </a:endParaRPr>
                  </a:p>
                </p:txBody>
              </p:sp>
              <p:cxnSp>
                <p:nvCxnSpPr>
                  <p:cNvPr id="27" name="Ευθεία γραμμή σύνδεσης 26"/>
                  <p:cNvCxnSpPr/>
                  <p:nvPr/>
                </p:nvCxnSpPr>
                <p:spPr>
                  <a:xfrm>
                    <a:off x="6142034" y="6433814"/>
                    <a:ext cx="0" cy="14400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grpSp>
          </p:grpSp>
          <p:grpSp>
            <p:nvGrpSpPr>
              <p:cNvPr id="11" name="Ομάδα 10"/>
              <p:cNvGrpSpPr/>
              <p:nvPr/>
            </p:nvGrpSpPr>
            <p:grpSpPr>
              <a:xfrm>
                <a:off x="5856384" y="3881033"/>
                <a:ext cx="540000" cy="1368000"/>
                <a:chOff x="5856384" y="3319919"/>
                <a:chExt cx="540000" cy="1368000"/>
              </a:xfrm>
            </p:grpSpPr>
            <p:sp>
              <p:nvSpPr>
                <p:cNvPr id="22" name="Οβάλ 21"/>
                <p:cNvSpPr/>
                <p:nvPr/>
              </p:nvSpPr>
              <p:spPr>
                <a:xfrm>
                  <a:off x="5856384" y="3319919"/>
                  <a:ext cx="540000" cy="1368000"/>
                </a:xfrm>
                <a:prstGeom prst="ellipse">
                  <a:avLst/>
                </a:prstGeom>
                <a:solidFill>
                  <a:schemeClr val="accent1">
                    <a:lumMod val="20000"/>
                    <a:lumOff val="80000"/>
                  </a:schemeClr>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23" name="TextBox 22"/>
                <p:cNvSpPr txBox="1"/>
                <p:nvPr/>
              </p:nvSpPr>
              <p:spPr>
                <a:xfrm>
                  <a:off x="5975172" y="3519934"/>
                  <a:ext cx="415498" cy="369332"/>
                </a:xfrm>
                <a:prstGeom prst="rect">
                  <a:avLst/>
                </a:prstGeom>
                <a:noFill/>
              </p:spPr>
              <p:txBody>
                <a:bodyPr wrap="none" rtlCol="0">
                  <a:spAutoFit/>
                </a:bodyPr>
                <a:lstStyle/>
                <a:p>
                  <a:r>
                    <a:rPr lang="en-US" b="1" i="1" dirty="0" smtClean="0">
                      <a:latin typeface="Times New Roman" panose="02020603050405020304" pitchFamily="18" charset="0"/>
                      <a:cs typeface="Times New Roman" panose="02020603050405020304" pitchFamily="18" charset="0"/>
                    </a:rPr>
                    <a:t>A</a:t>
                  </a:r>
                  <a:r>
                    <a:rPr lang="en-US" b="1" baseline="-25000" dirty="0" smtClean="0">
                      <a:latin typeface="Times New Roman" panose="02020603050405020304" pitchFamily="18" charset="0"/>
                      <a:cs typeface="Times New Roman" panose="02020603050405020304" pitchFamily="18" charset="0"/>
                    </a:rPr>
                    <a:t>2</a:t>
                  </a:r>
                  <a:endParaRPr lang="el-GR" b="1" dirty="0">
                    <a:latin typeface="Times New Roman" panose="02020603050405020304" pitchFamily="18" charset="0"/>
                    <a:cs typeface="Times New Roman" panose="02020603050405020304" pitchFamily="18" charset="0"/>
                  </a:endParaRPr>
                </a:p>
              </p:txBody>
            </p:sp>
          </p:grpSp>
          <p:grpSp>
            <p:nvGrpSpPr>
              <p:cNvPr id="12" name="Ομάδα 11"/>
              <p:cNvGrpSpPr/>
              <p:nvPr/>
            </p:nvGrpSpPr>
            <p:grpSpPr>
              <a:xfrm>
                <a:off x="6118588" y="4168526"/>
                <a:ext cx="864000" cy="916598"/>
                <a:chOff x="6118588" y="3669758"/>
                <a:chExt cx="864000" cy="916598"/>
              </a:xfrm>
            </p:grpSpPr>
            <p:grpSp>
              <p:nvGrpSpPr>
                <p:cNvPr id="16" name="Ομάδα 15"/>
                <p:cNvGrpSpPr/>
                <p:nvPr/>
              </p:nvGrpSpPr>
              <p:grpSpPr>
                <a:xfrm>
                  <a:off x="6118588" y="3669758"/>
                  <a:ext cx="864000" cy="369332"/>
                  <a:chOff x="6118588" y="3669758"/>
                  <a:chExt cx="864000" cy="369332"/>
                </a:xfrm>
              </p:grpSpPr>
              <p:cxnSp>
                <p:nvCxnSpPr>
                  <p:cNvPr id="20" name="Ευθύγραμμο βέλος σύνδεσης 19"/>
                  <p:cNvCxnSpPr/>
                  <p:nvPr/>
                </p:nvCxnSpPr>
                <p:spPr>
                  <a:xfrm flipH="1">
                    <a:off x="6118588" y="4039050"/>
                    <a:ext cx="864000" cy="0"/>
                  </a:xfrm>
                  <a:prstGeom prst="straightConnector1">
                    <a:avLst/>
                  </a:prstGeom>
                  <a:ln w="57150">
                    <a:solidFill>
                      <a:srgbClr val="FF0000"/>
                    </a:solidFill>
                    <a:headEnd w="sm" len="lg"/>
                    <a:tailEnd type="triangle" w="sm" len="lg"/>
                  </a:ln>
                </p:spPr>
                <p:style>
                  <a:lnRef idx="1">
                    <a:schemeClr val="accent1"/>
                  </a:lnRef>
                  <a:fillRef idx="0">
                    <a:schemeClr val="accent1"/>
                  </a:fillRef>
                  <a:effectRef idx="0">
                    <a:schemeClr val="accent1"/>
                  </a:effectRef>
                  <a:fontRef idx="minor">
                    <a:schemeClr val="tx1"/>
                  </a:fontRef>
                </p:style>
              </p:cxnSp>
              <p:sp>
                <p:nvSpPr>
                  <p:cNvPr id="21" name="TextBox 20"/>
                  <p:cNvSpPr txBox="1"/>
                  <p:nvPr/>
                </p:nvSpPr>
                <p:spPr>
                  <a:xfrm>
                    <a:off x="6561884" y="3669758"/>
                    <a:ext cx="415498" cy="369332"/>
                  </a:xfrm>
                  <a:prstGeom prst="rect">
                    <a:avLst/>
                  </a:prstGeom>
                  <a:noFill/>
                </p:spPr>
                <p:txBody>
                  <a:bodyPr wrap="none" rtlCol="0">
                    <a:spAutoFit/>
                  </a:bodyPr>
                  <a:lstStyle/>
                  <a:p>
                    <a:r>
                      <a:rPr lang="en-US" b="1" i="1" dirty="0" smtClean="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F</a:t>
                    </a:r>
                    <a:r>
                      <a:rPr lang="en-US" b="1" baseline="-25000" dirty="0" smtClean="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2</a:t>
                    </a:r>
                    <a:endParaRPr lang="el-GR" b="1" dirty="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grpSp>
            <p:grpSp>
              <p:nvGrpSpPr>
                <p:cNvPr id="17" name="Ομάδα 16"/>
                <p:cNvGrpSpPr/>
                <p:nvPr/>
              </p:nvGrpSpPr>
              <p:grpSpPr>
                <a:xfrm>
                  <a:off x="6211733" y="4186246"/>
                  <a:ext cx="499201" cy="400110"/>
                  <a:chOff x="1711796" y="3709315"/>
                  <a:chExt cx="499201" cy="400110"/>
                </a:xfrm>
              </p:grpSpPr>
              <p:cxnSp>
                <p:nvCxnSpPr>
                  <p:cNvPr id="18" name="Ευθύγραμμο βέλος σύνδεσης 17"/>
                  <p:cNvCxnSpPr/>
                  <p:nvPr/>
                </p:nvCxnSpPr>
                <p:spPr>
                  <a:xfrm>
                    <a:off x="1711796" y="3784083"/>
                    <a:ext cx="468000" cy="0"/>
                  </a:xfrm>
                  <a:prstGeom prst="straightConnector1">
                    <a:avLst/>
                  </a:prstGeom>
                  <a:ln w="38100">
                    <a:solidFill>
                      <a:srgbClr val="0070C0"/>
                    </a:solidFill>
                    <a:tailEnd type="triangle" w="med" len="lg"/>
                  </a:ln>
                </p:spPr>
                <p:style>
                  <a:lnRef idx="1">
                    <a:schemeClr val="accent1"/>
                  </a:lnRef>
                  <a:fillRef idx="0">
                    <a:schemeClr val="accent1"/>
                  </a:fillRef>
                  <a:effectRef idx="0">
                    <a:schemeClr val="accent1"/>
                  </a:effectRef>
                  <a:fontRef idx="minor">
                    <a:schemeClr val="tx1"/>
                  </a:fontRef>
                </p:style>
              </p:cxnSp>
              <p:sp>
                <p:nvSpPr>
                  <p:cNvPr id="19" name="TextBox 18"/>
                  <p:cNvSpPr txBox="1"/>
                  <p:nvPr/>
                </p:nvSpPr>
                <p:spPr>
                  <a:xfrm>
                    <a:off x="1816337" y="3709315"/>
                    <a:ext cx="394660" cy="400110"/>
                  </a:xfrm>
                  <a:prstGeom prst="rect">
                    <a:avLst/>
                  </a:prstGeom>
                  <a:noFill/>
                </p:spPr>
                <p:txBody>
                  <a:bodyPr wrap="none" rtlCol="0">
                    <a:spAutoFit/>
                  </a:bodyPr>
                  <a:lstStyle/>
                  <a:p>
                    <a:r>
                      <a:rPr lang="el-GR" sz="2000" b="1" i="1" dirty="0" smtClean="0">
                        <a:solidFill>
                          <a:srgbClr val="0070C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υ</a:t>
                    </a:r>
                    <a:r>
                      <a:rPr lang="el-GR" sz="2000" b="1" baseline="-25000" dirty="0" smtClean="0">
                        <a:solidFill>
                          <a:srgbClr val="0070C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2</a:t>
                    </a:r>
                    <a:endParaRPr lang="el-GR" sz="2000" b="1" dirty="0">
                      <a:solidFill>
                        <a:srgbClr val="0070C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grpSp>
          </p:grpSp>
          <p:sp>
            <p:nvSpPr>
              <p:cNvPr id="13" name="Οβάλ 12"/>
              <p:cNvSpPr/>
              <p:nvPr/>
            </p:nvSpPr>
            <p:spPr>
              <a:xfrm>
                <a:off x="6611462" y="3898350"/>
                <a:ext cx="540000" cy="1350000"/>
              </a:xfrm>
              <a:prstGeom prst="ellipse">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cxnSp>
            <p:nvCxnSpPr>
              <p:cNvPr id="14" name="Ευθύγραμμο βέλος σύνδεσης 13"/>
              <p:cNvCxnSpPr/>
              <p:nvPr/>
            </p:nvCxnSpPr>
            <p:spPr>
              <a:xfrm>
                <a:off x="1659599" y="6475468"/>
                <a:ext cx="1060197" cy="0"/>
              </a:xfrm>
              <a:prstGeom prst="straightConnector1">
                <a:avLst/>
              </a:prstGeom>
              <a:ln w="38100">
                <a:solidFill>
                  <a:srgbClr val="0070C0"/>
                </a:solidFill>
                <a:tailEnd type="triangle" w="med" len="lg"/>
              </a:ln>
            </p:spPr>
            <p:style>
              <a:lnRef idx="1">
                <a:schemeClr val="accent1"/>
              </a:lnRef>
              <a:fillRef idx="0">
                <a:schemeClr val="accent1"/>
              </a:fillRef>
              <a:effectRef idx="0">
                <a:schemeClr val="accent1"/>
              </a:effectRef>
              <a:fontRef idx="minor">
                <a:schemeClr val="tx1"/>
              </a:fontRef>
            </p:style>
          </p:cxnSp>
          <p:cxnSp>
            <p:nvCxnSpPr>
              <p:cNvPr id="15" name="Ευθύγραμμο βέλος σύνδεσης 14"/>
              <p:cNvCxnSpPr/>
              <p:nvPr/>
            </p:nvCxnSpPr>
            <p:spPr>
              <a:xfrm>
                <a:off x="5809621" y="6471232"/>
                <a:ext cx="360000" cy="0"/>
              </a:xfrm>
              <a:prstGeom prst="straightConnector1">
                <a:avLst/>
              </a:prstGeom>
              <a:ln w="38100">
                <a:solidFill>
                  <a:srgbClr val="0070C0"/>
                </a:solidFill>
                <a:tailEnd type="triangle" w="med" len="lg"/>
              </a:ln>
            </p:spPr>
            <p:style>
              <a:lnRef idx="1">
                <a:schemeClr val="accent1"/>
              </a:lnRef>
              <a:fillRef idx="0">
                <a:schemeClr val="accent1"/>
              </a:fillRef>
              <a:effectRef idx="0">
                <a:schemeClr val="accent1"/>
              </a:effectRef>
              <a:fontRef idx="minor">
                <a:schemeClr val="tx1"/>
              </a:fontRef>
            </p:style>
          </p:cxnSp>
        </p:grpSp>
        <p:grpSp>
          <p:nvGrpSpPr>
            <p:cNvPr id="118" name="Ομάδα 117"/>
            <p:cNvGrpSpPr/>
            <p:nvPr/>
          </p:nvGrpSpPr>
          <p:grpSpPr>
            <a:xfrm>
              <a:off x="8932" y="4975288"/>
              <a:ext cx="2884180" cy="322075"/>
              <a:chOff x="7407409" y="2885320"/>
              <a:chExt cx="2884180" cy="322075"/>
            </a:xfrm>
          </p:grpSpPr>
          <p:sp>
            <p:nvSpPr>
              <p:cNvPr id="119" name="Ορθογώνιο 118"/>
              <p:cNvSpPr/>
              <p:nvPr/>
            </p:nvSpPr>
            <p:spPr>
              <a:xfrm>
                <a:off x="7407409" y="2885320"/>
                <a:ext cx="1391728" cy="307777"/>
              </a:xfrm>
              <a:prstGeom prst="rect">
                <a:avLst/>
              </a:prstGeom>
            </p:spPr>
            <p:txBody>
              <a:bodyPr wrap="none">
                <a:spAutoFit/>
              </a:bodyPr>
              <a:lstStyle/>
              <a:p>
                <a:r>
                  <a:rPr lang="el-GR" sz="1400" b="1"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Έργο δύναμης: </a:t>
                </a:r>
                <a:endParaRPr lang="el-GR" sz="14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mc:AlternateContent xmlns:mc="http://schemas.openxmlformats.org/markup-compatibility/2006" xmlns:a14="http://schemas.microsoft.com/office/drawing/2010/main">
            <mc:Choice Requires="a14">
              <p:sp>
                <p:nvSpPr>
                  <p:cNvPr id="120" name="TextBox 119"/>
                  <p:cNvSpPr txBox="1"/>
                  <p:nvPr/>
                </p:nvSpPr>
                <p:spPr>
                  <a:xfrm>
                    <a:off x="9047530" y="2961174"/>
                    <a:ext cx="1244059" cy="246221"/>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sSub>
                            <m:sSubPr>
                              <m:ctrlPr>
                                <a:rPr lang="el-GR" sz="1600" b="1" i="1" smtClean="0">
                                  <a:solidFill>
                                    <a:srgbClr val="0070C0"/>
                                  </a:solidFill>
                                  <a:effectLst>
                                    <a:outerShdw blurRad="38100" dist="38100" dir="2700000" algn="tl">
                                      <a:srgbClr val="000000">
                                        <a:alpha val="43137"/>
                                      </a:srgbClr>
                                    </a:outerShdw>
                                  </a:effectLst>
                                  <a:latin typeface="Cambria Math" panose="02040503050406030204" pitchFamily="18" charset="0"/>
                                </a:rPr>
                              </m:ctrlPr>
                            </m:sSubPr>
                            <m:e>
                              <m:r>
                                <a:rPr lang="en-US" sz="1600" b="1" i="1" smtClean="0">
                                  <a:solidFill>
                                    <a:srgbClr val="0070C0"/>
                                  </a:solidFill>
                                  <a:effectLst>
                                    <a:outerShdw blurRad="38100" dist="38100" dir="2700000" algn="tl">
                                      <a:srgbClr val="000000">
                                        <a:alpha val="43137"/>
                                      </a:srgbClr>
                                    </a:outerShdw>
                                  </a:effectLst>
                                  <a:latin typeface="Cambria Math" panose="02040503050406030204" pitchFamily="18" charset="0"/>
                                </a:rPr>
                                <m:t>𝑾</m:t>
                              </m:r>
                            </m:e>
                            <m:sub>
                              <m:r>
                                <a:rPr lang="en-US" sz="1600" b="1" i="1" smtClean="0">
                                  <a:solidFill>
                                    <a:srgbClr val="0070C0"/>
                                  </a:solidFill>
                                  <a:effectLst>
                                    <a:outerShdw blurRad="38100" dist="38100" dir="2700000" algn="tl">
                                      <a:srgbClr val="000000">
                                        <a:alpha val="43137"/>
                                      </a:srgbClr>
                                    </a:outerShdw>
                                  </a:effectLst>
                                  <a:latin typeface="Cambria Math" panose="02040503050406030204" pitchFamily="18" charset="0"/>
                                </a:rPr>
                                <m:t>𝟏</m:t>
                              </m:r>
                            </m:sub>
                          </m:sSub>
                          <m:r>
                            <a:rPr lang="en-US" sz="1600" b="1" i="1" smtClean="0">
                              <a:solidFill>
                                <a:srgbClr val="0070C0"/>
                              </a:solidFill>
                              <a:effectLst>
                                <a:outerShdw blurRad="38100" dist="38100" dir="2700000" algn="tl">
                                  <a:srgbClr val="000000">
                                    <a:alpha val="43137"/>
                                  </a:srgbClr>
                                </a:outerShdw>
                              </a:effectLst>
                              <a:latin typeface="Cambria Math" panose="02040503050406030204" pitchFamily="18" charset="0"/>
                            </a:rPr>
                            <m:t>=</m:t>
                          </m:r>
                          <m:sSub>
                            <m:sSubPr>
                              <m:ctrlPr>
                                <a:rPr lang="en-US" sz="1600" b="1" i="1" smtClean="0">
                                  <a:solidFill>
                                    <a:srgbClr val="0070C0"/>
                                  </a:solidFill>
                                  <a:effectLst>
                                    <a:outerShdw blurRad="38100" dist="38100" dir="2700000" algn="tl">
                                      <a:srgbClr val="000000">
                                        <a:alpha val="43137"/>
                                      </a:srgbClr>
                                    </a:outerShdw>
                                  </a:effectLst>
                                  <a:latin typeface="Cambria Math" panose="02040503050406030204" pitchFamily="18" charset="0"/>
                                </a:rPr>
                              </m:ctrlPr>
                            </m:sSubPr>
                            <m:e>
                              <m:r>
                                <a:rPr lang="en-US" sz="1600" b="1" i="1" smtClean="0">
                                  <a:solidFill>
                                    <a:srgbClr val="0070C0"/>
                                  </a:solidFill>
                                  <a:effectLst>
                                    <a:outerShdw blurRad="38100" dist="38100" dir="2700000" algn="tl">
                                      <a:srgbClr val="000000">
                                        <a:alpha val="43137"/>
                                      </a:srgbClr>
                                    </a:outerShdw>
                                  </a:effectLst>
                                  <a:latin typeface="Cambria Math" panose="02040503050406030204" pitchFamily="18" charset="0"/>
                                </a:rPr>
                                <m:t>𝑭</m:t>
                              </m:r>
                            </m:e>
                            <m:sub>
                              <m:r>
                                <a:rPr lang="en-US" sz="1600" b="1" i="1" smtClean="0">
                                  <a:solidFill>
                                    <a:srgbClr val="0070C0"/>
                                  </a:solidFill>
                                  <a:effectLst>
                                    <a:outerShdw blurRad="38100" dist="38100" dir="2700000" algn="tl">
                                      <a:srgbClr val="000000">
                                        <a:alpha val="43137"/>
                                      </a:srgbClr>
                                    </a:outerShdw>
                                  </a:effectLst>
                                  <a:latin typeface="Cambria Math" panose="02040503050406030204" pitchFamily="18" charset="0"/>
                                </a:rPr>
                                <m:t>𝟏</m:t>
                              </m:r>
                            </m:sub>
                          </m:sSub>
                          <m:r>
                            <a:rPr lang="en-US" sz="1600" b="1" i="1" smtClean="0">
                              <a:solidFill>
                                <a:srgbClr val="0070C0"/>
                              </a:solidFill>
                              <a:effectLst>
                                <a:outerShdw blurRad="38100" dist="38100" dir="2700000" algn="tl">
                                  <a:srgbClr val="000000">
                                    <a:alpha val="43137"/>
                                  </a:srgbClr>
                                </a:outerShdw>
                              </a:effectLst>
                              <a:latin typeface="Cambria Math" panose="02040503050406030204" pitchFamily="18" charset="0"/>
                            </a:rPr>
                            <m:t> </m:t>
                          </m:r>
                          <m:r>
                            <a:rPr lang="el-GR" sz="1600" b="1" i="0" smtClean="0">
                              <a:solidFill>
                                <a:srgbClr val="0070C0"/>
                              </a:solidFill>
                              <a:effectLst>
                                <a:outerShdw blurRad="38100" dist="38100" dir="2700000" algn="tl">
                                  <a:srgbClr val="000000">
                                    <a:alpha val="43137"/>
                                  </a:srgbClr>
                                </a:outerShdw>
                              </a:effectLst>
                              <a:latin typeface="Cambria Math" panose="02040503050406030204" pitchFamily="18" charset="0"/>
                            </a:rPr>
                            <m:t>𝚫</m:t>
                          </m:r>
                          <m:sSub>
                            <m:sSubPr>
                              <m:ctrlPr>
                                <a:rPr lang="el-GR" sz="1600" b="1" i="1" smtClean="0">
                                  <a:solidFill>
                                    <a:srgbClr val="0070C0"/>
                                  </a:solidFill>
                                  <a:effectLst>
                                    <a:outerShdw blurRad="38100" dist="38100" dir="2700000" algn="tl">
                                      <a:srgbClr val="000000">
                                        <a:alpha val="43137"/>
                                      </a:srgbClr>
                                    </a:outerShdw>
                                  </a:effectLst>
                                  <a:latin typeface="Cambria Math" panose="02040503050406030204" pitchFamily="18" charset="0"/>
                                </a:rPr>
                              </m:ctrlPr>
                            </m:sSubPr>
                            <m:e>
                              <m:r>
                                <a:rPr lang="en-US" sz="1600" b="1" i="1" smtClean="0">
                                  <a:solidFill>
                                    <a:srgbClr val="0070C0"/>
                                  </a:solidFill>
                                  <a:effectLst>
                                    <a:outerShdw blurRad="38100" dist="38100" dir="2700000" algn="tl">
                                      <a:srgbClr val="000000">
                                        <a:alpha val="43137"/>
                                      </a:srgbClr>
                                    </a:outerShdw>
                                  </a:effectLst>
                                  <a:latin typeface="Cambria Math" panose="02040503050406030204" pitchFamily="18" charset="0"/>
                                </a:rPr>
                                <m:t>𝒙</m:t>
                              </m:r>
                            </m:e>
                            <m:sub>
                              <m:r>
                                <a:rPr lang="en-US" sz="1600" b="1" i="1" smtClean="0">
                                  <a:solidFill>
                                    <a:srgbClr val="0070C0"/>
                                  </a:solidFill>
                                  <a:effectLst>
                                    <a:outerShdw blurRad="38100" dist="38100" dir="2700000" algn="tl">
                                      <a:srgbClr val="000000">
                                        <a:alpha val="43137"/>
                                      </a:srgbClr>
                                    </a:outerShdw>
                                  </a:effectLst>
                                  <a:latin typeface="Cambria Math" panose="02040503050406030204" pitchFamily="18" charset="0"/>
                                </a:rPr>
                                <m:t>𝟏</m:t>
                              </m:r>
                            </m:sub>
                          </m:sSub>
                        </m:oMath>
                      </m:oMathPara>
                    </a14:m>
                    <a:endParaRPr lang="el-GR" sz="1600" b="1" dirty="0">
                      <a:solidFill>
                        <a:srgbClr val="0070C0"/>
                      </a:solidFill>
                      <a:effectLst>
                        <a:outerShdw blurRad="38100" dist="38100" dir="2700000" algn="tl">
                          <a:srgbClr val="000000">
                            <a:alpha val="43137"/>
                          </a:srgbClr>
                        </a:outerShdw>
                      </a:effectLst>
                    </a:endParaRPr>
                  </a:p>
                </p:txBody>
              </p:sp>
            </mc:Choice>
            <mc:Fallback xmlns="">
              <p:sp>
                <p:nvSpPr>
                  <p:cNvPr id="118" name="TextBox 117"/>
                  <p:cNvSpPr txBox="1">
                    <a:spLocks noRot="1" noChangeAspect="1" noMove="1" noResize="1" noEditPoints="1" noAdjustHandles="1" noChangeArrowheads="1" noChangeShapeType="1" noTextEdit="1"/>
                  </p:cNvSpPr>
                  <p:nvPr/>
                </p:nvSpPr>
                <p:spPr>
                  <a:xfrm>
                    <a:off x="9047530" y="2961174"/>
                    <a:ext cx="1244059" cy="246221"/>
                  </a:xfrm>
                  <a:prstGeom prst="rect">
                    <a:avLst/>
                  </a:prstGeom>
                  <a:blipFill>
                    <a:blip r:embed="rId6"/>
                    <a:stretch>
                      <a:fillRect l="-3922" r="-2451" b="-25000"/>
                    </a:stretch>
                  </a:blipFill>
                </p:spPr>
                <p:txBody>
                  <a:bodyPr/>
                  <a:lstStyle/>
                  <a:p>
                    <a:r>
                      <a:rPr lang="el-GR">
                        <a:noFill/>
                      </a:rPr>
                      <a:t> </a:t>
                    </a:r>
                  </a:p>
                </p:txBody>
              </p:sp>
            </mc:Fallback>
          </mc:AlternateContent>
        </p:grpSp>
        <mc:AlternateContent xmlns:mc="http://schemas.openxmlformats.org/markup-compatibility/2006" xmlns:a14="http://schemas.microsoft.com/office/drawing/2010/main">
          <mc:Choice Requires="a14">
            <p:sp>
              <p:nvSpPr>
                <p:cNvPr id="121" name="Ορθογώνιο 120"/>
                <p:cNvSpPr/>
                <p:nvPr/>
              </p:nvSpPr>
              <p:spPr>
                <a:xfrm>
                  <a:off x="5238285" y="5082496"/>
                  <a:ext cx="1752211" cy="369332"/>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sSub>
                          <m:sSubPr>
                            <m:ctrlPr>
                              <a:rPr lang="el-GR" b="1" i="1" smtClean="0">
                                <a:solidFill>
                                  <a:srgbClr val="0070C0"/>
                                </a:solidFill>
                                <a:effectLst>
                                  <a:outerShdw blurRad="38100" dist="38100" dir="2700000" algn="tl">
                                    <a:srgbClr val="000000">
                                      <a:alpha val="43137"/>
                                    </a:srgbClr>
                                  </a:outerShdw>
                                </a:effectLst>
                                <a:latin typeface="Cambria Math" panose="02040503050406030204" pitchFamily="18" charset="0"/>
                              </a:rPr>
                            </m:ctrlPr>
                          </m:sSubPr>
                          <m:e>
                            <m:r>
                              <a:rPr lang="en-US" b="1" i="1">
                                <a:solidFill>
                                  <a:srgbClr val="0070C0"/>
                                </a:solidFill>
                                <a:effectLst>
                                  <a:outerShdw blurRad="38100" dist="38100" dir="2700000" algn="tl">
                                    <a:srgbClr val="000000">
                                      <a:alpha val="43137"/>
                                    </a:srgbClr>
                                  </a:outerShdw>
                                </a:effectLst>
                                <a:latin typeface="Cambria Math" panose="02040503050406030204" pitchFamily="18" charset="0"/>
                              </a:rPr>
                              <m:t>𝑾</m:t>
                            </m:r>
                          </m:e>
                          <m:sub>
                            <m:r>
                              <a:rPr lang="el-GR" b="1" i="1" smtClean="0">
                                <a:solidFill>
                                  <a:srgbClr val="0070C0"/>
                                </a:solidFill>
                                <a:effectLst>
                                  <a:outerShdw blurRad="38100" dist="38100" dir="2700000" algn="tl">
                                    <a:srgbClr val="000000">
                                      <a:alpha val="43137"/>
                                    </a:srgbClr>
                                  </a:outerShdw>
                                </a:effectLst>
                                <a:latin typeface="Cambria Math" panose="02040503050406030204" pitchFamily="18" charset="0"/>
                              </a:rPr>
                              <m:t>𝟐</m:t>
                            </m:r>
                          </m:sub>
                        </m:sSub>
                        <m:r>
                          <a:rPr lang="en-US" b="1" i="1">
                            <a:solidFill>
                              <a:srgbClr val="0070C0"/>
                            </a:solidFill>
                            <a:effectLst>
                              <a:outerShdw blurRad="38100" dist="38100" dir="2700000" algn="tl">
                                <a:srgbClr val="000000">
                                  <a:alpha val="43137"/>
                                </a:srgbClr>
                              </a:outerShdw>
                            </a:effectLst>
                            <a:latin typeface="Cambria Math" panose="02040503050406030204" pitchFamily="18" charset="0"/>
                          </a:rPr>
                          <m:t>=</m:t>
                        </m:r>
                        <m:sSub>
                          <m:sSubPr>
                            <m:ctrlPr>
                              <a:rPr lang="en-US" b="1" i="1">
                                <a:solidFill>
                                  <a:srgbClr val="0070C0"/>
                                </a:solidFill>
                                <a:effectLst>
                                  <a:outerShdw blurRad="38100" dist="38100" dir="2700000" algn="tl">
                                    <a:srgbClr val="000000">
                                      <a:alpha val="43137"/>
                                    </a:srgbClr>
                                  </a:outerShdw>
                                </a:effectLst>
                                <a:latin typeface="Cambria Math" panose="02040503050406030204" pitchFamily="18" charset="0"/>
                              </a:rPr>
                            </m:ctrlPr>
                          </m:sSubPr>
                          <m:e>
                            <m:r>
                              <a:rPr lang="el-GR" b="1" i="1" smtClean="0">
                                <a:solidFill>
                                  <a:srgbClr val="0070C0"/>
                                </a:solidFill>
                                <a:effectLst>
                                  <a:outerShdw blurRad="38100" dist="38100" dir="2700000" algn="tl">
                                    <a:srgbClr val="000000">
                                      <a:alpha val="43137"/>
                                    </a:srgbClr>
                                  </a:outerShdw>
                                </a:effectLst>
                                <a:latin typeface="Cambria Math" panose="02040503050406030204" pitchFamily="18" charset="0"/>
                              </a:rPr>
                              <m:t>−</m:t>
                            </m:r>
                            <m:r>
                              <a:rPr lang="en-US" b="1" i="1">
                                <a:solidFill>
                                  <a:srgbClr val="0070C0"/>
                                </a:solidFill>
                                <a:effectLst>
                                  <a:outerShdw blurRad="38100" dist="38100" dir="2700000" algn="tl">
                                    <a:srgbClr val="000000">
                                      <a:alpha val="43137"/>
                                    </a:srgbClr>
                                  </a:outerShdw>
                                </a:effectLst>
                                <a:latin typeface="Cambria Math" panose="02040503050406030204" pitchFamily="18" charset="0"/>
                              </a:rPr>
                              <m:t>𝑭</m:t>
                            </m:r>
                          </m:e>
                          <m:sub>
                            <m:r>
                              <a:rPr lang="el-GR" b="1" i="1" smtClean="0">
                                <a:solidFill>
                                  <a:srgbClr val="0070C0"/>
                                </a:solidFill>
                                <a:effectLst>
                                  <a:outerShdw blurRad="38100" dist="38100" dir="2700000" algn="tl">
                                    <a:srgbClr val="000000">
                                      <a:alpha val="43137"/>
                                    </a:srgbClr>
                                  </a:outerShdw>
                                </a:effectLst>
                                <a:latin typeface="Cambria Math" panose="02040503050406030204" pitchFamily="18" charset="0"/>
                              </a:rPr>
                              <m:t>𝟐</m:t>
                            </m:r>
                          </m:sub>
                        </m:sSub>
                        <m:r>
                          <a:rPr lang="en-US" b="1" i="1">
                            <a:solidFill>
                              <a:srgbClr val="0070C0"/>
                            </a:solidFill>
                            <a:effectLst>
                              <a:outerShdw blurRad="38100" dist="38100" dir="2700000" algn="tl">
                                <a:srgbClr val="000000">
                                  <a:alpha val="43137"/>
                                </a:srgbClr>
                              </a:outerShdw>
                            </a:effectLst>
                            <a:latin typeface="Cambria Math" panose="02040503050406030204" pitchFamily="18" charset="0"/>
                          </a:rPr>
                          <m:t> </m:t>
                        </m:r>
                        <m:r>
                          <a:rPr lang="el-GR" b="1">
                            <a:solidFill>
                              <a:srgbClr val="0070C0"/>
                            </a:solidFill>
                            <a:effectLst>
                              <a:outerShdw blurRad="38100" dist="38100" dir="2700000" algn="tl">
                                <a:srgbClr val="000000">
                                  <a:alpha val="43137"/>
                                </a:srgbClr>
                              </a:outerShdw>
                            </a:effectLst>
                            <a:latin typeface="Cambria Math" panose="02040503050406030204" pitchFamily="18" charset="0"/>
                          </a:rPr>
                          <m:t>𝚫</m:t>
                        </m:r>
                        <m:sSub>
                          <m:sSubPr>
                            <m:ctrlPr>
                              <a:rPr lang="el-GR" b="1" i="1">
                                <a:solidFill>
                                  <a:srgbClr val="0070C0"/>
                                </a:solidFill>
                                <a:effectLst>
                                  <a:outerShdw blurRad="38100" dist="38100" dir="2700000" algn="tl">
                                    <a:srgbClr val="000000">
                                      <a:alpha val="43137"/>
                                    </a:srgbClr>
                                  </a:outerShdw>
                                </a:effectLst>
                                <a:latin typeface="Cambria Math" panose="02040503050406030204" pitchFamily="18" charset="0"/>
                              </a:rPr>
                            </m:ctrlPr>
                          </m:sSubPr>
                          <m:e>
                            <m:r>
                              <a:rPr lang="en-US" b="1" i="1">
                                <a:solidFill>
                                  <a:srgbClr val="0070C0"/>
                                </a:solidFill>
                                <a:effectLst>
                                  <a:outerShdw blurRad="38100" dist="38100" dir="2700000" algn="tl">
                                    <a:srgbClr val="000000">
                                      <a:alpha val="43137"/>
                                    </a:srgbClr>
                                  </a:outerShdw>
                                </a:effectLst>
                                <a:latin typeface="Cambria Math" panose="02040503050406030204" pitchFamily="18" charset="0"/>
                              </a:rPr>
                              <m:t>𝒙</m:t>
                            </m:r>
                          </m:e>
                          <m:sub>
                            <m:r>
                              <a:rPr lang="el-GR" b="1" i="1" smtClean="0">
                                <a:solidFill>
                                  <a:srgbClr val="0070C0"/>
                                </a:solidFill>
                                <a:effectLst>
                                  <a:outerShdw blurRad="38100" dist="38100" dir="2700000" algn="tl">
                                    <a:srgbClr val="000000">
                                      <a:alpha val="43137"/>
                                    </a:srgbClr>
                                  </a:outerShdw>
                                </a:effectLst>
                                <a:latin typeface="Cambria Math" panose="02040503050406030204" pitchFamily="18" charset="0"/>
                              </a:rPr>
                              <m:t>𝟐</m:t>
                            </m:r>
                          </m:sub>
                        </m:sSub>
                      </m:oMath>
                    </m:oMathPara>
                  </a14:m>
                  <a:endParaRPr lang="el-GR" dirty="0"/>
                </a:p>
              </p:txBody>
            </p:sp>
          </mc:Choice>
          <mc:Fallback xmlns="">
            <p:sp>
              <p:nvSpPr>
                <p:cNvPr id="121" name="Ορθογώνιο 120"/>
                <p:cNvSpPr>
                  <a:spLocks noRot="1" noChangeAspect="1" noMove="1" noResize="1" noEditPoints="1" noAdjustHandles="1" noChangeArrowheads="1" noChangeShapeType="1" noTextEdit="1"/>
                </p:cNvSpPr>
                <p:nvPr/>
              </p:nvSpPr>
              <p:spPr>
                <a:xfrm>
                  <a:off x="5238285" y="5082496"/>
                  <a:ext cx="1752211" cy="369332"/>
                </a:xfrm>
                <a:prstGeom prst="rect">
                  <a:avLst/>
                </a:prstGeom>
                <a:blipFill>
                  <a:blip r:embed="rId7"/>
                  <a:stretch>
                    <a:fillRect b="-8333"/>
                  </a:stretch>
                </a:blipFill>
              </p:spPr>
              <p:txBody>
                <a:bodyPr/>
                <a:lstStyle/>
                <a:p>
                  <a:r>
                    <a:rPr lang="el-GR">
                      <a:noFill/>
                    </a:rPr>
                    <a:t> </a:t>
                  </a:r>
                </a:p>
              </p:txBody>
            </p:sp>
          </mc:Fallback>
        </mc:AlternateContent>
        <p:sp>
          <p:nvSpPr>
            <p:cNvPr id="122" name="Ορθογώνιο 121"/>
            <p:cNvSpPr/>
            <p:nvPr/>
          </p:nvSpPr>
          <p:spPr>
            <a:xfrm>
              <a:off x="3070689" y="4860488"/>
              <a:ext cx="2171603" cy="738664"/>
            </a:xfrm>
            <a:prstGeom prst="rect">
              <a:avLst/>
            </a:prstGeom>
          </p:spPr>
          <p:txBody>
            <a:bodyPr wrap="square">
              <a:spAutoFit/>
            </a:bodyPr>
            <a:lstStyle/>
            <a:p>
              <a:pPr algn="ctr"/>
              <a:r>
                <a:rPr lang="el-GR" sz="1400" b="1"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Οι δυνάμεις είναι εσωτερικές. Δεν παράγουν ούτε καταναλίσκουν έργο</a:t>
              </a:r>
              <a:endParaRPr lang="el-GR" sz="1400" dirty="0"/>
            </a:p>
          </p:txBody>
        </p:sp>
        <p:grpSp>
          <p:nvGrpSpPr>
            <p:cNvPr id="123" name="Ομάδα 122"/>
            <p:cNvGrpSpPr/>
            <p:nvPr/>
          </p:nvGrpSpPr>
          <p:grpSpPr>
            <a:xfrm>
              <a:off x="-1694" y="5590240"/>
              <a:ext cx="2954745" cy="523220"/>
              <a:chOff x="7416470" y="3271078"/>
              <a:chExt cx="2954745" cy="523220"/>
            </a:xfrm>
          </p:grpSpPr>
          <p:sp>
            <p:nvSpPr>
              <p:cNvPr id="124" name="Ορθογώνιο 123"/>
              <p:cNvSpPr/>
              <p:nvPr/>
            </p:nvSpPr>
            <p:spPr>
              <a:xfrm>
                <a:off x="7416470" y="3271078"/>
                <a:ext cx="1650748" cy="523220"/>
              </a:xfrm>
              <a:prstGeom prst="rect">
                <a:avLst/>
              </a:prstGeom>
            </p:spPr>
            <p:txBody>
              <a:bodyPr wrap="square">
                <a:spAutoFit/>
              </a:bodyPr>
              <a:lstStyle/>
              <a:p>
                <a:r>
                  <a:rPr lang="el-GR" sz="1400" b="1"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Κινητική ενέργεια μάζας  Δ</a:t>
                </a:r>
                <a:r>
                  <a:rPr lang="en-US" sz="1400" b="1" i="1"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m</a:t>
                </a:r>
                <a:r>
                  <a:rPr lang="en-US" sz="1400" b="1" baseline="-25000"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1</a:t>
                </a:r>
                <a:r>
                  <a:rPr lang="en-US" sz="1400" b="1"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 </a:t>
                </a:r>
                <a:r>
                  <a:rPr lang="el-GR" sz="1400" b="1"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Δ</a:t>
                </a:r>
                <a:r>
                  <a:rPr lang="en-US" sz="1400" b="1" i="1"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m</a:t>
                </a:r>
                <a:r>
                  <a:rPr lang="el-GR" sz="1400" b="1"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endParaRPr lang="el-GR" sz="14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mc:AlternateContent xmlns:mc="http://schemas.openxmlformats.org/markup-compatibility/2006" xmlns:a14="http://schemas.microsoft.com/office/drawing/2010/main">
            <mc:Choice Requires="a14">
              <p:sp>
                <p:nvSpPr>
                  <p:cNvPr id="125" name="TextBox 124"/>
                  <p:cNvSpPr txBox="1"/>
                  <p:nvPr/>
                </p:nvSpPr>
                <p:spPr>
                  <a:xfrm>
                    <a:off x="9059830" y="3332953"/>
                    <a:ext cx="1311385" cy="461024"/>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sSub>
                            <m:sSubPr>
                              <m:ctrlPr>
                                <a:rPr lang="el-GR" sz="1600" b="1" i="1" smtClean="0">
                                  <a:solidFill>
                                    <a:srgbClr val="0070C0"/>
                                  </a:solidFill>
                                  <a:effectLst>
                                    <a:outerShdw blurRad="38100" dist="38100" dir="2700000" algn="tl">
                                      <a:srgbClr val="000000">
                                        <a:alpha val="43137"/>
                                      </a:srgbClr>
                                    </a:outerShdw>
                                  </a:effectLst>
                                  <a:latin typeface="Cambria Math" panose="02040503050406030204" pitchFamily="18" charset="0"/>
                                </a:rPr>
                              </m:ctrlPr>
                            </m:sSubPr>
                            <m:e>
                              <m:r>
                                <a:rPr lang="en-US" sz="1600" b="1" i="1" smtClean="0">
                                  <a:solidFill>
                                    <a:srgbClr val="0070C0"/>
                                  </a:solidFill>
                                  <a:effectLst>
                                    <a:outerShdw blurRad="38100" dist="38100" dir="2700000" algn="tl">
                                      <a:srgbClr val="000000">
                                        <a:alpha val="43137"/>
                                      </a:srgbClr>
                                    </a:outerShdw>
                                  </a:effectLst>
                                  <a:latin typeface="Cambria Math" panose="02040503050406030204" pitchFamily="18" charset="0"/>
                                </a:rPr>
                                <m:t>𝑲</m:t>
                              </m:r>
                            </m:e>
                            <m:sub>
                              <m:r>
                                <a:rPr lang="en-US" sz="1600" b="1" i="1" smtClean="0">
                                  <a:solidFill>
                                    <a:srgbClr val="0070C0"/>
                                  </a:solidFill>
                                  <a:effectLst>
                                    <a:outerShdw blurRad="38100" dist="38100" dir="2700000" algn="tl">
                                      <a:srgbClr val="000000">
                                        <a:alpha val="43137"/>
                                      </a:srgbClr>
                                    </a:outerShdw>
                                  </a:effectLst>
                                  <a:latin typeface="Cambria Math" panose="02040503050406030204" pitchFamily="18" charset="0"/>
                                </a:rPr>
                                <m:t>𝟏</m:t>
                              </m:r>
                            </m:sub>
                          </m:sSub>
                          <m:r>
                            <a:rPr lang="en-US" sz="1600" b="1" i="1" smtClean="0">
                              <a:solidFill>
                                <a:srgbClr val="0070C0"/>
                              </a:solidFill>
                              <a:effectLst>
                                <a:outerShdw blurRad="38100" dist="38100" dir="2700000" algn="tl">
                                  <a:srgbClr val="000000">
                                    <a:alpha val="43137"/>
                                  </a:srgbClr>
                                </a:outerShdw>
                              </a:effectLst>
                              <a:latin typeface="Cambria Math" panose="02040503050406030204" pitchFamily="18" charset="0"/>
                            </a:rPr>
                            <m:t>=</m:t>
                          </m:r>
                          <m:f>
                            <m:fPr>
                              <m:ctrlPr>
                                <a:rPr lang="en-US" sz="1600" b="1" i="1" smtClean="0">
                                  <a:solidFill>
                                    <a:srgbClr val="0070C0"/>
                                  </a:solidFill>
                                  <a:effectLst>
                                    <a:outerShdw blurRad="38100" dist="38100" dir="2700000" algn="tl">
                                      <a:srgbClr val="000000">
                                        <a:alpha val="43137"/>
                                      </a:srgbClr>
                                    </a:outerShdw>
                                  </a:effectLst>
                                  <a:latin typeface="Cambria Math" panose="02040503050406030204" pitchFamily="18" charset="0"/>
                                </a:rPr>
                              </m:ctrlPr>
                            </m:fPr>
                            <m:num>
                              <m:r>
                                <a:rPr lang="en-US" sz="1600" b="1" i="1" smtClean="0">
                                  <a:solidFill>
                                    <a:srgbClr val="0070C0"/>
                                  </a:solidFill>
                                  <a:effectLst>
                                    <a:outerShdw blurRad="38100" dist="38100" dir="2700000" algn="tl">
                                      <a:srgbClr val="000000">
                                        <a:alpha val="43137"/>
                                      </a:srgbClr>
                                    </a:outerShdw>
                                  </a:effectLst>
                                  <a:latin typeface="Cambria Math" panose="02040503050406030204" pitchFamily="18" charset="0"/>
                                </a:rPr>
                                <m:t>𝟏</m:t>
                              </m:r>
                            </m:num>
                            <m:den>
                              <m:r>
                                <a:rPr lang="en-US" sz="1600" b="1" i="1" smtClean="0">
                                  <a:solidFill>
                                    <a:srgbClr val="0070C0"/>
                                  </a:solidFill>
                                  <a:effectLst>
                                    <a:outerShdw blurRad="38100" dist="38100" dir="2700000" algn="tl">
                                      <a:srgbClr val="000000">
                                        <a:alpha val="43137"/>
                                      </a:srgbClr>
                                    </a:outerShdw>
                                  </a:effectLst>
                                  <a:latin typeface="Cambria Math" panose="02040503050406030204" pitchFamily="18" charset="0"/>
                                </a:rPr>
                                <m:t>𝟐</m:t>
                              </m:r>
                            </m:den>
                          </m:f>
                          <m:r>
                            <a:rPr lang="el-GR" sz="1600" b="1" i="0" smtClean="0">
                              <a:solidFill>
                                <a:srgbClr val="0070C0"/>
                              </a:solidFill>
                              <a:effectLst>
                                <a:outerShdw blurRad="38100" dist="38100" dir="2700000" algn="tl">
                                  <a:srgbClr val="000000">
                                    <a:alpha val="43137"/>
                                  </a:srgbClr>
                                </a:outerShdw>
                              </a:effectLst>
                              <a:latin typeface="Cambria Math" panose="02040503050406030204" pitchFamily="18" charset="0"/>
                            </a:rPr>
                            <m:t>𝚫</m:t>
                          </m:r>
                          <m:r>
                            <a:rPr lang="en-US" sz="1600" b="1" i="1" smtClean="0">
                              <a:solidFill>
                                <a:srgbClr val="0070C0"/>
                              </a:solidFill>
                              <a:effectLst>
                                <a:outerShdw blurRad="38100" dist="38100" dir="2700000" algn="tl">
                                  <a:srgbClr val="000000">
                                    <a:alpha val="43137"/>
                                  </a:srgbClr>
                                </a:outerShdw>
                              </a:effectLst>
                              <a:latin typeface="Cambria Math" panose="02040503050406030204" pitchFamily="18" charset="0"/>
                            </a:rPr>
                            <m:t>𝒎</m:t>
                          </m:r>
                          <m:r>
                            <a:rPr lang="en-US" sz="1600" b="1" i="0" smtClean="0">
                              <a:solidFill>
                                <a:srgbClr val="0070C0"/>
                              </a:solidFill>
                              <a:effectLst>
                                <a:outerShdw blurRad="38100" dist="38100" dir="2700000" algn="tl">
                                  <a:srgbClr val="000000">
                                    <a:alpha val="43137"/>
                                  </a:srgbClr>
                                </a:outerShdw>
                              </a:effectLst>
                              <a:latin typeface="Cambria Math" panose="02040503050406030204" pitchFamily="18" charset="0"/>
                            </a:rPr>
                            <m:t> </m:t>
                          </m:r>
                          <m:sSubSup>
                            <m:sSubSupPr>
                              <m:ctrlPr>
                                <a:rPr lang="en-US" sz="1600" b="1" i="1" smtClean="0">
                                  <a:solidFill>
                                    <a:srgbClr val="0070C0"/>
                                  </a:solidFill>
                                  <a:effectLst>
                                    <a:outerShdw blurRad="38100" dist="38100" dir="2700000" algn="tl">
                                      <a:srgbClr val="000000">
                                        <a:alpha val="43137"/>
                                      </a:srgbClr>
                                    </a:outerShdw>
                                  </a:effectLst>
                                  <a:latin typeface="Cambria Math" panose="02040503050406030204" pitchFamily="18" charset="0"/>
                                </a:rPr>
                              </m:ctrlPr>
                            </m:sSubSupPr>
                            <m:e>
                              <m:r>
                                <a:rPr lang="el-GR" sz="1600" b="1" i="1" smtClean="0">
                                  <a:solidFill>
                                    <a:srgbClr val="0070C0"/>
                                  </a:solidFill>
                                  <a:effectLst>
                                    <a:outerShdw blurRad="38100" dist="38100" dir="2700000" algn="tl">
                                      <a:srgbClr val="000000">
                                        <a:alpha val="43137"/>
                                      </a:srgbClr>
                                    </a:outerShdw>
                                  </a:effectLst>
                                  <a:latin typeface="Cambria Math" panose="02040503050406030204" pitchFamily="18" charset="0"/>
                                </a:rPr>
                                <m:t>𝝊</m:t>
                              </m:r>
                            </m:e>
                            <m:sub>
                              <m:r>
                                <a:rPr lang="el-GR" sz="1600" b="1" i="1" smtClean="0">
                                  <a:solidFill>
                                    <a:srgbClr val="0070C0"/>
                                  </a:solidFill>
                                  <a:effectLst>
                                    <a:outerShdw blurRad="38100" dist="38100" dir="2700000" algn="tl">
                                      <a:srgbClr val="000000">
                                        <a:alpha val="43137"/>
                                      </a:srgbClr>
                                    </a:outerShdw>
                                  </a:effectLst>
                                  <a:latin typeface="Cambria Math" panose="02040503050406030204" pitchFamily="18" charset="0"/>
                                </a:rPr>
                                <m:t>𝟏</m:t>
                              </m:r>
                            </m:sub>
                            <m:sup>
                              <m:r>
                                <a:rPr lang="el-GR" sz="1600" b="1" i="1" smtClean="0">
                                  <a:solidFill>
                                    <a:srgbClr val="0070C0"/>
                                  </a:solidFill>
                                  <a:effectLst>
                                    <a:outerShdw blurRad="38100" dist="38100" dir="2700000" algn="tl">
                                      <a:srgbClr val="000000">
                                        <a:alpha val="43137"/>
                                      </a:srgbClr>
                                    </a:outerShdw>
                                  </a:effectLst>
                                  <a:latin typeface="Cambria Math" panose="02040503050406030204" pitchFamily="18" charset="0"/>
                                </a:rPr>
                                <m:t>𝟐</m:t>
                              </m:r>
                            </m:sup>
                          </m:sSubSup>
                        </m:oMath>
                      </m:oMathPara>
                    </a14:m>
                    <a:endParaRPr lang="el-GR" sz="1600" b="1" dirty="0">
                      <a:solidFill>
                        <a:srgbClr val="0070C0"/>
                      </a:solidFill>
                      <a:effectLst>
                        <a:outerShdw blurRad="38100" dist="38100" dir="2700000" algn="tl">
                          <a:srgbClr val="000000">
                            <a:alpha val="43137"/>
                          </a:srgbClr>
                        </a:outerShdw>
                      </a:effectLst>
                    </a:endParaRPr>
                  </a:p>
                </p:txBody>
              </p:sp>
            </mc:Choice>
            <mc:Fallback xmlns="">
              <p:sp>
                <p:nvSpPr>
                  <p:cNvPr id="123" name="TextBox 122"/>
                  <p:cNvSpPr txBox="1">
                    <a:spLocks noRot="1" noChangeAspect="1" noMove="1" noResize="1" noEditPoints="1" noAdjustHandles="1" noChangeArrowheads="1" noChangeShapeType="1" noTextEdit="1"/>
                  </p:cNvSpPr>
                  <p:nvPr/>
                </p:nvSpPr>
                <p:spPr>
                  <a:xfrm>
                    <a:off x="9059830" y="3332953"/>
                    <a:ext cx="1311385" cy="461024"/>
                  </a:xfrm>
                  <a:prstGeom prst="rect">
                    <a:avLst/>
                  </a:prstGeom>
                  <a:blipFill>
                    <a:blip r:embed="rId8"/>
                    <a:stretch>
                      <a:fillRect b="-9211"/>
                    </a:stretch>
                  </a:blipFill>
                </p:spPr>
                <p:txBody>
                  <a:bodyPr/>
                  <a:lstStyle/>
                  <a:p>
                    <a:r>
                      <a:rPr lang="el-GR">
                        <a:noFill/>
                      </a:rPr>
                      <a:t> </a:t>
                    </a:r>
                  </a:p>
                </p:txBody>
              </p:sp>
            </mc:Fallback>
          </mc:AlternateContent>
        </p:grpSp>
        <mc:AlternateContent xmlns:mc="http://schemas.openxmlformats.org/markup-compatibility/2006" xmlns:a14="http://schemas.microsoft.com/office/drawing/2010/main">
          <mc:Choice Requires="a14">
            <p:sp>
              <p:nvSpPr>
                <p:cNvPr id="126" name="TextBox 125"/>
                <p:cNvSpPr txBox="1"/>
                <p:nvPr/>
              </p:nvSpPr>
              <p:spPr>
                <a:xfrm>
                  <a:off x="5340965" y="5629371"/>
                  <a:ext cx="1311385" cy="461024"/>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sSub>
                          <m:sSubPr>
                            <m:ctrlPr>
                              <a:rPr lang="el-GR" sz="1600" b="1" i="1" smtClean="0">
                                <a:solidFill>
                                  <a:srgbClr val="0070C0"/>
                                </a:solidFill>
                                <a:effectLst>
                                  <a:outerShdw blurRad="38100" dist="38100" dir="2700000" algn="tl">
                                    <a:srgbClr val="000000">
                                      <a:alpha val="43137"/>
                                    </a:srgbClr>
                                  </a:outerShdw>
                                </a:effectLst>
                                <a:latin typeface="Cambria Math" panose="02040503050406030204" pitchFamily="18" charset="0"/>
                              </a:rPr>
                            </m:ctrlPr>
                          </m:sSubPr>
                          <m:e>
                            <m:r>
                              <a:rPr lang="en-US" sz="1600" b="1" i="1" smtClean="0">
                                <a:solidFill>
                                  <a:srgbClr val="0070C0"/>
                                </a:solidFill>
                                <a:effectLst>
                                  <a:outerShdw blurRad="38100" dist="38100" dir="2700000" algn="tl">
                                    <a:srgbClr val="000000">
                                      <a:alpha val="43137"/>
                                    </a:srgbClr>
                                  </a:outerShdw>
                                </a:effectLst>
                                <a:latin typeface="Cambria Math" panose="02040503050406030204" pitchFamily="18" charset="0"/>
                              </a:rPr>
                              <m:t>𝑲</m:t>
                            </m:r>
                          </m:e>
                          <m:sub>
                            <m:r>
                              <a:rPr lang="en-US" sz="1600" b="1" i="1" smtClean="0">
                                <a:solidFill>
                                  <a:srgbClr val="0070C0"/>
                                </a:solidFill>
                                <a:effectLst>
                                  <a:outerShdw blurRad="38100" dist="38100" dir="2700000" algn="tl">
                                    <a:srgbClr val="000000">
                                      <a:alpha val="43137"/>
                                    </a:srgbClr>
                                  </a:outerShdw>
                                </a:effectLst>
                                <a:latin typeface="Cambria Math" panose="02040503050406030204" pitchFamily="18" charset="0"/>
                              </a:rPr>
                              <m:t>𝟐</m:t>
                            </m:r>
                          </m:sub>
                        </m:sSub>
                        <m:r>
                          <a:rPr lang="en-US" sz="1600" b="1" i="1" smtClean="0">
                            <a:solidFill>
                              <a:srgbClr val="0070C0"/>
                            </a:solidFill>
                            <a:effectLst>
                              <a:outerShdw blurRad="38100" dist="38100" dir="2700000" algn="tl">
                                <a:srgbClr val="000000">
                                  <a:alpha val="43137"/>
                                </a:srgbClr>
                              </a:outerShdw>
                            </a:effectLst>
                            <a:latin typeface="Cambria Math" panose="02040503050406030204" pitchFamily="18" charset="0"/>
                          </a:rPr>
                          <m:t>=</m:t>
                        </m:r>
                        <m:f>
                          <m:fPr>
                            <m:ctrlPr>
                              <a:rPr lang="en-US" sz="1600" b="1" i="1" smtClean="0">
                                <a:solidFill>
                                  <a:srgbClr val="0070C0"/>
                                </a:solidFill>
                                <a:effectLst>
                                  <a:outerShdw blurRad="38100" dist="38100" dir="2700000" algn="tl">
                                    <a:srgbClr val="000000">
                                      <a:alpha val="43137"/>
                                    </a:srgbClr>
                                  </a:outerShdw>
                                </a:effectLst>
                                <a:latin typeface="Cambria Math" panose="02040503050406030204" pitchFamily="18" charset="0"/>
                              </a:rPr>
                            </m:ctrlPr>
                          </m:fPr>
                          <m:num>
                            <m:r>
                              <a:rPr lang="en-US" sz="1600" b="1" i="1" smtClean="0">
                                <a:solidFill>
                                  <a:srgbClr val="0070C0"/>
                                </a:solidFill>
                                <a:effectLst>
                                  <a:outerShdw blurRad="38100" dist="38100" dir="2700000" algn="tl">
                                    <a:srgbClr val="000000">
                                      <a:alpha val="43137"/>
                                    </a:srgbClr>
                                  </a:outerShdw>
                                </a:effectLst>
                                <a:latin typeface="Cambria Math" panose="02040503050406030204" pitchFamily="18" charset="0"/>
                              </a:rPr>
                              <m:t>𝟏</m:t>
                            </m:r>
                          </m:num>
                          <m:den>
                            <m:r>
                              <a:rPr lang="en-US" sz="1600" b="1" i="1" smtClean="0">
                                <a:solidFill>
                                  <a:srgbClr val="0070C0"/>
                                </a:solidFill>
                                <a:effectLst>
                                  <a:outerShdw blurRad="38100" dist="38100" dir="2700000" algn="tl">
                                    <a:srgbClr val="000000">
                                      <a:alpha val="43137"/>
                                    </a:srgbClr>
                                  </a:outerShdw>
                                </a:effectLst>
                                <a:latin typeface="Cambria Math" panose="02040503050406030204" pitchFamily="18" charset="0"/>
                              </a:rPr>
                              <m:t>𝟐</m:t>
                            </m:r>
                          </m:den>
                        </m:f>
                        <m:r>
                          <a:rPr lang="el-GR" sz="1600" b="1" i="0" smtClean="0">
                            <a:solidFill>
                              <a:srgbClr val="0070C0"/>
                            </a:solidFill>
                            <a:effectLst>
                              <a:outerShdw blurRad="38100" dist="38100" dir="2700000" algn="tl">
                                <a:srgbClr val="000000">
                                  <a:alpha val="43137"/>
                                </a:srgbClr>
                              </a:outerShdw>
                            </a:effectLst>
                            <a:latin typeface="Cambria Math" panose="02040503050406030204" pitchFamily="18" charset="0"/>
                          </a:rPr>
                          <m:t>𝚫</m:t>
                        </m:r>
                        <m:r>
                          <a:rPr lang="en-US" sz="1600" b="1" i="1" smtClean="0">
                            <a:solidFill>
                              <a:srgbClr val="0070C0"/>
                            </a:solidFill>
                            <a:effectLst>
                              <a:outerShdw blurRad="38100" dist="38100" dir="2700000" algn="tl">
                                <a:srgbClr val="000000">
                                  <a:alpha val="43137"/>
                                </a:srgbClr>
                              </a:outerShdw>
                            </a:effectLst>
                            <a:latin typeface="Cambria Math" panose="02040503050406030204" pitchFamily="18" charset="0"/>
                          </a:rPr>
                          <m:t>𝒎</m:t>
                        </m:r>
                        <m:r>
                          <a:rPr lang="en-US" sz="1600" b="1" i="0" smtClean="0">
                            <a:solidFill>
                              <a:srgbClr val="0070C0"/>
                            </a:solidFill>
                            <a:effectLst>
                              <a:outerShdw blurRad="38100" dist="38100" dir="2700000" algn="tl">
                                <a:srgbClr val="000000">
                                  <a:alpha val="43137"/>
                                </a:srgbClr>
                              </a:outerShdw>
                            </a:effectLst>
                            <a:latin typeface="Cambria Math" panose="02040503050406030204" pitchFamily="18" charset="0"/>
                          </a:rPr>
                          <m:t> </m:t>
                        </m:r>
                        <m:sSubSup>
                          <m:sSubSupPr>
                            <m:ctrlPr>
                              <a:rPr lang="en-US" sz="1600" b="1" i="1" smtClean="0">
                                <a:solidFill>
                                  <a:srgbClr val="0070C0"/>
                                </a:solidFill>
                                <a:effectLst>
                                  <a:outerShdw blurRad="38100" dist="38100" dir="2700000" algn="tl">
                                    <a:srgbClr val="000000">
                                      <a:alpha val="43137"/>
                                    </a:srgbClr>
                                  </a:outerShdw>
                                </a:effectLst>
                                <a:latin typeface="Cambria Math" panose="02040503050406030204" pitchFamily="18" charset="0"/>
                              </a:rPr>
                            </m:ctrlPr>
                          </m:sSubSupPr>
                          <m:e>
                            <m:r>
                              <a:rPr lang="el-GR" sz="1600" b="1" i="1" smtClean="0">
                                <a:solidFill>
                                  <a:srgbClr val="0070C0"/>
                                </a:solidFill>
                                <a:effectLst>
                                  <a:outerShdw blurRad="38100" dist="38100" dir="2700000" algn="tl">
                                    <a:srgbClr val="000000">
                                      <a:alpha val="43137"/>
                                    </a:srgbClr>
                                  </a:outerShdw>
                                </a:effectLst>
                                <a:latin typeface="Cambria Math" panose="02040503050406030204" pitchFamily="18" charset="0"/>
                              </a:rPr>
                              <m:t>𝝊</m:t>
                            </m:r>
                          </m:e>
                          <m:sub>
                            <m:r>
                              <a:rPr lang="el-GR" sz="1600" b="1" i="1" smtClean="0">
                                <a:solidFill>
                                  <a:srgbClr val="0070C0"/>
                                </a:solidFill>
                                <a:effectLst>
                                  <a:outerShdw blurRad="38100" dist="38100" dir="2700000" algn="tl">
                                    <a:srgbClr val="000000">
                                      <a:alpha val="43137"/>
                                    </a:srgbClr>
                                  </a:outerShdw>
                                </a:effectLst>
                                <a:latin typeface="Cambria Math" panose="02040503050406030204" pitchFamily="18" charset="0"/>
                              </a:rPr>
                              <m:t>𝟏</m:t>
                            </m:r>
                          </m:sub>
                          <m:sup>
                            <m:r>
                              <a:rPr lang="el-GR" sz="1600" b="1" i="1" smtClean="0">
                                <a:solidFill>
                                  <a:srgbClr val="0070C0"/>
                                </a:solidFill>
                                <a:effectLst>
                                  <a:outerShdw blurRad="38100" dist="38100" dir="2700000" algn="tl">
                                    <a:srgbClr val="000000">
                                      <a:alpha val="43137"/>
                                    </a:srgbClr>
                                  </a:outerShdw>
                                </a:effectLst>
                                <a:latin typeface="Cambria Math" panose="02040503050406030204" pitchFamily="18" charset="0"/>
                              </a:rPr>
                              <m:t>𝟐</m:t>
                            </m:r>
                          </m:sup>
                        </m:sSubSup>
                      </m:oMath>
                    </m:oMathPara>
                  </a14:m>
                  <a:endParaRPr lang="el-GR" sz="1600" b="1" dirty="0">
                    <a:solidFill>
                      <a:srgbClr val="0070C0"/>
                    </a:solidFill>
                    <a:effectLst>
                      <a:outerShdw blurRad="38100" dist="38100" dir="2700000" algn="tl">
                        <a:srgbClr val="000000">
                          <a:alpha val="43137"/>
                        </a:srgbClr>
                      </a:outerShdw>
                    </a:effectLst>
                  </a:endParaRPr>
                </a:p>
              </p:txBody>
            </p:sp>
          </mc:Choice>
          <mc:Fallback xmlns="">
            <p:sp>
              <p:nvSpPr>
                <p:cNvPr id="126" name="TextBox 125"/>
                <p:cNvSpPr txBox="1">
                  <a:spLocks noRot="1" noChangeAspect="1" noMove="1" noResize="1" noEditPoints="1" noAdjustHandles="1" noChangeArrowheads="1" noChangeShapeType="1" noTextEdit="1"/>
                </p:cNvSpPr>
                <p:nvPr/>
              </p:nvSpPr>
              <p:spPr>
                <a:xfrm>
                  <a:off x="5340965" y="5629371"/>
                  <a:ext cx="1311385" cy="461024"/>
                </a:xfrm>
                <a:prstGeom prst="rect">
                  <a:avLst/>
                </a:prstGeom>
                <a:blipFill>
                  <a:blip r:embed="rId9"/>
                  <a:stretch>
                    <a:fillRect b="-9211"/>
                  </a:stretch>
                </a:blipFill>
              </p:spPr>
              <p:txBody>
                <a:bodyPr/>
                <a:lstStyle/>
                <a:p>
                  <a:r>
                    <a:rPr lang="el-GR">
                      <a:noFill/>
                    </a:rPr>
                    <a:t> </a:t>
                  </a:r>
                </a:p>
              </p:txBody>
            </p:sp>
          </mc:Fallback>
        </mc:AlternateContent>
        <p:grpSp>
          <p:nvGrpSpPr>
            <p:cNvPr id="127" name="Ομάδα 126"/>
            <p:cNvGrpSpPr/>
            <p:nvPr/>
          </p:nvGrpSpPr>
          <p:grpSpPr>
            <a:xfrm>
              <a:off x="-7249" y="6270165"/>
              <a:ext cx="3018411" cy="523220"/>
              <a:chOff x="7439916" y="6435232"/>
              <a:chExt cx="3018411" cy="523220"/>
            </a:xfrm>
          </p:grpSpPr>
          <p:sp>
            <p:nvSpPr>
              <p:cNvPr id="128" name="Ορθογώνιο 127"/>
              <p:cNvSpPr/>
              <p:nvPr/>
            </p:nvSpPr>
            <p:spPr>
              <a:xfrm>
                <a:off x="7439916" y="6435232"/>
                <a:ext cx="1656302" cy="523220"/>
              </a:xfrm>
              <a:prstGeom prst="rect">
                <a:avLst/>
              </a:prstGeom>
            </p:spPr>
            <p:txBody>
              <a:bodyPr wrap="square">
                <a:spAutoFit/>
              </a:bodyPr>
              <a:lstStyle/>
              <a:p>
                <a:r>
                  <a:rPr lang="el-GR" sz="1400" b="1"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Δυναμική ενέργεια μάζας  Δ</a:t>
                </a:r>
                <a:r>
                  <a:rPr lang="en-US" sz="1400" b="1" i="1"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m</a:t>
                </a:r>
                <a:r>
                  <a:rPr lang="en-US" sz="1400" b="1" baseline="-25000"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2</a:t>
                </a:r>
                <a:r>
                  <a:rPr lang="en-US" sz="1400" b="1"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 </a:t>
                </a:r>
                <a:r>
                  <a:rPr lang="el-GR" sz="1400" b="1"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Δ</a:t>
                </a:r>
                <a:r>
                  <a:rPr lang="en-US" sz="1400" b="1" i="1"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m</a:t>
                </a:r>
                <a:r>
                  <a:rPr lang="el-GR" sz="1400" b="1"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endParaRPr lang="el-GR" sz="14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mc:AlternateContent xmlns:mc="http://schemas.openxmlformats.org/markup-compatibility/2006" xmlns:a14="http://schemas.microsoft.com/office/drawing/2010/main">
            <mc:Choice Requires="a14">
              <p:sp>
                <p:nvSpPr>
                  <p:cNvPr id="129" name="TextBox 128"/>
                  <p:cNvSpPr txBox="1"/>
                  <p:nvPr/>
                </p:nvSpPr>
                <p:spPr>
                  <a:xfrm>
                    <a:off x="9121807" y="6571366"/>
                    <a:ext cx="1336520" cy="246221"/>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sSub>
                            <m:sSubPr>
                              <m:ctrlPr>
                                <a:rPr lang="el-GR" sz="1600" b="1" i="1" smtClean="0">
                                  <a:solidFill>
                                    <a:srgbClr val="0070C0"/>
                                  </a:solidFill>
                                  <a:effectLst>
                                    <a:outerShdw blurRad="38100" dist="38100" dir="2700000" algn="tl">
                                      <a:srgbClr val="000000">
                                        <a:alpha val="43137"/>
                                      </a:srgbClr>
                                    </a:outerShdw>
                                  </a:effectLst>
                                  <a:latin typeface="Cambria Math" panose="02040503050406030204" pitchFamily="18" charset="0"/>
                                </a:rPr>
                              </m:ctrlPr>
                            </m:sSubPr>
                            <m:e>
                              <m:r>
                                <a:rPr lang="en-US" sz="1600" b="1" i="1" smtClean="0">
                                  <a:solidFill>
                                    <a:srgbClr val="0070C0"/>
                                  </a:solidFill>
                                  <a:effectLst>
                                    <a:outerShdw blurRad="38100" dist="38100" dir="2700000" algn="tl">
                                      <a:srgbClr val="000000">
                                        <a:alpha val="43137"/>
                                      </a:srgbClr>
                                    </a:outerShdw>
                                  </a:effectLst>
                                  <a:latin typeface="Cambria Math" panose="02040503050406030204" pitchFamily="18" charset="0"/>
                                </a:rPr>
                                <m:t>𝑼</m:t>
                              </m:r>
                            </m:e>
                            <m:sub>
                              <m:r>
                                <a:rPr lang="en-US" sz="1600" b="1" i="1" smtClean="0">
                                  <a:solidFill>
                                    <a:srgbClr val="0070C0"/>
                                  </a:solidFill>
                                  <a:effectLst>
                                    <a:outerShdw blurRad="38100" dist="38100" dir="2700000" algn="tl">
                                      <a:srgbClr val="000000">
                                        <a:alpha val="43137"/>
                                      </a:srgbClr>
                                    </a:outerShdw>
                                  </a:effectLst>
                                  <a:latin typeface="Cambria Math" panose="02040503050406030204" pitchFamily="18" charset="0"/>
                                </a:rPr>
                                <m:t>𝟏</m:t>
                              </m:r>
                            </m:sub>
                          </m:sSub>
                          <m:r>
                            <a:rPr lang="en-US" sz="1600" b="1" i="1" smtClean="0">
                              <a:solidFill>
                                <a:srgbClr val="0070C0"/>
                              </a:solidFill>
                              <a:effectLst>
                                <a:outerShdw blurRad="38100" dist="38100" dir="2700000" algn="tl">
                                  <a:srgbClr val="000000">
                                    <a:alpha val="43137"/>
                                  </a:srgbClr>
                                </a:outerShdw>
                              </a:effectLst>
                              <a:latin typeface="Cambria Math" panose="02040503050406030204" pitchFamily="18" charset="0"/>
                            </a:rPr>
                            <m:t>=</m:t>
                          </m:r>
                          <m:r>
                            <a:rPr lang="el-GR" sz="1600" b="1" i="0" smtClean="0">
                              <a:solidFill>
                                <a:srgbClr val="0070C0"/>
                              </a:solidFill>
                              <a:effectLst>
                                <a:outerShdw blurRad="38100" dist="38100" dir="2700000" algn="tl">
                                  <a:srgbClr val="000000">
                                    <a:alpha val="43137"/>
                                  </a:srgbClr>
                                </a:outerShdw>
                              </a:effectLst>
                              <a:latin typeface="Cambria Math" panose="02040503050406030204" pitchFamily="18" charset="0"/>
                            </a:rPr>
                            <m:t>𝚫</m:t>
                          </m:r>
                          <m:r>
                            <a:rPr lang="en-US" sz="1600" b="1" i="1" smtClean="0">
                              <a:solidFill>
                                <a:srgbClr val="0070C0"/>
                              </a:solidFill>
                              <a:effectLst>
                                <a:outerShdw blurRad="38100" dist="38100" dir="2700000" algn="tl">
                                  <a:srgbClr val="000000">
                                    <a:alpha val="43137"/>
                                  </a:srgbClr>
                                </a:outerShdw>
                              </a:effectLst>
                              <a:latin typeface="Cambria Math" panose="02040503050406030204" pitchFamily="18" charset="0"/>
                            </a:rPr>
                            <m:t>𝒎</m:t>
                          </m:r>
                          <m:r>
                            <a:rPr lang="en-US" sz="1600" b="1" i="0" smtClean="0">
                              <a:solidFill>
                                <a:srgbClr val="0070C0"/>
                              </a:solidFill>
                              <a:effectLst>
                                <a:outerShdw blurRad="38100" dist="38100" dir="2700000" algn="tl">
                                  <a:srgbClr val="000000">
                                    <a:alpha val="43137"/>
                                  </a:srgbClr>
                                </a:outerShdw>
                              </a:effectLst>
                              <a:latin typeface="Cambria Math" panose="02040503050406030204" pitchFamily="18" charset="0"/>
                            </a:rPr>
                            <m:t> </m:t>
                          </m:r>
                          <m:r>
                            <a:rPr lang="en-US" sz="1600" b="1" i="1" smtClean="0">
                              <a:solidFill>
                                <a:srgbClr val="0070C0"/>
                              </a:solidFill>
                              <a:effectLst>
                                <a:outerShdw blurRad="38100" dist="38100" dir="2700000" algn="tl">
                                  <a:srgbClr val="000000">
                                    <a:alpha val="43137"/>
                                  </a:srgbClr>
                                </a:outerShdw>
                              </a:effectLst>
                              <a:latin typeface="Cambria Math" panose="02040503050406030204" pitchFamily="18" charset="0"/>
                            </a:rPr>
                            <m:t>𝒈</m:t>
                          </m:r>
                          <m:r>
                            <a:rPr lang="en-US" sz="1600" b="1" i="1" smtClean="0">
                              <a:solidFill>
                                <a:srgbClr val="0070C0"/>
                              </a:solidFill>
                              <a:effectLst>
                                <a:outerShdw blurRad="38100" dist="38100" dir="2700000" algn="tl">
                                  <a:srgbClr val="000000">
                                    <a:alpha val="43137"/>
                                  </a:srgbClr>
                                </a:outerShdw>
                              </a:effectLst>
                              <a:latin typeface="Cambria Math" panose="02040503050406030204" pitchFamily="18" charset="0"/>
                            </a:rPr>
                            <m:t> </m:t>
                          </m:r>
                          <m:sSub>
                            <m:sSubPr>
                              <m:ctrlPr>
                                <a:rPr lang="en-US" sz="1600" b="1" i="1" smtClean="0">
                                  <a:solidFill>
                                    <a:srgbClr val="0070C0"/>
                                  </a:solidFill>
                                  <a:effectLst>
                                    <a:outerShdw blurRad="38100" dist="38100" dir="2700000" algn="tl">
                                      <a:srgbClr val="000000">
                                        <a:alpha val="43137"/>
                                      </a:srgbClr>
                                    </a:outerShdw>
                                  </a:effectLst>
                                  <a:latin typeface="Cambria Math" panose="02040503050406030204" pitchFamily="18" charset="0"/>
                                </a:rPr>
                              </m:ctrlPr>
                            </m:sSubPr>
                            <m:e>
                              <m:r>
                                <a:rPr lang="en-US" sz="1600" b="1" i="1" smtClean="0">
                                  <a:solidFill>
                                    <a:srgbClr val="0070C0"/>
                                  </a:solidFill>
                                  <a:effectLst>
                                    <a:outerShdw blurRad="38100" dist="38100" dir="2700000" algn="tl">
                                      <a:srgbClr val="000000">
                                        <a:alpha val="43137"/>
                                      </a:srgbClr>
                                    </a:outerShdw>
                                  </a:effectLst>
                                  <a:latin typeface="Cambria Math" panose="02040503050406030204" pitchFamily="18" charset="0"/>
                                </a:rPr>
                                <m:t>𝒚</m:t>
                              </m:r>
                            </m:e>
                            <m:sub>
                              <m:r>
                                <a:rPr lang="en-US" sz="1600" b="1" i="1" smtClean="0">
                                  <a:solidFill>
                                    <a:srgbClr val="0070C0"/>
                                  </a:solidFill>
                                  <a:effectLst>
                                    <a:outerShdw blurRad="38100" dist="38100" dir="2700000" algn="tl">
                                      <a:srgbClr val="000000">
                                        <a:alpha val="43137"/>
                                      </a:srgbClr>
                                    </a:outerShdw>
                                  </a:effectLst>
                                  <a:latin typeface="Cambria Math" panose="02040503050406030204" pitchFamily="18" charset="0"/>
                                </a:rPr>
                                <m:t>𝟏</m:t>
                              </m:r>
                            </m:sub>
                          </m:sSub>
                        </m:oMath>
                      </m:oMathPara>
                    </a14:m>
                    <a:endParaRPr lang="el-GR" sz="1600" b="1" dirty="0">
                      <a:solidFill>
                        <a:srgbClr val="0070C0"/>
                      </a:solidFill>
                      <a:effectLst>
                        <a:outerShdw blurRad="38100" dist="38100" dir="2700000" algn="tl">
                          <a:srgbClr val="000000">
                            <a:alpha val="43137"/>
                          </a:srgbClr>
                        </a:outerShdw>
                      </a:effectLst>
                    </a:endParaRPr>
                  </a:p>
                </p:txBody>
              </p:sp>
            </mc:Choice>
            <mc:Fallback xmlns="">
              <p:sp>
                <p:nvSpPr>
                  <p:cNvPr id="127" name="TextBox 126"/>
                  <p:cNvSpPr txBox="1">
                    <a:spLocks noRot="1" noChangeAspect="1" noMove="1" noResize="1" noEditPoints="1" noAdjustHandles="1" noChangeArrowheads="1" noChangeShapeType="1" noTextEdit="1"/>
                  </p:cNvSpPr>
                  <p:nvPr/>
                </p:nvSpPr>
                <p:spPr>
                  <a:xfrm>
                    <a:off x="9121807" y="6571366"/>
                    <a:ext cx="1336520" cy="246221"/>
                  </a:xfrm>
                  <a:prstGeom prst="rect">
                    <a:avLst/>
                  </a:prstGeom>
                  <a:blipFill>
                    <a:blip r:embed="rId10"/>
                    <a:stretch>
                      <a:fillRect l="-3196" r="-2283" b="-35000"/>
                    </a:stretch>
                  </a:blipFill>
                </p:spPr>
                <p:txBody>
                  <a:bodyPr/>
                  <a:lstStyle/>
                  <a:p>
                    <a:r>
                      <a:rPr lang="el-GR">
                        <a:noFill/>
                      </a:rPr>
                      <a:t> </a:t>
                    </a:r>
                  </a:p>
                </p:txBody>
              </p:sp>
            </mc:Fallback>
          </mc:AlternateContent>
        </p:grpSp>
        <mc:AlternateContent xmlns:mc="http://schemas.openxmlformats.org/markup-compatibility/2006" xmlns:a14="http://schemas.microsoft.com/office/drawing/2010/main">
          <mc:Choice Requires="a14">
            <p:sp>
              <p:nvSpPr>
                <p:cNvPr id="130" name="TextBox 129"/>
                <p:cNvSpPr txBox="1"/>
                <p:nvPr/>
              </p:nvSpPr>
              <p:spPr>
                <a:xfrm>
                  <a:off x="5328397" y="6422657"/>
                  <a:ext cx="1336520" cy="246221"/>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sSub>
                          <m:sSubPr>
                            <m:ctrlPr>
                              <a:rPr lang="el-GR" sz="1600" b="1" i="1" smtClean="0">
                                <a:solidFill>
                                  <a:srgbClr val="0070C0"/>
                                </a:solidFill>
                                <a:effectLst>
                                  <a:outerShdw blurRad="38100" dist="38100" dir="2700000" algn="tl">
                                    <a:srgbClr val="000000">
                                      <a:alpha val="43137"/>
                                    </a:srgbClr>
                                  </a:outerShdw>
                                </a:effectLst>
                                <a:latin typeface="Cambria Math" panose="02040503050406030204" pitchFamily="18" charset="0"/>
                              </a:rPr>
                            </m:ctrlPr>
                          </m:sSubPr>
                          <m:e>
                            <m:r>
                              <a:rPr lang="en-US" sz="1600" b="1" i="1" smtClean="0">
                                <a:solidFill>
                                  <a:srgbClr val="0070C0"/>
                                </a:solidFill>
                                <a:effectLst>
                                  <a:outerShdw blurRad="38100" dist="38100" dir="2700000" algn="tl">
                                    <a:srgbClr val="000000">
                                      <a:alpha val="43137"/>
                                    </a:srgbClr>
                                  </a:outerShdw>
                                </a:effectLst>
                                <a:latin typeface="Cambria Math" panose="02040503050406030204" pitchFamily="18" charset="0"/>
                              </a:rPr>
                              <m:t>𝑼</m:t>
                            </m:r>
                          </m:e>
                          <m:sub>
                            <m:r>
                              <a:rPr lang="en-US" sz="1600" b="1" i="1" smtClean="0">
                                <a:solidFill>
                                  <a:srgbClr val="0070C0"/>
                                </a:solidFill>
                                <a:effectLst>
                                  <a:outerShdw blurRad="38100" dist="38100" dir="2700000" algn="tl">
                                    <a:srgbClr val="000000">
                                      <a:alpha val="43137"/>
                                    </a:srgbClr>
                                  </a:outerShdw>
                                </a:effectLst>
                                <a:latin typeface="Cambria Math" panose="02040503050406030204" pitchFamily="18" charset="0"/>
                              </a:rPr>
                              <m:t>𝟐</m:t>
                            </m:r>
                          </m:sub>
                        </m:sSub>
                        <m:r>
                          <a:rPr lang="en-US" sz="1600" b="1" i="1" smtClean="0">
                            <a:solidFill>
                              <a:srgbClr val="0070C0"/>
                            </a:solidFill>
                            <a:effectLst>
                              <a:outerShdw blurRad="38100" dist="38100" dir="2700000" algn="tl">
                                <a:srgbClr val="000000">
                                  <a:alpha val="43137"/>
                                </a:srgbClr>
                              </a:outerShdw>
                            </a:effectLst>
                            <a:latin typeface="Cambria Math" panose="02040503050406030204" pitchFamily="18" charset="0"/>
                          </a:rPr>
                          <m:t>=</m:t>
                        </m:r>
                        <m:r>
                          <a:rPr lang="el-GR" sz="1600" b="1" i="0" smtClean="0">
                            <a:solidFill>
                              <a:srgbClr val="0070C0"/>
                            </a:solidFill>
                            <a:effectLst>
                              <a:outerShdw blurRad="38100" dist="38100" dir="2700000" algn="tl">
                                <a:srgbClr val="000000">
                                  <a:alpha val="43137"/>
                                </a:srgbClr>
                              </a:outerShdw>
                            </a:effectLst>
                            <a:latin typeface="Cambria Math" panose="02040503050406030204" pitchFamily="18" charset="0"/>
                          </a:rPr>
                          <m:t>𝚫</m:t>
                        </m:r>
                        <m:r>
                          <a:rPr lang="en-US" sz="1600" b="1" i="1" smtClean="0">
                            <a:solidFill>
                              <a:srgbClr val="0070C0"/>
                            </a:solidFill>
                            <a:effectLst>
                              <a:outerShdw blurRad="38100" dist="38100" dir="2700000" algn="tl">
                                <a:srgbClr val="000000">
                                  <a:alpha val="43137"/>
                                </a:srgbClr>
                              </a:outerShdw>
                            </a:effectLst>
                            <a:latin typeface="Cambria Math" panose="02040503050406030204" pitchFamily="18" charset="0"/>
                          </a:rPr>
                          <m:t>𝒎</m:t>
                        </m:r>
                        <m:r>
                          <a:rPr lang="en-US" sz="1600" b="1" i="0" smtClean="0">
                            <a:solidFill>
                              <a:srgbClr val="0070C0"/>
                            </a:solidFill>
                            <a:effectLst>
                              <a:outerShdw blurRad="38100" dist="38100" dir="2700000" algn="tl">
                                <a:srgbClr val="000000">
                                  <a:alpha val="43137"/>
                                </a:srgbClr>
                              </a:outerShdw>
                            </a:effectLst>
                            <a:latin typeface="Cambria Math" panose="02040503050406030204" pitchFamily="18" charset="0"/>
                          </a:rPr>
                          <m:t> </m:t>
                        </m:r>
                        <m:r>
                          <a:rPr lang="en-US" sz="1600" b="1" i="1" smtClean="0">
                            <a:solidFill>
                              <a:srgbClr val="0070C0"/>
                            </a:solidFill>
                            <a:effectLst>
                              <a:outerShdw blurRad="38100" dist="38100" dir="2700000" algn="tl">
                                <a:srgbClr val="000000">
                                  <a:alpha val="43137"/>
                                </a:srgbClr>
                              </a:outerShdw>
                            </a:effectLst>
                            <a:latin typeface="Cambria Math" panose="02040503050406030204" pitchFamily="18" charset="0"/>
                          </a:rPr>
                          <m:t>𝒈</m:t>
                        </m:r>
                        <m:r>
                          <a:rPr lang="en-US" sz="1600" b="1" i="1" smtClean="0">
                            <a:solidFill>
                              <a:srgbClr val="0070C0"/>
                            </a:solidFill>
                            <a:effectLst>
                              <a:outerShdw blurRad="38100" dist="38100" dir="2700000" algn="tl">
                                <a:srgbClr val="000000">
                                  <a:alpha val="43137"/>
                                </a:srgbClr>
                              </a:outerShdw>
                            </a:effectLst>
                            <a:latin typeface="Cambria Math" panose="02040503050406030204" pitchFamily="18" charset="0"/>
                          </a:rPr>
                          <m:t> </m:t>
                        </m:r>
                        <m:sSub>
                          <m:sSubPr>
                            <m:ctrlPr>
                              <a:rPr lang="en-US" sz="1600" b="1" i="1" smtClean="0">
                                <a:solidFill>
                                  <a:srgbClr val="0070C0"/>
                                </a:solidFill>
                                <a:effectLst>
                                  <a:outerShdw blurRad="38100" dist="38100" dir="2700000" algn="tl">
                                    <a:srgbClr val="000000">
                                      <a:alpha val="43137"/>
                                    </a:srgbClr>
                                  </a:outerShdw>
                                </a:effectLst>
                                <a:latin typeface="Cambria Math" panose="02040503050406030204" pitchFamily="18" charset="0"/>
                              </a:rPr>
                            </m:ctrlPr>
                          </m:sSubPr>
                          <m:e>
                            <m:r>
                              <a:rPr lang="en-US" sz="1600" b="1" i="1" smtClean="0">
                                <a:solidFill>
                                  <a:srgbClr val="0070C0"/>
                                </a:solidFill>
                                <a:effectLst>
                                  <a:outerShdw blurRad="38100" dist="38100" dir="2700000" algn="tl">
                                    <a:srgbClr val="000000">
                                      <a:alpha val="43137"/>
                                    </a:srgbClr>
                                  </a:outerShdw>
                                </a:effectLst>
                                <a:latin typeface="Cambria Math" panose="02040503050406030204" pitchFamily="18" charset="0"/>
                              </a:rPr>
                              <m:t>𝒚</m:t>
                            </m:r>
                          </m:e>
                          <m:sub>
                            <m:r>
                              <a:rPr lang="en-US" sz="1600" b="1" i="1" smtClean="0">
                                <a:solidFill>
                                  <a:srgbClr val="0070C0"/>
                                </a:solidFill>
                                <a:effectLst>
                                  <a:outerShdw blurRad="38100" dist="38100" dir="2700000" algn="tl">
                                    <a:srgbClr val="000000">
                                      <a:alpha val="43137"/>
                                    </a:srgbClr>
                                  </a:outerShdw>
                                </a:effectLst>
                                <a:latin typeface="Cambria Math" panose="02040503050406030204" pitchFamily="18" charset="0"/>
                              </a:rPr>
                              <m:t>𝟐</m:t>
                            </m:r>
                          </m:sub>
                        </m:sSub>
                      </m:oMath>
                    </m:oMathPara>
                  </a14:m>
                  <a:endParaRPr lang="el-GR" sz="1600" b="1" dirty="0">
                    <a:solidFill>
                      <a:srgbClr val="0070C0"/>
                    </a:solidFill>
                    <a:effectLst>
                      <a:outerShdw blurRad="38100" dist="38100" dir="2700000" algn="tl">
                        <a:srgbClr val="000000">
                          <a:alpha val="43137"/>
                        </a:srgbClr>
                      </a:outerShdw>
                    </a:effectLst>
                  </a:endParaRPr>
                </a:p>
              </p:txBody>
            </p:sp>
          </mc:Choice>
          <mc:Fallback xmlns="">
            <p:sp>
              <p:nvSpPr>
                <p:cNvPr id="130" name="TextBox 129"/>
                <p:cNvSpPr txBox="1">
                  <a:spLocks noRot="1" noChangeAspect="1" noMove="1" noResize="1" noEditPoints="1" noAdjustHandles="1" noChangeArrowheads="1" noChangeShapeType="1" noTextEdit="1"/>
                </p:cNvSpPr>
                <p:nvPr/>
              </p:nvSpPr>
              <p:spPr>
                <a:xfrm>
                  <a:off x="5328397" y="6422657"/>
                  <a:ext cx="1336520" cy="246221"/>
                </a:xfrm>
                <a:prstGeom prst="rect">
                  <a:avLst/>
                </a:prstGeom>
                <a:blipFill>
                  <a:blip r:embed="rId11"/>
                  <a:stretch>
                    <a:fillRect l="-3196" r="-2740" b="-35000"/>
                  </a:stretch>
                </a:blipFill>
              </p:spPr>
              <p:txBody>
                <a:bodyPr/>
                <a:lstStyle/>
                <a:p>
                  <a:r>
                    <a:rPr lang="el-GR">
                      <a:noFill/>
                    </a:rPr>
                    <a:t> </a:t>
                  </a:r>
                </a:p>
              </p:txBody>
            </p:sp>
          </mc:Fallback>
        </mc:AlternateContent>
        <mc:AlternateContent xmlns:mc="http://schemas.openxmlformats.org/markup-compatibility/2006" xmlns:a14="http://schemas.microsoft.com/office/drawing/2010/main">
          <mc:Choice Requires="a14">
            <p:sp>
              <p:nvSpPr>
                <p:cNvPr id="131" name="Ορθογώνιο 130"/>
                <p:cNvSpPr/>
                <p:nvPr/>
              </p:nvSpPr>
              <p:spPr>
                <a:xfrm>
                  <a:off x="3665585" y="5722097"/>
                  <a:ext cx="501170" cy="346194"/>
                </a:xfrm>
                <a:prstGeom prst="rect">
                  <a:avLst/>
                </a:prstGeom>
              </p:spPr>
              <p:txBody>
                <a:bodyPr wrap="square">
                  <a:spAutoFit/>
                </a:bodyPr>
                <a:lstStyle/>
                <a:p>
                  <a:pPr/>
                  <a14:m>
                    <m:oMathPara xmlns:m="http://schemas.openxmlformats.org/officeDocument/2006/math">
                      <m:oMathParaPr>
                        <m:jc m:val="centerGroup"/>
                      </m:oMathParaPr>
                      <m:oMath xmlns:m="http://schemas.openxmlformats.org/officeDocument/2006/math">
                        <m:sSub>
                          <m:sSubPr>
                            <m:ctrlPr>
                              <a:rPr lang="el-GR" sz="1600" b="1" i="1" smtClean="0">
                                <a:solidFill>
                                  <a:srgbClr val="0070C0"/>
                                </a:solidFill>
                                <a:effectLst>
                                  <a:outerShdw blurRad="38100" dist="38100" dir="2700000" algn="tl">
                                    <a:srgbClr val="000000">
                                      <a:alpha val="43137"/>
                                    </a:srgbClr>
                                  </a:outerShdw>
                                </a:effectLst>
                                <a:latin typeface="Cambria Math" panose="02040503050406030204" pitchFamily="18" charset="0"/>
                              </a:rPr>
                            </m:ctrlPr>
                          </m:sSubPr>
                          <m:e>
                            <m:r>
                              <a:rPr lang="en-US" sz="1600" b="1" i="1">
                                <a:solidFill>
                                  <a:srgbClr val="0070C0"/>
                                </a:solidFill>
                                <a:effectLst>
                                  <a:outerShdw blurRad="38100" dist="38100" dir="2700000" algn="tl">
                                    <a:srgbClr val="000000">
                                      <a:alpha val="43137"/>
                                    </a:srgbClr>
                                  </a:outerShdw>
                                </a:effectLst>
                                <a:latin typeface="Cambria Math" panose="02040503050406030204" pitchFamily="18" charset="0"/>
                              </a:rPr>
                              <m:t>𝑲</m:t>
                            </m:r>
                          </m:e>
                          <m:sub>
                            <m:r>
                              <a:rPr lang="en-US" sz="1600" b="1" i="1" smtClean="0">
                                <a:solidFill>
                                  <a:srgbClr val="0070C0"/>
                                </a:solidFill>
                                <a:effectLst>
                                  <a:outerShdw blurRad="38100" dist="38100" dir="2700000" algn="tl">
                                    <a:srgbClr val="000000">
                                      <a:alpha val="43137"/>
                                    </a:srgbClr>
                                  </a:outerShdw>
                                </a:effectLst>
                                <a:latin typeface="Cambria Math" panose="02040503050406030204" pitchFamily="18" charset="0"/>
                              </a:rPr>
                              <m:t>𝟑</m:t>
                            </m:r>
                          </m:sub>
                        </m:sSub>
                      </m:oMath>
                    </m:oMathPara>
                  </a14:m>
                  <a:endParaRPr lang="el-GR" sz="1600" dirty="0"/>
                </a:p>
              </p:txBody>
            </p:sp>
          </mc:Choice>
          <mc:Fallback xmlns="">
            <p:sp>
              <p:nvSpPr>
                <p:cNvPr id="131" name="Ορθογώνιο 130"/>
                <p:cNvSpPr>
                  <a:spLocks noRot="1" noChangeAspect="1" noMove="1" noResize="1" noEditPoints="1" noAdjustHandles="1" noChangeArrowheads="1" noChangeShapeType="1" noTextEdit="1"/>
                </p:cNvSpPr>
                <p:nvPr/>
              </p:nvSpPr>
              <p:spPr>
                <a:xfrm>
                  <a:off x="3665585" y="5722097"/>
                  <a:ext cx="501170" cy="346194"/>
                </a:xfrm>
                <a:prstGeom prst="rect">
                  <a:avLst/>
                </a:prstGeom>
                <a:blipFill>
                  <a:blip r:embed="rId12"/>
                  <a:stretch>
                    <a:fillRect b="-3571"/>
                  </a:stretch>
                </a:blipFill>
              </p:spPr>
              <p:txBody>
                <a:bodyPr/>
                <a:lstStyle/>
                <a:p>
                  <a:r>
                    <a:rPr lang="el-GR">
                      <a:noFill/>
                    </a:rPr>
                    <a:t> </a:t>
                  </a:r>
                </a:p>
              </p:txBody>
            </p:sp>
          </mc:Fallback>
        </mc:AlternateContent>
        <mc:AlternateContent xmlns:mc="http://schemas.openxmlformats.org/markup-compatibility/2006" xmlns:a14="http://schemas.microsoft.com/office/drawing/2010/main">
          <mc:Choice Requires="a14">
            <p:sp>
              <p:nvSpPr>
                <p:cNvPr id="132" name="Ορθογώνιο 131"/>
                <p:cNvSpPr/>
                <p:nvPr/>
              </p:nvSpPr>
              <p:spPr>
                <a:xfrm>
                  <a:off x="3691069" y="6337522"/>
                  <a:ext cx="501170" cy="346194"/>
                </a:xfrm>
                <a:prstGeom prst="rect">
                  <a:avLst/>
                </a:prstGeom>
              </p:spPr>
              <p:txBody>
                <a:bodyPr wrap="square">
                  <a:spAutoFit/>
                </a:bodyPr>
                <a:lstStyle/>
                <a:p>
                  <a:pPr/>
                  <a14:m>
                    <m:oMathPara xmlns:m="http://schemas.openxmlformats.org/officeDocument/2006/math">
                      <m:oMathParaPr>
                        <m:jc m:val="centerGroup"/>
                      </m:oMathParaPr>
                      <m:oMath xmlns:m="http://schemas.openxmlformats.org/officeDocument/2006/math">
                        <m:sSub>
                          <m:sSubPr>
                            <m:ctrlPr>
                              <a:rPr lang="el-GR" sz="1600" b="1" i="1" smtClean="0">
                                <a:solidFill>
                                  <a:srgbClr val="0070C0"/>
                                </a:solidFill>
                                <a:effectLst>
                                  <a:outerShdw blurRad="38100" dist="38100" dir="2700000" algn="tl">
                                    <a:srgbClr val="000000">
                                      <a:alpha val="43137"/>
                                    </a:srgbClr>
                                  </a:outerShdw>
                                </a:effectLst>
                                <a:latin typeface="Cambria Math" panose="02040503050406030204" pitchFamily="18" charset="0"/>
                              </a:rPr>
                            </m:ctrlPr>
                          </m:sSubPr>
                          <m:e>
                            <m:r>
                              <a:rPr lang="en-US" sz="1600" b="1" i="1" smtClean="0">
                                <a:solidFill>
                                  <a:srgbClr val="0070C0"/>
                                </a:solidFill>
                                <a:effectLst>
                                  <a:outerShdw blurRad="38100" dist="38100" dir="2700000" algn="tl">
                                    <a:srgbClr val="000000">
                                      <a:alpha val="43137"/>
                                    </a:srgbClr>
                                  </a:outerShdw>
                                </a:effectLst>
                                <a:latin typeface="Cambria Math" panose="02040503050406030204" pitchFamily="18" charset="0"/>
                              </a:rPr>
                              <m:t>𝑼</m:t>
                            </m:r>
                          </m:e>
                          <m:sub>
                            <m:r>
                              <a:rPr lang="en-US" sz="1600" b="1" i="1" smtClean="0">
                                <a:solidFill>
                                  <a:srgbClr val="0070C0"/>
                                </a:solidFill>
                                <a:effectLst>
                                  <a:outerShdw blurRad="38100" dist="38100" dir="2700000" algn="tl">
                                    <a:srgbClr val="000000">
                                      <a:alpha val="43137"/>
                                    </a:srgbClr>
                                  </a:outerShdw>
                                </a:effectLst>
                                <a:latin typeface="Cambria Math" panose="02040503050406030204" pitchFamily="18" charset="0"/>
                              </a:rPr>
                              <m:t>𝟑</m:t>
                            </m:r>
                          </m:sub>
                        </m:sSub>
                      </m:oMath>
                    </m:oMathPara>
                  </a14:m>
                  <a:endParaRPr lang="el-GR" sz="1600" dirty="0"/>
                </a:p>
              </p:txBody>
            </p:sp>
          </mc:Choice>
          <mc:Fallback xmlns="">
            <p:sp>
              <p:nvSpPr>
                <p:cNvPr id="132" name="Ορθογώνιο 131"/>
                <p:cNvSpPr>
                  <a:spLocks noRot="1" noChangeAspect="1" noMove="1" noResize="1" noEditPoints="1" noAdjustHandles="1" noChangeArrowheads="1" noChangeShapeType="1" noTextEdit="1"/>
                </p:cNvSpPr>
                <p:nvPr/>
              </p:nvSpPr>
              <p:spPr>
                <a:xfrm>
                  <a:off x="3691069" y="6337522"/>
                  <a:ext cx="501170" cy="346194"/>
                </a:xfrm>
                <a:prstGeom prst="rect">
                  <a:avLst/>
                </a:prstGeom>
                <a:blipFill>
                  <a:blip r:embed="rId13"/>
                  <a:stretch>
                    <a:fillRect b="-3571"/>
                  </a:stretch>
                </a:blipFill>
              </p:spPr>
              <p:txBody>
                <a:bodyPr/>
                <a:lstStyle/>
                <a:p>
                  <a:r>
                    <a:rPr lang="el-GR">
                      <a:noFill/>
                    </a:rPr>
                    <a:t> </a:t>
                  </a:r>
                </a:p>
              </p:txBody>
            </p:sp>
          </mc:Fallback>
        </mc:AlternateContent>
        <p:grpSp>
          <p:nvGrpSpPr>
            <p:cNvPr id="152" name="Ομάδα 151"/>
            <p:cNvGrpSpPr/>
            <p:nvPr/>
          </p:nvGrpSpPr>
          <p:grpSpPr>
            <a:xfrm>
              <a:off x="18572" y="4529179"/>
              <a:ext cx="6993648" cy="2296863"/>
              <a:chOff x="18572" y="4529179"/>
              <a:chExt cx="6993648" cy="2296863"/>
            </a:xfrm>
          </p:grpSpPr>
          <p:cxnSp>
            <p:nvCxnSpPr>
              <p:cNvPr id="153" name="Ευθεία γραμμή σύνδεσης 152"/>
              <p:cNvCxnSpPr/>
              <p:nvPr/>
            </p:nvCxnSpPr>
            <p:spPr>
              <a:xfrm>
                <a:off x="6990496" y="4558042"/>
                <a:ext cx="0" cy="226800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4" name="Ευθεία γραμμή σύνδεσης 153"/>
              <p:cNvCxnSpPr/>
              <p:nvPr/>
            </p:nvCxnSpPr>
            <p:spPr>
              <a:xfrm>
                <a:off x="18572" y="4529179"/>
                <a:ext cx="6993648" cy="48233"/>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grpSp>
      </p:grpSp>
      <mc:AlternateContent xmlns:mc="http://schemas.openxmlformats.org/markup-compatibility/2006" xmlns:a14="http://schemas.microsoft.com/office/drawing/2010/main">
        <mc:Choice Requires="a14">
          <p:sp>
            <p:nvSpPr>
              <p:cNvPr id="155" name="TextBox 154"/>
              <p:cNvSpPr txBox="1"/>
              <p:nvPr/>
            </p:nvSpPr>
            <p:spPr>
              <a:xfrm>
                <a:off x="7830821" y="2552494"/>
                <a:ext cx="4025333" cy="461024"/>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n-US" sz="1600" b="1" i="1" smtClean="0">
                          <a:solidFill>
                            <a:srgbClr val="0070C0"/>
                          </a:solidFill>
                          <a:effectLst/>
                          <a:latin typeface="Cambria Math" panose="02040503050406030204" pitchFamily="18" charset="0"/>
                        </a:rPr>
                        <m:t>=</m:t>
                      </m:r>
                      <m:f>
                        <m:fPr>
                          <m:ctrlPr>
                            <a:rPr lang="en-US" sz="1600" b="1" i="1" smtClean="0">
                              <a:solidFill>
                                <a:srgbClr val="0070C0"/>
                              </a:solidFill>
                              <a:effectLst/>
                              <a:latin typeface="Cambria Math" panose="02040503050406030204" pitchFamily="18" charset="0"/>
                            </a:rPr>
                          </m:ctrlPr>
                        </m:fPr>
                        <m:num>
                          <m:r>
                            <a:rPr lang="en-US" sz="1600" b="1" i="1" smtClean="0">
                              <a:solidFill>
                                <a:srgbClr val="0070C0"/>
                              </a:solidFill>
                              <a:effectLst/>
                              <a:latin typeface="Cambria Math" panose="02040503050406030204" pitchFamily="18" charset="0"/>
                            </a:rPr>
                            <m:t>𝟏</m:t>
                          </m:r>
                        </m:num>
                        <m:den>
                          <m:r>
                            <a:rPr lang="en-US" sz="1600" b="1" i="1" smtClean="0">
                              <a:solidFill>
                                <a:srgbClr val="0070C0"/>
                              </a:solidFill>
                              <a:effectLst/>
                              <a:latin typeface="Cambria Math" panose="02040503050406030204" pitchFamily="18" charset="0"/>
                            </a:rPr>
                            <m:t>𝟐</m:t>
                          </m:r>
                        </m:den>
                      </m:f>
                      <m:r>
                        <a:rPr lang="el-GR" sz="1600" b="1" i="0" smtClean="0">
                          <a:solidFill>
                            <a:srgbClr val="0070C0"/>
                          </a:solidFill>
                          <a:effectLst/>
                          <a:latin typeface="Cambria Math" panose="02040503050406030204" pitchFamily="18" charset="0"/>
                        </a:rPr>
                        <m:t>𝚫</m:t>
                      </m:r>
                      <m:r>
                        <a:rPr lang="en-US" sz="1600" b="1" i="1" smtClean="0">
                          <a:solidFill>
                            <a:srgbClr val="0070C0"/>
                          </a:solidFill>
                          <a:effectLst/>
                          <a:latin typeface="Cambria Math" panose="02040503050406030204" pitchFamily="18" charset="0"/>
                        </a:rPr>
                        <m:t>𝒎</m:t>
                      </m:r>
                      <m:r>
                        <a:rPr lang="en-US" sz="1600" b="1" i="0" smtClean="0">
                          <a:solidFill>
                            <a:srgbClr val="0070C0"/>
                          </a:solidFill>
                          <a:effectLst/>
                          <a:latin typeface="Cambria Math" panose="02040503050406030204" pitchFamily="18" charset="0"/>
                        </a:rPr>
                        <m:t> </m:t>
                      </m:r>
                      <m:sSubSup>
                        <m:sSubSupPr>
                          <m:ctrlPr>
                            <a:rPr lang="en-US" sz="1600" b="1" i="1" smtClean="0">
                              <a:solidFill>
                                <a:srgbClr val="0070C0"/>
                              </a:solidFill>
                              <a:effectLst/>
                              <a:latin typeface="Cambria Math" panose="02040503050406030204" pitchFamily="18" charset="0"/>
                            </a:rPr>
                          </m:ctrlPr>
                        </m:sSubSupPr>
                        <m:e>
                          <m:r>
                            <a:rPr lang="el-GR" sz="1600" b="1" i="1" smtClean="0">
                              <a:solidFill>
                                <a:srgbClr val="0070C0"/>
                              </a:solidFill>
                              <a:effectLst/>
                              <a:latin typeface="Cambria Math" panose="02040503050406030204" pitchFamily="18" charset="0"/>
                            </a:rPr>
                            <m:t>𝝊</m:t>
                          </m:r>
                        </m:e>
                        <m:sub>
                          <m:r>
                            <a:rPr lang="en-US" sz="1600" b="1" i="1" smtClean="0">
                              <a:solidFill>
                                <a:srgbClr val="0070C0"/>
                              </a:solidFill>
                              <a:effectLst/>
                              <a:latin typeface="Cambria Math" panose="02040503050406030204" pitchFamily="18" charset="0"/>
                            </a:rPr>
                            <m:t>𝟐</m:t>
                          </m:r>
                        </m:sub>
                        <m:sup>
                          <m:r>
                            <a:rPr lang="el-GR" sz="1600" b="1" i="1" smtClean="0">
                              <a:solidFill>
                                <a:srgbClr val="0070C0"/>
                              </a:solidFill>
                              <a:effectLst/>
                              <a:latin typeface="Cambria Math" panose="02040503050406030204" pitchFamily="18" charset="0"/>
                            </a:rPr>
                            <m:t>𝟐</m:t>
                          </m:r>
                        </m:sup>
                      </m:sSubSup>
                      <m:r>
                        <a:rPr lang="en-US" sz="1600" b="1" i="1" smtClean="0">
                          <a:solidFill>
                            <a:srgbClr val="0070C0"/>
                          </a:solidFill>
                          <a:effectLst/>
                          <a:latin typeface="Cambria Math" panose="02040503050406030204" pitchFamily="18" charset="0"/>
                        </a:rPr>
                        <m:t>+</m:t>
                      </m:r>
                      <m:r>
                        <a:rPr lang="el-GR" sz="1600" b="1" smtClean="0">
                          <a:solidFill>
                            <a:srgbClr val="0070C0"/>
                          </a:solidFill>
                          <a:effectLst/>
                          <a:latin typeface="Cambria Math" panose="02040503050406030204" pitchFamily="18" charset="0"/>
                        </a:rPr>
                        <m:t>𝚫</m:t>
                      </m:r>
                      <m:r>
                        <a:rPr lang="en-US" sz="1600" b="1" i="1">
                          <a:solidFill>
                            <a:srgbClr val="0070C0"/>
                          </a:solidFill>
                          <a:effectLst/>
                          <a:latin typeface="Cambria Math" panose="02040503050406030204" pitchFamily="18" charset="0"/>
                        </a:rPr>
                        <m:t>𝒎</m:t>
                      </m:r>
                      <m:r>
                        <a:rPr lang="en-US" sz="1600" b="1">
                          <a:solidFill>
                            <a:srgbClr val="0070C0"/>
                          </a:solidFill>
                          <a:effectLst/>
                          <a:latin typeface="Cambria Math" panose="02040503050406030204" pitchFamily="18" charset="0"/>
                        </a:rPr>
                        <m:t> </m:t>
                      </m:r>
                      <m:r>
                        <a:rPr lang="en-US" sz="1600" b="1" i="1">
                          <a:solidFill>
                            <a:srgbClr val="0070C0"/>
                          </a:solidFill>
                          <a:effectLst/>
                          <a:latin typeface="Cambria Math" panose="02040503050406030204" pitchFamily="18" charset="0"/>
                        </a:rPr>
                        <m:t>𝒈</m:t>
                      </m:r>
                      <m:r>
                        <a:rPr lang="en-US" sz="1600" b="1" i="1">
                          <a:solidFill>
                            <a:srgbClr val="0070C0"/>
                          </a:solidFill>
                          <a:effectLst/>
                          <a:latin typeface="Cambria Math" panose="02040503050406030204" pitchFamily="18" charset="0"/>
                        </a:rPr>
                        <m:t> </m:t>
                      </m:r>
                      <m:sSub>
                        <m:sSubPr>
                          <m:ctrlPr>
                            <a:rPr lang="en-US" sz="1600" b="1" i="1">
                              <a:solidFill>
                                <a:srgbClr val="0070C0"/>
                              </a:solidFill>
                              <a:effectLst/>
                              <a:latin typeface="Cambria Math" panose="02040503050406030204" pitchFamily="18" charset="0"/>
                            </a:rPr>
                          </m:ctrlPr>
                        </m:sSubPr>
                        <m:e>
                          <m:r>
                            <a:rPr lang="en-US" sz="1600" b="1" i="1">
                              <a:solidFill>
                                <a:srgbClr val="0070C0"/>
                              </a:solidFill>
                              <a:effectLst/>
                              <a:latin typeface="Cambria Math" panose="02040503050406030204" pitchFamily="18" charset="0"/>
                            </a:rPr>
                            <m:t>𝒚</m:t>
                          </m:r>
                        </m:e>
                        <m:sub>
                          <m:r>
                            <a:rPr lang="en-US" sz="1600" b="1" i="1">
                              <a:solidFill>
                                <a:srgbClr val="0070C0"/>
                              </a:solidFill>
                              <a:effectLst/>
                              <a:latin typeface="Cambria Math" panose="02040503050406030204" pitchFamily="18" charset="0"/>
                            </a:rPr>
                            <m:t>𝟐</m:t>
                          </m:r>
                        </m:sub>
                      </m:sSub>
                      <m:r>
                        <a:rPr lang="en-US" sz="1600" b="1" i="1" smtClean="0">
                          <a:solidFill>
                            <a:srgbClr val="0070C0"/>
                          </a:solidFill>
                          <a:effectLst/>
                          <a:latin typeface="Cambria Math" panose="02040503050406030204" pitchFamily="18" charset="0"/>
                        </a:rPr>
                        <m:t>−</m:t>
                      </m:r>
                      <m:f>
                        <m:fPr>
                          <m:ctrlPr>
                            <a:rPr lang="en-US" sz="1600" b="1" i="1" smtClean="0">
                              <a:solidFill>
                                <a:srgbClr val="0070C0"/>
                              </a:solidFill>
                              <a:effectLst/>
                              <a:latin typeface="Cambria Math" panose="02040503050406030204" pitchFamily="18" charset="0"/>
                            </a:rPr>
                          </m:ctrlPr>
                        </m:fPr>
                        <m:num>
                          <m:r>
                            <a:rPr lang="en-US" sz="1600" b="1" i="1">
                              <a:solidFill>
                                <a:srgbClr val="0070C0"/>
                              </a:solidFill>
                              <a:effectLst/>
                              <a:latin typeface="Cambria Math" panose="02040503050406030204" pitchFamily="18" charset="0"/>
                            </a:rPr>
                            <m:t>𝟏</m:t>
                          </m:r>
                        </m:num>
                        <m:den>
                          <m:r>
                            <a:rPr lang="en-US" sz="1600" b="1" i="1">
                              <a:solidFill>
                                <a:srgbClr val="0070C0"/>
                              </a:solidFill>
                              <a:effectLst/>
                              <a:latin typeface="Cambria Math" panose="02040503050406030204" pitchFamily="18" charset="0"/>
                            </a:rPr>
                            <m:t>𝟐</m:t>
                          </m:r>
                        </m:den>
                      </m:f>
                      <m:r>
                        <a:rPr lang="el-GR" sz="1600" b="1">
                          <a:solidFill>
                            <a:srgbClr val="0070C0"/>
                          </a:solidFill>
                          <a:effectLst/>
                          <a:latin typeface="Cambria Math" panose="02040503050406030204" pitchFamily="18" charset="0"/>
                        </a:rPr>
                        <m:t>𝚫</m:t>
                      </m:r>
                      <m:r>
                        <a:rPr lang="en-US" sz="1600" b="1" i="1">
                          <a:solidFill>
                            <a:srgbClr val="0070C0"/>
                          </a:solidFill>
                          <a:effectLst/>
                          <a:latin typeface="Cambria Math" panose="02040503050406030204" pitchFamily="18" charset="0"/>
                        </a:rPr>
                        <m:t>𝒎</m:t>
                      </m:r>
                      <m:r>
                        <a:rPr lang="en-US" sz="1600" b="1">
                          <a:solidFill>
                            <a:srgbClr val="0070C0"/>
                          </a:solidFill>
                          <a:effectLst/>
                          <a:latin typeface="Cambria Math" panose="02040503050406030204" pitchFamily="18" charset="0"/>
                        </a:rPr>
                        <m:t> </m:t>
                      </m:r>
                      <m:sSubSup>
                        <m:sSubSupPr>
                          <m:ctrlPr>
                            <a:rPr lang="en-US" sz="1600" b="1" i="1">
                              <a:solidFill>
                                <a:srgbClr val="0070C0"/>
                              </a:solidFill>
                              <a:effectLst/>
                              <a:latin typeface="Cambria Math" panose="02040503050406030204" pitchFamily="18" charset="0"/>
                            </a:rPr>
                          </m:ctrlPr>
                        </m:sSubSupPr>
                        <m:e>
                          <m:r>
                            <a:rPr lang="el-GR" sz="1600" b="1" i="1">
                              <a:solidFill>
                                <a:srgbClr val="0070C0"/>
                              </a:solidFill>
                              <a:effectLst/>
                              <a:latin typeface="Cambria Math" panose="02040503050406030204" pitchFamily="18" charset="0"/>
                            </a:rPr>
                            <m:t>𝝊</m:t>
                          </m:r>
                        </m:e>
                        <m:sub>
                          <m:r>
                            <a:rPr lang="el-GR" sz="1600" b="1" i="1">
                              <a:solidFill>
                                <a:srgbClr val="0070C0"/>
                              </a:solidFill>
                              <a:effectLst/>
                              <a:latin typeface="Cambria Math" panose="02040503050406030204" pitchFamily="18" charset="0"/>
                            </a:rPr>
                            <m:t>𝟏</m:t>
                          </m:r>
                        </m:sub>
                        <m:sup>
                          <m:r>
                            <a:rPr lang="el-GR" sz="1600" b="1" i="1">
                              <a:solidFill>
                                <a:srgbClr val="0070C0"/>
                              </a:solidFill>
                              <a:effectLst/>
                              <a:latin typeface="Cambria Math" panose="02040503050406030204" pitchFamily="18" charset="0"/>
                            </a:rPr>
                            <m:t>𝟐</m:t>
                          </m:r>
                        </m:sup>
                      </m:sSubSup>
                      <m:r>
                        <a:rPr lang="en-US" sz="1600" b="1" i="1" smtClean="0">
                          <a:solidFill>
                            <a:srgbClr val="0070C0"/>
                          </a:solidFill>
                          <a:effectLst/>
                          <a:latin typeface="Cambria Math" panose="02040503050406030204" pitchFamily="18" charset="0"/>
                        </a:rPr>
                        <m:t>−</m:t>
                      </m:r>
                      <m:r>
                        <a:rPr lang="el-GR" sz="1600" b="1" smtClean="0">
                          <a:solidFill>
                            <a:srgbClr val="0070C0"/>
                          </a:solidFill>
                          <a:effectLst/>
                          <a:latin typeface="Cambria Math" panose="02040503050406030204" pitchFamily="18" charset="0"/>
                        </a:rPr>
                        <m:t>𝚫</m:t>
                      </m:r>
                      <m:r>
                        <a:rPr lang="en-US" sz="1600" b="1" i="1">
                          <a:solidFill>
                            <a:srgbClr val="0070C0"/>
                          </a:solidFill>
                          <a:effectLst/>
                          <a:latin typeface="Cambria Math" panose="02040503050406030204" pitchFamily="18" charset="0"/>
                        </a:rPr>
                        <m:t>𝒎</m:t>
                      </m:r>
                      <m:r>
                        <a:rPr lang="en-US" sz="1600" b="1">
                          <a:solidFill>
                            <a:srgbClr val="0070C0"/>
                          </a:solidFill>
                          <a:effectLst/>
                          <a:latin typeface="Cambria Math" panose="02040503050406030204" pitchFamily="18" charset="0"/>
                        </a:rPr>
                        <m:t> </m:t>
                      </m:r>
                      <m:r>
                        <a:rPr lang="en-US" sz="1600" b="1" i="1">
                          <a:solidFill>
                            <a:srgbClr val="0070C0"/>
                          </a:solidFill>
                          <a:effectLst/>
                          <a:latin typeface="Cambria Math" panose="02040503050406030204" pitchFamily="18" charset="0"/>
                        </a:rPr>
                        <m:t>𝒈</m:t>
                      </m:r>
                      <m:r>
                        <a:rPr lang="en-US" sz="1600" b="1" i="1">
                          <a:solidFill>
                            <a:srgbClr val="0070C0"/>
                          </a:solidFill>
                          <a:effectLst/>
                          <a:latin typeface="Cambria Math" panose="02040503050406030204" pitchFamily="18" charset="0"/>
                        </a:rPr>
                        <m:t> </m:t>
                      </m:r>
                      <m:sSub>
                        <m:sSubPr>
                          <m:ctrlPr>
                            <a:rPr lang="en-US" sz="1600" b="1" i="1">
                              <a:solidFill>
                                <a:srgbClr val="0070C0"/>
                              </a:solidFill>
                              <a:effectLst/>
                              <a:latin typeface="Cambria Math" panose="02040503050406030204" pitchFamily="18" charset="0"/>
                            </a:rPr>
                          </m:ctrlPr>
                        </m:sSubPr>
                        <m:e>
                          <m:r>
                            <a:rPr lang="en-US" sz="1600" b="1" i="1">
                              <a:solidFill>
                                <a:srgbClr val="0070C0"/>
                              </a:solidFill>
                              <a:effectLst/>
                              <a:latin typeface="Cambria Math" panose="02040503050406030204" pitchFamily="18" charset="0"/>
                            </a:rPr>
                            <m:t>𝒚</m:t>
                          </m:r>
                        </m:e>
                        <m:sub>
                          <m:r>
                            <a:rPr lang="en-US" sz="1600" b="1" i="1">
                              <a:solidFill>
                                <a:srgbClr val="0070C0"/>
                              </a:solidFill>
                              <a:effectLst/>
                              <a:latin typeface="Cambria Math" panose="02040503050406030204" pitchFamily="18" charset="0"/>
                            </a:rPr>
                            <m:t>𝟏</m:t>
                          </m:r>
                        </m:sub>
                      </m:sSub>
                    </m:oMath>
                  </m:oMathPara>
                </a14:m>
                <a:endParaRPr lang="el-GR" sz="1600" b="1" dirty="0">
                  <a:solidFill>
                    <a:srgbClr val="0070C0"/>
                  </a:solidFill>
                  <a:effectLst/>
                </a:endParaRPr>
              </a:p>
            </p:txBody>
          </p:sp>
        </mc:Choice>
        <mc:Fallback xmlns="">
          <p:sp>
            <p:nvSpPr>
              <p:cNvPr id="155" name="TextBox 154"/>
              <p:cNvSpPr txBox="1">
                <a:spLocks noRot="1" noChangeAspect="1" noMove="1" noResize="1" noEditPoints="1" noAdjustHandles="1" noChangeArrowheads="1" noChangeShapeType="1" noTextEdit="1"/>
              </p:cNvSpPr>
              <p:nvPr/>
            </p:nvSpPr>
            <p:spPr>
              <a:xfrm>
                <a:off x="7830821" y="2552494"/>
                <a:ext cx="4025333" cy="461024"/>
              </a:xfrm>
              <a:prstGeom prst="rect">
                <a:avLst/>
              </a:prstGeom>
              <a:blipFill>
                <a:blip r:embed="rId14"/>
                <a:stretch>
                  <a:fillRect/>
                </a:stretch>
              </a:blipFill>
            </p:spPr>
            <p:txBody>
              <a:bodyPr/>
              <a:lstStyle/>
              <a:p>
                <a:r>
                  <a:rPr lang="el-GR">
                    <a:noFill/>
                  </a:rPr>
                  <a:t> </a:t>
                </a:r>
              </a:p>
            </p:txBody>
          </p:sp>
        </mc:Fallback>
      </mc:AlternateContent>
      <p:grpSp>
        <p:nvGrpSpPr>
          <p:cNvPr id="164" name="Ομάδα 163"/>
          <p:cNvGrpSpPr/>
          <p:nvPr/>
        </p:nvGrpSpPr>
        <p:grpSpPr>
          <a:xfrm>
            <a:off x="8240902" y="287657"/>
            <a:ext cx="2936607" cy="2373013"/>
            <a:chOff x="8240902" y="683967"/>
            <a:chExt cx="2936607" cy="2373013"/>
          </a:xfrm>
        </p:grpSpPr>
        <p:grpSp>
          <p:nvGrpSpPr>
            <p:cNvPr id="156" name="Ομάδα 155"/>
            <p:cNvGrpSpPr/>
            <p:nvPr/>
          </p:nvGrpSpPr>
          <p:grpSpPr>
            <a:xfrm>
              <a:off x="8240902" y="683967"/>
              <a:ext cx="2815030" cy="1790222"/>
              <a:chOff x="9196035" y="93109"/>
              <a:chExt cx="2815030" cy="1790222"/>
            </a:xfrm>
          </p:grpSpPr>
          <p:sp>
            <p:nvSpPr>
              <p:cNvPr id="135" name="Οβάλ 134"/>
              <p:cNvSpPr/>
              <p:nvPr/>
            </p:nvSpPr>
            <p:spPr>
              <a:xfrm>
                <a:off x="9196035" y="93109"/>
                <a:ext cx="2815030" cy="432000"/>
              </a:xfrm>
              <a:prstGeom prst="ellipse">
                <a:avLst/>
              </a:prstGeom>
              <a:no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cxnSp>
            <p:nvCxnSpPr>
              <p:cNvPr id="136" name="Ευθύγραμμο βέλος σύνδεσης 135"/>
              <p:cNvCxnSpPr/>
              <p:nvPr/>
            </p:nvCxnSpPr>
            <p:spPr>
              <a:xfrm flipH="1">
                <a:off x="10596081" y="515331"/>
                <a:ext cx="0" cy="1368000"/>
              </a:xfrm>
              <a:prstGeom prst="straightConnector1">
                <a:avLst/>
              </a:prstGeom>
              <a:ln w="19050">
                <a:solidFill>
                  <a:srgbClr val="FF0000"/>
                </a:solidFill>
                <a:tailEnd type="triangle"/>
              </a:ln>
            </p:spPr>
            <p:style>
              <a:lnRef idx="1">
                <a:schemeClr val="accent1"/>
              </a:lnRef>
              <a:fillRef idx="0">
                <a:schemeClr val="accent1"/>
              </a:fillRef>
              <a:effectRef idx="0">
                <a:schemeClr val="accent1"/>
              </a:effectRef>
              <a:fontRef idx="minor">
                <a:schemeClr val="tx1"/>
              </a:fontRef>
            </p:style>
          </p:cxnSp>
        </p:grpSp>
        <p:cxnSp>
          <p:nvCxnSpPr>
            <p:cNvPr id="159" name="Ευθεία γραμμή σύνδεσης 158"/>
            <p:cNvCxnSpPr/>
            <p:nvPr/>
          </p:nvCxnSpPr>
          <p:spPr>
            <a:xfrm>
              <a:off x="8333509" y="2470589"/>
              <a:ext cx="2844000"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60" name="Ευθύγραμμο βέλος σύνδεσης 159"/>
            <p:cNvCxnSpPr/>
            <p:nvPr/>
          </p:nvCxnSpPr>
          <p:spPr>
            <a:xfrm flipH="1">
              <a:off x="8344142" y="2480980"/>
              <a:ext cx="0" cy="576000"/>
            </a:xfrm>
            <a:prstGeom prst="straightConnector1">
              <a:avLst/>
            </a:prstGeom>
            <a:ln w="19050">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161" name="Ευθύγραμμο βέλος σύνδεσης 160"/>
            <p:cNvCxnSpPr/>
            <p:nvPr/>
          </p:nvCxnSpPr>
          <p:spPr>
            <a:xfrm flipH="1">
              <a:off x="9191213" y="2477074"/>
              <a:ext cx="0" cy="576000"/>
            </a:xfrm>
            <a:prstGeom prst="straightConnector1">
              <a:avLst/>
            </a:prstGeom>
            <a:ln w="19050">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162" name="Ευθύγραμμο βέλος σύνδεσης 161"/>
            <p:cNvCxnSpPr/>
            <p:nvPr/>
          </p:nvCxnSpPr>
          <p:spPr>
            <a:xfrm flipH="1">
              <a:off x="10401243" y="2469919"/>
              <a:ext cx="0" cy="576000"/>
            </a:xfrm>
            <a:prstGeom prst="straightConnector1">
              <a:avLst/>
            </a:prstGeom>
            <a:ln w="19050">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163" name="Ευθύγραμμο βέλος σύνδεσης 162"/>
            <p:cNvCxnSpPr/>
            <p:nvPr/>
          </p:nvCxnSpPr>
          <p:spPr>
            <a:xfrm flipH="1">
              <a:off x="11177103" y="2466454"/>
              <a:ext cx="0" cy="576000"/>
            </a:xfrm>
            <a:prstGeom prst="straightConnector1">
              <a:avLst/>
            </a:prstGeom>
            <a:ln w="19050">
              <a:solidFill>
                <a:srgbClr val="FF0000"/>
              </a:solidFill>
              <a:tailEnd type="triangle"/>
            </a:ln>
          </p:spPr>
          <p:style>
            <a:lnRef idx="1">
              <a:schemeClr val="accent1"/>
            </a:lnRef>
            <a:fillRef idx="0">
              <a:schemeClr val="accent1"/>
            </a:fillRef>
            <a:effectRef idx="0">
              <a:schemeClr val="accent1"/>
            </a:effectRef>
            <a:fontRef idx="minor">
              <a:schemeClr val="tx1"/>
            </a:fontRef>
          </p:style>
        </p:cxnSp>
      </p:grpSp>
      <p:grpSp>
        <p:nvGrpSpPr>
          <p:cNvPr id="3" name="Ομάδα 2"/>
          <p:cNvGrpSpPr/>
          <p:nvPr/>
        </p:nvGrpSpPr>
        <p:grpSpPr>
          <a:xfrm>
            <a:off x="7741836" y="1140689"/>
            <a:ext cx="1800000" cy="1135655"/>
            <a:chOff x="7741836" y="1452419"/>
            <a:chExt cx="1800000" cy="1135655"/>
          </a:xfrm>
        </p:grpSpPr>
        <p:sp>
          <p:nvSpPr>
            <p:cNvPr id="165" name="Οβάλ 164"/>
            <p:cNvSpPr/>
            <p:nvPr/>
          </p:nvSpPr>
          <p:spPr>
            <a:xfrm>
              <a:off x="7741836" y="1452419"/>
              <a:ext cx="1800000" cy="432000"/>
            </a:xfrm>
            <a:prstGeom prst="ellipse">
              <a:avLst/>
            </a:prstGeom>
            <a:no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cxnSp>
          <p:nvCxnSpPr>
            <p:cNvPr id="166" name="Ευθύγραμμο βέλος σύνδεσης 165"/>
            <p:cNvCxnSpPr/>
            <p:nvPr/>
          </p:nvCxnSpPr>
          <p:spPr>
            <a:xfrm flipH="1">
              <a:off x="7830821" y="1885274"/>
              <a:ext cx="801909" cy="702800"/>
            </a:xfrm>
            <a:prstGeom prst="straightConnector1">
              <a:avLst/>
            </a:prstGeom>
            <a:ln w="19050">
              <a:solidFill>
                <a:srgbClr val="FF0000"/>
              </a:solidFill>
              <a:tailEnd type="triangle"/>
            </a:ln>
          </p:spPr>
          <p:style>
            <a:lnRef idx="1">
              <a:schemeClr val="accent1"/>
            </a:lnRef>
            <a:fillRef idx="0">
              <a:schemeClr val="accent1"/>
            </a:fillRef>
            <a:effectRef idx="0">
              <a:schemeClr val="accent1"/>
            </a:effectRef>
            <a:fontRef idx="minor">
              <a:schemeClr val="tx1"/>
            </a:fontRef>
          </p:style>
        </p:cxnSp>
      </p:grpSp>
      <mc:AlternateContent xmlns:mc="http://schemas.openxmlformats.org/markup-compatibility/2006" xmlns:a14="http://schemas.microsoft.com/office/drawing/2010/main">
        <mc:Choice Requires="a14">
          <p:sp>
            <p:nvSpPr>
              <p:cNvPr id="169" name="TextBox 168"/>
              <p:cNvSpPr txBox="1"/>
              <p:nvPr/>
            </p:nvSpPr>
            <p:spPr>
              <a:xfrm>
                <a:off x="7334916" y="3150157"/>
                <a:ext cx="4832157" cy="403316"/>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d>
                        <m:dPr>
                          <m:ctrlPr>
                            <a:rPr lang="en-US" sz="1400" b="1" i="1" smtClean="0">
                              <a:solidFill>
                                <a:srgbClr val="0070C0"/>
                              </a:solidFill>
                              <a:effectLst/>
                              <a:latin typeface="Cambria Math" panose="02040503050406030204" pitchFamily="18" charset="0"/>
                            </a:rPr>
                          </m:ctrlPr>
                        </m:dPr>
                        <m:e>
                          <m:sSub>
                            <m:sSubPr>
                              <m:ctrlPr>
                                <a:rPr lang="en-US" sz="1400" b="1" i="1">
                                  <a:solidFill>
                                    <a:srgbClr val="0070C0"/>
                                  </a:solidFill>
                                  <a:latin typeface="Cambria Math" panose="02040503050406030204" pitchFamily="18" charset="0"/>
                                </a:rPr>
                              </m:ctrlPr>
                            </m:sSubPr>
                            <m:e>
                              <m:r>
                                <a:rPr lang="en-US" sz="1400" b="1" i="1">
                                  <a:solidFill>
                                    <a:srgbClr val="0070C0"/>
                                  </a:solidFill>
                                  <a:latin typeface="Cambria Math" panose="02040503050406030204" pitchFamily="18" charset="0"/>
                                </a:rPr>
                                <m:t>𝒑</m:t>
                              </m:r>
                            </m:e>
                            <m:sub>
                              <m:r>
                                <a:rPr lang="en-US" sz="1400" b="1" i="1">
                                  <a:solidFill>
                                    <a:srgbClr val="0070C0"/>
                                  </a:solidFill>
                                  <a:latin typeface="Cambria Math" panose="02040503050406030204" pitchFamily="18" charset="0"/>
                                </a:rPr>
                                <m:t>𝟏</m:t>
                              </m:r>
                            </m:sub>
                          </m:sSub>
                          <m:r>
                            <a:rPr lang="en-US" sz="1400" b="1" i="1">
                              <a:solidFill>
                                <a:srgbClr val="0070C0"/>
                              </a:solidFill>
                              <a:latin typeface="Cambria Math" panose="02040503050406030204" pitchFamily="18" charset="0"/>
                            </a:rPr>
                            <m:t> </m:t>
                          </m:r>
                          <m:r>
                            <a:rPr lang="en-US" sz="1400" b="1">
                              <a:solidFill>
                                <a:srgbClr val="0070C0"/>
                              </a:solidFill>
                              <a:latin typeface="Cambria Math" panose="02040503050406030204" pitchFamily="18" charset="0"/>
                            </a:rPr>
                            <m:t>−</m:t>
                          </m:r>
                          <m:sSub>
                            <m:sSubPr>
                              <m:ctrlPr>
                                <a:rPr lang="en-US" sz="1400" b="1" i="1">
                                  <a:solidFill>
                                    <a:srgbClr val="0070C0"/>
                                  </a:solidFill>
                                  <a:latin typeface="Cambria Math" panose="02040503050406030204" pitchFamily="18" charset="0"/>
                                </a:rPr>
                              </m:ctrlPr>
                            </m:sSubPr>
                            <m:e>
                              <m:r>
                                <a:rPr lang="en-US" sz="1400" b="1" i="1">
                                  <a:solidFill>
                                    <a:srgbClr val="0070C0"/>
                                  </a:solidFill>
                                  <a:latin typeface="Cambria Math" panose="02040503050406030204" pitchFamily="18" charset="0"/>
                                </a:rPr>
                                <m:t>𝒑</m:t>
                              </m:r>
                            </m:e>
                            <m:sub>
                              <m:r>
                                <a:rPr lang="en-US" sz="1400" b="1" i="1">
                                  <a:solidFill>
                                    <a:srgbClr val="0070C0"/>
                                  </a:solidFill>
                                  <a:latin typeface="Cambria Math" panose="02040503050406030204" pitchFamily="18" charset="0"/>
                                </a:rPr>
                                <m:t>𝟐</m:t>
                              </m:r>
                            </m:sub>
                          </m:sSub>
                        </m:e>
                      </m:d>
                      <m:r>
                        <a:rPr lang="el-GR" sz="1400" b="1" i="0" smtClean="0">
                          <a:solidFill>
                            <a:srgbClr val="0070C0"/>
                          </a:solidFill>
                          <a:effectLst/>
                          <a:latin typeface="Cambria Math" panose="02040503050406030204" pitchFamily="18" charset="0"/>
                        </a:rPr>
                        <m:t>𝚫</m:t>
                      </m:r>
                      <m:r>
                        <a:rPr lang="en-US" sz="1400" b="1" i="1" smtClean="0">
                          <a:solidFill>
                            <a:srgbClr val="0070C0"/>
                          </a:solidFill>
                          <a:effectLst/>
                          <a:latin typeface="Cambria Math" panose="02040503050406030204" pitchFamily="18" charset="0"/>
                        </a:rPr>
                        <m:t>𝑽</m:t>
                      </m:r>
                      <m:r>
                        <a:rPr lang="en-US" sz="1400" b="1" i="1" smtClean="0">
                          <a:solidFill>
                            <a:srgbClr val="0070C0"/>
                          </a:solidFill>
                          <a:effectLst/>
                          <a:latin typeface="Cambria Math" panose="02040503050406030204" pitchFamily="18" charset="0"/>
                        </a:rPr>
                        <m:t>=</m:t>
                      </m:r>
                      <m:f>
                        <m:fPr>
                          <m:ctrlPr>
                            <a:rPr lang="en-US" sz="1400" b="1" i="1">
                              <a:solidFill>
                                <a:srgbClr val="0070C0"/>
                              </a:solidFill>
                              <a:latin typeface="Cambria Math" panose="02040503050406030204" pitchFamily="18" charset="0"/>
                            </a:rPr>
                          </m:ctrlPr>
                        </m:fPr>
                        <m:num>
                          <m:r>
                            <a:rPr lang="en-US" sz="1400" b="1" i="1">
                              <a:solidFill>
                                <a:srgbClr val="0070C0"/>
                              </a:solidFill>
                              <a:latin typeface="Cambria Math" panose="02040503050406030204" pitchFamily="18" charset="0"/>
                            </a:rPr>
                            <m:t>𝟏</m:t>
                          </m:r>
                        </m:num>
                        <m:den>
                          <m:r>
                            <a:rPr lang="en-US" sz="1400" b="1" i="1">
                              <a:solidFill>
                                <a:srgbClr val="0070C0"/>
                              </a:solidFill>
                              <a:latin typeface="Cambria Math" panose="02040503050406030204" pitchFamily="18" charset="0"/>
                            </a:rPr>
                            <m:t>𝟐</m:t>
                          </m:r>
                        </m:den>
                      </m:f>
                      <m:r>
                        <a:rPr lang="el-GR" sz="1400" b="1">
                          <a:solidFill>
                            <a:srgbClr val="0070C0"/>
                          </a:solidFill>
                          <a:latin typeface="Cambria Math" panose="02040503050406030204" pitchFamily="18" charset="0"/>
                        </a:rPr>
                        <m:t>𝛒𝚫</m:t>
                      </m:r>
                      <m:r>
                        <a:rPr lang="en-US" sz="1400" b="1" i="1">
                          <a:solidFill>
                            <a:srgbClr val="0070C0"/>
                          </a:solidFill>
                          <a:latin typeface="Cambria Math" panose="02040503050406030204" pitchFamily="18" charset="0"/>
                        </a:rPr>
                        <m:t>𝑽</m:t>
                      </m:r>
                      <m:r>
                        <a:rPr lang="en-US" sz="1400" b="1">
                          <a:solidFill>
                            <a:srgbClr val="0070C0"/>
                          </a:solidFill>
                          <a:latin typeface="Cambria Math" panose="02040503050406030204" pitchFamily="18" charset="0"/>
                        </a:rPr>
                        <m:t> </m:t>
                      </m:r>
                      <m:sSubSup>
                        <m:sSubSupPr>
                          <m:ctrlPr>
                            <a:rPr lang="en-US" sz="1400" b="1" i="1">
                              <a:solidFill>
                                <a:srgbClr val="0070C0"/>
                              </a:solidFill>
                              <a:latin typeface="Cambria Math" panose="02040503050406030204" pitchFamily="18" charset="0"/>
                            </a:rPr>
                          </m:ctrlPr>
                        </m:sSubSupPr>
                        <m:e>
                          <m:r>
                            <a:rPr lang="el-GR" sz="1400" b="1" i="1">
                              <a:solidFill>
                                <a:srgbClr val="0070C0"/>
                              </a:solidFill>
                              <a:latin typeface="Cambria Math" panose="02040503050406030204" pitchFamily="18" charset="0"/>
                            </a:rPr>
                            <m:t>𝝊</m:t>
                          </m:r>
                        </m:e>
                        <m:sub>
                          <m:r>
                            <a:rPr lang="en-US" sz="1400" b="1" i="1">
                              <a:solidFill>
                                <a:srgbClr val="0070C0"/>
                              </a:solidFill>
                              <a:latin typeface="Cambria Math" panose="02040503050406030204" pitchFamily="18" charset="0"/>
                            </a:rPr>
                            <m:t>𝟐</m:t>
                          </m:r>
                        </m:sub>
                        <m:sup>
                          <m:r>
                            <a:rPr lang="el-GR" sz="1400" b="1" i="1">
                              <a:solidFill>
                                <a:srgbClr val="0070C0"/>
                              </a:solidFill>
                              <a:latin typeface="Cambria Math" panose="02040503050406030204" pitchFamily="18" charset="0"/>
                            </a:rPr>
                            <m:t>𝟐</m:t>
                          </m:r>
                        </m:sup>
                      </m:sSubSup>
                      <m:r>
                        <a:rPr lang="en-US" sz="1400" b="1" i="1">
                          <a:solidFill>
                            <a:srgbClr val="0070C0"/>
                          </a:solidFill>
                          <a:latin typeface="Cambria Math" panose="02040503050406030204" pitchFamily="18" charset="0"/>
                        </a:rPr>
                        <m:t>+</m:t>
                      </m:r>
                      <m:r>
                        <a:rPr lang="el-GR" sz="1400" b="1">
                          <a:solidFill>
                            <a:srgbClr val="0070C0"/>
                          </a:solidFill>
                          <a:latin typeface="Cambria Math" panose="02040503050406030204" pitchFamily="18" charset="0"/>
                        </a:rPr>
                        <m:t>𝛒𝚫</m:t>
                      </m:r>
                      <m:r>
                        <a:rPr lang="en-US" sz="1400" b="1" i="1">
                          <a:solidFill>
                            <a:srgbClr val="0070C0"/>
                          </a:solidFill>
                          <a:latin typeface="Cambria Math" panose="02040503050406030204" pitchFamily="18" charset="0"/>
                        </a:rPr>
                        <m:t>𝑽</m:t>
                      </m:r>
                      <m:r>
                        <a:rPr lang="en-US" sz="1400" b="1">
                          <a:solidFill>
                            <a:srgbClr val="0070C0"/>
                          </a:solidFill>
                          <a:latin typeface="Cambria Math" panose="02040503050406030204" pitchFamily="18" charset="0"/>
                        </a:rPr>
                        <m:t> </m:t>
                      </m:r>
                      <m:r>
                        <a:rPr lang="en-US" sz="1400" b="1" i="1">
                          <a:solidFill>
                            <a:srgbClr val="0070C0"/>
                          </a:solidFill>
                          <a:latin typeface="Cambria Math" panose="02040503050406030204" pitchFamily="18" charset="0"/>
                        </a:rPr>
                        <m:t>𝒈</m:t>
                      </m:r>
                      <m:r>
                        <a:rPr lang="en-US" sz="1400" b="1" i="1">
                          <a:solidFill>
                            <a:srgbClr val="0070C0"/>
                          </a:solidFill>
                          <a:latin typeface="Cambria Math" panose="02040503050406030204" pitchFamily="18" charset="0"/>
                        </a:rPr>
                        <m:t> </m:t>
                      </m:r>
                      <m:sSub>
                        <m:sSubPr>
                          <m:ctrlPr>
                            <a:rPr lang="en-US" sz="1400" b="1" i="1">
                              <a:solidFill>
                                <a:srgbClr val="0070C0"/>
                              </a:solidFill>
                              <a:latin typeface="Cambria Math" panose="02040503050406030204" pitchFamily="18" charset="0"/>
                            </a:rPr>
                          </m:ctrlPr>
                        </m:sSubPr>
                        <m:e>
                          <m:r>
                            <a:rPr lang="en-US" sz="1400" b="1" i="1">
                              <a:solidFill>
                                <a:srgbClr val="0070C0"/>
                              </a:solidFill>
                              <a:latin typeface="Cambria Math" panose="02040503050406030204" pitchFamily="18" charset="0"/>
                            </a:rPr>
                            <m:t>𝒚</m:t>
                          </m:r>
                        </m:e>
                        <m:sub>
                          <m:r>
                            <a:rPr lang="en-US" sz="1400" b="1" i="1">
                              <a:solidFill>
                                <a:srgbClr val="0070C0"/>
                              </a:solidFill>
                              <a:latin typeface="Cambria Math" panose="02040503050406030204" pitchFamily="18" charset="0"/>
                            </a:rPr>
                            <m:t>𝟐</m:t>
                          </m:r>
                        </m:sub>
                      </m:sSub>
                      <m:r>
                        <a:rPr lang="en-US" sz="1400" b="1" i="1">
                          <a:solidFill>
                            <a:srgbClr val="0070C0"/>
                          </a:solidFill>
                          <a:latin typeface="Cambria Math" panose="02040503050406030204" pitchFamily="18" charset="0"/>
                        </a:rPr>
                        <m:t>−</m:t>
                      </m:r>
                      <m:f>
                        <m:fPr>
                          <m:ctrlPr>
                            <a:rPr lang="en-US" sz="1400" b="1" i="1">
                              <a:solidFill>
                                <a:srgbClr val="0070C0"/>
                              </a:solidFill>
                              <a:latin typeface="Cambria Math" panose="02040503050406030204" pitchFamily="18" charset="0"/>
                            </a:rPr>
                          </m:ctrlPr>
                        </m:fPr>
                        <m:num>
                          <m:r>
                            <a:rPr lang="en-US" sz="1400" b="1" i="1">
                              <a:solidFill>
                                <a:srgbClr val="0070C0"/>
                              </a:solidFill>
                              <a:latin typeface="Cambria Math" panose="02040503050406030204" pitchFamily="18" charset="0"/>
                            </a:rPr>
                            <m:t>𝟏</m:t>
                          </m:r>
                        </m:num>
                        <m:den>
                          <m:r>
                            <a:rPr lang="en-US" sz="1400" b="1" i="1">
                              <a:solidFill>
                                <a:srgbClr val="0070C0"/>
                              </a:solidFill>
                              <a:latin typeface="Cambria Math" panose="02040503050406030204" pitchFamily="18" charset="0"/>
                            </a:rPr>
                            <m:t>𝟐</m:t>
                          </m:r>
                        </m:den>
                      </m:f>
                      <m:r>
                        <a:rPr lang="el-GR" sz="1400" b="1" i="1">
                          <a:solidFill>
                            <a:srgbClr val="0070C0"/>
                          </a:solidFill>
                          <a:latin typeface="Cambria Math" panose="02040503050406030204" pitchFamily="18" charset="0"/>
                        </a:rPr>
                        <m:t>𝝆</m:t>
                      </m:r>
                      <m:r>
                        <a:rPr lang="el-GR" sz="1400" b="1">
                          <a:solidFill>
                            <a:srgbClr val="0070C0"/>
                          </a:solidFill>
                          <a:latin typeface="Cambria Math" panose="02040503050406030204" pitchFamily="18" charset="0"/>
                        </a:rPr>
                        <m:t>𝚫</m:t>
                      </m:r>
                      <m:r>
                        <a:rPr lang="en-US" sz="1400" b="1" i="1">
                          <a:solidFill>
                            <a:srgbClr val="0070C0"/>
                          </a:solidFill>
                          <a:latin typeface="Cambria Math" panose="02040503050406030204" pitchFamily="18" charset="0"/>
                        </a:rPr>
                        <m:t>𝑽</m:t>
                      </m:r>
                      <m:r>
                        <a:rPr lang="en-US" sz="1400" b="1">
                          <a:solidFill>
                            <a:srgbClr val="0070C0"/>
                          </a:solidFill>
                          <a:latin typeface="Cambria Math" panose="02040503050406030204" pitchFamily="18" charset="0"/>
                        </a:rPr>
                        <m:t> </m:t>
                      </m:r>
                      <m:sSubSup>
                        <m:sSubSupPr>
                          <m:ctrlPr>
                            <a:rPr lang="en-US" sz="1400" b="1" i="1">
                              <a:solidFill>
                                <a:srgbClr val="0070C0"/>
                              </a:solidFill>
                              <a:latin typeface="Cambria Math" panose="02040503050406030204" pitchFamily="18" charset="0"/>
                            </a:rPr>
                          </m:ctrlPr>
                        </m:sSubSupPr>
                        <m:e>
                          <m:r>
                            <a:rPr lang="el-GR" sz="1400" b="1" i="1">
                              <a:solidFill>
                                <a:srgbClr val="0070C0"/>
                              </a:solidFill>
                              <a:latin typeface="Cambria Math" panose="02040503050406030204" pitchFamily="18" charset="0"/>
                            </a:rPr>
                            <m:t>𝝊</m:t>
                          </m:r>
                        </m:e>
                        <m:sub>
                          <m:r>
                            <a:rPr lang="el-GR" sz="1400" b="1" i="1">
                              <a:solidFill>
                                <a:srgbClr val="0070C0"/>
                              </a:solidFill>
                              <a:latin typeface="Cambria Math" panose="02040503050406030204" pitchFamily="18" charset="0"/>
                            </a:rPr>
                            <m:t>𝟏</m:t>
                          </m:r>
                        </m:sub>
                        <m:sup>
                          <m:r>
                            <a:rPr lang="el-GR" sz="1400" b="1" i="1">
                              <a:solidFill>
                                <a:srgbClr val="0070C0"/>
                              </a:solidFill>
                              <a:latin typeface="Cambria Math" panose="02040503050406030204" pitchFamily="18" charset="0"/>
                            </a:rPr>
                            <m:t>𝟐</m:t>
                          </m:r>
                        </m:sup>
                      </m:sSubSup>
                      <m:r>
                        <a:rPr lang="en-US" sz="1400" b="1" i="1">
                          <a:solidFill>
                            <a:srgbClr val="0070C0"/>
                          </a:solidFill>
                          <a:latin typeface="Cambria Math" panose="02040503050406030204" pitchFamily="18" charset="0"/>
                        </a:rPr>
                        <m:t>−</m:t>
                      </m:r>
                      <m:r>
                        <a:rPr lang="el-GR" sz="1400" b="1">
                          <a:solidFill>
                            <a:srgbClr val="0070C0"/>
                          </a:solidFill>
                          <a:latin typeface="Cambria Math" panose="02040503050406030204" pitchFamily="18" charset="0"/>
                        </a:rPr>
                        <m:t>𝛒𝚫</m:t>
                      </m:r>
                      <m:r>
                        <a:rPr lang="en-US" sz="1400" b="1" i="1">
                          <a:solidFill>
                            <a:srgbClr val="0070C0"/>
                          </a:solidFill>
                          <a:latin typeface="Cambria Math" panose="02040503050406030204" pitchFamily="18" charset="0"/>
                        </a:rPr>
                        <m:t>𝑽</m:t>
                      </m:r>
                      <m:r>
                        <a:rPr lang="en-US" sz="1400" b="1">
                          <a:solidFill>
                            <a:srgbClr val="0070C0"/>
                          </a:solidFill>
                          <a:latin typeface="Cambria Math" panose="02040503050406030204" pitchFamily="18" charset="0"/>
                        </a:rPr>
                        <m:t> </m:t>
                      </m:r>
                      <m:r>
                        <a:rPr lang="en-US" sz="1400" b="1" i="1">
                          <a:solidFill>
                            <a:srgbClr val="0070C0"/>
                          </a:solidFill>
                          <a:latin typeface="Cambria Math" panose="02040503050406030204" pitchFamily="18" charset="0"/>
                        </a:rPr>
                        <m:t>𝒈</m:t>
                      </m:r>
                      <m:r>
                        <a:rPr lang="en-US" sz="1400" b="1" i="1">
                          <a:solidFill>
                            <a:srgbClr val="0070C0"/>
                          </a:solidFill>
                          <a:latin typeface="Cambria Math" panose="02040503050406030204" pitchFamily="18" charset="0"/>
                        </a:rPr>
                        <m:t> </m:t>
                      </m:r>
                      <m:sSub>
                        <m:sSubPr>
                          <m:ctrlPr>
                            <a:rPr lang="en-US" sz="1400" b="1" i="1">
                              <a:solidFill>
                                <a:srgbClr val="0070C0"/>
                              </a:solidFill>
                              <a:latin typeface="Cambria Math" panose="02040503050406030204" pitchFamily="18" charset="0"/>
                            </a:rPr>
                          </m:ctrlPr>
                        </m:sSubPr>
                        <m:e>
                          <m:r>
                            <a:rPr lang="en-US" sz="1400" b="1" i="1">
                              <a:solidFill>
                                <a:srgbClr val="0070C0"/>
                              </a:solidFill>
                              <a:latin typeface="Cambria Math" panose="02040503050406030204" pitchFamily="18" charset="0"/>
                            </a:rPr>
                            <m:t>𝒚</m:t>
                          </m:r>
                        </m:e>
                        <m:sub>
                          <m:r>
                            <a:rPr lang="en-US" sz="1400" b="1" i="1">
                              <a:solidFill>
                                <a:srgbClr val="0070C0"/>
                              </a:solidFill>
                              <a:latin typeface="Cambria Math" panose="02040503050406030204" pitchFamily="18" charset="0"/>
                            </a:rPr>
                            <m:t>𝟏</m:t>
                          </m:r>
                        </m:sub>
                      </m:sSub>
                    </m:oMath>
                  </m:oMathPara>
                </a14:m>
                <a:endParaRPr lang="el-GR" sz="1400" b="1" dirty="0">
                  <a:solidFill>
                    <a:srgbClr val="0070C0"/>
                  </a:solidFill>
                  <a:effectLst/>
                </a:endParaRPr>
              </a:p>
            </p:txBody>
          </p:sp>
        </mc:Choice>
        <mc:Fallback xmlns="">
          <p:sp>
            <p:nvSpPr>
              <p:cNvPr id="169" name="TextBox 168"/>
              <p:cNvSpPr txBox="1">
                <a:spLocks noRot="1" noChangeAspect="1" noMove="1" noResize="1" noEditPoints="1" noAdjustHandles="1" noChangeArrowheads="1" noChangeShapeType="1" noTextEdit="1"/>
              </p:cNvSpPr>
              <p:nvPr/>
            </p:nvSpPr>
            <p:spPr>
              <a:xfrm>
                <a:off x="7334916" y="3150157"/>
                <a:ext cx="4832157" cy="403316"/>
              </a:xfrm>
              <a:prstGeom prst="rect">
                <a:avLst/>
              </a:prstGeom>
              <a:blipFill>
                <a:blip r:embed="rId15"/>
                <a:stretch>
                  <a:fillRect b="-13636"/>
                </a:stretch>
              </a:blipFill>
            </p:spPr>
            <p:txBody>
              <a:bodyPr/>
              <a:lstStyle/>
              <a:p>
                <a:r>
                  <a:rPr lang="el-GR">
                    <a:noFill/>
                  </a:rPr>
                  <a:t> </a:t>
                </a:r>
              </a:p>
            </p:txBody>
          </p:sp>
        </mc:Fallback>
      </mc:AlternateContent>
      <mc:AlternateContent xmlns:mc="http://schemas.openxmlformats.org/markup-compatibility/2006" xmlns:a14="http://schemas.microsoft.com/office/drawing/2010/main">
        <mc:Choice Requires="a14">
          <p:sp>
            <p:nvSpPr>
              <p:cNvPr id="173" name="TextBox 172"/>
              <p:cNvSpPr txBox="1"/>
              <p:nvPr/>
            </p:nvSpPr>
            <p:spPr>
              <a:xfrm>
                <a:off x="7346023" y="3623033"/>
                <a:ext cx="4210447" cy="484043"/>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d>
                        <m:dPr>
                          <m:ctrlPr>
                            <a:rPr lang="en-US" sz="1400" b="1" i="1" smtClean="0">
                              <a:solidFill>
                                <a:srgbClr val="0070C0"/>
                              </a:solidFill>
                              <a:effectLst/>
                              <a:latin typeface="Cambria Math" panose="02040503050406030204" pitchFamily="18" charset="0"/>
                            </a:rPr>
                          </m:ctrlPr>
                        </m:dPr>
                        <m:e>
                          <m:sSub>
                            <m:sSubPr>
                              <m:ctrlPr>
                                <a:rPr lang="en-US" sz="1400" b="1" i="1">
                                  <a:solidFill>
                                    <a:srgbClr val="0070C0"/>
                                  </a:solidFill>
                                  <a:latin typeface="Cambria Math" panose="02040503050406030204" pitchFamily="18" charset="0"/>
                                </a:rPr>
                              </m:ctrlPr>
                            </m:sSubPr>
                            <m:e>
                              <m:r>
                                <a:rPr lang="en-US" sz="1400" b="1" i="1">
                                  <a:solidFill>
                                    <a:srgbClr val="0070C0"/>
                                  </a:solidFill>
                                  <a:latin typeface="Cambria Math" panose="02040503050406030204" pitchFamily="18" charset="0"/>
                                </a:rPr>
                                <m:t>𝒑</m:t>
                              </m:r>
                            </m:e>
                            <m:sub>
                              <m:r>
                                <a:rPr lang="en-US" sz="1400" b="1" i="1">
                                  <a:solidFill>
                                    <a:srgbClr val="0070C0"/>
                                  </a:solidFill>
                                  <a:latin typeface="Cambria Math" panose="02040503050406030204" pitchFamily="18" charset="0"/>
                                </a:rPr>
                                <m:t>𝟏</m:t>
                              </m:r>
                            </m:sub>
                          </m:sSub>
                          <m:r>
                            <a:rPr lang="en-US" sz="1400" b="1" i="1">
                              <a:solidFill>
                                <a:srgbClr val="0070C0"/>
                              </a:solidFill>
                              <a:latin typeface="Cambria Math" panose="02040503050406030204" pitchFamily="18" charset="0"/>
                            </a:rPr>
                            <m:t> </m:t>
                          </m:r>
                          <m:r>
                            <a:rPr lang="en-US" sz="1400" b="1">
                              <a:solidFill>
                                <a:srgbClr val="0070C0"/>
                              </a:solidFill>
                              <a:latin typeface="Cambria Math" panose="02040503050406030204" pitchFamily="18" charset="0"/>
                            </a:rPr>
                            <m:t>−</m:t>
                          </m:r>
                          <m:sSub>
                            <m:sSubPr>
                              <m:ctrlPr>
                                <a:rPr lang="en-US" sz="1400" b="1" i="1">
                                  <a:solidFill>
                                    <a:srgbClr val="0070C0"/>
                                  </a:solidFill>
                                  <a:latin typeface="Cambria Math" panose="02040503050406030204" pitchFamily="18" charset="0"/>
                                </a:rPr>
                              </m:ctrlPr>
                            </m:sSubPr>
                            <m:e>
                              <m:r>
                                <a:rPr lang="en-US" sz="1400" b="1" i="1">
                                  <a:solidFill>
                                    <a:srgbClr val="0070C0"/>
                                  </a:solidFill>
                                  <a:latin typeface="Cambria Math" panose="02040503050406030204" pitchFamily="18" charset="0"/>
                                </a:rPr>
                                <m:t>𝒑</m:t>
                              </m:r>
                            </m:e>
                            <m:sub>
                              <m:r>
                                <a:rPr lang="en-US" sz="1400" b="1" i="1">
                                  <a:solidFill>
                                    <a:srgbClr val="0070C0"/>
                                  </a:solidFill>
                                  <a:latin typeface="Cambria Math" panose="02040503050406030204" pitchFamily="18" charset="0"/>
                                </a:rPr>
                                <m:t>𝟐</m:t>
                              </m:r>
                            </m:sub>
                          </m:sSub>
                        </m:e>
                      </m:d>
                      <m:r>
                        <a:rPr lang="el-GR" sz="1400" b="1" i="0" smtClean="0">
                          <a:solidFill>
                            <a:srgbClr val="0070C0"/>
                          </a:solidFill>
                          <a:effectLst/>
                          <a:latin typeface="Cambria Math" panose="02040503050406030204" pitchFamily="18" charset="0"/>
                        </a:rPr>
                        <m:t>𝚫</m:t>
                      </m:r>
                      <m:r>
                        <a:rPr lang="en-US" sz="1400" b="1" i="1" smtClean="0">
                          <a:solidFill>
                            <a:srgbClr val="0070C0"/>
                          </a:solidFill>
                          <a:effectLst/>
                          <a:latin typeface="Cambria Math" panose="02040503050406030204" pitchFamily="18" charset="0"/>
                        </a:rPr>
                        <m:t>𝑽</m:t>
                      </m:r>
                      <m:r>
                        <a:rPr lang="en-US" sz="1400" b="1" i="1" smtClean="0">
                          <a:solidFill>
                            <a:srgbClr val="0070C0"/>
                          </a:solidFill>
                          <a:effectLst/>
                          <a:latin typeface="Cambria Math" panose="02040503050406030204" pitchFamily="18" charset="0"/>
                        </a:rPr>
                        <m:t>=</m:t>
                      </m:r>
                      <m:d>
                        <m:dPr>
                          <m:ctrlPr>
                            <a:rPr lang="en-US" sz="1400" b="1" i="1" smtClean="0">
                              <a:solidFill>
                                <a:srgbClr val="0070C0"/>
                              </a:solidFill>
                              <a:effectLst/>
                              <a:latin typeface="Cambria Math" panose="02040503050406030204" pitchFamily="18" charset="0"/>
                            </a:rPr>
                          </m:ctrlPr>
                        </m:dPr>
                        <m:e>
                          <m:f>
                            <m:fPr>
                              <m:ctrlPr>
                                <a:rPr lang="en-US" sz="1400" b="1" i="1">
                                  <a:solidFill>
                                    <a:srgbClr val="0070C0"/>
                                  </a:solidFill>
                                  <a:latin typeface="Cambria Math" panose="02040503050406030204" pitchFamily="18" charset="0"/>
                                </a:rPr>
                              </m:ctrlPr>
                            </m:fPr>
                            <m:num>
                              <m:r>
                                <a:rPr lang="en-US" sz="1400" b="1" i="1">
                                  <a:solidFill>
                                    <a:srgbClr val="0070C0"/>
                                  </a:solidFill>
                                  <a:latin typeface="Cambria Math" panose="02040503050406030204" pitchFamily="18" charset="0"/>
                                </a:rPr>
                                <m:t>𝟏</m:t>
                              </m:r>
                            </m:num>
                            <m:den>
                              <m:r>
                                <a:rPr lang="en-US" sz="1400" b="1" i="1">
                                  <a:solidFill>
                                    <a:srgbClr val="0070C0"/>
                                  </a:solidFill>
                                  <a:latin typeface="Cambria Math" panose="02040503050406030204" pitchFamily="18" charset="0"/>
                                </a:rPr>
                                <m:t>𝟐</m:t>
                              </m:r>
                            </m:den>
                          </m:f>
                          <m:r>
                            <a:rPr lang="el-GR" sz="1400" b="1">
                              <a:solidFill>
                                <a:srgbClr val="0070C0"/>
                              </a:solidFill>
                              <a:latin typeface="Cambria Math" panose="02040503050406030204" pitchFamily="18" charset="0"/>
                            </a:rPr>
                            <m:t>𝛒</m:t>
                          </m:r>
                          <m:sSubSup>
                            <m:sSubSupPr>
                              <m:ctrlPr>
                                <a:rPr lang="en-US" sz="1400" b="1" i="1">
                                  <a:solidFill>
                                    <a:srgbClr val="0070C0"/>
                                  </a:solidFill>
                                  <a:latin typeface="Cambria Math" panose="02040503050406030204" pitchFamily="18" charset="0"/>
                                </a:rPr>
                              </m:ctrlPr>
                            </m:sSubSupPr>
                            <m:e>
                              <m:r>
                                <a:rPr lang="el-GR" sz="1400" b="1" i="1">
                                  <a:solidFill>
                                    <a:srgbClr val="0070C0"/>
                                  </a:solidFill>
                                  <a:latin typeface="Cambria Math" panose="02040503050406030204" pitchFamily="18" charset="0"/>
                                </a:rPr>
                                <m:t>𝝊</m:t>
                              </m:r>
                            </m:e>
                            <m:sub>
                              <m:r>
                                <a:rPr lang="en-US" sz="1400" b="1" i="1">
                                  <a:solidFill>
                                    <a:srgbClr val="0070C0"/>
                                  </a:solidFill>
                                  <a:latin typeface="Cambria Math" panose="02040503050406030204" pitchFamily="18" charset="0"/>
                                </a:rPr>
                                <m:t>𝟐</m:t>
                              </m:r>
                            </m:sub>
                            <m:sup>
                              <m:r>
                                <a:rPr lang="el-GR" sz="1400" b="1" i="1">
                                  <a:solidFill>
                                    <a:srgbClr val="0070C0"/>
                                  </a:solidFill>
                                  <a:latin typeface="Cambria Math" panose="02040503050406030204" pitchFamily="18" charset="0"/>
                                </a:rPr>
                                <m:t>𝟐</m:t>
                              </m:r>
                            </m:sup>
                          </m:sSubSup>
                          <m:r>
                            <a:rPr lang="en-US" sz="1400" b="1" i="1">
                              <a:solidFill>
                                <a:srgbClr val="0070C0"/>
                              </a:solidFill>
                              <a:latin typeface="Cambria Math" panose="02040503050406030204" pitchFamily="18" charset="0"/>
                            </a:rPr>
                            <m:t>+</m:t>
                          </m:r>
                          <m:r>
                            <a:rPr lang="el-GR" sz="1400" b="1">
                              <a:solidFill>
                                <a:srgbClr val="0070C0"/>
                              </a:solidFill>
                              <a:latin typeface="Cambria Math" panose="02040503050406030204" pitchFamily="18" charset="0"/>
                            </a:rPr>
                            <m:t>𝛒</m:t>
                          </m:r>
                          <m:r>
                            <a:rPr lang="en-US" sz="1400" b="1" i="1">
                              <a:solidFill>
                                <a:srgbClr val="0070C0"/>
                              </a:solidFill>
                              <a:latin typeface="Cambria Math" panose="02040503050406030204" pitchFamily="18" charset="0"/>
                            </a:rPr>
                            <m:t>𝒈</m:t>
                          </m:r>
                          <m:r>
                            <a:rPr lang="en-US" sz="1400" b="1" i="1">
                              <a:solidFill>
                                <a:srgbClr val="0070C0"/>
                              </a:solidFill>
                              <a:latin typeface="Cambria Math" panose="02040503050406030204" pitchFamily="18" charset="0"/>
                            </a:rPr>
                            <m:t> </m:t>
                          </m:r>
                          <m:sSub>
                            <m:sSubPr>
                              <m:ctrlPr>
                                <a:rPr lang="en-US" sz="1400" b="1" i="1">
                                  <a:solidFill>
                                    <a:srgbClr val="0070C0"/>
                                  </a:solidFill>
                                  <a:latin typeface="Cambria Math" panose="02040503050406030204" pitchFamily="18" charset="0"/>
                                </a:rPr>
                              </m:ctrlPr>
                            </m:sSubPr>
                            <m:e>
                              <m:r>
                                <a:rPr lang="en-US" sz="1400" b="1" i="1">
                                  <a:solidFill>
                                    <a:srgbClr val="0070C0"/>
                                  </a:solidFill>
                                  <a:latin typeface="Cambria Math" panose="02040503050406030204" pitchFamily="18" charset="0"/>
                                </a:rPr>
                                <m:t>𝒚</m:t>
                              </m:r>
                            </m:e>
                            <m:sub>
                              <m:r>
                                <a:rPr lang="en-US" sz="1400" b="1" i="1">
                                  <a:solidFill>
                                    <a:srgbClr val="0070C0"/>
                                  </a:solidFill>
                                  <a:latin typeface="Cambria Math" panose="02040503050406030204" pitchFamily="18" charset="0"/>
                                </a:rPr>
                                <m:t>𝟐</m:t>
                              </m:r>
                            </m:sub>
                          </m:sSub>
                          <m:r>
                            <a:rPr lang="en-US" sz="1400" b="1" i="1">
                              <a:solidFill>
                                <a:srgbClr val="0070C0"/>
                              </a:solidFill>
                              <a:latin typeface="Cambria Math" panose="02040503050406030204" pitchFamily="18" charset="0"/>
                            </a:rPr>
                            <m:t>−</m:t>
                          </m:r>
                          <m:f>
                            <m:fPr>
                              <m:ctrlPr>
                                <a:rPr lang="en-US" sz="1400" b="1" i="1">
                                  <a:solidFill>
                                    <a:srgbClr val="0070C0"/>
                                  </a:solidFill>
                                  <a:latin typeface="Cambria Math" panose="02040503050406030204" pitchFamily="18" charset="0"/>
                                </a:rPr>
                              </m:ctrlPr>
                            </m:fPr>
                            <m:num>
                              <m:r>
                                <a:rPr lang="en-US" sz="1400" b="1" i="1">
                                  <a:solidFill>
                                    <a:srgbClr val="0070C0"/>
                                  </a:solidFill>
                                  <a:latin typeface="Cambria Math" panose="02040503050406030204" pitchFamily="18" charset="0"/>
                                </a:rPr>
                                <m:t>𝟏</m:t>
                              </m:r>
                            </m:num>
                            <m:den>
                              <m:r>
                                <a:rPr lang="en-US" sz="1400" b="1" i="1">
                                  <a:solidFill>
                                    <a:srgbClr val="0070C0"/>
                                  </a:solidFill>
                                  <a:latin typeface="Cambria Math" panose="02040503050406030204" pitchFamily="18" charset="0"/>
                                </a:rPr>
                                <m:t>𝟐</m:t>
                              </m:r>
                            </m:den>
                          </m:f>
                          <m:r>
                            <a:rPr lang="el-GR" sz="1400" b="1" i="1">
                              <a:solidFill>
                                <a:srgbClr val="0070C0"/>
                              </a:solidFill>
                              <a:latin typeface="Cambria Math" panose="02040503050406030204" pitchFamily="18" charset="0"/>
                            </a:rPr>
                            <m:t>𝝆</m:t>
                          </m:r>
                          <m:sSubSup>
                            <m:sSubSupPr>
                              <m:ctrlPr>
                                <a:rPr lang="en-US" sz="1400" b="1" i="1">
                                  <a:solidFill>
                                    <a:srgbClr val="0070C0"/>
                                  </a:solidFill>
                                  <a:latin typeface="Cambria Math" panose="02040503050406030204" pitchFamily="18" charset="0"/>
                                </a:rPr>
                              </m:ctrlPr>
                            </m:sSubSupPr>
                            <m:e>
                              <m:r>
                                <a:rPr lang="el-GR" sz="1400" b="1" i="1">
                                  <a:solidFill>
                                    <a:srgbClr val="0070C0"/>
                                  </a:solidFill>
                                  <a:latin typeface="Cambria Math" panose="02040503050406030204" pitchFamily="18" charset="0"/>
                                </a:rPr>
                                <m:t>𝝊</m:t>
                              </m:r>
                            </m:e>
                            <m:sub>
                              <m:r>
                                <a:rPr lang="el-GR" sz="1400" b="1" i="1">
                                  <a:solidFill>
                                    <a:srgbClr val="0070C0"/>
                                  </a:solidFill>
                                  <a:latin typeface="Cambria Math" panose="02040503050406030204" pitchFamily="18" charset="0"/>
                                </a:rPr>
                                <m:t>𝟏</m:t>
                              </m:r>
                            </m:sub>
                            <m:sup>
                              <m:r>
                                <a:rPr lang="el-GR" sz="1400" b="1" i="1">
                                  <a:solidFill>
                                    <a:srgbClr val="0070C0"/>
                                  </a:solidFill>
                                  <a:latin typeface="Cambria Math" panose="02040503050406030204" pitchFamily="18" charset="0"/>
                                </a:rPr>
                                <m:t>𝟐</m:t>
                              </m:r>
                            </m:sup>
                          </m:sSubSup>
                          <m:r>
                            <a:rPr lang="en-US" sz="1400" b="1" i="1">
                              <a:solidFill>
                                <a:srgbClr val="0070C0"/>
                              </a:solidFill>
                              <a:latin typeface="Cambria Math" panose="02040503050406030204" pitchFamily="18" charset="0"/>
                            </a:rPr>
                            <m:t>−</m:t>
                          </m:r>
                          <m:r>
                            <a:rPr lang="el-GR" sz="1400" b="1">
                              <a:solidFill>
                                <a:srgbClr val="0070C0"/>
                              </a:solidFill>
                              <a:latin typeface="Cambria Math" panose="02040503050406030204" pitchFamily="18" charset="0"/>
                            </a:rPr>
                            <m:t>𝛒</m:t>
                          </m:r>
                          <m:r>
                            <a:rPr lang="en-US" sz="1400" b="1" i="1">
                              <a:solidFill>
                                <a:srgbClr val="0070C0"/>
                              </a:solidFill>
                              <a:latin typeface="Cambria Math" panose="02040503050406030204" pitchFamily="18" charset="0"/>
                            </a:rPr>
                            <m:t>𝒈</m:t>
                          </m:r>
                          <m:r>
                            <a:rPr lang="en-US" sz="1400" b="1" i="1">
                              <a:solidFill>
                                <a:srgbClr val="0070C0"/>
                              </a:solidFill>
                              <a:latin typeface="Cambria Math" panose="02040503050406030204" pitchFamily="18" charset="0"/>
                            </a:rPr>
                            <m:t> </m:t>
                          </m:r>
                          <m:sSub>
                            <m:sSubPr>
                              <m:ctrlPr>
                                <a:rPr lang="en-US" sz="1400" b="1" i="1">
                                  <a:solidFill>
                                    <a:srgbClr val="0070C0"/>
                                  </a:solidFill>
                                  <a:latin typeface="Cambria Math" panose="02040503050406030204" pitchFamily="18" charset="0"/>
                                </a:rPr>
                              </m:ctrlPr>
                            </m:sSubPr>
                            <m:e>
                              <m:r>
                                <a:rPr lang="en-US" sz="1400" b="1" i="1">
                                  <a:solidFill>
                                    <a:srgbClr val="0070C0"/>
                                  </a:solidFill>
                                  <a:latin typeface="Cambria Math" panose="02040503050406030204" pitchFamily="18" charset="0"/>
                                </a:rPr>
                                <m:t>𝒚</m:t>
                              </m:r>
                            </m:e>
                            <m:sub>
                              <m:r>
                                <a:rPr lang="en-US" sz="1400" b="1" i="1">
                                  <a:solidFill>
                                    <a:srgbClr val="0070C0"/>
                                  </a:solidFill>
                                  <a:latin typeface="Cambria Math" panose="02040503050406030204" pitchFamily="18" charset="0"/>
                                </a:rPr>
                                <m:t>𝟏</m:t>
                              </m:r>
                            </m:sub>
                          </m:sSub>
                        </m:e>
                      </m:d>
                      <m:r>
                        <a:rPr lang="el-GR" sz="1400" b="1" i="0" smtClean="0">
                          <a:solidFill>
                            <a:srgbClr val="0070C0"/>
                          </a:solidFill>
                          <a:effectLst/>
                          <a:latin typeface="Cambria Math" panose="02040503050406030204" pitchFamily="18" charset="0"/>
                        </a:rPr>
                        <m:t>𝚫</m:t>
                      </m:r>
                      <m:r>
                        <a:rPr lang="en-US" sz="1400" b="1" i="1" smtClean="0">
                          <a:solidFill>
                            <a:srgbClr val="0070C0"/>
                          </a:solidFill>
                          <a:effectLst/>
                          <a:latin typeface="Cambria Math" panose="02040503050406030204" pitchFamily="18" charset="0"/>
                        </a:rPr>
                        <m:t>𝑽</m:t>
                      </m:r>
                    </m:oMath>
                  </m:oMathPara>
                </a14:m>
                <a:endParaRPr lang="el-GR" sz="1400" b="1" i="1" dirty="0">
                  <a:solidFill>
                    <a:srgbClr val="0070C0"/>
                  </a:solidFill>
                  <a:effectLst/>
                </a:endParaRPr>
              </a:p>
            </p:txBody>
          </p:sp>
        </mc:Choice>
        <mc:Fallback xmlns="">
          <p:sp>
            <p:nvSpPr>
              <p:cNvPr id="173" name="TextBox 172"/>
              <p:cNvSpPr txBox="1">
                <a:spLocks noRot="1" noChangeAspect="1" noMove="1" noResize="1" noEditPoints="1" noAdjustHandles="1" noChangeArrowheads="1" noChangeShapeType="1" noTextEdit="1"/>
              </p:cNvSpPr>
              <p:nvPr/>
            </p:nvSpPr>
            <p:spPr>
              <a:xfrm>
                <a:off x="7346023" y="3623033"/>
                <a:ext cx="4210447" cy="484043"/>
              </a:xfrm>
              <a:prstGeom prst="rect">
                <a:avLst/>
              </a:prstGeom>
              <a:blipFill>
                <a:blip r:embed="rId16"/>
                <a:stretch>
                  <a:fillRect r="-434"/>
                </a:stretch>
              </a:blipFill>
            </p:spPr>
            <p:txBody>
              <a:bodyPr/>
              <a:lstStyle/>
              <a:p>
                <a:r>
                  <a:rPr lang="el-GR">
                    <a:noFill/>
                  </a:rPr>
                  <a:t> </a:t>
                </a:r>
              </a:p>
            </p:txBody>
          </p:sp>
        </mc:Fallback>
      </mc:AlternateContent>
      <p:grpSp>
        <p:nvGrpSpPr>
          <p:cNvPr id="177" name="Ομάδα 176"/>
          <p:cNvGrpSpPr/>
          <p:nvPr/>
        </p:nvGrpSpPr>
        <p:grpSpPr>
          <a:xfrm>
            <a:off x="8144540" y="3739336"/>
            <a:ext cx="3411660" cy="290389"/>
            <a:chOff x="8144540" y="4208383"/>
            <a:chExt cx="3411660" cy="290389"/>
          </a:xfrm>
        </p:grpSpPr>
        <p:cxnSp>
          <p:nvCxnSpPr>
            <p:cNvPr id="175" name="Ευθεία γραμμή σύνδεσης 174"/>
            <p:cNvCxnSpPr/>
            <p:nvPr/>
          </p:nvCxnSpPr>
          <p:spPr>
            <a:xfrm flipV="1">
              <a:off x="8144540" y="4220397"/>
              <a:ext cx="297711" cy="278375"/>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76" name="Ευθεία γραμμή σύνδεσης 175"/>
            <p:cNvCxnSpPr/>
            <p:nvPr/>
          </p:nvCxnSpPr>
          <p:spPr>
            <a:xfrm flipV="1">
              <a:off x="11258489" y="4208383"/>
              <a:ext cx="297711" cy="278375"/>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grpSp>
      <mc:AlternateContent xmlns:mc="http://schemas.openxmlformats.org/markup-compatibility/2006" xmlns:a14="http://schemas.microsoft.com/office/drawing/2010/main">
        <mc:Choice Requires="a14">
          <p:sp>
            <p:nvSpPr>
              <p:cNvPr id="178" name="TextBox 177"/>
              <p:cNvSpPr txBox="1"/>
              <p:nvPr/>
            </p:nvSpPr>
            <p:spPr>
              <a:xfrm>
                <a:off x="7327408" y="4623691"/>
                <a:ext cx="4262001" cy="518604"/>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sSub>
                        <m:sSubPr>
                          <m:ctrlPr>
                            <a:rPr lang="en-US" b="1" i="1" smtClean="0">
                              <a:solidFill>
                                <a:srgbClr val="0070C0"/>
                              </a:solidFill>
                              <a:latin typeface="Cambria Math" panose="02040503050406030204" pitchFamily="18" charset="0"/>
                            </a:rPr>
                          </m:ctrlPr>
                        </m:sSubPr>
                        <m:e>
                          <m:r>
                            <a:rPr lang="en-US" b="1" i="1">
                              <a:solidFill>
                                <a:srgbClr val="0070C0"/>
                              </a:solidFill>
                              <a:latin typeface="Cambria Math" panose="02040503050406030204" pitchFamily="18" charset="0"/>
                            </a:rPr>
                            <m:t>𝒑</m:t>
                          </m:r>
                        </m:e>
                        <m:sub>
                          <m:r>
                            <a:rPr lang="en-US" b="1" i="1">
                              <a:solidFill>
                                <a:srgbClr val="0070C0"/>
                              </a:solidFill>
                              <a:latin typeface="Cambria Math" panose="02040503050406030204" pitchFamily="18" charset="0"/>
                            </a:rPr>
                            <m:t>𝟏</m:t>
                          </m:r>
                        </m:sub>
                      </m:sSub>
                      <m:r>
                        <a:rPr lang="en-US" b="1" i="1" smtClean="0">
                          <a:solidFill>
                            <a:srgbClr val="0070C0"/>
                          </a:solidFill>
                          <a:latin typeface="Cambria Math" panose="02040503050406030204" pitchFamily="18" charset="0"/>
                        </a:rPr>
                        <m:t>+</m:t>
                      </m:r>
                      <m:f>
                        <m:fPr>
                          <m:ctrlPr>
                            <a:rPr lang="en-US" b="1" i="1">
                              <a:solidFill>
                                <a:srgbClr val="0070C0"/>
                              </a:solidFill>
                              <a:latin typeface="Cambria Math" panose="02040503050406030204" pitchFamily="18" charset="0"/>
                            </a:rPr>
                          </m:ctrlPr>
                        </m:fPr>
                        <m:num>
                          <m:r>
                            <a:rPr lang="en-US" b="1" i="1">
                              <a:solidFill>
                                <a:srgbClr val="0070C0"/>
                              </a:solidFill>
                              <a:latin typeface="Cambria Math" panose="02040503050406030204" pitchFamily="18" charset="0"/>
                            </a:rPr>
                            <m:t>𝟏</m:t>
                          </m:r>
                        </m:num>
                        <m:den>
                          <m:r>
                            <a:rPr lang="en-US" b="1" i="1">
                              <a:solidFill>
                                <a:srgbClr val="0070C0"/>
                              </a:solidFill>
                              <a:latin typeface="Cambria Math" panose="02040503050406030204" pitchFamily="18" charset="0"/>
                            </a:rPr>
                            <m:t>𝟐</m:t>
                          </m:r>
                        </m:den>
                      </m:f>
                      <m:r>
                        <a:rPr lang="el-GR" b="1" i="1">
                          <a:solidFill>
                            <a:srgbClr val="0070C0"/>
                          </a:solidFill>
                          <a:latin typeface="Cambria Math" panose="02040503050406030204" pitchFamily="18" charset="0"/>
                        </a:rPr>
                        <m:t>𝝆</m:t>
                      </m:r>
                      <m:sSubSup>
                        <m:sSubSupPr>
                          <m:ctrlPr>
                            <a:rPr lang="en-US" b="1" i="1">
                              <a:solidFill>
                                <a:srgbClr val="0070C0"/>
                              </a:solidFill>
                              <a:latin typeface="Cambria Math" panose="02040503050406030204" pitchFamily="18" charset="0"/>
                            </a:rPr>
                          </m:ctrlPr>
                        </m:sSubSupPr>
                        <m:e>
                          <m:r>
                            <a:rPr lang="el-GR" b="1" i="1">
                              <a:solidFill>
                                <a:srgbClr val="0070C0"/>
                              </a:solidFill>
                              <a:latin typeface="Cambria Math" panose="02040503050406030204" pitchFamily="18" charset="0"/>
                            </a:rPr>
                            <m:t>𝝊</m:t>
                          </m:r>
                        </m:e>
                        <m:sub>
                          <m:r>
                            <a:rPr lang="el-GR" b="1" i="1">
                              <a:solidFill>
                                <a:srgbClr val="0070C0"/>
                              </a:solidFill>
                              <a:latin typeface="Cambria Math" panose="02040503050406030204" pitchFamily="18" charset="0"/>
                            </a:rPr>
                            <m:t>𝟏</m:t>
                          </m:r>
                        </m:sub>
                        <m:sup>
                          <m:r>
                            <a:rPr lang="el-GR" b="1" i="1">
                              <a:solidFill>
                                <a:srgbClr val="0070C0"/>
                              </a:solidFill>
                              <a:latin typeface="Cambria Math" panose="02040503050406030204" pitchFamily="18" charset="0"/>
                            </a:rPr>
                            <m:t>𝟐</m:t>
                          </m:r>
                        </m:sup>
                      </m:sSubSup>
                      <m:r>
                        <a:rPr lang="en-US" b="1" i="1" smtClean="0">
                          <a:solidFill>
                            <a:srgbClr val="0070C0"/>
                          </a:solidFill>
                          <a:latin typeface="Cambria Math" panose="02040503050406030204" pitchFamily="18" charset="0"/>
                        </a:rPr>
                        <m:t>+</m:t>
                      </m:r>
                      <m:r>
                        <a:rPr lang="el-GR" b="1">
                          <a:solidFill>
                            <a:srgbClr val="0070C0"/>
                          </a:solidFill>
                          <a:latin typeface="Cambria Math" panose="02040503050406030204" pitchFamily="18" charset="0"/>
                        </a:rPr>
                        <m:t>𝛒</m:t>
                      </m:r>
                      <m:r>
                        <a:rPr lang="en-US" b="1" i="1">
                          <a:solidFill>
                            <a:srgbClr val="0070C0"/>
                          </a:solidFill>
                          <a:latin typeface="Cambria Math" panose="02040503050406030204" pitchFamily="18" charset="0"/>
                        </a:rPr>
                        <m:t>𝒈</m:t>
                      </m:r>
                      <m:r>
                        <a:rPr lang="en-US" b="1" i="1">
                          <a:solidFill>
                            <a:srgbClr val="0070C0"/>
                          </a:solidFill>
                          <a:latin typeface="Cambria Math" panose="02040503050406030204" pitchFamily="18" charset="0"/>
                        </a:rPr>
                        <m:t> </m:t>
                      </m:r>
                      <m:sSub>
                        <m:sSubPr>
                          <m:ctrlPr>
                            <a:rPr lang="en-US" b="1" i="1">
                              <a:solidFill>
                                <a:srgbClr val="0070C0"/>
                              </a:solidFill>
                              <a:latin typeface="Cambria Math" panose="02040503050406030204" pitchFamily="18" charset="0"/>
                            </a:rPr>
                          </m:ctrlPr>
                        </m:sSubPr>
                        <m:e>
                          <m:r>
                            <a:rPr lang="en-US" b="1" i="1">
                              <a:solidFill>
                                <a:srgbClr val="0070C0"/>
                              </a:solidFill>
                              <a:latin typeface="Cambria Math" panose="02040503050406030204" pitchFamily="18" charset="0"/>
                            </a:rPr>
                            <m:t>𝒚</m:t>
                          </m:r>
                        </m:e>
                        <m:sub>
                          <m:r>
                            <a:rPr lang="en-US" b="1" i="1">
                              <a:solidFill>
                                <a:srgbClr val="0070C0"/>
                              </a:solidFill>
                              <a:latin typeface="Cambria Math" panose="02040503050406030204" pitchFamily="18" charset="0"/>
                            </a:rPr>
                            <m:t>𝟏</m:t>
                          </m:r>
                        </m:sub>
                      </m:sSub>
                      <m:r>
                        <a:rPr lang="en-US" b="1" i="1" smtClean="0">
                          <a:solidFill>
                            <a:srgbClr val="0070C0"/>
                          </a:solidFill>
                          <a:latin typeface="Cambria Math" panose="02040503050406030204" pitchFamily="18" charset="0"/>
                        </a:rPr>
                        <m:t>=</m:t>
                      </m:r>
                      <m:sSub>
                        <m:sSubPr>
                          <m:ctrlPr>
                            <a:rPr lang="en-US" b="1" i="1">
                              <a:solidFill>
                                <a:srgbClr val="0070C0"/>
                              </a:solidFill>
                              <a:latin typeface="Cambria Math" panose="02040503050406030204" pitchFamily="18" charset="0"/>
                            </a:rPr>
                          </m:ctrlPr>
                        </m:sSubPr>
                        <m:e>
                          <m:r>
                            <a:rPr lang="en-US" b="1" i="1">
                              <a:solidFill>
                                <a:srgbClr val="0070C0"/>
                              </a:solidFill>
                              <a:latin typeface="Cambria Math" panose="02040503050406030204" pitchFamily="18" charset="0"/>
                            </a:rPr>
                            <m:t>𝒑</m:t>
                          </m:r>
                        </m:e>
                        <m:sub>
                          <m:r>
                            <a:rPr lang="en-US" b="1" i="1">
                              <a:solidFill>
                                <a:srgbClr val="0070C0"/>
                              </a:solidFill>
                              <a:latin typeface="Cambria Math" panose="02040503050406030204" pitchFamily="18" charset="0"/>
                            </a:rPr>
                            <m:t>𝟐</m:t>
                          </m:r>
                        </m:sub>
                      </m:sSub>
                      <m:r>
                        <a:rPr lang="en-US" b="1" i="1" smtClean="0">
                          <a:solidFill>
                            <a:srgbClr val="0070C0"/>
                          </a:solidFill>
                          <a:latin typeface="Cambria Math" panose="02040503050406030204" pitchFamily="18" charset="0"/>
                        </a:rPr>
                        <m:t>+</m:t>
                      </m:r>
                      <m:f>
                        <m:fPr>
                          <m:ctrlPr>
                            <a:rPr lang="en-US" b="1" i="1">
                              <a:solidFill>
                                <a:srgbClr val="0070C0"/>
                              </a:solidFill>
                              <a:latin typeface="Cambria Math" panose="02040503050406030204" pitchFamily="18" charset="0"/>
                            </a:rPr>
                          </m:ctrlPr>
                        </m:fPr>
                        <m:num>
                          <m:r>
                            <a:rPr lang="en-US" b="1" i="1">
                              <a:solidFill>
                                <a:srgbClr val="0070C0"/>
                              </a:solidFill>
                              <a:latin typeface="Cambria Math" panose="02040503050406030204" pitchFamily="18" charset="0"/>
                            </a:rPr>
                            <m:t>𝟏</m:t>
                          </m:r>
                        </m:num>
                        <m:den>
                          <m:r>
                            <a:rPr lang="en-US" b="1" i="1">
                              <a:solidFill>
                                <a:srgbClr val="0070C0"/>
                              </a:solidFill>
                              <a:latin typeface="Cambria Math" panose="02040503050406030204" pitchFamily="18" charset="0"/>
                            </a:rPr>
                            <m:t>𝟐</m:t>
                          </m:r>
                        </m:den>
                      </m:f>
                      <m:r>
                        <a:rPr lang="el-GR" b="1">
                          <a:solidFill>
                            <a:srgbClr val="0070C0"/>
                          </a:solidFill>
                          <a:latin typeface="Cambria Math" panose="02040503050406030204" pitchFamily="18" charset="0"/>
                        </a:rPr>
                        <m:t>𝛒</m:t>
                      </m:r>
                      <m:sSubSup>
                        <m:sSubSupPr>
                          <m:ctrlPr>
                            <a:rPr lang="en-US" b="1" i="1">
                              <a:solidFill>
                                <a:srgbClr val="0070C0"/>
                              </a:solidFill>
                              <a:latin typeface="Cambria Math" panose="02040503050406030204" pitchFamily="18" charset="0"/>
                            </a:rPr>
                          </m:ctrlPr>
                        </m:sSubSupPr>
                        <m:e>
                          <m:r>
                            <a:rPr lang="el-GR" b="1" i="1">
                              <a:solidFill>
                                <a:srgbClr val="0070C0"/>
                              </a:solidFill>
                              <a:latin typeface="Cambria Math" panose="02040503050406030204" pitchFamily="18" charset="0"/>
                            </a:rPr>
                            <m:t>𝝊</m:t>
                          </m:r>
                        </m:e>
                        <m:sub>
                          <m:r>
                            <a:rPr lang="en-US" b="1" i="1">
                              <a:solidFill>
                                <a:srgbClr val="0070C0"/>
                              </a:solidFill>
                              <a:latin typeface="Cambria Math" panose="02040503050406030204" pitchFamily="18" charset="0"/>
                            </a:rPr>
                            <m:t>𝟐</m:t>
                          </m:r>
                        </m:sub>
                        <m:sup>
                          <m:r>
                            <a:rPr lang="el-GR" b="1" i="1">
                              <a:solidFill>
                                <a:srgbClr val="0070C0"/>
                              </a:solidFill>
                              <a:latin typeface="Cambria Math" panose="02040503050406030204" pitchFamily="18" charset="0"/>
                            </a:rPr>
                            <m:t>𝟐</m:t>
                          </m:r>
                        </m:sup>
                      </m:sSubSup>
                      <m:r>
                        <a:rPr lang="en-US" b="1" i="1">
                          <a:solidFill>
                            <a:srgbClr val="0070C0"/>
                          </a:solidFill>
                          <a:latin typeface="Cambria Math" panose="02040503050406030204" pitchFamily="18" charset="0"/>
                        </a:rPr>
                        <m:t>+</m:t>
                      </m:r>
                      <m:r>
                        <a:rPr lang="el-GR" b="1">
                          <a:solidFill>
                            <a:srgbClr val="0070C0"/>
                          </a:solidFill>
                          <a:latin typeface="Cambria Math" panose="02040503050406030204" pitchFamily="18" charset="0"/>
                        </a:rPr>
                        <m:t>𝛒</m:t>
                      </m:r>
                      <m:r>
                        <a:rPr lang="en-US" b="1" i="1">
                          <a:solidFill>
                            <a:srgbClr val="0070C0"/>
                          </a:solidFill>
                          <a:latin typeface="Cambria Math" panose="02040503050406030204" pitchFamily="18" charset="0"/>
                        </a:rPr>
                        <m:t>𝒈</m:t>
                      </m:r>
                      <m:r>
                        <a:rPr lang="en-US" b="1" i="1">
                          <a:solidFill>
                            <a:srgbClr val="0070C0"/>
                          </a:solidFill>
                          <a:latin typeface="Cambria Math" panose="02040503050406030204" pitchFamily="18" charset="0"/>
                        </a:rPr>
                        <m:t> </m:t>
                      </m:r>
                      <m:sSub>
                        <m:sSubPr>
                          <m:ctrlPr>
                            <a:rPr lang="en-US" b="1" i="1">
                              <a:solidFill>
                                <a:srgbClr val="0070C0"/>
                              </a:solidFill>
                              <a:latin typeface="Cambria Math" panose="02040503050406030204" pitchFamily="18" charset="0"/>
                            </a:rPr>
                          </m:ctrlPr>
                        </m:sSubPr>
                        <m:e>
                          <m:r>
                            <a:rPr lang="en-US" b="1" i="1">
                              <a:solidFill>
                                <a:srgbClr val="0070C0"/>
                              </a:solidFill>
                              <a:latin typeface="Cambria Math" panose="02040503050406030204" pitchFamily="18" charset="0"/>
                            </a:rPr>
                            <m:t>𝒚</m:t>
                          </m:r>
                        </m:e>
                        <m:sub>
                          <m:r>
                            <a:rPr lang="en-US" b="1" i="1">
                              <a:solidFill>
                                <a:srgbClr val="0070C0"/>
                              </a:solidFill>
                              <a:latin typeface="Cambria Math" panose="02040503050406030204" pitchFamily="18" charset="0"/>
                            </a:rPr>
                            <m:t>𝟐</m:t>
                          </m:r>
                        </m:sub>
                      </m:sSub>
                    </m:oMath>
                  </m:oMathPara>
                </a14:m>
                <a:endParaRPr lang="el-GR" b="1" i="1" dirty="0">
                  <a:solidFill>
                    <a:srgbClr val="0070C0"/>
                  </a:solidFill>
                  <a:effectLst/>
                </a:endParaRPr>
              </a:p>
            </p:txBody>
          </p:sp>
        </mc:Choice>
        <mc:Fallback xmlns="">
          <p:sp>
            <p:nvSpPr>
              <p:cNvPr id="178" name="TextBox 177"/>
              <p:cNvSpPr txBox="1">
                <a:spLocks noRot="1" noChangeAspect="1" noMove="1" noResize="1" noEditPoints="1" noAdjustHandles="1" noChangeArrowheads="1" noChangeShapeType="1" noTextEdit="1"/>
              </p:cNvSpPr>
              <p:nvPr/>
            </p:nvSpPr>
            <p:spPr>
              <a:xfrm>
                <a:off x="7327408" y="4623691"/>
                <a:ext cx="4262001" cy="518604"/>
              </a:xfrm>
              <a:prstGeom prst="rect">
                <a:avLst/>
              </a:prstGeom>
              <a:blipFill>
                <a:blip r:embed="rId17"/>
                <a:stretch>
                  <a:fillRect/>
                </a:stretch>
              </a:blipFill>
            </p:spPr>
            <p:txBody>
              <a:bodyPr/>
              <a:lstStyle/>
              <a:p>
                <a:r>
                  <a:rPr lang="el-GR">
                    <a:noFill/>
                  </a:rPr>
                  <a:t> </a:t>
                </a:r>
              </a:p>
            </p:txBody>
          </p:sp>
        </mc:Fallback>
      </mc:AlternateContent>
      <p:grpSp>
        <p:nvGrpSpPr>
          <p:cNvPr id="134" name="Ομάδα 133"/>
          <p:cNvGrpSpPr/>
          <p:nvPr/>
        </p:nvGrpSpPr>
        <p:grpSpPr>
          <a:xfrm>
            <a:off x="7142506" y="5803050"/>
            <a:ext cx="1883721" cy="1013991"/>
            <a:chOff x="7142506" y="5803050"/>
            <a:chExt cx="1883721" cy="1013991"/>
          </a:xfrm>
        </p:grpSpPr>
        <p:cxnSp>
          <p:nvCxnSpPr>
            <p:cNvPr id="181" name="Ευθύγραμμο βέλος σύνδεσης 180"/>
            <p:cNvCxnSpPr/>
            <p:nvPr/>
          </p:nvCxnSpPr>
          <p:spPr>
            <a:xfrm flipV="1">
              <a:off x="7327408" y="5803050"/>
              <a:ext cx="0" cy="720000"/>
            </a:xfrm>
            <a:prstGeom prst="straightConnector1">
              <a:avLst/>
            </a:prstGeom>
            <a:ln w="1905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82" name="Ορθογώνιο 181"/>
            <p:cNvSpPr/>
            <p:nvPr/>
          </p:nvSpPr>
          <p:spPr>
            <a:xfrm>
              <a:off x="7142506" y="6478487"/>
              <a:ext cx="1883721" cy="338554"/>
            </a:xfrm>
            <a:prstGeom prst="rect">
              <a:avLst/>
            </a:prstGeom>
          </p:spPr>
          <p:txBody>
            <a:bodyPr wrap="none">
              <a:spAutoFit/>
            </a:bodyPr>
            <a:lstStyle/>
            <a:p>
              <a:r>
                <a:rPr lang="el-GR" sz="1600" b="1"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Υδροστατική πίεση</a:t>
              </a:r>
              <a:endParaRPr lang="el-GR" sz="1400" dirty="0"/>
            </a:p>
          </p:txBody>
        </p:sp>
      </p:grpSp>
      <p:grpSp>
        <p:nvGrpSpPr>
          <p:cNvPr id="137" name="Ομάδα 136"/>
          <p:cNvGrpSpPr/>
          <p:nvPr/>
        </p:nvGrpSpPr>
        <p:grpSpPr>
          <a:xfrm>
            <a:off x="7730855" y="5817221"/>
            <a:ext cx="2002343" cy="780065"/>
            <a:chOff x="7730855" y="5817221"/>
            <a:chExt cx="2002343" cy="780065"/>
          </a:xfrm>
        </p:grpSpPr>
        <p:cxnSp>
          <p:nvCxnSpPr>
            <p:cNvPr id="183" name="Ευθύγραμμο βέλος σύνδεσης 182"/>
            <p:cNvCxnSpPr/>
            <p:nvPr/>
          </p:nvCxnSpPr>
          <p:spPr>
            <a:xfrm flipV="1">
              <a:off x="7915757" y="5817221"/>
              <a:ext cx="0" cy="504000"/>
            </a:xfrm>
            <a:prstGeom prst="straightConnector1">
              <a:avLst/>
            </a:prstGeom>
            <a:ln w="1905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84" name="Ορθογώνιο 183"/>
            <p:cNvSpPr/>
            <p:nvPr/>
          </p:nvSpPr>
          <p:spPr>
            <a:xfrm>
              <a:off x="7730855" y="6258732"/>
              <a:ext cx="2002343" cy="338554"/>
            </a:xfrm>
            <a:prstGeom prst="rect">
              <a:avLst/>
            </a:prstGeom>
          </p:spPr>
          <p:txBody>
            <a:bodyPr wrap="none">
              <a:spAutoFit/>
            </a:bodyPr>
            <a:lstStyle/>
            <a:p>
              <a:r>
                <a:rPr lang="el-GR" sz="1600" b="1"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Υδροδυναμική πίεση</a:t>
              </a:r>
              <a:endParaRPr lang="el-GR" sz="1400" dirty="0"/>
            </a:p>
          </p:txBody>
        </p:sp>
      </p:grpSp>
      <p:grpSp>
        <p:nvGrpSpPr>
          <p:cNvPr id="138" name="Ομάδα 137"/>
          <p:cNvGrpSpPr/>
          <p:nvPr/>
        </p:nvGrpSpPr>
        <p:grpSpPr>
          <a:xfrm>
            <a:off x="8531852" y="5810126"/>
            <a:ext cx="3297698" cy="567405"/>
            <a:chOff x="8531852" y="5810126"/>
            <a:chExt cx="3297698" cy="567405"/>
          </a:xfrm>
        </p:grpSpPr>
        <p:cxnSp>
          <p:nvCxnSpPr>
            <p:cNvPr id="185" name="Ευθύγραμμο βέλος σύνδεσης 184"/>
            <p:cNvCxnSpPr/>
            <p:nvPr/>
          </p:nvCxnSpPr>
          <p:spPr>
            <a:xfrm flipV="1">
              <a:off x="8716754" y="5810126"/>
              <a:ext cx="0" cy="288000"/>
            </a:xfrm>
            <a:prstGeom prst="straightConnector1">
              <a:avLst/>
            </a:prstGeom>
            <a:ln w="1905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86" name="Ορθογώνιο 185"/>
            <p:cNvSpPr/>
            <p:nvPr/>
          </p:nvSpPr>
          <p:spPr>
            <a:xfrm>
              <a:off x="8531852" y="6038977"/>
              <a:ext cx="3297698" cy="338554"/>
            </a:xfrm>
            <a:prstGeom prst="rect">
              <a:avLst/>
            </a:prstGeom>
          </p:spPr>
          <p:txBody>
            <a:bodyPr wrap="none">
              <a:spAutoFit/>
            </a:bodyPr>
            <a:lstStyle/>
            <a:p>
              <a:r>
                <a:rPr lang="el-GR" sz="1600" b="1"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Πίεση λόγω υψομετρικής διαφοράς</a:t>
              </a:r>
              <a:endParaRPr lang="el-GR" sz="1400" dirty="0"/>
            </a:p>
          </p:txBody>
        </p:sp>
      </p:grpSp>
      <mc:AlternateContent xmlns:mc="http://schemas.openxmlformats.org/markup-compatibility/2006" xmlns:a14="http://schemas.microsoft.com/office/drawing/2010/main">
        <mc:Choice Requires="a14">
          <p:sp>
            <p:nvSpPr>
              <p:cNvPr id="170" name="TextBox 169"/>
              <p:cNvSpPr txBox="1"/>
              <p:nvPr/>
            </p:nvSpPr>
            <p:spPr>
              <a:xfrm>
                <a:off x="7352949" y="4128727"/>
                <a:ext cx="3360664" cy="403316"/>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sSub>
                        <m:sSubPr>
                          <m:ctrlPr>
                            <a:rPr lang="en-US" sz="1400" b="1" i="1">
                              <a:solidFill>
                                <a:srgbClr val="0070C0"/>
                              </a:solidFill>
                              <a:latin typeface="Cambria Math" panose="02040503050406030204" pitchFamily="18" charset="0"/>
                            </a:rPr>
                          </m:ctrlPr>
                        </m:sSubPr>
                        <m:e>
                          <m:r>
                            <a:rPr lang="en-US" sz="1400" b="1" i="1">
                              <a:solidFill>
                                <a:srgbClr val="0070C0"/>
                              </a:solidFill>
                              <a:latin typeface="Cambria Math" panose="02040503050406030204" pitchFamily="18" charset="0"/>
                            </a:rPr>
                            <m:t>𝒑</m:t>
                          </m:r>
                        </m:e>
                        <m:sub>
                          <m:r>
                            <a:rPr lang="en-US" sz="1400" b="1" i="1">
                              <a:solidFill>
                                <a:srgbClr val="0070C0"/>
                              </a:solidFill>
                              <a:latin typeface="Cambria Math" panose="02040503050406030204" pitchFamily="18" charset="0"/>
                            </a:rPr>
                            <m:t>𝟏</m:t>
                          </m:r>
                        </m:sub>
                      </m:sSub>
                      <m:r>
                        <a:rPr lang="en-US" sz="1400" b="1" i="1">
                          <a:solidFill>
                            <a:srgbClr val="0070C0"/>
                          </a:solidFill>
                          <a:latin typeface="Cambria Math" panose="02040503050406030204" pitchFamily="18" charset="0"/>
                        </a:rPr>
                        <m:t> </m:t>
                      </m:r>
                      <m:r>
                        <a:rPr lang="en-US" sz="1400" b="1">
                          <a:solidFill>
                            <a:srgbClr val="0070C0"/>
                          </a:solidFill>
                          <a:latin typeface="Cambria Math" panose="02040503050406030204" pitchFamily="18" charset="0"/>
                        </a:rPr>
                        <m:t>−</m:t>
                      </m:r>
                      <m:sSub>
                        <m:sSubPr>
                          <m:ctrlPr>
                            <a:rPr lang="en-US" sz="1400" b="1" i="1">
                              <a:solidFill>
                                <a:srgbClr val="0070C0"/>
                              </a:solidFill>
                              <a:latin typeface="Cambria Math" panose="02040503050406030204" pitchFamily="18" charset="0"/>
                            </a:rPr>
                          </m:ctrlPr>
                        </m:sSubPr>
                        <m:e>
                          <m:r>
                            <a:rPr lang="en-US" sz="1400" b="1" i="1">
                              <a:solidFill>
                                <a:srgbClr val="0070C0"/>
                              </a:solidFill>
                              <a:latin typeface="Cambria Math" panose="02040503050406030204" pitchFamily="18" charset="0"/>
                            </a:rPr>
                            <m:t>𝒑</m:t>
                          </m:r>
                        </m:e>
                        <m:sub>
                          <m:r>
                            <a:rPr lang="en-US" sz="1400" b="1" i="1">
                              <a:solidFill>
                                <a:srgbClr val="0070C0"/>
                              </a:solidFill>
                              <a:latin typeface="Cambria Math" panose="02040503050406030204" pitchFamily="18" charset="0"/>
                            </a:rPr>
                            <m:t>𝟐</m:t>
                          </m:r>
                        </m:sub>
                      </m:sSub>
                      <m:r>
                        <a:rPr lang="en-US" sz="1400" b="1" i="1" smtClean="0">
                          <a:solidFill>
                            <a:srgbClr val="0070C0"/>
                          </a:solidFill>
                          <a:effectLst/>
                          <a:latin typeface="Cambria Math" panose="02040503050406030204" pitchFamily="18" charset="0"/>
                        </a:rPr>
                        <m:t>=</m:t>
                      </m:r>
                      <m:f>
                        <m:fPr>
                          <m:ctrlPr>
                            <a:rPr lang="en-US" sz="1400" b="1" i="1">
                              <a:solidFill>
                                <a:srgbClr val="0070C0"/>
                              </a:solidFill>
                              <a:latin typeface="Cambria Math" panose="02040503050406030204" pitchFamily="18" charset="0"/>
                            </a:rPr>
                          </m:ctrlPr>
                        </m:fPr>
                        <m:num>
                          <m:r>
                            <a:rPr lang="en-US" sz="1400" b="1" i="1">
                              <a:solidFill>
                                <a:srgbClr val="0070C0"/>
                              </a:solidFill>
                              <a:latin typeface="Cambria Math" panose="02040503050406030204" pitchFamily="18" charset="0"/>
                            </a:rPr>
                            <m:t>𝟏</m:t>
                          </m:r>
                        </m:num>
                        <m:den>
                          <m:r>
                            <a:rPr lang="en-US" sz="1400" b="1" i="1">
                              <a:solidFill>
                                <a:srgbClr val="0070C0"/>
                              </a:solidFill>
                              <a:latin typeface="Cambria Math" panose="02040503050406030204" pitchFamily="18" charset="0"/>
                            </a:rPr>
                            <m:t>𝟐</m:t>
                          </m:r>
                        </m:den>
                      </m:f>
                      <m:r>
                        <a:rPr lang="el-GR" sz="1400" b="1">
                          <a:solidFill>
                            <a:srgbClr val="0070C0"/>
                          </a:solidFill>
                          <a:latin typeface="Cambria Math" panose="02040503050406030204" pitchFamily="18" charset="0"/>
                        </a:rPr>
                        <m:t>𝛒</m:t>
                      </m:r>
                      <m:sSubSup>
                        <m:sSubSupPr>
                          <m:ctrlPr>
                            <a:rPr lang="en-US" sz="1400" b="1" i="1">
                              <a:solidFill>
                                <a:srgbClr val="0070C0"/>
                              </a:solidFill>
                              <a:latin typeface="Cambria Math" panose="02040503050406030204" pitchFamily="18" charset="0"/>
                            </a:rPr>
                          </m:ctrlPr>
                        </m:sSubSupPr>
                        <m:e>
                          <m:r>
                            <a:rPr lang="el-GR" sz="1400" b="1" i="1">
                              <a:solidFill>
                                <a:srgbClr val="0070C0"/>
                              </a:solidFill>
                              <a:latin typeface="Cambria Math" panose="02040503050406030204" pitchFamily="18" charset="0"/>
                            </a:rPr>
                            <m:t>𝝊</m:t>
                          </m:r>
                        </m:e>
                        <m:sub>
                          <m:r>
                            <a:rPr lang="en-US" sz="1400" b="1" i="1">
                              <a:solidFill>
                                <a:srgbClr val="0070C0"/>
                              </a:solidFill>
                              <a:latin typeface="Cambria Math" panose="02040503050406030204" pitchFamily="18" charset="0"/>
                            </a:rPr>
                            <m:t>𝟐</m:t>
                          </m:r>
                        </m:sub>
                        <m:sup>
                          <m:r>
                            <a:rPr lang="el-GR" sz="1400" b="1" i="1">
                              <a:solidFill>
                                <a:srgbClr val="0070C0"/>
                              </a:solidFill>
                              <a:latin typeface="Cambria Math" panose="02040503050406030204" pitchFamily="18" charset="0"/>
                            </a:rPr>
                            <m:t>𝟐</m:t>
                          </m:r>
                        </m:sup>
                      </m:sSubSup>
                      <m:r>
                        <a:rPr lang="en-US" sz="1400" b="1" i="1">
                          <a:solidFill>
                            <a:srgbClr val="0070C0"/>
                          </a:solidFill>
                          <a:latin typeface="Cambria Math" panose="02040503050406030204" pitchFamily="18" charset="0"/>
                        </a:rPr>
                        <m:t>+</m:t>
                      </m:r>
                      <m:r>
                        <a:rPr lang="el-GR" sz="1400" b="1">
                          <a:solidFill>
                            <a:srgbClr val="0070C0"/>
                          </a:solidFill>
                          <a:latin typeface="Cambria Math" panose="02040503050406030204" pitchFamily="18" charset="0"/>
                        </a:rPr>
                        <m:t>𝛒</m:t>
                      </m:r>
                      <m:r>
                        <a:rPr lang="en-US" sz="1400" b="1" i="1">
                          <a:solidFill>
                            <a:srgbClr val="0070C0"/>
                          </a:solidFill>
                          <a:latin typeface="Cambria Math" panose="02040503050406030204" pitchFamily="18" charset="0"/>
                        </a:rPr>
                        <m:t>𝒈</m:t>
                      </m:r>
                      <m:r>
                        <a:rPr lang="en-US" sz="1400" b="1" i="1">
                          <a:solidFill>
                            <a:srgbClr val="0070C0"/>
                          </a:solidFill>
                          <a:latin typeface="Cambria Math" panose="02040503050406030204" pitchFamily="18" charset="0"/>
                        </a:rPr>
                        <m:t> </m:t>
                      </m:r>
                      <m:sSub>
                        <m:sSubPr>
                          <m:ctrlPr>
                            <a:rPr lang="en-US" sz="1400" b="1" i="1">
                              <a:solidFill>
                                <a:srgbClr val="0070C0"/>
                              </a:solidFill>
                              <a:latin typeface="Cambria Math" panose="02040503050406030204" pitchFamily="18" charset="0"/>
                            </a:rPr>
                          </m:ctrlPr>
                        </m:sSubPr>
                        <m:e>
                          <m:r>
                            <a:rPr lang="en-US" sz="1400" b="1" i="1">
                              <a:solidFill>
                                <a:srgbClr val="0070C0"/>
                              </a:solidFill>
                              <a:latin typeface="Cambria Math" panose="02040503050406030204" pitchFamily="18" charset="0"/>
                            </a:rPr>
                            <m:t>𝒚</m:t>
                          </m:r>
                        </m:e>
                        <m:sub>
                          <m:r>
                            <a:rPr lang="en-US" sz="1400" b="1" i="1">
                              <a:solidFill>
                                <a:srgbClr val="0070C0"/>
                              </a:solidFill>
                              <a:latin typeface="Cambria Math" panose="02040503050406030204" pitchFamily="18" charset="0"/>
                            </a:rPr>
                            <m:t>𝟐</m:t>
                          </m:r>
                        </m:sub>
                      </m:sSub>
                      <m:r>
                        <a:rPr lang="en-US" sz="1400" b="1" i="1">
                          <a:solidFill>
                            <a:srgbClr val="0070C0"/>
                          </a:solidFill>
                          <a:latin typeface="Cambria Math" panose="02040503050406030204" pitchFamily="18" charset="0"/>
                        </a:rPr>
                        <m:t>−</m:t>
                      </m:r>
                      <m:f>
                        <m:fPr>
                          <m:ctrlPr>
                            <a:rPr lang="en-US" sz="1400" b="1" i="1">
                              <a:solidFill>
                                <a:srgbClr val="0070C0"/>
                              </a:solidFill>
                              <a:latin typeface="Cambria Math" panose="02040503050406030204" pitchFamily="18" charset="0"/>
                            </a:rPr>
                          </m:ctrlPr>
                        </m:fPr>
                        <m:num>
                          <m:r>
                            <a:rPr lang="en-US" sz="1400" b="1" i="1">
                              <a:solidFill>
                                <a:srgbClr val="0070C0"/>
                              </a:solidFill>
                              <a:latin typeface="Cambria Math" panose="02040503050406030204" pitchFamily="18" charset="0"/>
                            </a:rPr>
                            <m:t>𝟏</m:t>
                          </m:r>
                        </m:num>
                        <m:den>
                          <m:r>
                            <a:rPr lang="en-US" sz="1400" b="1" i="1">
                              <a:solidFill>
                                <a:srgbClr val="0070C0"/>
                              </a:solidFill>
                              <a:latin typeface="Cambria Math" panose="02040503050406030204" pitchFamily="18" charset="0"/>
                            </a:rPr>
                            <m:t>𝟐</m:t>
                          </m:r>
                        </m:den>
                      </m:f>
                      <m:r>
                        <a:rPr lang="el-GR" sz="1400" b="1" i="1">
                          <a:solidFill>
                            <a:srgbClr val="0070C0"/>
                          </a:solidFill>
                          <a:latin typeface="Cambria Math" panose="02040503050406030204" pitchFamily="18" charset="0"/>
                        </a:rPr>
                        <m:t>𝝆</m:t>
                      </m:r>
                      <m:sSubSup>
                        <m:sSubSupPr>
                          <m:ctrlPr>
                            <a:rPr lang="en-US" sz="1400" b="1" i="1">
                              <a:solidFill>
                                <a:srgbClr val="0070C0"/>
                              </a:solidFill>
                              <a:latin typeface="Cambria Math" panose="02040503050406030204" pitchFamily="18" charset="0"/>
                            </a:rPr>
                          </m:ctrlPr>
                        </m:sSubSupPr>
                        <m:e>
                          <m:r>
                            <a:rPr lang="el-GR" sz="1400" b="1" i="1">
                              <a:solidFill>
                                <a:srgbClr val="0070C0"/>
                              </a:solidFill>
                              <a:latin typeface="Cambria Math" panose="02040503050406030204" pitchFamily="18" charset="0"/>
                            </a:rPr>
                            <m:t>𝝊</m:t>
                          </m:r>
                        </m:e>
                        <m:sub>
                          <m:r>
                            <a:rPr lang="el-GR" sz="1400" b="1" i="1">
                              <a:solidFill>
                                <a:srgbClr val="0070C0"/>
                              </a:solidFill>
                              <a:latin typeface="Cambria Math" panose="02040503050406030204" pitchFamily="18" charset="0"/>
                            </a:rPr>
                            <m:t>𝟏</m:t>
                          </m:r>
                        </m:sub>
                        <m:sup>
                          <m:r>
                            <a:rPr lang="el-GR" sz="1400" b="1" i="1">
                              <a:solidFill>
                                <a:srgbClr val="0070C0"/>
                              </a:solidFill>
                              <a:latin typeface="Cambria Math" panose="02040503050406030204" pitchFamily="18" charset="0"/>
                            </a:rPr>
                            <m:t>𝟐</m:t>
                          </m:r>
                        </m:sup>
                      </m:sSubSup>
                      <m:r>
                        <a:rPr lang="en-US" sz="1400" b="1" i="1">
                          <a:solidFill>
                            <a:srgbClr val="0070C0"/>
                          </a:solidFill>
                          <a:latin typeface="Cambria Math" panose="02040503050406030204" pitchFamily="18" charset="0"/>
                        </a:rPr>
                        <m:t>−</m:t>
                      </m:r>
                      <m:r>
                        <a:rPr lang="el-GR" sz="1400" b="1">
                          <a:solidFill>
                            <a:srgbClr val="0070C0"/>
                          </a:solidFill>
                          <a:latin typeface="Cambria Math" panose="02040503050406030204" pitchFamily="18" charset="0"/>
                        </a:rPr>
                        <m:t>𝛒</m:t>
                      </m:r>
                      <m:r>
                        <a:rPr lang="en-US" sz="1400" b="1" i="1">
                          <a:solidFill>
                            <a:srgbClr val="0070C0"/>
                          </a:solidFill>
                          <a:latin typeface="Cambria Math" panose="02040503050406030204" pitchFamily="18" charset="0"/>
                        </a:rPr>
                        <m:t>𝒈</m:t>
                      </m:r>
                      <m:r>
                        <a:rPr lang="en-US" sz="1400" b="1" i="1">
                          <a:solidFill>
                            <a:srgbClr val="0070C0"/>
                          </a:solidFill>
                          <a:latin typeface="Cambria Math" panose="02040503050406030204" pitchFamily="18" charset="0"/>
                        </a:rPr>
                        <m:t> </m:t>
                      </m:r>
                      <m:sSub>
                        <m:sSubPr>
                          <m:ctrlPr>
                            <a:rPr lang="en-US" sz="1400" b="1" i="1">
                              <a:solidFill>
                                <a:srgbClr val="0070C0"/>
                              </a:solidFill>
                              <a:latin typeface="Cambria Math" panose="02040503050406030204" pitchFamily="18" charset="0"/>
                            </a:rPr>
                          </m:ctrlPr>
                        </m:sSubPr>
                        <m:e>
                          <m:r>
                            <a:rPr lang="en-US" sz="1400" b="1" i="1">
                              <a:solidFill>
                                <a:srgbClr val="0070C0"/>
                              </a:solidFill>
                              <a:latin typeface="Cambria Math" panose="02040503050406030204" pitchFamily="18" charset="0"/>
                            </a:rPr>
                            <m:t>𝒚</m:t>
                          </m:r>
                        </m:e>
                        <m:sub>
                          <m:r>
                            <a:rPr lang="en-US" sz="1400" b="1" i="1">
                              <a:solidFill>
                                <a:srgbClr val="0070C0"/>
                              </a:solidFill>
                              <a:latin typeface="Cambria Math" panose="02040503050406030204" pitchFamily="18" charset="0"/>
                            </a:rPr>
                            <m:t>𝟏</m:t>
                          </m:r>
                        </m:sub>
                      </m:sSub>
                    </m:oMath>
                  </m:oMathPara>
                </a14:m>
                <a:endParaRPr lang="el-GR" sz="1400" b="1" i="1" dirty="0">
                  <a:solidFill>
                    <a:srgbClr val="0070C0"/>
                  </a:solidFill>
                  <a:effectLst/>
                </a:endParaRPr>
              </a:p>
            </p:txBody>
          </p:sp>
        </mc:Choice>
        <mc:Fallback xmlns="">
          <p:sp>
            <p:nvSpPr>
              <p:cNvPr id="170" name="TextBox 169"/>
              <p:cNvSpPr txBox="1">
                <a:spLocks noRot="1" noChangeAspect="1" noMove="1" noResize="1" noEditPoints="1" noAdjustHandles="1" noChangeArrowheads="1" noChangeShapeType="1" noTextEdit="1"/>
              </p:cNvSpPr>
              <p:nvPr/>
            </p:nvSpPr>
            <p:spPr>
              <a:xfrm>
                <a:off x="7352949" y="4128727"/>
                <a:ext cx="3360664" cy="403316"/>
              </a:xfrm>
              <a:prstGeom prst="rect">
                <a:avLst/>
              </a:prstGeom>
              <a:blipFill>
                <a:blip r:embed="rId18"/>
                <a:stretch>
                  <a:fillRect l="-726" r="-181" b="-13636"/>
                </a:stretch>
              </a:blipFill>
            </p:spPr>
            <p:txBody>
              <a:bodyPr/>
              <a:lstStyle/>
              <a:p>
                <a:r>
                  <a:rPr lang="el-GR">
                    <a:noFill/>
                  </a:rPr>
                  <a:t> </a:t>
                </a:r>
              </a:p>
            </p:txBody>
          </p:sp>
        </mc:Fallback>
      </mc:AlternateContent>
    </p:spTree>
    <p:extLst>
      <p:ext uri="{BB962C8B-B14F-4D97-AF65-F5344CB8AC3E}">
        <p14:creationId xmlns:p14="http://schemas.microsoft.com/office/powerpoint/2010/main" val="33340804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155"/>
                                        </p:tgtEl>
                                        <p:attrNameLst>
                                          <p:attrName>style.visibility</p:attrName>
                                        </p:attrNameLst>
                                      </p:cBhvr>
                                      <p:to>
                                        <p:strVal val="visible"/>
                                      </p:to>
                                    </p:set>
                                    <p:animEffect transition="in" filter="wipe(left)">
                                      <p:cBhvr>
                                        <p:cTn id="7" dur="500"/>
                                        <p:tgtEl>
                                          <p:spTgt spid="155"/>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wipe(up)">
                                      <p:cBhvr>
                                        <p:cTn id="12" dur="500"/>
                                        <p:tgtEl>
                                          <p:spTgt spid="3"/>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1" fill="hold" nodeType="clickEffect">
                                  <p:stCondLst>
                                    <p:cond delay="0"/>
                                  </p:stCondLst>
                                  <p:childTnLst>
                                    <p:set>
                                      <p:cBhvr>
                                        <p:cTn id="16" dur="1" fill="hold">
                                          <p:stCondLst>
                                            <p:cond delay="0"/>
                                          </p:stCondLst>
                                        </p:cTn>
                                        <p:tgtEl>
                                          <p:spTgt spid="164"/>
                                        </p:tgtEl>
                                        <p:attrNameLst>
                                          <p:attrName>style.visibility</p:attrName>
                                        </p:attrNameLst>
                                      </p:cBhvr>
                                      <p:to>
                                        <p:strVal val="visible"/>
                                      </p:to>
                                    </p:set>
                                    <p:animEffect transition="in" filter="wipe(up)">
                                      <p:cBhvr>
                                        <p:cTn id="17" dur="500"/>
                                        <p:tgtEl>
                                          <p:spTgt spid="164"/>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169"/>
                                        </p:tgtEl>
                                        <p:attrNameLst>
                                          <p:attrName>style.visibility</p:attrName>
                                        </p:attrNameLst>
                                      </p:cBhvr>
                                      <p:to>
                                        <p:strVal val="visible"/>
                                      </p:to>
                                    </p:set>
                                    <p:animEffect transition="in" filter="wipe(left)">
                                      <p:cBhvr>
                                        <p:cTn id="22" dur="500"/>
                                        <p:tgtEl>
                                          <p:spTgt spid="169"/>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173"/>
                                        </p:tgtEl>
                                        <p:attrNameLst>
                                          <p:attrName>style.visibility</p:attrName>
                                        </p:attrNameLst>
                                      </p:cBhvr>
                                      <p:to>
                                        <p:strVal val="visible"/>
                                      </p:to>
                                    </p:set>
                                    <p:animEffect transition="in" filter="wipe(left)">
                                      <p:cBhvr>
                                        <p:cTn id="27" dur="500"/>
                                        <p:tgtEl>
                                          <p:spTgt spid="173"/>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nodeType="clickEffect">
                                  <p:stCondLst>
                                    <p:cond delay="0"/>
                                  </p:stCondLst>
                                  <p:childTnLst>
                                    <p:set>
                                      <p:cBhvr>
                                        <p:cTn id="31" dur="1" fill="hold">
                                          <p:stCondLst>
                                            <p:cond delay="0"/>
                                          </p:stCondLst>
                                        </p:cTn>
                                        <p:tgtEl>
                                          <p:spTgt spid="177"/>
                                        </p:tgtEl>
                                        <p:attrNameLst>
                                          <p:attrName>style.visibility</p:attrName>
                                        </p:attrNameLst>
                                      </p:cBhvr>
                                      <p:to>
                                        <p:strVal val="visible"/>
                                      </p:to>
                                    </p:set>
                                    <p:animEffect transition="in" filter="wipe(left)">
                                      <p:cBhvr>
                                        <p:cTn id="32" dur="500"/>
                                        <p:tgtEl>
                                          <p:spTgt spid="177"/>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8" fill="hold" grpId="0" nodeType="clickEffect">
                                  <p:stCondLst>
                                    <p:cond delay="0"/>
                                  </p:stCondLst>
                                  <p:childTnLst>
                                    <p:set>
                                      <p:cBhvr>
                                        <p:cTn id="36" dur="1" fill="hold">
                                          <p:stCondLst>
                                            <p:cond delay="0"/>
                                          </p:stCondLst>
                                        </p:cTn>
                                        <p:tgtEl>
                                          <p:spTgt spid="170"/>
                                        </p:tgtEl>
                                        <p:attrNameLst>
                                          <p:attrName>style.visibility</p:attrName>
                                        </p:attrNameLst>
                                      </p:cBhvr>
                                      <p:to>
                                        <p:strVal val="visible"/>
                                      </p:to>
                                    </p:set>
                                    <p:animEffect transition="in" filter="wipe(left)">
                                      <p:cBhvr>
                                        <p:cTn id="37" dur="500"/>
                                        <p:tgtEl>
                                          <p:spTgt spid="170"/>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8" fill="hold" grpId="0" nodeType="clickEffect">
                                  <p:stCondLst>
                                    <p:cond delay="0"/>
                                  </p:stCondLst>
                                  <p:childTnLst>
                                    <p:set>
                                      <p:cBhvr>
                                        <p:cTn id="41" dur="1" fill="hold">
                                          <p:stCondLst>
                                            <p:cond delay="0"/>
                                          </p:stCondLst>
                                        </p:cTn>
                                        <p:tgtEl>
                                          <p:spTgt spid="178"/>
                                        </p:tgtEl>
                                        <p:attrNameLst>
                                          <p:attrName>style.visibility</p:attrName>
                                        </p:attrNameLst>
                                      </p:cBhvr>
                                      <p:to>
                                        <p:strVal val="visible"/>
                                      </p:to>
                                    </p:set>
                                    <p:animEffect transition="in" filter="wipe(left)">
                                      <p:cBhvr>
                                        <p:cTn id="42" dur="500"/>
                                        <p:tgtEl>
                                          <p:spTgt spid="178"/>
                                        </p:tgtEl>
                                      </p:cBhvr>
                                    </p:animEffect>
                                  </p:childTnLst>
                                </p:cTn>
                              </p:par>
                            </p:childTnLst>
                          </p:cTn>
                        </p:par>
                      </p:childTnLst>
                    </p:cTn>
                  </p:par>
                  <p:par>
                    <p:cTn id="43" fill="hold">
                      <p:stCondLst>
                        <p:cond delay="indefinite"/>
                      </p:stCondLst>
                      <p:childTnLst>
                        <p:par>
                          <p:cTn id="44" fill="hold">
                            <p:stCondLst>
                              <p:cond delay="0"/>
                            </p:stCondLst>
                            <p:childTnLst>
                              <p:par>
                                <p:cTn id="45" presetID="22" presetClass="entr" presetSubtype="8" fill="hold" nodeType="clickEffect">
                                  <p:stCondLst>
                                    <p:cond delay="0"/>
                                  </p:stCondLst>
                                  <p:childTnLst>
                                    <p:set>
                                      <p:cBhvr>
                                        <p:cTn id="46" dur="1" fill="hold">
                                          <p:stCondLst>
                                            <p:cond delay="0"/>
                                          </p:stCondLst>
                                        </p:cTn>
                                        <p:tgtEl>
                                          <p:spTgt spid="5"/>
                                        </p:tgtEl>
                                        <p:attrNameLst>
                                          <p:attrName>style.visibility</p:attrName>
                                        </p:attrNameLst>
                                      </p:cBhvr>
                                      <p:to>
                                        <p:strVal val="visible"/>
                                      </p:to>
                                    </p:set>
                                    <p:animEffect transition="in" filter="wipe(left)">
                                      <p:cBhvr>
                                        <p:cTn id="47" dur="500"/>
                                        <p:tgtEl>
                                          <p:spTgt spid="5"/>
                                        </p:tgtEl>
                                      </p:cBhvr>
                                    </p:animEffect>
                                  </p:childTnLst>
                                </p:cTn>
                              </p:par>
                            </p:childTnLst>
                          </p:cTn>
                        </p:par>
                      </p:childTnLst>
                    </p:cTn>
                  </p:par>
                  <p:par>
                    <p:cTn id="48" fill="hold">
                      <p:stCondLst>
                        <p:cond delay="indefinite"/>
                      </p:stCondLst>
                      <p:childTnLst>
                        <p:par>
                          <p:cTn id="49" fill="hold">
                            <p:stCondLst>
                              <p:cond delay="0"/>
                            </p:stCondLst>
                            <p:childTnLst>
                              <p:par>
                                <p:cTn id="50" presetID="22" presetClass="entr" presetSubtype="1" fill="hold" nodeType="clickEffect">
                                  <p:stCondLst>
                                    <p:cond delay="0"/>
                                  </p:stCondLst>
                                  <p:childTnLst>
                                    <p:set>
                                      <p:cBhvr>
                                        <p:cTn id="51" dur="1" fill="hold">
                                          <p:stCondLst>
                                            <p:cond delay="0"/>
                                          </p:stCondLst>
                                        </p:cTn>
                                        <p:tgtEl>
                                          <p:spTgt spid="134"/>
                                        </p:tgtEl>
                                        <p:attrNameLst>
                                          <p:attrName>style.visibility</p:attrName>
                                        </p:attrNameLst>
                                      </p:cBhvr>
                                      <p:to>
                                        <p:strVal val="visible"/>
                                      </p:to>
                                    </p:set>
                                    <p:animEffect transition="in" filter="wipe(up)">
                                      <p:cBhvr>
                                        <p:cTn id="52" dur="500"/>
                                        <p:tgtEl>
                                          <p:spTgt spid="134"/>
                                        </p:tgtEl>
                                      </p:cBhvr>
                                    </p:animEffect>
                                  </p:childTnLst>
                                </p:cTn>
                              </p:par>
                            </p:childTnLst>
                          </p:cTn>
                        </p:par>
                      </p:childTnLst>
                    </p:cTn>
                  </p:par>
                  <p:par>
                    <p:cTn id="53" fill="hold">
                      <p:stCondLst>
                        <p:cond delay="indefinite"/>
                      </p:stCondLst>
                      <p:childTnLst>
                        <p:par>
                          <p:cTn id="54" fill="hold">
                            <p:stCondLst>
                              <p:cond delay="0"/>
                            </p:stCondLst>
                            <p:childTnLst>
                              <p:par>
                                <p:cTn id="55" presetID="22" presetClass="entr" presetSubtype="1" fill="hold" nodeType="clickEffect">
                                  <p:stCondLst>
                                    <p:cond delay="0"/>
                                  </p:stCondLst>
                                  <p:childTnLst>
                                    <p:set>
                                      <p:cBhvr>
                                        <p:cTn id="56" dur="1" fill="hold">
                                          <p:stCondLst>
                                            <p:cond delay="0"/>
                                          </p:stCondLst>
                                        </p:cTn>
                                        <p:tgtEl>
                                          <p:spTgt spid="137"/>
                                        </p:tgtEl>
                                        <p:attrNameLst>
                                          <p:attrName>style.visibility</p:attrName>
                                        </p:attrNameLst>
                                      </p:cBhvr>
                                      <p:to>
                                        <p:strVal val="visible"/>
                                      </p:to>
                                    </p:set>
                                    <p:animEffect transition="in" filter="wipe(up)">
                                      <p:cBhvr>
                                        <p:cTn id="57" dur="500"/>
                                        <p:tgtEl>
                                          <p:spTgt spid="137"/>
                                        </p:tgtEl>
                                      </p:cBhvr>
                                    </p:animEffect>
                                  </p:childTnLst>
                                </p:cTn>
                              </p:par>
                            </p:childTnLst>
                          </p:cTn>
                        </p:par>
                      </p:childTnLst>
                    </p:cTn>
                  </p:par>
                  <p:par>
                    <p:cTn id="58" fill="hold">
                      <p:stCondLst>
                        <p:cond delay="indefinite"/>
                      </p:stCondLst>
                      <p:childTnLst>
                        <p:par>
                          <p:cTn id="59" fill="hold">
                            <p:stCondLst>
                              <p:cond delay="0"/>
                            </p:stCondLst>
                            <p:childTnLst>
                              <p:par>
                                <p:cTn id="60" presetID="22" presetClass="entr" presetSubtype="1" fill="hold" nodeType="clickEffect">
                                  <p:stCondLst>
                                    <p:cond delay="0"/>
                                  </p:stCondLst>
                                  <p:childTnLst>
                                    <p:set>
                                      <p:cBhvr>
                                        <p:cTn id="61" dur="1" fill="hold">
                                          <p:stCondLst>
                                            <p:cond delay="0"/>
                                          </p:stCondLst>
                                        </p:cTn>
                                        <p:tgtEl>
                                          <p:spTgt spid="138"/>
                                        </p:tgtEl>
                                        <p:attrNameLst>
                                          <p:attrName>style.visibility</p:attrName>
                                        </p:attrNameLst>
                                      </p:cBhvr>
                                      <p:to>
                                        <p:strVal val="visible"/>
                                      </p:to>
                                    </p:set>
                                    <p:animEffect transition="in" filter="wipe(up)">
                                      <p:cBhvr>
                                        <p:cTn id="62" dur="500"/>
                                        <p:tgtEl>
                                          <p:spTgt spid="13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5" grpId="0"/>
      <p:bldP spid="169" grpId="0"/>
      <p:bldP spid="173" grpId="0"/>
      <p:bldP spid="178" grpId="0"/>
      <p:bldP spid="170" grpId="0"/>
    </p:bldLst>
  </p:timing>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3330</TotalTime>
  <Words>4063</Words>
  <Application>Microsoft Office PowerPoint</Application>
  <PresentationFormat>Ευρεία οθόνη</PresentationFormat>
  <Paragraphs>431</Paragraphs>
  <Slides>13</Slides>
  <Notes>0</Notes>
  <HiddenSlides>0</HiddenSlides>
  <MMClips>0</MMClips>
  <ScaleCrop>false</ScaleCrop>
  <HeadingPairs>
    <vt:vector size="6" baseType="variant">
      <vt:variant>
        <vt:lpstr>Γραμματοσειρές που χρησιμοποιούνται</vt:lpstr>
      </vt:variant>
      <vt:variant>
        <vt:i4>5</vt:i4>
      </vt:variant>
      <vt:variant>
        <vt:lpstr>Θέμα</vt:lpstr>
      </vt:variant>
      <vt:variant>
        <vt:i4>1</vt:i4>
      </vt:variant>
      <vt:variant>
        <vt:lpstr>Τίτλοι διαφανειών</vt:lpstr>
      </vt:variant>
      <vt:variant>
        <vt:i4>13</vt:i4>
      </vt:variant>
    </vt:vector>
  </HeadingPairs>
  <TitlesOfParts>
    <vt:vector size="19" baseType="lpstr">
      <vt:lpstr>Arial</vt:lpstr>
      <vt:lpstr>Calibri</vt:lpstr>
      <vt:lpstr>Calibri Light</vt:lpstr>
      <vt:lpstr>Cambria Math</vt:lpstr>
      <vt:lpstr>Times New Roman</vt:lpstr>
      <vt:lpstr>Θέμα του Office</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Παρουσίαση του PowerPoint</dc:title>
  <dc:creator>Sideris</dc:creator>
  <cp:lastModifiedBy>Sideris</cp:lastModifiedBy>
  <cp:revision>293</cp:revision>
  <dcterms:created xsi:type="dcterms:W3CDTF">2020-12-27T09:49:10Z</dcterms:created>
  <dcterms:modified xsi:type="dcterms:W3CDTF">2021-01-21T22:06:11Z</dcterms:modified>
</cp:coreProperties>
</file>