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rgbClr val="0000CC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Φύλλο1!$A$1:$A$100</c:f>
              <c:numCache>
                <c:formatCode>General</c:formatCode>
                <c:ptCount val="100"/>
                <c:pt idx="0">
                  <c:v>0.12</c:v>
                </c:pt>
                <c:pt idx="1">
                  <c:v>0.13</c:v>
                </c:pt>
                <c:pt idx="2">
                  <c:v>0.14000000000000001</c:v>
                </c:pt>
                <c:pt idx="3">
                  <c:v>0.15</c:v>
                </c:pt>
                <c:pt idx="4">
                  <c:v>0.16</c:v>
                </c:pt>
                <c:pt idx="5">
                  <c:v>0.17</c:v>
                </c:pt>
                <c:pt idx="6">
                  <c:v>0.18</c:v>
                </c:pt>
                <c:pt idx="7">
                  <c:v>0.19</c:v>
                </c:pt>
                <c:pt idx="8">
                  <c:v>0.2</c:v>
                </c:pt>
                <c:pt idx="9">
                  <c:v>0.21</c:v>
                </c:pt>
                <c:pt idx="10">
                  <c:v>0.22</c:v>
                </c:pt>
                <c:pt idx="11">
                  <c:v>0.23</c:v>
                </c:pt>
                <c:pt idx="12">
                  <c:v>0.24</c:v>
                </c:pt>
                <c:pt idx="13">
                  <c:v>0.25</c:v>
                </c:pt>
                <c:pt idx="14">
                  <c:v>0.26</c:v>
                </c:pt>
                <c:pt idx="15">
                  <c:v>0.27</c:v>
                </c:pt>
                <c:pt idx="16">
                  <c:v>0.28000000000000003</c:v>
                </c:pt>
                <c:pt idx="17">
                  <c:v>0.28999999999999998</c:v>
                </c:pt>
                <c:pt idx="18">
                  <c:v>0.3</c:v>
                </c:pt>
                <c:pt idx="19">
                  <c:v>0.31</c:v>
                </c:pt>
                <c:pt idx="20">
                  <c:v>0.32</c:v>
                </c:pt>
                <c:pt idx="21">
                  <c:v>0.33</c:v>
                </c:pt>
                <c:pt idx="22">
                  <c:v>0.34</c:v>
                </c:pt>
                <c:pt idx="23">
                  <c:v>0.35</c:v>
                </c:pt>
                <c:pt idx="24">
                  <c:v>0.36</c:v>
                </c:pt>
                <c:pt idx="25">
                  <c:v>0.37</c:v>
                </c:pt>
                <c:pt idx="26">
                  <c:v>0.38</c:v>
                </c:pt>
                <c:pt idx="27">
                  <c:v>0.39</c:v>
                </c:pt>
                <c:pt idx="28">
                  <c:v>0.4</c:v>
                </c:pt>
                <c:pt idx="29">
                  <c:v>0.41</c:v>
                </c:pt>
                <c:pt idx="30">
                  <c:v>0.42</c:v>
                </c:pt>
                <c:pt idx="31">
                  <c:v>0.43</c:v>
                </c:pt>
                <c:pt idx="32">
                  <c:v>0.44</c:v>
                </c:pt>
                <c:pt idx="33">
                  <c:v>0.45</c:v>
                </c:pt>
                <c:pt idx="34">
                  <c:v>0.46</c:v>
                </c:pt>
                <c:pt idx="35">
                  <c:v>0.47</c:v>
                </c:pt>
                <c:pt idx="36">
                  <c:v>0.48</c:v>
                </c:pt>
                <c:pt idx="37">
                  <c:v>0.49</c:v>
                </c:pt>
                <c:pt idx="38">
                  <c:v>0.5</c:v>
                </c:pt>
                <c:pt idx="39">
                  <c:v>0.51</c:v>
                </c:pt>
                <c:pt idx="40">
                  <c:v>0.52</c:v>
                </c:pt>
                <c:pt idx="41">
                  <c:v>0.53</c:v>
                </c:pt>
                <c:pt idx="42">
                  <c:v>0.54</c:v>
                </c:pt>
                <c:pt idx="43">
                  <c:v>0.55000000000000004</c:v>
                </c:pt>
                <c:pt idx="44">
                  <c:v>0.56000000000000005</c:v>
                </c:pt>
                <c:pt idx="45">
                  <c:v>0.56999999999999995</c:v>
                </c:pt>
                <c:pt idx="46">
                  <c:v>0.57999999999999996</c:v>
                </c:pt>
                <c:pt idx="47">
                  <c:v>0.59</c:v>
                </c:pt>
                <c:pt idx="48">
                  <c:v>0.6</c:v>
                </c:pt>
                <c:pt idx="49">
                  <c:v>0.61</c:v>
                </c:pt>
                <c:pt idx="50">
                  <c:v>0.62</c:v>
                </c:pt>
                <c:pt idx="51">
                  <c:v>0.63</c:v>
                </c:pt>
                <c:pt idx="52">
                  <c:v>0.64</c:v>
                </c:pt>
                <c:pt idx="53">
                  <c:v>0.65</c:v>
                </c:pt>
                <c:pt idx="54">
                  <c:v>0.66</c:v>
                </c:pt>
                <c:pt idx="55">
                  <c:v>0.67</c:v>
                </c:pt>
                <c:pt idx="56">
                  <c:v>0.68</c:v>
                </c:pt>
                <c:pt idx="57">
                  <c:v>0.69000000000000095</c:v>
                </c:pt>
                <c:pt idx="58">
                  <c:v>0.70000000000000095</c:v>
                </c:pt>
                <c:pt idx="59">
                  <c:v>0.71000000000000096</c:v>
                </c:pt>
                <c:pt idx="60">
                  <c:v>0.72000000000000097</c:v>
                </c:pt>
                <c:pt idx="61">
                  <c:v>0.73000000000000098</c:v>
                </c:pt>
                <c:pt idx="62">
                  <c:v>0.74000000000000099</c:v>
                </c:pt>
                <c:pt idx="63">
                  <c:v>0.750000000000001</c:v>
                </c:pt>
                <c:pt idx="64">
                  <c:v>0.76000000000000101</c:v>
                </c:pt>
                <c:pt idx="65">
                  <c:v>0.77000000000000102</c:v>
                </c:pt>
                <c:pt idx="66">
                  <c:v>0.78000000000000103</c:v>
                </c:pt>
                <c:pt idx="67">
                  <c:v>0.79000000000000103</c:v>
                </c:pt>
                <c:pt idx="68">
                  <c:v>0.80000000000000104</c:v>
                </c:pt>
                <c:pt idx="69">
                  <c:v>0.81000000000000105</c:v>
                </c:pt>
                <c:pt idx="70">
                  <c:v>0.82000000000000095</c:v>
                </c:pt>
                <c:pt idx="71">
                  <c:v>0.83000000000000096</c:v>
                </c:pt>
                <c:pt idx="72">
                  <c:v>0.84000000000000097</c:v>
                </c:pt>
                <c:pt idx="73">
                  <c:v>0.85000000000000098</c:v>
                </c:pt>
                <c:pt idx="74">
                  <c:v>0.86000000000000099</c:v>
                </c:pt>
                <c:pt idx="75">
                  <c:v>0.87000000000000099</c:v>
                </c:pt>
                <c:pt idx="76">
                  <c:v>0.880000000000001</c:v>
                </c:pt>
                <c:pt idx="77">
                  <c:v>0.89000000000000101</c:v>
                </c:pt>
                <c:pt idx="78">
                  <c:v>0.90000000000000102</c:v>
                </c:pt>
                <c:pt idx="79">
                  <c:v>0.91000000000000103</c:v>
                </c:pt>
                <c:pt idx="80">
                  <c:v>0.92000000000000104</c:v>
                </c:pt>
                <c:pt idx="81">
                  <c:v>0.93000000000000105</c:v>
                </c:pt>
                <c:pt idx="82">
                  <c:v>0.94000000000000095</c:v>
                </c:pt>
                <c:pt idx="83">
                  <c:v>0.95000000000000095</c:v>
                </c:pt>
                <c:pt idx="84">
                  <c:v>0.96000000000000096</c:v>
                </c:pt>
                <c:pt idx="85">
                  <c:v>0.97000000000000097</c:v>
                </c:pt>
                <c:pt idx="86">
                  <c:v>0.98000000000000098</c:v>
                </c:pt>
                <c:pt idx="87">
                  <c:v>0.99000000000000099</c:v>
                </c:pt>
                <c:pt idx="88">
                  <c:v>1</c:v>
                </c:pt>
                <c:pt idx="89">
                  <c:v>1.01</c:v>
                </c:pt>
                <c:pt idx="90">
                  <c:v>1.02</c:v>
                </c:pt>
                <c:pt idx="91">
                  <c:v>1.03</c:v>
                </c:pt>
                <c:pt idx="92">
                  <c:v>1.04</c:v>
                </c:pt>
                <c:pt idx="93">
                  <c:v>1.05</c:v>
                </c:pt>
                <c:pt idx="94">
                  <c:v>1.06</c:v>
                </c:pt>
                <c:pt idx="95">
                  <c:v>1.07</c:v>
                </c:pt>
                <c:pt idx="96">
                  <c:v>1.08</c:v>
                </c:pt>
                <c:pt idx="97">
                  <c:v>1.0900000000000001</c:v>
                </c:pt>
                <c:pt idx="98">
                  <c:v>1.1000000000000001</c:v>
                </c:pt>
                <c:pt idx="99">
                  <c:v>1.1100000000000001</c:v>
                </c:pt>
              </c:numCache>
            </c:numRef>
          </c:xVal>
          <c:yVal>
            <c:numRef>
              <c:f>Φύλλο1!$B$1:$B$100</c:f>
              <c:numCache>
                <c:formatCode>General</c:formatCode>
                <c:ptCount val="100"/>
                <c:pt idx="0">
                  <c:v>4.6347222222222229</c:v>
                </c:pt>
                <c:pt idx="1">
                  <c:v>3.9491124260355028</c:v>
                </c:pt>
                <c:pt idx="2">
                  <c:v>3.4051020408163266</c:v>
                </c:pt>
                <c:pt idx="3">
                  <c:v>2.9662222222222225</c:v>
                </c:pt>
                <c:pt idx="4">
                  <c:v>2.6070312500000004</c:v>
                </c:pt>
                <c:pt idx="5">
                  <c:v>2.3093425605536333</c:v>
                </c:pt>
                <c:pt idx="6">
                  <c:v>2.0598765432098767</c:v>
                </c:pt>
                <c:pt idx="7">
                  <c:v>1.8487534626038784</c:v>
                </c:pt>
                <c:pt idx="8">
                  <c:v>1.6685000000000001</c:v>
                </c:pt>
                <c:pt idx="9">
                  <c:v>1.5133786848072566</c:v>
                </c:pt>
                <c:pt idx="10">
                  <c:v>1.3789256198347108</c:v>
                </c:pt>
                <c:pt idx="11">
                  <c:v>1.2616257088846883</c:v>
                </c:pt>
                <c:pt idx="12">
                  <c:v>1.1586805555555557</c:v>
                </c:pt>
                <c:pt idx="13">
                  <c:v>1.0678400000000001</c:v>
                </c:pt>
                <c:pt idx="14">
                  <c:v>0.98727810650887571</c:v>
                </c:pt>
                <c:pt idx="15">
                  <c:v>0.91550068587105626</c:v>
                </c:pt>
                <c:pt idx="16">
                  <c:v>0.85127551020408165</c:v>
                </c:pt>
                <c:pt idx="17">
                  <c:v>0.79357907253269944</c:v>
                </c:pt>
                <c:pt idx="18">
                  <c:v>0.74155555555555563</c:v>
                </c:pt>
                <c:pt idx="19">
                  <c:v>0.69448491155046832</c:v>
                </c:pt>
                <c:pt idx="20">
                  <c:v>0.65175781250000009</c:v>
                </c:pt>
                <c:pt idx="21">
                  <c:v>0.61285583103764929</c:v>
                </c:pt>
                <c:pt idx="22">
                  <c:v>0.57733564013840832</c:v>
                </c:pt>
                <c:pt idx="23">
                  <c:v>0.5448163265306124</c:v>
                </c:pt>
                <c:pt idx="24">
                  <c:v>0.51496913580246917</c:v>
                </c:pt>
                <c:pt idx="25">
                  <c:v>0.48750913075237406</c:v>
                </c:pt>
                <c:pt idx="26">
                  <c:v>0.4621883656509696</c:v>
                </c:pt>
                <c:pt idx="27">
                  <c:v>0.43879026955950035</c:v>
                </c:pt>
                <c:pt idx="28">
                  <c:v>0.41712500000000002</c:v>
                </c:pt>
                <c:pt idx="29">
                  <c:v>0.39702558001189781</c:v>
                </c:pt>
                <c:pt idx="30">
                  <c:v>0.37834467120181414</c:v>
                </c:pt>
                <c:pt idx="31">
                  <c:v>0.36095186587344519</c:v>
                </c:pt>
                <c:pt idx="32">
                  <c:v>0.34473140495867771</c:v>
                </c:pt>
                <c:pt idx="33">
                  <c:v>0.32958024691358023</c:v>
                </c:pt>
                <c:pt idx="34">
                  <c:v>0.31540642722117207</c:v>
                </c:pt>
                <c:pt idx="35">
                  <c:v>0.30212765957446813</c:v>
                </c:pt>
                <c:pt idx="36">
                  <c:v>0.28967013888888893</c:v>
                </c:pt>
                <c:pt idx="37">
                  <c:v>0.27796751353602667</c:v>
                </c:pt>
                <c:pt idx="38">
                  <c:v>0.26696000000000003</c:v>
                </c:pt>
                <c:pt idx="39">
                  <c:v>0.25659361783929263</c:v>
                </c:pt>
                <c:pt idx="40">
                  <c:v>0.24681952662721893</c:v>
                </c:pt>
                <c:pt idx="41">
                  <c:v>0.23759344962620149</c:v>
                </c:pt>
                <c:pt idx="42">
                  <c:v>0.22887517146776407</c:v>
                </c:pt>
                <c:pt idx="43">
                  <c:v>0.22062809917355372</c:v>
                </c:pt>
                <c:pt idx="44">
                  <c:v>0.21281887755102041</c:v>
                </c:pt>
                <c:pt idx="45">
                  <c:v>0.20541705140043096</c:v>
                </c:pt>
                <c:pt idx="46">
                  <c:v>0.19839476813317486</c:v>
                </c:pt>
                <c:pt idx="47">
                  <c:v>0.19172651536914684</c:v>
                </c:pt>
                <c:pt idx="48">
                  <c:v>0.18538888888888891</c:v>
                </c:pt>
                <c:pt idx="49">
                  <c:v>0.1793603869927439</c:v>
                </c:pt>
                <c:pt idx="50">
                  <c:v>0.17362122788761708</c:v>
                </c:pt>
                <c:pt idx="51">
                  <c:v>0.16815318720080624</c:v>
                </c:pt>
                <c:pt idx="52">
                  <c:v>0.16293945312500002</c:v>
                </c:pt>
                <c:pt idx="53">
                  <c:v>0.15796449704142013</c:v>
                </c:pt>
                <c:pt idx="54">
                  <c:v>0.15321395775941232</c:v>
                </c:pt>
                <c:pt idx="55">
                  <c:v>0.14867453775896636</c:v>
                </c:pt>
                <c:pt idx="56">
                  <c:v>0.14433391003460208</c:v>
                </c:pt>
                <c:pt idx="57">
                  <c:v>0.14018063432052055</c:v>
                </c:pt>
                <c:pt idx="58">
                  <c:v>0.13620408163265271</c:v>
                </c:pt>
                <c:pt idx="59">
                  <c:v>0.13239436619718276</c:v>
                </c:pt>
                <c:pt idx="60">
                  <c:v>0.12874228395061693</c:v>
                </c:pt>
                <c:pt idx="61">
                  <c:v>0.12523925689622786</c:v>
                </c:pt>
                <c:pt idx="62">
                  <c:v>0.1218772826880932</c:v>
                </c:pt>
                <c:pt idx="63">
                  <c:v>0.11864888888888858</c:v>
                </c:pt>
                <c:pt idx="64">
                  <c:v>0.1155470914127421</c:v>
                </c:pt>
                <c:pt idx="65">
                  <c:v>0.1125653567212006</c:v>
                </c:pt>
                <c:pt idx="66">
                  <c:v>0.10969756738987481</c:v>
                </c:pt>
                <c:pt idx="67">
                  <c:v>0.10693799070661726</c:v>
                </c:pt>
                <c:pt idx="68">
                  <c:v>0.10428124999999974</c:v>
                </c:pt>
                <c:pt idx="69">
                  <c:v>0.10172229843011713</c:v>
                </c:pt>
                <c:pt idx="70">
                  <c:v>9.9256395002974201E-2</c:v>
                </c:pt>
                <c:pt idx="71">
                  <c:v>9.6879082595441798E-2</c:v>
                </c:pt>
                <c:pt idx="72">
                  <c:v>9.4586167800453314E-2</c:v>
                </c:pt>
                <c:pt idx="73">
                  <c:v>9.2373702422145126E-2</c:v>
                </c:pt>
                <c:pt idx="74">
                  <c:v>9.0237966468361075E-2</c:v>
                </c:pt>
                <c:pt idx="75">
                  <c:v>8.8175452503633067E-2</c:v>
                </c:pt>
                <c:pt idx="76">
                  <c:v>8.6182851239669248E-2</c:v>
                </c:pt>
                <c:pt idx="77">
                  <c:v>8.4257038252745678E-2</c:v>
                </c:pt>
                <c:pt idx="78">
                  <c:v>8.2395061728394892E-2</c:v>
                </c:pt>
                <c:pt idx="79">
                  <c:v>8.0594131143581521E-2</c:v>
                </c:pt>
                <c:pt idx="80">
                  <c:v>7.8851606805292823E-2</c:v>
                </c:pt>
                <c:pt idx="81">
                  <c:v>7.7164990172274087E-2</c:v>
                </c:pt>
                <c:pt idx="82">
                  <c:v>7.553191489361688E-2</c:v>
                </c:pt>
                <c:pt idx="83">
                  <c:v>7.395013850415498E-2</c:v>
                </c:pt>
                <c:pt idx="84">
                  <c:v>7.2417534722222093E-2</c:v>
                </c:pt>
                <c:pt idx="85">
                  <c:v>7.0932086300350597E-2</c:v>
                </c:pt>
                <c:pt idx="86">
                  <c:v>6.9491878384006528E-2</c:v>
                </c:pt>
                <c:pt idx="87">
                  <c:v>6.8095092337516455E-2</c:v>
                </c:pt>
                <c:pt idx="88">
                  <c:v>6.6740000000000008E-2</c:v>
                </c:pt>
                <c:pt idx="89">
                  <c:v>6.5424958337417904E-2</c:v>
                </c:pt>
                <c:pt idx="90">
                  <c:v>6.4148404459823158E-2</c:v>
                </c:pt>
                <c:pt idx="91">
                  <c:v>6.290885097558678E-2</c:v>
                </c:pt>
                <c:pt idx="92">
                  <c:v>6.1704881656804732E-2</c:v>
                </c:pt>
                <c:pt idx="93">
                  <c:v>6.053514739229026E-2</c:v>
                </c:pt>
                <c:pt idx="94">
                  <c:v>5.9398362406550373E-2</c:v>
                </c:pt>
                <c:pt idx="95">
                  <c:v>5.8293300724954152E-2</c:v>
                </c:pt>
                <c:pt idx="96">
                  <c:v>5.7218792866941016E-2</c:v>
                </c:pt>
                <c:pt idx="97">
                  <c:v>5.6173722750610215E-2</c:v>
                </c:pt>
                <c:pt idx="98">
                  <c:v>5.515702479338843E-2</c:v>
                </c:pt>
                <c:pt idx="99">
                  <c:v>5.4167681194708224E-2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1DB-427F-BE18-6667696571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18423343"/>
        <c:axId val="1918421263"/>
      </c:scatterChart>
      <c:valAx>
        <c:axId val="1918423343"/>
        <c:scaling>
          <c:orientation val="minMax"/>
          <c:max val="1"/>
          <c:min val="0.12000000000000001"/>
        </c:scaling>
        <c:delete val="0"/>
        <c:axPos val="b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222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918421263"/>
        <c:crosses val="autoZero"/>
        <c:crossBetween val="midCat"/>
        <c:minorUnit val="1.0000000000000002E-2"/>
      </c:valAx>
      <c:valAx>
        <c:axId val="1918421263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 w="222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918423343"/>
        <c:crosses val="autoZero"/>
        <c:crossBetween val="midCat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B32B-8638-44E7-8748-A98C60024A57}" type="datetimeFigureOut">
              <a:rPr lang="el-GR" smtClean="0"/>
              <a:t>28/11/2020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93E4-8D56-46F2-8BC4-C43FBE76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2812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B32B-8638-44E7-8748-A98C60024A57}" type="datetimeFigureOut">
              <a:rPr lang="el-GR" smtClean="0"/>
              <a:t>28/11/2020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93E4-8D56-46F2-8BC4-C43FBE76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3855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B32B-8638-44E7-8748-A98C60024A57}" type="datetimeFigureOut">
              <a:rPr lang="el-GR" smtClean="0"/>
              <a:t>28/11/2020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93E4-8D56-46F2-8BC4-C43FBE76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5079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B32B-8638-44E7-8748-A98C60024A57}" type="datetimeFigureOut">
              <a:rPr lang="el-GR" smtClean="0"/>
              <a:t>28/11/2020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93E4-8D56-46F2-8BC4-C43FBE76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5805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B32B-8638-44E7-8748-A98C60024A57}" type="datetimeFigureOut">
              <a:rPr lang="el-GR" smtClean="0"/>
              <a:t>28/11/2020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93E4-8D56-46F2-8BC4-C43FBE76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3196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B32B-8638-44E7-8748-A98C60024A57}" type="datetimeFigureOut">
              <a:rPr lang="el-GR" smtClean="0"/>
              <a:t>28/11/2020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93E4-8D56-46F2-8BC4-C43FBE76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2884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B32B-8638-44E7-8748-A98C60024A57}" type="datetimeFigureOut">
              <a:rPr lang="el-GR" smtClean="0"/>
              <a:t>28/11/2020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93E4-8D56-46F2-8BC4-C43FBE76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5383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B32B-8638-44E7-8748-A98C60024A57}" type="datetimeFigureOut">
              <a:rPr lang="el-GR" smtClean="0"/>
              <a:t>28/11/2020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93E4-8D56-46F2-8BC4-C43FBE76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0552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B32B-8638-44E7-8748-A98C60024A57}" type="datetimeFigureOut">
              <a:rPr lang="el-GR" smtClean="0"/>
              <a:t>28/11/2020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93E4-8D56-46F2-8BC4-C43FBE76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5104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B32B-8638-44E7-8748-A98C60024A57}" type="datetimeFigureOut">
              <a:rPr lang="el-GR" smtClean="0"/>
              <a:t>28/11/2020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93E4-8D56-46F2-8BC4-C43FBE76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2843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B32B-8638-44E7-8748-A98C60024A57}" type="datetimeFigureOut">
              <a:rPr lang="el-GR" smtClean="0"/>
              <a:t>28/11/2020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93E4-8D56-46F2-8BC4-C43FBE76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1600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FB32B-8638-44E7-8748-A98C60024A57}" type="datetimeFigureOut">
              <a:rPr lang="el-GR" smtClean="0"/>
              <a:t>28/11/2020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A93E4-8D56-46F2-8BC4-C43FBE7695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5876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6.png"/><Relationship Id="rId3" Type="http://schemas.openxmlformats.org/officeDocument/2006/relationships/image" Target="../media/image210.png"/><Relationship Id="rId21" Type="http://schemas.openxmlformats.org/officeDocument/2006/relationships/image" Target="../media/image19.png"/><Relationship Id="rId7" Type="http://schemas.openxmlformats.org/officeDocument/2006/relationships/image" Target="../media/image6.png"/><Relationship Id="rId12" Type="http://schemas.openxmlformats.org/officeDocument/2006/relationships/image" Target="../media/image8.png"/><Relationship Id="rId17" Type="http://schemas.openxmlformats.org/officeDocument/2006/relationships/image" Target="../media/image15.png"/><Relationship Id="rId2" Type="http://schemas.openxmlformats.org/officeDocument/2006/relationships/image" Target="../media/image110.png"/><Relationship Id="rId16" Type="http://schemas.openxmlformats.org/officeDocument/2006/relationships/image" Target="../media/image11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1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chart" Target="../charts/chart1.xml"/><Relationship Id="rId10" Type="http://schemas.openxmlformats.org/officeDocument/2006/relationships/image" Target="../media/image9.png"/><Relationship Id="rId19" Type="http://schemas.openxmlformats.org/officeDocument/2006/relationships/image" Target="../media/image17.png"/><Relationship Id="rId4" Type="http://schemas.openxmlformats.org/officeDocument/2006/relationships/image" Target="../media/image3.png"/><Relationship Id="rId14" Type="http://schemas.openxmlformats.org/officeDocument/2006/relationships/image" Target="../media/image13.png"/><Relationship Id="rId22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2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2" Type="http://schemas.openxmlformats.org/officeDocument/2006/relationships/image" Target="../media/image2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0.png"/><Relationship Id="rId11" Type="http://schemas.openxmlformats.org/officeDocument/2006/relationships/image" Target="../media/image29.png"/><Relationship Id="rId5" Type="http://schemas.openxmlformats.org/officeDocument/2006/relationships/image" Target="../media/image24.png"/><Relationship Id="rId10" Type="http://schemas.openxmlformats.org/officeDocument/2006/relationships/image" Target="../media/image28.png"/><Relationship Id="rId4" Type="http://schemas.openxmlformats.org/officeDocument/2006/relationships/image" Target="../media/image23.png"/><Relationship Id="rId9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18" Type="http://schemas.openxmlformats.org/officeDocument/2006/relationships/image" Target="../media/image37.png"/><Relationship Id="rId26" Type="http://schemas.openxmlformats.org/officeDocument/2006/relationships/image" Target="../media/image45.png"/><Relationship Id="rId3" Type="http://schemas.openxmlformats.org/officeDocument/2006/relationships/image" Target="../media/image31.png"/><Relationship Id="rId21" Type="http://schemas.openxmlformats.org/officeDocument/2006/relationships/image" Target="../media/image40.png"/><Relationship Id="rId17" Type="http://schemas.openxmlformats.org/officeDocument/2006/relationships/image" Target="../media/image36.png"/><Relationship Id="rId25" Type="http://schemas.openxmlformats.org/officeDocument/2006/relationships/image" Target="../media/image44.png"/><Relationship Id="rId2" Type="http://schemas.openxmlformats.org/officeDocument/2006/relationships/image" Target="../media/image300.png"/><Relationship Id="rId16" Type="http://schemas.openxmlformats.org/officeDocument/2006/relationships/image" Target="../media/image35.png"/><Relationship Id="rId20" Type="http://schemas.openxmlformats.org/officeDocument/2006/relationships/image" Target="../media/image39.png"/><Relationship Id="rId29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24" Type="http://schemas.openxmlformats.org/officeDocument/2006/relationships/image" Target="../media/image43.png"/><Relationship Id="rId5" Type="http://schemas.openxmlformats.org/officeDocument/2006/relationships/image" Target="../media/image33.png"/><Relationship Id="rId15" Type="http://schemas.openxmlformats.org/officeDocument/2006/relationships/image" Target="../media/image14.png"/><Relationship Id="rId23" Type="http://schemas.openxmlformats.org/officeDocument/2006/relationships/image" Target="../media/image42.png"/><Relationship Id="rId28" Type="http://schemas.openxmlformats.org/officeDocument/2006/relationships/image" Target="../media/image47.png"/><Relationship Id="rId19" Type="http://schemas.openxmlformats.org/officeDocument/2006/relationships/image" Target="../media/image38.png"/><Relationship Id="rId4" Type="http://schemas.openxmlformats.org/officeDocument/2006/relationships/image" Target="../media/image32.png"/><Relationship Id="rId14" Type="http://schemas.openxmlformats.org/officeDocument/2006/relationships/image" Target="../media/image13.png"/><Relationship Id="rId22" Type="http://schemas.openxmlformats.org/officeDocument/2006/relationships/image" Target="../media/image41.png"/><Relationship Id="rId27" Type="http://schemas.openxmlformats.org/officeDocument/2006/relationships/image" Target="../media/image46.png"/><Relationship Id="rId30" Type="http://schemas.openxmlformats.org/officeDocument/2006/relationships/image" Target="../media/image4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4.png"/><Relationship Id="rId3" Type="http://schemas.openxmlformats.org/officeDocument/2006/relationships/image" Target="../media/image540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17" Type="http://schemas.openxmlformats.org/officeDocument/2006/relationships/image" Target="../media/image67.png"/><Relationship Id="rId2" Type="http://schemas.openxmlformats.org/officeDocument/2006/relationships/image" Target="../media/image530.png"/><Relationship Id="rId16" Type="http://schemas.openxmlformats.org/officeDocument/2006/relationships/image" Target="../media/image5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5" Type="http://schemas.openxmlformats.org/officeDocument/2006/relationships/image" Target="../media/image56.png"/><Relationship Id="rId15" Type="http://schemas.openxmlformats.org/officeDocument/2006/relationships/image" Target="../media/image66.png"/><Relationship Id="rId10" Type="http://schemas.openxmlformats.org/officeDocument/2006/relationships/image" Target="../media/image61.png"/><Relationship Id="rId4" Type="http://schemas.openxmlformats.org/officeDocument/2006/relationships/image" Target="../media/image550.png"/><Relationship Id="rId9" Type="http://schemas.openxmlformats.org/officeDocument/2006/relationships/image" Target="../media/image60.png"/><Relationship Id="rId14" Type="http://schemas.openxmlformats.org/officeDocument/2006/relationships/image" Target="../media/image6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/>
        </p:nvSpPr>
        <p:spPr bwMode="auto">
          <a:xfrm>
            <a:off x="3330575" y="246063"/>
            <a:ext cx="5918200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Α</a:t>
            </a:r>
            <a:r>
              <a:rPr lang="el-GR" b="1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ΝΩΤΑΤΗ</a:t>
            </a:r>
            <a:r>
              <a:rPr lang="el-GR" sz="3000" b="1" dirty="0" smtClean="0">
                <a:latin typeface="+mj-lt"/>
                <a:cs typeface="Times New Roman" pitchFamily="18" charset="0"/>
              </a:rPr>
              <a:t> </a:t>
            </a:r>
            <a:r>
              <a:rPr lang="en-US" sz="3000" b="1" dirty="0" smtClean="0">
                <a:latin typeface="+mj-lt"/>
                <a:cs typeface="Times New Roman" pitchFamily="18" charset="0"/>
              </a:rPr>
              <a:t/>
            </a:r>
            <a:br>
              <a:rPr lang="en-US" sz="3000" b="1" dirty="0" smtClean="0">
                <a:latin typeface="+mj-lt"/>
                <a:cs typeface="Times New Roman" pitchFamily="18" charset="0"/>
              </a:rPr>
            </a:br>
            <a:r>
              <a:rPr lang="el-GR" sz="30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Σ</a:t>
            </a:r>
            <a:r>
              <a:rPr lang="el-GR" b="1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ΧΟΛΗ</a:t>
            </a:r>
            <a:r>
              <a:rPr lang="el-GR" sz="3000" b="1" dirty="0">
                <a:latin typeface="+mj-lt"/>
                <a:cs typeface="Times New Roman" pitchFamily="18" charset="0"/>
              </a:rPr>
              <a:t/>
            </a:r>
            <a:br>
              <a:rPr lang="el-GR" sz="3000" b="1" dirty="0">
                <a:latin typeface="+mj-lt"/>
                <a:cs typeface="Times New Roman" pitchFamily="18" charset="0"/>
              </a:rPr>
            </a:br>
            <a:r>
              <a:rPr lang="el-GR" sz="3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ΠΑΙ</a:t>
            </a:r>
            <a:r>
              <a:rPr lang="el-GR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ΔΑΓΩΓΙΚΗΣ</a:t>
            </a:r>
            <a:r>
              <a:rPr lang="el-GR" sz="3000" b="1" dirty="0">
                <a:latin typeface="+mj-lt"/>
                <a:cs typeface="Times New Roman" pitchFamily="18" charset="0"/>
              </a:rPr>
              <a:t> </a:t>
            </a:r>
            <a:r>
              <a:rPr lang="el-GR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ΚΑΙ</a:t>
            </a:r>
            <a:r>
              <a:rPr lang="el-GR" sz="30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/>
            </a:r>
            <a:br>
              <a:rPr lang="el-GR" sz="30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</a:br>
            <a:r>
              <a:rPr lang="el-GR" sz="3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Τ</a:t>
            </a:r>
            <a:r>
              <a:rPr lang="el-GR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ΕΧΝΟΛΟΓΙΚΗΣ</a:t>
            </a:r>
            <a:r>
              <a:rPr lang="el-GR" sz="3000" b="1" dirty="0">
                <a:latin typeface="+mj-lt"/>
                <a:cs typeface="Times New Roman" pitchFamily="18" charset="0"/>
              </a:rPr>
              <a:t/>
            </a:r>
            <a:br>
              <a:rPr lang="el-GR" sz="3000" b="1" dirty="0">
                <a:latin typeface="+mj-lt"/>
                <a:cs typeface="Times New Roman" pitchFamily="18" charset="0"/>
              </a:rPr>
            </a:br>
            <a:r>
              <a:rPr lang="el-GR" sz="30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Ε</a:t>
            </a:r>
            <a:r>
              <a:rPr lang="el-GR" b="1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ΚΠΑΙΔΕΥΣΗΣ</a:t>
            </a:r>
            <a:endParaRPr lang="el-GR" b="1"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3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327025"/>
            <a:ext cx="2749006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4 - Ορθογώνιο"/>
          <p:cNvSpPr>
            <a:spLocks noChangeArrowheads="1"/>
          </p:cNvSpPr>
          <p:nvPr/>
        </p:nvSpPr>
        <p:spPr bwMode="auto">
          <a:xfrm>
            <a:off x="0" y="6149975"/>
            <a:ext cx="930880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pic>
        <p:nvPicPr>
          <p:cNvPr id="5" name="tabl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2889250"/>
            <a:ext cx="9103555" cy="277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163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1"/>
          <p:cNvSpPr>
            <a:spLocks noGrp="1"/>
          </p:cNvSpPr>
          <p:nvPr>
            <p:ph type="title"/>
          </p:nvPr>
        </p:nvSpPr>
        <p:spPr>
          <a:xfrm>
            <a:off x="838200" y="94960"/>
            <a:ext cx="10515600" cy="486930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ΝΟΜΟΣ ΝΕΥΤΩΝΑ ΚΑΙ ΠΑΓΚΟΣΜΙΑ ΕΛΞΗ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381125"/>
            <a:ext cx="12168000" cy="50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Νόμος του Νεύτωνα για την Παγκόσμια Έλξη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2099420"/>
            <a:ext cx="12172858" cy="50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Παγκόσμια Έλξη και </a:t>
            </a:r>
            <a:r>
              <a:rPr lang="el-GR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Βαρυτική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Δυναμική Ενέργεια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" y="2804270"/>
            <a:ext cx="12172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Βαρυτική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Δυναμική Ενέργεια στην Προσέγγιση Επίπεδης Γης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753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Ομάδα 27"/>
          <p:cNvGrpSpPr/>
          <p:nvPr/>
        </p:nvGrpSpPr>
        <p:grpSpPr>
          <a:xfrm>
            <a:off x="4364504" y="2351653"/>
            <a:ext cx="1793257" cy="1793257"/>
            <a:chOff x="4364504" y="2351653"/>
            <a:chExt cx="1793257" cy="1793257"/>
          </a:xfrm>
        </p:grpSpPr>
        <p:grpSp>
          <p:nvGrpSpPr>
            <p:cNvPr id="27" name="Ομάδα 26"/>
            <p:cNvGrpSpPr/>
            <p:nvPr/>
          </p:nvGrpSpPr>
          <p:grpSpPr>
            <a:xfrm>
              <a:off x="4364504" y="2351653"/>
              <a:ext cx="1793257" cy="1793257"/>
              <a:chOff x="4364504" y="2351653"/>
              <a:chExt cx="1793257" cy="1793257"/>
            </a:xfrm>
          </p:grpSpPr>
          <p:grpSp>
            <p:nvGrpSpPr>
              <p:cNvPr id="76" name="Ομάδα 75"/>
              <p:cNvGrpSpPr/>
              <p:nvPr/>
            </p:nvGrpSpPr>
            <p:grpSpPr>
              <a:xfrm>
                <a:off x="4364504" y="2351653"/>
                <a:ext cx="1793257" cy="1793257"/>
                <a:chOff x="4364504" y="2396866"/>
                <a:chExt cx="1800000" cy="1800000"/>
              </a:xfrm>
            </p:grpSpPr>
            <p:sp>
              <p:nvSpPr>
                <p:cNvPr id="24" name="Οβάλ 23"/>
                <p:cNvSpPr/>
                <p:nvPr/>
              </p:nvSpPr>
              <p:spPr>
                <a:xfrm>
                  <a:off x="4364504" y="2396866"/>
                  <a:ext cx="1800000" cy="1800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/>
                    </a:gs>
                    <a:gs pos="64000">
                      <a:schemeClr val="accent2">
                        <a:lumMod val="75000"/>
                      </a:schemeClr>
                    </a:gs>
                    <a:gs pos="100000">
                      <a:schemeClr val="accent4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>
                  <a:off x="4621527" y="2899001"/>
                  <a:ext cx="395957" cy="3978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b="1" i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</a:t>
                  </a:r>
                  <a:endPara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7" name="TextBox 36"/>
                <p:cNvSpPr txBox="1"/>
                <p:nvPr/>
              </p:nvSpPr>
              <p:spPr>
                <a:xfrm>
                  <a:off x="4958873" y="3600068"/>
                  <a:ext cx="492365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sz="20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Γη</a:t>
                  </a:r>
                  <a:endPara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0" name="TextBox 89"/>
              <p:cNvSpPr txBox="1"/>
              <p:nvPr/>
            </p:nvSpPr>
            <p:spPr>
              <a:xfrm>
                <a:off x="5420801" y="3175716"/>
                <a:ext cx="394474" cy="3963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26" name="Ευθεία γραμμή σύνδεσης 25"/>
            <p:cNvCxnSpPr>
              <a:endCxn id="24" idx="6"/>
            </p:cNvCxnSpPr>
            <p:nvPr/>
          </p:nvCxnSpPr>
          <p:spPr>
            <a:xfrm>
              <a:off x="5252782" y="3248282"/>
              <a:ext cx="90497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Ομάδα 72"/>
          <p:cNvGrpSpPr/>
          <p:nvPr/>
        </p:nvGrpSpPr>
        <p:grpSpPr>
          <a:xfrm>
            <a:off x="712714" y="539450"/>
            <a:ext cx="2839593" cy="917348"/>
            <a:chOff x="712714" y="1045160"/>
            <a:chExt cx="2850270" cy="920797"/>
          </a:xfrm>
        </p:grpSpPr>
        <p:sp>
          <p:nvSpPr>
            <p:cNvPr id="4" name="Οβάλ 3"/>
            <p:cNvSpPr/>
            <p:nvPr/>
          </p:nvSpPr>
          <p:spPr>
            <a:xfrm>
              <a:off x="712714" y="1484571"/>
              <a:ext cx="432000" cy="432000"/>
            </a:xfrm>
            <a:prstGeom prst="ellipse">
              <a:avLst/>
            </a:prstGeom>
            <a:gradFill flip="none" rotWithShape="1">
              <a:gsLst>
                <a:gs pos="0">
                  <a:schemeClr val="accent4"/>
                </a:gs>
                <a:gs pos="64000">
                  <a:schemeClr val="accent2"/>
                </a:gs>
                <a:gs pos="100000">
                  <a:schemeClr val="accent4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" name="Οβάλ 4"/>
            <p:cNvSpPr/>
            <p:nvPr/>
          </p:nvSpPr>
          <p:spPr>
            <a:xfrm>
              <a:off x="2986984" y="1425957"/>
              <a:ext cx="576000" cy="540000"/>
            </a:xfrm>
            <a:prstGeom prst="ellipse">
              <a:avLst/>
            </a:prstGeom>
            <a:gradFill flip="none" rotWithShape="1">
              <a:gsLst>
                <a:gs pos="0">
                  <a:schemeClr val="accent4"/>
                </a:gs>
                <a:gs pos="64000">
                  <a:schemeClr val="accent2"/>
                </a:gs>
                <a:gs pos="100000">
                  <a:schemeClr val="accent4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12714" y="1045160"/>
              <a:ext cx="4683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sz="2000" b="1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045605" y="1056884"/>
              <a:ext cx="4683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sz="2000" b="1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4" name="Ομάδα 73"/>
          <p:cNvGrpSpPr/>
          <p:nvPr/>
        </p:nvGrpSpPr>
        <p:grpSpPr>
          <a:xfrm>
            <a:off x="916990" y="842949"/>
            <a:ext cx="2331234" cy="348463"/>
            <a:chOff x="916990" y="1350798"/>
            <a:chExt cx="2340000" cy="349773"/>
          </a:xfrm>
        </p:grpSpPr>
        <p:cxnSp>
          <p:nvCxnSpPr>
            <p:cNvPr id="7" name="Ευθεία γραμμή σύνδεσης 6"/>
            <p:cNvCxnSpPr/>
            <p:nvPr/>
          </p:nvCxnSpPr>
          <p:spPr>
            <a:xfrm>
              <a:off x="916990" y="1700571"/>
              <a:ext cx="2340000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1910937" y="1350798"/>
                  <a:ext cx="344069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</m:oMath>
                    </m:oMathPara>
                  </a14:m>
                  <a:endParaRPr lang="el-GR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10937" y="1350798"/>
                  <a:ext cx="344069" cy="307777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94960"/>
            <a:ext cx="10515600" cy="486930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ΝΟΜΟΣ ΝΕΥΤΩΝΑ ΚΑΙ ΠΑΓΚΟΣΜΙΑ ΕΛΞΗ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5" name="Ομάδα 74"/>
          <p:cNvGrpSpPr/>
          <p:nvPr/>
        </p:nvGrpSpPr>
        <p:grpSpPr>
          <a:xfrm>
            <a:off x="935820" y="810137"/>
            <a:ext cx="2326179" cy="376661"/>
            <a:chOff x="935820" y="1317880"/>
            <a:chExt cx="2334926" cy="378077"/>
          </a:xfrm>
        </p:grpSpPr>
        <p:cxnSp>
          <p:nvCxnSpPr>
            <p:cNvPr id="12" name="Ευθύγραμμο βέλος σύνδεσης 11"/>
            <p:cNvCxnSpPr/>
            <p:nvPr/>
          </p:nvCxnSpPr>
          <p:spPr>
            <a:xfrm flipH="1">
              <a:off x="2424655" y="1695957"/>
              <a:ext cx="846091" cy="0"/>
            </a:xfrm>
            <a:prstGeom prst="straightConnector1">
              <a:avLst/>
            </a:prstGeom>
            <a:ln w="41275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Ευθύγραμμο βέλος σύνδεσης 12"/>
            <p:cNvCxnSpPr/>
            <p:nvPr/>
          </p:nvCxnSpPr>
          <p:spPr>
            <a:xfrm>
              <a:off x="935820" y="1695957"/>
              <a:ext cx="846091" cy="0"/>
            </a:xfrm>
            <a:prstGeom prst="straightConnector1">
              <a:avLst/>
            </a:prstGeom>
            <a:ln w="41275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1183756" y="1318077"/>
                  <a:ext cx="344069" cy="34515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3756" y="1318077"/>
                  <a:ext cx="344069" cy="345159"/>
                </a:xfrm>
                <a:prstGeom prst="rect">
                  <a:avLst/>
                </a:prstGeom>
                <a:blipFill>
                  <a:blip r:embed="rId3"/>
                  <a:stretch>
                    <a:fillRect l="-15789" r="-8772" b="-1403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2645300" y="1317880"/>
                  <a:ext cx="344069" cy="34515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45300" y="1317880"/>
                  <a:ext cx="344069" cy="345159"/>
                </a:xfrm>
                <a:prstGeom prst="rect">
                  <a:avLst/>
                </a:prstGeom>
                <a:blipFill>
                  <a:blip r:embed="rId4"/>
                  <a:stretch>
                    <a:fillRect l="-17857" r="-10714" b="-1403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030615" y="1619841"/>
                <a:ext cx="1928073" cy="3683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l-GR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l-GR" sz="2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𝑭</m:t>
                      </m:r>
                    </m:oMath>
                  </m:oMathPara>
                </a14:m>
                <a:endParaRPr lang="el-GR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615" y="1619841"/>
                <a:ext cx="1928073" cy="368396"/>
              </a:xfrm>
              <a:prstGeom prst="rect">
                <a:avLst/>
              </a:prstGeom>
              <a:blipFill>
                <a:blip r:embed="rId5"/>
                <a:stretch>
                  <a:fillRect l="-316" b="-11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Ορθογώνιο 17"/>
              <p:cNvSpPr/>
              <p:nvPr/>
            </p:nvSpPr>
            <p:spPr>
              <a:xfrm>
                <a:off x="1097024" y="2162696"/>
                <a:ext cx="1668927" cy="6380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𝑭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𝑮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Ορθογώνιο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024" y="2162696"/>
                <a:ext cx="1668927" cy="6380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0" name="Ομάδα 79"/>
          <p:cNvGrpSpPr/>
          <p:nvPr/>
        </p:nvGrpSpPr>
        <p:grpSpPr>
          <a:xfrm>
            <a:off x="98302" y="2972167"/>
            <a:ext cx="3952621" cy="752357"/>
            <a:chOff x="98302" y="3748430"/>
            <a:chExt cx="3967483" cy="75518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Ορθογώνιο 18"/>
                <p:cNvSpPr/>
                <p:nvPr/>
              </p:nvSpPr>
              <p:spPr>
                <a:xfrm>
                  <a:off x="98302" y="3748430"/>
                  <a:ext cx="3967483" cy="40863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𝑮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𝟔𝟕𝟒𝟑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𝟏𝟏</m:t>
                            </m:r>
                          </m:sup>
                        </m:sSup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𝐤𝐠</m:t>
                            </m:r>
                          </m:e>
                          <m:sup>
                            <m:r>
                              <a:rPr lang="en-US" sz="2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𝐦</m:t>
                            </m:r>
                          </m:e>
                          <m:sup>
                            <m:r>
                              <a:rPr lang="en-US" sz="2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𝐬</m:t>
                            </m:r>
                          </m:e>
                          <m:sup>
                            <m:r>
                              <a:rPr lang="en-US" sz="2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l-GR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Ορθογώνιο 1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302" y="3748430"/>
                  <a:ext cx="3967483" cy="408630"/>
                </a:xfrm>
                <a:prstGeom prst="rect">
                  <a:avLst/>
                </a:prstGeom>
                <a:blipFill>
                  <a:blip r:embed="rId7"/>
                  <a:stretch>
                    <a:fillRect b="-1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TextBox 20"/>
            <p:cNvSpPr txBox="1"/>
            <p:nvPr/>
          </p:nvSpPr>
          <p:spPr>
            <a:xfrm>
              <a:off x="98302" y="4134284"/>
              <a:ext cx="30328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Σταθερά Παγκόσμια Έλξης)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23" name="Ευθεία γραμμή σύνδεσης 22"/>
          <p:cNvCxnSpPr/>
          <p:nvPr/>
        </p:nvCxnSpPr>
        <p:spPr>
          <a:xfrm flipH="1">
            <a:off x="4173422" y="732146"/>
            <a:ext cx="1" cy="608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" name="Ομάδα 80"/>
          <p:cNvGrpSpPr/>
          <p:nvPr/>
        </p:nvGrpSpPr>
        <p:grpSpPr>
          <a:xfrm>
            <a:off x="6755125" y="589351"/>
            <a:ext cx="712739" cy="664383"/>
            <a:chOff x="6755125" y="638808"/>
            <a:chExt cx="715419" cy="666881"/>
          </a:xfrm>
        </p:grpSpPr>
        <p:sp>
          <p:nvSpPr>
            <p:cNvPr id="25" name="Οβάλ 24"/>
            <p:cNvSpPr/>
            <p:nvPr/>
          </p:nvSpPr>
          <p:spPr>
            <a:xfrm>
              <a:off x="7038544" y="873689"/>
              <a:ext cx="432000" cy="432000"/>
            </a:xfrm>
            <a:prstGeom prst="ellipse">
              <a:avLst/>
            </a:prstGeom>
            <a:gradFill flip="none" rotWithShape="1">
              <a:gsLst>
                <a:gs pos="0">
                  <a:schemeClr val="accent4"/>
                </a:gs>
                <a:gs pos="64000">
                  <a:schemeClr val="accent2"/>
                </a:gs>
                <a:gs pos="100000">
                  <a:schemeClr val="accent4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755125" y="638808"/>
              <a:ext cx="383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10285830" y="1086691"/>
                <a:ext cx="309236" cy="30662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e>
                      </m:acc>
                    </m:oMath>
                  </m:oMathPara>
                </a14:m>
                <a:endParaRPr lang="el-G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85830" y="1086691"/>
                <a:ext cx="309236" cy="306624"/>
              </a:xfrm>
              <a:prstGeom prst="rect">
                <a:avLst/>
              </a:prstGeom>
              <a:blipFill>
                <a:blip r:embed="rId8"/>
                <a:stretch>
                  <a:fillRect l="-3922" r="-39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4" name="Ομάδα 83"/>
          <p:cNvGrpSpPr/>
          <p:nvPr/>
        </p:nvGrpSpPr>
        <p:grpSpPr>
          <a:xfrm>
            <a:off x="7197600" y="2953433"/>
            <a:ext cx="4648675" cy="643910"/>
            <a:chOff x="7197600" y="3190005"/>
            <a:chExt cx="4666155" cy="64633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Ορθογώνιο 59"/>
                <p:cNvSpPr/>
                <p:nvPr/>
              </p:nvSpPr>
              <p:spPr>
                <a:xfrm>
                  <a:off x="7197600" y="3201280"/>
                  <a:ext cx="643831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</m:acc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≡</m:t>
                        </m:r>
                      </m:oMath>
                    </m:oMathPara>
                  </a14:m>
                  <a:endParaRPr lang="el-GR" sz="2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0" name="Ορθογώνιο 5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97600" y="3201280"/>
                  <a:ext cx="643831" cy="400110"/>
                </a:xfrm>
                <a:prstGeom prst="rect">
                  <a:avLst/>
                </a:prstGeom>
                <a:blipFill>
                  <a:blip r:embed="rId10"/>
                  <a:stretch>
                    <a:fillRect t="-7576" r="-190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2" name="TextBox 61"/>
            <p:cNvSpPr txBox="1"/>
            <p:nvPr/>
          </p:nvSpPr>
          <p:spPr>
            <a:xfrm>
              <a:off x="7700402" y="3190005"/>
              <a:ext cx="41633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Μοναδιαίο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κατεύθυνσης από κέντρο Γης σε κέντρο μάζας 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7213454" y="2553727"/>
            <a:ext cx="3971096" cy="398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Ακτινικό Σύστημα Συντεταγμένων</a:t>
            </a:r>
            <a:endParaRPr lang="el-GR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8" name="Ομάδα 87"/>
          <p:cNvGrpSpPr/>
          <p:nvPr/>
        </p:nvGrpSpPr>
        <p:grpSpPr>
          <a:xfrm>
            <a:off x="6156488" y="2269245"/>
            <a:ext cx="1907012" cy="2561459"/>
            <a:chOff x="6156487" y="2311568"/>
            <a:chExt cx="1914183" cy="25710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Ορθογώνιο 57"/>
                <p:cNvSpPr/>
                <p:nvPr/>
              </p:nvSpPr>
              <p:spPr>
                <a:xfrm>
                  <a:off x="6156487" y="2311568"/>
                  <a:ext cx="605359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≡</m:t>
                        </m:r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8" name="Ορθογώνιο 5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56487" y="2311568"/>
                  <a:ext cx="605359" cy="400110"/>
                </a:xfrm>
                <a:prstGeom prst="rect">
                  <a:avLst/>
                </a:prstGeom>
                <a:blipFill>
                  <a:blip r:embed="rId11"/>
                  <a:stretch>
                    <a:fillRect t="-7576" r="-44444" b="-757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Ορθογώνιο 62"/>
                <p:cNvSpPr/>
                <p:nvPr/>
              </p:nvSpPr>
              <p:spPr>
                <a:xfrm>
                  <a:off x="7256216" y="4482549"/>
                  <a:ext cx="81445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𝒋</m:t>
                            </m:r>
                          </m:e>
                        </m:acc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≡</m:t>
                        </m:r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3" name="Ορθογώνιο 6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56216" y="4482549"/>
                  <a:ext cx="814454" cy="400110"/>
                </a:xfrm>
                <a:prstGeom prst="rect">
                  <a:avLst/>
                </a:prstGeom>
                <a:blipFill>
                  <a:blip r:embed="rId12"/>
                  <a:stretch>
                    <a:fillRect t="-7692" r="-33835" b="-923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4" name="TextBox 63"/>
          <p:cNvSpPr txBox="1"/>
          <p:nvPr/>
        </p:nvSpPr>
        <p:spPr>
          <a:xfrm>
            <a:off x="7225178" y="3656222"/>
            <a:ext cx="4214797" cy="398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Ορθογώνιο Σύστημα Συντεταγμένων</a:t>
            </a:r>
            <a:endParaRPr lang="el-GR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7" name="Ομάδα 86"/>
          <p:cNvGrpSpPr/>
          <p:nvPr/>
        </p:nvGrpSpPr>
        <p:grpSpPr>
          <a:xfrm>
            <a:off x="5672724" y="468536"/>
            <a:ext cx="6444878" cy="3980044"/>
            <a:chOff x="5672724" y="505525"/>
            <a:chExt cx="6469112" cy="3995010"/>
          </a:xfrm>
        </p:grpSpPr>
        <p:cxnSp>
          <p:nvCxnSpPr>
            <p:cNvPr id="70" name="Ευθεία γραμμή σύνδεσης 69"/>
            <p:cNvCxnSpPr/>
            <p:nvPr/>
          </p:nvCxnSpPr>
          <p:spPr>
            <a:xfrm flipV="1">
              <a:off x="5672724" y="622926"/>
              <a:ext cx="2001763" cy="2218806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Ορθογώνιο 68"/>
            <p:cNvSpPr/>
            <p:nvPr/>
          </p:nvSpPr>
          <p:spPr>
            <a:xfrm>
              <a:off x="7619982" y="505525"/>
              <a:ext cx="2872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l-GR" i="1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257935" y="4131203"/>
              <a:ext cx="48839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Κατακόρυφος άξονας 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y) </a:t>
              </a:r>
              <a:r>
                <a:rPr lang="en-US" b="1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≡ (</a:t>
              </a:r>
              <a:r>
                <a:rPr lang="el-GR" b="1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Ακτινικός άξονας </a:t>
              </a:r>
              <a:r>
                <a:rPr lang="en-US" b="1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r)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5" name="Ομάδα 84"/>
          <p:cNvGrpSpPr/>
          <p:nvPr/>
        </p:nvGrpSpPr>
        <p:grpSpPr>
          <a:xfrm>
            <a:off x="4745679" y="1560768"/>
            <a:ext cx="7443210" cy="3614373"/>
            <a:chOff x="4745679" y="1599133"/>
            <a:chExt cx="7471198" cy="3627964"/>
          </a:xfrm>
        </p:grpSpPr>
        <p:sp>
          <p:nvSpPr>
            <p:cNvPr id="67" name="TextBox 66"/>
            <p:cNvSpPr txBox="1"/>
            <p:nvPr/>
          </p:nvSpPr>
          <p:spPr>
            <a:xfrm>
              <a:off x="7248877" y="4857765"/>
              <a:ext cx="49680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Οριζόντιος άξονας 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x) </a:t>
              </a:r>
              <a:r>
                <a:rPr lang="en-US" b="1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≡ (</a:t>
              </a:r>
              <a:r>
                <a:rPr lang="el-GR" b="1" dirty="0" err="1" smtClean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Εφαπτομενικός</a:t>
              </a:r>
              <a:r>
                <a:rPr lang="el-GR" b="1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 άξονας</a:t>
              </a:r>
              <a:r>
                <a:rPr lang="en-US" b="1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71" name="Ομάδα 70"/>
            <p:cNvGrpSpPr/>
            <p:nvPr/>
          </p:nvGrpSpPr>
          <p:grpSpPr>
            <a:xfrm>
              <a:off x="4745679" y="1599133"/>
              <a:ext cx="2218806" cy="2171534"/>
              <a:chOff x="4745679" y="1599133"/>
              <a:chExt cx="2218806" cy="2171534"/>
            </a:xfrm>
          </p:grpSpPr>
          <p:cxnSp>
            <p:nvCxnSpPr>
              <p:cNvPr id="45" name="Ευθεία γραμμή σύνδεσης 44"/>
              <p:cNvCxnSpPr/>
              <p:nvPr/>
            </p:nvCxnSpPr>
            <p:spPr>
              <a:xfrm rot="5400000" flipV="1">
                <a:off x="4854200" y="1490612"/>
                <a:ext cx="2001763" cy="2218806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Ευθύγραμμο βέλος σύνδεσης 56"/>
              <p:cNvCxnSpPr/>
              <p:nvPr/>
            </p:nvCxnSpPr>
            <p:spPr>
              <a:xfrm rot="5400000" flipV="1">
                <a:off x="5893358" y="2588530"/>
                <a:ext cx="226486" cy="246609"/>
              </a:xfrm>
              <a:prstGeom prst="straightConnector1">
                <a:avLst/>
              </a:prstGeom>
              <a:ln w="41275">
                <a:solidFill>
                  <a:srgbClr val="FF0000"/>
                </a:solidFill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9" name="Ορθογώνιο 58"/>
                  <p:cNvSpPr/>
                  <p:nvPr/>
                </p:nvSpPr>
                <p:spPr>
                  <a:xfrm>
                    <a:off x="6035009" y="2538960"/>
                    <a:ext cx="336951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9" name="Ορθογώνιο 5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35009" y="2538960"/>
                    <a:ext cx="336951" cy="400110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 t="-7576" r="-3818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8" name="Ορθογώνιο 67"/>
              <p:cNvSpPr/>
              <p:nvPr/>
            </p:nvSpPr>
            <p:spPr>
              <a:xfrm>
                <a:off x="6629086" y="3401335"/>
                <a:ext cx="3000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el-GR" i="1" dirty="0"/>
              </a:p>
            </p:txBody>
          </p:sp>
        </p:grpSp>
      </p:grpSp>
      <p:grpSp>
        <p:nvGrpSpPr>
          <p:cNvPr id="79" name="Ομάδα 78"/>
          <p:cNvGrpSpPr/>
          <p:nvPr/>
        </p:nvGrpSpPr>
        <p:grpSpPr>
          <a:xfrm>
            <a:off x="5252782" y="1048386"/>
            <a:ext cx="1994264" cy="2210494"/>
            <a:chOff x="5252781" y="1092029"/>
            <a:chExt cx="2001763" cy="2218806"/>
          </a:xfrm>
        </p:grpSpPr>
        <p:grpSp>
          <p:nvGrpSpPr>
            <p:cNvPr id="77" name="Ομάδα 76"/>
            <p:cNvGrpSpPr/>
            <p:nvPr/>
          </p:nvGrpSpPr>
          <p:grpSpPr>
            <a:xfrm>
              <a:off x="5252781" y="1092029"/>
              <a:ext cx="2001763" cy="2218806"/>
              <a:chOff x="5252781" y="1092029"/>
              <a:chExt cx="2001763" cy="2218806"/>
            </a:xfrm>
          </p:grpSpPr>
          <p:cxnSp>
            <p:nvCxnSpPr>
              <p:cNvPr id="32" name="Ευθεία γραμμή σύνδεσης 31"/>
              <p:cNvCxnSpPr/>
              <p:nvPr/>
            </p:nvCxnSpPr>
            <p:spPr>
              <a:xfrm flipV="1">
                <a:off x="5252781" y="1092029"/>
                <a:ext cx="2001763" cy="2218806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6098159" y="1791296"/>
                    <a:ext cx="344069" cy="307777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oMath>
                      </m:oMathPara>
                    </a14:m>
                    <a:endParaRPr lang="el-GR" b="1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3" name="TextBox 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98159" y="1791296"/>
                    <a:ext cx="344069" cy="307777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46" name="Ευθύγραμμο βέλος σύνδεσης 45"/>
            <p:cNvCxnSpPr/>
            <p:nvPr/>
          </p:nvCxnSpPr>
          <p:spPr>
            <a:xfrm flipV="1">
              <a:off x="5881634" y="2354069"/>
              <a:ext cx="226486" cy="246609"/>
            </a:xfrm>
            <a:prstGeom prst="straightConnector1">
              <a:avLst/>
            </a:prstGeom>
            <a:ln w="41275">
              <a:solidFill>
                <a:srgbClr val="FF000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Ορθογώνιο 50"/>
                <p:cNvSpPr/>
                <p:nvPr/>
              </p:nvSpPr>
              <p:spPr>
                <a:xfrm>
                  <a:off x="5988717" y="2297513"/>
                  <a:ext cx="380232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1" name="Ορθογώνιο 5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8717" y="2297513"/>
                  <a:ext cx="380232" cy="400110"/>
                </a:xfrm>
                <a:prstGeom prst="rect">
                  <a:avLst/>
                </a:prstGeom>
                <a:blipFill>
                  <a:blip r:embed="rId15"/>
                  <a:stretch>
                    <a:fillRect t="-7576" r="-1428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Ομάδα 10"/>
          <p:cNvGrpSpPr/>
          <p:nvPr/>
        </p:nvGrpSpPr>
        <p:grpSpPr>
          <a:xfrm>
            <a:off x="7848334" y="931122"/>
            <a:ext cx="4223277" cy="1478249"/>
            <a:chOff x="7848334" y="977519"/>
            <a:chExt cx="4239157" cy="1483807"/>
          </a:xfrm>
        </p:grpSpPr>
        <p:grpSp>
          <p:nvGrpSpPr>
            <p:cNvPr id="86" name="Ομάδα 85"/>
            <p:cNvGrpSpPr/>
            <p:nvPr/>
          </p:nvGrpSpPr>
          <p:grpSpPr>
            <a:xfrm>
              <a:off x="7848334" y="977519"/>
              <a:ext cx="4239157" cy="1483807"/>
              <a:chOff x="7848334" y="977519"/>
              <a:chExt cx="4239157" cy="1483807"/>
            </a:xfrm>
          </p:grpSpPr>
          <p:grpSp>
            <p:nvGrpSpPr>
              <p:cNvPr id="83" name="Ομάδα 82"/>
              <p:cNvGrpSpPr/>
              <p:nvPr/>
            </p:nvGrpSpPr>
            <p:grpSpPr>
              <a:xfrm>
                <a:off x="7848334" y="977519"/>
                <a:ext cx="1929439" cy="1483807"/>
                <a:chOff x="7848334" y="977519"/>
                <a:chExt cx="1929439" cy="1483807"/>
              </a:xfrm>
            </p:grpSpPr>
            <p:sp>
              <p:nvSpPr>
                <p:cNvPr id="50" name="Ελεύθερη σχεδίαση 49"/>
                <p:cNvSpPr/>
                <p:nvPr/>
              </p:nvSpPr>
              <p:spPr>
                <a:xfrm>
                  <a:off x="9104433" y="977519"/>
                  <a:ext cx="673340" cy="654325"/>
                </a:xfrm>
                <a:custGeom>
                  <a:avLst/>
                  <a:gdLst>
                    <a:gd name="connsiteX0" fmla="*/ 508927 w 673333"/>
                    <a:gd name="connsiteY0" fmla="*/ 26557 h 673361"/>
                    <a:gd name="connsiteX1" fmla="*/ 262742 w 673333"/>
                    <a:gd name="connsiteY1" fmla="*/ 26557 h 673361"/>
                    <a:gd name="connsiteX2" fmla="*/ 40004 w 673333"/>
                    <a:gd name="connsiteY2" fmla="*/ 202403 h 673361"/>
                    <a:gd name="connsiteX3" fmla="*/ 4835 w 673333"/>
                    <a:gd name="connsiteY3" fmla="*/ 413418 h 673361"/>
                    <a:gd name="connsiteX4" fmla="*/ 98619 w 673333"/>
                    <a:gd name="connsiteY4" fmla="*/ 565818 h 673361"/>
                    <a:gd name="connsiteX5" fmla="*/ 450312 w 673333"/>
                    <a:gd name="connsiteY5" fmla="*/ 671326 h 673361"/>
                    <a:gd name="connsiteX6" fmla="*/ 673050 w 673333"/>
                    <a:gd name="connsiteY6" fmla="*/ 472034 h 673361"/>
                    <a:gd name="connsiteX7" fmla="*/ 497204 w 673333"/>
                    <a:gd name="connsiteY7" fmla="*/ 272742 h 673361"/>
                    <a:gd name="connsiteX8" fmla="*/ 508927 w 673333"/>
                    <a:gd name="connsiteY8" fmla="*/ 26557 h 673361"/>
                    <a:gd name="connsiteX0" fmla="*/ 485481 w 673340"/>
                    <a:gd name="connsiteY0" fmla="*/ 54413 h 654325"/>
                    <a:gd name="connsiteX1" fmla="*/ 262742 w 673340"/>
                    <a:gd name="connsiteY1" fmla="*/ 7521 h 654325"/>
                    <a:gd name="connsiteX2" fmla="*/ 40004 w 673340"/>
                    <a:gd name="connsiteY2" fmla="*/ 183367 h 654325"/>
                    <a:gd name="connsiteX3" fmla="*/ 4835 w 673340"/>
                    <a:gd name="connsiteY3" fmla="*/ 394382 h 654325"/>
                    <a:gd name="connsiteX4" fmla="*/ 98619 w 673340"/>
                    <a:gd name="connsiteY4" fmla="*/ 546782 h 654325"/>
                    <a:gd name="connsiteX5" fmla="*/ 450312 w 673340"/>
                    <a:gd name="connsiteY5" fmla="*/ 652290 h 654325"/>
                    <a:gd name="connsiteX6" fmla="*/ 673050 w 673340"/>
                    <a:gd name="connsiteY6" fmla="*/ 452998 h 654325"/>
                    <a:gd name="connsiteX7" fmla="*/ 497204 w 673340"/>
                    <a:gd name="connsiteY7" fmla="*/ 253706 h 654325"/>
                    <a:gd name="connsiteX8" fmla="*/ 485481 w 673340"/>
                    <a:gd name="connsiteY8" fmla="*/ 54413 h 6543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673340" h="654325">
                      <a:moveTo>
                        <a:pt x="485481" y="54413"/>
                      </a:moveTo>
                      <a:cubicBezTo>
                        <a:pt x="446404" y="13382"/>
                        <a:pt x="336988" y="-13971"/>
                        <a:pt x="262742" y="7521"/>
                      </a:cubicBezTo>
                      <a:cubicBezTo>
                        <a:pt x="188496" y="29013"/>
                        <a:pt x="82988" y="118890"/>
                        <a:pt x="40004" y="183367"/>
                      </a:cubicBezTo>
                      <a:cubicBezTo>
                        <a:pt x="-2980" y="247844"/>
                        <a:pt x="-4934" y="333813"/>
                        <a:pt x="4835" y="394382"/>
                      </a:cubicBezTo>
                      <a:cubicBezTo>
                        <a:pt x="14604" y="454951"/>
                        <a:pt x="24373" y="503797"/>
                        <a:pt x="98619" y="546782"/>
                      </a:cubicBezTo>
                      <a:cubicBezTo>
                        <a:pt x="172865" y="589767"/>
                        <a:pt x="354573" y="667921"/>
                        <a:pt x="450312" y="652290"/>
                      </a:cubicBezTo>
                      <a:cubicBezTo>
                        <a:pt x="546051" y="636659"/>
                        <a:pt x="665235" y="519429"/>
                        <a:pt x="673050" y="452998"/>
                      </a:cubicBezTo>
                      <a:cubicBezTo>
                        <a:pt x="680865" y="386567"/>
                        <a:pt x="528465" y="320137"/>
                        <a:pt x="497204" y="253706"/>
                      </a:cubicBezTo>
                      <a:cubicBezTo>
                        <a:pt x="465943" y="187275"/>
                        <a:pt x="524558" y="95444"/>
                        <a:pt x="485481" y="54413"/>
                      </a:cubicBez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2" name="TextBox 51"/>
                    <p:cNvSpPr txBox="1"/>
                    <p:nvPr/>
                  </p:nvSpPr>
                  <p:spPr>
                    <a:xfrm>
                      <a:off x="7848334" y="1887130"/>
                      <a:ext cx="1335798" cy="574196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𝑮</m:t>
                            </m:r>
                            <m:f>
                              <m:fPr>
                                <m:ctrlP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𝑴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n-US" sz="20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𝒓</m:t>
                                    </m:r>
                                  </m:e>
                                  <m:sup>
                                    <m:r>
                                      <a:rPr lang="en-US" sz="20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𝒈</m:t>
                            </m:r>
                            <m: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  <m: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oMath>
                        </m:oMathPara>
                      </a14:m>
                      <a:endParaRPr lang="el-GR" b="1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52" name="TextBox 5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848334" y="1887130"/>
                      <a:ext cx="1335798" cy="574196"/>
                    </a:xfrm>
                    <a:prstGeom prst="rect">
                      <a:avLst/>
                    </a:prstGeom>
                    <a:blipFill>
                      <a:blip r:embed="rId1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53" name="TextBox 52"/>
              <p:cNvSpPr txBox="1"/>
              <p:nvPr/>
            </p:nvSpPr>
            <p:spPr>
              <a:xfrm>
                <a:off x="9184132" y="2041402"/>
                <a:ext cx="29033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Επιτάχυνση της Βαρύτητας</a:t>
                </a:r>
                <a:endPara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6" name="Ευθύγραμμο βέλος σύνδεσης 5"/>
            <p:cNvCxnSpPr>
              <a:stCxn id="50" idx="4"/>
            </p:cNvCxnSpPr>
            <p:nvPr/>
          </p:nvCxnSpPr>
          <p:spPr>
            <a:xfrm flipH="1">
              <a:off x="8463786" y="1524301"/>
              <a:ext cx="739266" cy="488031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844471" y="5785084"/>
                <a:ext cx="1656000" cy="288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𝒘</m:t>
                          </m:r>
                        </m:e>
                      </m:acc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𝒎𝒈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) </m:t>
                      </m:r>
                      <m:acc>
                        <m:accPr>
                          <m:chr m:val="̂"/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4471" y="5785084"/>
                <a:ext cx="1656000" cy="288000"/>
              </a:xfrm>
              <a:prstGeom prst="rect">
                <a:avLst/>
              </a:prstGeom>
              <a:blipFill>
                <a:blip r:embed="rId17"/>
                <a:stretch>
                  <a:fillRect l="-3321" t="-27660" r="-23247" b="-4468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2" name="Ομάδα 41"/>
          <p:cNvGrpSpPr/>
          <p:nvPr/>
        </p:nvGrpSpPr>
        <p:grpSpPr>
          <a:xfrm>
            <a:off x="4443238" y="5166778"/>
            <a:ext cx="1867399" cy="1604007"/>
            <a:chOff x="4443238" y="5166778"/>
            <a:chExt cx="1867399" cy="16040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Box 71"/>
                <p:cNvSpPr txBox="1"/>
                <p:nvPr/>
              </p:nvSpPr>
              <p:spPr>
                <a:xfrm>
                  <a:off x="4443238" y="5166778"/>
                  <a:ext cx="1764000" cy="57419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𝒘</m:t>
                            </m:r>
                          </m:e>
                        </m:acc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𝑮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𝑴</m:t>
                            </m:r>
                            <m: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2" name="TextBox 7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43238" y="5166778"/>
                  <a:ext cx="1764000" cy="574196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Ορθογώνιο 21"/>
                <p:cNvSpPr/>
                <p:nvPr/>
              </p:nvSpPr>
              <p:spPr>
                <a:xfrm>
                  <a:off x="4872486" y="5822116"/>
                  <a:ext cx="1438151" cy="6090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𝑮</m:t>
                        </m:r>
                        <m:f>
                          <m:f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𝑴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p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b="1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𝒈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2" name="Ορθογώνιο 2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72486" y="5822116"/>
                  <a:ext cx="1438151" cy="609077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8" name="Ορθογώνιο 77"/>
                <p:cNvSpPr/>
                <p:nvPr/>
              </p:nvSpPr>
              <p:spPr>
                <a:xfrm>
                  <a:off x="5402365" y="6372174"/>
                  <a:ext cx="811403" cy="398611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𝒋</m:t>
                            </m:r>
                          </m:e>
                        </m:acc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≡</m:t>
                        </m:r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8" name="Ορθογώνιο 7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02365" y="6372174"/>
                  <a:ext cx="811403" cy="398611"/>
                </a:xfrm>
                <a:prstGeom prst="rect">
                  <a:avLst/>
                </a:prstGeom>
                <a:blipFill>
                  <a:blip r:embed="rId20"/>
                  <a:stretch>
                    <a:fillRect t="-7576" r="-34586" b="-757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7" name="Ομάδα 46"/>
          <p:cNvGrpSpPr/>
          <p:nvPr/>
        </p:nvGrpSpPr>
        <p:grpSpPr>
          <a:xfrm>
            <a:off x="5259705" y="968116"/>
            <a:ext cx="5090112" cy="2288518"/>
            <a:chOff x="5259705" y="968116"/>
            <a:chExt cx="5090112" cy="2288518"/>
          </a:xfrm>
        </p:grpSpPr>
        <p:grpSp>
          <p:nvGrpSpPr>
            <p:cNvPr id="82" name="Ομάδα 81"/>
            <p:cNvGrpSpPr/>
            <p:nvPr/>
          </p:nvGrpSpPr>
          <p:grpSpPr>
            <a:xfrm>
              <a:off x="5259705" y="968116"/>
              <a:ext cx="5090112" cy="2288518"/>
              <a:chOff x="5259705" y="1011466"/>
              <a:chExt cx="5109252" cy="229712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1" name="TextBox 40"/>
                  <p:cNvSpPr txBox="1"/>
                  <p:nvPr/>
                </p:nvSpPr>
                <p:spPr>
                  <a:xfrm>
                    <a:off x="8352957" y="1011466"/>
                    <a:ext cx="2016000" cy="574196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</m:acc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=−</m:t>
                          </m:r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𝑮</m:t>
                          </m:r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𝑴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p>
                                  <m: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  <m:acc>
                            <m:accPr>
                              <m:chr m:val="̂"/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=</m:t>
                          </m:r>
                        </m:oMath>
                      </m:oMathPara>
                    </a14:m>
                    <a:endParaRPr lang="el-GR" b="1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1" name="TextBox 4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352957" y="1011466"/>
                    <a:ext cx="2016000" cy="574196"/>
                  </a:xfrm>
                  <a:prstGeom prst="rect">
                    <a:avLst/>
                  </a:prstGeom>
                  <a:blipFill>
                    <a:blip r:embed="rId2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44" name="Ευθύγραμμο βέλος σύνδεσης 43"/>
              <p:cNvCxnSpPr/>
              <p:nvPr/>
            </p:nvCxnSpPr>
            <p:spPr>
              <a:xfrm rot="10800000" flipH="1">
                <a:off x="5259705" y="2704661"/>
                <a:ext cx="540000" cy="603928"/>
              </a:xfrm>
              <a:prstGeom prst="straightConnector1">
                <a:avLst/>
              </a:prstGeom>
              <a:ln w="41275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Ευθύγραμμο βέλος σύνδεσης 37"/>
              <p:cNvCxnSpPr/>
              <p:nvPr/>
            </p:nvCxnSpPr>
            <p:spPr>
              <a:xfrm flipH="1">
                <a:off x="6687503" y="1092029"/>
                <a:ext cx="567044" cy="618617"/>
              </a:xfrm>
              <a:prstGeom prst="straightConnector1">
                <a:avLst/>
              </a:prstGeom>
              <a:ln w="41275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TextBox 88"/>
                <p:cNvSpPr txBox="1"/>
                <p:nvPr/>
              </p:nvSpPr>
              <p:spPr>
                <a:xfrm>
                  <a:off x="6918614" y="1374504"/>
                  <a:ext cx="251056" cy="34386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</m:acc>
                      </m:oMath>
                    </m:oMathPara>
                  </a14:m>
                  <a:endParaRPr lang="el-GR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89" name="TextBox 8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18614" y="1374504"/>
                  <a:ext cx="251056" cy="343866"/>
                </a:xfrm>
                <a:prstGeom prst="rect">
                  <a:avLst/>
                </a:prstGeom>
                <a:blipFill>
                  <a:blip r:embed="rId22"/>
                  <a:stretch>
                    <a:fillRect l="-19512" r="-17073" b="-526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0" name="Δεξί άγκιστρο 39"/>
          <p:cNvSpPr/>
          <p:nvPr/>
        </p:nvSpPr>
        <p:spPr>
          <a:xfrm>
            <a:off x="6207238" y="5295320"/>
            <a:ext cx="414792" cy="1323689"/>
          </a:xfrm>
          <a:prstGeom prst="rightBrace">
            <a:avLst>
              <a:gd name="adj1" fmla="val 16446"/>
              <a:gd name="adj2" fmla="val 50000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30" name="Ομάδα 29"/>
          <p:cNvGrpSpPr/>
          <p:nvPr/>
        </p:nvGrpSpPr>
        <p:grpSpPr>
          <a:xfrm>
            <a:off x="181271" y="3724167"/>
            <a:ext cx="4017003" cy="3046618"/>
            <a:chOff x="181271" y="3923720"/>
            <a:chExt cx="4017003" cy="2448454"/>
          </a:xfrm>
        </p:grpSpPr>
        <p:graphicFrame>
          <p:nvGraphicFramePr>
            <p:cNvPr id="92" name="Γράφημα 91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469123321"/>
                </p:ext>
              </p:extLst>
            </p:nvPr>
          </p:nvGraphicFramePr>
          <p:xfrm>
            <a:off x="345749" y="3923720"/>
            <a:ext cx="3698350" cy="244845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3"/>
            </a:graphicData>
          </a:graphic>
        </p:graphicFrame>
        <p:sp>
          <p:nvSpPr>
            <p:cNvPr id="29" name="TextBox 28"/>
            <p:cNvSpPr txBox="1"/>
            <p:nvPr/>
          </p:nvSpPr>
          <p:spPr>
            <a:xfrm rot="16200000">
              <a:off x="-96651" y="4364532"/>
              <a:ext cx="8328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   </a:t>
              </a:r>
              <a:r>
                <a:rPr lang="en-US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(x10</a:t>
              </a:r>
              <a:r>
                <a:rPr lang="en-US" sz="1200" b="1" baseline="30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7</a:t>
              </a:r>
              <a:r>
                <a:rPr lang="en-US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N)</a:t>
              </a:r>
              <a:endParaRPr lang="el-G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3646520" y="6072070"/>
              <a:ext cx="551754" cy="2226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  </a:t>
              </a:r>
              <a:r>
                <a:rPr lang="en-US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(m)</a:t>
              </a:r>
              <a:endParaRPr lang="el-G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" name="Ομάδα 30"/>
          <p:cNvGrpSpPr/>
          <p:nvPr/>
        </p:nvGrpSpPr>
        <p:grpSpPr>
          <a:xfrm>
            <a:off x="2552098" y="3929719"/>
            <a:ext cx="1281634" cy="911952"/>
            <a:chOff x="2552098" y="3929719"/>
            <a:chExt cx="1281634" cy="911952"/>
          </a:xfrm>
        </p:grpSpPr>
        <p:sp>
          <p:nvSpPr>
            <p:cNvPr id="94" name="Οβάλ 93"/>
            <p:cNvSpPr/>
            <p:nvPr/>
          </p:nvSpPr>
          <p:spPr>
            <a:xfrm>
              <a:off x="2761600" y="3929719"/>
              <a:ext cx="430382" cy="430382"/>
            </a:xfrm>
            <a:prstGeom prst="ellipse">
              <a:avLst/>
            </a:prstGeom>
            <a:gradFill flip="none" rotWithShape="1">
              <a:gsLst>
                <a:gs pos="0">
                  <a:schemeClr val="accent4"/>
                </a:gs>
                <a:gs pos="64000">
                  <a:schemeClr val="accent2"/>
                </a:gs>
                <a:gs pos="100000">
                  <a:schemeClr val="accent4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6" name="Οβάλ 95"/>
            <p:cNvSpPr/>
            <p:nvPr/>
          </p:nvSpPr>
          <p:spPr>
            <a:xfrm>
              <a:off x="3207802" y="3929719"/>
              <a:ext cx="430382" cy="430382"/>
            </a:xfrm>
            <a:prstGeom prst="ellipse">
              <a:avLst/>
            </a:prstGeom>
            <a:gradFill flip="none" rotWithShape="1">
              <a:gsLst>
                <a:gs pos="0">
                  <a:schemeClr val="accent4"/>
                </a:gs>
                <a:gs pos="64000">
                  <a:schemeClr val="accent2"/>
                </a:gs>
                <a:gs pos="100000">
                  <a:schemeClr val="accent4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552098" y="4370708"/>
              <a:ext cx="122822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sz="1200" b="1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m</a:t>
              </a:r>
              <a:r>
                <a:rPr lang="en-US" sz="1200" b="1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10 kg</a:t>
              </a:r>
              <a:endParaRPr lang="el-G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2559024" y="4564672"/>
              <a:ext cx="127470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1200" b="1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R</a:t>
              </a:r>
              <a:r>
                <a:rPr lang="en-US" sz="1200" b="1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0,06 m</a:t>
              </a:r>
              <a:endParaRPr lang="el-G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0" name="Ευθεία γραμμή σύνδεσης 99"/>
            <p:cNvCxnSpPr/>
            <p:nvPr/>
          </p:nvCxnSpPr>
          <p:spPr>
            <a:xfrm>
              <a:off x="2987182" y="4144910"/>
              <a:ext cx="442800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100"/>
            <p:cNvSpPr txBox="1"/>
            <p:nvPr/>
          </p:nvSpPr>
          <p:spPr>
            <a:xfrm>
              <a:off x="3164483" y="3938653"/>
              <a:ext cx="25359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endParaRPr lang="el-G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"/>
              <p:cNvSpPr/>
              <p:nvPr/>
            </p:nvSpPr>
            <p:spPr>
              <a:xfrm>
                <a:off x="7683603" y="6166678"/>
                <a:ext cx="2197205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𝒈</m:t>
                      </m:r>
                      <m:d>
                        <m:d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𝑹</m:t>
                          </m:r>
                        </m:e>
                      </m:d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𝟖𝟎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0" smtClean="0">
                          <a:latin typeface="Cambria Math" panose="02040503050406030204" pitchFamily="18" charset="0"/>
                        </a:rPr>
                        <m:t>𝐦</m:t>
                      </m:r>
                      <m:r>
                        <a:rPr lang="en-US" b="1" i="0" smtClean="0">
                          <a:latin typeface="Cambria Math" panose="02040503050406030204" pitchFamily="18" charset="0"/>
                        </a:rPr>
                        <m:t>/</m:t>
                      </m:r>
                      <m:sSup>
                        <m:sSup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p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b="1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3603" y="6166678"/>
                <a:ext cx="2197205" cy="375552"/>
              </a:xfrm>
              <a:prstGeom prst="rect">
                <a:avLst/>
              </a:prstGeom>
              <a:blipFill>
                <a:blip r:embed="rId2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5625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48" grpId="0"/>
      <p:bldP spid="61" grpId="0"/>
      <p:bldP spid="64" grpId="0"/>
      <p:bldP spid="20" grpId="0"/>
      <p:bldP spid="40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 txBox="1">
            <a:spLocks/>
          </p:cNvSpPr>
          <p:nvPr/>
        </p:nvSpPr>
        <p:spPr>
          <a:xfrm>
            <a:off x="838200" y="74178"/>
            <a:ext cx="10515600" cy="4869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ΠΑΓΚΟΣΜΙΑ ΕΛΞΗ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KAI 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ΒΑΡΥΤΙΚΗ ΔΥΝΑΜΙΚΗ ΕΝΕΡΓΕΙΑ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Ομάδα 1"/>
          <p:cNvGrpSpPr/>
          <p:nvPr/>
        </p:nvGrpSpPr>
        <p:grpSpPr>
          <a:xfrm>
            <a:off x="716973" y="748146"/>
            <a:ext cx="5932969" cy="400110"/>
            <a:chOff x="716973" y="748146"/>
            <a:chExt cx="5932969" cy="400110"/>
          </a:xfrm>
        </p:grpSpPr>
        <p:sp>
          <p:nvSpPr>
            <p:cNvPr id="5" name="TextBox 4"/>
            <p:cNvSpPr txBox="1"/>
            <p:nvPr/>
          </p:nvSpPr>
          <p:spPr>
            <a:xfrm>
              <a:off x="716973" y="748146"/>
              <a:ext cx="444288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Διατήρηση της Μηχανικής Ενέργειας: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5356511" y="809306"/>
                  <a:ext cx="1293431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l-GR" sz="2000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𝑲</m:t>
                      </m:r>
                      <m:r>
                        <a:rPr lang="en-US" sz="2000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l-GR" sz="2000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𝑼</m:t>
                      </m:r>
                    </m:oMath>
                  </a14:m>
                  <a:r>
                    <a:rPr lang="en-US" sz="2000" b="1" i="1" dirty="0" smtClean="0">
                      <a:solidFill>
                        <a:srgbClr val="0000CC"/>
                      </a:solidFill>
                    </a:rPr>
                    <a:t> </a:t>
                  </a:r>
                  <a:endParaRPr lang="el-GR" sz="2000" b="1" i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56511" y="809306"/>
                  <a:ext cx="1293431" cy="307777"/>
                </a:xfrm>
                <a:prstGeom prst="rect">
                  <a:avLst/>
                </a:prstGeom>
                <a:blipFill>
                  <a:blip r:embed="rId2"/>
                  <a:stretch>
                    <a:fillRect l="-7075" r="-2358" b="-6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" name="Ομάδα 2"/>
          <p:cNvGrpSpPr/>
          <p:nvPr/>
        </p:nvGrpSpPr>
        <p:grpSpPr>
          <a:xfrm>
            <a:off x="713508" y="1233058"/>
            <a:ext cx="5678810" cy="400110"/>
            <a:chOff x="713508" y="1233058"/>
            <a:chExt cx="5678810" cy="400110"/>
          </a:xfrm>
        </p:grpSpPr>
        <p:sp>
          <p:nvSpPr>
            <p:cNvPr id="7" name="TextBox 6"/>
            <p:cNvSpPr txBox="1"/>
            <p:nvPr/>
          </p:nvSpPr>
          <p:spPr>
            <a:xfrm>
              <a:off x="713508" y="1233058"/>
              <a:ext cx="46746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Θεώρημα Έργου – Κινητικής Ενέργειας: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5384222" y="1294218"/>
                  <a:ext cx="1008096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𝑾</m:t>
                        </m:r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0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𝚫</m:t>
                        </m:r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𝑲</m:t>
                        </m:r>
                      </m:oMath>
                    </m:oMathPara>
                  </a14:m>
                  <a:endParaRPr lang="el-GR" sz="2000" b="1" i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84222" y="1294218"/>
                  <a:ext cx="1008096" cy="307777"/>
                </a:xfrm>
                <a:prstGeom prst="rect">
                  <a:avLst/>
                </a:prstGeom>
                <a:blipFill>
                  <a:blip r:embed="rId3"/>
                  <a:stretch>
                    <a:fillRect l="-5422" r="-5422" b="-588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" name="Δεξί άγκιστρο 8"/>
          <p:cNvSpPr/>
          <p:nvPr/>
        </p:nvSpPr>
        <p:spPr>
          <a:xfrm>
            <a:off x="6639790" y="850870"/>
            <a:ext cx="299902" cy="718159"/>
          </a:xfrm>
          <a:prstGeom prst="rightBrace">
            <a:avLst>
              <a:gd name="adj1" fmla="val 16446"/>
              <a:gd name="adj2" fmla="val 50000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115804" y="1056713"/>
                <a:ext cx="118923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𝑾</m:t>
                    </m:r>
                    <m:r>
                      <a:rPr lang="en-US" sz="2000" b="1" i="0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l-GR" sz="2000" b="1" i="0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𝚫</m:t>
                    </m:r>
                    <m:r>
                      <a:rPr lang="en-US" sz="20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𝑼</m:t>
                    </m:r>
                  </m:oMath>
                </a14:m>
                <a:r>
                  <a:rPr lang="en-US" sz="2000" b="1" i="1" dirty="0" smtClean="0">
                    <a:solidFill>
                      <a:srgbClr val="0000CC"/>
                    </a:solidFill>
                  </a:rPr>
                  <a:t> </a:t>
                </a:r>
                <a:endParaRPr lang="el-GR" sz="2000" b="1" i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5804" y="1056713"/>
                <a:ext cx="1189236" cy="307777"/>
              </a:xfrm>
              <a:prstGeom prst="rect">
                <a:avLst/>
              </a:prstGeom>
              <a:blipFill>
                <a:blip r:embed="rId4"/>
                <a:stretch>
                  <a:fillRect l="-7179" r="-2564" b="-588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5356511" y="1727175"/>
            <a:ext cx="38972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l-GR" sz="20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</a:t>
            </a:r>
            <a:r>
              <a:rPr lang="el-GR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Μεταβολή κινητικής ενέργειας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63437" y="2180914"/>
            <a:ext cx="50610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sz="20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l-GR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Μεταβολή </a:t>
            </a:r>
            <a:r>
              <a:rPr lang="el-G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βαρυτικής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δυναμικής ενέργειας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84219" y="2596554"/>
            <a:ext cx="31888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l-GR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Έργο </a:t>
            </a:r>
            <a:r>
              <a:rPr lang="el-G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βαρυτικής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δύναμης</a:t>
            </a:r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51111" y="3168046"/>
                <a:ext cx="11677653" cy="6812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Το έργο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𝑾</m:t>
                        </m:r>
                      </m:e>
                      <m:sub>
                        <m:sSub>
                          <m:sSubPr>
                            <m:ctrlPr>
                              <a:rPr lang="en-US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που παράγει ή καταναλίσκει η </a:t>
                </a:r>
                <a:r>
                  <a:rPr lang="el-GR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βαρυτική</a:t>
                </a:r>
                <a:r>
                  <a:rPr lang="el-GR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δύναμη</a:t>
                </a:r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στη μετατόπιση από τη θέση </a:t>
                </a:r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b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l-GR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στη θέση </a:t>
                </a:r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b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(r</a:t>
                </a:r>
                <a:r>
                  <a:rPr lang="en-US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και 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είναι οι αποστάσεις από το κέντρο της </a:t>
                </a:r>
                <a:r>
                  <a:rPr lang="el-GR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γης</a:t>
                </a:r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l-GR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είναι ίσο με:</a:t>
                </a:r>
                <a:endPara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111" y="3168046"/>
                <a:ext cx="11677653" cy="681212"/>
              </a:xfrm>
              <a:prstGeom prst="rect">
                <a:avLst/>
              </a:prstGeom>
              <a:blipFill>
                <a:blip r:embed="rId5"/>
                <a:stretch>
                  <a:fillRect l="-418" t="-5405" b="-1261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37467" y="3977352"/>
                <a:ext cx="2588786" cy="3341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sub>
                      </m:sSub>
                      <m:r>
                        <a:rPr lang="en-US" sz="2000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l-GR" sz="2000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𝑼</m:t>
                          </m:r>
                        </m:e>
                        <m:sub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b="1" i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467" y="3977352"/>
                <a:ext cx="2588786" cy="334194"/>
              </a:xfrm>
              <a:prstGeom prst="rect">
                <a:avLst/>
              </a:prstGeom>
              <a:blipFill>
                <a:blip r:embed="rId6"/>
                <a:stretch>
                  <a:fillRect l="-1647" r="-706" b="-1636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Ορθογώνιο 17"/>
              <p:cNvSpPr/>
              <p:nvPr/>
            </p:nvSpPr>
            <p:spPr>
              <a:xfrm>
                <a:off x="2803331" y="3955195"/>
                <a:ext cx="227299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𝑼</m:t>
                          </m:r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d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𝑼</m:t>
                          </m:r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18" name="Ορθογώνιο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3331" y="3955195"/>
                <a:ext cx="2272995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Ορθογώνιο 19"/>
              <p:cNvSpPr/>
              <p:nvPr/>
            </p:nvSpPr>
            <p:spPr>
              <a:xfrm>
                <a:off x="4885020" y="3952605"/>
                <a:ext cx="217072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𝑼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𝑼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i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0" name="Ορθογώνιο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5020" y="3952605"/>
                <a:ext cx="2170722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251110" y="4477304"/>
            <a:ext cx="116776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Ιδιαίτερο ενδιαφέρον παρουσιάζει η περίπτωση που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∞.  Στην περίπτωση αυτή, η δυναμική ενέργεια στην απόσταση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από το κέντρο της γης θα είναι ίσο με: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Ορθογώνιο 21"/>
              <p:cNvSpPr/>
              <p:nvPr/>
            </p:nvSpPr>
            <p:spPr>
              <a:xfrm>
                <a:off x="251110" y="5180924"/>
                <a:ext cx="247696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→∞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𝑼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</m:d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𝑼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∞</m:t>
                          </m:r>
                        </m:e>
                      </m:d>
                    </m:oMath>
                  </m:oMathPara>
                </a14:m>
                <a:endParaRPr lang="el-GR" b="1" i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2" name="Ορθογώνιο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110" y="5180924"/>
                <a:ext cx="247696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Ορθογώνιο 22"/>
              <p:cNvSpPr/>
              <p:nvPr/>
            </p:nvSpPr>
            <p:spPr>
              <a:xfrm>
                <a:off x="1167098" y="5630300"/>
                <a:ext cx="123226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𝑼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∞</m:t>
                          </m:r>
                        </m:e>
                      </m:d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3" name="Ορθογώνιο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7098" y="5630300"/>
                <a:ext cx="123226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Δεξί άγκιστρο 23"/>
          <p:cNvSpPr/>
          <p:nvPr/>
        </p:nvSpPr>
        <p:spPr>
          <a:xfrm>
            <a:off x="2638512" y="5212689"/>
            <a:ext cx="299902" cy="718159"/>
          </a:xfrm>
          <a:prstGeom prst="rightBrace">
            <a:avLst>
              <a:gd name="adj1" fmla="val 16446"/>
              <a:gd name="adj2" fmla="val 50000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Ορθογώνιο 24"/>
              <p:cNvSpPr/>
              <p:nvPr/>
            </p:nvSpPr>
            <p:spPr>
              <a:xfrm>
                <a:off x="3042512" y="5387102"/>
                <a:ext cx="1807418" cy="400110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𝑼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</m:d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→∞</m:t>
                          </m:r>
                        </m:sub>
                      </m:sSub>
                    </m:oMath>
                  </m:oMathPara>
                </a14:m>
                <a:endParaRPr lang="el-GR" sz="2000" b="1" i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5" name="Ορθογώνιο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512" y="5387102"/>
                <a:ext cx="1807418" cy="40011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4874630" y="5365671"/>
            <a:ext cx="17025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Συμπέρασμα:</a:t>
            </a:r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477764" y="5384882"/>
            <a:ext cx="57142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δυναμική ενέργεια 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μιας μάζα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που απέχει απόσταση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από το κέντρο της γης, είναι ίση με το έργο που καταναλίσκει η </a:t>
            </a:r>
            <a:r>
              <a:rPr lang="el-GR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βαρυτική</a:t>
            </a:r>
            <a:r>
              <a:rPr lang="el-G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δύναμη κατά τη μετατόπισή της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μάζας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από την απόσταση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l-G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μέχρι το άπειρο (∞)</a:t>
            </a:r>
            <a:endParaRPr lang="el-G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Ορθογώνιο 9"/>
              <p:cNvSpPr/>
              <p:nvPr/>
            </p:nvSpPr>
            <p:spPr>
              <a:xfrm>
                <a:off x="7018675" y="3959989"/>
                <a:ext cx="2740879" cy="393121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sub>
                      </m:sSub>
                      <m:r>
                        <a:rPr lang="en-US" b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𝑼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𝑼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0" name="Ορθογώνιο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8675" y="3959989"/>
                <a:ext cx="2740879" cy="39312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0550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12" grpId="0"/>
      <p:bldP spid="13" grpId="0"/>
      <p:bldP spid="14" grpId="0"/>
      <p:bldP spid="15" grpId="0"/>
      <p:bldP spid="16" grpId="0"/>
      <p:bldP spid="18" grpId="0"/>
      <p:bldP spid="20" grpId="0"/>
      <p:bldP spid="21" grpId="0"/>
      <p:bldP spid="22" grpId="0"/>
      <p:bldP spid="23" grpId="0"/>
      <p:bldP spid="24" grpId="0" animBg="1"/>
      <p:bldP spid="25" grpId="0" animBg="1"/>
      <p:bldP spid="26" grpId="0"/>
      <p:bldP spid="27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 txBox="1">
            <a:spLocks/>
          </p:cNvSpPr>
          <p:nvPr/>
        </p:nvSpPr>
        <p:spPr>
          <a:xfrm>
            <a:off x="838200" y="74178"/>
            <a:ext cx="10515600" cy="4869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ΠΑΓΚΟΣΜΙΑ ΕΛΞΗ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KAI 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ΒΑΡΥΤΙΚΗ ΔΥΝΑΜΙΚΗ ΕΝΕΡΓΕΙΑ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Ομάδα 1"/>
          <p:cNvGrpSpPr/>
          <p:nvPr/>
        </p:nvGrpSpPr>
        <p:grpSpPr>
          <a:xfrm>
            <a:off x="313021" y="715343"/>
            <a:ext cx="3362733" cy="400110"/>
            <a:chOff x="313021" y="715343"/>
            <a:chExt cx="3362733" cy="400110"/>
          </a:xfrm>
        </p:grpSpPr>
        <p:sp>
          <p:nvSpPr>
            <p:cNvPr id="5" name="TextBox 4"/>
            <p:cNvSpPr txBox="1"/>
            <p:nvPr/>
          </p:nvSpPr>
          <p:spPr>
            <a:xfrm>
              <a:off x="313021" y="715343"/>
              <a:ext cx="1548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Αποδείξαμε: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Ορθογώνιο 5"/>
                <p:cNvSpPr/>
                <p:nvPr/>
              </p:nvSpPr>
              <p:spPr>
                <a:xfrm>
                  <a:off x="1868336" y="715343"/>
                  <a:ext cx="1807418" cy="400110"/>
                </a:xfrm>
                <a:prstGeom prst="rect">
                  <a:avLst/>
                </a:prstGeom>
                <a:ln w="1905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  <m:d>
                          <m:d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</m:d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𝑾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→∞</m:t>
                            </m:r>
                          </m:sub>
                        </m:sSub>
                      </m:oMath>
                    </m:oMathPara>
                  </a14:m>
                  <a:endParaRPr lang="el-GR" sz="2000" b="1" i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Ορθογώνιο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68336" y="715343"/>
                  <a:ext cx="1807418" cy="40011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34954" y="3508283"/>
                <a:ext cx="1656000" cy="51674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𝑮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num>
                        <m:den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</m:acc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954" y="3508283"/>
                <a:ext cx="1656000" cy="5167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Ομάδα 9"/>
          <p:cNvGrpSpPr/>
          <p:nvPr/>
        </p:nvGrpSpPr>
        <p:grpSpPr>
          <a:xfrm>
            <a:off x="8412701" y="2424380"/>
            <a:ext cx="1793257" cy="1793257"/>
            <a:chOff x="4364504" y="2396866"/>
            <a:chExt cx="1800000" cy="1800000"/>
          </a:xfrm>
        </p:grpSpPr>
        <p:sp>
          <p:nvSpPr>
            <p:cNvPr id="11" name="Οβάλ 10"/>
            <p:cNvSpPr/>
            <p:nvPr/>
          </p:nvSpPr>
          <p:spPr>
            <a:xfrm>
              <a:off x="4364504" y="2396866"/>
              <a:ext cx="1800000" cy="1800000"/>
            </a:xfrm>
            <a:prstGeom prst="ellipse">
              <a:avLst/>
            </a:prstGeom>
            <a:gradFill flip="none" rotWithShape="1">
              <a:gsLst>
                <a:gs pos="0">
                  <a:schemeClr val="accent2"/>
                </a:gs>
                <a:gs pos="64000">
                  <a:schemeClr val="accent2">
                    <a:lumMod val="75000"/>
                  </a:schemeClr>
                </a:gs>
                <a:gs pos="100000">
                  <a:schemeClr val="accent4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21527" y="2899001"/>
              <a:ext cx="395957" cy="3978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958873" y="3600068"/>
              <a:ext cx="4923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Γη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13018" y="1209599"/>
                <a:ext cx="8352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Θα υπολογίσουμε τη δυναμική ενέργεια </a:t>
                </a:r>
                <a:r>
                  <a:rPr lang="en-US" sz="20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r>
                  <a:rPr lang="en-US" sz="2000" b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0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sz="2000" b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l-GR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υπολογίζοντας το έργο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𝑾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  <m:r>
                          <a:rPr lang="en-US" sz="2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→∞</m:t>
                        </m:r>
                      </m:sub>
                    </m:sSub>
                  </m:oMath>
                </a14:m>
                <a:r>
                  <a:rPr lang="el-GR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018" y="1209599"/>
                <a:ext cx="8352000" cy="400110"/>
              </a:xfrm>
              <a:prstGeom prst="rect">
                <a:avLst/>
              </a:prstGeom>
              <a:blipFill>
                <a:blip r:embed="rId4"/>
                <a:stretch>
                  <a:fillRect l="-730" t="-7576" r="-219" b="-2575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Ομάδα 29"/>
          <p:cNvGrpSpPr/>
          <p:nvPr/>
        </p:nvGrpSpPr>
        <p:grpSpPr>
          <a:xfrm>
            <a:off x="313018" y="317643"/>
            <a:ext cx="11848504" cy="3013965"/>
            <a:chOff x="313018" y="317643"/>
            <a:chExt cx="11848504" cy="30139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11818742" y="463603"/>
                  <a:ext cx="342780" cy="30662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oMath>
                    </m:oMathPara>
                  </a14:m>
                  <a:endParaRPr lang="el-GR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TextBox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18742" y="463603"/>
                  <a:ext cx="342780" cy="306624"/>
                </a:xfrm>
                <a:prstGeom prst="rect">
                  <a:avLst/>
                </a:prstGeom>
                <a:blipFill>
                  <a:blip r:embed="rId5"/>
                  <a:stretch>
                    <a:fillRect l="-1786" r="-178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" name="Ομάδα 6"/>
            <p:cNvGrpSpPr/>
            <p:nvPr/>
          </p:nvGrpSpPr>
          <p:grpSpPr>
            <a:xfrm>
              <a:off x="313018" y="317643"/>
              <a:ext cx="11750028" cy="3013965"/>
              <a:chOff x="313018" y="317643"/>
              <a:chExt cx="11750028" cy="301396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5" name="Ορθογώνιο 34"/>
                  <p:cNvSpPr/>
                  <p:nvPr/>
                </p:nvSpPr>
                <p:spPr>
                  <a:xfrm>
                    <a:off x="10686649" y="1763230"/>
                    <a:ext cx="405880" cy="43749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5" name="Ορθογώνιο 3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686649" y="1763230"/>
                    <a:ext cx="405880" cy="43749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45" name="Ομάδα 44"/>
              <p:cNvGrpSpPr/>
              <p:nvPr/>
            </p:nvGrpSpPr>
            <p:grpSpPr>
              <a:xfrm>
                <a:off x="313018" y="317643"/>
                <a:ext cx="11750028" cy="3013965"/>
                <a:chOff x="313018" y="317643"/>
                <a:chExt cx="11750028" cy="3013965"/>
              </a:xfrm>
            </p:grpSpPr>
            <p:grpSp>
              <p:nvGrpSpPr>
                <p:cNvPr id="44" name="Ομάδα 43"/>
                <p:cNvGrpSpPr/>
                <p:nvPr/>
              </p:nvGrpSpPr>
              <p:grpSpPr>
                <a:xfrm>
                  <a:off x="9300977" y="317643"/>
                  <a:ext cx="2762069" cy="3013965"/>
                  <a:chOff x="9300977" y="317643"/>
                  <a:chExt cx="2762069" cy="3013965"/>
                </a:xfrm>
              </p:grpSpPr>
              <p:grpSp>
                <p:nvGrpSpPr>
                  <p:cNvPr id="24" name="Ομάδα 23"/>
                  <p:cNvGrpSpPr/>
                  <p:nvPr/>
                </p:nvGrpSpPr>
                <p:grpSpPr>
                  <a:xfrm>
                    <a:off x="10629795" y="874232"/>
                    <a:ext cx="691957" cy="664383"/>
                    <a:chOff x="6755125" y="638808"/>
                    <a:chExt cx="694559" cy="666881"/>
                  </a:xfrm>
                </p:grpSpPr>
                <p:sp>
                  <p:nvSpPr>
                    <p:cNvPr id="25" name="Οβάλ 24"/>
                    <p:cNvSpPr/>
                    <p:nvPr/>
                  </p:nvSpPr>
                  <p:spPr>
                    <a:xfrm>
                      <a:off x="7017684" y="873689"/>
                      <a:ext cx="432000" cy="432000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accent4"/>
                        </a:gs>
                        <a:gs pos="64000">
                          <a:schemeClr val="accent2"/>
                        </a:gs>
                        <a:gs pos="100000">
                          <a:schemeClr val="accent4"/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26" name="TextBox 25"/>
                    <p:cNvSpPr txBox="1"/>
                    <p:nvPr/>
                  </p:nvSpPr>
                  <p:spPr>
                    <a:xfrm>
                      <a:off x="6755125" y="638808"/>
                      <a:ext cx="38343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20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grpSp>
                <p:nvGrpSpPr>
                  <p:cNvPr id="17" name="Ομάδα 16"/>
                  <p:cNvGrpSpPr/>
                  <p:nvPr/>
                </p:nvGrpSpPr>
                <p:grpSpPr>
                  <a:xfrm>
                    <a:off x="9300977" y="317643"/>
                    <a:ext cx="2762069" cy="3013965"/>
                    <a:chOff x="5252781" y="285538"/>
                    <a:chExt cx="2772456" cy="3025298"/>
                  </a:xfrm>
                </p:grpSpPr>
                <p:grpSp>
                  <p:nvGrpSpPr>
                    <p:cNvPr id="18" name="Ομάδα 17"/>
                    <p:cNvGrpSpPr/>
                    <p:nvPr/>
                  </p:nvGrpSpPr>
                  <p:grpSpPr>
                    <a:xfrm>
                      <a:off x="5252781" y="285538"/>
                      <a:ext cx="2772456" cy="3025298"/>
                      <a:chOff x="5252781" y="285538"/>
                      <a:chExt cx="2772456" cy="3025298"/>
                    </a:xfrm>
                  </p:grpSpPr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22" name="TextBox 21"/>
                          <p:cNvSpPr txBox="1"/>
                          <p:nvPr/>
                        </p:nvSpPr>
                        <p:spPr>
                          <a:xfrm>
                            <a:off x="6098159" y="1791296"/>
                            <a:ext cx="344069" cy="307777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lIns="0" tIns="0" rIns="0" bIns="0" rtlCol="0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oMath>
                              </m:oMathPara>
                            </a14:m>
                            <a:endParaRPr lang="el-GR" b="1" dirty="0">
                              <a:solidFill>
                                <a:schemeClr val="tx1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33" name="TextBox 32"/>
                          <p:cNvSpPr txBox="1"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6098159" y="1791296"/>
                            <a:ext cx="344069" cy="307777"/>
                          </a:xfrm>
                          <a:prstGeom prst="rect">
                            <a:avLst/>
                          </a:prstGeom>
                          <a:blipFill>
                            <a:blip r:embed="rId14"/>
                            <a:stretch>
                              <a:fillRect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  <p:cxnSp>
                    <p:nvCxnSpPr>
                      <p:cNvPr id="21" name="Ευθεία γραμμή σύνδεσης 20"/>
                      <p:cNvCxnSpPr/>
                      <p:nvPr/>
                    </p:nvCxnSpPr>
                    <p:spPr>
                      <a:xfrm flipV="1">
                        <a:off x="5252781" y="285538"/>
                        <a:ext cx="2772456" cy="3025298"/>
                      </a:xfrm>
                      <a:prstGeom prst="line">
                        <a:avLst/>
                      </a:prstGeom>
                      <a:ln w="19050">
                        <a:solidFill>
                          <a:schemeClr val="tx1"/>
                        </a:solidFill>
                        <a:prstDash val="dash"/>
                        <a:headEnd type="none" w="med" len="med"/>
                        <a:tailEnd type="triangle" w="lg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9" name="Ευθύγραμμο βέλος σύνδεσης 18"/>
                    <p:cNvCxnSpPr/>
                    <p:nvPr/>
                  </p:nvCxnSpPr>
                  <p:spPr>
                    <a:xfrm flipV="1">
                      <a:off x="5869867" y="2385359"/>
                      <a:ext cx="226486" cy="246609"/>
                    </a:xfrm>
                    <a:prstGeom prst="straightConnector1">
                      <a:avLst/>
                    </a:prstGeom>
                    <a:ln w="41275">
                      <a:solidFill>
                        <a:srgbClr val="FF0000"/>
                      </a:solidFill>
                      <a:tailEnd type="triangle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20" name="Ορθογώνιο 19"/>
                        <p:cNvSpPr/>
                        <p:nvPr/>
                      </p:nvSpPr>
                      <p:spPr>
                        <a:xfrm>
                          <a:off x="5988717" y="2297513"/>
                          <a:ext cx="380232" cy="400110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sz="20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𝒓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l-GR" sz="2000" dirty="0">
                            <a:solidFill>
                              <a:srgbClr val="FF000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51" name="Ορθογώνιο 50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5988717" y="2297513"/>
                          <a:ext cx="380232" cy="400110"/>
                        </a:xfrm>
                        <a:prstGeom prst="rect">
                          <a:avLst/>
                        </a:prstGeom>
                        <a:blipFill>
                          <a:blip r:embed="rId15"/>
                          <a:stretch>
                            <a:fillRect t="-7576" r="-14286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</p:grpSp>
            <p:sp>
              <p:nvSpPr>
                <p:cNvPr id="43" name="TextBox 42"/>
                <p:cNvSpPr txBox="1"/>
                <p:nvPr/>
              </p:nvSpPr>
              <p:spPr>
                <a:xfrm>
                  <a:off x="313018" y="1749321"/>
                  <a:ext cx="8071055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Σε απόσταση </a:t>
                  </a:r>
                  <a:r>
                    <a:rPr lang="en-US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</a:t>
                  </a:r>
                  <a:r>
                    <a:rPr lang="el-GR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από το κέντρο της γης υπάρχει μάζα </a:t>
                  </a:r>
                  <a:r>
                    <a:rPr lang="en-US" sz="2000" b="1" i="1" dirty="0" smtClean="0">
                      <a:solidFill>
                        <a:srgbClr val="3333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</a:t>
                  </a:r>
                  <a:r>
                    <a:rPr lang="el-GR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πάνω στην οποία ασκείται </a:t>
                  </a:r>
                  <a:r>
                    <a:rPr lang="el-GR" b="1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βαρυτική</a:t>
                  </a:r>
                  <a:r>
                    <a:rPr lang="el-GR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δύ</a:t>
                  </a:r>
                  <a:r>
                    <a: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ν</a:t>
                  </a:r>
                  <a:r>
                    <a:rPr lang="el-GR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αμη 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</a:t>
                  </a:r>
                  <a:r>
                    <a:rPr lang="el-GR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32" name="Ευθύγραμμο βέλος σύνδεσης 31"/>
              <p:cNvCxnSpPr/>
              <p:nvPr/>
            </p:nvCxnSpPr>
            <p:spPr>
              <a:xfrm flipH="1">
                <a:off x="10574155" y="1328357"/>
                <a:ext cx="564920" cy="616300"/>
              </a:xfrm>
              <a:prstGeom prst="straightConnector1">
                <a:avLst/>
              </a:prstGeom>
              <a:ln w="41275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7" name="Ομάδα 46"/>
          <p:cNvGrpSpPr/>
          <p:nvPr/>
        </p:nvGrpSpPr>
        <p:grpSpPr>
          <a:xfrm>
            <a:off x="313019" y="878368"/>
            <a:ext cx="11406635" cy="2188036"/>
            <a:chOff x="313019" y="878368"/>
            <a:chExt cx="11406635" cy="2188036"/>
          </a:xfrm>
        </p:grpSpPr>
        <p:grpSp>
          <p:nvGrpSpPr>
            <p:cNvPr id="37" name="Ομάδα 36"/>
            <p:cNvGrpSpPr/>
            <p:nvPr/>
          </p:nvGrpSpPr>
          <p:grpSpPr>
            <a:xfrm>
              <a:off x="10899228" y="878368"/>
              <a:ext cx="820426" cy="663025"/>
              <a:chOff x="10899228" y="878368"/>
              <a:chExt cx="820426" cy="663025"/>
            </a:xfrm>
          </p:grpSpPr>
          <p:grpSp>
            <p:nvGrpSpPr>
              <p:cNvPr id="34" name="Ομάδα 33"/>
              <p:cNvGrpSpPr/>
              <p:nvPr/>
            </p:nvGrpSpPr>
            <p:grpSpPr>
              <a:xfrm>
                <a:off x="10899228" y="878368"/>
                <a:ext cx="669108" cy="663025"/>
                <a:chOff x="10899228" y="878368"/>
                <a:chExt cx="669108" cy="663025"/>
              </a:xfrm>
            </p:grpSpPr>
            <p:grpSp>
              <p:nvGrpSpPr>
                <p:cNvPr id="29" name="Ομάδα 28"/>
                <p:cNvGrpSpPr/>
                <p:nvPr/>
              </p:nvGrpSpPr>
              <p:grpSpPr>
                <a:xfrm>
                  <a:off x="10899228" y="878368"/>
                  <a:ext cx="669108" cy="663025"/>
                  <a:chOff x="11034526" y="884357"/>
                  <a:chExt cx="669108" cy="663025"/>
                </a:xfrm>
              </p:grpSpPr>
              <p:sp>
                <p:nvSpPr>
                  <p:cNvPr id="27" name="Οβάλ 26"/>
                  <p:cNvSpPr/>
                  <p:nvPr/>
                </p:nvSpPr>
                <p:spPr>
                  <a:xfrm>
                    <a:off x="11034526" y="1117000"/>
                    <a:ext cx="430382" cy="430382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5" name="Οβάλ 14"/>
                  <p:cNvSpPr/>
                  <p:nvPr/>
                </p:nvSpPr>
                <p:spPr>
                  <a:xfrm>
                    <a:off x="11273252" y="884357"/>
                    <a:ext cx="430382" cy="430382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4"/>
                      </a:gs>
                      <a:gs pos="64000">
                        <a:schemeClr val="accent2"/>
                      </a:gs>
                      <a:gs pos="100000">
                        <a:schemeClr val="accent4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cxnSp>
              <p:nvCxnSpPr>
                <p:cNvPr id="33" name="Ευθύγραμμο βέλος σύνδεσης 32"/>
                <p:cNvCxnSpPr/>
                <p:nvPr/>
              </p:nvCxnSpPr>
              <p:spPr>
                <a:xfrm flipV="1">
                  <a:off x="11129430" y="1070948"/>
                  <a:ext cx="252000" cy="288000"/>
                </a:xfrm>
                <a:prstGeom prst="straightConnector1">
                  <a:avLst/>
                </a:prstGeom>
                <a:ln w="41275">
                  <a:solidFill>
                    <a:schemeClr val="tx1"/>
                  </a:solidFill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Ορθογώνιο 35"/>
                  <p:cNvSpPr/>
                  <p:nvPr/>
                </p:nvSpPr>
                <p:spPr>
                  <a:xfrm>
                    <a:off x="11209579" y="1050337"/>
                    <a:ext cx="510075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6" name="Ορθογώνιο 3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209579" y="1050337"/>
                    <a:ext cx="510075" cy="369332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/>
                <p:cNvSpPr txBox="1"/>
                <p:nvPr/>
              </p:nvSpPr>
              <p:spPr>
                <a:xfrm>
                  <a:off x="313019" y="2389296"/>
                  <a:ext cx="6755996" cy="67710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Σε μια στοιχειώδη απομάκρυνσης </a:t>
                  </a:r>
                  <a14:m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𝒓</m:t>
                          </m:r>
                        </m:e>
                      </m:acc>
                    </m:oMath>
                  </a14:m>
                  <a:r>
                    <a:rPr lang="el-GR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της μάζας </a:t>
                  </a:r>
                  <a:r>
                    <a:rPr lang="en-US" sz="2000" b="1" i="1" dirty="0" smtClean="0">
                      <a:solidFill>
                        <a:srgbClr val="3333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</a:t>
                  </a:r>
                  <a:r>
                    <a:rPr lang="en-US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l-GR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καταναλίσκεται στοιχειώδες έργο: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6" name="TextBox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019" y="2389296"/>
                  <a:ext cx="6755996" cy="677108"/>
                </a:xfrm>
                <a:prstGeom prst="rect">
                  <a:avLst/>
                </a:prstGeom>
                <a:blipFill>
                  <a:blip r:embed="rId17"/>
                  <a:stretch>
                    <a:fillRect l="-721" t="-5405" r="-812" b="-1351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Ορθογώνιο 47"/>
              <p:cNvSpPr/>
              <p:nvPr/>
            </p:nvSpPr>
            <p:spPr>
              <a:xfrm>
                <a:off x="359127" y="3084697"/>
                <a:ext cx="1503938" cy="4029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𝒅𝑾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</m:acc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48" name="Ορθογώνιο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127" y="3084697"/>
                <a:ext cx="1503938" cy="40293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Ορθογώνιο 48"/>
              <p:cNvSpPr/>
              <p:nvPr/>
            </p:nvSpPr>
            <p:spPr>
              <a:xfrm>
                <a:off x="375890" y="4118042"/>
                <a:ext cx="125867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𝒅𝒓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49" name="Ορθογώνιο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890" y="4118042"/>
                <a:ext cx="1258678" cy="369332"/>
              </a:xfrm>
              <a:prstGeom prst="rect">
                <a:avLst/>
              </a:prstGeom>
              <a:blipFill>
                <a:blip r:embed="rId19"/>
                <a:stretch>
                  <a:fillRect t="-6667" r="-1990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Δεξί άγκιστρο 49"/>
          <p:cNvSpPr/>
          <p:nvPr/>
        </p:nvSpPr>
        <p:spPr>
          <a:xfrm>
            <a:off x="1969174" y="3258865"/>
            <a:ext cx="299902" cy="1083954"/>
          </a:xfrm>
          <a:prstGeom prst="rightBrace">
            <a:avLst>
              <a:gd name="adj1" fmla="val 16446"/>
              <a:gd name="adj2" fmla="val 50000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Ορθογώνιο 50"/>
              <p:cNvSpPr/>
              <p:nvPr/>
            </p:nvSpPr>
            <p:spPr>
              <a:xfrm>
                <a:off x="2313717" y="3469952"/>
                <a:ext cx="2988832" cy="6167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𝒅𝑾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𝑮</m:t>
                          </m:r>
                          <m:f>
                            <m:f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𝑴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  <m:acc>
                            <m:accPr>
                              <m:chr m:val="̂"/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e>
                      </m:d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𝒓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1" name="Ορθογώνιο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3717" y="3469952"/>
                <a:ext cx="2988832" cy="61677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Ομάδα 54"/>
          <p:cNvGrpSpPr/>
          <p:nvPr/>
        </p:nvGrpSpPr>
        <p:grpSpPr>
          <a:xfrm>
            <a:off x="6361293" y="3377998"/>
            <a:ext cx="683209" cy="582917"/>
            <a:chOff x="6444421" y="3087050"/>
            <a:chExt cx="683209" cy="582917"/>
          </a:xfrm>
        </p:grpSpPr>
        <p:cxnSp>
          <p:nvCxnSpPr>
            <p:cNvPr id="53" name="Ευθεία γραμμή σύνδεσης 52"/>
            <p:cNvCxnSpPr/>
            <p:nvPr/>
          </p:nvCxnSpPr>
          <p:spPr>
            <a:xfrm flipV="1">
              <a:off x="6444421" y="3378500"/>
              <a:ext cx="683209" cy="29146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6646985" y="3087050"/>
              <a:ext cx="4315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=1</a:t>
              </a:r>
              <a:endParaRPr lang="el-GR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Ορθογώνιο 55"/>
              <p:cNvSpPr/>
              <p:nvPr/>
            </p:nvSpPr>
            <p:spPr>
              <a:xfrm>
                <a:off x="2293880" y="4357382"/>
                <a:ext cx="2488181" cy="609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𝒅𝑾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𝑮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num>
                        <m:den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𝒅𝒓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6" name="Ορθογώνιο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3880" y="4357382"/>
                <a:ext cx="2488181" cy="609077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4828953" y="4272136"/>
                <a:ext cx="2891946" cy="8095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→∞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limLoc m:val="undOvr"/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𝑮</m:t>
                          </m:r>
                          <m:f>
                            <m:f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𝑴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𝒅𝒓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8953" y="4272136"/>
                <a:ext cx="2891946" cy="809581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Ορθογώνιο 57"/>
              <p:cNvSpPr/>
              <p:nvPr/>
            </p:nvSpPr>
            <p:spPr>
              <a:xfrm>
                <a:off x="41700" y="5056413"/>
                <a:ext cx="3039678" cy="9019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→∞</m:t>
                          </m:r>
                        </m:sub>
                      </m:sSub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𝑮𝑴𝒎</m:t>
                      </m:r>
                      <m:nary>
                        <m:naryPr>
                          <m:limLoc m:val="undOvr"/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  <m:sup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𝒅𝒓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8" name="Ορθογώνιο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00" y="5056413"/>
                <a:ext cx="3039678" cy="901914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9" name="Ομάδα 58"/>
          <p:cNvGrpSpPr/>
          <p:nvPr/>
        </p:nvGrpSpPr>
        <p:grpSpPr>
          <a:xfrm>
            <a:off x="9666292" y="4901500"/>
            <a:ext cx="440466" cy="1015263"/>
            <a:chOff x="6345560" y="2576884"/>
            <a:chExt cx="440466" cy="1015263"/>
          </a:xfrm>
        </p:grpSpPr>
        <p:cxnSp>
          <p:nvCxnSpPr>
            <p:cNvPr id="60" name="Ευθεία γραμμή σύνδεσης 59"/>
            <p:cNvCxnSpPr/>
            <p:nvPr/>
          </p:nvCxnSpPr>
          <p:spPr>
            <a:xfrm flipV="1">
              <a:off x="6677406" y="2761551"/>
              <a:ext cx="108620" cy="83059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6345560" y="2576884"/>
              <a:ext cx="4315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=0</a:t>
              </a:r>
              <a:endParaRPr lang="el-GR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Ορθογώνιο 63"/>
              <p:cNvSpPr/>
              <p:nvPr/>
            </p:nvSpPr>
            <p:spPr>
              <a:xfrm>
                <a:off x="93655" y="6134880"/>
                <a:ext cx="1954318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→∞</m:t>
                          </m:r>
                        </m:sub>
                      </m:sSub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𝑮𝑴𝒎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4" name="Ορθογώνιο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55" y="6134880"/>
                <a:ext cx="1954318" cy="610936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Ορθογώνιο 51"/>
              <p:cNvSpPr/>
              <p:nvPr/>
            </p:nvSpPr>
            <p:spPr>
              <a:xfrm>
                <a:off x="5119759" y="3466846"/>
                <a:ext cx="2484000" cy="609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𝑮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num>
                        <m:den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𝒅𝒓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̂"/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2" name="Ορθογώνιο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9759" y="3466846"/>
                <a:ext cx="2484000" cy="609077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Ορθογώνιο 61"/>
              <p:cNvSpPr/>
              <p:nvPr/>
            </p:nvSpPr>
            <p:spPr>
              <a:xfrm>
                <a:off x="2859198" y="5056413"/>
                <a:ext cx="2016000" cy="9019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𝑮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𝑴𝒎</m:t>
                      </m:r>
                      <m:nary>
                        <m:naryPr>
                          <m:limLoc m:val="undOvr"/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𝒅𝒓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2" name="Ορθογώνιο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9198" y="5056413"/>
                <a:ext cx="2016000" cy="901914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Ορθογώνιο 62"/>
              <p:cNvSpPr/>
              <p:nvPr/>
            </p:nvSpPr>
            <p:spPr>
              <a:xfrm>
                <a:off x="4762550" y="5113506"/>
                <a:ext cx="2916000" cy="7759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begChr m:val=""/>
                              <m:endChr m:val="|"/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𝑮𝑴𝒎</m:t>
                              </m:r>
                              <m:f>
                                <m:fPr>
                                  <m:ctrlP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𝒓</m:t>
                                      </m:r>
                                    </m:e>
                                    <m:sup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d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</m:sSubSup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3" name="Ορθογώνιο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2550" y="5113506"/>
                <a:ext cx="2916000" cy="775918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Ορθογώνιο 64"/>
              <p:cNvSpPr/>
              <p:nvPr/>
            </p:nvSpPr>
            <p:spPr>
              <a:xfrm>
                <a:off x="7563996" y="5063516"/>
                <a:ext cx="1737847" cy="8794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𝑮𝑴𝒎</m:t>
                      </m:r>
                      <m:sSubSup>
                        <m:sSubSup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num>
                                    <m:den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𝒓</m:t>
                                      </m:r>
                                    </m:den>
                                  </m:f>
                                </m:e>
                              </m:d>
                            </m:e>
                          </m:d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</m:sSubSup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5" name="Ορθογώνιο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3996" y="5063516"/>
                <a:ext cx="1737847" cy="879408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Ορθογώνιο 65"/>
              <p:cNvSpPr/>
              <p:nvPr/>
            </p:nvSpPr>
            <p:spPr>
              <a:xfrm>
                <a:off x="9089368" y="5136253"/>
                <a:ext cx="2199961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𝑮𝑴𝒎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den>
                          </m:f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6" name="Ορθογώνιο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9368" y="5136253"/>
                <a:ext cx="2199961" cy="714683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Ομάδα 27"/>
          <p:cNvGrpSpPr/>
          <p:nvPr/>
        </p:nvGrpSpPr>
        <p:grpSpPr>
          <a:xfrm>
            <a:off x="143411" y="653124"/>
            <a:ext cx="3452925" cy="6134142"/>
            <a:chOff x="143411" y="653124"/>
            <a:chExt cx="3452925" cy="6134142"/>
          </a:xfrm>
        </p:grpSpPr>
        <p:sp>
          <p:nvSpPr>
            <p:cNvPr id="3" name="Οβάλ 2"/>
            <p:cNvSpPr/>
            <p:nvPr/>
          </p:nvSpPr>
          <p:spPr>
            <a:xfrm>
              <a:off x="1868336" y="653124"/>
              <a:ext cx="1728000" cy="575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7" name="Οβάλ 66"/>
            <p:cNvSpPr/>
            <p:nvPr/>
          </p:nvSpPr>
          <p:spPr>
            <a:xfrm>
              <a:off x="143411" y="6103266"/>
              <a:ext cx="1957933" cy="684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68" name="Ευθύγραμμο βέλος σύνδεσης 67"/>
            <p:cNvCxnSpPr/>
            <p:nvPr/>
          </p:nvCxnSpPr>
          <p:spPr>
            <a:xfrm>
              <a:off x="2684479" y="1221388"/>
              <a:ext cx="515921" cy="4881878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Ευθύγραμμο βέλος σύνδεσης 68"/>
            <p:cNvCxnSpPr>
              <a:stCxn id="67" idx="6"/>
            </p:cNvCxnSpPr>
            <p:nvPr/>
          </p:nvCxnSpPr>
          <p:spPr>
            <a:xfrm flipV="1">
              <a:off x="2101344" y="6440348"/>
              <a:ext cx="841095" cy="4918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Ορθογώνιο 22"/>
              <p:cNvSpPr/>
              <p:nvPr/>
            </p:nvSpPr>
            <p:spPr>
              <a:xfrm>
                <a:off x="3051207" y="6134880"/>
                <a:ext cx="1823991" cy="622355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𝑼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</m:d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𝑮𝑴𝒎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3" name="Ορθογώνιο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1207" y="6134880"/>
                <a:ext cx="1823991" cy="622355"/>
              </a:xfrm>
              <a:prstGeom prst="rect">
                <a:avLst/>
              </a:prstGeom>
              <a:blipFill>
                <a:blip r:embed="rId30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6953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0" grpId="0"/>
      <p:bldP spid="48" grpId="0"/>
      <p:bldP spid="49" grpId="0"/>
      <p:bldP spid="50" grpId="0" animBg="1"/>
      <p:bldP spid="51" grpId="0"/>
      <p:bldP spid="56" grpId="0"/>
      <p:bldP spid="57" grpId="0"/>
      <p:bldP spid="58" grpId="0"/>
      <p:bldP spid="64" grpId="0"/>
      <p:bldP spid="52" grpId="0"/>
      <p:bldP spid="62" grpId="0"/>
      <p:bldP spid="63" grpId="0"/>
      <p:bldP spid="65" grpId="0"/>
      <p:bldP spid="66" grpId="0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 txBox="1">
            <a:spLocks/>
          </p:cNvSpPr>
          <p:nvPr/>
        </p:nvSpPr>
        <p:spPr>
          <a:xfrm>
            <a:off x="838200" y="74178"/>
            <a:ext cx="10515600" cy="4869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ΠΑΓΚΟΣΜΙΑ ΕΛΞΗ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KAI 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ΒΑΡΥΤΙΚΗ ΔΥΝΑΜΙΚΗ ΕΝΕΡΓΕΙΑ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" name="Ομάδα 13"/>
          <p:cNvGrpSpPr/>
          <p:nvPr/>
        </p:nvGrpSpPr>
        <p:grpSpPr>
          <a:xfrm>
            <a:off x="313021" y="604220"/>
            <a:ext cx="3450348" cy="622355"/>
            <a:chOff x="313021" y="604220"/>
            <a:chExt cx="3450348" cy="622355"/>
          </a:xfrm>
        </p:grpSpPr>
        <p:sp>
          <p:nvSpPr>
            <p:cNvPr id="5" name="TextBox 4"/>
            <p:cNvSpPr txBox="1"/>
            <p:nvPr/>
          </p:nvSpPr>
          <p:spPr>
            <a:xfrm>
              <a:off x="313021" y="715343"/>
              <a:ext cx="1548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Αποδείξαμε: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Ορθογώνιο 6"/>
                <p:cNvSpPr/>
                <p:nvPr/>
              </p:nvSpPr>
              <p:spPr>
                <a:xfrm>
                  <a:off x="1939378" y="604220"/>
                  <a:ext cx="1823991" cy="622355"/>
                </a:xfrm>
                <a:prstGeom prst="rect">
                  <a:avLst/>
                </a:prstGeom>
                <a:ln w="19050"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  <m:d>
                          <m:d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</m:d>
                        <m:r>
                          <a:rPr lang="el-GR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𝑮𝑴𝒎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den>
                        </m:f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7" name="Ορθογώνιο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39378" y="604220"/>
                  <a:ext cx="1823991" cy="62235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" name="Ομάδα 19"/>
          <p:cNvGrpSpPr/>
          <p:nvPr/>
        </p:nvGrpSpPr>
        <p:grpSpPr>
          <a:xfrm>
            <a:off x="552714" y="1454541"/>
            <a:ext cx="1516762" cy="1463604"/>
            <a:chOff x="791707" y="1454541"/>
            <a:chExt cx="1516762" cy="1463604"/>
          </a:xfrm>
        </p:grpSpPr>
        <p:grpSp>
          <p:nvGrpSpPr>
            <p:cNvPr id="18" name="Ομάδα 17"/>
            <p:cNvGrpSpPr/>
            <p:nvPr/>
          </p:nvGrpSpPr>
          <p:grpSpPr>
            <a:xfrm>
              <a:off x="791707" y="2190076"/>
              <a:ext cx="1516762" cy="728069"/>
              <a:chOff x="791707" y="2190076"/>
              <a:chExt cx="1516762" cy="728069"/>
            </a:xfrm>
          </p:grpSpPr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8" name="Ορθογώνιο 7"/>
                  <p:cNvSpPr/>
                  <p:nvPr/>
                </p:nvSpPr>
                <p:spPr>
                  <a:xfrm>
                    <a:off x="961625" y="2190076"/>
                    <a:ext cx="134684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𝐤𝐠</m:t>
                          </m:r>
                        </m:oMath>
                      </m:oMathPara>
                    </a14:m>
                    <a:endParaRPr lang="en-US" dirty="0" smtClean="0"/>
                  </a:p>
                </p:txBody>
              </p:sp>
            </mc:Choice>
            <mc:Fallback>
              <p:sp>
                <p:nvSpPr>
                  <p:cNvPr id="8" name="Ορθογώνιο 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61625" y="2190076"/>
                    <a:ext cx="1346844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b="-131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7" name="Ορθογώνιο 16"/>
                  <p:cNvSpPr/>
                  <p:nvPr/>
                </p:nvSpPr>
                <p:spPr>
                  <a:xfrm>
                    <a:off x="791707" y="2548813"/>
                    <a:ext cx="151676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𝟎𝟔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oMath>
                      </m:oMathPara>
                    </a14:m>
                    <a:endParaRPr lang="en-US" dirty="0" smtClean="0"/>
                  </a:p>
                </p:txBody>
              </p:sp>
            </mc:Choice>
            <mc:Fallback>
              <p:sp>
                <p:nvSpPr>
                  <p:cNvPr id="17" name="Ορθογώνιο 1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91707" y="2548813"/>
                    <a:ext cx="1516762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9" name="Οβάλ 18"/>
            <p:cNvSpPr/>
            <p:nvPr/>
          </p:nvSpPr>
          <p:spPr>
            <a:xfrm>
              <a:off x="1302506" y="1454541"/>
              <a:ext cx="720000" cy="720000"/>
            </a:xfrm>
            <a:prstGeom prst="ellipse">
              <a:avLst/>
            </a:prstGeom>
            <a:gradFill flip="none" rotWithShape="1">
              <a:gsLst>
                <a:gs pos="0">
                  <a:schemeClr val="accent4"/>
                </a:gs>
                <a:gs pos="64000">
                  <a:schemeClr val="accent2"/>
                </a:gs>
                <a:gs pos="100000">
                  <a:schemeClr val="accent4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" name="Ομάδα 1"/>
          <p:cNvGrpSpPr/>
          <p:nvPr/>
        </p:nvGrpSpPr>
        <p:grpSpPr>
          <a:xfrm>
            <a:off x="2285501" y="1634541"/>
            <a:ext cx="1516762" cy="1202362"/>
            <a:chOff x="2285501" y="1634541"/>
            <a:chExt cx="1516762" cy="1202362"/>
          </a:xfrm>
        </p:grpSpPr>
        <p:sp>
          <p:nvSpPr>
            <p:cNvPr id="15" name="Οβάλ 14"/>
            <p:cNvSpPr/>
            <p:nvPr/>
          </p:nvSpPr>
          <p:spPr>
            <a:xfrm>
              <a:off x="2621548" y="1634541"/>
              <a:ext cx="360000" cy="360000"/>
            </a:xfrm>
            <a:prstGeom prst="ellipse">
              <a:avLst/>
            </a:prstGeom>
            <a:gradFill flip="none" rotWithShape="1">
              <a:gsLst>
                <a:gs pos="0">
                  <a:schemeClr val="accent4"/>
                </a:gs>
                <a:gs pos="64000">
                  <a:schemeClr val="accent2"/>
                </a:gs>
                <a:gs pos="100000">
                  <a:schemeClr val="accent4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" name="Ορθογώνιο 20"/>
                <p:cNvSpPr/>
                <p:nvPr/>
              </p:nvSpPr>
              <p:spPr>
                <a:xfrm>
                  <a:off x="2289163" y="2108834"/>
                  <a:ext cx="134684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𝐤𝐠</m:t>
                        </m:r>
                      </m:oMath>
                    </m:oMathPara>
                  </a14:m>
                  <a:endParaRPr lang="en-US" dirty="0" smtClean="0"/>
                </a:p>
              </p:txBody>
            </p:sp>
          </mc:Choice>
          <mc:Fallback>
            <p:sp>
              <p:nvSpPr>
                <p:cNvPr id="21" name="Ορθογώνιο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9163" y="2108834"/>
                  <a:ext cx="1346844" cy="369332"/>
                </a:xfrm>
                <a:prstGeom prst="rect">
                  <a:avLst/>
                </a:prstGeom>
                <a:blipFill>
                  <a:blip r:embed="rId5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2" name="Ορθογώνιο 21"/>
                <p:cNvSpPr/>
                <p:nvPr/>
              </p:nvSpPr>
              <p:spPr>
                <a:xfrm>
                  <a:off x="2285501" y="2467571"/>
                  <a:ext cx="15167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𝟎𝟑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𝐦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n-US" dirty="0" smtClean="0"/>
                </a:p>
              </p:txBody>
            </p:sp>
          </mc:Choice>
          <mc:Fallback>
            <p:sp>
              <p:nvSpPr>
                <p:cNvPr id="22" name="Ορθογώνιο 2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5501" y="2467571"/>
                  <a:ext cx="1516762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23" name="Ευθεία γραμμή σύνδεσης 22"/>
          <p:cNvCxnSpPr/>
          <p:nvPr/>
        </p:nvCxnSpPr>
        <p:spPr>
          <a:xfrm>
            <a:off x="1432135" y="1825257"/>
            <a:ext cx="1368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Ομάδα 12"/>
          <p:cNvGrpSpPr/>
          <p:nvPr/>
        </p:nvGrpSpPr>
        <p:grpSpPr>
          <a:xfrm>
            <a:off x="4268595" y="1232454"/>
            <a:ext cx="7514970" cy="4939745"/>
            <a:chOff x="4268595" y="1232454"/>
            <a:chExt cx="7514970" cy="4939745"/>
          </a:xfrm>
        </p:grpSpPr>
        <p:pic>
          <p:nvPicPr>
            <p:cNvPr id="12" name="Εικόνα 1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474042" y="1232454"/>
              <a:ext cx="7271162" cy="4939745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 rot="16200000">
              <a:off x="3729345" y="5128643"/>
              <a:ext cx="14478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(x10</a:t>
              </a:r>
              <a:r>
                <a:rPr lang="en-US" b="1" baseline="30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en-US" b="1" baseline="30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J)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047466" y="1300652"/>
              <a:ext cx="7360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(m)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6736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 txBox="1">
            <a:spLocks/>
          </p:cNvSpPr>
          <p:nvPr/>
        </p:nvSpPr>
        <p:spPr>
          <a:xfrm>
            <a:off x="838200" y="63786"/>
            <a:ext cx="10515600" cy="10584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ΠΑΓΚΟΣΜΙΑ ΕΛΞΗ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KAI 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ΒΑΡΥΤΙΚΗ ΔΥΝΑΜΙΚΗ ΕΝΕΡΓΕΙΑ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Προσέγγιση Επίπεδης Γης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-1546" y="1001238"/>
            <a:ext cx="72423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Υπολογισμός της Δυναμικής Ενέργειας μάζας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ύψος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πάνω από την επιφάνεια της Γης με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h&lt;&lt;R =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6370 km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(= 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ακτίνα γης)</a:t>
            </a:r>
            <a:endParaRPr lang="el-G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Ορθογώνιο 18"/>
          <p:cNvSpPr/>
          <p:nvPr/>
        </p:nvSpPr>
        <p:spPr>
          <a:xfrm>
            <a:off x="5529" y="1912070"/>
            <a:ext cx="74216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Δυναμική ενέργεια μάζας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απόσταση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το κέντρο της γης: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Ορθογώνιο 19"/>
              <p:cNvSpPr/>
              <p:nvPr/>
            </p:nvSpPr>
            <p:spPr>
              <a:xfrm>
                <a:off x="57413" y="2373735"/>
                <a:ext cx="1823991" cy="622355"/>
              </a:xfrm>
              <a:prstGeom prst="rect">
                <a:avLst/>
              </a:prstGeom>
              <a:ln w="19050">
                <a:noFill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𝑼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</m:d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𝑮𝑴𝒎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0" name="Ορθογώνιο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13" y="2373735"/>
                <a:ext cx="1823991" cy="62235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72135" y="3088616"/>
                <a:ext cx="117660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𝑹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135" y="3088616"/>
                <a:ext cx="1176604" cy="307777"/>
              </a:xfrm>
              <a:prstGeom prst="rect">
                <a:avLst/>
              </a:prstGeom>
              <a:blipFill>
                <a:blip r:embed="rId3"/>
                <a:stretch>
                  <a:fillRect l="-2591" r="-5699" b="-8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Δεξί άγκιστρο 20"/>
          <p:cNvSpPr/>
          <p:nvPr/>
        </p:nvSpPr>
        <p:spPr>
          <a:xfrm>
            <a:off x="1880123" y="2553480"/>
            <a:ext cx="299902" cy="718159"/>
          </a:xfrm>
          <a:prstGeom prst="rightBrace">
            <a:avLst>
              <a:gd name="adj1" fmla="val 16446"/>
              <a:gd name="adj2" fmla="val 50000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Ορθογώνιο 23"/>
              <p:cNvSpPr/>
              <p:nvPr/>
            </p:nvSpPr>
            <p:spPr>
              <a:xfrm>
                <a:off x="2244686" y="2601381"/>
                <a:ext cx="2016000" cy="612000"/>
              </a:xfrm>
              <a:prstGeom prst="rect">
                <a:avLst/>
              </a:prstGeom>
              <a:ln w="19050">
                <a:noFill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𝑼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</m:d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𝑮𝑴𝒎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𝒉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4" name="Ορθογώνιο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4686" y="2601381"/>
                <a:ext cx="2016000" cy="6120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Ορθογώνιο 8"/>
              <p:cNvSpPr/>
              <p:nvPr/>
            </p:nvSpPr>
            <p:spPr>
              <a:xfrm>
                <a:off x="4072328" y="2606918"/>
                <a:ext cx="1687193" cy="8861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𝑮𝑴𝒎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𝒉</m:t>
                                  </m:r>
                                </m:num>
                                <m:den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9" name="Ορθογώνιο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2328" y="2606918"/>
                <a:ext cx="1687193" cy="88614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Ορθογώνιο 9"/>
              <p:cNvSpPr/>
              <p:nvPr/>
            </p:nvSpPr>
            <p:spPr>
              <a:xfrm>
                <a:off x="5537624" y="2521581"/>
                <a:ext cx="2138983" cy="7764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𝑮𝑴𝒎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</m:den>
                      </m:f>
                      <m:sSup>
                        <m:sSup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𝒉</m:t>
                                  </m:r>
                                </m:num>
                                <m:den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0" name="Ορθογώνιο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7624" y="2521581"/>
                <a:ext cx="2138983" cy="7764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Ορθογώνιο 11"/>
          <p:cNvSpPr/>
          <p:nvPr/>
        </p:nvSpPr>
        <p:spPr>
          <a:xfrm>
            <a:off x="57413" y="3496956"/>
            <a:ext cx="31357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Προσέγγιση μικρών αριθμών: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87190" y="3910741"/>
                <a:ext cx="2327560" cy="5243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≪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𝑹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⇒   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𝒉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≪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⇒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90" y="3910741"/>
                <a:ext cx="2327560" cy="52431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Ομάδα 26"/>
          <p:cNvGrpSpPr/>
          <p:nvPr/>
        </p:nvGrpSpPr>
        <p:grpSpPr>
          <a:xfrm>
            <a:off x="2518801" y="2417813"/>
            <a:ext cx="5157806" cy="2425874"/>
            <a:chOff x="-2068769" y="379928"/>
            <a:chExt cx="5157806" cy="2425874"/>
          </a:xfrm>
        </p:grpSpPr>
        <p:sp>
          <p:nvSpPr>
            <p:cNvPr id="29" name="Οβάλ 28"/>
            <p:cNvSpPr/>
            <p:nvPr/>
          </p:nvSpPr>
          <p:spPr>
            <a:xfrm>
              <a:off x="1878969" y="379928"/>
              <a:ext cx="1210068" cy="1064611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0" name="Οβάλ 29"/>
            <p:cNvSpPr/>
            <p:nvPr/>
          </p:nvSpPr>
          <p:spPr>
            <a:xfrm>
              <a:off x="-2068769" y="1589886"/>
              <a:ext cx="2056886" cy="1215916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31" name="Ευθύγραμμο βέλος σύνδεσης 30"/>
            <p:cNvCxnSpPr/>
            <p:nvPr/>
          </p:nvCxnSpPr>
          <p:spPr>
            <a:xfrm flipH="1">
              <a:off x="950054" y="1288630"/>
              <a:ext cx="1106125" cy="809538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Ευθύγραμμο βέλος σύνδεσης 31"/>
            <p:cNvCxnSpPr>
              <a:stCxn id="30" idx="6"/>
            </p:cNvCxnSpPr>
            <p:nvPr/>
          </p:nvCxnSpPr>
          <p:spPr>
            <a:xfrm>
              <a:off x="-11883" y="2197844"/>
              <a:ext cx="474766" cy="17261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Ορθογώνιο 38"/>
              <p:cNvSpPr/>
              <p:nvPr/>
            </p:nvSpPr>
            <p:spPr>
              <a:xfrm>
                <a:off x="4911702" y="3852595"/>
                <a:ext cx="3024802" cy="7838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𝑼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</m:d>
                      <m:r>
                        <a:rPr lang="el-GR" sz="20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𝑮𝑴𝒎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</m:den>
                      </m:f>
                      <m:d>
                        <m:d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9" name="Ορθογώνιο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1702" y="3852595"/>
                <a:ext cx="3024802" cy="78386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Ορθογώνιο 39"/>
              <p:cNvSpPr/>
              <p:nvPr/>
            </p:nvSpPr>
            <p:spPr>
              <a:xfrm>
                <a:off x="2755478" y="4829855"/>
                <a:ext cx="3145669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𝑼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</m:d>
                      <m:r>
                        <a:rPr lang="el-GR" sz="20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𝑮𝑴𝒎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𝑮𝑴𝒎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40" name="Ορθογώνιο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5478" y="4829855"/>
                <a:ext cx="3145669" cy="66851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Ομάδα 54"/>
          <p:cNvGrpSpPr/>
          <p:nvPr/>
        </p:nvGrpSpPr>
        <p:grpSpPr>
          <a:xfrm>
            <a:off x="40782" y="5552070"/>
            <a:ext cx="5817393" cy="610936"/>
            <a:chOff x="40782" y="5552070"/>
            <a:chExt cx="5817393" cy="6109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Ορθογώνιο 43"/>
                <p:cNvSpPr/>
                <p:nvPr/>
              </p:nvSpPr>
              <p:spPr>
                <a:xfrm>
                  <a:off x="40782" y="5552070"/>
                  <a:ext cx="1851020" cy="61093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𝑮𝑴𝒎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</m:d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44" name="Ορθογώνιο 4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782" y="5552070"/>
                  <a:ext cx="1851020" cy="610936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5" name="Ορθογώνιο 44"/>
            <p:cNvSpPr/>
            <p:nvPr/>
          </p:nvSpPr>
          <p:spPr>
            <a:xfrm>
              <a:off x="1762310" y="5683763"/>
              <a:ext cx="409586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Δυναμική ενέργεια στην επιφάνεια της γης</a:t>
              </a:r>
              <a:endParaRPr lang="el-GR" sz="1600" dirty="0"/>
            </a:p>
          </p:txBody>
        </p:sp>
      </p:grpSp>
      <p:grpSp>
        <p:nvGrpSpPr>
          <p:cNvPr id="56" name="Ομάδα 55"/>
          <p:cNvGrpSpPr/>
          <p:nvPr/>
        </p:nvGrpSpPr>
        <p:grpSpPr>
          <a:xfrm>
            <a:off x="328994" y="6233763"/>
            <a:ext cx="5461545" cy="610936"/>
            <a:chOff x="148233" y="6233763"/>
            <a:chExt cx="5461545" cy="6109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Ορθογώνιο 45"/>
                <p:cNvSpPr/>
                <p:nvPr/>
              </p:nvSpPr>
              <p:spPr>
                <a:xfrm>
                  <a:off x="148233" y="6233763"/>
                  <a:ext cx="1059906" cy="61093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𝑮𝑴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p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l-GR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𝒈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46" name="Ορθογώνιο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8233" y="6233763"/>
                  <a:ext cx="1059906" cy="610936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7" name="Ορθογώνιο 46"/>
            <p:cNvSpPr/>
            <p:nvPr/>
          </p:nvSpPr>
          <p:spPr>
            <a:xfrm>
              <a:off x="1101813" y="6390734"/>
              <a:ext cx="450796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Επιτάχυνση βαρύτητας στην επιφάνεια της γης</a:t>
              </a:r>
              <a:endParaRPr lang="el-GR" dirty="0"/>
            </a:p>
          </p:txBody>
        </p:sp>
      </p:grpSp>
      <p:sp>
        <p:nvSpPr>
          <p:cNvPr id="48" name="Δεξί άγκιστρο 47"/>
          <p:cNvSpPr/>
          <p:nvPr/>
        </p:nvSpPr>
        <p:spPr>
          <a:xfrm>
            <a:off x="5752202" y="4996002"/>
            <a:ext cx="437879" cy="1681246"/>
          </a:xfrm>
          <a:prstGeom prst="rightBrace">
            <a:avLst>
              <a:gd name="adj1" fmla="val 16446"/>
              <a:gd name="adj2" fmla="val 50000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Ορθογώνιο 48"/>
              <p:cNvSpPr/>
              <p:nvPr/>
            </p:nvSpPr>
            <p:spPr>
              <a:xfrm>
                <a:off x="6239172" y="5651795"/>
                <a:ext cx="236000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𝑼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</m:d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𝑼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𝒎𝒈𝒉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49" name="Ορθογώνιο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9172" y="5651795"/>
                <a:ext cx="2360005" cy="369332"/>
              </a:xfrm>
              <a:prstGeom prst="rect">
                <a:avLst/>
              </a:prstGeom>
              <a:blipFill>
                <a:blip r:embed="rId1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Ορθογώνιο 49"/>
              <p:cNvSpPr/>
              <p:nvPr/>
            </p:nvSpPr>
            <p:spPr>
              <a:xfrm>
                <a:off x="6242710" y="6293289"/>
                <a:ext cx="27527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𝑼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𝑼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𝒎𝒈𝒉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0" name="Ορθογώνιο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2710" y="6293289"/>
                <a:ext cx="2752741" cy="369332"/>
              </a:xfrm>
              <a:prstGeom prst="rect">
                <a:avLst/>
              </a:prstGeom>
              <a:blipFill>
                <a:blip r:embed="rId1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Ορθογώνιο 53"/>
              <p:cNvSpPr/>
              <p:nvPr/>
            </p:nvSpPr>
            <p:spPr>
              <a:xfrm>
                <a:off x="2444527" y="3808872"/>
                <a:ext cx="2180662" cy="7764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num>
                                <m:den>
                                  <m:r>
                                    <a:rPr lang="en-US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𝑹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𝒉</m:t>
                          </m:r>
                        </m:num>
                        <m:den>
                          <m:r>
                            <a:rPr lang="en-US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4" name="Ορθογώνιο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4527" y="3808872"/>
                <a:ext cx="2180662" cy="77643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Ορθογώνιο 56"/>
              <p:cNvSpPr/>
              <p:nvPr/>
            </p:nvSpPr>
            <p:spPr>
              <a:xfrm>
                <a:off x="8952402" y="6277627"/>
                <a:ext cx="1560876" cy="369332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𝑼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</m:d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𝒎𝒈𝒉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7" name="Ορθογώνιο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2402" y="6277627"/>
                <a:ext cx="1560876" cy="369332"/>
              </a:xfrm>
              <a:prstGeom prst="rect">
                <a:avLst/>
              </a:prstGeom>
              <a:blipFill>
                <a:blip r:embed="rId15"/>
                <a:stretch>
                  <a:fillRect b="-11111"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0" name="Ομάδα 59"/>
          <p:cNvGrpSpPr/>
          <p:nvPr/>
        </p:nvGrpSpPr>
        <p:grpSpPr>
          <a:xfrm>
            <a:off x="7814281" y="1545316"/>
            <a:ext cx="3600000" cy="4499855"/>
            <a:chOff x="7814281" y="1545316"/>
            <a:chExt cx="3600000" cy="4499855"/>
          </a:xfrm>
        </p:grpSpPr>
        <p:grpSp>
          <p:nvGrpSpPr>
            <p:cNvPr id="52" name="Ομάδα 51"/>
            <p:cNvGrpSpPr/>
            <p:nvPr/>
          </p:nvGrpSpPr>
          <p:grpSpPr>
            <a:xfrm>
              <a:off x="7814281" y="1545316"/>
              <a:ext cx="3600000" cy="4499855"/>
              <a:chOff x="7814281" y="1545316"/>
              <a:chExt cx="3600000" cy="4499855"/>
            </a:xfrm>
          </p:grpSpPr>
          <p:grpSp>
            <p:nvGrpSpPr>
              <p:cNvPr id="51" name="Ομάδα 50"/>
              <p:cNvGrpSpPr/>
              <p:nvPr/>
            </p:nvGrpSpPr>
            <p:grpSpPr>
              <a:xfrm>
                <a:off x="7814281" y="1545316"/>
                <a:ext cx="3600000" cy="4499855"/>
                <a:chOff x="7814281" y="1545316"/>
                <a:chExt cx="3600000" cy="4499855"/>
              </a:xfrm>
            </p:grpSpPr>
            <p:sp>
              <p:nvSpPr>
                <p:cNvPr id="22" name="Οβάλ 21"/>
                <p:cNvSpPr/>
                <p:nvPr/>
              </p:nvSpPr>
              <p:spPr>
                <a:xfrm>
                  <a:off x="11024046" y="1781242"/>
                  <a:ext cx="180001" cy="18000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4"/>
                    </a:gs>
                    <a:gs pos="64000">
                      <a:schemeClr val="accent2"/>
                    </a:gs>
                    <a:gs pos="100000">
                      <a:schemeClr val="accent4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grpSp>
              <p:nvGrpSpPr>
                <p:cNvPr id="5" name="Ομάδα 4"/>
                <p:cNvGrpSpPr/>
                <p:nvPr/>
              </p:nvGrpSpPr>
              <p:grpSpPr>
                <a:xfrm>
                  <a:off x="7814281" y="2445171"/>
                  <a:ext cx="3600000" cy="3600000"/>
                  <a:chOff x="4364504" y="2396866"/>
                  <a:chExt cx="1800000" cy="1800000"/>
                </a:xfrm>
              </p:grpSpPr>
              <p:sp>
                <p:nvSpPr>
                  <p:cNvPr id="6" name="Οβάλ 5"/>
                  <p:cNvSpPr/>
                  <p:nvPr/>
                </p:nvSpPr>
                <p:spPr>
                  <a:xfrm>
                    <a:off x="4364504" y="2396866"/>
                    <a:ext cx="1800000" cy="1800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/>
                      </a:gs>
                      <a:gs pos="64000">
                        <a:schemeClr val="accent2">
                          <a:lumMod val="75000"/>
                        </a:schemeClr>
                      </a:gs>
                      <a:gs pos="100000">
                        <a:schemeClr val="accent4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7" name="TextBox 6"/>
                  <p:cNvSpPr txBox="1"/>
                  <p:nvPr/>
                </p:nvSpPr>
                <p:spPr>
                  <a:xfrm>
                    <a:off x="4621527" y="2899001"/>
                    <a:ext cx="395957" cy="3978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b="1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M</a:t>
                    </a:r>
                    <a:endParaRPr lang="el-GR" sz="20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" name="TextBox 7"/>
                  <p:cNvSpPr txBox="1"/>
                  <p:nvPr/>
                </p:nvSpPr>
                <p:spPr>
                  <a:xfrm>
                    <a:off x="4958873" y="3600068"/>
                    <a:ext cx="492365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l-GR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Γη</a:t>
                    </a:r>
                    <a:endParaRPr lang="el-GR" sz="20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1" name="TextBox 10"/>
                <p:cNvSpPr txBox="1"/>
                <p:nvPr/>
              </p:nvSpPr>
              <p:spPr>
                <a:xfrm>
                  <a:off x="10662072" y="1545316"/>
                  <a:ext cx="382000" cy="398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b="1" i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</a:t>
                  </a:r>
                  <a:endPara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3" name="Ομάδα 12"/>
                <p:cNvGrpSpPr/>
                <p:nvPr/>
              </p:nvGrpSpPr>
              <p:grpSpPr>
                <a:xfrm>
                  <a:off x="9623896" y="1869317"/>
                  <a:ext cx="1490151" cy="2393171"/>
                  <a:chOff x="5285113" y="1916047"/>
                  <a:chExt cx="1346262" cy="1394788"/>
                </a:xfrm>
              </p:grpSpPr>
              <p:cxnSp>
                <p:nvCxnSpPr>
                  <p:cNvPr id="16" name="Ευθεία γραμμή σύνδεσης 15"/>
                  <p:cNvCxnSpPr/>
                  <p:nvPr/>
                </p:nvCxnSpPr>
                <p:spPr>
                  <a:xfrm flipV="1">
                    <a:off x="5285113" y="1916047"/>
                    <a:ext cx="1346262" cy="1394788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7" name="TextBox 16"/>
                      <p:cNvSpPr txBox="1"/>
                      <p:nvPr/>
                    </p:nvSpPr>
                    <p:spPr>
                      <a:xfrm>
                        <a:off x="5937546" y="2199073"/>
                        <a:ext cx="344069" cy="18883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oMath>
                          </m:oMathPara>
                        </a14:m>
                        <a:endParaRPr lang="el-GR" b="1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7" name="TextBox 16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5937546" y="2199073"/>
                        <a:ext cx="344069" cy="188834"/>
                      </a:xfrm>
                      <a:prstGeom prst="rect">
                        <a:avLst/>
                      </a:prstGeom>
                      <a:blipFill>
                        <a:blip r:embed="rId16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cxnSp>
              <p:nvCxnSpPr>
                <p:cNvPr id="25" name="Ευθεία γραμμή σύνδεσης 24"/>
                <p:cNvCxnSpPr/>
                <p:nvPr/>
              </p:nvCxnSpPr>
              <p:spPr>
                <a:xfrm flipV="1">
                  <a:off x="10620507" y="1930070"/>
                  <a:ext cx="522000" cy="828000"/>
                </a:xfrm>
                <a:prstGeom prst="line">
                  <a:avLst/>
                </a:prstGeom>
                <a:ln w="19050">
                  <a:solidFill>
                    <a:srgbClr val="0000C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8" name="TextBox 27"/>
                    <p:cNvSpPr txBox="1"/>
                    <p:nvPr/>
                  </p:nvSpPr>
                  <p:spPr>
                    <a:xfrm>
                      <a:off x="10778204" y="2252921"/>
                      <a:ext cx="380843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𝒉</m:t>
                            </m:r>
                          </m:oMath>
                        </m:oMathPara>
                      </a14:m>
                      <a:endParaRPr lang="el-GR" b="1" dirty="0">
                        <a:solidFill>
                          <a:srgbClr val="0000CC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8" name="TextBox 2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0778204" y="2252921"/>
                      <a:ext cx="380843" cy="307777"/>
                    </a:xfrm>
                    <a:prstGeom prst="rect">
                      <a:avLst/>
                    </a:prstGeom>
                    <a:blipFill>
                      <a:blip r:embed="rId17"/>
                      <a:stretch>
                        <a:fillRect b="-800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3" name="TextBox 22"/>
              <p:cNvSpPr txBox="1"/>
              <p:nvPr/>
            </p:nvSpPr>
            <p:spPr>
              <a:xfrm>
                <a:off x="10090300" y="3356162"/>
                <a:ext cx="40392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l-GR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58" name="Ευθεία γραμμή σύνδεσης 57"/>
            <p:cNvCxnSpPr/>
            <p:nvPr/>
          </p:nvCxnSpPr>
          <p:spPr>
            <a:xfrm flipV="1">
              <a:off x="9677767" y="2758070"/>
              <a:ext cx="950400" cy="152704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67178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/>
      <p:bldP spid="20" grpId="0"/>
      <p:bldP spid="3" grpId="0"/>
      <p:bldP spid="21" grpId="0" animBg="1"/>
      <p:bldP spid="24" grpId="0"/>
      <p:bldP spid="9" grpId="0"/>
      <p:bldP spid="10" grpId="0"/>
      <p:bldP spid="12" grpId="0"/>
      <p:bldP spid="14" grpId="0"/>
      <p:bldP spid="39" grpId="0"/>
      <p:bldP spid="40" grpId="0"/>
      <p:bldP spid="48" grpId="0" animBg="1"/>
      <p:bldP spid="49" grpId="0"/>
      <p:bldP spid="50" grpId="0"/>
      <p:bldP spid="57" grpId="0" animBg="1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1264</TotalTime>
  <Words>1339</Words>
  <Application>Microsoft Office PowerPoint</Application>
  <PresentationFormat>Ευρεία οθόνη</PresentationFormat>
  <Paragraphs>134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Times New Roman</vt:lpstr>
      <vt:lpstr>Θέμα του Office</vt:lpstr>
      <vt:lpstr>Παρουσίαση του PowerPoint</vt:lpstr>
      <vt:lpstr>ΝΟΜΟΣ ΝΕΥΤΩΝΑ ΚΑΙ ΠΑΓΚΟΣΜΙΑ ΕΛΞΗ</vt:lpstr>
      <vt:lpstr>ΝΟΜΟΣ ΝΕΥΤΩΝΑ ΚΑΙ ΠΑΓΚΟΣΜΙΑ ΕΛΞΗ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Sideris</cp:lastModifiedBy>
  <cp:revision>90</cp:revision>
  <dcterms:created xsi:type="dcterms:W3CDTF">2020-11-19T21:35:44Z</dcterms:created>
  <dcterms:modified xsi:type="dcterms:W3CDTF">2020-11-28T22:26:25Z</dcterms:modified>
</cp:coreProperties>
</file>