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wmf"/><Relationship Id="rId1" Type="http://schemas.openxmlformats.org/officeDocument/2006/relationships/image" Target="../media/image19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wmf"/><Relationship Id="rId3" Type="http://schemas.openxmlformats.org/officeDocument/2006/relationships/image" Target="../media/image198.wmf"/><Relationship Id="rId7" Type="http://schemas.openxmlformats.org/officeDocument/2006/relationships/image" Target="../media/image202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Relationship Id="rId6" Type="http://schemas.openxmlformats.org/officeDocument/2006/relationships/image" Target="../media/image201.wmf"/><Relationship Id="rId11" Type="http://schemas.openxmlformats.org/officeDocument/2006/relationships/image" Target="../media/image206.wmf"/><Relationship Id="rId5" Type="http://schemas.openxmlformats.org/officeDocument/2006/relationships/image" Target="../media/image200.wmf"/><Relationship Id="rId10" Type="http://schemas.openxmlformats.org/officeDocument/2006/relationships/image" Target="../media/image205.wmf"/><Relationship Id="rId4" Type="http://schemas.openxmlformats.org/officeDocument/2006/relationships/image" Target="../media/image199.wmf"/><Relationship Id="rId9" Type="http://schemas.openxmlformats.org/officeDocument/2006/relationships/image" Target="../media/image20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wmf"/><Relationship Id="rId3" Type="http://schemas.openxmlformats.org/officeDocument/2006/relationships/image" Target="../media/image236.wmf"/><Relationship Id="rId7" Type="http://schemas.openxmlformats.org/officeDocument/2006/relationships/image" Target="../media/image240.wmf"/><Relationship Id="rId2" Type="http://schemas.openxmlformats.org/officeDocument/2006/relationships/image" Target="../media/image235.wmf"/><Relationship Id="rId1" Type="http://schemas.openxmlformats.org/officeDocument/2006/relationships/image" Target="../media/image234.wmf"/><Relationship Id="rId6" Type="http://schemas.openxmlformats.org/officeDocument/2006/relationships/image" Target="../media/image239.wmf"/><Relationship Id="rId5" Type="http://schemas.openxmlformats.org/officeDocument/2006/relationships/image" Target="../media/image238.wmf"/><Relationship Id="rId4" Type="http://schemas.openxmlformats.org/officeDocument/2006/relationships/image" Target="../media/image23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wmf"/><Relationship Id="rId3" Type="http://schemas.openxmlformats.org/officeDocument/2006/relationships/image" Target="../media/image244.wmf"/><Relationship Id="rId7" Type="http://schemas.openxmlformats.org/officeDocument/2006/relationships/image" Target="../media/image248.wmf"/><Relationship Id="rId2" Type="http://schemas.openxmlformats.org/officeDocument/2006/relationships/image" Target="../media/image243.wmf"/><Relationship Id="rId1" Type="http://schemas.openxmlformats.org/officeDocument/2006/relationships/image" Target="../media/image242.wmf"/><Relationship Id="rId6" Type="http://schemas.openxmlformats.org/officeDocument/2006/relationships/image" Target="../media/image247.wmf"/><Relationship Id="rId5" Type="http://schemas.openxmlformats.org/officeDocument/2006/relationships/image" Target="../media/image246.wmf"/><Relationship Id="rId4" Type="http://schemas.openxmlformats.org/officeDocument/2006/relationships/image" Target="../media/image24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wmf"/><Relationship Id="rId2" Type="http://schemas.openxmlformats.org/officeDocument/2006/relationships/image" Target="../media/image250.wmf"/><Relationship Id="rId1" Type="http://schemas.openxmlformats.org/officeDocument/2006/relationships/image" Target="../media/image242.wmf"/><Relationship Id="rId6" Type="http://schemas.openxmlformats.org/officeDocument/2006/relationships/image" Target="../media/image253.wmf"/><Relationship Id="rId5" Type="http://schemas.openxmlformats.org/officeDocument/2006/relationships/image" Target="../media/image252.wmf"/><Relationship Id="rId4" Type="http://schemas.openxmlformats.org/officeDocument/2006/relationships/image" Target="../media/image25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4F8F-D8D0-4E5A-91B0-9826123D39E5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ED7C-7A22-4B1A-BA3C-B8A8A2A57F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59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4F8F-D8D0-4E5A-91B0-9826123D39E5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ED7C-7A22-4B1A-BA3C-B8A8A2A57F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96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4F8F-D8D0-4E5A-91B0-9826123D39E5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ED7C-7A22-4B1A-BA3C-B8A8A2A57F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037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4F8F-D8D0-4E5A-91B0-9826123D39E5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ED7C-7A22-4B1A-BA3C-B8A8A2A57F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729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4F8F-D8D0-4E5A-91B0-9826123D39E5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ED7C-7A22-4B1A-BA3C-B8A8A2A57F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018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4F8F-D8D0-4E5A-91B0-9826123D39E5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ED7C-7A22-4B1A-BA3C-B8A8A2A57F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979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4F8F-D8D0-4E5A-91B0-9826123D39E5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ED7C-7A22-4B1A-BA3C-B8A8A2A57F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208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4F8F-D8D0-4E5A-91B0-9826123D39E5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ED7C-7A22-4B1A-BA3C-B8A8A2A57F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654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4F8F-D8D0-4E5A-91B0-9826123D39E5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ED7C-7A22-4B1A-BA3C-B8A8A2A57F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9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4F8F-D8D0-4E5A-91B0-9826123D39E5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ED7C-7A22-4B1A-BA3C-B8A8A2A57F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410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4F8F-D8D0-4E5A-91B0-9826123D39E5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ED7C-7A22-4B1A-BA3C-B8A8A2A57F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503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04F8F-D8D0-4E5A-91B0-9826123D39E5}" type="datetimeFigureOut">
              <a:rPr lang="el-GR" smtClean="0"/>
              <a:t>26/5/2020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BED7C-7A22-4B1A-BA3C-B8A8A2A57F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23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6.png"/><Relationship Id="rId26" Type="http://schemas.openxmlformats.org/officeDocument/2006/relationships/image" Target="../media/image124.png"/><Relationship Id="rId3" Type="http://schemas.openxmlformats.org/officeDocument/2006/relationships/image" Target="../media/image98.png"/><Relationship Id="rId21" Type="http://schemas.openxmlformats.org/officeDocument/2006/relationships/image" Target="../media/image11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5.png"/><Relationship Id="rId25" Type="http://schemas.openxmlformats.org/officeDocument/2006/relationships/image" Target="../media/image123.png"/><Relationship Id="rId2" Type="http://schemas.openxmlformats.org/officeDocument/2006/relationships/image" Target="../media/image77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2.png"/><Relationship Id="rId5" Type="http://schemas.openxmlformats.org/officeDocument/2006/relationships/image" Target="../media/image101.png"/><Relationship Id="rId15" Type="http://schemas.openxmlformats.org/officeDocument/2006/relationships/image" Target="../media/image113.png"/><Relationship Id="rId23" Type="http://schemas.openxmlformats.org/officeDocument/2006/relationships/image" Target="../media/image121.png"/><Relationship Id="rId10" Type="http://schemas.openxmlformats.org/officeDocument/2006/relationships/image" Target="../media/image106.png"/><Relationship Id="rId19" Type="http://schemas.openxmlformats.org/officeDocument/2006/relationships/image" Target="../media/image117.png"/><Relationship Id="rId4" Type="http://schemas.openxmlformats.org/officeDocument/2006/relationships/image" Target="../media/image99.png"/><Relationship Id="rId9" Type="http://schemas.openxmlformats.org/officeDocument/2006/relationships/image" Target="../media/image105.png"/><Relationship Id="rId14" Type="http://schemas.openxmlformats.org/officeDocument/2006/relationships/image" Target="../media/image112.png"/><Relationship Id="rId22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32.png"/><Relationship Id="rId3" Type="http://schemas.openxmlformats.org/officeDocument/2006/relationships/image" Target="../media/image126.png"/><Relationship Id="rId7" Type="http://schemas.openxmlformats.org/officeDocument/2006/relationships/image" Target="../media/image99.png"/><Relationship Id="rId12" Type="http://schemas.openxmlformats.org/officeDocument/2006/relationships/image" Target="../media/image131.png"/><Relationship Id="rId2" Type="http://schemas.openxmlformats.org/officeDocument/2006/relationships/image" Target="../media/image125.png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30.png"/><Relationship Id="rId5" Type="http://schemas.openxmlformats.org/officeDocument/2006/relationships/image" Target="../media/image77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4" Type="http://schemas.openxmlformats.org/officeDocument/2006/relationships/image" Target="../media/image127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26" Type="http://schemas.openxmlformats.org/officeDocument/2006/relationships/image" Target="../media/image159.png"/><Relationship Id="rId3" Type="http://schemas.openxmlformats.org/officeDocument/2006/relationships/image" Target="../media/image137.png"/><Relationship Id="rId21" Type="http://schemas.openxmlformats.org/officeDocument/2006/relationships/image" Target="../media/image154.png"/><Relationship Id="rId7" Type="http://schemas.openxmlformats.org/officeDocument/2006/relationships/image" Target="../media/image141.png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5" Type="http://schemas.openxmlformats.org/officeDocument/2006/relationships/image" Target="../media/image158.png"/><Relationship Id="rId2" Type="http://schemas.openxmlformats.org/officeDocument/2006/relationships/image" Target="../media/image136.png"/><Relationship Id="rId16" Type="http://schemas.openxmlformats.org/officeDocument/2006/relationships/image" Target="../media/image149.png"/><Relationship Id="rId20" Type="http://schemas.openxmlformats.org/officeDocument/2006/relationships/image" Target="../media/image153.png"/><Relationship Id="rId29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4.png"/><Relationship Id="rId24" Type="http://schemas.openxmlformats.org/officeDocument/2006/relationships/image" Target="../media/image157.png"/><Relationship Id="rId5" Type="http://schemas.openxmlformats.org/officeDocument/2006/relationships/image" Target="../media/image139.png"/><Relationship Id="rId15" Type="http://schemas.openxmlformats.org/officeDocument/2006/relationships/image" Target="../media/image148.png"/><Relationship Id="rId23" Type="http://schemas.openxmlformats.org/officeDocument/2006/relationships/image" Target="../media/image156.png"/><Relationship Id="rId28" Type="http://schemas.openxmlformats.org/officeDocument/2006/relationships/image" Target="../media/image161.png"/><Relationship Id="rId10" Type="http://schemas.openxmlformats.org/officeDocument/2006/relationships/image" Target="../media/image143.png"/><Relationship Id="rId19" Type="http://schemas.openxmlformats.org/officeDocument/2006/relationships/image" Target="../media/image152.png"/><Relationship Id="rId4" Type="http://schemas.openxmlformats.org/officeDocument/2006/relationships/image" Target="../media/image138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Relationship Id="rId22" Type="http://schemas.openxmlformats.org/officeDocument/2006/relationships/image" Target="../media/image155.png"/><Relationship Id="rId27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2.png"/><Relationship Id="rId18" Type="http://schemas.openxmlformats.org/officeDocument/2006/relationships/image" Target="../media/image177.png"/><Relationship Id="rId3" Type="http://schemas.openxmlformats.org/officeDocument/2006/relationships/image" Target="../media/image163.png"/><Relationship Id="rId21" Type="http://schemas.openxmlformats.org/officeDocument/2006/relationships/image" Target="../media/image180.png"/><Relationship Id="rId7" Type="http://schemas.openxmlformats.org/officeDocument/2006/relationships/image" Target="../media/image167.png"/><Relationship Id="rId12" Type="http://schemas.openxmlformats.org/officeDocument/2006/relationships/image" Target="../media/image171.png"/><Relationship Id="rId17" Type="http://schemas.openxmlformats.org/officeDocument/2006/relationships/image" Target="../media/image176.png"/><Relationship Id="rId2" Type="http://schemas.openxmlformats.org/officeDocument/2006/relationships/image" Target="../media/image139.png"/><Relationship Id="rId16" Type="http://schemas.openxmlformats.org/officeDocument/2006/relationships/image" Target="../media/image175.png"/><Relationship Id="rId20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0.png"/><Relationship Id="rId5" Type="http://schemas.openxmlformats.org/officeDocument/2006/relationships/image" Target="../media/image165.png"/><Relationship Id="rId15" Type="http://schemas.openxmlformats.org/officeDocument/2006/relationships/image" Target="../media/image174.png"/><Relationship Id="rId23" Type="http://schemas.openxmlformats.org/officeDocument/2006/relationships/image" Target="../media/image182.png"/><Relationship Id="rId10" Type="http://schemas.openxmlformats.org/officeDocument/2006/relationships/image" Target="../media/image169.png"/><Relationship Id="rId19" Type="http://schemas.openxmlformats.org/officeDocument/2006/relationships/image" Target="../media/image178.png"/><Relationship Id="rId4" Type="http://schemas.openxmlformats.org/officeDocument/2006/relationships/image" Target="../media/image164.png"/><Relationship Id="rId9" Type="http://schemas.openxmlformats.org/officeDocument/2006/relationships/image" Target="../media/image101.png"/><Relationship Id="rId14" Type="http://schemas.openxmlformats.org/officeDocument/2006/relationships/image" Target="../media/image173.png"/><Relationship Id="rId22" Type="http://schemas.openxmlformats.org/officeDocument/2006/relationships/image" Target="../media/image18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0.png"/><Relationship Id="rId4" Type="http://schemas.openxmlformats.org/officeDocument/2006/relationships/image" Target="../media/image18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194.png"/><Relationship Id="rId3" Type="http://schemas.openxmlformats.org/officeDocument/2006/relationships/image" Target="../media/image191.png"/><Relationship Id="rId7" Type="http://schemas.openxmlformats.org/officeDocument/2006/relationships/image" Target="../media/image192.png"/><Relationship Id="rId12" Type="http://schemas.openxmlformats.org/officeDocument/2006/relationships/image" Target="../media/image280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70.png"/><Relationship Id="rId5" Type="http://schemas.openxmlformats.org/officeDocument/2006/relationships/image" Target="../media/image214.png"/><Relationship Id="rId15" Type="http://schemas.openxmlformats.org/officeDocument/2006/relationships/image" Target="../media/image310.png"/><Relationship Id="rId10" Type="http://schemas.openxmlformats.org/officeDocument/2006/relationships/image" Target="../media/image260.png"/><Relationship Id="rId9" Type="http://schemas.openxmlformats.org/officeDocument/2006/relationships/image" Target="../media/image193.png"/><Relationship Id="rId14" Type="http://schemas.openxmlformats.org/officeDocument/2006/relationships/image" Target="../media/image3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198.png"/><Relationship Id="rId18" Type="http://schemas.openxmlformats.org/officeDocument/2006/relationships/image" Target="../media/image203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12" Type="http://schemas.openxmlformats.org/officeDocument/2006/relationships/image" Target="../media/image310.png"/><Relationship Id="rId17" Type="http://schemas.openxmlformats.org/officeDocument/2006/relationships/image" Target="../media/image202.png"/><Relationship Id="rId2" Type="http://schemas.openxmlformats.org/officeDocument/2006/relationships/image" Target="../media/image186.png"/><Relationship Id="rId16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300.png"/><Relationship Id="rId5" Type="http://schemas.openxmlformats.org/officeDocument/2006/relationships/image" Target="../media/image192.png"/><Relationship Id="rId15" Type="http://schemas.openxmlformats.org/officeDocument/2006/relationships/image" Target="../media/image200.png"/><Relationship Id="rId10" Type="http://schemas.openxmlformats.org/officeDocument/2006/relationships/image" Target="../media/image197.png"/><Relationship Id="rId4" Type="http://schemas.openxmlformats.org/officeDocument/2006/relationships/image" Target="../media/image320.png"/><Relationship Id="rId9" Type="http://schemas.openxmlformats.org/officeDocument/2006/relationships/image" Target="../media/image196.png"/><Relationship Id="rId14" Type="http://schemas.openxmlformats.org/officeDocument/2006/relationships/image" Target="../media/image19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204.png"/><Relationship Id="rId7" Type="http://schemas.openxmlformats.org/officeDocument/2006/relationships/image" Target="../media/image208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11" Type="http://schemas.openxmlformats.org/officeDocument/2006/relationships/image" Target="../media/image213.png"/><Relationship Id="rId5" Type="http://schemas.openxmlformats.org/officeDocument/2006/relationships/image" Target="../media/image206.png"/><Relationship Id="rId10" Type="http://schemas.openxmlformats.org/officeDocument/2006/relationships/image" Target="../media/image212.png"/><Relationship Id="rId4" Type="http://schemas.openxmlformats.org/officeDocument/2006/relationships/image" Target="../media/image205.png"/><Relationship Id="rId9" Type="http://schemas.openxmlformats.org/officeDocument/2006/relationships/image" Target="../media/image2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590.png"/><Relationship Id="rId18" Type="http://schemas.openxmlformats.org/officeDocument/2006/relationships/image" Target="../media/image223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670.png"/><Relationship Id="rId7" Type="http://schemas.openxmlformats.org/officeDocument/2006/relationships/image" Target="../media/image215.png"/><Relationship Id="rId12" Type="http://schemas.openxmlformats.org/officeDocument/2006/relationships/image" Target="../media/image580.png"/><Relationship Id="rId17" Type="http://schemas.openxmlformats.org/officeDocument/2006/relationships/image" Target="../media/image2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1.png"/><Relationship Id="rId20" Type="http://schemas.openxmlformats.org/officeDocument/2006/relationships/image" Target="../media/image66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1.png"/><Relationship Id="rId5" Type="http://schemas.openxmlformats.org/officeDocument/2006/relationships/image" Target="../media/image186.png"/><Relationship Id="rId15" Type="http://schemas.openxmlformats.org/officeDocument/2006/relationships/image" Target="../media/image220.png"/><Relationship Id="rId10" Type="http://schemas.openxmlformats.org/officeDocument/2006/relationships/image" Target="../media/image218.png"/><Relationship Id="rId19" Type="http://schemas.openxmlformats.org/officeDocument/2006/relationships/image" Target="../media/image650.png"/><Relationship Id="rId4" Type="http://schemas.openxmlformats.org/officeDocument/2006/relationships/image" Target="../media/image193.wmf"/><Relationship Id="rId9" Type="http://schemas.openxmlformats.org/officeDocument/2006/relationships/image" Target="../media/image217.png"/><Relationship Id="rId14" Type="http://schemas.openxmlformats.org/officeDocument/2006/relationships/image" Target="../media/image21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3" Type="http://schemas.openxmlformats.org/officeDocument/2006/relationships/image" Target="../media/image2.png"/><Relationship Id="rId12" Type="http://schemas.openxmlformats.org/officeDocument/2006/relationships/image" Target="../media/image12.png"/><Relationship Id="rId7" Type="http://schemas.openxmlformats.org/officeDocument/2006/relationships/image" Target="../media/image6.png"/><Relationship Id="rId17" Type="http://schemas.openxmlformats.org/officeDocument/2006/relationships/image" Target="../media/image7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195.w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228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0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7.png"/><Relationship Id="rId11" Type="http://schemas.openxmlformats.org/officeDocument/2006/relationships/image" Target="../media/image232.png"/><Relationship Id="rId5" Type="http://schemas.openxmlformats.org/officeDocument/2006/relationships/image" Target="../media/image226.png"/><Relationship Id="rId15" Type="http://schemas.openxmlformats.org/officeDocument/2006/relationships/image" Target="../media/image195.wmf"/><Relationship Id="rId10" Type="http://schemas.openxmlformats.org/officeDocument/2006/relationships/image" Target="../media/image231.png"/><Relationship Id="rId4" Type="http://schemas.openxmlformats.org/officeDocument/2006/relationships/image" Target="../media/image194.wmf"/><Relationship Id="rId9" Type="http://schemas.openxmlformats.org/officeDocument/2006/relationships/image" Target="../media/image230.png"/><Relationship Id="rId14" Type="http://schemas.openxmlformats.org/officeDocument/2006/relationships/oleObject" Target="../embeddings/oleObject40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wmf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5.bin"/><Relationship Id="rId3" Type="http://schemas.openxmlformats.org/officeDocument/2006/relationships/oleObject" Target="../embeddings/oleObject4.bin"/><Relationship Id="rId21" Type="http://schemas.openxmlformats.org/officeDocument/2006/relationships/image" Target="../media/image204.wmf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00.wmf"/><Relationship Id="rId17" Type="http://schemas.openxmlformats.org/officeDocument/2006/relationships/image" Target="../media/image225.png"/><Relationship Id="rId25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2.wmf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7.wmf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233.png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image" Target="../media/image205.wmf"/><Relationship Id="rId10" Type="http://schemas.openxmlformats.org/officeDocument/2006/relationships/image" Target="../media/image199.wmf"/><Relationship Id="rId19" Type="http://schemas.openxmlformats.org/officeDocument/2006/relationships/image" Target="../media/image203.wmf"/><Relationship Id="rId4" Type="http://schemas.openxmlformats.org/officeDocument/2006/relationships/image" Target="../media/image196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01.wmf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20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4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38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5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37.wmf"/><Relationship Id="rId4" Type="http://schemas.openxmlformats.org/officeDocument/2006/relationships/image" Target="../media/image234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3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249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46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3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45.wmf"/><Relationship Id="rId4" Type="http://schemas.openxmlformats.org/officeDocument/2006/relationships/image" Target="../media/image242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4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2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0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251.wmf"/><Relationship Id="rId4" Type="http://schemas.openxmlformats.org/officeDocument/2006/relationships/image" Target="../media/image242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25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8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9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0.png"/><Relationship Id="rId7" Type="http://schemas.openxmlformats.org/officeDocument/2006/relationships/image" Target="../media/image2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10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8" Type="http://schemas.openxmlformats.org/officeDocument/2006/relationships/image" Target="../media/image37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image" Target="../media/image21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23" Type="http://schemas.openxmlformats.org/officeDocument/2006/relationships/image" Target="../media/image39.png"/><Relationship Id="rId10" Type="http://schemas.openxmlformats.org/officeDocument/2006/relationships/image" Target="../media/image30.png"/><Relationship Id="rId19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3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1.png"/><Relationship Id="rId14" Type="http://schemas.openxmlformats.org/officeDocument/2006/relationships/image" Target="../media/image53.png"/><Relationship Id="rId22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59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58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80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4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581" y="13705"/>
            <a:ext cx="12160419" cy="692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3600" b="1" i="0" u="none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Χωρητικ</a:t>
            </a:r>
            <a:r>
              <a:rPr lang="el-GR" sz="3600" b="1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ότητα – Πυκνωτές</a:t>
            </a:r>
            <a:endParaRPr lang="en-US" sz="3600" b="1" i="0" u="none" dirty="0">
              <a:solidFill>
                <a:srgbClr val="F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116" y="841515"/>
            <a:ext cx="12160419" cy="692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800" b="1" i="0" u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Χωρητικ</a:t>
            </a:r>
            <a:r>
              <a:rPr lang="el-G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ότητα</a:t>
            </a:r>
            <a:endParaRPr lang="en-US" sz="2800" b="1" i="0" u="none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042" y="1586201"/>
            <a:ext cx="12160419" cy="14407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Πυκνωτές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000" b="1" i="0" u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Επίπεδος Πυκνωτ</a:t>
            </a:r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ής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000" b="1" i="0" u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Κυλινδρικός Πυκνωτής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Σφαιρικός Πυκνωτής</a:t>
            </a:r>
            <a:endParaRPr lang="en-US" sz="2000" b="1" i="0" u="none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59" y="3238212"/>
            <a:ext cx="12160419" cy="692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800" b="1" i="0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Ενέργεια Φορτισμένου Πυκνωτή</a:t>
            </a:r>
            <a:endParaRPr lang="en-US" sz="2800" b="1" i="0" u="none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262" y="4142365"/>
            <a:ext cx="12160419" cy="10946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800" b="1" i="0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Βασικά Κυκλώματα Πυκνωτών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Πυκνωτές σε Σειρά Σύνδεση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000" b="1" i="0" u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Πυκνωτές σε Παράλληλη Σύνδεση</a:t>
            </a:r>
            <a:endParaRPr lang="en-US" sz="2000" b="1" i="0" u="none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797" y="5552074"/>
            <a:ext cx="12160419" cy="10946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800" b="1" i="0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Διηλεκτρικό σε Ηλεκτρικό Πεδίο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Διηλεκτρική Μετατόπιση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000" b="1" i="0" u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Διηλεκτρικό σε Φορτισμένο Πυκνωτή</a:t>
            </a:r>
            <a:endParaRPr lang="en-US" sz="2000" b="1" i="0" u="none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0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31581" y="13705"/>
            <a:ext cx="12160419" cy="692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800" b="1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Συνδεσμολογία Πυκνωτών</a:t>
            </a:r>
            <a:endParaRPr lang="en-US" sz="2800" b="1" i="0" u="none" dirty="0">
              <a:solidFill>
                <a:srgbClr val="F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389200" y="1837989"/>
            <a:ext cx="936001" cy="1018776"/>
            <a:chOff x="8382275" y="940501"/>
            <a:chExt cx="1147922" cy="1408451"/>
          </a:xfrm>
        </p:grpSpPr>
        <p:sp>
          <p:nvSpPr>
            <p:cNvPr id="7" name="Οβάλ 6"/>
            <p:cNvSpPr/>
            <p:nvPr/>
          </p:nvSpPr>
          <p:spPr>
            <a:xfrm>
              <a:off x="9422197" y="1363417"/>
              <a:ext cx="108000" cy="108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8" name="Ομάδα 7"/>
            <p:cNvGrpSpPr/>
            <p:nvPr/>
          </p:nvGrpSpPr>
          <p:grpSpPr>
            <a:xfrm>
              <a:off x="8382275" y="940501"/>
              <a:ext cx="1086989" cy="1408451"/>
              <a:chOff x="8382275" y="940501"/>
              <a:chExt cx="1086989" cy="1408451"/>
            </a:xfrm>
          </p:grpSpPr>
          <p:sp>
            <p:nvSpPr>
              <p:cNvPr id="9" name="Οβάλ 8"/>
              <p:cNvSpPr/>
              <p:nvPr/>
            </p:nvSpPr>
            <p:spPr>
              <a:xfrm>
                <a:off x="8382275" y="1377273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10" name="Ομάδα 9"/>
              <p:cNvGrpSpPr/>
              <p:nvPr/>
            </p:nvGrpSpPr>
            <p:grpSpPr>
              <a:xfrm>
                <a:off x="8422101" y="940501"/>
                <a:ext cx="1047163" cy="1408451"/>
                <a:chOff x="8422101" y="940501"/>
                <a:chExt cx="1047163" cy="1408451"/>
              </a:xfrm>
            </p:grpSpPr>
            <p:grpSp>
              <p:nvGrpSpPr>
                <p:cNvPr id="11" name="Ομάδα 10"/>
                <p:cNvGrpSpPr/>
                <p:nvPr/>
              </p:nvGrpSpPr>
              <p:grpSpPr>
                <a:xfrm>
                  <a:off x="8422101" y="940501"/>
                  <a:ext cx="1047163" cy="995396"/>
                  <a:chOff x="2651134" y="1681999"/>
                  <a:chExt cx="1047163" cy="995396"/>
                </a:xfrm>
              </p:grpSpPr>
              <p:cxnSp>
                <p:nvCxnSpPr>
                  <p:cNvPr id="13" name="Ευθεία γραμμή σύνδεσης 12"/>
                  <p:cNvCxnSpPr/>
                  <p:nvPr/>
                </p:nvCxnSpPr>
                <p:spPr>
                  <a:xfrm>
                    <a:off x="2651134" y="2161314"/>
                    <a:ext cx="396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Ευθεία γραμμή σύνδεσης 13"/>
                  <p:cNvCxnSpPr/>
                  <p:nvPr/>
                </p:nvCxnSpPr>
                <p:spPr>
                  <a:xfrm>
                    <a:off x="3056377" y="1681999"/>
                    <a:ext cx="0" cy="988470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Ευθεία γραμμή σύνδεσης 14"/>
                  <p:cNvCxnSpPr/>
                  <p:nvPr/>
                </p:nvCxnSpPr>
                <p:spPr>
                  <a:xfrm>
                    <a:off x="3302297" y="2157849"/>
                    <a:ext cx="396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Ευθεία γραμμή σύνδεσης 15"/>
                  <p:cNvCxnSpPr/>
                  <p:nvPr/>
                </p:nvCxnSpPr>
                <p:spPr>
                  <a:xfrm>
                    <a:off x="3291905" y="1688925"/>
                    <a:ext cx="0" cy="988470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Ορθογώνιο 11"/>
                    <p:cNvSpPr/>
                    <p:nvPr/>
                  </p:nvSpPr>
                  <p:spPr>
                    <a:xfrm>
                      <a:off x="8669787" y="1838353"/>
                      <a:ext cx="594027" cy="5105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𝐂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Ορθογώνιο 1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69787" y="1838353"/>
                      <a:ext cx="594027" cy="5105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40" name="Ομάδα 39"/>
          <p:cNvGrpSpPr/>
          <p:nvPr/>
        </p:nvGrpSpPr>
        <p:grpSpPr>
          <a:xfrm>
            <a:off x="2234767" y="1832577"/>
            <a:ext cx="936001" cy="1039558"/>
            <a:chOff x="8382275" y="940501"/>
            <a:chExt cx="1147922" cy="1437182"/>
          </a:xfrm>
        </p:grpSpPr>
        <p:sp>
          <p:nvSpPr>
            <p:cNvPr id="41" name="Οβάλ 40"/>
            <p:cNvSpPr/>
            <p:nvPr/>
          </p:nvSpPr>
          <p:spPr>
            <a:xfrm>
              <a:off x="9422197" y="1363417"/>
              <a:ext cx="108000" cy="108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42" name="Ομάδα 41"/>
            <p:cNvGrpSpPr/>
            <p:nvPr/>
          </p:nvGrpSpPr>
          <p:grpSpPr>
            <a:xfrm>
              <a:off x="8382275" y="940501"/>
              <a:ext cx="1086989" cy="1437182"/>
              <a:chOff x="8382275" y="940501"/>
              <a:chExt cx="1086989" cy="1437182"/>
            </a:xfrm>
          </p:grpSpPr>
          <p:sp>
            <p:nvSpPr>
              <p:cNvPr id="43" name="Οβάλ 42"/>
              <p:cNvSpPr/>
              <p:nvPr/>
            </p:nvSpPr>
            <p:spPr>
              <a:xfrm>
                <a:off x="8382275" y="1377273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44" name="Ομάδα 43"/>
              <p:cNvGrpSpPr/>
              <p:nvPr/>
            </p:nvGrpSpPr>
            <p:grpSpPr>
              <a:xfrm>
                <a:off x="8422101" y="940501"/>
                <a:ext cx="1047163" cy="1437182"/>
                <a:chOff x="8422101" y="940501"/>
                <a:chExt cx="1047163" cy="1437182"/>
              </a:xfrm>
            </p:grpSpPr>
            <p:grpSp>
              <p:nvGrpSpPr>
                <p:cNvPr id="45" name="Ομάδα 44"/>
                <p:cNvGrpSpPr/>
                <p:nvPr/>
              </p:nvGrpSpPr>
              <p:grpSpPr>
                <a:xfrm>
                  <a:off x="8422101" y="940501"/>
                  <a:ext cx="1047163" cy="995396"/>
                  <a:chOff x="2651134" y="1681999"/>
                  <a:chExt cx="1047163" cy="995396"/>
                </a:xfrm>
              </p:grpSpPr>
              <p:cxnSp>
                <p:nvCxnSpPr>
                  <p:cNvPr id="47" name="Ευθεία γραμμή σύνδεσης 46"/>
                  <p:cNvCxnSpPr/>
                  <p:nvPr/>
                </p:nvCxnSpPr>
                <p:spPr>
                  <a:xfrm>
                    <a:off x="2651134" y="2161314"/>
                    <a:ext cx="396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Ευθεία γραμμή σύνδεσης 47"/>
                  <p:cNvCxnSpPr/>
                  <p:nvPr/>
                </p:nvCxnSpPr>
                <p:spPr>
                  <a:xfrm>
                    <a:off x="3056377" y="1681999"/>
                    <a:ext cx="0" cy="988470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Ευθεία γραμμή σύνδεσης 48"/>
                  <p:cNvCxnSpPr/>
                  <p:nvPr/>
                </p:nvCxnSpPr>
                <p:spPr>
                  <a:xfrm>
                    <a:off x="3302297" y="2157849"/>
                    <a:ext cx="396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Ευθεία γραμμή σύνδεσης 49"/>
                  <p:cNvCxnSpPr/>
                  <p:nvPr/>
                </p:nvCxnSpPr>
                <p:spPr>
                  <a:xfrm>
                    <a:off x="3291905" y="1688925"/>
                    <a:ext cx="0" cy="988470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Ορθογώνιο 45"/>
                    <p:cNvSpPr/>
                    <p:nvPr/>
                  </p:nvSpPr>
                  <p:spPr>
                    <a:xfrm>
                      <a:off x="8669787" y="1867084"/>
                      <a:ext cx="594027" cy="5105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𝐂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6" name="Ορθογώνιο 4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69787" y="1867084"/>
                      <a:ext cx="594027" cy="5105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51" name="Ομάδα 50"/>
          <p:cNvGrpSpPr/>
          <p:nvPr/>
        </p:nvGrpSpPr>
        <p:grpSpPr>
          <a:xfrm>
            <a:off x="544210" y="1845474"/>
            <a:ext cx="936001" cy="1018776"/>
            <a:chOff x="8382275" y="940501"/>
            <a:chExt cx="1147922" cy="1408451"/>
          </a:xfrm>
        </p:grpSpPr>
        <p:sp>
          <p:nvSpPr>
            <p:cNvPr id="52" name="Οβάλ 51"/>
            <p:cNvSpPr/>
            <p:nvPr/>
          </p:nvSpPr>
          <p:spPr>
            <a:xfrm>
              <a:off x="9422197" y="1363417"/>
              <a:ext cx="108000" cy="108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53" name="Ομάδα 52"/>
            <p:cNvGrpSpPr/>
            <p:nvPr/>
          </p:nvGrpSpPr>
          <p:grpSpPr>
            <a:xfrm>
              <a:off x="8382275" y="940501"/>
              <a:ext cx="1086989" cy="1408451"/>
              <a:chOff x="8382275" y="940501"/>
              <a:chExt cx="1086989" cy="1408451"/>
            </a:xfrm>
          </p:grpSpPr>
          <p:sp>
            <p:nvSpPr>
              <p:cNvPr id="54" name="Οβάλ 53"/>
              <p:cNvSpPr/>
              <p:nvPr/>
            </p:nvSpPr>
            <p:spPr>
              <a:xfrm>
                <a:off x="8382275" y="1377273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55" name="Ομάδα 54"/>
              <p:cNvGrpSpPr/>
              <p:nvPr/>
            </p:nvGrpSpPr>
            <p:grpSpPr>
              <a:xfrm>
                <a:off x="8422101" y="940501"/>
                <a:ext cx="1047163" cy="1408451"/>
                <a:chOff x="8422101" y="940501"/>
                <a:chExt cx="1047163" cy="1408451"/>
              </a:xfrm>
            </p:grpSpPr>
            <p:grpSp>
              <p:nvGrpSpPr>
                <p:cNvPr id="56" name="Ομάδα 55"/>
                <p:cNvGrpSpPr/>
                <p:nvPr/>
              </p:nvGrpSpPr>
              <p:grpSpPr>
                <a:xfrm>
                  <a:off x="8422101" y="940501"/>
                  <a:ext cx="1047163" cy="995396"/>
                  <a:chOff x="2651134" y="1681999"/>
                  <a:chExt cx="1047163" cy="995396"/>
                </a:xfrm>
              </p:grpSpPr>
              <p:cxnSp>
                <p:nvCxnSpPr>
                  <p:cNvPr id="58" name="Ευθεία γραμμή σύνδεσης 57"/>
                  <p:cNvCxnSpPr/>
                  <p:nvPr/>
                </p:nvCxnSpPr>
                <p:spPr>
                  <a:xfrm>
                    <a:off x="2651134" y="2161314"/>
                    <a:ext cx="396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Ευθεία γραμμή σύνδεσης 58"/>
                  <p:cNvCxnSpPr/>
                  <p:nvPr/>
                </p:nvCxnSpPr>
                <p:spPr>
                  <a:xfrm>
                    <a:off x="3056377" y="1681999"/>
                    <a:ext cx="0" cy="988470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Ευθεία γραμμή σύνδεσης 59"/>
                  <p:cNvCxnSpPr/>
                  <p:nvPr/>
                </p:nvCxnSpPr>
                <p:spPr>
                  <a:xfrm>
                    <a:off x="3302297" y="2157849"/>
                    <a:ext cx="396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Ευθεία γραμμή σύνδεσης 60"/>
                  <p:cNvCxnSpPr/>
                  <p:nvPr/>
                </p:nvCxnSpPr>
                <p:spPr>
                  <a:xfrm>
                    <a:off x="3291905" y="1688925"/>
                    <a:ext cx="0" cy="988470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Ορθογώνιο 56"/>
                    <p:cNvSpPr/>
                    <p:nvPr/>
                  </p:nvSpPr>
                  <p:spPr>
                    <a:xfrm>
                      <a:off x="8631555" y="1838353"/>
                      <a:ext cx="603858" cy="5105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𝐂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Ορθογώνιο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1555" y="1838353"/>
                      <a:ext cx="603858" cy="5105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62" name="TextBox 61"/>
          <p:cNvSpPr txBox="1"/>
          <p:nvPr/>
        </p:nvSpPr>
        <p:spPr>
          <a:xfrm>
            <a:off x="852053" y="687927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Πυκνωτές σε Σειρά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Ομάδα 65"/>
          <p:cNvGrpSpPr/>
          <p:nvPr/>
        </p:nvGrpSpPr>
        <p:grpSpPr>
          <a:xfrm>
            <a:off x="576684" y="2208352"/>
            <a:ext cx="2550693" cy="2182725"/>
            <a:chOff x="576684" y="1917404"/>
            <a:chExt cx="2550693" cy="2182725"/>
          </a:xfrm>
        </p:grpSpPr>
        <p:grpSp>
          <p:nvGrpSpPr>
            <p:cNvPr id="26" name="Ομάδα 25"/>
            <p:cNvGrpSpPr/>
            <p:nvPr/>
          </p:nvGrpSpPr>
          <p:grpSpPr>
            <a:xfrm>
              <a:off x="1313208" y="2916486"/>
              <a:ext cx="1095967" cy="1183643"/>
              <a:chOff x="8380230" y="2274526"/>
              <a:chExt cx="1095967" cy="118364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8548496" y="2397937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b="1" dirty="0" smtClean="0"/>
                  <a:t>–</a:t>
                </a:r>
                <a:endParaRPr lang="el-GR" sz="2400" b="1" dirty="0"/>
              </a:p>
            </p:txBody>
          </p:sp>
          <p:grpSp>
            <p:nvGrpSpPr>
              <p:cNvPr id="28" name="Ομάδα 27"/>
              <p:cNvGrpSpPr/>
              <p:nvPr/>
            </p:nvGrpSpPr>
            <p:grpSpPr>
              <a:xfrm>
                <a:off x="8380230" y="2274526"/>
                <a:ext cx="1095967" cy="1183643"/>
                <a:chOff x="8380230" y="2274526"/>
                <a:chExt cx="1095967" cy="1183643"/>
              </a:xfrm>
            </p:grpSpPr>
            <p:grpSp>
              <p:nvGrpSpPr>
                <p:cNvPr id="29" name="Ομάδα 28"/>
                <p:cNvGrpSpPr/>
                <p:nvPr/>
              </p:nvGrpSpPr>
              <p:grpSpPr>
                <a:xfrm>
                  <a:off x="8420856" y="2377155"/>
                  <a:ext cx="972490" cy="988470"/>
                  <a:chOff x="1130986" y="5750184"/>
                  <a:chExt cx="972490" cy="988470"/>
                </a:xfrm>
              </p:grpSpPr>
              <p:cxnSp>
                <p:nvCxnSpPr>
                  <p:cNvPr id="34" name="Ευθεία γραμμή σύνδεσης 33"/>
                  <p:cNvCxnSpPr/>
                  <p:nvPr/>
                </p:nvCxnSpPr>
                <p:spPr>
                  <a:xfrm>
                    <a:off x="1130986" y="6229499"/>
                    <a:ext cx="396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Ευθεία γραμμή σύνδεσης 34"/>
                  <p:cNvCxnSpPr/>
                  <p:nvPr/>
                </p:nvCxnSpPr>
                <p:spPr>
                  <a:xfrm>
                    <a:off x="1733658" y="5750184"/>
                    <a:ext cx="0" cy="988470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Ευθεία γραμμή σύνδεσης 35"/>
                  <p:cNvCxnSpPr/>
                  <p:nvPr/>
                </p:nvCxnSpPr>
                <p:spPr>
                  <a:xfrm>
                    <a:off x="1707476" y="6226034"/>
                    <a:ext cx="396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Ευθεία γραμμή σύνδεσης 36"/>
                  <p:cNvCxnSpPr/>
                  <p:nvPr/>
                </p:nvCxnSpPr>
                <p:spPr>
                  <a:xfrm>
                    <a:off x="1562001" y="5980640"/>
                    <a:ext cx="0" cy="504000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" name="TextBox 29"/>
                <p:cNvSpPr txBox="1"/>
                <p:nvPr/>
              </p:nvSpPr>
              <p:spPr>
                <a:xfrm>
                  <a:off x="8984863" y="2274526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400" b="1" dirty="0" smtClean="0"/>
                    <a:t>+</a:t>
                  </a:r>
                  <a:endParaRPr lang="el-GR" sz="2400" b="1" dirty="0"/>
                </a:p>
              </p:txBody>
            </p:sp>
            <p:sp>
              <p:nvSpPr>
                <p:cNvPr id="31" name="Οβάλ 30"/>
                <p:cNvSpPr/>
                <p:nvPr/>
              </p:nvSpPr>
              <p:spPr>
                <a:xfrm>
                  <a:off x="8380230" y="2809711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32" name="Οβάλ 31"/>
                <p:cNvSpPr/>
                <p:nvPr/>
              </p:nvSpPr>
              <p:spPr>
                <a:xfrm>
                  <a:off x="9368197" y="2806246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Ορθογώνιο 32"/>
                    <p:cNvSpPr/>
                    <p:nvPr/>
                  </p:nvSpPr>
                  <p:spPr>
                    <a:xfrm>
                      <a:off x="8445245" y="3088837"/>
                      <a:ext cx="64626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Ορθογώνιο 3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45245" y="3088837"/>
                      <a:ext cx="64626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8" name="Ομάδα 17"/>
            <p:cNvGrpSpPr/>
            <p:nvPr/>
          </p:nvGrpSpPr>
          <p:grpSpPr>
            <a:xfrm>
              <a:off x="576684" y="1917404"/>
              <a:ext cx="756000" cy="1587952"/>
              <a:chOff x="576684" y="1917404"/>
              <a:chExt cx="756000" cy="1587952"/>
            </a:xfrm>
          </p:grpSpPr>
          <p:cxnSp>
            <p:nvCxnSpPr>
              <p:cNvPr id="4" name="Ευθεία γραμμή σύνδεσης 3"/>
              <p:cNvCxnSpPr/>
              <p:nvPr/>
            </p:nvCxnSpPr>
            <p:spPr>
              <a:xfrm flipH="1">
                <a:off x="587075" y="1917404"/>
                <a:ext cx="0" cy="158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Ευθεία γραμμή σύνδεσης 16"/>
              <p:cNvCxnSpPr/>
              <p:nvPr/>
            </p:nvCxnSpPr>
            <p:spPr>
              <a:xfrm flipH="1" flipV="1">
                <a:off x="576684" y="3505356"/>
                <a:ext cx="75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Ομάδα 62"/>
            <p:cNvGrpSpPr/>
            <p:nvPr/>
          </p:nvGrpSpPr>
          <p:grpSpPr>
            <a:xfrm flipH="1">
              <a:off x="2370071" y="1925081"/>
              <a:ext cx="757306" cy="1584000"/>
              <a:chOff x="587075" y="1917404"/>
              <a:chExt cx="757306" cy="1584000"/>
            </a:xfrm>
          </p:grpSpPr>
          <p:cxnSp>
            <p:nvCxnSpPr>
              <p:cNvPr id="64" name="Ευθεία γραμμή σύνδεσης 63"/>
              <p:cNvCxnSpPr/>
              <p:nvPr/>
            </p:nvCxnSpPr>
            <p:spPr>
              <a:xfrm flipH="1">
                <a:off x="587075" y="1917404"/>
                <a:ext cx="0" cy="158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Ευθεία γραμμή σύνδεσης 64"/>
              <p:cNvCxnSpPr/>
              <p:nvPr/>
            </p:nvCxnSpPr>
            <p:spPr>
              <a:xfrm flipH="1" flipV="1">
                <a:off x="588381" y="3494965"/>
                <a:ext cx="75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Ορθογώνιο 76"/>
          <p:cNvSpPr/>
          <p:nvPr/>
        </p:nvSpPr>
        <p:spPr>
          <a:xfrm>
            <a:off x="4041862" y="1244785"/>
            <a:ext cx="3449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Τρεις Πυκνωτές συνδέονται σε σειρά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Ομάδα 79"/>
          <p:cNvGrpSpPr/>
          <p:nvPr/>
        </p:nvGrpSpPr>
        <p:grpSpPr>
          <a:xfrm>
            <a:off x="4007227" y="650028"/>
            <a:ext cx="5739307" cy="544957"/>
            <a:chOff x="4007227" y="650028"/>
            <a:chExt cx="5739307" cy="544957"/>
          </a:xfrm>
        </p:grpSpPr>
        <p:sp>
          <p:nvSpPr>
            <p:cNvPr id="78" name="Ορθογώνιο 77"/>
            <p:cNvSpPr/>
            <p:nvPr/>
          </p:nvSpPr>
          <p:spPr>
            <a:xfrm>
              <a:off x="4007227" y="749482"/>
              <a:ext cx="33911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Ορισμός Χωρητικότητας Πυκνωτή: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Ορθογώνιο 78"/>
                <p:cNvSpPr/>
                <p:nvPr/>
              </p:nvSpPr>
              <p:spPr>
                <a:xfrm>
                  <a:off x="7398327" y="650028"/>
                  <a:ext cx="2348207" cy="5449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l-GR" sz="16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den>
                        </m:f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l-G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den>
                        </m:f>
                      </m:oMath>
                    </m:oMathPara>
                  </a14:m>
                  <a:endParaRPr lang="el-GR" i="1" dirty="0"/>
                </a:p>
              </p:txBody>
            </p:sp>
          </mc:Choice>
          <mc:Fallback xmlns="">
            <p:sp>
              <p:nvSpPr>
                <p:cNvPr id="79" name="Ορθογώνιο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8327" y="650028"/>
                  <a:ext cx="2348207" cy="544957"/>
                </a:xfrm>
                <a:prstGeom prst="rect">
                  <a:avLst/>
                </a:prstGeom>
                <a:blipFill>
                  <a:blip r:embed="rId6"/>
                  <a:stretch>
                    <a:fillRect b="-337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2" name="Ορθογώνιο 81"/>
          <p:cNvSpPr/>
          <p:nvPr/>
        </p:nvSpPr>
        <p:spPr>
          <a:xfrm>
            <a:off x="4048788" y="1646568"/>
            <a:ext cx="8035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δυο άκρα του συστήματος συνδέονται με ηλεκτρικό στοιχείο διαφοράς δυναμικού </a:t>
            </a:r>
            <a:r>
              <a:rPr lang="el-G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l-G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Ορθογώνιο 82"/>
          <p:cNvSpPr/>
          <p:nvPr/>
        </p:nvSpPr>
        <p:spPr>
          <a:xfrm>
            <a:off x="4048787" y="2090542"/>
            <a:ext cx="8035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ηλεκτρικό στοιχείο αντλεί ηλεκτρόνια από το δεξιό οπλισμό του πυκνωτή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τα μεταφέρει στον αριστερό οπλισμό του πυκνωτή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511822" y="1717570"/>
            <a:ext cx="11313033" cy="1660439"/>
            <a:chOff x="511822" y="1426622"/>
            <a:chExt cx="11313033" cy="1660439"/>
          </a:xfrm>
        </p:grpSpPr>
        <p:sp>
          <p:nvSpPr>
            <p:cNvPr id="67" name="Ορθογώνιο 66"/>
            <p:cNvSpPr/>
            <p:nvPr/>
          </p:nvSpPr>
          <p:spPr>
            <a:xfrm>
              <a:off x="2732376" y="1434717"/>
              <a:ext cx="4315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l-GR" dirty="0"/>
            </a:p>
          </p:txBody>
        </p:sp>
        <p:sp>
          <p:nvSpPr>
            <p:cNvPr id="68" name="Ορθογώνιο 67"/>
            <p:cNvSpPr/>
            <p:nvPr/>
          </p:nvSpPr>
          <p:spPr>
            <a:xfrm>
              <a:off x="511822" y="142662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l-GR" dirty="0"/>
            </a:p>
          </p:txBody>
        </p:sp>
        <p:sp>
          <p:nvSpPr>
            <p:cNvPr id="84" name="Ορθογώνιο 83"/>
            <p:cNvSpPr/>
            <p:nvPr/>
          </p:nvSpPr>
          <p:spPr>
            <a:xfrm>
              <a:off x="4048786" y="2440730"/>
              <a:ext cx="77760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Στην κατάσταση ισορροπίας, ο δεξιός οπλισμός του πυκνωτή </a:t>
              </a: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600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αποκτά φορτίο  </a:t>
              </a:r>
              <a:r>
                <a:rPr lang="el-G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και ο αριστερός οπλισμός αποκτά φορτίο </a:t>
              </a:r>
              <a:r>
                <a:rPr lang="el-GR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en-US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Ομάδα 71"/>
          <p:cNvGrpSpPr/>
          <p:nvPr/>
        </p:nvGrpSpPr>
        <p:grpSpPr>
          <a:xfrm>
            <a:off x="177308" y="2154357"/>
            <a:ext cx="3341403" cy="1976371"/>
            <a:chOff x="6589306" y="1321503"/>
            <a:chExt cx="3341403" cy="1976371"/>
          </a:xfrm>
        </p:grpSpPr>
        <p:grpSp>
          <p:nvGrpSpPr>
            <p:cNvPr id="75" name="Ομάδα 74"/>
            <p:cNvGrpSpPr/>
            <p:nvPr/>
          </p:nvGrpSpPr>
          <p:grpSpPr>
            <a:xfrm>
              <a:off x="6916602" y="1336682"/>
              <a:ext cx="364202" cy="369332"/>
              <a:chOff x="6916602" y="1336682"/>
              <a:chExt cx="364202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Ορθογώνιο 97"/>
                  <p:cNvSpPr/>
                  <p:nvPr/>
                </p:nvSpPr>
                <p:spPr>
                  <a:xfrm>
                    <a:off x="6916602" y="1336682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Ορθογώνιο 9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6602" y="1336682"/>
                    <a:ext cx="364202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9" name="Ευθύγραμμο βέλος σύνδεσης 98"/>
              <p:cNvCxnSpPr/>
              <p:nvPr/>
            </p:nvCxnSpPr>
            <p:spPr>
              <a:xfrm>
                <a:off x="7008629" y="1435848"/>
                <a:ext cx="252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Ομάδα 75"/>
            <p:cNvGrpSpPr/>
            <p:nvPr/>
          </p:nvGrpSpPr>
          <p:grpSpPr>
            <a:xfrm>
              <a:off x="6589306" y="1905276"/>
              <a:ext cx="364202" cy="369332"/>
              <a:chOff x="7488097" y="1191208"/>
              <a:chExt cx="364202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Ορθογώνιο 95"/>
                  <p:cNvSpPr/>
                  <p:nvPr/>
                </p:nvSpPr>
                <p:spPr>
                  <a:xfrm>
                    <a:off x="7488097" y="1191208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6" name="Ορθογώνιο 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097" y="1191208"/>
                    <a:ext cx="364202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7" name="Ευθύγραμμο βέλος σύνδεσης 96"/>
              <p:cNvCxnSpPr/>
              <p:nvPr/>
            </p:nvCxnSpPr>
            <p:spPr>
              <a:xfrm rot="5400000" flipH="1" flipV="1">
                <a:off x="7664432" y="1393104"/>
                <a:ext cx="252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Ομάδα 80"/>
            <p:cNvGrpSpPr/>
            <p:nvPr/>
          </p:nvGrpSpPr>
          <p:grpSpPr>
            <a:xfrm>
              <a:off x="7287715" y="2922939"/>
              <a:ext cx="364202" cy="369332"/>
              <a:chOff x="7342629" y="1097687"/>
              <a:chExt cx="364202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Ορθογώνιο 93"/>
                  <p:cNvSpPr/>
                  <p:nvPr/>
                </p:nvSpPr>
                <p:spPr>
                  <a:xfrm>
                    <a:off x="7342629" y="1097687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Ορθογώνιο 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2629" y="1097687"/>
                    <a:ext cx="364202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5" name="Ευθύγραμμο βέλος σύνδεσης 94"/>
              <p:cNvCxnSpPr/>
              <p:nvPr/>
            </p:nvCxnSpPr>
            <p:spPr>
              <a:xfrm flipH="1" flipV="1">
                <a:off x="7361919" y="1186464"/>
                <a:ext cx="252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Ομάδα 84"/>
            <p:cNvGrpSpPr/>
            <p:nvPr/>
          </p:nvGrpSpPr>
          <p:grpSpPr>
            <a:xfrm>
              <a:off x="9176823" y="1321503"/>
              <a:ext cx="364202" cy="369332"/>
              <a:chOff x="8319376" y="1367855"/>
              <a:chExt cx="364202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Ορθογώνιο 91"/>
                  <p:cNvSpPr/>
                  <p:nvPr/>
                </p:nvSpPr>
                <p:spPr>
                  <a:xfrm>
                    <a:off x="8319376" y="1367855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2" name="Ορθογώνιο 9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19376" y="1367855"/>
                    <a:ext cx="364202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3" name="Ευθύγραμμο βέλος σύνδεσης 92"/>
              <p:cNvCxnSpPr/>
              <p:nvPr/>
            </p:nvCxnSpPr>
            <p:spPr>
              <a:xfrm>
                <a:off x="8380230" y="1467021"/>
                <a:ext cx="252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Ομάδα 85"/>
            <p:cNvGrpSpPr/>
            <p:nvPr/>
          </p:nvGrpSpPr>
          <p:grpSpPr>
            <a:xfrm>
              <a:off x="9566507" y="1942052"/>
              <a:ext cx="364202" cy="369332"/>
              <a:chOff x="8028428" y="1274336"/>
              <a:chExt cx="364202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Ορθογώνιο 89"/>
                  <p:cNvSpPr/>
                  <p:nvPr/>
                </p:nvSpPr>
                <p:spPr>
                  <a:xfrm>
                    <a:off x="8028428" y="1274336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Ορθογώνιο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28428" y="1274336"/>
                    <a:ext cx="364202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1" name="Ευθύγραμμο βέλος σύνδεσης 90"/>
              <p:cNvCxnSpPr/>
              <p:nvPr/>
            </p:nvCxnSpPr>
            <p:spPr>
              <a:xfrm rot="16200000" flipH="1">
                <a:off x="7955379" y="1509765"/>
                <a:ext cx="252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Ομάδα 86"/>
            <p:cNvGrpSpPr/>
            <p:nvPr/>
          </p:nvGrpSpPr>
          <p:grpSpPr>
            <a:xfrm>
              <a:off x="8851743" y="2928542"/>
              <a:ext cx="364202" cy="369332"/>
              <a:chOff x="8049210" y="1149642"/>
              <a:chExt cx="364202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Ορθογώνιο 87"/>
                  <p:cNvSpPr/>
                  <p:nvPr/>
                </p:nvSpPr>
                <p:spPr>
                  <a:xfrm>
                    <a:off x="8049210" y="1149642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Ορθογώνιο 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210" y="1149642"/>
                    <a:ext cx="364202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9" name="Ευθύγραμμο βέλος σύνδεσης 88"/>
              <p:cNvCxnSpPr/>
              <p:nvPr/>
            </p:nvCxnSpPr>
            <p:spPr>
              <a:xfrm flipH="1">
                <a:off x="8068500" y="1238419"/>
                <a:ext cx="252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Ομάδα 18"/>
          <p:cNvGrpSpPr/>
          <p:nvPr/>
        </p:nvGrpSpPr>
        <p:grpSpPr>
          <a:xfrm>
            <a:off x="1030701" y="1706595"/>
            <a:ext cx="10811471" cy="2035192"/>
            <a:chOff x="1030701" y="1415647"/>
            <a:chExt cx="10811471" cy="2035192"/>
          </a:xfrm>
        </p:grpSpPr>
        <p:sp>
          <p:nvSpPr>
            <p:cNvPr id="71" name="Ορθογώνιο 70"/>
            <p:cNvSpPr/>
            <p:nvPr/>
          </p:nvSpPr>
          <p:spPr>
            <a:xfrm>
              <a:off x="4066103" y="3081507"/>
              <a:ext cx="77760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Επαγωγικά, όλοι οι πυκνωτές θα αποκτήσουν το ίδιο φορτίο </a:t>
              </a:r>
              <a:r>
                <a:rPr lang="en-US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Ομάδα 4"/>
            <p:cNvGrpSpPr/>
            <p:nvPr/>
          </p:nvGrpSpPr>
          <p:grpSpPr>
            <a:xfrm>
              <a:off x="1030701" y="1415647"/>
              <a:ext cx="1604069" cy="883395"/>
              <a:chOff x="1030701" y="1415647"/>
              <a:chExt cx="1604069" cy="883395"/>
            </a:xfrm>
          </p:grpSpPr>
          <p:sp>
            <p:nvSpPr>
              <p:cNvPr id="69" name="Ορθογώνιο 68"/>
              <p:cNvSpPr/>
              <p:nvPr/>
            </p:nvSpPr>
            <p:spPr>
              <a:xfrm>
                <a:off x="2257744" y="1415647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l-GR" dirty="0"/>
              </a:p>
            </p:txBody>
          </p:sp>
          <p:sp>
            <p:nvSpPr>
              <p:cNvPr id="70" name="Ορθογώνιο 69"/>
              <p:cNvSpPr/>
              <p:nvPr/>
            </p:nvSpPr>
            <p:spPr>
              <a:xfrm>
                <a:off x="1866671" y="1417239"/>
                <a:ext cx="4315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l-GR" dirty="0"/>
              </a:p>
            </p:txBody>
          </p:sp>
          <p:sp>
            <p:nvSpPr>
              <p:cNvPr id="73" name="Ορθογώνιο 72"/>
              <p:cNvSpPr/>
              <p:nvPr/>
            </p:nvSpPr>
            <p:spPr>
              <a:xfrm>
                <a:off x="1442556" y="1433027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l-GR" dirty="0"/>
              </a:p>
            </p:txBody>
          </p:sp>
          <p:sp>
            <p:nvSpPr>
              <p:cNvPr id="74" name="Ορθογώνιο 73"/>
              <p:cNvSpPr/>
              <p:nvPr/>
            </p:nvSpPr>
            <p:spPr>
              <a:xfrm>
                <a:off x="1030701" y="1424228"/>
                <a:ext cx="4315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l-GR" dirty="0"/>
              </a:p>
            </p:txBody>
          </p:sp>
          <p:grpSp>
            <p:nvGrpSpPr>
              <p:cNvPr id="106" name="Ομάδα 105"/>
              <p:cNvGrpSpPr/>
              <p:nvPr/>
            </p:nvGrpSpPr>
            <p:grpSpPr>
              <a:xfrm>
                <a:off x="1235586" y="1926245"/>
                <a:ext cx="1223188" cy="372797"/>
                <a:chOff x="1207727" y="1892440"/>
                <a:chExt cx="1223188" cy="37279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8" name="Ορθογώνιο 107"/>
                    <p:cNvSpPr/>
                    <p:nvPr/>
                  </p:nvSpPr>
                  <p:spPr>
                    <a:xfrm>
                      <a:off x="1207727" y="1895905"/>
                      <a:ext cx="36420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𝐞</m:t>
                            </m:r>
                          </m:oMath>
                        </m:oMathPara>
                      </a14:m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8" name="Ορθογώνιο 10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07727" y="1895905"/>
                      <a:ext cx="364202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9" name="Ευθύγραμμο βέλος σύνδεσης 108"/>
                <p:cNvCxnSpPr/>
                <p:nvPr/>
              </p:nvCxnSpPr>
              <p:spPr>
                <a:xfrm>
                  <a:off x="1258190" y="1995071"/>
                  <a:ext cx="252000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Ορθογώνιο 109"/>
                    <p:cNvSpPr/>
                    <p:nvPr/>
                  </p:nvSpPr>
                  <p:spPr>
                    <a:xfrm>
                      <a:off x="2066713" y="1892440"/>
                      <a:ext cx="36420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𝐞</m:t>
                            </m:r>
                          </m:oMath>
                        </m:oMathPara>
                      </a14:m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0" name="Ορθογώνιο 10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66713" y="1892440"/>
                      <a:ext cx="364202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1" name="Ευθύγραμμο βέλος σύνδεσης 110"/>
                <p:cNvCxnSpPr/>
                <p:nvPr/>
              </p:nvCxnSpPr>
              <p:spPr>
                <a:xfrm>
                  <a:off x="2117176" y="1991606"/>
                  <a:ext cx="252000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1" name="Ομάδα 20"/>
          <p:cNvGrpSpPr/>
          <p:nvPr/>
        </p:nvGrpSpPr>
        <p:grpSpPr>
          <a:xfrm>
            <a:off x="4073030" y="633846"/>
            <a:ext cx="5652722" cy="3499729"/>
            <a:chOff x="4073030" y="342898"/>
            <a:chExt cx="5652722" cy="3499729"/>
          </a:xfrm>
        </p:grpSpPr>
        <p:sp>
          <p:nvSpPr>
            <p:cNvPr id="130" name="Ορθογώνιο 129"/>
            <p:cNvSpPr/>
            <p:nvPr/>
          </p:nvSpPr>
          <p:spPr>
            <a:xfrm>
              <a:off x="4073030" y="3504073"/>
              <a:ext cx="55593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Στα άκρα του κάθε πυκνωτή θα υπάρχει διαφορά δυναμικού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Οβάλ 19"/>
            <p:cNvSpPr/>
            <p:nvPr/>
          </p:nvSpPr>
          <p:spPr>
            <a:xfrm>
              <a:off x="8842660" y="342898"/>
              <a:ext cx="883092" cy="588483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51" name="Ομάδα 150"/>
          <p:cNvGrpSpPr/>
          <p:nvPr/>
        </p:nvGrpSpPr>
        <p:grpSpPr>
          <a:xfrm>
            <a:off x="1367208" y="4620311"/>
            <a:ext cx="4496516" cy="1728000"/>
            <a:chOff x="1367208" y="4620311"/>
            <a:chExt cx="4496516" cy="1728000"/>
          </a:xfrm>
        </p:grpSpPr>
        <p:sp>
          <p:nvSpPr>
            <p:cNvPr id="133" name="Δεξί άγκιστρο 132"/>
            <p:cNvSpPr/>
            <p:nvPr/>
          </p:nvSpPr>
          <p:spPr>
            <a:xfrm>
              <a:off x="1367208" y="4620311"/>
              <a:ext cx="288000" cy="1728000"/>
            </a:xfrm>
            <a:prstGeom prst="rightBrace">
              <a:avLst>
                <a:gd name="adj1" fmla="val 27976"/>
                <a:gd name="adj2" fmla="val 50000"/>
              </a:avLst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Ορθογώνιο 22"/>
                <p:cNvSpPr/>
                <p:nvPr/>
              </p:nvSpPr>
              <p:spPr>
                <a:xfrm>
                  <a:off x="1689569" y="5195219"/>
                  <a:ext cx="4174155" cy="6173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l-GR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l-GR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den>
                        </m:f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3" name="Ορθογώνιο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9569" y="5195219"/>
                  <a:ext cx="4174155" cy="61734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Ομάδα 152"/>
          <p:cNvGrpSpPr/>
          <p:nvPr/>
        </p:nvGrpSpPr>
        <p:grpSpPr>
          <a:xfrm>
            <a:off x="141592" y="1321984"/>
            <a:ext cx="1295245" cy="3855413"/>
            <a:chOff x="141592" y="1321984"/>
            <a:chExt cx="1295245" cy="3855413"/>
          </a:xfrm>
        </p:grpSpPr>
        <p:grpSp>
          <p:nvGrpSpPr>
            <p:cNvPr id="148" name="Ομάδα 147"/>
            <p:cNvGrpSpPr/>
            <p:nvPr/>
          </p:nvGrpSpPr>
          <p:grpSpPr>
            <a:xfrm>
              <a:off x="141592" y="1321984"/>
              <a:ext cx="1202445" cy="3855413"/>
              <a:chOff x="141592" y="1321984"/>
              <a:chExt cx="1202445" cy="385541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Ορθογώνιο 21"/>
                  <p:cNvSpPr/>
                  <p:nvPr/>
                </p:nvSpPr>
                <p:spPr>
                  <a:xfrm>
                    <a:off x="141592" y="4561395"/>
                    <a:ext cx="1202445" cy="61600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2" name="Ορθογώνιο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592" y="4561395"/>
                    <a:ext cx="1202445" cy="61600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Ορθογώνιο 23"/>
                  <p:cNvSpPr/>
                  <p:nvPr/>
                </p:nvSpPr>
                <p:spPr>
                  <a:xfrm>
                    <a:off x="707989" y="1321984"/>
                    <a:ext cx="595548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600" b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l-GR" sz="1600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Ορθογώνιο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989" y="1321984"/>
                    <a:ext cx="595548" cy="33855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8" name="Ευθεία γραμμή σύνδεσης 37"/>
            <p:cNvCxnSpPr>
              <a:stCxn id="54" idx="0"/>
            </p:cNvCxnSpPr>
            <p:nvPr/>
          </p:nvCxnSpPr>
          <p:spPr>
            <a:xfrm flipH="1" flipV="1">
              <a:off x="587075" y="1414062"/>
              <a:ext cx="1166" cy="74734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Ευθεία γραμμή σύνδεσης 133"/>
            <p:cNvCxnSpPr/>
            <p:nvPr/>
          </p:nvCxnSpPr>
          <p:spPr>
            <a:xfrm flipH="1" flipV="1">
              <a:off x="1435671" y="1431379"/>
              <a:ext cx="1166" cy="74734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Ομάδα 153"/>
          <p:cNvGrpSpPr/>
          <p:nvPr/>
        </p:nvGrpSpPr>
        <p:grpSpPr>
          <a:xfrm>
            <a:off x="127736" y="1328910"/>
            <a:ext cx="2157694" cy="4468482"/>
            <a:chOff x="127736" y="1328910"/>
            <a:chExt cx="2157694" cy="4468482"/>
          </a:xfrm>
        </p:grpSpPr>
        <p:cxnSp>
          <p:nvCxnSpPr>
            <p:cNvPr id="135" name="Ευθεία γραμμή σύνδεσης 134"/>
            <p:cNvCxnSpPr/>
            <p:nvPr/>
          </p:nvCxnSpPr>
          <p:spPr>
            <a:xfrm flipH="1" flipV="1">
              <a:off x="2284264" y="1438305"/>
              <a:ext cx="1166" cy="74734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Ομάδα 148"/>
            <p:cNvGrpSpPr/>
            <p:nvPr/>
          </p:nvGrpSpPr>
          <p:grpSpPr>
            <a:xfrm>
              <a:off x="127736" y="1328910"/>
              <a:ext cx="2034785" cy="4468482"/>
              <a:chOff x="127736" y="1328910"/>
              <a:chExt cx="2034785" cy="44684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Ορθογώνιο 130"/>
                  <p:cNvSpPr/>
                  <p:nvPr/>
                </p:nvSpPr>
                <p:spPr>
                  <a:xfrm>
                    <a:off x="127736" y="5181390"/>
                    <a:ext cx="1202445" cy="61600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31" name="Ορθογώνιο 1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736" y="5181390"/>
                    <a:ext cx="1202445" cy="61600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Ορθογώνιο 136"/>
                  <p:cNvSpPr/>
                  <p:nvPr/>
                </p:nvSpPr>
                <p:spPr>
                  <a:xfrm>
                    <a:off x="1566973" y="1328910"/>
                    <a:ext cx="595548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600" b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l-GR" sz="1600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7" name="Ορθογώνιο 1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973" y="1328910"/>
                    <a:ext cx="595548" cy="338554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5" name="Ομάδα 154"/>
          <p:cNvGrpSpPr/>
          <p:nvPr/>
        </p:nvGrpSpPr>
        <p:grpSpPr>
          <a:xfrm>
            <a:off x="134662" y="1328910"/>
            <a:ext cx="2988974" cy="5098865"/>
            <a:chOff x="134662" y="1328910"/>
            <a:chExt cx="2988974" cy="5098865"/>
          </a:xfrm>
        </p:grpSpPr>
        <p:cxnSp>
          <p:nvCxnSpPr>
            <p:cNvPr id="136" name="Ευθεία γραμμή σύνδεσης 135"/>
            <p:cNvCxnSpPr/>
            <p:nvPr/>
          </p:nvCxnSpPr>
          <p:spPr>
            <a:xfrm flipH="1" flipV="1">
              <a:off x="3122470" y="1424449"/>
              <a:ext cx="1166" cy="74734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0" name="Ομάδα 149"/>
            <p:cNvGrpSpPr/>
            <p:nvPr/>
          </p:nvGrpSpPr>
          <p:grpSpPr>
            <a:xfrm>
              <a:off x="134662" y="1328910"/>
              <a:ext cx="2869516" cy="5098865"/>
              <a:chOff x="134662" y="1328910"/>
              <a:chExt cx="2869516" cy="50988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Ορθογώνιο 131"/>
                  <p:cNvSpPr/>
                  <p:nvPr/>
                </p:nvSpPr>
                <p:spPr>
                  <a:xfrm>
                    <a:off x="134662" y="5811773"/>
                    <a:ext cx="1202445" cy="61600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32" name="Ορθογώνιο 1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662" y="5811773"/>
                    <a:ext cx="1202445" cy="61600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Ορθογώνιο 137"/>
                  <p:cNvSpPr/>
                  <p:nvPr/>
                </p:nvSpPr>
                <p:spPr>
                  <a:xfrm>
                    <a:off x="2408630" y="1328910"/>
                    <a:ext cx="595548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600" b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l-GR" sz="1600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8" name="Ορθογώνιο 1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8630" y="1328910"/>
                    <a:ext cx="595548" cy="338554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2" name="Ομάδα 151"/>
          <p:cNvGrpSpPr/>
          <p:nvPr/>
        </p:nvGrpSpPr>
        <p:grpSpPr>
          <a:xfrm>
            <a:off x="1840240" y="5630647"/>
            <a:ext cx="1728000" cy="748179"/>
            <a:chOff x="1840240" y="5630647"/>
            <a:chExt cx="1728000" cy="748179"/>
          </a:xfrm>
        </p:grpSpPr>
        <p:sp>
          <p:nvSpPr>
            <p:cNvPr id="139" name="Δεξί άγκιστρο 138"/>
            <p:cNvSpPr/>
            <p:nvPr/>
          </p:nvSpPr>
          <p:spPr>
            <a:xfrm rot="5400000">
              <a:off x="2560240" y="4910647"/>
              <a:ext cx="288000" cy="1728000"/>
            </a:xfrm>
            <a:prstGeom prst="rightBrace">
              <a:avLst>
                <a:gd name="adj1" fmla="val 27976"/>
                <a:gd name="adj2" fmla="val 50000"/>
              </a:avLst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Ορθογώνιο 139"/>
                <p:cNvSpPr/>
                <p:nvPr/>
              </p:nvSpPr>
              <p:spPr>
                <a:xfrm>
                  <a:off x="2457283" y="6009494"/>
                  <a:ext cx="6462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Ορθογώνιο 1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283" y="6009494"/>
                  <a:ext cx="646267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Ορθογώνιο 140"/>
              <p:cNvSpPr/>
              <p:nvPr/>
            </p:nvSpPr>
            <p:spPr>
              <a:xfrm>
                <a:off x="5766853" y="5134152"/>
                <a:ext cx="314547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Ορθογώνιο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853" y="5134152"/>
                <a:ext cx="3145476" cy="71468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Ορθογώνιο 141"/>
              <p:cNvSpPr/>
              <p:nvPr/>
            </p:nvSpPr>
            <p:spPr>
              <a:xfrm>
                <a:off x="8827002" y="5171509"/>
                <a:ext cx="2702727" cy="65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2" name="Ορθογώνιο 1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002" y="5171509"/>
                <a:ext cx="2702727" cy="65947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7" name="Ομάδα 146"/>
          <p:cNvGrpSpPr/>
          <p:nvPr/>
        </p:nvGrpSpPr>
        <p:grpSpPr>
          <a:xfrm>
            <a:off x="3716279" y="5954967"/>
            <a:ext cx="8368347" cy="892552"/>
            <a:chOff x="3716279" y="5954967"/>
            <a:chExt cx="8368347" cy="892552"/>
          </a:xfrm>
        </p:grpSpPr>
        <p:grpSp>
          <p:nvGrpSpPr>
            <p:cNvPr id="146" name="Ομάδα 145"/>
            <p:cNvGrpSpPr/>
            <p:nvPr/>
          </p:nvGrpSpPr>
          <p:grpSpPr>
            <a:xfrm>
              <a:off x="3716279" y="6107159"/>
              <a:ext cx="1977119" cy="658642"/>
              <a:chOff x="3716279" y="6107159"/>
              <a:chExt cx="1977119" cy="658642"/>
            </a:xfrm>
          </p:grpSpPr>
          <p:sp>
            <p:nvSpPr>
              <p:cNvPr id="143" name="Ορθογώνιο 142"/>
              <p:cNvSpPr/>
              <p:nvPr/>
            </p:nvSpPr>
            <p:spPr>
              <a:xfrm>
                <a:off x="3716279" y="6249380"/>
                <a:ext cx="15207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 παράγοντας</a:t>
                </a:r>
                <a:endPara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Ορθογώνιο 143"/>
                  <p:cNvSpPr/>
                  <p:nvPr/>
                </p:nvSpPr>
                <p:spPr>
                  <a:xfrm>
                    <a:off x="5047132" y="6107159"/>
                    <a:ext cx="646266" cy="65864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den>
                          </m:f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44" name="Ορθογώνιο 1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47132" y="6107159"/>
                    <a:ext cx="646266" cy="65864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Ορθογώνιο 144"/>
                <p:cNvSpPr/>
                <p:nvPr/>
              </p:nvSpPr>
              <p:spPr>
                <a:xfrm>
                  <a:off x="5673436" y="5954967"/>
                  <a:ext cx="6411190" cy="8925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αντιστοιχεί στο αντίστροφο της χωρητικότητας </a:t>
                  </a:r>
                  <a:r>
                    <a:rPr lang="en-US" b="1" i="1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b="1" baseline="-25000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net</a:t>
                  </a:r>
                  <a:r>
                    <a:rPr lang="el-GR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ενός ισοδύναμου πυκνωτή ο οποίος αποκτά φορτίο </a:t>
                  </a:r>
                  <a:r>
                    <a:rPr lang="en-US" b="1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:r>
                    <a:rPr lang="en-US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l-GR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όταν συνδεθεί σε ηλεκτρικό στοιχείο με διαφορά δυναμικού </a:t>
                  </a:r>
                  <a14:m>
                    <m:oMath xmlns:m="http://schemas.openxmlformats.org/officeDocument/2006/math">
                      <m:r>
                        <a:rPr lang="el-GR" sz="1600" b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l-GR" sz="16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endParaRPr lang="el-G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5" name="Ορθογώνιο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3436" y="5954967"/>
                  <a:ext cx="6411190" cy="892552"/>
                </a:xfrm>
                <a:prstGeom prst="rect">
                  <a:avLst/>
                </a:prstGeom>
                <a:blipFill>
                  <a:blip r:embed="rId26"/>
                  <a:stretch>
                    <a:fillRect l="-571" t="-4110" b="-821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08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2" grpId="0"/>
      <p:bldP spid="83" grpId="0"/>
      <p:bldP spid="141" grpId="0"/>
      <p:bldP spid="1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581" y="13705"/>
            <a:ext cx="12160419" cy="692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800" b="1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Συνδεσμολογία Πυκνωτών</a:t>
            </a:r>
            <a:endParaRPr lang="en-US" sz="2800" b="1" i="0" u="none" dirty="0">
              <a:solidFill>
                <a:srgbClr val="F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Ορθογώνιο 124"/>
              <p:cNvSpPr/>
              <p:nvPr/>
            </p:nvSpPr>
            <p:spPr>
              <a:xfrm>
                <a:off x="7426063" y="1779856"/>
                <a:ext cx="2268313" cy="659411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𝐧𝐞𝐭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5" name="Ορθογώνιο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063" y="1779856"/>
                <a:ext cx="2268313" cy="6594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Ομάδα 125"/>
          <p:cNvGrpSpPr/>
          <p:nvPr/>
        </p:nvGrpSpPr>
        <p:grpSpPr>
          <a:xfrm>
            <a:off x="654627" y="851493"/>
            <a:ext cx="11263746" cy="711559"/>
            <a:chOff x="436418" y="6117550"/>
            <a:chExt cx="11263746" cy="711559"/>
          </a:xfrm>
        </p:grpSpPr>
        <p:grpSp>
          <p:nvGrpSpPr>
            <p:cNvPr id="127" name="Ομάδα 126"/>
            <p:cNvGrpSpPr/>
            <p:nvPr/>
          </p:nvGrpSpPr>
          <p:grpSpPr>
            <a:xfrm>
              <a:off x="436418" y="6117550"/>
              <a:ext cx="2087743" cy="658642"/>
              <a:chOff x="436418" y="6117550"/>
              <a:chExt cx="2087743" cy="658642"/>
            </a:xfrm>
          </p:grpSpPr>
          <p:sp>
            <p:nvSpPr>
              <p:cNvPr id="129" name="Ορθογώνιο 128"/>
              <p:cNvSpPr/>
              <p:nvPr/>
            </p:nvSpPr>
            <p:spPr>
              <a:xfrm>
                <a:off x="436418" y="6249380"/>
                <a:ext cx="165215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 παράγοντας</a:t>
                </a:r>
                <a:endPara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Ορθογώνιο 129"/>
                  <p:cNvSpPr/>
                  <p:nvPr/>
                </p:nvSpPr>
                <p:spPr>
                  <a:xfrm>
                    <a:off x="1877895" y="6117550"/>
                    <a:ext cx="646266" cy="65864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den>
                          </m:f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30" name="Ορθογώνιο 1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7895" y="6117550"/>
                    <a:ext cx="646266" cy="65864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Ορθογώνιο 127"/>
                <p:cNvSpPr/>
                <p:nvPr/>
              </p:nvSpPr>
              <p:spPr>
                <a:xfrm>
                  <a:off x="2566556" y="6121223"/>
                  <a:ext cx="9133608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αντιστοιχεί στο </a:t>
                  </a:r>
                  <a:r>
                    <a:rPr lang="el-GR" b="1" u="sng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αντίστροφο</a:t>
                  </a:r>
                  <a:r>
                    <a:rPr lang="el-GR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της χωρητικότητας </a:t>
                  </a:r>
                  <a:r>
                    <a:rPr lang="en-US" sz="2000" b="1" i="1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="1" baseline="-25000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net</a:t>
                  </a:r>
                  <a:r>
                    <a:rPr lang="el-GR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ενός ισοδύναμου πυκνωτή ο οποίος αποκτά φορτίο </a:t>
                  </a:r>
                  <a:r>
                    <a:rPr lang="en-US" sz="2000" b="1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:r>
                    <a:rPr lang="en-US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l-GR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όταν συνδεθεί σε ηλεκτρικό στοιχείο με διαφορά δυναμικού </a:t>
                  </a:r>
                  <a14:m>
                    <m:oMath xmlns:m="http://schemas.openxmlformats.org/officeDocument/2006/math">
                      <m:r>
                        <a:rPr lang="el-GR" b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l-GR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endPara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8" name="Ορθογώνιο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6556" y="6121223"/>
                  <a:ext cx="9133608" cy="707886"/>
                </a:xfrm>
                <a:prstGeom prst="rect">
                  <a:avLst/>
                </a:prstGeom>
                <a:blipFill>
                  <a:blip r:embed="rId4"/>
                  <a:stretch>
                    <a:fillRect l="-601" t="-5172" b="-1896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4" name="TextBox 293"/>
          <p:cNvSpPr txBox="1"/>
          <p:nvPr/>
        </p:nvSpPr>
        <p:spPr>
          <a:xfrm>
            <a:off x="3403855" y="4893502"/>
            <a:ext cx="3929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Για να θεωρηθεί το κύκλωμα των τριών πυκνωτών ως κύκλωμα σε σειρά θα πρέπει στα σημεία Β και Γ να μην υπάρχει διακλάδωση που να οδηγεί σε άλλα στοιχεία του κυκλώματος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9" name="Ομάδα 338"/>
          <p:cNvGrpSpPr/>
          <p:nvPr/>
        </p:nvGrpSpPr>
        <p:grpSpPr>
          <a:xfrm>
            <a:off x="575793" y="3025893"/>
            <a:ext cx="2933513" cy="3193062"/>
            <a:chOff x="575793" y="2682990"/>
            <a:chExt cx="2933513" cy="3193062"/>
          </a:xfrm>
        </p:grpSpPr>
        <p:sp>
          <p:nvSpPr>
            <p:cNvPr id="38" name="TextBox 37"/>
            <p:cNvSpPr txBox="1"/>
            <p:nvPr/>
          </p:nvSpPr>
          <p:spPr>
            <a:xfrm>
              <a:off x="904012" y="2682990"/>
              <a:ext cx="24256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Πυκνωτές σε Σειρά</a:t>
              </a: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5" name="Ομάδα 184"/>
            <p:cNvGrpSpPr/>
            <p:nvPr/>
          </p:nvGrpSpPr>
          <p:grpSpPr>
            <a:xfrm>
              <a:off x="728914" y="3317552"/>
              <a:ext cx="2626558" cy="2558500"/>
              <a:chOff x="544210" y="1832577"/>
              <a:chExt cx="2626558" cy="2558500"/>
            </a:xfrm>
          </p:grpSpPr>
          <p:grpSp>
            <p:nvGrpSpPr>
              <p:cNvPr id="186" name="Ομάδα 185"/>
              <p:cNvGrpSpPr/>
              <p:nvPr/>
            </p:nvGrpSpPr>
            <p:grpSpPr>
              <a:xfrm>
                <a:off x="1389200" y="1837989"/>
                <a:ext cx="936001" cy="1018776"/>
                <a:chOff x="8382275" y="940501"/>
                <a:chExt cx="1147922" cy="1408451"/>
              </a:xfrm>
            </p:grpSpPr>
            <p:sp>
              <p:nvSpPr>
                <p:cNvPr id="228" name="Οβάλ 227"/>
                <p:cNvSpPr/>
                <p:nvPr/>
              </p:nvSpPr>
              <p:spPr>
                <a:xfrm>
                  <a:off x="9422197" y="1363417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grpSp>
              <p:nvGrpSpPr>
                <p:cNvPr id="229" name="Ομάδα 228"/>
                <p:cNvGrpSpPr/>
                <p:nvPr/>
              </p:nvGrpSpPr>
              <p:grpSpPr>
                <a:xfrm>
                  <a:off x="8382275" y="940501"/>
                  <a:ext cx="1086989" cy="1408451"/>
                  <a:chOff x="8382275" y="940501"/>
                  <a:chExt cx="1086989" cy="1408451"/>
                </a:xfrm>
              </p:grpSpPr>
              <p:sp>
                <p:nvSpPr>
                  <p:cNvPr id="230" name="Οβάλ 229"/>
                  <p:cNvSpPr/>
                  <p:nvPr/>
                </p:nvSpPr>
                <p:spPr>
                  <a:xfrm>
                    <a:off x="8382275" y="1377273"/>
                    <a:ext cx="108000" cy="10800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grpSp>
                <p:nvGrpSpPr>
                  <p:cNvPr id="231" name="Ομάδα 230"/>
                  <p:cNvGrpSpPr/>
                  <p:nvPr/>
                </p:nvGrpSpPr>
                <p:grpSpPr>
                  <a:xfrm>
                    <a:off x="8422101" y="940501"/>
                    <a:ext cx="1047163" cy="1408451"/>
                    <a:chOff x="8422101" y="940501"/>
                    <a:chExt cx="1047163" cy="1408451"/>
                  </a:xfrm>
                </p:grpSpPr>
                <p:grpSp>
                  <p:nvGrpSpPr>
                    <p:cNvPr id="232" name="Ομάδα 231"/>
                    <p:cNvGrpSpPr/>
                    <p:nvPr/>
                  </p:nvGrpSpPr>
                  <p:grpSpPr>
                    <a:xfrm>
                      <a:off x="8422101" y="940501"/>
                      <a:ext cx="1047163" cy="995396"/>
                      <a:chOff x="2651134" y="1681999"/>
                      <a:chExt cx="1047163" cy="995396"/>
                    </a:xfrm>
                  </p:grpSpPr>
                  <p:cxnSp>
                    <p:nvCxnSpPr>
                      <p:cNvPr id="234" name="Ευθεία γραμμή σύνδεσης 233"/>
                      <p:cNvCxnSpPr/>
                      <p:nvPr/>
                    </p:nvCxnSpPr>
                    <p:spPr>
                      <a:xfrm>
                        <a:off x="2651134" y="2161314"/>
                        <a:ext cx="396000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5" name="Ευθεία γραμμή σύνδεσης 234"/>
                      <p:cNvCxnSpPr/>
                      <p:nvPr/>
                    </p:nvCxnSpPr>
                    <p:spPr>
                      <a:xfrm>
                        <a:off x="3056377" y="1681999"/>
                        <a:ext cx="0" cy="988470"/>
                      </a:xfrm>
                      <a:prstGeom prst="line">
                        <a:avLst/>
                      </a:prstGeom>
                      <a:ln w="38100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6" name="Ευθεία γραμμή σύνδεσης 235"/>
                      <p:cNvCxnSpPr/>
                      <p:nvPr/>
                    </p:nvCxnSpPr>
                    <p:spPr>
                      <a:xfrm>
                        <a:off x="3302297" y="2157849"/>
                        <a:ext cx="396000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7" name="Ευθεία γραμμή σύνδεσης 236"/>
                      <p:cNvCxnSpPr/>
                      <p:nvPr/>
                    </p:nvCxnSpPr>
                    <p:spPr>
                      <a:xfrm>
                        <a:off x="3291905" y="1688925"/>
                        <a:ext cx="0" cy="988470"/>
                      </a:xfrm>
                      <a:prstGeom prst="line">
                        <a:avLst/>
                      </a:prstGeom>
                      <a:ln w="38100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33" name="Ορθογώνιο 232"/>
                        <p:cNvSpPr/>
                        <p:nvPr/>
                      </p:nvSpPr>
                      <p:spPr>
                        <a:xfrm>
                          <a:off x="8669787" y="1838353"/>
                          <a:ext cx="594027" cy="510599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2" name="Ορθογώνιο 11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669787" y="1838353"/>
                          <a:ext cx="594027" cy="510599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187" name="Ομάδα 186"/>
              <p:cNvGrpSpPr/>
              <p:nvPr/>
            </p:nvGrpSpPr>
            <p:grpSpPr>
              <a:xfrm>
                <a:off x="2234767" y="1832577"/>
                <a:ext cx="936001" cy="1039558"/>
                <a:chOff x="8382275" y="940501"/>
                <a:chExt cx="1147922" cy="1437182"/>
              </a:xfrm>
            </p:grpSpPr>
            <p:sp>
              <p:nvSpPr>
                <p:cNvPr id="218" name="Οβάλ 217"/>
                <p:cNvSpPr/>
                <p:nvPr/>
              </p:nvSpPr>
              <p:spPr>
                <a:xfrm>
                  <a:off x="9422197" y="1363417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grpSp>
              <p:nvGrpSpPr>
                <p:cNvPr id="219" name="Ομάδα 218"/>
                <p:cNvGrpSpPr/>
                <p:nvPr/>
              </p:nvGrpSpPr>
              <p:grpSpPr>
                <a:xfrm>
                  <a:off x="8382275" y="940501"/>
                  <a:ext cx="1086989" cy="1437182"/>
                  <a:chOff x="8382275" y="940501"/>
                  <a:chExt cx="1086989" cy="1437182"/>
                </a:xfrm>
              </p:grpSpPr>
              <p:sp>
                <p:nvSpPr>
                  <p:cNvPr id="220" name="Οβάλ 219"/>
                  <p:cNvSpPr/>
                  <p:nvPr/>
                </p:nvSpPr>
                <p:spPr>
                  <a:xfrm>
                    <a:off x="8382275" y="1377273"/>
                    <a:ext cx="108000" cy="10800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grpSp>
                <p:nvGrpSpPr>
                  <p:cNvPr id="221" name="Ομάδα 220"/>
                  <p:cNvGrpSpPr/>
                  <p:nvPr/>
                </p:nvGrpSpPr>
                <p:grpSpPr>
                  <a:xfrm>
                    <a:off x="8422101" y="940501"/>
                    <a:ext cx="1047163" cy="1437182"/>
                    <a:chOff x="8422101" y="940501"/>
                    <a:chExt cx="1047163" cy="1437182"/>
                  </a:xfrm>
                </p:grpSpPr>
                <p:grpSp>
                  <p:nvGrpSpPr>
                    <p:cNvPr id="222" name="Ομάδα 221"/>
                    <p:cNvGrpSpPr/>
                    <p:nvPr/>
                  </p:nvGrpSpPr>
                  <p:grpSpPr>
                    <a:xfrm>
                      <a:off x="8422101" y="940501"/>
                      <a:ext cx="1047163" cy="995396"/>
                      <a:chOff x="2651134" y="1681999"/>
                      <a:chExt cx="1047163" cy="995396"/>
                    </a:xfrm>
                  </p:grpSpPr>
                  <p:cxnSp>
                    <p:nvCxnSpPr>
                      <p:cNvPr id="224" name="Ευθεία γραμμή σύνδεσης 223"/>
                      <p:cNvCxnSpPr/>
                      <p:nvPr/>
                    </p:nvCxnSpPr>
                    <p:spPr>
                      <a:xfrm>
                        <a:off x="2651134" y="2161314"/>
                        <a:ext cx="396000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5" name="Ευθεία γραμμή σύνδεσης 224"/>
                      <p:cNvCxnSpPr/>
                      <p:nvPr/>
                    </p:nvCxnSpPr>
                    <p:spPr>
                      <a:xfrm>
                        <a:off x="3056377" y="1681999"/>
                        <a:ext cx="0" cy="988470"/>
                      </a:xfrm>
                      <a:prstGeom prst="line">
                        <a:avLst/>
                      </a:prstGeom>
                      <a:ln w="38100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6" name="Ευθεία γραμμή σύνδεσης 225"/>
                      <p:cNvCxnSpPr/>
                      <p:nvPr/>
                    </p:nvCxnSpPr>
                    <p:spPr>
                      <a:xfrm>
                        <a:off x="3302297" y="2157849"/>
                        <a:ext cx="396000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7" name="Ευθεία γραμμή σύνδεσης 226"/>
                      <p:cNvCxnSpPr/>
                      <p:nvPr/>
                    </p:nvCxnSpPr>
                    <p:spPr>
                      <a:xfrm>
                        <a:off x="3291905" y="1688925"/>
                        <a:ext cx="0" cy="988470"/>
                      </a:xfrm>
                      <a:prstGeom prst="line">
                        <a:avLst/>
                      </a:prstGeom>
                      <a:ln w="38100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3" name="Ορθογώνιο 222"/>
                        <p:cNvSpPr/>
                        <p:nvPr/>
                      </p:nvSpPr>
                      <p:spPr>
                        <a:xfrm>
                          <a:off x="8669787" y="1867084"/>
                          <a:ext cx="594027" cy="510599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6" name="Ορθογώνιο 45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669787" y="1867084"/>
                          <a:ext cx="594027" cy="510599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188" name="Ομάδα 187"/>
              <p:cNvGrpSpPr/>
              <p:nvPr/>
            </p:nvGrpSpPr>
            <p:grpSpPr>
              <a:xfrm>
                <a:off x="544210" y="1845474"/>
                <a:ext cx="936001" cy="1018776"/>
                <a:chOff x="8382275" y="940501"/>
                <a:chExt cx="1147922" cy="1408451"/>
              </a:xfrm>
            </p:grpSpPr>
            <p:sp>
              <p:nvSpPr>
                <p:cNvPr id="208" name="Οβάλ 207"/>
                <p:cNvSpPr/>
                <p:nvPr/>
              </p:nvSpPr>
              <p:spPr>
                <a:xfrm>
                  <a:off x="9422197" y="1363417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grpSp>
              <p:nvGrpSpPr>
                <p:cNvPr id="209" name="Ομάδα 208"/>
                <p:cNvGrpSpPr/>
                <p:nvPr/>
              </p:nvGrpSpPr>
              <p:grpSpPr>
                <a:xfrm>
                  <a:off x="8382275" y="940501"/>
                  <a:ext cx="1086989" cy="1408451"/>
                  <a:chOff x="8382275" y="940501"/>
                  <a:chExt cx="1086989" cy="1408451"/>
                </a:xfrm>
              </p:grpSpPr>
              <p:sp>
                <p:nvSpPr>
                  <p:cNvPr id="210" name="Οβάλ 209"/>
                  <p:cNvSpPr/>
                  <p:nvPr/>
                </p:nvSpPr>
                <p:spPr>
                  <a:xfrm>
                    <a:off x="8382275" y="1377273"/>
                    <a:ext cx="108000" cy="10800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grpSp>
                <p:nvGrpSpPr>
                  <p:cNvPr id="211" name="Ομάδα 210"/>
                  <p:cNvGrpSpPr/>
                  <p:nvPr/>
                </p:nvGrpSpPr>
                <p:grpSpPr>
                  <a:xfrm>
                    <a:off x="8422101" y="940501"/>
                    <a:ext cx="1047163" cy="1408451"/>
                    <a:chOff x="8422101" y="940501"/>
                    <a:chExt cx="1047163" cy="1408451"/>
                  </a:xfrm>
                </p:grpSpPr>
                <p:grpSp>
                  <p:nvGrpSpPr>
                    <p:cNvPr id="212" name="Ομάδα 211"/>
                    <p:cNvGrpSpPr/>
                    <p:nvPr/>
                  </p:nvGrpSpPr>
                  <p:grpSpPr>
                    <a:xfrm>
                      <a:off x="8422101" y="940501"/>
                      <a:ext cx="1047163" cy="995396"/>
                      <a:chOff x="2651134" y="1681999"/>
                      <a:chExt cx="1047163" cy="995396"/>
                    </a:xfrm>
                  </p:grpSpPr>
                  <p:cxnSp>
                    <p:nvCxnSpPr>
                      <p:cNvPr id="214" name="Ευθεία γραμμή σύνδεσης 213"/>
                      <p:cNvCxnSpPr/>
                      <p:nvPr/>
                    </p:nvCxnSpPr>
                    <p:spPr>
                      <a:xfrm>
                        <a:off x="2651134" y="2161314"/>
                        <a:ext cx="396000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5" name="Ευθεία γραμμή σύνδεσης 214"/>
                      <p:cNvCxnSpPr/>
                      <p:nvPr/>
                    </p:nvCxnSpPr>
                    <p:spPr>
                      <a:xfrm>
                        <a:off x="3056377" y="1681999"/>
                        <a:ext cx="0" cy="988470"/>
                      </a:xfrm>
                      <a:prstGeom prst="line">
                        <a:avLst/>
                      </a:prstGeom>
                      <a:ln w="38100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6" name="Ευθεία γραμμή σύνδεσης 215"/>
                      <p:cNvCxnSpPr/>
                      <p:nvPr/>
                    </p:nvCxnSpPr>
                    <p:spPr>
                      <a:xfrm>
                        <a:off x="3302297" y="2157849"/>
                        <a:ext cx="396000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" name="Ευθεία γραμμή σύνδεσης 216"/>
                      <p:cNvCxnSpPr/>
                      <p:nvPr/>
                    </p:nvCxnSpPr>
                    <p:spPr>
                      <a:xfrm>
                        <a:off x="3291905" y="1688925"/>
                        <a:ext cx="0" cy="988470"/>
                      </a:xfrm>
                      <a:prstGeom prst="line">
                        <a:avLst/>
                      </a:prstGeom>
                      <a:ln w="38100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13" name="Ορθογώνιο 212"/>
                        <p:cNvSpPr/>
                        <p:nvPr/>
                      </p:nvSpPr>
                      <p:spPr>
                        <a:xfrm>
                          <a:off x="8631555" y="1838353"/>
                          <a:ext cx="603858" cy="510599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57" name="Ορθογώνιο 56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631555" y="1838353"/>
                          <a:ext cx="603858" cy="510599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189" name="Ομάδα 188"/>
              <p:cNvGrpSpPr/>
              <p:nvPr/>
            </p:nvGrpSpPr>
            <p:grpSpPr>
              <a:xfrm>
                <a:off x="576684" y="2208352"/>
                <a:ext cx="2550693" cy="2182725"/>
                <a:chOff x="576684" y="1917404"/>
                <a:chExt cx="2550693" cy="2182725"/>
              </a:xfrm>
            </p:grpSpPr>
            <p:grpSp>
              <p:nvGrpSpPr>
                <p:cNvPr id="190" name="Ομάδα 189"/>
                <p:cNvGrpSpPr/>
                <p:nvPr/>
              </p:nvGrpSpPr>
              <p:grpSpPr>
                <a:xfrm>
                  <a:off x="1313208" y="2916486"/>
                  <a:ext cx="1095967" cy="1183643"/>
                  <a:chOff x="8380230" y="2274526"/>
                  <a:chExt cx="1095967" cy="1183643"/>
                </a:xfrm>
              </p:grpSpPr>
              <p:sp>
                <p:nvSpPr>
                  <p:cNvPr id="197" name="TextBox 196"/>
                  <p:cNvSpPr txBox="1"/>
                  <p:nvPr/>
                </p:nvSpPr>
                <p:spPr>
                  <a:xfrm>
                    <a:off x="8548496" y="2397937"/>
                    <a:ext cx="33855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sz="2400" b="1" dirty="0" smtClean="0"/>
                      <a:t>–</a:t>
                    </a:r>
                    <a:endParaRPr lang="el-GR" sz="2400" b="1" dirty="0"/>
                  </a:p>
                </p:txBody>
              </p:sp>
              <p:grpSp>
                <p:nvGrpSpPr>
                  <p:cNvPr id="198" name="Ομάδα 197"/>
                  <p:cNvGrpSpPr/>
                  <p:nvPr/>
                </p:nvGrpSpPr>
                <p:grpSpPr>
                  <a:xfrm>
                    <a:off x="8380230" y="2274526"/>
                    <a:ext cx="1095967" cy="1183643"/>
                    <a:chOff x="8380230" y="2274526"/>
                    <a:chExt cx="1095967" cy="1183643"/>
                  </a:xfrm>
                </p:grpSpPr>
                <p:grpSp>
                  <p:nvGrpSpPr>
                    <p:cNvPr id="199" name="Ομάδα 198"/>
                    <p:cNvGrpSpPr/>
                    <p:nvPr/>
                  </p:nvGrpSpPr>
                  <p:grpSpPr>
                    <a:xfrm>
                      <a:off x="8420856" y="2377155"/>
                      <a:ext cx="972490" cy="988470"/>
                      <a:chOff x="1130986" y="5750184"/>
                      <a:chExt cx="972490" cy="988470"/>
                    </a:xfrm>
                  </p:grpSpPr>
                  <p:cxnSp>
                    <p:nvCxnSpPr>
                      <p:cNvPr id="204" name="Ευθεία γραμμή σύνδεσης 203"/>
                      <p:cNvCxnSpPr/>
                      <p:nvPr/>
                    </p:nvCxnSpPr>
                    <p:spPr>
                      <a:xfrm>
                        <a:off x="1130986" y="6229499"/>
                        <a:ext cx="396000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5" name="Ευθεία γραμμή σύνδεσης 204"/>
                      <p:cNvCxnSpPr/>
                      <p:nvPr/>
                    </p:nvCxnSpPr>
                    <p:spPr>
                      <a:xfrm>
                        <a:off x="1733658" y="5750184"/>
                        <a:ext cx="0" cy="988470"/>
                      </a:xfrm>
                      <a:prstGeom prst="line">
                        <a:avLst/>
                      </a:prstGeom>
                      <a:ln w="38100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6" name="Ευθεία γραμμή σύνδεσης 205"/>
                      <p:cNvCxnSpPr/>
                      <p:nvPr/>
                    </p:nvCxnSpPr>
                    <p:spPr>
                      <a:xfrm>
                        <a:off x="1707476" y="6226034"/>
                        <a:ext cx="396000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7" name="Ευθεία γραμμή σύνδεσης 206"/>
                      <p:cNvCxnSpPr/>
                      <p:nvPr/>
                    </p:nvCxnSpPr>
                    <p:spPr>
                      <a:xfrm>
                        <a:off x="1562001" y="5980640"/>
                        <a:ext cx="0" cy="504000"/>
                      </a:xfrm>
                      <a:prstGeom prst="line">
                        <a:avLst/>
                      </a:prstGeom>
                      <a:ln w="76200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00" name="TextBox 199"/>
                    <p:cNvSpPr txBox="1"/>
                    <p:nvPr/>
                  </p:nvSpPr>
                  <p:spPr>
                    <a:xfrm>
                      <a:off x="8984863" y="2274526"/>
                      <a:ext cx="338554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l-GR" sz="2400" b="1" dirty="0" smtClean="0"/>
                        <a:t>+</a:t>
                      </a:r>
                      <a:endParaRPr lang="el-GR" sz="2400" b="1" dirty="0"/>
                    </a:p>
                  </p:txBody>
                </p:sp>
                <p:sp>
                  <p:nvSpPr>
                    <p:cNvPr id="201" name="Οβάλ 200"/>
                    <p:cNvSpPr/>
                    <p:nvPr/>
                  </p:nvSpPr>
                  <p:spPr>
                    <a:xfrm>
                      <a:off x="8380230" y="2809711"/>
                      <a:ext cx="108000" cy="108000"/>
                    </a:xfrm>
                    <a:prstGeom prst="ellipse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202" name="Οβάλ 201"/>
                    <p:cNvSpPr/>
                    <p:nvPr/>
                  </p:nvSpPr>
                  <p:spPr>
                    <a:xfrm>
                      <a:off x="9368197" y="2806246"/>
                      <a:ext cx="108000" cy="108000"/>
                    </a:xfrm>
                    <a:prstGeom prst="ellipse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03" name="Ορθογώνιο 202"/>
                        <p:cNvSpPr/>
                        <p:nvPr/>
                      </p:nvSpPr>
                      <p:spPr>
                        <a:xfrm>
                          <a:off x="8445245" y="3088837"/>
                          <a:ext cx="646267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b="1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l-GR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3" name="Ορθογώνιο 32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445245" y="3088837"/>
                          <a:ext cx="646267" cy="369332"/>
                        </a:xfrm>
                        <a:prstGeom prst="rect">
                          <a:avLst/>
                        </a:prstGeom>
                        <a:blipFill>
                          <a:blip r:embed="rId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191" name="Ομάδα 190"/>
                <p:cNvGrpSpPr/>
                <p:nvPr/>
              </p:nvGrpSpPr>
              <p:grpSpPr>
                <a:xfrm>
                  <a:off x="576684" y="1917404"/>
                  <a:ext cx="756000" cy="1587952"/>
                  <a:chOff x="576684" y="1917404"/>
                  <a:chExt cx="756000" cy="1587952"/>
                </a:xfrm>
              </p:grpSpPr>
              <p:cxnSp>
                <p:nvCxnSpPr>
                  <p:cNvPr id="195" name="Ευθεία γραμμή σύνδεσης 194"/>
                  <p:cNvCxnSpPr/>
                  <p:nvPr/>
                </p:nvCxnSpPr>
                <p:spPr>
                  <a:xfrm flipH="1">
                    <a:off x="587075" y="1917404"/>
                    <a:ext cx="0" cy="1584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Ευθεία γραμμή σύνδεσης 195"/>
                  <p:cNvCxnSpPr/>
                  <p:nvPr/>
                </p:nvCxnSpPr>
                <p:spPr>
                  <a:xfrm flipH="1" flipV="1">
                    <a:off x="576684" y="3505356"/>
                    <a:ext cx="7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2" name="Ομάδα 191"/>
                <p:cNvGrpSpPr/>
                <p:nvPr/>
              </p:nvGrpSpPr>
              <p:grpSpPr>
                <a:xfrm flipH="1">
                  <a:off x="2370071" y="1925081"/>
                  <a:ext cx="757306" cy="1584000"/>
                  <a:chOff x="587075" y="1917404"/>
                  <a:chExt cx="757306" cy="1584000"/>
                </a:xfrm>
              </p:grpSpPr>
              <p:cxnSp>
                <p:nvCxnSpPr>
                  <p:cNvPr id="193" name="Ευθεία γραμμή σύνδεσης 192"/>
                  <p:cNvCxnSpPr/>
                  <p:nvPr/>
                </p:nvCxnSpPr>
                <p:spPr>
                  <a:xfrm flipH="1">
                    <a:off x="587075" y="1917404"/>
                    <a:ext cx="0" cy="1584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Ευθεία γραμμή σύνδεσης 193"/>
                  <p:cNvCxnSpPr/>
                  <p:nvPr/>
                </p:nvCxnSpPr>
                <p:spPr>
                  <a:xfrm flipH="1" flipV="1">
                    <a:off x="588381" y="3494965"/>
                    <a:ext cx="7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1" name="Ορθογώνιο 290"/>
                <p:cNvSpPr/>
                <p:nvPr/>
              </p:nvSpPr>
              <p:spPr>
                <a:xfrm>
                  <a:off x="575793" y="3327942"/>
                  <a:ext cx="3946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</m:oMath>
                    </m:oMathPara>
                  </a14:m>
                  <a:endParaRPr lang="el-GR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91" name="Ορθογώνιο 2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93" y="3327942"/>
                  <a:ext cx="39466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Ορθογώνιο 291"/>
                <p:cNvSpPr/>
                <p:nvPr/>
              </p:nvSpPr>
              <p:spPr>
                <a:xfrm>
                  <a:off x="1424386" y="3334868"/>
                  <a:ext cx="3946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𝐁</m:t>
                        </m:r>
                      </m:oMath>
                    </m:oMathPara>
                  </a14:m>
                  <a:endParaRPr lang="el-GR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92" name="Ορθογώνιο 2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386" y="3334868"/>
                  <a:ext cx="39466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Ορθογώνιο 294"/>
                <p:cNvSpPr/>
                <p:nvPr/>
              </p:nvSpPr>
              <p:spPr>
                <a:xfrm>
                  <a:off x="2266053" y="3324477"/>
                  <a:ext cx="36740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𝚪</m:t>
                        </m:r>
                      </m:oMath>
                    </m:oMathPara>
                  </a14:m>
                  <a:endParaRPr lang="el-GR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95" name="Ορθογώνιο 2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053" y="3324477"/>
                  <a:ext cx="36740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6" name="Ορθογώνιο 295"/>
                <p:cNvSpPr/>
                <p:nvPr/>
              </p:nvSpPr>
              <p:spPr>
                <a:xfrm>
                  <a:off x="3114646" y="3331403"/>
                  <a:ext cx="3946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</m:oMath>
                    </m:oMathPara>
                  </a14:m>
                  <a:endParaRPr lang="el-GR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96" name="Ορθογώνιο 2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4646" y="3331403"/>
                  <a:ext cx="39466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0" name="Ομάδα 339"/>
          <p:cNvGrpSpPr/>
          <p:nvPr/>
        </p:nvGrpSpPr>
        <p:grpSpPr>
          <a:xfrm>
            <a:off x="3550870" y="3043462"/>
            <a:ext cx="6952927" cy="3125910"/>
            <a:chOff x="3550870" y="2700559"/>
            <a:chExt cx="6952927" cy="3125910"/>
          </a:xfrm>
        </p:grpSpPr>
        <p:sp>
          <p:nvSpPr>
            <p:cNvPr id="297" name="Δεξί βέλος 296"/>
            <p:cNvSpPr/>
            <p:nvPr/>
          </p:nvSpPr>
          <p:spPr>
            <a:xfrm>
              <a:off x="3550870" y="4279394"/>
              <a:ext cx="3691594" cy="251047"/>
            </a:xfrm>
            <a:prstGeom prst="rightArrow">
              <a:avLst>
                <a:gd name="adj1" fmla="val 50000"/>
                <a:gd name="adj2" fmla="val 194866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337" name="Ομάδα 336"/>
            <p:cNvGrpSpPr/>
            <p:nvPr/>
          </p:nvGrpSpPr>
          <p:grpSpPr>
            <a:xfrm>
              <a:off x="7505551" y="3173718"/>
              <a:ext cx="2005721" cy="2652751"/>
              <a:chOff x="9465259" y="3734242"/>
              <a:chExt cx="2005721" cy="2652751"/>
            </a:xfrm>
          </p:grpSpPr>
          <p:grpSp>
            <p:nvGrpSpPr>
              <p:cNvPr id="298" name="Ομάδα 297"/>
              <p:cNvGrpSpPr/>
              <p:nvPr/>
            </p:nvGrpSpPr>
            <p:grpSpPr>
              <a:xfrm>
                <a:off x="9465259" y="3734242"/>
                <a:ext cx="2005721" cy="2652751"/>
                <a:chOff x="9584566" y="4170950"/>
                <a:chExt cx="2005721" cy="2652751"/>
              </a:xfrm>
            </p:grpSpPr>
            <p:grpSp>
              <p:nvGrpSpPr>
                <p:cNvPr id="299" name="Ομάδα 298"/>
                <p:cNvGrpSpPr/>
                <p:nvPr/>
              </p:nvGrpSpPr>
              <p:grpSpPr>
                <a:xfrm>
                  <a:off x="9584566" y="4170950"/>
                  <a:ext cx="2005721" cy="2652751"/>
                  <a:chOff x="7928264" y="940501"/>
                  <a:chExt cx="2005721" cy="2652751"/>
                </a:xfrm>
              </p:grpSpPr>
              <p:grpSp>
                <p:nvGrpSpPr>
                  <p:cNvPr id="305" name="Ομάδα 304"/>
                  <p:cNvGrpSpPr/>
                  <p:nvPr/>
                </p:nvGrpSpPr>
                <p:grpSpPr>
                  <a:xfrm>
                    <a:off x="8382275" y="940501"/>
                    <a:ext cx="1147922" cy="1314724"/>
                    <a:chOff x="8382275" y="940501"/>
                    <a:chExt cx="1147922" cy="1314724"/>
                  </a:xfrm>
                </p:grpSpPr>
                <p:sp>
                  <p:nvSpPr>
                    <p:cNvPr id="325" name="Οβάλ 324"/>
                    <p:cNvSpPr/>
                    <p:nvPr/>
                  </p:nvSpPr>
                  <p:spPr>
                    <a:xfrm>
                      <a:off x="9422197" y="1363417"/>
                      <a:ext cx="108000" cy="108000"/>
                    </a:xfrm>
                    <a:prstGeom prst="ellipse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grpSp>
                  <p:nvGrpSpPr>
                    <p:cNvPr id="326" name="Ομάδα 325"/>
                    <p:cNvGrpSpPr/>
                    <p:nvPr/>
                  </p:nvGrpSpPr>
                  <p:grpSpPr>
                    <a:xfrm>
                      <a:off x="8382275" y="940501"/>
                      <a:ext cx="1086989" cy="1314724"/>
                      <a:chOff x="8382275" y="940501"/>
                      <a:chExt cx="1086989" cy="1314724"/>
                    </a:xfrm>
                  </p:grpSpPr>
                  <p:sp>
                    <p:nvSpPr>
                      <p:cNvPr id="327" name="Οβάλ 326"/>
                      <p:cNvSpPr/>
                      <p:nvPr/>
                    </p:nvSpPr>
                    <p:spPr>
                      <a:xfrm>
                        <a:off x="8382275" y="1377273"/>
                        <a:ext cx="108000" cy="108000"/>
                      </a:xfrm>
                      <a:prstGeom prst="ellipse">
                        <a:avLst/>
                      </a:prstGeom>
                      <a:solidFill>
                        <a:srgbClr val="002060"/>
                      </a:solidFill>
                      <a:ln>
                        <a:solidFill>
                          <a:srgbClr val="00206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grpSp>
                    <p:nvGrpSpPr>
                      <p:cNvPr id="328" name="Ομάδα 327"/>
                      <p:cNvGrpSpPr/>
                      <p:nvPr/>
                    </p:nvGrpSpPr>
                    <p:grpSpPr>
                      <a:xfrm>
                        <a:off x="8422101" y="940501"/>
                        <a:ext cx="1047163" cy="1314724"/>
                        <a:chOff x="8422101" y="940501"/>
                        <a:chExt cx="1047163" cy="1314724"/>
                      </a:xfrm>
                    </p:grpSpPr>
                    <p:grpSp>
                      <p:nvGrpSpPr>
                        <p:cNvPr id="329" name="Ομάδα 328"/>
                        <p:cNvGrpSpPr/>
                        <p:nvPr/>
                      </p:nvGrpSpPr>
                      <p:grpSpPr>
                        <a:xfrm>
                          <a:off x="8422101" y="940501"/>
                          <a:ext cx="1047163" cy="995396"/>
                          <a:chOff x="2651134" y="1681999"/>
                          <a:chExt cx="1047163" cy="995396"/>
                        </a:xfrm>
                      </p:grpSpPr>
                      <p:cxnSp>
                        <p:nvCxnSpPr>
                          <p:cNvPr id="331" name="Ευθεία γραμμή σύνδεσης 330"/>
                          <p:cNvCxnSpPr/>
                          <p:nvPr/>
                        </p:nvCxnSpPr>
                        <p:spPr>
                          <a:xfrm>
                            <a:off x="2651134" y="2161314"/>
                            <a:ext cx="396000" cy="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32" name="Ευθεία γραμμή σύνδεσης 331"/>
                          <p:cNvCxnSpPr/>
                          <p:nvPr/>
                        </p:nvCxnSpPr>
                        <p:spPr>
                          <a:xfrm>
                            <a:off x="3056377" y="1681999"/>
                            <a:ext cx="0" cy="98847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33" name="Ευθεία γραμμή σύνδεσης 332"/>
                          <p:cNvCxnSpPr/>
                          <p:nvPr/>
                        </p:nvCxnSpPr>
                        <p:spPr>
                          <a:xfrm>
                            <a:off x="3302297" y="2157849"/>
                            <a:ext cx="396000" cy="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34" name="Ευθεία γραμμή σύνδεσης 333"/>
                          <p:cNvCxnSpPr/>
                          <p:nvPr/>
                        </p:nvCxnSpPr>
                        <p:spPr>
                          <a:xfrm>
                            <a:off x="3291905" y="1688925"/>
                            <a:ext cx="0" cy="98847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330" name="Ορθογώνιο 329"/>
                            <p:cNvSpPr/>
                            <p:nvPr/>
                          </p:nvSpPr>
                          <p:spPr>
                            <a:xfrm>
                              <a:off x="8702265" y="1885893"/>
                              <a:ext cx="643061" cy="369332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𝐂</m:t>
                                        </m:r>
                                      </m:e>
                                      <m:sub>
                                        <m:r>
                                          <a:rPr lang="en-US" b="1" i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𝐧𝐞𝐭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l-GR" dirty="0">
                                <a:solidFill>
                                  <a:srgbClr val="002060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330" name="Ορθογώνιο 329"/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702265" y="1885893"/>
                              <a:ext cx="643061" cy="369332"/>
                            </a:xfrm>
                            <a:prstGeom prst="rect">
                              <a:avLst/>
                            </a:prstGeom>
                            <a:blipFill>
                              <a:blip r:embed="rId13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l-GR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</p:grpSp>
              </p:grpSp>
              <p:grpSp>
                <p:nvGrpSpPr>
                  <p:cNvPr id="306" name="Ομάδα 305"/>
                  <p:cNvGrpSpPr/>
                  <p:nvPr/>
                </p:nvGrpSpPr>
                <p:grpSpPr>
                  <a:xfrm>
                    <a:off x="7928264" y="1412886"/>
                    <a:ext cx="2005721" cy="2180366"/>
                    <a:chOff x="7928264" y="1412886"/>
                    <a:chExt cx="2005721" cy="2180366"/>
                  </a:xfrm>
                </p:grpSpPr>
                <p:cxnSp>
                  <p:nvCxnSpPr>
                    <p:cNvPr id="307" name="Ευθεία γραμμή σύνδεσης 306"/>
                    <p:cNvCxnSpPr/>
                    <p:nvPr/>
                  </p:nvCxnSpPr>
                  <p:spPr>
                    <a:xfrm flipH="1" flipV="1">
                      <a:off x="7928264" y="1430537"/>
                      <a:ext cx="464402" cy="73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8" name="Ευθεία γραμμή σύνδεσης 307"/>
                    <p:cNvCxnSpPr/>
                    <p:nvPr/>
                  </p:nvCxnSpPr>
                  <p:spPr>
                    <a:xfrm flipH="1" flipV="1">
                      <a:off x="7935190" y="3037661"/>
                      <a:ext cx="464402" cy="73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9" name="Ευθεία γραμμή σύνδεσης 308"/>
                    <p:cNvCxnSpPr/>
                    <p:nvPr/>
                  </p:nvCxnSpPr>
                  <p:spPr>
                    <a:xfrm flipH="1">
                      <a:off x="7938655" y="1447524"/>
                      <a:ext cx="0" cy="1584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0" name="Ευθεία γραμμή σύνδεσης 309"/>
                    <p:cNvCxnSpPr/>
                    <p:nvPr/>
                  </p:nvCxnSpPr>
                  <p:spPr>
                    <a:xfrm flipH="1" flipV="1">
                      <a:off x="9462657" y="1416681"/>
                      <a:ext cx="464402" cy="73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" name="Ευθεία γραμμή σύνδεσης 310"/>
                    <p:cNvCxnSpPr/>
                    <p:nvPr/>
                  </p:nvCxnSpPr>
                  <p:spPr>
                    <a:xfrm flipH="1" flipV="1">
                      <a:off x="9469583" y="3003023"/>
                      <a:ext cx="464402" cy="73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" name="Ευθεία γραμμή σύνδεσης 311"/>
                    <p:cNvCxnSpPr/>
                    <p:nvPr/>
                  </p:nvCxnSpPr>
                  <p:spPr>
                    <a:xfrm flipH="1">
                      <a:off x="9919861" y="1412886"/>
                      <a:ext cx="0" cy="1584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13" name="Ομάδα 312"/>
                    <p:cNvGrpSpPr/>
                    <p:nvPr/>
                  </p:nvGrpSpPr>
                  <p:grpSpPr>
                    <a:xfrm>
                      <a:off x="8380230" y="2430391"/>
                      <a:ext cx="1095967" cy="1162861"/>
                      <a:chOff x="8380230" y="2430391"/>
                      <a:chExt cx="1095967" cy="1162861"/>
                    </a:xfrm>
                  </p:grpSpPr>
                  <p:sp>
                    <p:nvSpPr>
                      <p:cNvPr id="314" name="TextBox 313"/>
                      <p:cNvSpPr txBox="1"/>
                      <p:nvPr/>
                    </p:nvSpPr>
                    <p:spPr>
                      <a:xfrm>
                        <a:off x="8548496" y="2553802"/>
                        <a:ext cx="338554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l-GR" sz="2400" b="1" dirty="0" smtClean="0"/>
                          <a:t>–</a:t>
                        </a:r>
                        <a:endParaRPr lang="el-GR" sz="2400" b="1" dirty="0"/>
                      </a:p>
                    </p:txBody>
                  </p:sp>
                  <p:grpSp>
                    <p:nvGrpSpPr>
                      <p:cNvPr id="315" name="Ομάδα 314"/>
                      <p:cNvGrpSpPr/>
                      <p:nvPr/>
                    </p:nvGrpSpPr>
                    <p:grpSpPr>
                      <a:xfrm>
                        <a:off x="8380230" y="2430391"/>
                        <a:ext cx="1095967" cy="1162861"/>
                        <a:chOff x="8380230" y="2430391"/>
                        <a:chExt cx="1095967" cy="1162861"/>
                      </a:xfrm>
                    </p:grpSpPr>
                    <p:grpSp>
                      <p:nvGrpSpPr>
                        <p:cNvPr id="316" name="Ομάδα 315"/>
                        <p:cNvGrpSpPr/>
                        <p:nvPr/>
                      </p:nvGrpSpPr>
                      <p:grpSpPr>
                        <a:xfrm>
                          <a:off x="8420856" y="2533020"/>
                          <a:ext cx="972490" cy="988470"/>
                          <a:chOff x="1130986" y="5906049"/>
                          <a:chExt cx="972490" cy="988470"/>
                        </a:xfrm>
                      </p:grpSpPr>
                      <p:cxnSp>
                        <p:nvCxnSpPr>
                          <p:cNvPr id="321" name="Ευθεία γραμμή σύνδεσης 320"/>
                          <p:cNvCxnSpPr/>
                          <p:nvPr/>
                        </p:nvCxnSpPr>
                        <p:spPr>
                          <a:xfrm>
                            <a:off x="1130986" y="6385364"/>
                            <a:ext cx="396000" cy="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22" name="Ευθεία γραμμή σύνδεσης 321"/>
                          <p:cNvCxnSpPr/>
                          <p:nvPr/>
                        </p:nvCxnSpPr>
                        <p:spPr>
                          <a:xfrm>
                            <a:off x="1712876" y="5906049"/>
                            <a:ext cx="0" cy="98847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23" name="Ευθεία γραμμή σύνδεσης 322"/>
                          <p:cNvCxnSpPr/>
                          <p:nvPr/>
                        </p:nvCxnSpPr>
                        <p:spPr>
                          <a:xfrm>
                            <a:off x="1707476" y="6381899"/>
                            <a:ext cx="396000" cy="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24" name="Ευθεία γραμμή σύνδεσης 323"/>
                          <p:cNvCxnSpPr/>
                          <p:nvPr/>
                        </p:nvCxnSpPr>
                        <p:spPr>
                          <a:xfrm>
                            <a:off x="1562001" y="6136505"/>
                            <a:ext cx="0" cy="50400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317" name="TextBox 316"/>
                        <p:cNvSpPr txBox="1"/>
                        <p:nvPr/>
                      </p:nvSpPr>
                      <p:spPr>
                        <a:xfrm>
                          <a:off x="8984863" y="2430391"/>
                          <a:ext cx="338554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l-GR" sz="2400" b="1" dirty="0" smtClean="0"/>
                            <a:t>+</a:t>
                          </a:r>
                          <a:endParaRPr lang="el-GR" sz="2400" b="1" dirty="0"/>
                        </a:p>
                      </p:txBody>
                    </p:sp>
                    <p:sp>
                      <p:nvSpPr>
                        <p:cNvPr id="318" name="Οβάλ 317"/>
                        <p:cNvSpPr/>
                        <p:nvPr/>
                      </p:nvSpPr>
                      <p:spPr>
                        <a:xfrm>
                          <a:off x="8380230" y="2965576"/>
                          <a:ext cx="108000" cy="108000"/>
                        </a:xfrm>
                        <a:prstGeom prst="ellipse">
                          <a:avLst/>
                        </a:prstGeom>
                        <a:solidFill>
                          <a:srgbClr val="002060"/>
                        </a:solidFill>
                        <a:ln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  <p:sp>
                      <p:nvSpPr>
                        <p:cNvPr id="319" name="Οβάλ 318"/>
                        <p:cNvSpPr/>
                        <p:nvPr/>
                      </p:nvSpPr>
                      <p:spPr>
                        <a:xfrm>
                          <a:off x="9368197" y="2962111"/>
                          <a:ext cx="108000" cy="108000"/>
                        </a:xfrm>
                        <a:prstGeom prst="ellipse">
                          <a:avLst/>
                        </a:prstGeom>
                        <a:solidFill>
                          <a:srgbClr val="002060"/>
                        </a:solidFill>
                        <a:ln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320" name="Ορθογώνιο 319"/>
                            <p:cNvSpPr/>
                            <p:nvPr/>
                          </p:nvSpPr>
                          <p:spPr>
                            <a:xfrm>
                              <a:off x="8434854" y="3223920"/>
                              <a:ext cx="646267" cy="369332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l-GR" b="1" i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𝚫</m:t>
                                    </m:r>
                                    <m:sSub>
                                      <m:sSubPr>
                                        <m:ctrlPr>
                                          <a:rPr lang="el-GR" b="1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l-GR" dirty="0">
                                <a:solidFill>
                                  <a:srgbClr val="002060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320" name="Ορθογώνιο 319"/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434854" y="3223920"/>
                              <a:ext cx="646267" cy="369332"/>
                            </a:xfrm>
                            <a:prstGeom prst="rect">
                              <a:avLst/>
                            </a:prstGeom>
                            <a:blipFill>
                              <a:blip r:embed="rId14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l-GR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</p:grpSp>
              </p:grpSp>
            </p:grpSp>
            <p:grpSp>
              <p:nvGrpSpPr>
                <p:cNvPr id="300" name="Ομάδα 299"/>
                <p:cNvGrpSpPr/>
                <p:nvPr/>
              </p:nvGrpSpPr>
              <p:grpSpPr>
                <a:xfrm>
                  <a:off x="10095747" y="4782676"/>
                  <a:ext cx="1024305" cy="377795"/>
                  <a:chOff x="10095747" y="4782676"/>
                  <a:chExt cx="1024305" cy="377795"/>
                </a:xfrm>
              </p:grpSpPr>
              <p:sp>
                <p:nvSpPr>
                  <p:cNvPr id="302" name="Ορθογώνιο 301"/>
                  <p:cNvSpPr/>
                  <p:nvPr/>
                </p:nvSpPr>
                <p:spPr>
                  <a:xfrm>
                    <a:off x="10095747" y="4782676"/>
                    <a:ext cx="41549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–</a:t>
                    </a:r>
                    <a:r>
                      <a: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</a:t>
                    </a:r>
                    <a:endParaRPr lang="el-GR" dirty="0"/>
                  </a:p>
                </p:txBody>
              </p:sp>
              <p:sp>
                <p:nvSpPr>
                  <p:cNvPr id="303" name="Ορθογώνιο 302"/>
                  <p:cNvSpPr/>
                  <p:nvPr/>
                </p:nvSpPr>
                <p:spPr>
                  <a:xfrm>
                    <a:off x="10688524" y="4791139"/>
                    <a:ext cx="43152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+</a:t>
                    </a:r>
                    <a:r>
                      <a:rPr lang="en-US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</a:t>
                    </a:r>
                    <a:endParaRPr lang="el-GR" dirty="0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5" name="Ορθογώνιο 334"/>
                  <p:cNvSpPr/>
                  <p:nvPr/>
                </p:nvSpPr>
                <p:spPr>
                  <a:xfrm>
                    <a:off x="9773716" y="3854433"/>
                    <a:ext cx="39466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oMath>
                      </m:oMathPara>
                    </a14:m>
                    <a:endParaRPr lang="el-GR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5" name="Ορθογώνιο 3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73716" y="3854433"/>
                    <a:ext cx="394660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6" name="Ορθογώνιο 335"/>
                  <p:cNvSpPr/>
                  <p:nvPr/>
                </p:nvSpPr>
                <p:spPr>
                  <a:xfrm>
                    <a:off x="10826666" y="3837112"/>
                    <a:ext cx="39466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</m:oMath>
                      </m:oMathPara>
                    </a14:m>
                    <a:endParaRPr lang="el-GR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6" name="Ορθογώνιο 3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666" y="3837112"/>
                    <a:ext cx="394660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38" name="TextBox 337"/>
            <p:cNvSpPr txBox="1"/>
            <p:nvPr/>
          </p:nvSpPr>
          <p:spPr>
            <a:xfrm>
              <a:off x="6274754" y="2700559"/>
              <a:ext cx="4229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Ισοδύναμο κύκλωμα με ένα πυκνωτή</a:t>
              </a:r>
              <a:endPara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661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2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581" y="13705"/>
            <a:ext cx="12160419" cy="692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800" b="1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Συνδεσμολογία Πυκνωτών</a:t>
            </a:r>
            <a:endParaRPr lang="en-US" sz="2800" b="1" i="0" u="none" dirty="0">
              <a:solidFill>
                <a:srgbClr val="F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900557" y="2699997"/>
            <a:ext cx="973982" cy="742333"/>
            <a:chOff x="8382275" y="940501"/>
            <a:chExt cx="1194502" cy="1026268"/>
          </a:xfrm>
        </p:grpSpPr>
        <p:sp>
          <p:nvSpPr>
            <p:cNvPr id="6" name="Οβάλ 5"/>
            <p:cNvSpPr/>
            <p:nvPr/>
          </p:nvSpPr>
          <p:spPr>
            <a:xfrm>
              <a:off x="9422197" y="1363417"/>
              <a:ext cx="108000" cy="108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7" name="Ομάδα 6"/>
            <p:cNvGrpSpPr/>
            <p:nvPr/>
          </p:nvGrpSpPr>
          <p:grpSpPr>
            <a:xfrm>
              <a:off x="8382275" y="940501"/>
              <a:ext cx="1194502" cy="1026268"/>
              <a:chOff x="8382275" y="940501"/>
              <a:chExt cx="1194502" cy="1026268"/>
            </a:xfrm>
          </p:grpSpPr>
          <p:sp>
            <p:nvSpPr>
              <p:cNvPr id="8" name="Οβάλ 7"/>
              <p:cNvSpPr/>
              <p:nvPr/>
            </p:nvSpPr>
            <p:spPr>
              <a:xfrm>
                <a:off x="8382275" y="1377273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9" name="Ομάδα 8"/>
              <p:cNvGrpSpPr/>
              <p:nvPr/>
            </p:nvGrpSpPr>
            <p:grpSpPr>
              <a:xfrm>
                <a:off x="8422101" y="940501"/>
                <a:ext cx="1154676" cy="1026268"/>
                <a:chOff x="8422101" y="940501"/>
                <a:chExt cx="1154676" cy="1026268"/>
              </a:xfrm>
            </p:grpSpPr>
            <p:grpSp>
              <p:nvGrpSpPr>
                <p:cNvPr id="10" name="Ομάδα 9"/>
                <p:cNvGrpSpPr/>
                <p:nvPr/>
              </p:nvGrpSpPr>
              <p:grpSpPr>
                <a:xfrm>
                  <a:off x="8422101" y="940501"/>
                  <a:ext cx="1047163" cy="995396"/>
                  <a:chOff x="2651134" y="1681999"/>
                  <a:chExt cx="1047163" cy="995396"/>
                </a:xfrm>
              </p:grpSpPr>
              <p:cxnSp>
                <p:nvCxnSpPr>
                  <p:cNvPr id="12" name="Ευθεία γραμμή σύνδεσης 11"/>
                  <p:cNvCxnSpPr/>
                  <p:nvPr/>
                </p:nvCxnSpPr>
                <p:spPr>
                  <a:xfrm>
                    <a:off x="2651134" y="2161314"/>
                    <a:ext cx="396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Ευθεία γραμμή σύνδεσης 12"/>
                  <p:cNvCxnSpPr/>
                  <p:nvPr/>
                </p:nvCxnSpPr>
                <p:spPr>
                  <a:xfrm>
                    <a:off x="3056377" y="1681999"/>
                    <a:ext cx="0" cy="988470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Ευθεία γραμμή σύνδεσης 13"/>
                  <p:cNvCxnSpPr/>
                  <p:nvPr/>
                </p:nvCxnSpPr>
                <p:spPr>
                  <a:xfrm>
                    <a:off x="3302297" y="2157849"/>
                    <a:ext cx="396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Ευθεία γραμμή σύνδεσης 14"/>
                  <p:cNvCxnSpPr/>
                  <p:nvPr/>
                </p:nvCxnSpPr>
                <p:spPr>
                  <a:xfrm>
                    <a:off x="3291905" y="1688925"/>
                    <a:ext cx="0" cy="988470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Ορθογώνιο 10"/>
                    <p:cNvSpPr/>
                    <p:nvPr/>
                  </p:nvSpPr>
                  <p:spPr>
                    <a:xfrm>
                      <a:off x="8982750" y="1456171"/>
                      <a:ext cx="594027" cy="51059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𝐂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Ορθογώνιο 1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82750" y="1456171"/>
                      <a:ext cx="594027" cy="510598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16" name="Ομάδα 15"/>
          <p:cNvGrpSpPr/>
          <p:nvPr/>
        </p:nvGrpSpPr>
        <p:grpSpPr>
          <a:xfrm>
            <a:off x="905295" y="3811428"/>
            <a:ext cx="973986" cy="752466"/>
            <a:chOff x="8382275" y="940501"/>
            <a:chExt cx="1194507" cy="1040281"/>
          </a:xfrm>
        </p:grpSpPr>
        <p:sp>
          <p:nvSpPr>
            <p:cNvPr id="17" name="Οβάλ 16"/>
            <p:cNvSpPr/>
            <p:nvPr/>
          </p:nvSpPr>
          <p:spPr>
            <a:xfrm>
              <a:off x="9422197" y="1363417"/>
              <a:ext cx="108000" cy="108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8" name="Ομάδα 17"/>
            <p:cNvGrpSpPr/>
            <p:nvPr/>
          </p:nvGrpSpPr>
          <p:grpSpPr>
            <a:xfrm>
              <a:off x="8382275" y="940501"/>
              <a:ext cx="1194507" cy="1040281"/>
              <a:chOff x="8382275" y="940501"/>
              <a:chExt cx="1194507" cy="1040281"/>
            </a:xfrm>
          </p:grpSpPr>
          <p:sp>
            <p:nvSpPr>
              <p:cNvPr id="19" name="Οβάλ 18"/>
              <p:cNvSpPr/>
              <p:nvPr/>
            </p:nvSpPr>
            <p:spPr>
              <a:xfrm>
                <a:off x="8382275" y="1377273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20" name="Ομάδα 19"/>
              <p:cNvGrpSpPr/>
              <p:nvPr/>
            </p:nvGrpSpPr>
            <p:grpSpPr>
              <a:xfrm>
                <a:off x="8422101" y="940501"/>
                <a:ext cx="1154681" cy="1040281"/>
                <a:chOff x="8422101" y="940501"/>
                <a:chExt cx="1154681" cy="1040281"/>
              </a:xfrm>
            </p:grpSpPr>
            <p:grpSp>
              <p:nvGrpSpPr>
                <p:cNvPr id="21" name="Ομάδα 20"/>
                <p:cNvGrpSpPr/>
                <p:nvPr/>
              </p:nvGrpSpPr>
              <p:grpSpPr>
                <a:xfrm>
                  <a:off x="8422101" y="940501"/>
                  <a:ext cx="1047163" cy="995396"/>
                  <a:chOff x="2651134" y="1681999"/>
                  <a:chExt cx="1047163" cy="995396"/>
                </a:xfrm>
              </p:grpSpPr>
              <p:cxnSp>
                <p:nvCxnSpPr>
                  <p:cNvPr id="23" name="Ευθεία γραμμή σύνδεσης 22"/>
                  <p:cNvCxnSpPr/>
                  <p:nvPr/>
                </p:nvCxnSpPr>
                <p:spPr>
                  <a:xfrm>
                    <a:off x="2651134" y="2161314"/>
                    <a:ext cx="396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Ευθεία γραμμή σύνδεσης 23"/>
                  <p:cNvCxnSpPr/>
                  <p:nvPr/>
                </p:nvCxnSpPr>
                <p:spPr>
                  <a:xfrm>
                    <a:off x="3056377" y="1681999"/>
                    <a:ext cx="0" cy="988470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Ευθεία γραμμή σύνδεσης 24"/>
                  <p:cNvCxnSpPr/>
                  <p:nvPr/>
                </p:nvCxnSpPr>
                <p:spPr>
                  <a:xfrm>
                    <a:off x="3302297" y="2157849"/>
                    <a:ext cx="396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Ευθεία γραμμή σύνδεσης 25"/>
                  <p:cNvCxnSpPr/>
                  <p:nvPr/>
                </p:nvCxnSpPr>
                <p:spPr>
                  <a:xfrm>
                    <a:off x="3291905" y="1688925"/>
                    <a:ext cx="0" cy="988470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Ορθογώνιο 21"/>
                    <p:cNvSpPr/>
                    <p:nvPr/>
                  </p:nvSpPr>
                  <p:spPr>
                    <a:xfrm>
                      <a:off x="8982755" y="1470182"/>
                      <a:ext cx="594027" cy="51060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𝐂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Ορθογώνιο 2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82755" y="1470182"/>
                      <a:ext cx="594027" cy="51060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27" name="Ομάδα 26"/>
          <p:cNvGrpSpPr/>
          <p:nvPr/>
        </p:nvGrpSpPr>
        <p:grpSpPr>
          <a:xfrm>
            <a:off x="897505" y="1554532"/>
            <a:ext cx="982713" cy="774219"/>
            <a:chOff x="8382275" y="940501"/>
            <a:chExt cx="1205210" cy="1070353"/>
          </a:xfrm>
        </p:grpSpPr>
        <p:sp>
          <p:nvSpPr>
            <p:cNvPr id="28" name="Οβάλ 27"/>
            <p:cNvSpPr/>
            <p:nvPr/>
          </p:nvSpPr>
          <p:spPr>
            <a:xfrm>
              <a:off x="9422197" y="1363417"/>
              <a:ext cx="108000" cy="108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29" name="Ομάδα 28"/>
            <p:cNvGrpSpPr/>
            <p:nvPr/>
          </p:nvGrpSpPr>
          <p:grpSpPr>
            <a:xfrm>
              <a:off x="8382275" y="940501"/>
              <a:ext cx="1205210" cy="1070353"/>
              <a:chOff x="8382275" y="940501"/>
              <a:chExt cx="1205210" cy="1070353"/>
            </a:xfrm>
          </p:grpSpPr>
          <p:sp>
            <p:nvSpPr>
              <p:cNvPr id="30" name="Οβάλ 29"/>
              <p:cNvSpPr/>
              <p:nvPr/>
            </p:nvSpPr>
            <p:spPr>
              <a:xfrm>
                <a:off x="8382275" y="1377273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31" name="Ομάδα 30"/>
              <p:cNvGrpSpPr/>
              <p:nvPr/>
            </p:nvGrpSpPr>
            <p:grpSpPr>
              <a:xfrm>
                <a:off x="8422101" y="940501"/>
                <a:ext cx="1165384" cy="1070353"/>
                <a:chOff x="8422101" y="940501"/>
                <a:chExt cx="1165384" cy="1070353"/>
              </a:xfrm>
            </p:grpSpPr>
            <p:grpSp>
              <p:nvGrpSpPr>
                <p:cNvPr id="32" name="Ομάδα 31"/>
                <p:cNvGrpSpPr/>
                <p:nvPr/>
              </p:nvGrpSpPr>
              <p:grpSpPr>
                <a:xfrm>
                  <a:off x="8422101" y="940501"/>
                  <a:ext cx="1047163" cy="995396"/>
                  <a:chOff x="2651134" y="1681999"/>
                  <a:chExt cx="1047163" cy="995396"/>
                </a:xfrm>
              </p:grpSpPr>
              <p:cxnSp>
                <p:nvCxnSpPr>
                  <p:cNvPr id="34" name="Ευθεία γραμμή σύνδεσης 33"/>
                  <p:cNvCxnSpPr/>
                  <p:nvPr/>
                </p:nvCxnSpPr>
                <p:spPr>
                  <a:xfrm>
                    <a:off x="2651134" y="2161314"/>
                    <a:ext cx="396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Ευθεία γραμμή σύνδεσης 34"/>
                  <p:cNvCxnSpPr/>
                  <p:nvPr/>
                </p:nvCxnSpPr>
                <p:spPr>
                  <a:xfrm>
                    <a:off x="3056377" y="1681999"/>
                    <a:ext cx="0" cy="988470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Ευθεία γραμμή σύνδεσης 35"/>
                  <p:cNvCxnSpPr/>
                  <p:nvPr/>
                </p:nvCxnSpPr>
                <p:spPr>
                  <a:xfrm>
                    <a:off x="3302297" y="2157849"/>
                    <a:ext cx="396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Ευθεία γραμμή σύνδεσης 36"/>
                  <p:cNvCxnSpPr/>
                  <p:nvPr/>
                </p:nvCxnSpPr>
                <p:spPr>
                  <a:xfrm>
                    <a:off x="3291905" y="1688925"/>
                    <a:ext cx="0" cy="988470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Ορθογώνιο 32"/>
                    <p:cNvSpPr/>
                    <p:nvPr/>
                  </p:nvSpPr>
                  <p:spPr>
                    <a:xfrm>
                      <a:off x="8983627" y="1500255"/>
                      <a:ext cx="603858" cy="5105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𝐂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Ορθογώνιο 3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83627" y="1500255"/>
                      <a:ext cx="603858" cy="5105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38" name="TextBox 37"/>
          <p:cNvSpPr txBox="1"/>
          <p:nvPr/>
        </p:nvSpPr>
        <p:spPr>
          <a:xfrm>
            <a:off x="31164" y="687927"/>
            <a:ext cx="4732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Πυκνωτές σε Παράλληλη Σύνδεση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Ορθογώνιο 57"/>
          <p:cNvSpPr/>
          <p:nvPr/>
        </p:nvSpPr>
        <p:spPr>
          <a:xfrm>
            <a:off x="2808489" y="1244785"/>
            <a:ext cx="38646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Τρεις Πυκνωτές συνδέονται παράλληλα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Ομάδα 58"/>
          <p:cNvGrpSpPr/>
          <p:nvPr/>
        </p:nvGrpSpPr>
        <p:grpSpPr>
          <a:xfrm>
            <a:off x="4817720" y="692560"/>
            <a:ext cx="6125054" cy="558999"/>
            <a:chOff x="4007227" y="650028"/>
            <a:chExt cx="6125054" cy="558999"/>
          </a:xfrm>
        </p:grpSpPr>
        <p:sp>
          <p:nvSpPr>
            <p:cNvPr id="60" name="Ορθογώνιο 59"/>
            <p:cNvSpPr/>
            <p:nvPr/>
          </p:nvSpPr>
          <p:spPr>
            <a:xfrm>
              <a:off x="4007227" y="749482"/>
              <a:ext cx="33911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Ορισμός Χωρητικότητας Πυκνωτή: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Ορθογώνιο 60"/>
                <p:cNvSpPr/>
                <p:nvPr/>
              </p:nvSpPr>
              <p:spPr>
                <a:xfrm>
                  <a:off x="7398327" y="650028"/>
                  <a:ext cx="2733954" cy="558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l-GR" sz="16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l-GR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i="1" dirty="0"/>
                </a:p>
              </p:txBody>
            </p:sp>
          </mc:Choice>
          <mc:Fallback xmlns="">
            <p:sp>
              <p:nvSpPr>
                <p:cNvPr id="61" name="Ορθογώνιο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8327" y="650028"/>
                  <a:ext cx="2733954" cy="558999"/>
                </a:xfrm>
                <a:prstGeom prst="rect">
                  <a:avLst/>
                </a:prstGeom>
                <a:blipFill>
                  <a:blip r:embed="rId5"/>
                  <a:stretch>
                    <a:fillRect b="-109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2" name="Ορθογώνιο 61"/>
          <p:cNvSpPr/>
          <p:nvPr/>
        </p:nvSpPr>
        <p:spPr>
          <a:xfrm>
            <a:off x="2804783" y="1646568"/>
            <a:ext cx="8035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δυο άκρα του συστήματος συνδέονται με ηλεκτρικό στοιχείο διαφοράς δυναμικού </a:t>
            </a:r>
            <a:r>
              <a:rPr lang="el-G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l-G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Ορθογώνιο 62"/>
          <p:cNvSpPr/>
          <p:nvPr/>
        </p:nvSpPr>
        <p:spPr>
          <a:xfrm>
            <a:off x="2804783" y="2537107"/>
            <a:ext cx="93872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ηλεκτρικό στοιχείο αντλεί ηλεκτρόνια από τους δεξιούς οπλισμούς των πυκνωτών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και τα μεταφέρει στους αριστερούς οπλισμούς των πυκνωτών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6" name="Ομάδα 125"/>
          <p:cNvGrpSpPr/>
          <p:nvPr/>
        </p:nvGrpSpPr>
        <p:grpSpPr>
          <a:xfrm>
            <a:off x="1876846" y="6085893"/>
            <a:ext cx="10207779" cy="717432"/>
            <a:chOff x="1876846" y="6085893"/>
            <a:chExt cx="10207779" cy="717432"/>
          </a:xfrm>
        </p:grpSpPr>
        <p:grpSp>
          <p:nvGrpSpPr>
            <p:cNvPr id="127" name="Ομάδα 126"/>
            <p:cNvGrpSpPr/>
            <p:nvPr/>
          </p:nvGrpSpPr>
          <p:grpSpPr>
            <a:xfrm>
              <a:off x="1876846" y="6085893"/>
              <a:ext cx="1977120" cy="617348"/>
              <a:chOff x="1876846" y="6085893"/>
              <a:chExt cx="1977120" cy="617348"/>
            </a:xfrm>
          </p:grpSpPr>
          <p:sp>
            <p:nvSpPr>
              <p:cNvPr id="129" name="Ορθογώνιο 128"/>
              <p:cNvSpPr/>
              <p:nvPr/>
            </p:nvSpPr>
            <p:spPr>
              <a:xfrm>
                <a:off x="1876846" y="6185582"/>
                <a:ext cx="15207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 παράγοντας</a:t>
                </a:r>
                <a:endPara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Ορθογώνιο 129"/>
                  <p:cNvSpPr/>
                  <p:nvPr/>
                </p:nvSpPr>
                <p:spPr>
                  <a:xfrm>
                    <a:off x="3207699" y="6085893"/>
                    <a:ext cx="646267" cy="61734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num>
                            <m:den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30" name="Ορθογώνιο 1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7699" y="6085893"/>
                    <a:ext cx="646267" cy="6173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Ορθογώνιο 127"/>
                <p:cNvSpPr/>
                <p:nvPr/>
              </p:nvSpPr>
              <p:spPr>
                <a:xfrm>
                  <a:off x="3834002" y="6156994"/>
                  <a:ext cx="8250623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αντιστοιχεί στ</a:t>
                  </a:r>
                  <a:r>
                    <a:rPr lang="el-GR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η</a:t>
                  </a:r>
                  <a:r>
                    <a:rPr lang="el-GR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χωρητικότητας </a:t>
                  </a:r>
                  <a:r>
                    <a:rPr lang="en-US" b="1" i="1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b="1" baseline="-25000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net</a:t>
                  </a:r>
                  <a:r>
                    <a:rPr lang="el-GR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ενός ισοδύναμου πυκνωτή ο οποίος αποκτά συνολικό φορτίο </a:t>
                  </a:r>
                  <a:r>
                    <a:rPr lang="en-US" b="1" i="1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:r>
                    <a:rPr lang="en-US" b="1" baseline="-25000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net</a:t>
                  </a:r>
                  <a:r>
                    <a:rPr lang="en-US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b="1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:r>
                    <a:rPr lang="en-US" b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:r>
                    <a:rPr lang="en-US" b="1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:r>
                    <a:rPr lang="en-US" b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+</a:t>
                  </a:r>
                  <a:r>
                    <a:rPr lang="el-GR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:r>
                    <a:rPr lang="en-US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l-GR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όταν συνδεθεί σε ηλεκτρικό στοιχείο με διαφορά δυναμικού </a:t>
                  </a:r>
                  <a14:m>
                    <m:oMath xmlns:m="http://schemas.openxmlformats.org/officeDocument/2006/math">
                      <m:r>
                        <a:rPr lang="el-GR" sz="1600" b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l-GR" sz="16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endParaRPr lang="el-G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8" name="Ορθογώνιο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002" y="6156994"/>
                  <a:ext cx="8250623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443" t="-5660" b="-1792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Ομάδα 38"/>
          <p:cNvGrpSpPr/>
          <p:nvPr/>
        </p:nvGrpSpPr>
        <p:grpSpPr>
          <a:xfrm>
            <a:off x="459729" y="4073852"/>
            <a:ext cx="1795768" cy="2004904"/>
            <a:chOff x="980728" y="2095225"/>
            <a:chExt cx="1795768" cy="2004904"/>
          </a:xfrm>
        </p:grpSpPr>
        <p:grpSp>
          <p:nvGrpSpPr>
            <p:cNvPr id="40" name="Ομάδα 39"/>
            <p:cNvGrpSpPr/>
            <p:nvPr/>
          </p:nvGrpSpPr>
          <p:grpSpPr>
            <a:xfrm>
              <a:off x="1313208" y="2916486"/>
              <a:ext cx="1095967" cy="1183643"/>
              <a:chOff x="8380230" y="2274526"/>
              <a:chExt cx="1095967" cy="1183643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8548496" y="2397937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b="1" dirty="0" smtClean="0"/>
                  <a:t>–</a:t>
                </a:r>
                <a:endParaRPr lang="el-GR" sz="2400" b="1" dirty="0"/>
              </a:p>
            </p:txBody>
          </p:sp>
          <p:grpSp>
            <p:nvGrpSpPr>
              <p:cNvPr id="48" name="Ομάδα 47"/>
              <p:cNvGrpSpPr/>
              <p:nvPr/>
            </p:nvGrpSpPr>
            <p:grpSpPr>
              <a:xfrm>
                <a:off x="8380230" y="2274526"/>
                <a:ext cx="1095967" cy="1183643"/>
                <a:chOff x="8380230" y="2274526"/>
                <a:chExt cx="1095967" cy="1183643"/>
              </a:xfrm>
            </p:grpSpPr>
            <p:grpSp>
              <p:nvGrpSpPr>
                <p:cNvPr id="49" name="Ομάδα 48"/>
                <p:cNvGrpSpPr/>
                <p:nvPr/>
              </p:nvGrpSpPr>
              <p:grpSpPr>
                <a:xfrm>
                  <a:off x="8420856" y="2377155"/>
                  <a:ext cx="972490" cy="988470"/>
                  <a:chOff x="1130986" y="5750184"/>
                  <a:chExt cx="972490" cy="988470"/>
                </a:xfrm>
              </p:grpSpPr>
              <p:cxnSp>
                <p:nvCxnSpPr>
                  <p:cNvPr id="54" name="Ευθεία γραμμή σύνδεσης 53"/>
                  <p:cNvCxnSpPr/>
                  <p:nvPr/>
                </p:nvCxnSpPr>
                <p:spPr>
                  <a:xfrm>
                    <a:off x="1130986" y="6229499"/>
                    <a:ext cx="396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Ευθεία γραμμή σύνδεσης 54"/>
                  <p:cNvCxnSpPr/>
                  <p:nvPr/>
                </p:nvCxnSpPr>
                <p:spPr>
                  <a:xfrm>
                    <a:off x="1733658" y="5750184"/>
                    <a:ext cx="0" cy="988470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Ευθεία γραμμή σύνδεσης 55"/>
                  <p:cNvCxnSpPr/>
                  <p:nvPr/>
                </p:nvCxnSpPr>
                <p:spPr>
                  <a:xfrm>
                    <a:off x="1707476" y="6226034"/>
                    <a:ext cx="396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Ευθεία γραμμή σύνδεσης 56"/>
                  <p:cNvCxnSpPr/>
                  <p:nvPr/>
                </p:nvCxnSpPr>
                <p:spPr>
                  <a:xfrm>
                    <a:off x="1562001" y="5980640"/>
                    <a:ext cx="0" cy="504000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" name="TextBox 49"/>
                <p:cNvSpPr txBox="1"/>
                <p:nvPr/>
              </p:nvSpPr>
              <p:spPr>
                <a:xfrm>
                  <a:off x="8984863" y="2274526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400" b="1" dirty="0" smtClean="0"/>
                    <a:t>+</a:t>
                  </a:r>
                  <a:endParaRPr lang="el-GR" sz="2400" b="1" dirty="0"/>
                </a:p>
              </p:txBody>
            </p:sp>
            <p:sp>
              <p:nvSpPr>
                <p:cNvPr id="51" name="Οβάλ 50"/>
                <p:cNvSpPr/>
                <p:nvPr/>
              </p:nvSpPr>
              <p:spPr>
                <a:xfrm>
                  <a:off x="8380230" y="2809711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2" name="Οβάλ 51"/>
                <p:cNvSpPr/>
                <p:nvPr/>
              </p:nvSpPr>
              <p:spPr>
                <a:xfrm>
                  <a:off x="9368197" y="2806246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Ορθογώνιο 52"/>
                    <p:cNvSpPr/>
                    <p:nvPr/>
                  </p:nvSpPr>
                  <p:spPr>
                    <a:xfrm>
                      <a:off x="8445245" y="3088837"/>
                      <a:ext cx="64626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Ορθογώνιο 3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45245" y="3088837"/>
                      <a:ext cx="646267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41" name="Ομάδα 40"/>
            <p:cNvGrpSpPr/>
            <p:nvPr/>
          </p:nvGrpSpPr>
          <p:grpSpPr>
            <a:xfrm>
              <a:off x="980728" y="2108787"/>
              <a:ext cx="396000" cy="1404000"/>
              <a:chOff x="980728" y="2108787"/>
              <a:chExt cx="396000" cy="1404000"/>
            </a:xfrm>
          </p:grpSpPr>
          <p:cxnSp>
            <p:nvCxnSpPr>
              <p:cNvPr id="45" name="Ευθεία γραμμή σύνδεσης 44"/>
              <p:cNvCxnSpPr/>
              <p:nvPr/>
            </p:nvCxnSpPr>
            <p:spPr>
              <a:xfrm flipH="1">
                <a:off x="991119" y="2108787"/>
                <a:ext cx="0" cy="140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Ευθεία γραμμή σύνδεσης 45"/>
              <p:cNvCxnSpPr/>
              <p:nvPr/>
            </p:nvCxnSpPr>
            <p:spPr>
              <a:xfrm flipH="1" flipV="1">
                <a:off x="980728" y="3505356"/>
                <a:ext cx="39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Ομάδα 41"/>
            <p:cNvGrpSpPr/>
            <p:nvPr/>
          </p:nvGrpSpPr>
          <p:grpSpPr>
            <a:xfrm flipH="1">
              <a:off x="2370071" y="2095225"/>
              <a:ext cx="406425" cy="1422000"/>
              <a:chOff x="937956" y="2087548"/>
              <a:chExt cx="406425" cy="1422000"/>
            </a:xfrm>
          </p:grpSpPr>
          <p:cxnSp>
            <p:nvCxnSpPr>
              <p:cNvPr id="43" name="Ευθεία γραμμή σύνδεσης 42"/>
              <p:cNvCxnSpPr/>
              <p:nvPr/>
            </p:nvCxnSpPr>
            <p:spPr>
              <a:xfrm flipH="1">
                <a:off x="937956" y="2087548"/>
                <a:ext cx="0" cy="142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Ευθεία γραμμή σύνδεσης 43"/>
              <p:cNvCxnSpPr/>
              <p:nvPr/>
            </p:nvCxnSpPr>
            <p:spPr>
              <a:xfrm flipH="1" flipV="1">
                <a:off x="948381" y="3494965"/>
                <a:ext cx="39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0" name="Ομάδα 139"/>
          <p:cNvGrpSpPr/>
          <p:nvPr/>
        </p:nvGrpSpPr>
        <p:grpSpPr>
          <a:xfrm>
            <a:off x="464635" y="1895359"/>
            <a:ext cx="1809070" cy="2270929"/>
            <a:chOff x="464635" y="1895359"/>
            <a:chExt cx="1809070" cy="2270929"/>
          </a:xfrm>
        </p:grpSpPr>
        <p:cxnSp>
          <p:nvCxnSpPr>
            <p:cNvPr id="131" name="Ευθεία γραμμή σύνδεσης 130"/>
            <p:cNvCxnSpPr/>
            <p:nvPr/>
          </p:nvCxnSpPr>
          <p:spPr>
            <a:xfrm flipH="1" flipV="1">
              <a:off x="483050" y="4162663"/>
              <a:ext cx="43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Ευθεία γραμμή σύνδεσης 131"/>
            <p:cNvCxnSpPr/>
            <p:nvPr/>
          </p:nvCxnSpPr>
          <p:spPr>
            <a:xfrm flipV="1">
              <a:off x="1829861" y="4159949"/>
              <a:ext cx="43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Ευθεία γραμμή σύνδεσης 132"/>
            <p:cNvCxnSpPr/>
            <p:nvPr/>
          </p:nvCxnSpPr>
          <p:spPr>
            <a:xfrm flipH="1" flipV="1">
              <a:off x="473628" y="3050115"/>
              <a:ext cx="43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Ευθεία γραμμή σύνδεσης 133"/>
            <p:cNvCxnSpPr/>
            <p:nvPr/>
          </p:nvCxnSpPr>
          <p:spPr>
            <a:xfrm flipV="1">
              <a:off x="1841705" y="3047401"/>
              <a:ext cx="43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Ευθεία γραμμή σύνδεσης 134"/>
            <p:cNvCxnSpPr/>
            <p:nvPr/>
          </p:nvCxnSpPr>
          <p:spPr>
            <a:xfrm flipH="1" flipV="1">
              <a:off x="466261" y="1913676"/>
              <a:ext cx="43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Ευθεία γραμμή σύνδεσης 135"/>
            <p:cNvCxnSpPr/>
            <p:nvPr/>
          </p:nvCxnSpPr>
          <p:spPr>
            <a:xfrm flipV="1">
              <a:off x="1823705" y="1900329"/>
              <a:ext cx="43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Ευθεία γραμμή σύνδεσης 137"/>
            <p:cNvCxnSpPr/>
            <p:nvPr/>
          </p:nvCxnSpPr>
          <p:spPr>
            <a:xfrm flipH="1">
              <a:off x="464635" y="1898288"/>
              <a:ext cx="0" cy="226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Ευθεία γραμμή σύνδεσης 138"/>
            <p:cNvCxnSpPr/>
            <p:nvPr/>
          </p:nvCxnSpPr>
          <p:spPr>
            <a:xfrm>
              <a:off x="2250012" y="1895359"/>
              <a:ext cx="0" cy="226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Ορθογώνιο 146"/>
          <p:cNvSpPr/>
          <p:nvPr/>
        </p:nvSpPr>
        <p:spPr>
          <a:xfrm>
            <a:off x="2797688" y="2054159"/>
            <a:ext cx="5144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Όλοι οι πυκνωτές έχουν την ίδια διαφορά δυναμικού </a:t>
            </a:r>
            <a:r>
              <a:rPr lang="el-G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l-G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9" name="Ομάδα 178"/>
          <p:cNvGrpSpPr/>
          <p:nvPr/>
        </p:nvGrpSpPr>
        <p:grpSpPr>
          <a:xfrm>
            <a:off x="60384" y="1936319"/>
            <a:ext cx="2604138" cy="3486663"/>
            <a:chOff x="60384" y="1936319"/>
            <a:chExt cx="2604138" cy="3486663"/>
          </a:xfrm>
        </p:grpSpPr>
        <p:grpSp>
          <p:nvGrpSpPr>
            <p:cNvPr id="69" name="Ομάδα 68"/>
            <p:cNvGrpSpPr/>
            <p:nvPr/>
          </p:nvGrpSpPr>
          <p:grpSpPr>
            <a:xfrm>
              <a:off x="1638182" y="1936319"/>
              <a:ext cx="364202" cy="369332"/>
              <a:chOff x="7054831" y="1559957"/>
              <a:chExt cx="364202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Ορθογώνιο 84"/>
                  <p:cNvSpPr/>
                  <p:nvPr/>
                </p:nvSpPr>
                <p:spPr>
                  <a:xfrm>
                    <a:off x="7054831" y="1559957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" name="Ορθογώνιο 8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54831" y="1559957"/>
                    <a:ext cx="364202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6" name="Ευθύγραμμο βέλος σύνδεσης 85"/>
              <p:cNvCxnSpPr/>
              <p:nvPr/>
            </p:nvCxnSpPr>
            <p:spPr>
              <a:xfrm>
                <a:off x="7125592" y="1616609"/>
                <a:ext cx="180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Ομάδα 70"/>
            <p:cNvGrpSpPr/>
            <p:nvPr/>
          </p:nvGrpSpPr>
          <p:grpSpPr>
            <a:xfrm>
              <a:off x="1544708" y="5053650"/>
              <a:ext cx="541658" cy="369332"/>
              <a:chOff x="110877" y="2288488"/>
              <a:chExt cx="541658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Ορθογώνιο 80"/>
                  <p:cNvSpPr/>
                  <p:nvPr/>
                </p:nvSpPr>
                <p:spPr>
                  <a:xfrm>
                    <a:off x="288333" y="2288488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Ορθογώνιο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333" y="2288488"/>
                    <a:ext cx="364202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2" name="Ευθύγραμμο βέλος σύνδεσης 81"/>
              <p:cNvCxnSpPr/>
              <p:nvPr/>
            </p:nvCxnSpPr>
            <p:spPr>
              <a:xfrm flipH="1" flipV="1">
                <a:off x="110877" y="2609195"/>
                <a:ext cx="540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Ομάδα 140"/>
            <p:cNvGrpSpPr/>
            <p:nvPr/>
          </p:nvGrpSpPr>
          <p:grpSpPr>
            <a:xfrm>
              <a:off x="1651413" y="3067002"/>
              <a:ext cx="364202" cy="369332"/>
              <a:chOff x="7065463" y="1559967"/>
              <a:chExt cx="364202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Ορθογώνιο 141"/>
                  <p:cNvSpPr/>
                  <p:nvPr/>
                </p:nvSpPr>
                <p:spPr>
                  <a:xfrm>
                    <a:off x="7065463" y="1559967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2" name="Ορθογώνιο 1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65463" y="1559967"/>
                    <a:ext cx="364202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3" name="Ευθύγραμμο βέλος σύνδεσης 142"/>
              <p:cNvCxnSpPr/>
              <p:nvPr/>
            </p:nvCxnSpPr>
            <p:spPr>
              <a:xfrm>
                <a:off x="7114959" y="1627239"/>
                <a:ext cx="216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Ομάδα 143"/>
            <p:cNvGrpSpPr/>
            <p:nvPr/>
          </p:nvGrpSpPr>
          <p:grpSpPr>
            <a:xfrm>
              <a:off x="1665584" y="4208216"/>
              <a:ext cx="364202" cy="369332"/>
              <a:chOff x="7076096" y="1591858"/>
              <a:chExt cx="364202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Ορθογώνιο 144"/>
                  <p:cNvSpPr/>
                  <p:nvPr/>
                </p:nvSpPr>
                <p:spPr>
                  <a:xfrm>
                    <a:off x="7076096" y="1591858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5" name="Ορθογώνιο 1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6096" y="1591858"/>
                    <a:ext cx="364202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6" name="Ευθύγραμμο βέλος σύνδεσης 145"/>
              <p:cNvCxnSpPr/>
              <p:nvPr/>
            </p:nvCxnSpPr>
            <p:spPr>
              <a:xfrm>
                <a:off x="7210650" y="1648504"/>
                <a:ext cx="144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Ομάδα 148"/>
            <p:cNvGrpSpPr/>
            <p:nvPr/>
          </p:nvGrpSpPr>
          <p:grpSpPr>
            <a:xfrm>
              <a:off x="748596" y="1939857"/>
              <a:ext cx="364202" cy="369332"/>
              <a:chOff x="7033565" y="1559957"/>
              <a:chExt cx="364202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Ορθογώνιο 149"/>
                  <p:cNvSpPr/>
                  <p:nvPr/>
                </p:nvSpPr>
                <p:spPr>
                  <a:xfrm>
                    <a:off x="7033565" y="1559957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0" name="Ορθογώνιο 1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3565" y="1559957"/>
                    <a:ext cx="364202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1" name="Ευθύγραμμο βέλος σύνδεσης 150"/>
              <p:cNvCxnSpPr/>
              <p:nvPr/>
            </p:nvCxnSpPr>
            <p:spPr>
              <a:xfrm>
                <a:off x="7125592" y="1616609"/>
                <a:ext cx="180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Ομάδα 151"/>
            <p:cNvGrpSpPr/>
            <p:nvPr/>
          </p:nvGrpSpPr>
          <p:grpSpPr>
            <a:xfrm>
              <a:off x="772460" y="3070540"/>
              <a:ext cx="364202" cy="369332"/>
              <a:chOff x="7054830" y="1559967"/>
              <a:chExt cx="364202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Ορθογώνιο 152"/>
                  <p:cNvSpPr/>
                  <p:nvPr/>
                </p:nvSpPr>
                <p:spPr>
                  <a:xfrm>
                    <a:off x="7054830" y="1559967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3" name="Ορθογώνιο 15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54830" y="1559967"/>
                    <a:ext cx="364202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4" name="Ευθύγραμμο βέλος σύνδεσης 153"/>
              <p:cNvCxnSpPr/>
              <p:nvPr/>
            </p:nvCxnSpPr>
            <p:spPr>
              <a:xfrm>
                <a:off x="7136225" y="1627239"/>
                <a:ext cx="216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Ομάδα 154"/>
            <p:cNvGrpSpPr/>
            <p:nvPr/>
          </p:nvGrpSpPr>
          <p:grpSpPr>
            <a:xfrm>
              <a:off x="818530" y="4211754"/>
              <a:ext cx="364202" cy="369332"/>
              <a:chOff x="7097362" y="1591858"/>
              <a:chExt cx="364202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Ορθογώνιο 155"/>
                  <p:cNvSpPr/>
                  <p:nvPr/>
                </p:nvSpPr>
                <p:spPr>
                  <a:xfrm>
                    <a:off x="7097362" y="1591858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6" name="Ορθογώνιο 1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7362" y="1591858"/>
                    <a:ext cx="364202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7" name="Ευθύγραμμο βέλος σύνδεσης 156"/>
              <p:cNvCxnSpPr/>
              <p:nvPr/>
            </p:nvCxnSpPr>
            <p:spPr>
              <a:xfrm>
                <a:off x="7210650" y="1648504"/>
                <a:ext cx="144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Ομάδα 157"/>
            <p:cNvGrpSpPr/>
            <p:nvPr/>
          </p:nvGrpSpPr>
          <p:grpSpPr>
            <a:xfrm>
              <a:off x="495615" y="5046555"/>
              <a:ext cx="540000" cy="369332"/>
              <a:chOff x="89611" y="2299121"/>
              <a:chExt cx="54000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Ορθογώνιο 158"/>
                  <p:cNvSpPr/>
                  <p:nvPr/>
                </p:nvSpPr>
                <p:spPr>
                  <a:xfrm>
                    <a:off x="245801" y="2299121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9" name="Ορθογώνιο 15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801" y="2299121"/>
                    <a:ext cx="364202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0" name="Ευθύγραμμο βέλος σύνδεσης 159"/>
              <p:cNvCxnSpPr/>
              <p:nvPr/>
            </p:nvCxnSpPr>
            <p:spPr>
              <a:xfrm flipH="1" flipV="1">
                <a:off x="89611" y="2630461"/>
                <a:ext cx="540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Ομάδα 160"/>
            <p:cNvGrpSpPr/>
            <p:nvPr/>
          </p:nvGrpSpPr>
          <p:grpSpPr>
            <a:xfrm>
              <a:off x="2300320" y="2242772"/>
              <a:ext cx="364202" cy="369332"/>
              <a:chOff x="7193060" y="1389831"/>
              <a:chExt cx="364202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Ορθογώνιο 161"/>
                  <p:cNvSpPr/>
                  <p:nvPr/>
                </p:nvSpPr>
                <p:spPr>
                  <a:xfrm>
                    <a:off x="7193060" y="1389831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2" name="Ορθογώνιο 16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3060" y="1389831"/>
                    <a:ext cx="364202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3" name="Ευθύγραμμο βέλος σύνδεσης 162"/>
              <p:cNvCxnSpPr/>
              <p:nvPr/>
            </p:nvCxnSpPr>
            <p:spPr>
              <a:xfrm rot="5400000">
                <a:off x="7161592" y="1580609"/>
                <a:ext cx="180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Ομάδα 163"/>
            <p:cNvGrpSpPr/>
            <p:nvPr/>
          </p:nvGrpSpPr>
          <p:grpSpPr>
            <a:xfrm>
              <a:off x="2292461" y="3334376"/>
              <a:ext cx="364202" cy="422347"/>
              <a:chOff x="7193060" y="1464262"/>
              <a:chExt cx="364202" cy="4223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Ορθογώνιο 164"/>
                  <p:cNvSpPr/>
                  <p:nvPr/>
                </p:nvSpPr>
                <p:spPr>
                  <a:xfrm>
                    <a:off x="7193060" y="1464262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5" name="Ορθογώνιο 1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3060" y="1464262"/>
                    <a:ext cx="364202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6" name="Ευθύγραμμο βέλος σύνδεσης 165"/>
              <p:cNvCxnSpPr/>
              <p:nvPr/>
            </p:nvCxnSpPr>
            <p:spPr>
              <a:xfrm rot="5400000">
                <a:off x="7053592" y="1688609"/>
                <a:ext cx="396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Ομάδα 166"/>
            <p:cNvGrpSpPr/>
            <p:nvPr/>
          </p:nvGrpSpPr>
          <p:grpSpPr>
            <a:xfrm>
              <a:off x="2295999" y="4541186"/>
              <a:ext cx="364202" cy="506312"/>
              <a:chOff x="7193060" y="1490609"/>
              <a:chExt cx="364202" cy="396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8" name="Ορθογώνιο 167"/>
                  <p:cNvSpPr/>
                  <p:nvPr/>
                </p:nvSpPr>
                <p:spPr>
                  <a:xfrm>
                    <a:off x="7193060" y="1514158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8" name="Ορθογώνιο 16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3060" y="1514158"/>
                    <a:ext cx="364202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9" name="Ευθύγραμμο βέλος σύνδεσης 168"/>
              <p:cNvCxnSpPr/>
              <p:nvPr/>
            </p:nvCxnSpPr>
            <p:spPr>
              <a:xfrm rot="5400000">
                <a:off x="7053592" y="1688609"/>
                <a:ext cx="396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Ομάδα 169"/>
            <p:cNvGrpSpPr/>
            <p:nvPr/>
          </p:nvGrpSpPr>
          <p:grpSpPr>
            <a:xfrm>
              <a:off x="60384" y="2246318"/>
              <a:ext cx="364202" cy="369332"/>
              <a:chOff x="6937869" y="1389831"/>
              <a:chExt cx="364202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1" name="Ορθογώνιο 170"/>
                  <p:cNvSpPr/>
                  <p:nvPr/>
                </p:nvSpPr>
                <p:spPr>
                  <a:xfrm>
                    <a:off x="6937869" y="1389831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1" name="Ορθογώνιο 1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7869" y="1389831"/>
                    <a:ext cx="364202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2" name="Ευθύγραμμο βέλος σύνδεσης 171"/>
              <p:cNvCxnSpPr/>
              <p:nvPr/>
            </p:nvCxnSpPr>
            <p:spPr>
              <a:xfrm rot="16200000" flipV="1">
                <a:off x="7161592" y="1580609"/>
                <a:ext cx="180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Ομάδα 172"/>
            <p:cNvGrpSpPr/>
            <p:nvPr/>
          </p:nvGrpSpPr>
          <p:grpSpPr>
            <a:xfrm>
              <a:off x="73798" y="3359188"/>
              <a:ext cx="364202" cy="401081"/>
              <a:chOff x="6959142" y="1485528"/>
              <a:chExt cx="364202" cy="4010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Ορθογώνιο 173"/>
                  <p:cNvSpPr/>
                  <p:nvPr/>
                </p:nvSpPr>
                <p:spPr>
                  <a:xfrm>
                    <a:off x="6959142" y="1485528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4" name="Ορθογώνιο 17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9142" y="1485528"/>
                    <a:ext cx="364202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5" name="Ευθύγραμμο βέλος σύνδεσης 174"/>
              <p:cNvCxnSpPr/>
              <p:nvPr/>
            </p:nvCxnSpPr>
            <p:spPr>
              <a:xfrm rot="16200000" flipV="1">
                <a:off x="7053592" y="1688609"/>
                <a:ext cx="396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Ομάδα 175"/>
            <p:cNvGrpSpPr/>
            <p:nvPr/>
          </p:nvGrpSpPr>
          <p:grpSpPr>
            <a:xfrm flipV="1">
              <a:off x="77334" y="4544727"/>
              <a:ext cx="364202" cy="529367"/>
              <a:chOff x="6959140" y="1472578"/>
              <a:chExt cx="364202" cy="4140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Ορθογώνιο 176"/>
                  <p:cNvSpPr/>
                  <p:nvPr/>
                </p:nvSpPr>
                <p:spPr>
                  <a:xfrm flipH="1" flipV="1">
                    <a:off x="6959140" y="1472578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7" name="Ορθογώνιο 1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 flipV="1">
                    <a:off x="6959140" y="1472578"/>
                    <a:ext cx="364202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8" name="Ευθύγραμμο βέλος σύνδεσης 177"/>
              <p:cNvCxnSpPr/>
              <p:nvPr/>
            </p:nvCxnSpPr>
            <p:spPr>
              <a:xfrm rot="5400000">
                <a:off x="7053592" y="1688609"/>
                <a:ext cx="396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6" name="Ομάδα 195"/>
          <p:cNvGrpSpPr/>
          <p:nvPr/>
        </p:nvGrpSpPr>
        <p:grpSpPr>
          <a:xfrm>
            <a:off x="817855" y="662374"/>
            <a:ext cx="11218207" cy="3327616"/>
            <a:chOff x="817855" y="662374"/>
            <a:chExt cx="11218207" cy="3327616"/>
          </a:xfrm>
        </p:grpSpPr>
        <p:sp>
          <p:nvSpPr>
            <p:cNvPr id="101" name="Οβάλ 100"/>
            <p:cNvSpPr/>
            <p:nvPr/>
          </p:nvSpPr>
          <p:spPr>
            <a:xfrm>
              <a:off x="9711630" y="662374"/>
              <a:ext cx="1101681" cy="588483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84" name="Ομάδα 183"/>
            <p:cNvGrpSpPr/>
            <p:nvPr/>
          </p:nvGrpSpPr>
          <p:grpSpPr>
            <a:xfrm>
              <a:off x="817855" y="1324040"/>
              <a:ext cx="11218207" cy="2665950"/>
              <a:chOff x="817855" y="1324040"/>
              <a:chExt cx="11218207" cy="2665950"/>
            </a:xfrm>
          </p:grpSpPr>
          <p:sp>
            <p:nvSpPr>
              <p:cNvPr id="66" name="Ορθογώνιο 65"/>
              <p:cNvSpPr/>
              <p:nvPr/>
            </p:nvSpPr>
            <p:spPr>
              <a:xfrm>
                <a:off x="821409" y="1324040"/>
                <a:ext cx="4924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l-GR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l-GR" dirty="0"/>
              </a:p>
            </p:txBody>
          </p:sp>
          <p:sp>
            <p:nvSpPr>
              <p:cNvPr id="67" name="Ορθογώνιο 66"/>
              <p:cNvSpPr/>
              <p:nvPr/>
            </p:nvSpPr>
            <p:spPr>
              <a:xfrm>
                <a:off x="2799487" y="3253394"/>
                <a:ext cx="923657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Επειδή οι πυκνωτές έχουν την ίδια διαφορά δυναμικού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αλλά διαφορετικέ</a:t>
                </a:r>
                <a:r>
                  <a:rPr lang="el-G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ς</a:t>
                </a:r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χωρητικότητές,  αυτοί θα αποκτήσουν και διαφορετικά φορτία 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και 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Ορθογώνιο 147"/>
              <p:cNvSpPr/>
              <p:nvPr/>
            </p:nvSpPr>
            <p:spPr>
              <a:xfrm>
                <a:off x="1420371" y="1348844"/>
                <a:ext cx="5084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l-GR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l-GR" dirty="0"/>
              </a:p>
            </p:txBody>
          </p:sp>
          <p:sp>
            <p:nvSpPr>
              <p:cNvPr id="180" name="Ορθογώνιο 179"/>
              <p:cNvSpPr/>
              <p:nvPr/>
            </p:nvSpPr>
            <p:spPr>
              <a:xfrm>
                <a:off x="824950" y="2475909"/>
                <a:ext cx="4924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l-GR" dirty="0"/>
              </a:p>
            </p:txBody>
          </p:sp>
          <p:sp>
            <p:nvSpPr>
              <p:cNvPr id="181" name="Ορθογώνιο 180"/>
              <p:cNvSpPr/>
              <p:nvPr/>
            </p:nvSpPr>
            <p:spPr>
              <a:xfrm>
                <a:off x="1423912" y="2500713"/>
                <a:ext cx="5084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l-GR" dirty="0"/>
              </a:p>
            </p:txBody>
          </p:sp>
          <p:sp>
            <p:nvSpPr>
              <p:cNvPr id="182" name="Ορθογώνιο 181"/>
              <p:cNvSpPr/>
              <p:nvPr/>
            </p:nvSpPr>
            <p:spPr>
              <a:xfrm>
                <a:off x="817855" y="3595854"/>
                <a:ext cx="4924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l-GR" dirty="0"/>
              </a:p>
            </p:txBody>
          </p:sp>
          <p:sp>
            <p:nvSpPr>
              <p:cNvPr id="183" name="Ορθογώνιο 182"/>
              <p:cNvSpPr/>
              <p:nvPr/>
            </p:nvSpPr>
            <p:spPr>
              <a:xfrm>
                <a:off x="1416817" y="3620658"/>
                <a:ext cx="5084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l-GR" dirty="0"/>
              </a:p>
            </p:txBody>
          </p:sp>
        </p:grpSp>
      </p:grpSp>
      <p:sp>
        <p:nvSpPr>
          <p:cNvPr id="185" name="Ορθογώνιο 184"/>
          <p:cNvSpPr/>
          <p:nvPr/>
        </p:nvSpPr>
        <p:spPr>
          <a:xfrm>
            <a:off x="2801226" y="3960938"/>
            <a:ext cx="5144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ηλεκτρικό στοιχείο άντλησε συνολικό φορτίο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Ορθογώνιο 185"/>
              <p:cNvSpPr/>
              <p:nvPr/>
            </p:nvSpPr>
            <p:spPr>
              <a:xfrm>
                <a:off x="2685091" y="4436720"/>
                <a:ext cx="23212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𝐧𝐞𝐭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86" name="Ορθογώνιο 1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091" y="4436720"/>
                <a:ext cx="2321212" cy="369332"/>
              </a:xfrm>
              <a:prstGeom prst="rect">
                <a:avLst/>
              </a:prstGeom>
              <a:blipFill>
                <a:blip r:embed="rId2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Ορθογώνιο 186"/>
              <p:cNvSpPr/>
              <p:nvPr/>
            </p:nvSpPr>
            <p:spPr>
              <a:xfrm>
                <a:off x="3414218" y="4829403"/>
                <a:ext cx="15582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87" name="Ορθογώνιο 1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218" y="4829403"/>
                <a:ext cx="1558247" cy="369332"/>
              </a:xfrm>
              <a:prstGeom prst="rect">
                <a:avLst/>
              </a:prstGeom>
              <a:blipFill>
                <a:blip r:embed="rId2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Ορθογώνιο 187"/>
              <p:cNvSpPr/>
              <p:nvPr/>
            </p:nvSpPr>
            <p:spPr>
              <a:xfrm>
                <a:off x="3417758" y="5194463"/>
                <a:ext cx="15582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88" name="Ορθογώνιο 1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758" y="5194463"/>
                <a:ext cx="1558247" cy="369332"/>
              </a:xfrm>
              <a:prstGeom prst="rect">
                <a:avLst/>
              </a:prstGeom>
              <a:blipFill>
                <a:blip r:embed="rId2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Ορθογώνιο 188"/>
              <p:cNvSpPr/>
              <p:nvPr/>
            </p:nvSpPr>
            <p:spPr>
              <a:xfrm>
                <a:off x="3417756" y="5545352"/>
                <a:ext cx="15582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89" name="Ορθογώνιο 1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756" y="5545352"/>
                <a:ext cx="1558247" cy="369332"/>
              </a:xfrm>
              <a:prstGeom prst="rect">
                <a:avLst/>
              </a:prstGeom>
              <a:blipFill>
                <a:blip r:embed="rId2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7" name="Ομάδα 196"/>
          <p:cNvGrpSpPr/>
          <p:nvPr/>
        </p:nvGrpSpPr>
        <p:grpSpPr>
          <a:xfrm>
            <a:off x="4862449" y="4541015"/>
            <a:ext cx="4331687" cy="1332000"/>
            <a:chOff x="4862449" y="4541015"/>
            <a:chExt cx="4331687" cy="1332000"/>
          </a:xfrm>
        </p:grpSpPr>
        <p:sp>
          <p:nvSpPr>
            <p:cNvPr id="190" name="Δεξί άγκιστρο 189"/>
            <p:cNvSpPr/>
            <p:nvPr/>
          </p:nvSpPr>
          <p:spPr>
            <a:xfrm>
              <a:off x="4862449" y="4541015"/>
              <a:ext cx="288000" cy="1332000"/>
            </a:xfrm>
            <a:prstGeom prst="rightBrace">
              <a:avLst>
                <a:gd name="adj1" fmla="val 27976"/>
                <a:gd name="adj2" fmla="val 50000"/>
              </a:avLst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Ορθογώνιο 190"/>
                <p:cNvSpPr/>
                <p:nvPr/>
              </p:nvSpPr>
              <p:spPr>
                <a:xfrm>
                  <a:off x="5162712" y="4977898"/>
                  <a:ext cx="40314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𝐧𝐞𝐭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91" name="Ορθογώνιο 1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2712" y="4977898"/>
                  <a:ext cx="4031424" cy="369332"/>
                </a:xfrm>
                <a:prstGeom prst="rect">
                  <a:avLst/>
                </a:prstGeom>
                <a:blipFill>
                  <a:blip r:embed="rId2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Ορθογώνιο 191"/>
              <p:cNvSpPr/>
              <p:nvPr/>
            </p:nvSpPr>
            <p:spPr>
              <a:xfrm>
                <a:off x="9015240" y="4970234"/>
                <a:ext cx="3251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𝐧𝐞𝐭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92" name="Ορθογώνιο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240" y="4970234"/>
                <a:ext cx="3251724" cy="369332"/>
              </a:xfrm>
              <a:prstGeom prst="rect">
                <a:avLst/>
              </a:prstGeom>
              <a:blipFill>
                <a:blip r:embed="rId2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Ορθογώνιο 192"/>
              <p:cNvSpPr/>
              <p:nvPr/>
            </p:nvSpPr>
            <p:spPr>
              <a:xfrm>
                <a:off x="8909011" y="5447979"/>
                <a:ext cx="2455095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l-GR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93" name="Ορθογώνιο 1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011" y="5447979"/>
                <a:ext cx="2455095" cy="617348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1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4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2" grpId="0"/>
      <p:bldP spid="63" grpId="0"/>
      <p:bldP spid="147" grpId="0"/>
      <p:bldP spid="185" grpId="0"/>
      <p:bldP spid="186" grpId="0"/>
      <p:bldP spid="187" grpId="0"/>
      <p:bldP spid="188" grpId="0"/>
      <p:bldP spid="189" grpId="0"/>
      <p:bldP spid="192" grpId="0"/>
      <p:bldP spid="1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581" y="13705"/>
            <a:ext cx="12160419" cy="692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800" b="1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Συνδεσμολογία Πυκνωτών</a:t>
            </a:r>
            <a:endParaRPr lang="en-US" sz="2800" b="1" i="0" u="none" dirty="0">
              <a:solidFill>
                <a:srgbClr val="F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164" y="687927"/>
            <a:ext cx="4732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Πυκνωτές σε Παράλληλη Σύνδεση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Ομάδα 39"/>
          <p:cNvGrpSpPr/>
          <p:nvPr/>
        </p:nvGrpSpPr>
        <p:grpSpPr>
          <a:xfrm>
            <a:off x="4817720" y="692560"/>
            <a:ext cx="6125054" cy="558999"/>
            <a:chOff x="4007227" y="650028"/>
            <a:chExt cx="6125054" cy="558999"/>
          </a:xfrm>
        </p:grpSpPr>
        <p:sp>
          <p:nvSpPr>
            <p:cNvPr id="41" name="Ορθογώνιο 40"/>
            <p:cNvSpPr/>
            <p:nvPr/>
          </p:nvSpPr>
          <p:spPr>
            <a:xfrm>
              <a:off x="4007227" y="749482"/>
              <a:ext cx="33911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Ορισμός Χωρητικότητας Πυκνωτή: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Ορθογώνιο 41"/>
                <p:cNvSpPr/>
                <p:nvPr/>
              </p:nvSpPr>
              <p:spPr>
                <a:xfrm>
                  <a:off x="7398327" y="650028"/>
                  <a:ext cx="2733954" cy="558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l-GR" sz="16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l-GR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i="1" dirty="0"/>
                </a:p>
              </p:txBody>
            </p:sp>
          </mc:Choice>
          <mc:Fallback xmlns="">
            <p:sp>
              <p:nvSpPr>
                <p:cNvPr id="42" name="Ορθογώνιο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8327" y="650028"/>
                  <a:ext cx="2733954" cy="558999"/>
                </a:xfrm>
                <a:prstGeom prst="rect">
                  <a:avLst/>
                </a:prstGeom>
                <a:blipFill>
                  <a:blip r:embed="rId2"/>
                  <a:stretch>
                    <a:fillRect b="-109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Ομάδα 44"/>
          <p:cNvGrpSpPr/>
          <p:nvPr/>
        </p:nvGrpSpPr>
        <p:grpSpPr>
          <a:xfrm>
            <a:off x="1983446" y="1245291"/>
            <a:ext cx="10135817" cy="717432"/>
            <a:chOff x="1876846" y="6085893"/>
            <a:chExt cx="10207779" cy="717432"/>
          </a:xfrm>
        </p:grpSpPr>
        <p:grpSp>
          <p:nvGrpSpPr>
            <p:cNvPr id="46" name="Ομάδα 45"/>
            <p:cNvGrpSpPr/>
            <p:nvPr/>
          </p:nvGrpSpPr>
          <p:grpSpPr>
            <a:xfrm>
              <a:off x="1876846" y="6085893"/>
              <a:ext cx="1977120" cy="617348"/>
              <a:chOff x="1876846" y="6085893"/>
              <a:chExt cx="1977120" cy="617348"/>
            </a:xfrm>
          </p:grpSpPr>
          <p:sp>
            <p:nvSpPr>
              <p:cNvPr id="48" name="Ορθογώνιο 47"/>
              <p:cNvSpPr/>
              <p:nvPr/>
            </p:nvSpPr>
            <p:spPr>
              <a:xfrm>
                <a:off x="1876846" y="6185582"/>
                <a:ext cx="15207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 παράγοντας</a:t>
                </a:r>
                <a:endPara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Ορθογώνιο 48"/>
                  <p:cNvSpPr/>
                  <p:nvPr/>
                </p:nvSpPr>
                <p:spPr>
                  <a:xfrm>
                    <a:off x="3207699" y="6085893"/>
                    <a:ext cx="646267" cy="61734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num>
                            <m:den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9" name="Ορθογώνιο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7699" y="6085893"/>
                    <a:ext cx="646267" cy="61734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Ορθογώνιο 46"/>
                <p:cNvSpPr/>
                <p:nvPr/>
              </p:nvSpPr>
              <p:spPr>
                <a:xfrm>
                  <a:off x="3834002" y="6156994"/>
                  <a:ext cx="8250623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αντιστοιχεί στ</a:t>
                  </a:r>
                  <a:r>
                    <a:rPr lang="el-GR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η</a:t>
                  </a:r>
                  <a:r>
                    <a:rPr lang="el-GR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χωρητικότητας </a:t>
                  </a:r>
                  <a:r>
                    <a:rPr lang="en-US" b="1" i="1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b="1" baseline="-25000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net</a:t>
                  </a:r>
                  <a:r>
                    <a:rPr lang="el-GR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ενός ισοδύναμου πυκνωτή ο οποίος αποκτά συνολικό φορτίο </a:t>
                  </a:r>
                  <a:r>
                    <a:rPr lang="en-US" b="1" i="1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:r>
                    <a:rPr lang="en-US" b="1" baseline="-25000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net</a:t>
                  </a:r>
                  <a:r>
                    <a:rPr lang="en-US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b="1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:r>
                    <a:rPr lang="en-US" b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:r>
                    <a:rPr lang="en-US" b="1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:r>
                    <a:rPr lang="en-US" b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+</a:t>
                  </a:r>
                  <a:r>
                    <a:rPr lang="el-GR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:r>
                    <a:rPr lang="en-US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l-GR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όταν συνδεθεί σε ηλεκτρικό στοιχείο με διαφορά δυναμικού </a:t>
                  </a:r>
                  <a14:m>
                    <m:oMath xmlns:m="http://schemas.openxmlformats.org/officeDocument/2006/math">
                      <m:r>
                        <a:rPr lang="el-GR" sz="1600" b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l-GR" sz="16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endParaRPr lang="el-G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Ορθογώνιο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002" y="6156994"/>
                  <a:ext cx="8250623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372" t="-5660" b="-1792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Ορθογώνιο 140"/>
              <p:cNvSpPr/>
              <p:nvPr/>
            </p:nvSpPr>
            <p:spPr>
              <a:xfrm>
                <a:off x="4623192" y="2103119"/>
                <a:ext cx="2498889" cy="400110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𝐧𝐞𝐭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l-G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1" name="Ορθογώνιο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192" y="2103119"/>
                <a:ext cx="2498889" cy="400110"/>
              </a:xfrm>
              <a:prstGeom prst="rect">
                <a:avLst/>
              </a:prstGeom>
              <a:blipFill>
                <a:blip r:embed="rId5"/>
                <a:stretch>
                  <a:fillRect b="-2817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8" name="Ομάδα 197"/>
          <p:cNvGrpSpPr/>
          <p:nvPr/>
        </p:nvGrpSpPr>
        <p:grpSpPr>
          <a:xfrm>
            <a:off x="1872893" y="1864718"/>
            <a:ext cx="1813976" cy="4879062"/>
            <a:chOff x="1872893" y="1864718"/>
            <a:chExt cx="1813976" cy="4879062"/>
          </a:xfrm>
        </p:grpSpPr>
        <p:grpSp>
          <p:nvGrpSpPr>
            <p:cNvPr id="144" name="Ομάδα 143"/>
            <p:cNvGrpSpPr/>
            <p:nvPr/>
          </p:nvGrpSpPr>
          <p:grpSpPr>
            <a:xfrm>
              <a:off x="1872893" y="1864718"/>
              <a:ext cx="1813976" cy="4879062"/>
              <a:chOff x="459729" y="1199694"/>
              <a:chExt cx="1813976" cy="4879062"/>
            </a:xfrm>
          </p:grpSpPr>
          <p:grpSp>
            <p:nvGrpSpPr>
              <p:cNvPr id="143" name="Ομάδα 142"/>
              <p:cNvGrpSpPr/>
              <p:nvPr/>
            </p:nvGrpSpPr>
            <p:grpSpPr>
              <a:xfrm>
                <a:off x="459729" y="1554532"/>
                <a:ext cx="1813976" cy="4524224"/>
                <a:chOff x="459729" y="1554532"/>
                <a:chExt cx="1813976" cy="4524224"/>
              </a:xfrm>
            </p:grpSpPr>
            <p:grpSp>
              <p:nvGrpSpPr>
                <p:cNvPr id="5" name="Ομάδα 4"/>
                <p:cNvGrpSpPr/>
                <p:nvPr/>
              </p:nvGrpSpPr>
              <p:grpSpPr>
                <a:xfrm>
                  <a:off x="900557" y="2699997"/>
                  <a:ext cx="973982" cy="742333"/>
                  <a:chOff x="8382275" y="940501"/>
                  <a:chExt cx="1194502" cy="1026268"/>
                </a:xfrm>
              </p:grpSpPr>
              <p:sp>
                <p:nvSpPr>
                  <p:cNvPr id="6" name="Οβάλ 5"/>
                  <p:cNvSpPr/>
                  <p:nvPr/>
                </p:nvSpPr>
                <p:spPr>
                  <a:xfrm>
                    <a:off x="9422197" y="1363417"/>
                    <a:ext cx="108000" cy="10800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grpSp>
                <p:nvGrpSpPr>
                  <p:cNvPr id="7" name="Ομάδα 6"/>
                  <p:cNvGrpSpPr/>
                  <p:nvPr/>
                </p:nvGrpSpPr>
                <p:grpSpPr>
                  <a:xfrm>
                    <a:off x="8382275" y="940501"/>
                    <a:ext cx="1194502" cy="1026268"/>
                    <a:chOff x="8382275" y="940501"/>
                    <a:chExt cx="1194502" cy="1026268"/>
                  </a:xfrm>
                </p:grpSpPr>
                <p:sp>
                  <p:nvSpPr>
                    <p:cNvPr id="8" name="Οβάλ 7"/>
                    <p:cNvSpPr/>
                    <p:nvPr/>
                  </p:nvSpPr>
                  <p:spPr>
                    <a:xfrm>
                      <a:off x="8382275" y="1377273"/>
                      <a:ext cx="108000" cy="108000"/>
                    </a:xfrm>
                    <a:prstGeom prst="ellipse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grpSp>
                  <p:nvGrpSpPr>
                    <p:cNvPr id="9" name="Ομάδα 8"/>
                    <p:cNvGrpSpPr/>
                    <p:nvPr/>
                  </p:nvGrpSpPr>
                  <p:grpSpPr>
                    <a:xfrm>
                      <a:off x="8422101" y="940501"/>
                      <a:ext cx="1154676" cy="1026268"/>
                      <a:chOff x="8422101" y="940501"/>
                      <a:chExt cx="1154676" cy="1026268"/>
                    </a:xfrm>
                  </p:grpSpPr>
                  <p:grpSp>
                    <p:nvGrpSpPr>
                      <p:cNvPr id="10" name="Ομάδα 9"/>
                      <p:cNvGrpSpPr/>
                      <p:nvPr/>
                    </p:nvGrpSpPr>
                    <p:grpSpPr>
                      <a:xfrm>
                        <a:off x="8422101" y="940501"/>
                        <a:ext cx="1047163" cy="995396"/>
                        <a:chOff x="2651134" y="1681999"/>
                        <a:chExt cx="1047163" cy="995396"/>
                      </a:xfrm>
                    </p:grpSpPr>
                    <p:cxnSp>
                      <p:nvCxnSpPr>
                        <p:cNvPr id="12" name="Ευθεία γραμμή σύνδεσης 11"/>
                        <p:cNvCxnSpPr/>
                        <p:nvPr/>
                      </p:nvCxnSpPr>
                      <p:spPr>
                        <a:xfrm>
                          <a:off x="2651134" y="2161314"/>
                          <a:ext cx="396000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" name="Ευθεία γραμμή σύνδεσης 12"/>
                        <p:cNvCxnSpPr/>
                        <p:nvPr/>
                      </p:nvCxnSpPr>
                      <p:spPr>
                        <a:xfrm>
                          <a:off x="3056377" y="1681999"/>
                          <a:ext cx="0" cy="98847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" name="Ευθεία γραμμή σύνδεσης 13"/>
                        <p:cNvCxnSpPr/>
                        <p:nvPr/>
                      </p:nvCxnSpPr>
                      <p:spPr>
                        <a:xfrm>
                          <a:off x="3302297" y="2157849"/>
                          <a:ext cx="396000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" name="Ευθεία γραμμή σύνδεσης 14"/>
                        <p:cNvCxnSpPr/>
                        <p:nvPr/>
                      </p:nvCxnSpPr>
                      <p:spPr>
                        <a:xfrm>
                          <a:off x="3291905" y="1688925"/>
                          <a:ext cx="0" cy="98847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1" name="Ορθογώνιο 10"/>
                          <p:cNvSpPr/>
                          <p:nvPr/>
                        </p:nvSpPr>
                        <p:spPr>
                          <a:xfrm>
                            <a:off x="8982750" y="1456171"/>
                            <a:ext cx="594027" cy="510598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𝐂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l-GR" dirty="0">
                              <a:solidFill>
                                <a:srgbClr val="002060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1" name="Ορθογώνιο 10"/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8982750" y="1456171"/>
                            <a:ext cx="594027" cy="510598"/>
                          </a:xfrm>
                          <a:prstGeom prst="rect">
                            <a:avLst/>
                          </a:prstGeom>
                          <a:blipFill>
                            <a:blip r:embed="rId6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l-GR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</p:grpSp>
            </p:grpSp>
            <p:grpSp>
              <p:nvGrpSpPr>
                <p:cNvPr id="16" name="Ομάδα 15"/>
                <p:cNvGrpSpPr/>
                <p:nvPr/>
              </p:nvGrpSpPr>
              <p:grpSpPr>
                <a:xfrm>
                  <a:off x="905295" y="3811428"/>
                  <a:ext cx="973986" cy="752466"/>
                  <a:chOff x="8382275" y="940501"/>
                  <a:chExt cx="1194507" cy="1040281"/>
                </a:xfrm>
              </p:grpSpPr>
              <p:sp>
                <p:nvSpPr>
                  <p:cNvPr id="17" name="Οβάλ 16"/>
                  <p:cNvSpPr/>
                  <p:nvPr/>
                </p:nvSpPr>
                <p:spPr>
                  <a:xfrm>
                    <a:off x="9422197" y="1363417"/>
                    <a:ext cx="108000" cy="10800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grpSp>
                <p:nvGrpSpPr>
                  <p:cNvPr id="18" name="Ομάδα 17"/>
                  <p:cNvGrpSpPr/>
                  <p:nvPr/>
                </p:nvGrpSpPr>
                <p:grpSpPr>
                  <a:xfrm>
                    <a:off x="8382275" y="940501"/>
                    <a:ext cx="1194507" cy="1040281"/>
                    <a:chOff x="8382275" y="940501"/>
                    <a:chExt cx="1194507" cy="1040281"/>
                  </a:xfrm>
                </p:grpSpPr>
                <p:sp>
                  <p:nvSpPr>
                    <p:cNvPr id="19" name="Οβάλ 18"/>
                    <p:cNvSpPr/>
                    <p:nvPr/>
                  </p:nvSpPr>
                  <p:spPr>
                    <a:xfrm>
                      <a:off x="8382275" y="1377273"/>
                      <a:ext cx="108000" cy="108000"/>
                    </a:xfrm>
                    <a:prstGeom prst="ellipse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grpSp>
                  <p:nvGrpSpPr>
                    <p:cNvPr id="20" name="Ομάδα 19"/>
                    <p:cNvGrpSpPr/>
                    <p:nvPr/>
                  </p:nvGrpSpPr>
                  <p:grpSpPr>
                    <a:xfrm>
                      <a:off x="8422101" y="940501"/>
                      <a:ext cx="1154681" cy="1040281"/>
                      <a:chOff x="8422101" y="940501"/>
                      <a:chExt cx="1154681" cy="1040281"/>
                    </a:xfrm>
                  </p:grpSpPr>
                  <p:grpSp>
                    <p:nvGrpSpPr>
                      <p:cNvPr id="21" name="Ομάδα 20"/>
                      <p:cNvGrpSpPr/>
                      <p:nvPr/>
                    </p:nvGrpSpPr>
                    <p:grpSpPr>
                      <a:xfrm>
                        <a:off x="8422101" y="940501"/>
                        <a:ext cx="1047163" cy="995396"/>
                        <a:chOff x="2651134" y="1681999"/>
                        <a:chExt cx="1047163" cy="995396"/>
                      </a:xfrm>
                    </p:grpSpPr>
                    <p:cxnSp>
                      <p:nvCxnSpPr>
                        <p:cNvPr id="23" name="Ευθεία γραμμή σύνδεσης 22"/>
                        <p:cNvCxnSpPr/>
                        <p:nvPr/>
                      </p:nvCxnSpPr>
                      <p:spPr>
                        <a:xfrm>
                          <a:off x="2651134" y="2161314"/>
                          <a:ext cx="396000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" name="Ευθεία γραμμή σύνδεσης 23"/>
                        <p:cNvCxnSpPr/>
                        <p:nvPr/>
                      </p:nvCxnSpPr>
                      <p:spPr>
                        <a:xfrm>
                          <a:off x="3056377" y="1681999"/>
                          <a:ext cx="0" cy="98847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" name="Ευθεία γραμμή σύνδεσης 24"/>
                        <p:cNvCxnSpPr/>
                        <p:nvPr/>
                      </p:nvCxnSpPr>
                      <p:spPr>
                        <a:xfrm>
                          <a:off x="3302297" y="2157849"/>
                          <a:ext cx="396000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" name="Ευθεία γραμμή σύνδεσης 25"/>
                        <p:cNvCxnSpPr/>
                        <p:nvPr/>
                      </p:nvCxnSpPr>
                      <p:spPr>
                        <a:xfrm>
                          <a:off x="3291905" y="1688925"/>
                          <a:ext cx="0" cy="98847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2" name="Ορθογώνιο 21"/>
                          <p:cNvSpPr/>
                          <p:nvPr/>
                        </p:nvSpPr>
                        <p:spPr>
                          <a:xfrm>
                            <a:off x="8982755" y="1470182"/>
                            <a:ext cx="594027" cy="510600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𝐂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l-GR" dirty="0">
                              <a:solidFill>
                                <a:srgbClr val="002060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2" name="Ορθογώνιο 21"/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8982755" y="1470182"/>
                            <a:ext cx="594027" cy="510600"/>
                          </a:xfrm>
                          <a:prstGeom prst="rect">
                            <a:avLst/>
                          </a:prstGeom>
                          <a:blipFill>
                            <a:blip r:embed="rId7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l-GR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</p:grpSp>
            </p:grpSp>
            <p:grpSp>
              <p:nvGrpSpPr>
                <p:cNvPr id="27" name="Ομάδα 26"/>
                <p:cNvGrpSpPr/>
                <p:nvPr/>
              </p:nvGrpSpPr>
              <p:grpSpPr>
                <a:xfrm>
                  <a:off x="897505" y="1554532"/>
                  <a:ext cx="982713" cy="774219"/>
                  <a:chOff x="8382275" y="940501"/>
                  <a:chExt cx="1205210" cy="1070353"/>
                </a:xfrm>
              </p:grpSpPr>
              <p:sp>
                <p:nvSpPr>
                  <p:cNvPr id="28" name="Οβάλ 27"/>
                  <p:cNvSpPr/>
                  <p:nvPr/>
                </p:nvSpPr>
                <p:spPr>
                  <a:xfrm>
                    <a:off x="9422197" y="1363417"/>
                    <a:ext cx="108000" cy="10800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grpSp>
                <p:nvGrpSpPr>
                  <p:cNvPr id="29" name="Ομάδα 28"/>
                  <p:cNvGrpSpPr/>
                  <p:nvPr/>
                </p:nvGrpSpPr>
                <p:grpSpPr>
                  <a:xfrm>
                    <a:off x="8382275" y="940501"/>
                    <a:ext cx="1205210" cy="1070353"/>
                    <a:chOff x="8382275" y="940501"/>
                    <a:chExt cx="1205210" cy="1070353"/>
                  </a:xfrm>
                </p:grpSpPr>
                <p:sp>
                  <p:nvSpPr>
                    <p:cNvPr id="30" name="Οβάλ 29"/>
                    <p:cNvSpPr/>
                    <p:nvPr/>
                  </p:nvSpPr>
                  <p:spPr>
                    <a:xfrm>
                      <a:off x="8382275" y="1377273"/>
                      <a:ext cx="108000" cy="108000"/>
                    </a:xfrm>
                    <a:prstGeom prst="ellipse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grpSp>
                  <p:nvGrpSpPr>
                    <p:cNvPr id="31" name="Ομάδα 30"/>
                    <p:cNvGrpSpPr/>
                    <p:nvPr/>
                  </p:nvGrpSpPr>
                  <p:grpSpPr>
                    <a:xfrm>
                      <a:off x="8422101" y="940501"/>
                      <a:ext cx="1165384" cy="1070353"/>
                      <a:chOff x="8422101" y="940501"/>
                      <a:chExt cx="1165384" cy="1070353"/>
                    </a:xfrm>
                  </p:grpSpPr>
                  <p:grpSp>
                    <p:nvGrpSpPr>
                      <p:cNvPr id="32" name="Ομάδα 31"/>
                      <p:cNvGrpSpPr/>
                      <p:nvPr/>
                    </p:nvGrpSpPr>
                    <p:grpSpPr>
                      <a:xfrm>
                        <a:off x="8422101" y="940501"/>
                        <a:ext cx="1047163" cy="995396"/>
                        <a:chOff x="2651134" y="1681999"/>
                        <a:chExt cx="1047163" cy="995396"/>
                      </a:xfrm>
                    </p:grpSpPr>
                    <p:cxnSp>
                      <p:nvCxnSpPr>
                        <p:cNvPr id="34" name="Ευθεία γραμμή σύνδεσης 33"/>
                        <p:cNvCxnSpPr/>
                        <p:nvPr/>
                      </p:nvCxnSpPr>
                      <p:spPr>
                        <a:xfrm>
                          <a:off x="2651134" y="2161314"/>
                          <a:ext cx="396000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" name="Ευθεία γραμμή σύνδεσης 34"/>
                        <p:cNvCxnSpPr/>
                        <p:nvPr/>
                      </p:nvCxnSpPr>
                      <p:spPr>
                        <a:xfrm>
                          <a:off x="3056377" y="1681999"/>
                          <a:ext cx="0" cy="98847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" name="Ευθεία γραμμή σύνδεσης 35"/>
                        <p:cNvCxnSpPr/>
                        <p:nvPr/>
                      </p:nvCxnSpPr>
                      <p:spPr>
                        <a:xfrm>
                          <a:off x="3302297" y="2157849"/>
                          <a:ext cx="396000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" name="Ευθεία γραμμή σύνδεσης 36"/>
                        <p:cNvCxnSpPr/>
                        <p:nvPr/>
                      </p:nvCxnSpPr>
                      <p:spPr>
                        <a:xfrm>
                          <a:off x="3291905" y="1688925"/>
                          <a:ext cx="0" cy="98847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3" name="Ορθογώνιο 32"/>
                          <p:cNvSpPr/>
                          <p:nvPr/>
                        </p:nvSpPr>
                        <p:spPr>
                          <a:xfrm>
                            <a:off x="8983627" y="1500255"/>
                            <a:ext cx="603858" cy="510599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𝐂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l-GR" dirty="0">
                              <a:solidFill>
                                <a:srgbClr val="002060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3" name="Ορθογώνιο 32"/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8983627" y="1500255"/>
                            <a:ext cx="603858" cy="510599"/>
                          </a:xfrm>
                          <a:prstGeom prst="rect">
                            <a:avLst/>
                          </a:prstGeom>
                          <a:blipFill>
                            <a:blip r:embed="rId8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l-GR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</p:grpSp>
            </p:grpSp>
            <p:grpSp>
              <p:nvGrpSpPr>
                <p:cNvPr id="142" name="Ομάδα 141"/>
                <p:cNvGrpSpPr/>
                <p:nvPr/>
              </p:nvGrpSpPr>
              <p:grpSpPr>
                <a:xfrm>
                  <a:off x="459729" y="1895359"/>
                  <a:ext cx="1813976" cy="4183397"/>
                  <a:chOff x="459729" y="1895359"/>
                  <a:chExt cx="1813976" cy="4183397"/>
                </a:xfrm>
              </p:grpSpPr>
              <p:grpSp>
                <p:nvGrpSpPr>
                  <p:cNvPr id="50" name="Ομάδα 49"/>
                  <p:cNvGrpSpPr/>
                  <p:nvPr/>
                </p:nvGrpSpPr>
                <p:grpSpPr>
                  <a:xfrm>
                    <a:off x="459729" y="4073852"/>
                    <a:ext cx="1795768" cy="2004904"/>
                    <a:chOff x="980728" y="2095225"/>
                    <a:chExt cx="1795768" cy="2004904"/>
                  </a:xfrm>
                </p:grpSpPr>
                <p:grpSp>
                  <p:nvGrpSpPr>
                    <p:cNvPr id="51" name="Ομάδα 50"/>
                    <p:cNvGrpSpPr/>
                    <p:nvPr/>
                  </p:nvGrpSpPr>
                  <p:grpSpPr>
                    <a:xfrm>
                      <a:off x="1313208" y="2916486"/>
                      <a:ext cx="1095967" cy="1183643"/>
                      <a:chOff x="8380230" y="2274526"/>
                      <a:chExt cx="1095967" cy="1183643"/>
                    </a:xfrm>
                  </p:grpSpPr>
                  <p:sp>
                    <p:nvSpPr>
                      <p:cNvPr id="58" name="TextBox 57"/>
                      <p:cNvSpPr txBox="1"/>
                      <p:nvPr/>
                    </p:nvSpPr>
                    <p:spPr>
                      <a:xfrm>
                        <a:off x="8548496" y="2397937"/>
                        <a:ext cx="338554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l-GR" sz="2400" b="1" dirty="0" smtClean="0"/>
                          <a:t>–</a:t>
                        </a:r>
                        <a:endParaRPr lang="el-GR" sz="2400" b="1" dirty="0"/>
                      </a:p>
                    </p:txBody>
                  </p:sp>
                  <p:grpSp>
                    <p:nvGrpSpPr>
                      <p:cNvPr id="59" name="Ομάδα 58"/>
                      <p:cNvGrpSpPr/>
                      <p:nvPr/>
                    </p:nvGrpSpPr>
                    <p:grpSpPr>
                      <a:xfrm>
                        <a:off x="8380230" y="2274526"/>
                        <a:ext cx="1095967" cy="1183643"/>
                        <a:chOff x="8380230" y="2274526"/>
                        <a:chExt cx="1095967" cy="1183643"/>
                      </a:xfrm>
                    </p:grpSpPr>
                    <p:grpSp>
                      <p:nvGrpSpPr>
                        <p:cNvPr id="60" name="Ομάδα 59"/>
                        <p:cNvGrpSpPr/>
                        <p:nvPr/>
                      </p:nvGrpSpPr>
                      <p:grpSpPr>
                        <a:xfrm>
                          <a:off x="8420856" y="2377155"/>
                          <a:ext cx="972490" cy="988470"/>
                          <a:chOff x="1130986" y="5750184"/>
                          <a:chExt cx="972490" cy="988470"/>
                        </a:xfrm>
                      </p:grpSpPr>
                      <p:cxnSp>
                        <p:nvCxnSpPr>
                          <p:cNvPr id="65" name="Ευθεία γραμμή σύνδεσης 64"/>
                          <p:cNvCxnSpPr/>
                          <p:nvPr/>
                        </p:nvCxnSpPr>
                        <p:spPr>
                          <a:xfrm>
                            <a:off x="1130986" y="6229499"/>
                            <a:ext cx="396000" cy="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6" name="Ευθεία γραμμή σύνδεσης 65"/>
                          <p:cNvCxnSpPr/>
                          <p:nvPr/>
                        </p:nvCxnSpPr>
                        <p:spPr>
                          <a:xfrm>
                            <a:off x="1733658" y="5750184"/>
                            <a:ext cx="0" cy="98847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7" name="Ευθεία γραμμή σύνδεσης 66"/>
                          <p:cNvCxnSpPr/>
                          <p:nvPr/>
                        </p:nvCxnSpPr>
                        <p:spPr>
                          <a:xfrm>
                            <a:off x="1707476" y="6226034"/>
                            <a:ext cx="396000" cy="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8" name="Ευθεία γραμμή σύνδεσης 67"/>
                          <p:cNvCxnSpPr/>
                          <p:nvPr/>
                        </p:nvCxnSpPr>
                        <p:spPr>
                          <a:xfrm>
                            <a:off x="1562001" y="5980640"/>
                            <a:ext cx="0" cy="50400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61" name="TextBox 60"/>
                        <p:cNvSpPr txBox="1"/>
                        <p:nvPr/>
                      </p:nvSpPr>
                      <p:spPr>
                        <a:xfrm>
                          <a:off x="8984863" y="2274526"/>
                          <a:ext cx="338554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l-GR" sz="2400" b="1" dirty="0" smtClean="0"/>
                            <a:t>+</a:t>
                          </a:r>
                          <a:endParaRPr lang="el-GR" sz="2400" b="1" dirty="0"/>
                        </a:p>
                      </p:txBody>
                    </p:sp>
                    <p:sp>
                      <p:nvSpPr>
                        <p:cNvPr id="62" name="Οβάλ 61"/>
                        <p:cNvSpPr/>
                        <p:nvPr/>
                      </p:nvSpPr>
                      <p:spPr>
                        <a:xfrm>
                          <a:off x="8380230" y="2809711"/>
                          <a:ext cx="108000" cy="108000"/>
                        </a:xfrm>
                        <a:prstGeom prst="ellipse">
                          <a:avLst/>
                        </a:prstGeom>
                        <a:solidFill>
                          <a:srgbClr val="002060"/>
                        </a:solidFill>
                        <a:ln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  <p:sp>
                      <p:nvSpPr>
                        <p:cNvPr id="63" name="Οβάλ 62"/>
                        <p:cNvSpPr/>
                        <p:nvPr/>
                      </p:nvSpPr>
                      <p:spPr>
                        <a:xfrm>
                          <a:off x="9368197" y="2806246"/>
                          <a:ext cx="108000" cy="108000"/>
                        </a:xfrm>
                        <a:prstGeom prst="ellipse">
                          <a:avLst/>
                        </a:prstGeom>
                        <a:solidFill>
                          <a:srgbClr val="002060"/>
                        </a:solidFill>
                        <a:ln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64" name="Ορθογώνιο 63"/>
                            <p:cNvSpPr/>
                            <p:nvPr/>
                          </p:nvSpPr>
                          <p:spPr>
                            <a:xfrm>
                              <a:off x="8445245" y="3088837"/>
                              <a:ext cx="646267" cy="369332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l-GR" b="1" i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𝚫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l-GR" b="1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l-GR" dirty="0">
                                <a:solidFill>
                                  <a:srgbClr val="002060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33" name="Ορθογώνιο 32"/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445245" y="3088837"/>
                              <a:ext cx="646267" cy="369332"/>
                            </a:xfrm>
                            <a:prstGeom prst="rect">
                              <a:avLst/>
                            </a:prstGeom>
                            <a:blipFill>
                              <a:blip r:embed="rId9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l-GR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</p:grpSp>
                <p:grpSp>
                  <p:nvGrpSpPr>
                    <p:cNvPr id="52" name="Ομάδα 51"/>
                    <p:cNvGrpSpPr/>
                    <p:nvPr/>
                  </p:nvGrpSpPr>
                  <p:grpSpPr>
                    <a:xfrm>
                      <a:off x="980728" y="2108787"/>
                      <a:ext cx="396000" cy="1404000"/>
                      <a:chOff x="980728" y="2108787"/>
                      <a:chExt cx="396000" cy="1404000"/>
                    </a:xfrm>
                  </p:grpSpPr>
                  <p:cxnSp>
                    <p:nvCxnSpPr>
                      <p:cNvPr id="56" name="Ευθεία γραμμή σύνδεσης 55"/>
                      <p:cNvCxnSpPr/>
                      <p:nvPr/>
                    </p:nvCxnSpPr>
                    <p:spPr>
                      <a:xfrm flipH="1">
                        <a:off x="991119" y="2108787"/>
                        <a:ext cx="0" cy="14040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" name="Ευθεία γραμμή σύνδεσης 56"/>
                      <p:cNvCxnSpPr/>
                      <p:nvPr/>
                    </p:nvCxnSpPr>
                    <p:spPr>
                      <a:xfrm flipH="1" flipV="1">
                        <a:off x="980728" y="3505356"/>
                        <a:ext cx="3960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3" name="Ομάδα 52"/>
                    <p:cNvGrpSpPr/>
                    <p:nvPr/>
                  </p:nvGrpSpPr>
                  <p:grpSpPr>
                    <a:xfrm flipH="1">
                      <a:off x="2370071" y="2095225"/>
                      <a:ext cx="406425" cy="1422000"/>
                      <a:chOff x="937956" y="2087548"/>
                      <a:chExt cx="406425" cy="1422000"/>
                    </a:xfrm>
                  </p:grpSpPr>
                  <p:cxnSp>
                    <p:nvCxnSpPr>
                      <p:cNvPr id="54" name="Ευθεία γραμμή σύνδεσης 53"/>
                      <p:cNvCxnSpPr/>
                      <p:nvPr/>
                    </p:nvCxnSpPr>
                    <p:spPr>
                      <a:xfrm flipH="1">
                        <a:off x="937956" y="2087548"/>
                        <a:ext cx="0" cy="14220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Ευθεία γραμμή σύνδεσης 54"/>
                      <p:cNvCxnSpPr/>
                      <p:nvPr/>
                    </p:nvCxnSpPr>
                    <p:spPr>
                      <a:xfrm flipH="1" flipV="1">
                        <a:off x="948381" y="3494965"/>
                        <a:ext cx="39600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69" name="Ομάδα 68"/>
                  <p:cNvGrpSpPr/>
                  <p:nvPr/>
                </p:nvGrpSpPr>
                <p:grpSpPr>
                  <a:xfrm>
                    <a:off x="464635" y="1895359"/>
                    <a:ext cx="1809070" cy="2270929"/>
                    <a:chOff x="464635" y="1895359"/>
                    <a:chExt cx="1809070" cy="2270929"/>
                  </a:xfrm>
                </p:grpSpPr>
                <p:cxnSp>
                  <p:nvCxnSpPr>
                    <p:cNvPr id="70" name="Ευθεία γραμμή σύνδεσης 69"/>
                    <p:cNvCxnSpPr/>
                    <p:nvPr/>
                  </p:nvCxnSpPr>
                  <p:spPr>
                    <a:xfrm flipH="1" flipV="1">
                      <a:off x="483050" y="4162663"/>
                      <a:ext cx="4320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Ευθεία γραμμή σύνδεσης 70"/>
                    <p:cNvCxnSpPr/>
                    <p:nvPr/>
                  </p:nvCxnSpPr>
                  <p:spPr>
                    <a:xfrm flipV="1">
                      <a:off x="1829861" y="4159949"/>
                      <a:ext cx="4320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Ευθεία γραμμή σύνδεσης 71"/>
                    <p:cNvCxnSpPr/>
                    <p:nvPr/>
                  </p:nvCxnSpPr>
                  <p:spPr>
                    <a:xfrm flipH="1" flipV="1">
                      <a:off x="473628" y="3050115"/>
                      <a:ext cx="4320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Ευθεία γραμμή σύνδεσης 72"/>
                    <p:cNvCxnSpPr/>
                    <p:nvPr/>
                  </p:nvCxnSpPr>
                  <p:spPr>
                    <a:xfrm flipV="1">
                      <a:off x="1841705" y="3047401"/>
                      <a:ext cx="4320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Ευθεία γραμμή σύνδεσης 73"/>
                    <p:cNvCxnSpPr/>
                    <p:nvPr/>
                  </p:nvCxnSpPr>
                  <p:spPr>
                    <a:xfrm flipH="1" flipV="1">
                      <a:off x="466261" y="1913676"/>
                      <a:ext cx="4320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Ευθεία γραμμή σύνδεσης 74"/>
                    <p:cNvCxnSpPr/>
                    <p:nvPr/>
                  </p:nvCxnSpPr>
                  <p:spPr>
                    <a:xfrm flipV="1">
                      <a:off x="1823705" y="1900329"/>
                      <a:ext cx="4320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Ευθεία γραμμή σύνδεσης 75"/>
                    <p:cNvCxnSpPr/>
                    <p:nvPr/>
                  </p:nvCxnSpPr>
                  <p:spPr>
                    <a:xfrm flipH="1">
                      <a:off x="464635" y="1898288"/>
                      <a:ext cx="0" cy="2268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Ευθεία γραμμή σύνδεσης 76"/>
                    <p:cNvCxnSpPr/>
                    <p:nvPr/>
                  </p:nvCxnSpPr>
                  <p:spPr>
                    <a:xfrm>
                      <a:off x="2250012" y="1895359"/>
                      <a:ext cx="0" cy="2268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24" name="Ομάδα 123"/>
              <p:cNvGrpSpPr/>
              <p:nvPr/>
            </p:nvGrpSpPr>
            <p:grpSpPr>
              <a:xfrm>
                <a:off x="1152958" y="1199694"/>
                <a:ext cx="404425" cy="2641379"/>
                <a:chOff x="1152958" y="1199694"/>
                <a:chExt cx="404425" cy="2641379"/>
              </a:xfrm>
            </p:grpSpPr>
            <p:sp>
              <p:nvSpPr>
                <p:cNvPr id="125" name="Ορθογώνιο 124"/>
                <p:cNvSpPr/>
                <p:nvPr/>
              </p:nvSpPr>
              <p:spPr>
                <a:xfrm>
                  <a:off x="1152958" y="1199694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:r>
                    <a:rPr lang="el-GR" b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l-GR" dirty="0"/>
                </a:p>
              </p:txBody>
            </p:sp>
            <p:sp>
              <p:nvSpPr>
                <p:cNvPr id="128" name="Ορθογώνιο 127"/>
                <p:cNvSpPr/>
                <p:nvPr/>
              </p:nvSpPr>
              <p:spPr>
                <a:xfrm>
                  <a:off x="1180357" y="2351237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:r>
                    <a:rPr lang="en-US" b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l-GR" dirty="0"/>
                </a:p>
              </p:txBody>
            </p:sp>
            <p:sp>
              <p:nvSpPr>
                <p:cNvPr id="130" name="Ορθογώνιο 129"/>
                <p:cNvSpPr/>
                <p:nvPr/>
              </p:nvSpPr>
              <p:spPr>
                <a:xfrm>
                  <a:off x="1169966" y="3471741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:r>
                    <a:rPr lang="en-US" b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l-GR" dirty="0"/>
                </a:p>
              </p:txBody>
            </p:sp>
          </p:grpSp>
        </p:grpSp>
        <p:grpSp>
          <p:nvGrpSpPr>
            <p:cNvPr id="197" name="Ομάδα 196"/>
            <p:cNvGrpSpPr/>
            <p:nvPr/>
          </p:nvGrpSpPr>
          <p:grpSpPr>
            <a:xfrm>
              <a:off x="2129058" y="2176669"/>
              <a:ext cx="1329964" cy="3971351"/>
              <a:chOff x="2129058" y="2176669"/>
              <a:chExt cx="1329964" cy="39713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Ορθογώνιο 185"/>
                  <p:cNvSpPr/>
                  <p:nvPr/>
                </p:nvSpPr>
                <p:spPr>
                  <a:xfrm>
                    <a:off x="2160422" y="2176669"/>
                    <a:ext cx="39466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oMath>
                      </m:oMathPara>
                    </a14:m>
                    <a:endParaRPr lang="el-GR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6" name="Ορθογώνιο 18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0422" y="2176669"/>
                    <a:ext cx="39466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Ορθογώνιο 186"/>
                  <p:cNvSpPr/>
                  <p:nvPr/>
                </p:nvSpPr>
                <p:spPr>
                  <a:xfrm>
                    <a:off x="2156957" y="3357774"/>
                    <a:ext cx="39466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oMath>
                      </m:oMathPara>
                    </a14:m>
                    <a:endParaRPr lang="el-GR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7" name="Ορθογώνιο 1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56957" y="3357774"/>
                    <a:ext cx="39466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Ορθογώνιο 187"/>
                  <p:cNvSpPr/>
                  <p:nvPr/>
                </p:nvSpPr>
                <p:spPr>
                  <a:xfrm>
                    <a:off x="2174087" y="4486753"/>
                    <a:ext cx="36740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8" name="Ορθογώνιο 1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4087" y="4486753"/>
                    <a:ext cx="367408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9" name="Ορθογώνιο 188"/>
                  <p:cNvSpPr/>
                  <p:nvPr/>
                </p:nvSpPr>
                <p:spPr>
                  <a:xfrm>
                    <a:off x="2129058" y="5771762"/>
                    <a:ext cx="38664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9" name="Ορθογώνιο 18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9058" y="5771762"/>
                    <a:ext cx="386644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0" name="Ορθογώνιο 189"/>
                  <p:cNvSpPr/>
                  <p:nvPr/>
                </p:nvSpPr>
                <p:spPr>
                  <a:xfrm>
                    <a:off x="3009019" y="2225159"/>
                    <a:ext cx="39466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𝚱</m:t>
                          </m:r>
                        </m:oMath>
                      </m:oMathPara>
                    </a14:m>
                    <a:endParaRPr lang="el-GR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0" name="Ορθογώνιο 1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9019" y="2225159"/>
                    <a:ext cx="394660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1" name="Ορθογώνιο 190"/>
                  <p:cNvSpPr/>
                  <p:nvPr/>
                </p:nvSpPr>
                <p:spPr>
                  <a:xfrm>
                    <a:off x="3005554" y="3375091"/>
                    <a:ext cx="39466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oMath>
                      </m:oMathPara>
                    </a14:m>
                    <a:endParaRPr lang="el-GR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1" name="Ορθογώνιο 19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5554" y="3375091"/>
                    <a:ext cx="394660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Ορθογώνιο 191"/>
                  <p:cNvSpPr/>
                  <p:nvPr/>
                </p:nvSpPr>
                <p:spPr>
                  <a:xfrm>
                    <a:off x="3022684" y="4483288"/>
                    <a:ext cx="43633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𝚳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2" name="Ορθογώνιο 19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2684" y="4483288"/>
                    <a:ext cx="436338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Ορθογώνιο 192"/>
                  <p:cNvSpPr/>
                  <p:nvPr/>
                </p:nvSpPr>
                <p:spPr>
                  <a:xfrm>
                    <a:off x="3050392" y="5778688"/>
                    <a:ext cx="39786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𝚴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3" name="Ορθογώνιο 19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0392" y="5778688"/>
                    <a:ext cx="397866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99" name="Ομάδα 198"/>
          <p:cNvGrpSpPr/>
          <p:nvPr/>
        </p:nvGrpSpPr>
        <p:grpSpPr>
          <a:xfrm>
            <a:off x="4008074" y="2607040"/>
            <a:ext cx="6952927" cy="3125910"/>
            <a:chOff x="4008074" y="2607040"/>
            <a:chExt cx="6952927" cy="3125910"/>
          </a:xfrm>
        </p:grpSpPr>
        <p:grpSp>
          <p:nvGrpSpPr>
            <p:cNvPr id="145" name="Ομάδα 144"/>
            <p:cNvGrpSpPr/>
            <p:nvPr/>
          </p:nvGrpSpPr>
          <p:grpSpPr>
            <a:xfrm>
              <a:off x="4008074" y="2607040"/>
              <a:ext cx="6952927" cy="3125910"/>
              <a:chOff x="3550870" y="2700559"/>
              <a:chExt cx="6952927" cy="3125910"/>
            </a:xfrm>
          </p:grpSpPr>
          <p:sp>
            <p:nvSpPr>
              <p:cNvPr id="146" name="Δεξί βέλος 145"/>
              <p:cNvSpPr/>
              <p:nvPr/>
            </p:nvSpPr>
            <p:spPr>
              <a:xfrm>
                <a:off x="3550870" y="4279394"/>
                <a:ext cx="3691594" cy="251047"/>
              </a:xfrm>
              <a:prstGeom prst="rightArrow">
                <a:avLst>
                  <a:gd name="adj1" fmla="val 50000"/>
                  <a:gd name="adj2" fmla="val 194866"/>
                </a:avLst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147" name="Ομάδα 146"/>
              <p:cNvGrpSpPr/>
              <p:nvPr/>
            </p:nvGrpSpPr>
            <p:grpSpPr>
              <a:xfrm>
                <a:off x="7505551" y="3173718"/>
                <a:ext cx="2054852" cy="2652751"/>
                <a:chOff x="9465259" y="3734242"/>
                <a:chExt cx="2054852" cy="2652751"/>
              </a:xfrm>
            </p:grpSpPr>
            <p:grpSp>
              <p:nvGrpSpPr>
                <p:cNvPr id="149" name="Ομάδα 148"/>
                <p:cNvGrpSpPr/>
                <p:nvPr/>
              </p:nvGrpSpPr>
              <p:grpSpPr>
                <a:xfrm>
                  <a:off x="9465259" y="3734242"/>
                  <a:ext cx="2005721" cy="2652751"/>
                  <a:chOff x="9584566" y="4170950"/>
                  <a:chExt cx="2005721" cy="2652751"/>
                </a:xfrm>
              </p:grpSpPr>
              <p:grpSp>
                <p:nvGrpSpPr>
                  <p:cNvPr id="152" name="Ομάδα 151"/>
                  <p:cNvGrpSpPr/>
                  <p:nvPr/>
                </p:nvGrpSpPr>
                <p:grpSpPr>
                  <a:xfrm>
                    <a:off x="9584566" y="4170950"/>
                    <a:ext cx="2005721" cy="2652751"/>
                    <a:chOff x="7928264" y="940501"/>
                    <a:chExt cx="2005721" cy="2652751"/>
                  </a:xfrm>
                </p:grpSpPr>
                <p:grpSp>
                  <p:nvGrpSpPr>
                    <p:cNvPr id="156" name="Ομάδα 155"/>
                    <p:cNvGrpSpPr/>
                    <p:nvPr/>
                  </p:nvGrpSpPr>
                  <p:grpSpPr>
                    <a:xfrm>
                      <a:off x="8382275" y="940501"/>
                      <a:ext cx="1245649" cy="1067348"/>
                      <a:chOff x="8382275" y="940501"/>
                      <a:chExt cx="1245649" cy="1067348"/>
                    </a:xfrm>
                  </p:grpSpPr>
                  <p:sp>
                    <p:nvSpPr>
                      <p:cNvPr id="176" name="Οβάλ 175"/>
                      <p:cNvSpPr/>
                      <p:nvPr/>
                    </p:nvSpPr>
                    <p:spPr>
                      <a:xfrm>
                        <a:off x="9422197" y="1363417"/>
                        <a:ext cx="108000" cy="108000"/>
                      </a:xfrm>
                      <a:prstGeom prst="ellipse">
                        <a:avLst/>
                      </a:prstGeom>
                      <a:solidFill>
                        <a:srgbClr val="002060"/>
                      </a:solidFill>
                      <a:ln>
                        <a:solidFill>
                          <a:srgbClr val="00206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grpSp>
                    <p:nvGrpSpPr>
                      <p:cNvPr id="177" name="Ομάδα 176"/>
                      <p:cNvGrpSpPr/>
                      <p:nvPr/>
                    </p:nvGrpSpPr>
                    <p:grpSpPr>
                      <a:xfrm>
                        <a:off x="8382275" y="940501"/>
                        <a:ext cx="1245649" cy="1067348"/>
                        <a:chOff x="8382275" y="940501"/>
                        <a:chExt cx="1245649" cy="1067348"/>
                      </a:xfrm>
                    </p:grpSpPr>
                    <p:sp>
                      <p:nvSpPr>
                        <p:cNvPr id="178" name="Οβάλ 177"/>
                        <p:cNvSpPr/>
                        <p:nvPr/>
                      </p:nvSpPr>
                      <p:spPr>
                        <a:xfrm>
                          <a:off x="8382275" y="1377273"/>
                          <a:ext cx="108000" cy="108000"/>
                        </a:xfrm>
                        <a:prstGeom prst="ellipse">
                          <a:avLst/>
                        </a:prstGeom>
                        <a:solidFill>
                          <a:srgbClr val="002060"/>
                        </a:solidFill>
                        <a:ln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  <p:grpSp>
                      <p:nvGrpSpPr>
                        <p:cNvPr id="179" name="Ομάδα 178"/>
                        <p:cNvGrpSpPr/>
                        <p:nvPr/>
                      </p:nvGrpSpPr>
                      <p:grpSpPr>
                        <a:xfrm>
                          <a:off x="8422101" y="940501"/>
                          <a:ext cx="1205823" cy="1067348"/>
                          <a:chOff x="8422101" y="940501"/>
                          <a:chExt cx="1205823" cy="1067348"/>
                        </a:xfrm>
                      </p:grpSpPr>
                      <p:grpSp>
                        <p:nvGrpSpPr>
                          <p:cNvPr id="180" name="Ομάδα 179"/>
                          <p:cNvGrpSpPr/>
                          <p:nvPr/>
                        </p:nvGrpSpPr>
                        <p:grpSpPr>
                          <a:xfrm>
                            <a:off x="8422101" y="940501"/>
                            <a:ext cx="1047163" cy="995396"/>
                            <a:chOff x="2651134" y="1681999"/>
                            <a:chExt cx="1047163" cy="995396"/>
                          </a:xfrm>
                        </p:grpSpPr>
                        <p:cxnSp>
                          <p:nvCxnSpPr>
                            <p:cNvPr id="182" name="Ευθεία γραμμή σύνδεσης 181"/>
                            <p:cNvCxnSpPr/>
                            <p:nvPr/>
                          </p:nvCxnSpPr>
                          <p:spPr>
                            <a:xfrm>
                              <a:off x="2651134" y="2161314"/>
                              <a:ext cx="396000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rgbClr val="00206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83" name="Ευθεία γραμμή σύνδεσης 182"/>
                            <p:cNvCxnSpPr/>
                            <p:nvPr/>
                          </p:nvCxnSpPr>
                          <p:spPr>
                            <a:xfrm>
                              <a:off x="3056377" y="1681999"/>
                              <a:ext cx="0" cy="98847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00206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84" name="Ευθεία γραμμή σύνδεσης 183"/>
                            <p:cNvCxnSpPr/>
                            <p:nvPr/>
                          </p:nvCxnSpPr>
                          <p:spPr>
                            <a:xfrm>
                              <a:off x="3302297" y="2157849"/>
                              <a:ext cx="396000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rgbClr val="00206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85" name="Ευθεία γραμμή σύνδεσης 184"/>
                            <p:cNvCxnSpPr/>
                            <p:nvPr/>
                          </p:nvCxnSpPr>
                          <p:spPr>
                            <a:xfrm>
                              <a:off x="3291905" y="1688925"/>
                              <a:ext cx="0" cy="98847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00206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181" name="Ορθογώνιο 180"/>
                              <p:cNvSpPr/>
                              <p:nvPr/>
                            </p:nvSpPr>
                            <p:spPr>
                              <a:xfrm>
                                <a:off x="8984863" y="1638517"/>
                                <a:ext cx="643061" cy="369332"/>
                              </a:xfrm>
                              <a:prstGeom prst="rect">
                                <a:avLst/>
                              </a:prstGeom>
                            </p:spPr>
                            <p:txBody>
                              <a:bodyPr wrap="none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𝐂</m:t>
                                          </m:r>
                                        </m:e>
                                        <m:sub>
                                          <m:r>
                                            <a:rPr lang="en-US" b="1" i="0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𝐧𝐞𝐭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el-GR" dirty="0">
                                  <a:solidFill>
                                    <a:srgbClr val="002060"/>
                                  </a:solidFill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181" name="Ορθογώνιο 180"/>
                              <p:cNvSpPr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8984863" y="1638517"/>
                                <a:ext cx="643061" cy="369332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18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l-GR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</p:grpSp>
                </p:grpSp>
                <p:grpSp>
                  <p:nvGrpSpPr>
                    <p:cNvPr id="157" name="Ομάδα 156"/>
                    <p:cNvGrpSpPr/>
                    <p:nvPr/>
                  </p:nvGrpSpPr>
                  <p:grpSpPr>
                    <a:xfrm>
                      <a:off x="7928264" y="1412886"/>
                      <a:ext cx="2005721" cy="2180366"/>
                      <a:chOff x="7928264" y="1412886"/>
                      <a:chExt cx="2005721" cy="2180366"/>
                    </a:xfrm>
                  </p:grpSpPr>
                  <p:cxnSp>
                    <p:nvCxnSpPr>
                      <p:cNvPr id="158" name="Ευθεία γραμμή σύνδεσης 157"/>
                      <p:cNvCxnSpPr/>
                      <p:nvPr/>
                    </p:nvCxnSpPr>
                    <p:spPr>
                      <a:xfrm flipH="1" flipV="1">
                        <a:off x="7928264" y="1430537"/>
                        <a:ext cx="464402" cy="73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9" name="Ευθεία γραμμή σύνδεσης 158"/>
                      <p:cNvCxnSpPr/>
                      <p:nvPr/>
                    </p:nvCxnSpPr>
                    <p:spPr>
                      <a:xfrm flipH="1" flipV="1">
                        <a:off x="7935190" y="3037661"/>
                        <a:ext cx="464402" cy="73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0" name="Ευθεία γραμμή σύνδεσης 159"/>
                      <p:cNvCxnSpPr/>
                      <p:nvPr/>
                    </p:nvCxnSpPr>
                    <p:spPr>
                      <a:xfrm flipH="1">
                        <a:off x="7938655" y="1447524"/>
                        <a:ext cx="0" cy="15840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1" name="Ευθεία γραμμή σύνδεσης 160"/>
                      <p:cNvCxnSpPr/>
                      <p:nvPr/>
                    </p:nvCxnSpPr>
                    <p:spPr>
                      <a:xfrm flipH="1" flipV="1">
                        <a:off x="9462657" y="1416681"/>
                        <a:ext cx="464402" cy="73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2" name="Ευθεία γραμμή σύνδεσης 161"/>
                      <p:cNvCxnSpPr/>
                      <p:nvPr/>
                    </p:nvCxnSpPr>
                    <p:spPr>
                      <a:xfrm flipH="1" flipV="1">
                        <a:off x="9469583" y="3003023"/>
                        <a:ext cx="464402" cy="73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" name="Ευθεία γραμμή σύνδεσης 162"/>
                      <p:cNvCxnSpPr/>
                      <p:nvPr/>
                    </p:nvCxnSpPr>
                    <p:spPr>
                      <a:xfrm flipH="1">
                        <a:off x="9919861" y="1412886"/>
                        <a:ext cx="0" cy="15840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64" name="Ομάδα 163"/>
                      <p:cNvGrpSpPr/>
                      <p:nvPr/>
                    </p:nvGrpSpPr>
                    <p:grpSpPr>
                      <a:xfrm>
                        <a:off x="8380230" y="2430391"/>
                        <a:ext cx="1095967" cy="1162861"/>
                        <a:chOff x="8380230" y="2430391"/>
                        <a:chExt cx="1095967" cy="1162861"/>
                      </a:xfrm>
                    </p:grpSpPr>
                    <p:sp>
                      <p:nvSpPr>
                        <p:cNvPr id="165" name="TextBox 164"/>
                        <p:cNvSpPr txBox="1"/>
                        <p:nvPr/>
                      </p:nvSpPr>
                      <p:spPr>
                        <a:xfrm>
                          <a:off x="8548496" y="2553802"/>
                          <a:ext cx="338554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l-GR" sz="2400" b="1" dirty="0" smtClean="0"/>
                            <a:t>–</a:t>
                          </a:r>
                          <a:endParaRPr lang="el-GR" sz="2400" b="1" dirty="0"/>
                        </a:p>
                      </p:txBody>
                    </p:sp>
                    <p:grpSp>
                      <p:nvGrpSpPr>
                        <p:cNvPr id="166" name="Ομάδα 165"/>
                        <p:cNvGrpSpPr/>
                        <p:nvPr/>
                      </p:nvGrpSpPr>
                      <p:grpSpPr>
                        <a:xfrm>
                          <a:off x="8380230" y="2430391"/>
                          <a:ext cx="1095967" cy="1162861"/>
                          <a:chOff x="8380230" y="2430391"/>
                          <a:chExt cx="1095967" cy="1162861"/>
                        </a:xfrm>
                      </p:grpSpPr>
                      <p:grpSp>
                        <p:nvGrpSpPr>
                          <p:cNvPr id="167" name="Ομάδα 166"/>
                          <p:cNvGrpSpPr/>
                          <p:nvPr/>
                        </p:nvGrpSpPr>
                        <p:grpSpPr>
                          <a:xfrm>
                            <a:off x="8420856" y="2533020"/>
                            <a:ext cx="972490" cy="988470"/>
                            <a:chOff x="1130986" y="5906049"/>
                            <a:chExt cx="972490" cy="988470"/>
                          </a:xfrm>
                        </p:grpSpPr>
                        <p:cxnSp>
                          <p:nvCxnSpPr>
                            <p:cNvPr id="172" name="Ευθεία γραμμή σύνδεσης 171"/>
                            <p:cNvCxnSpPr/>
                            <p:nvPr/>
                          </p:nvCxnSpPr>
                          <p:spPr>
                            <a:xfrm>
                              <a:off x="1130986" y="6385364"/>
                              <a:ext cx="396000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rgbClr val="00206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73" name="Ευθεία γραμμή σύνδεσης 172"/>
                            <p:cNvCxnSpPr/>
                            <p:nvPr/>
                          </p:nvCxnSpPr>
                          <p:spPr>
                            <a:xfrm>
                              <a:off x="1712876" y="5906049"/>
                              <a:ext cx="0" cy="98847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00206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74" name="Ευθεία γραμμή σύνδεσης 173"/>
                            <p:cNvCxnSpPr/>
                            <p:nvPr/>
                          </p:nvCxnSpPr>
                          <p:spPr>
                            <a:xfrm>
                              <a:off x="1707476" y="6381899"/>
                              <a:ext cx="396000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rgbClr val="00206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75" name="Ευθεία γραμμή σύνδεσης 174"/>
                            <p:cNvCxnSpPr/>
                            <p:nvPr/>
                          </p:nvCxnSpPr>
                          <p:spPr>
                            <a:xfrm>
                              <a:off x="1562001" y="6136505"/>
                              <a:ext cx="0" cy="504000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00206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168" name="TextBox 167"/>
                          <p:cNvSpPr txBox="1"/>
                          <p:nvPr/>
                        </p:nvSpPr>
                        <p:spPr>
                          <a:xfrm>
                            <a:off x="8984863" y="2430391"/>
                            <a:ext cx="338554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l-GR" sz="2400" b="1" dirty="0" smtClean="0"/>
                              <a:t>+</a:t>
                            </a:r>
                            <a:endParaRPr lang="el-GR" sz="2400" b="1" dirty="0"/>
                          </a:p>
                        </p:txBody>
                      </p:sp>
                      <p:sp>
                        <p:nvSpPr>
                          <p:cNvPr id="169" name="Οβάλ 168"/>
                          <p:cNvSpPr/>
                          <p:nvPr/>
                        </p:nvSpPr>
                        <p:spPr>
                          <a:xfrm>
                            <a:off x="8380230" y="2965576"/>
                            <a:ext cx="108000" cy="108000"/>
                          </a:xfrm>
                          <a:prstGeom prst="ellipse">
                            <a:avLst/>
                          </a:prstGeom>
                          <a:solidFill>
                            <a:srgbClr val="002060"/>
                          </a:solidFill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170" name="Οβάλ 169"/>
                          <p:cNvSpPr/>
                          <p:nvPr/>
                        </p:nvSpPr>
                        <p:spPr>
                          <a:xfrm>
                            <a:off x="9368197" y="2962111"/>
                            <a:ext cx="108000" cy="108000"/>
                          </a:xfrm>
                          <a:prstGeom prst="ellipse">
                            <a:avLst/>
                          </a:prstGeom>
                          <a:solidFill>
                            <a:srgbClr val="002060"/>
                          </a:solidFill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171" name="Ορθογώνιο 170"/>
                              <p:cNvSpPr/>
                              <p:nvPr/>
                            </p:nvSpPr>
                            <p:spPr>
                              <a:xfrm>
                                <a:off x="8434854" y="3223920"/>
                                <a:ext cx="646267" cy="369332"/>
                              </a:xfrm>
                              <a:prstGeom prst="rect">
                                <a:avLst/>
                              </a:prstGeom>
                            </p:spPr>
                            <p:txBody>
                              <a:bodyPr wrap="none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l-GR" b="1" i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𝚫</m:t>
                                      </m:r>
                                      <m:sSub>
                                        <m:sSubPr>
                                          <m:ctrlPr>
                                            <a:rPr lang="el-GR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𝑽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el-GR" dirty="0">
                                  <a:solidFill>
                                    <a:srgbClr val="002060"/>
                                  </a:solidFill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171" name="Ορθογώνιο 170"/>
                              <p:cNvSpPr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8434854" y="3223920"/>
                                <a:ext cx="646267" cy="369332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19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l-GR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</p:grpSp>
                </p:grpSp>
              </p:grpSp>
              <p:sp>
                <p:nvSpPr>
                  <p:cNvPr id="154" name="Ορθογώνιο 153"/>
                  <p:cNvSpPr/>
                  <p:nvPr/>
                </p:nvSpPr>
                <p:spPr>
                  <a:xfrm>
                    <a:off x="10345131" y="5084015"/>
                    <a:ext cx="5052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 err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</a:t>
                    </a:r>
                    <a:r>
                      <a:rPr lang="en-US" b="1" baseline="-25000" dirty="0" err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net</a:t>
                    </a:r>
                    <a:endParaRPr lang="el-GR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0" name="Ορθογώνιο 149"/>
                    <p:cNvSpPr/>
                    <p:nvPr/>
                  </p:nvSpPr>
                  <p:spPr>
                    <a:xfrm>
                      <a:off x="9503550" y="3854433"/>
                      <a:ext cx="85151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𝐀</m:t>
                            </m:r>
                            <m:r>
                              <a:rPr lang="el-GR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l-GR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𝚩</m:t>
                            </m:r>
                            <m:r>
                              <a:rPr lang="el-GR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l-GR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𝚪</m:t>
                            </m:r>
                          </m:oMath>
                        </m:oMathPara>
                      </a14:m>
                      <a:endParaRPr lang="el-GR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0" name="Ορθογώνιο 1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03550" y="3854433"/>
                      <a:ext cx="851515" cy="369332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1" name="Ορθογώνιο 150"/>
                    <p:cNvSpPr/>
                    <p:nvPr/>
                  </p:nvSpPr>
                  <p:spPr>
                    <a:xfrm>
                      <a:off x="10598064" y="3837112"/>
                      <a:ext cx="92204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𝚱</m:t>
                            </m:r>
                            <m:r>
                              <a:rPr lang="el-GR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l-GR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𝚲</m:t>
                            </m:r>
                            <m:r>
                              <a:rPr lang="el-GR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l-GR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𝚳</m:t>
                            </m:r>
                          </m:oMath>
                        </m:oMathPara>
                      </a14:m>
                      <a:endParaRPr lang="el-GR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1" name="Ορθογώνιο 1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98064" y="3837112"/>
                      <a:ext cx="922047" cy="369332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48" name="TextBox 147"/>
              <p:cNvSpPr txBox="1"/>
              <p:nvPr/>
            </p:nvSpPr>
            <p:spPr>
              <a:xfrm>
                <a:off x="6274754" y="2700559"/>
                <a:ext cx="42290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Ισοδύναμο κύκλωμα με ένα πυκνωτή</a:t>
                </a:r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Ορθογώνιο 193"/>
                <p:cNvSpPr/>
                <p:nvPr/>
              </p:nvSpPr>
              <p:spPr>
                <a:xfrm>
                  <a:off x="8311505" y="4821231"/>
                  <a:ext cx="3866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oMath>
                    </m:oMathPara>
                  </a14:m>
                  <a:endParaRPr lang="el-GR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94" name="Ορθογώνιο 1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1505" y="4821231"/>
                  <a:ext cx="386644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Ορθογώνιο 194"/>
                <p:cNvSpPr/>
                <p:nvPr/>
              </p:nvSpPr>
              <p:spPr>
                <a:xfrm>
                  <a:off x="9232839" y="4828157"/>
                  <a:ext cx="3978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𝚴</m:t>
                        </m:r>
                      </m:oMath>
                    </m:oMathPara>
                  </a14:m>
                  <a:endParaRPr lang="el-GR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95" name="Ορθογώνιο 1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2839" y="4828157"/>
                  <a:ext cx="397866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6" name="TextBox 195"/>
          <p:cNvSpPr txBox="1"/>
          <p:nvPr/>
        </p:nvSpPr>
        <p:spPr>
          <a:xfrm>
            <a:off x="3829885" y="4612945"/>
            <a:ext cx="39615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Για να θεωρηθεί το κύκλωμα των τριών πυκνωτών ως κύκλωμα παράλληλων πυκνωτών θα πρέπει στι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περιοχές (ΑΒ), (ΒΓ), (ΓΔ), (ΝΜ), (ΜΛ) και (ΛΚ) να μην υπάρχει διακλάδωση που να οδηγεί σε άλλα στοιχεία του κυκλώματος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- Ομάδα"/>
          <p:cNvGrpSpPr/>
          <p:nvPr/>
        </p:nvGrpSpPr>
        <p:grpSpPr>
          <a:xfrm>
            <a:off x="2987824" y="1124744"/>
            <a:ext cx="3240000" cy="3564000"/>
            <a:chOff x="561621" y="1844824"/>
            <a:chExt cx="3290299" cy="3579908"/>
          </a:xfrm>
        </p:grpSpPr>
        <p:grpSp>
          <p:nvGrpSpPr>
            <p:cNvPr id="5" name="192 - Ομάδα"/>
            <p:cNvGrpSpPr/>
            <p:nvPr/>
          </p:nvGrpSpPr>
          <p:grpSpPr>
            <a:xfrm>
              <a:off x="561621" y="1844824"/>
              <a:ext cx="3290299" cy="3579908"/>
              <a:chOff x="447052" y="1844824"/>
              <a:chExt cx="3290299" cy="3579908"/>
            </a:xfrm>
          </p:grpSpPr>
          <p:grpSp>
            <p:nvGrpSpPr>
              <p:cNvPr id="7" name="102 - Ομάδα"/>
              <p:cNvGrpSpPr/>
              <p:nvPr/>
            </p:nvGrpSpPr>
            <p:grpSpPr>
              <a:xfrm>
                <a:off x="447053" y="1844824"/>
                <a:ext cx="3267460" cy="456832"/>
                <a:chOff x="447053" y="1844824"/>
                <a:chExt cx="3267460" cy="456832"/>
              </a:xfrm>
            </p:grpSpPr>
            <p:pic>
              <p:nvPicPr>
                <p:cNvPr id="5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47053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02737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756148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411832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066513" y="1855555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" name="103 - Ομάδα"/>
              <p:cNvGrpSpPr/>
              <p:nvPr/>
            </p:nvGrpSpPr>
            <p:grpSpPr>
              <a:xfrm>
                <a:off x="467544" y="2289751"/>
                <a:ext cx="3267460" cy="456832"/>
                <a:chOff x="447053" y="1844824"/>
                <a:chExt cx="3267460" cy="456832"/>
              </a:xfrm>
            </p:grpSpPr>
            <p:pic>
              <p:nvPicPr>
                <p:cNvPr id="45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47053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02737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756148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411832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066513" y="1855555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9" name="109 - Ομάδα"/>
              <p:cNvGrpSpPr/>
              <p:nvPr/>
            </p:nvGrpSpPr>
            <p:grpSpPr>
              <a:xfrm>
                <a:off x="447052" y="2743265"/>
                <a:ext cx="3267460" cy="456832"/>
                <a:chOff x="447053" y="1844824"/>
                <a:chExt cx="3267460" cy="456832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47053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02737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756148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411832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066513" y="1855555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115 - Ομάδα"/>
              <p:cNvGrpSpPr/>
              <p:nvPr/>
            </p:nvGrpSpPr>
            <p:grpSpPr>
              <a:xfrm>
                <a:off x="467543" y="3188192"/>
                <a:ext cx="3267460" cy="456832"/>
                <a:chOff x="447053" y="1844824"/>
                <a:chExt cx="3267460" cy="456832"/>
              </a:xfrm>
            </p:grpSpPr>
            <p:pic>
              <p:nvPicPr>
                <p:cNvPr id="35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47053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02737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756148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411832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066513" y="1855555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121 - Ομάδα"/>
              <p:cNvGrpSpPr/>
              <p:nvPr/>
            </p:nvGrpSpPr>
            <p:grpSpPr>
              <a:xfrm>
                <a:off x="449400" y="3624532"/>
                <a:ext cx="3267460" cy="456832"/>
                <a:chOff x="447053" y="1844824"/>
                <a:chExt cx="3267460" cy="456832"/>
              </a:xfrm>
            </p:grpSpPr>
            <p:pic>
              <p:nvPicPr>
                <p:cNvPr id="3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47053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02737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756148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411832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066513" y="1855555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127 - Ομάδα"/>
              <p:cNvGrpSpPr/>
              <p:nvPr/>
            </p:nvGrpSpPr>
            <p:grpSpPr>
              <a:xfrm>
                <a:off x="469891" y="4069459"/>
                <a:ext cx="3267460" cy="456832"/>
                <a:chOff x="447053" y="1844824"/>
                <a:chExt cx="3267460" cy="456832"/>
              </a:xfrm>
            </p:grpSpPr>
            <p:pic>
              <p:nvPicPr>
                <p:cNvPr id="25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47053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02737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756148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411832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066513" y="1855555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3" name="133 - Ομάδα"/>
              <p:cNvGrpSpPr/>
              <p:nvPr/>
            </p:nvGrpSpPr>
            <p:grpSpPr>
              <a:xfrm>
                <a:off x="449399" y="4522973"/>
                <a:ext cx="3267460" cy="456832"/>
                <a:chOff x="447053" y="1844824"/>
                <a:chExt cx="3267460" cy="456832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47053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02737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756148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411832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066513" y="1855555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" name="139 - Ομάδα"/>
              <p:cNvGrpSpPr/>
              <p:nvPr/>
            </p:nvGrpSpPr>
            <p:grpSpPr>
              <a:xfrm>
                <a:off x="469890" y="4967900"/>
                <a:ext cx="3267460" cy="456832"/>
                <a:chOff x="447053" y="1844824"/>
                <a:chExt cx="3267460" cy="456832"/>
              </a:xfrm>
            </p:grpSpPr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47053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02737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756148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411832" y="1844824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066513" y="1855555"/>
                  <a:ext cx="648000" cy="446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6" name="5 - Ορθογώνιο"/>
            <p:cNvSpPr/>
            <p:nvPr/>
          </p:nvSpPr>
          <p:spPr>
            <a:xfrm>
              <a:off x="565310" y="1844824"/>
              <a:ext cx="3276000" cy="356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5" name="61 - Ομάδα"/>
          <p:cNvGrpSpPr/>
          <p:nvPr/>
        </p:nvGrpSpPr>
        <p:grpSpPr>
          <a:xfrm>
            <a:off x="3419872" y="2852936"/>
            <a:ext cx="2664296" cy="3888432"/>
            <a:chOff x="3419872" y="2852936"/>
            <a:chExt cx="2664296" cy="3888432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5896" y="5270210"/>
              <a:ext cx="2232248" cy="145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7" name="58 - Ομάδα"/>
            <p:cNvGrpSpPr/>
            <p:nvPr/>
          </p:nvGrpSpPr>
          <p:grpSpPr>
            <a:xfrm>
              <a:off x="3563888" y="2852936"/>
              <a:ext cx="936104" cy="2376264"/>
              <a:chOff x="3563888" y="2492896"/>
              <a:chExt cx="936104" cy="2376264"/>
            </a:xfrm>
          </p:grpSpPr>
          <p:sp>
            <p:nvSpPr>
              <p:cNvPr id="59" name="55 - Έλλειψη"/>
              <p:cNvSpPr/>
              <p:nvPr/>
            </p:nvSpPr>
            <p:spPr>
              <a:xfrm>
                <a:off x="3563888" y="2492896"/>
                <a:ext cx="720080" cy="50405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60" name="57 - Ευθύγραμμο βέλος σύνδεσης"/>
              <p:cNvCxnSpPr>
                <a:stCxn id="59" idx="4"/>
              </p:cNvCxnSpPr>
              <p:nvPr/>
            </p:nvCxnSpPr>
            <p:spPr>
              <a:xfrm>
                <a:off x="3923928" y="2996952"/>
                <a:ext cx="576064" cy="187220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59 - Έλλειψη"/>
            <p:cNvSpPr/>
            <p:nvPr/>
          </p:nvSpPr>
          <p:spPr>
            <a:xfrm>
              <a:off x="3419872" y="5229200"/>
              <a:ext cx="2664296" cy="15121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61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634082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Μοριακή Δομή Διηλεκτρικού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Ομάδα 61"/>
          <p:cNvGrpSpPr/>
          <p:nvPr/>
        </p:nvGrpSpPr>
        <p:grpSpPr>
          <a:xfrm>
            <a:off x="5652120" y="1484784"/>
            <a:ext cx="3493151" cy="2136668"/>
            <a:chOff x="5652120" y="1484784"/>
            <a:chExt cx="3493151" cy="2136668"/>
          </a:xfrm>
        </p:grpSpPr>
        <p:grpSp>
          <p:nvGrpSpPr>
            <p:cNvPr id="63" name="71 - Ομάδα"/>
            <p:cNvGrpSpPr/>
            <p:nvPr/>
          </p:nvGrpSpPr>
          <p:grpSpPr>
            <a:xfrm>
              <a:off x="5652120" y="1484784"/>
              <a:ext cx="3493151" cy="1715418"/>
              <a:chOff x="5652120" y="1484784"/>
              <a:chExt cx="3493151" cy="1715418"/>
            </a:xfrm>
          </p:grpSpPr>
          <p:grpSp>
            <p:nvGrpSpPr>
              <p:cNvPr id="65" name="66 - Ομάδα"/>
              <p:cNvGrpSpPr/>
              <p:nvPr/>
            </p:nvGrpSpPr>
            <p:grpSpPr>
              <a:xfrm>
                <a:off x="5652120" y="1484784"/>
                <a:ext cx="2320269" cy="499866"/>
                <a:chOff x="5652120" y="1484784"/>
                <a:chExt cx="2320269" cy="499866"/>
              </a:xfrm>
            </p:grpSpPr>
            <p:pic>
              <p:nvPicPr>
                <p:cNvPr id="67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3105799">
                  <a:off x="7159221" y="1171483"/>
                  <a:ext cx="486457" cy="11398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68" name="64 - Ευθύγραμμο βέλος σύνδεσης"/>
                <p:cNvCxnSpPr>
                  <a:endCxn id="67" idx="1"/>
                </p:cNvCxnSpPr>
                <p:nvPr/>
              </p:nvCxnSpPr>
              <p:spPr>
                <a:xfrm>
                  <a:off x="5652120" y="1484784"/>
                  <a:ext cx="1599793" cy="6559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67 - TextBox"/>
              <p:cNvSpPr txBox="1"/>
              <p:nvPr/>
            </p:nvSpPr>
            <p:spPr>
              <a:xfrm>
                <a:off x="6588224" y="2276872"/>
                <a:ext cx="255704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b="1" dirty="0" smtClean="0">
                    <a:latin typeface="Times New Roman" pitchFamily="18" charset="0"/>
                    <a:cs typeface="Times New Roman" pitchFamily="18" charset="0"/>
                  </a:rPr>
                  <a:t>Στοιχειώδες Ηλεκτρικό </a:t>
                </a:r>
              </a:p>
              <a:p>
                <a:pPr algn="ctr"/>
                <a:r>
                  <a:rPr lang="el-GR" b="1" dirty="0" smtClean="0">
                    <a:latin typeface="Times New Roman" pitchFamily="18" charset="0"/>
                    <a:cs typeface="Times New Roman" pitchFamily="18" charset="0"/>
                  </a:rPr>
                  <a:t>Δίπολο με Ηλεκτρική</a:t>
                </a:r>
              </a:p>
              <a:p>
                <a:pPr algn="ctr"/>
                <a:r>
                  <a:rPr lang="el-GR" b="1" dirty="0" smtClean="0">
                    <a:latin typeface="Times New Roman" pitchFamily="18" charset="0"/>
                    <a:cs typeface="Times New Roman" pitchFamily="18" charset="0"/>
                  </a:rPr>
                  <a:t>Διπολική Ροπή:</a:t>
                </a:r>
                <a:endParaRPr lang="el-GR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150429" y="3104964"/>
                  <a:ext cx="1432636" cy="5164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a14:m>
                  <a:r>
                    <a:rPr lang="el-GR" sz="2400" b="1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l-G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𝒍</m:t>
                              </m:r>
                            </m:e>
                          </m:acc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a14:m>
                  <a:endParaRPr lang="el-GR" sz="2400" b="1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0429" y="3104964"/>
                  <a:ext cx="1432636" cy="51648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702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244435" y="116632"/>
            <a:ext cx="8229600" cy="56207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Διηλεκτρικό σε Ηλεκτρικό Πεδίο</a:t>
            </a:r>
          </a:p>
        </p:txBody>
      </p:sp>
      <p:grpSp>
        <p:nvGrpSpPr>
          <p:cNvPr id="5" name="52 - Ομάδα"/>
          <p:cNvGrpSpPr/>
          <p:nvPr/>
        </p:nvGrpSpPr>
        <p:grpSpPr>
          <a:xfrm>
            <a:off x="4631043" y="1089160"/>
            <a:ext cx="3240360" cy="3563976"/>
            <a:chOff x="4932040" y="1772816"/>
            <a:chExt cx="3240360" cy="3780000"/>
          </a:xfrm>
        </p:grpSpPr>
        <p:grpSp>
          <p:nvGrpSpPr>
            <p:cNvPr id="6" name="193 - Ομάδα"/>
            <p:cNvGrpSpPr/>
            <p:nvPr/>
          </p:nvGrpSpPr>
          <p:grpSpPr>
            <a:xfrm>
              <a:off x="4932040" y="1772816"/>
              <a:ext cx="3240360" cy="3772521"/>
              <a:chOff x="4932040" y="1772816"/>
              <a:chExt cx="3240360" cy="3772521"/>
            </a:xfrm>
          </p:grpSpPr>
          <p:grpSp>
            <p:nvGrpSpPr>
              <p:cNvPr id="8" name="149 - Ομάδα"/>
              <p:cNvGrpSpPr/>
              <p:nvPr/>
            </p:nvGrpSpPr>
            <p:grpSpPr>
              <a:xfrm>
                <a:off x="4932040" y="1772816"/>
                <a:ext cx="3240360" cy="491177"/>
                <a:chOff x="4932040" y="1772816"/>
                <a:chExt cx="3240360" cy="491177"/>
              </a:xfrm>
            </p:grpSpPr>
            <p:pic>
              <p:nvPicPr>
                <p:cNvPr id="51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32040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600676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241063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883941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524400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9" name="150 - Ομάδα"/>
              <p:cNvGrpSpPr/>
              <p:nvPr/>
            </p:nvGrpSpPr>
            <p:grpSpPr>
              <a:xfrm>
                <a:off x="4932040" y="2238235"/>
                <a:ext cx="3240360" cy="491177"/>
                <a:chOff x="4932040" y="1772816"/>
                <a:chExt cx="3240360" cy="491177"/>
              </a:xfrm>
            </p:grpSpPr>
            <p:pic>
              <p:nvPicPr>
                <p:cNvPr id="46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32040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600676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241063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883941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524400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156 - Ομάδα"/>
              <p:cNvGrpSpPr/>
              <p:nvPr/>
            </p:nvGrpSpPr>
            <p:grpSpPr>
              <a:xfrm>
                <a:off x="4932040" y="2708920"/>
                <a:ext cx="3240360" cy="491177"/>
                <a:chOff x="4932040" y="1772816"/>
                <a:chExt cx="3240360" cy="491177"/>
              </a:xfrm>
            </p:grpSpPr>
            <p:pic>
              <p:nvPicPr>
                <p:cNvPr id="41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32040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600676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241063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883941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524400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162 - Ομάδα"/>
              <p:cNvGrpSpPr/>
              <p:nvPr/>
            </p:nvGrpSpPr>
            <p:grpSpPr>
              <a:xfrm>
                <a:off x="4932040" y="3174339"/>
                <a:ext cx="3240360" cy="491177"/>
                <a:chOff x="4932040" y="1772816"/>
                <a:chExt cx="3240360" cy="491177"/>
              </a:xfrm>
            </p:grpSpPr>
            <p:pic>
              <p:nvPicPr>
                <p:cNvPr id="36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32040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600676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241063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883941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524400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168 - Ομάδα"/>
              <p:cNvGrpSpPr/>
              <p:nvPr/>
            </p:nvGrpSpPr>
            <p:grpSpPr>
              <a:xfrm>
                <a:off x="4932040" y="3639758"/>
                <a:ext cx="3240360" cy="491177"/>
                <a:chOff x="4932040" y="1772816"/>
                <a:chExt cx="3240360" cy="491177"/>
              </a:xfrm>
            </p:grpSpPr>
            <p:pic>
              <p:nvPicPr>
                <p:cNvPr id="31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32040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600676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241063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883941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524400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3" name="174 - Ομάδα"/>
              <p:cNvGrpSpPr/>
              <p:nvPr/>
            </p:nvGrpSpPr>
            <p:grpSpPr>
              <a:xfrm>
                <a:off x="4932040" y="4118056"/>
                <a:ext cx="3240360" cy="491177"/>
                <a:chOff x="4932040" y="1772816"/>
                <a:chExt cx="3240360" cy="491177"/>
              </a:xfrm>
            </p:grpSpPr>
            <p:pic>
              <p:nvPicPr>
                <p:cNvPr id="26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32040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600676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241063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883941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524400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" name="180 - Ομάδα"/>
              <p:cNvGrpSpPr/>
              <p:nvPr/>
            </p:nvGrpSpPr>
            <p:grpSpPr>
              <a:xfrm>
                <a:off x="4932040" y="4588741"/>
                <a:ext cx="3240360" cy="491177"/>
                <a:chOff x="4932040" y="1772816"/>
                <a:chExt cx="3240360" cy="491177"/>
              </a:xfrm>
            </p:grpSpPr>
            <p:pic>
              <p:nvPicPr>
                <p:cNvPr id="21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32040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600676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241063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883941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524400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" name="186 - Ομάδα"/>
              <p:cNvGrpSpPr/>
              <p:nvPr/>
            </p:nvGrpSpPr>
            <p:grpSpPr>
              <a:xfrm>
                <a:off x="4932040" y="5054160"/>
                <a:ext cx="3240360" cy="491177"/>
                <a:chOff x="4932040" y="1772816"/>
                <a:chExt cx="3240360" cy="491177"/>
              </a:xfrm>
            </p:grpSpPr>
            <p:pic>
              <p:nvPicPr>
                <p:cNvPr id="16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32040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600676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241063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883941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524400" y="1772816"/>
                  <a:ext cx="648000" cy="49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7" name="54 - Ορθογώνιο"/>
            <p:cNvSpPr/>
            <p:nvPr/>
          </p:nvSpPr>
          <p:spPr>
            <a:xfrm>
              <a:off x="4932040" y="1772816"/>
              <a:ext cx="3240360" cy="37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6" name="Ομάδα 55"/>
          <p:cNvGrpSpPr/>
          <p:nvPr/>
        </p:nvGrpSpPr>
        <p:grpSpPr>
          <a:xfrm>
            <a:off x="3838955" y="1052736"/>
            <a:ext cx="4824536" cy="3636000"/>
            <a:chOff x="2051720" y="1052736"/>
            <a:chExt cx="4824536" cy="3636000"/>
          </a:xfrm>
        </p:grpSpPr>
        <p:grpSp>
          <p:nvGrpSpPr>
            <p:cNvPr id="57" name="105 - Ομάδα"/>
            <p:cNvGrpSpPr/>
            <p:nvPr/>
          </p:nvGrpSpPr>
          <p:grpSpPr>
            <a:xfrm>
              <a:off x="2051720" y="1052736"/>
              <a:ext cx="4824536" cy="3636000"/>
              <a:chOff x="4139952" y="1412776"/>
              <a:chExt cx="4824536" cy="3636000"/>
            </a:xfrm>
          </p:grpSpPr>
          <p:cxnSp>
            <p:nvCxnSpPr>
              <p:cNvPr id="61" name="106 - Ευθεία γραμμή σύνδεσης"/>
              <p:cNvCxnSpPr/>
              <p:nvPr/>
            </p:nvCxnSpPr>
            <p:spPr>
              <a:xfrm>
                <a:off x="4860032" y="1412776"/>
                <a:ext cx="0" cy="3636000"/>
              </a:xfrm>
              <a:prstGeom prst="line">
                <a:avLst/>
              </a:prstGeom>
              <a:ln w="889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107 - Ευθεία γραμμή σύνδεσης"/>
              <p:cNvCxnSpPr/>
              <p:nvPr/>
            </p:nvCxnSpPr>
            <p:spPr>
              <a:xfrm>
                <a:off x="8244408" y="1412776"/>
                <a:ext cx="0" cy="3636000"/>
              </a:xfrm>
              <a:prstGeom prst="line">
                <a:avLst/>
              </a:prstGeom>
              <a:ln w="889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108 - Ευθεία γραμμή σύνδεσης"/>
              <p:cNvCxnSpPr/>
              <p:nvPr/>
            </p:nvCxnSpPr>
            <p:spPr>
              <a:xfrm rot="16200000">
                <a:off x="4499952" y="2924984"/>
                <a:ext cx="0" cy="720000"/>
              </a:xfrm>
              <a:prstGeom prst="line">
                <a:avLst/>
              </a:prstGeom>
              <a:ln w="889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109 - Ευθεία γραμμή σύνδεσης"/>
              <p:cNvCxnSpPr/>
              <p:nvPr/>
            </p:nvCxnSpPr>
            <p:spPr>
              <a:xfrm rot="16200000">
                <a:off x="8604488" y="2924984"/>
                <a:ext cx="0" cy="720000"/>
              </a:xfrm>
              <a:prstGeom prst="line">
                <a:avLst/>
              </a:prstGeom>
              <a:ln w="889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111 - Ευθεία γραμμή σύνδεσης"/>
            <p:cNvCxnSpPr/>
            <p:nvPr/>
          </p:nvCxnSpPr>
          <p:spPr>
            <a:xfrm rot="16200000">
              <a:off x="6606208" y="2475284"/>
              <a:ext cx="0" cy="32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112 - Ευθεία γραμμή σύνδεσης"/>
            <p:cNvCxnSpPr/>
            <p:nvPr/>
          </p:nvCxnSpPr>
          <p:spPr>
            <a:xfrm rot="16200000">
              <a:off x="2285728" y="2475284"/>
              <a:ext cx="0" cy="32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113 - Ευθεία γραμμή σύνδεσης"/>
            <p:cNvCxnSpPr/>
            <p:nvPr/>
          </p:nvCxnSpPr>
          <p:spPr>
            <a:xfrm>
              <a:off x="2280623" y="2472776"/>
              <a:ext cx="0" cy="32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226 - Ομάδα"/>
          <p:cNvGrpSpPr/>
          <p:nvPr/>
        </p:nvGrpSpPr>
        <p:grpSpPr>
          <a:xfrm>
            <a:off x="4847067" y="2802962"/>
            <a:ext cx="2664296" cy="3938406"/>
            <a:chOff x="3059832" y="2802962"/>
            <a:chExt cx="2664296" cy="3938406"/>
          </a:xfrm>
        </p:grpSpPr>
        <p:grpSp>
          <p:nvGrpSpPr>
            <p:cNvPr id="66" name="58 - Ομάδα"/>
            <p:cNvGrpSpPr/>
            <p:nvPr/>
          </p:nvGrpSpPr>
          <p:grpSpPr>
            <a:xfrm>
              <a:off x="3491880" y="2802962"/>
              <a:ext cx="936104" cy="2376264"/>
              <a:chOff x="3563888" y="2492896"/>
              <a:chExt cx="936104" cy="2376264"/>
            </a:xfrm>
          </p:grpSpPr>
          <p:sp>
            <p:nvSpPr>
              <p:cNvPr id="69" name="224 - Έλλειψη"/>
              <p:cNvSpPr/>
              <p:nvPr/>
            </p:nvSpPr>
            <p:spPr>
              <a:xfrm>
                <a:off x="3563888" y="2492896"/>
                <a:ext cx="720080" cy="50405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70" name="225 - Ευθύγραμμο βέλος σύνδεσης"/>
              <p:cNvCxnSpPr>
                <a:stCxn id="69" idx="4"/>
              </p:cNvCxnSpPr>
              <p:nvPr/>
            </p:nvCxnSpPr>
            <p:spPr>
              <a:xfrm>
                <a:off x="3923928" y="2996952"/>
                <a:ext cx="576064" cy="187220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5856" y="5301208"/>
              <a:ext cx="218787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223 - Έλλειψη"/>
            <p:cNvSpPr/>
            <p:nvPr/>
          </p:nvSpPr>
          <p:spPr>
            <a:xfrm>
              <a:off x="3059832" y="5229200"/>
              <a:ext cx="2664296" cy="15121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71" name="246 - Ομάδα"/>
          <p:cNvGrpSpPr/>
          <p:nvPr/>
        </p:nvGrpSpPr>
        <p:grpSpPr>
          <a:xfrm>
            <a:off x="1822731" y="548680"/>
            <a:ext cx="3024336" cy="2308324"/>
            <a:chOff x="35496" y="548680"/>
            <a:chExt cx="3024336" cy="2308324"/>
          </a:xfrm>
        </p:grpSpPr>
        <p:sp>
          <p:nvSpPr>
            <p:cNvPr id="72" name="227 - Έλλειψη"/>
            <p:cNvSpPr/>
            <p:nvPr/>
          </p:nvSpPr>
          <p:spPr>
            <a:xfrm>
              <a:off x="2627784" y="1052736"/>
              <a:ext cx="432048" cy="864096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73" name="239 - Ομάδα"/>
            <p:cNvGrpSpPr/>
            <p:nvPr/>
          </p:nvGrpSpPr>
          <p:grpSpPr>
            <a:xfrm>
              <a:off x="35496" y="548680"/>
              <a:ext cx="1296144" cy="2308324"/>
              <a:chOff x="35496" y="548680"/>
              <a:chExt cx="1296144" cy="2308324"/>
            </a:xfrm>
          </p:grpSpPr>
          <p:grpSp>
            <p:nvGrpSpPr>
              <p:cNvPr id="75" name="231 - Ομάδα"/>
              <p:cNvGrpSpPr/>
              <p:nvPr/>
            </p:nvGrpSpPr>
            <p:grpSpPr>
              <a:xfrm>
                <a:off x="354565" y="764704"/>
                <a:ext cx="977075" cy="2052000"/>
                <a:chOff x="251520" y="764704"/>
                <a:chExt cx="977075" cy="2052000"/>
              </a:xfrm>
            </p:grpSpPr>
            <p:pic>
              <p:nvPicPr>
                <p:cNvPr id="77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3529" y="764704"/>
                  <a:ext cx="905066" cy="1944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78" name="230 - Ευθεία γραμμή σύνδεσης"/>
                <p:cNvCxnSpPr/>
                <p:nvPr/>
              </p:nvCxnSpPr>
              <p:spPr>
                <a:xfrm>
                  <a:off x="251520" y="764704"/>
                  <a:ext cx="0" cy="2052000"/>
                </a:xfrm>
                <a:prstGeom prst="line">
                  <a:avLst/>
                </a:prstGeom>
                <a:ln w="1238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232 - TextBox"/>
              <p:cNvSpPr txBox="1"/>
              <p:nvPr/>
            </p:nvSpPr>
            <p:spPr>
              <a:xfrm>
                <a:off x="35496" y="548680"/>
                <a:ext cx="21602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 smtClean="0"/>
                  <a:t>+</a:t>
                </a:r>
              </a:p>
              <a:p>
                <a:r>
                  <a:rPr lang="el-GR" sz="2400" b="1" dirty="0" smtClean="0"/>
                  <a:t>+</a:t>
                </a:r>
              </a:p>
              <a:p>
                <a:r>
                  <a:rPr lang="el-GR" sz="2400" b="1" dirty="0" smtClean="0"/>
                  <a:t>+</a:t>
                </a:r>
              </a:p>
              <a:p>
                <a:r>
                  <a:rPr lang="el-GR" sz="2400" b="1" dirty="0" smtClean="0"/>
                  <a:t>+</a:t>
                </a:r>
              </a:p>
              <a:p>
                <a:r>
                  <a:rPr lang="el-GR" sz="2400" b="1" dirty="0" smtClean="0"/>
                  <a:t>+</a:t>
                </a:r>
              </a:p>
              <a:p>
                <a:r>
                  <a:rPr lang="el-GR" sz="2400" b="1" dirty="0"/>
                  <a:t>+</a:t>
                </a:r>
              </a:p>
            </p:txBody>
          </p:sp>
        </p:grpSp>
        <p:cxnSp>
          <p:nvCxnSpPr>
            <p:cNvPr id="74" name="234 - Ευθύγραμμο βέλος σύνδεσης"/>
            <p:cNvCxnSpPr>
              <a:stCxn id="72" idx="2"/>
              <a:endCxn id="77" idx="3"/>
            </p:cNvCxnSpPr>
            <p:nvPr/>
          </p:nvCxnSpPr>
          <p:spPr>
            <a:xfrm flipH="1">
              <a:off x="1331640" y="1484784"/>
              <a:ext cx="1296144" cy="2520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247 - Ομάδα"/>
          <p:cNvGrpSpPr/>
          <p:nvPr/>
        </p:nvGrpSpPr>
        <p:grpSpPr>
          <a:xfrm>
            <a:off x="7655379" y="692696"/>
            <a:ext cx="3024336" cy="2308324"/>
            <a:chOff x="5868144" y="692696"/>
            <a:chExt cx="3024336" cy="2308324"/>
          </a:xfrm>
        </p:grpSpPr>
        <p:cxnSp>
          <p:nvCxnSpPr>
            <p:cNvPr id="80" name="237 - Ευθεία γραμμή σύνδεσης"/>
            <p:cNvCxnSpPr/>
            <p:nvPr/>
          </p:nvCxnSpPr>
          <p:spPr>
            <a:xfrm>
              <a:off x="8676456" y="836712"/>
              <a:ext cx="0" cy="2052000"/>
            </a:xfrm>
            <a:prstGeom prst="line">
              <a:avLst/>
            </a:prstGeom>
            <a:ln w="1238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238 - TextBox"/>
            <p:cNvSpPr txBox="1"/>
            <p:nvPr/>
          </p:nvSpPr>
          <p:spPr>
            <a:xfrm>
              <a:off x="8676456" y="692696"/>
              <a:ext cx="21602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/>
                <a:t>-</a:t>
              </a:r>
            </a:p>
            <a:p>
              <a:r>
                <a:rPr lang="el-GR" sz="2400" b="1" dirty="0" smtClean="0"/>
                <a:t>-</a:t>
              </a:r>
            </a:p>
            <a:p>
              <a:r>
                <a:rPr lang="el-GR" sz="2400" b="1" dirty="0" smtClean="0"/>
                <a:t>-</a:t>
              </a:r>
            </a:p>
            <a:p>
              <a:r>
                <a:rPr lang="el-GR" sz="2400" b="1" dirty="0" smtClean="0"/>
                <a:t>-</a:t>
              </a:r>
            </a:p>
            <a:p>
              <a:r>
                <a:rPr lang="el-GR" sz="2400" b="1" dirty="0" smtClean="0"/>
                <a:t>-</a:t>
              </a:r>
            </a:p>
            <a:p>
              <a:r>
                <a:rPr lang="el-GR" sz="2400" b="1" dirty="0" smtClean="0"/>
                <a:t>-</a:t>
              </a:r>
              <a:endParaRPr lang="el-GR" sz="2400" b="1" dirty="0"/>
            </a:p>
          </p:txBody>
        </p:sp>
        <p:pic>
          <p:nvPicPr>
            <p:cNvPr id="8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10746" y="980728"/>
              <a:ext cx="893702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242 - Έλλειψη"/>
            <p:cNvSpPr/>
            <p:nvPr/>
          </p:nvSpPr>
          <p:spPr>
            <a:xfrm>
              <a:off x="5868144" y="1052736"/>
              <a:ext cx="432048" cy="864096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84" name="243 - Ευθύγραμμο βέλος σύνδεσης"/>
            <p:cNvCxnSpPr>
              <a:stCxn id="83" idx="6"/>
            </p:cNvCxnSpPr>
            <p:nvPr/>
          </p:nvCxnSpPr>
          <p:spPr>
            <a:xfrm>
              <a:off x="6300192" y="1484784"/>
              <a:ext cx="1512168" cy="432048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255 - Ομάδα"/>
          <p:cNvGrpSpPr/>
          <p:nvPr/>
        </p:nvGrpSpPr>
        <p:grpSpPr>
          <a:xfrm>
            <a:off x="1787235" y="692696"/>
            <a:ext cx="2076851" cy="3505745"/>
            <a:chOff x="0" y="692696"/>
            <a:chExt cx="2076851" cy="3505745"/>
          </a:xfrm>
        </p:grpSpPr>
        <p:sp>
          <p:nvSpPr>
            <p:cNvPr id="86" name="248 - Έλλειψη"/>
            <p:cNvSpPr/>
            <p:nvPr/>
          </p:nvSpPr>
          <p:spPr>
            <a:xfrm>
              <a:off x="467544" y="692696"/>
              <a:ext cx="432048" cy="22322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87" name="250 - Ευθύγραμμο βέλος σύνδεσης"/>
            <p:cNvCxnSpPr>
              <a:stCxn id="86" idx="4"/>
            </p:cNvCxnSpPr>
            <p:nvPr/>
          </p:nvCxnSpPr>
          <p:spPr>
            <a:xfrm>
              <a:off x="683568" y="2924944"/>
              <a:ext cx="0" cy="576064"/>
            </a:xfrm>
            <a:prstGeom prst="straightConnector1">
              <a:avLst/>
            </a:prstGeom>
            <a:ln w="3175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251 - TextBox"/>
            <p:cNvSpPr txBox="1"/>
            <p:nvPr/>
          </p:nvSpPr>
          <p:spPr>
            <a:xfrm>
              <a:off x="0" y="3429000"/>
              <a:ext cx="20768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b="1" dirty="0" smtClean="0">
                  <a:latin typeface="Times New Roman" pitchFamily="18" charset="0"/>
                  <a:cs typeface="Times New Roman" pitchFamily="18" charset="0"/>
                </a:rPr>
                <a:t>Αρνητικά φορτία</a:t>
              </a:r>
            </a:p>
            <a:p>
              <a:pPr algn="ctr"/>
              <a:r>
                <a:rPr lang="el-GR" sz="2000" b="1" dirty="0" smtClean="0">
                  <a:latin typeface="Times New Roman" pitchFamily="18" charset="0"/>
                  <a:cs typeface="Times New Roman" pitchFamily="18" charset="0"/>
                </a:rPr>
                <a:t>Πόλωσης  –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2400" b="1" baseline="-25000" dirty="0" err="1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9" name="256 - Ομάδα"/>
          <p:cNvGrpSpPr/>
          <p:nvPr/>
        </p:nvGrpSpPr>
        <p:grpSpPr>
          <a:xfrm>
            <a:off x="8945368" y="845096"/>
            <a:ext cx="1801134" cy="3505745"/>
            <a:chOff x="7158133" y="845096"/>
            <a:chExt cx="1801134" cy="3505745"/>
          </a:xfrm>
        </p:grpSpPr>
        <p:sp>
          <p:nvSpPr>
            <p:cNvPr id="90" name="252 - Έλλειψη"/>
            <p:cNvSpPr/>
            <p:nvPr/>
          </p:nvSpPr>
          <p:spPr>
            <a:xfrm>
              <a:off x="8147269" y="845096"/>
              <a:ext cx="432048" cy="22322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91" name="253 - Ευθύγραμμο βέλος σύνδεσης"/>
            <p:cNvCxnSpPr>
              <a:stCxn id="90" idx="4"/>
            </p:cNvCxnSpPr>
            <p:nvPr/>
          </p:nvCxnSpPr>
          <p:spPr>
            <a:xfrm>
              <a:off x="8363293" y="3077344"/>
              <a:ext cx="0" cy="576064"/>
            </a:xfrm>
            <a:prstGeom prst="straightConnector1">
              <a:avLst/>
            </a:prstGeom>
            <a:ln w="3175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254 - TextBox"/>
            <p:cNvSpPr txBox="1"/>
            <p:nvPr/>
          </p:nvSpPr>
          <p:spPr>
            <a:xfrm>
              <a:off x="7158133" y="3581400"/>
              <a:ext cx="18011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b="1" dirty="0" smtClean="0">
                  <a:latin typeface="Times New Roman" pitchFamily="18" charset="0"/>
                  <a:cs typeface="Times New Roman" pitchFamily="18" charset="0"/>
                </a:rPr>
                <a:t>Θετικά φορτία</a:t>
              </a:r>
            </a:p>
            <a:p>
              <a:pPr algn="ctr"/>
              <a:r>
                <a:rPr lang="el-GR" sz="2000" b="1" dirty="0" smtClean="0">
                  <a:latin typeface="Times New Roman" pitchFamily="18" charset="0"/>
                  <a:cs typeface="Times New Roman" pitchFamily="18" charset="0"/>
                </a:rPr>
                <a:t>Πόλωσης  +</a:t>
              </a:r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2400" b="1" baseline="-25000" dirty="0" err="1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3" name="Ομάδα 92"/>
          <p:cNvGrpSpPr/>
          <p:nvPr/>
        </p:nvGrpSpPr>
        <p:grpSpPr>
          <a:xfrm>
            <a:off x="5364620" y="1770451"/>
            <a:ext cx="1512000" cy="521903"/>
            <a:chOff x="6114484" y="4779305"/>
            <a:chExt cx="1512000" cy="521903"/>
          </a:xfrm>
        </p:grpSpPr>
        <p:cxnSp>
          <p:nvCxnSpPr>
            <p:cNvPr id="94" name="16 - Ευθύγραμμο βέλος σύνδεσης"/>
            <p:cNvCxnSpPr/>
            <p:nvPr/>
          </p:nvCxnSpPr>
          <p:spPr>
            <a:xfrm>
              <a:off x="6114484" y="5301208"/>
              <a:ext cx="15120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6694609" y="4779305"/>
                  <a:ext cx="602986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𝑬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400" b="1" dirty="0"/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609" y="4779305"/>
                  <a:ext cx="602986" cy="50642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3160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97 - Ομάδα"/>
          <p:cNvGrpSpPr/>
          <p:nvPr/>
        </p:nvGrpSpPr>
        <p:grpSpPr>
          <a:xfrm>
            <a:off x="1427161" y="875669"/>
            <a:ext cx="4824536" cy="4497547"/>
            <a:chOff x="107504" y="875669"/>
            <a:chExt cx="4824536" cy="4497547"/>
          </a:xfrm>
        </p:grpSpPr>
        <p:grpSp>
          <p:nvGrpSpPr>
            <p:cNvPr id="5" name="90 - Ομάδα"/>
            <p:cNvGrpSpPr/>
            <p:nvPr/>
          </p:nvGrpSpPr>
          <p:grpSpPr>
            <a:xfrm>
              <a:off x="107504" y="875669"/>
              <a:ext cx="4824536" cy="4497547"/>
              <a:chOff x="107504" y="875669"/>
              <a:chExt cx="4824536" cy="4497547"/>
            </a:xfrm>
          </p:grpSpPr>
          <p:grpSp>
            <p:nvGrpSpPr>
              <p:cNvPr id="7" name="2 - Ομάδα"/>
              <p:cNvGrpSpPr/>
              <p:nvPr/>
            </p:nvGrpSpPr>
            <p:grpSpPr>
              <a:xfrm>
                <a:off x="107504" y="1052736"/>
                <a:ext cx="4824536" cy="4320480"/>
                <a:chOff x="2051720" y="1052736"/>
                <a:chExt cx="4824536" cy="4320480"/>
              </a:xfrm>
            </p:grpSpPr>
            <p:grpSp>
              <p:nvGrpSpPr>
                <p:cNvPr id="12" name="115 - Ομάδα"/>
                <p:cNvGrpSpPr/>
                <p:nvPr/>
              </p:nvGrpSpPr>
              <p:grpSpPr>
                <a:xfrm>
                  <a:off x="2051720" y="1052736"/>
                  <a:ext cx="4824536" cy="3636000"/>
                  <a:chOff x="4139952" y="1412776"/>
                  <a:chExt cx="4824536" cy="3636000"/>
                </a:xfrm>
              </p:grpSpPr>
              <p:grpSp>
                <p:nvGrpSpPr>
                  <p:cNvPr id="18" name="52 - Ομάδα"/>
                  <p:cNvGrpSpPr/>
                  <p:nvPr/>
                </p:nvGrpSpPr>
                <p:grpSpPr>
                  <a:xfrm>
                    <a:off x="4932040" y="1449200"/>
                    <a:ext cx="3240360" cy="3563976"/>
                    <a:chOff x="4932040" y="1772816"/>
                    <a:chExt cx="3240360" cy="3780000"/>
                  </a:xfrm>
                </p:grpSpPr>
                <p:grpSp>
                  <p:nvGrpSpPr>
                    <p:cNvPr id="24" name="193 - Ομάδα"/>
                    <p:cNvGrpSpPr/>
                    <p:nvPr/>
                  </p:nvGrpSpPr>
                  <p:grpSpPr>
                    <a:xfrm>
                      <a:off x="4932040" y="1772816"/>
                      <a:ext cx="3240360" cy="3772521"/>
                      <a:chOff x="4932040" y="1772816"/>
                      <a:chExt cx="3240360" cy="3772521"/>
                    </a:xfrm>
                  </p:grpSpPr>
                  <p:grpSp>
                    <p:nvGrpSpPr>
                      <p:cNvPr id="26" name="149 - Ομάδα"/>
                      <p:cNvGrpSpPr/>
                      <p:nvPr/>
                    </p:nvGrpSpPr>
                    <p:grpSpPr>
                      <a:xfrm>
                        <a:off x="4932040" y="1772816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69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1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2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3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27" name="150 - Ομάδα"/>
                      <p:cNvGrpSpPr/>
                      <p:nvPr/>
                    </p:nvGrpSpPr>
                    <p:grpSpPr>
                      <a:xfrm>
                        <a:off x="4932040" y="2238235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64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5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6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7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8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28" name="156 - Ομάδα"/>
                      <p:cNvGrpSpPr/>
                      <p:nvPr/>
                    </p:nvGrpSpPr>
                    <p:grpSpPr>
                      <a:xfrm>
                        <a:off x="4932040" y="2708920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59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1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2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3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29" name="162 - Ομάδα"/>
                      <p:cNvGrpSpPr/>
                      <p:nvPr/>
                    </p:nvGrpSpPr>
                    <p:grpSpPr>
                      <a:xfrm>
                        <a:off x="4932040" y="3174339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54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5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6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7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8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30" name="168 - Ομάδα"/>
                      <p:cNvGrpSpPr/>
                      <p:nvPr/>
                    </p:nvGrpSpPr>
                    <p:grpSpPr>
                      <a:xfrm>
                        <a:off x="4932040" y="3639758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49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1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2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3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31" name="174 - Ομάδα"/>
                      <p:cNvGrpSpPr/>
                      <p:nvPr/>
                    </p:nvGrpSpPr>
                    <p:grpSpPr>
                      <a:xfrm>
                        <a:off x="4932040" y="4118056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44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5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6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7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8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32" name="180 - Ομάδα"/>
                      <p:cNvGrpSpPr/>
                      <p:nvPr/>
                    </p:nvGrpSpPr>
                    <p:grpSpPr>
                      <a:xfrm>
                        <a:off x="4932040" y="4588741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39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1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2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3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33" name="186 - Ομάδα"/>
                      <p:cNvGrpSpPr/>
                      <p:nvPr/>
                    </p:nvGrpSpPr>
                    <p:grpSpPr>
                      <a:xfrm>
                        <a:off x="4932040" y="5054160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34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35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36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37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38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</p:grpSp>
                <p:sp>
                  <p:nvSpPr>
                    <p:cNvPr id="25" name="16 - Ορθογώνιο"/>
                    <p:cNvSpPr/>
                    <p:nvPr/>
                  </p:nvSpPr>
                  <p:spPr>
                    <a:xfrm>
                      <a:off x="4932040" y="1772816"/>
                      <a:ext cx="3240360" cy="37800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grpSp>
                <p:nvGrpSpPr>
                  <p:cNvPr id="19" name="105 - Ομάδα"/>
                  <p:cNvGrpSpPr/>
                  <p:nvPr/>
                </p:nvGrpSpPr>
                <p:grpSpPr>
                  <a:xfrm>
                    <a:off x="4139952" y="1412776"/>
                    <a:ext cx="4824536" cy="3636000"/>
                    <a:chOff x="4139952" y="1412776"/>
                    <a:chExt cx="4824536" cy="3636000"/>
                  </a:xfrm>
                </p:grpSpPr>
                <p:cxnSp>
                  <p:nvCxnSpPr>
                    <p:cNvPr id="20" name="11 - Ευθεία γραμμή σύνδεσης"/>
                    <p:cNvCxnSpPr/>
                    <p:nvPr/>
                  </p:nvCxnSpPr>
                  <p:spPr>
                    <a:xfrm>
                      <a:off x="4860032" y="1412776"/>
                      <a:ext cx="0" cy="3636000"/>
                    </a:xfrm>
                    <a:prstGeom prst="line">
                      <a:avLst/>
                    </a:prstGeom>
                    <a:ln w="889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12 - Ευθεία γραμμή σύνδεσης"/>
                    <p:cNvCxnSpPr/>
                    <p:nvPr/>
                  </p:nvCxnSpPr>
                  <p:spPr>
                    <a:xfrm>
                      <a:off x="8244408" y="1412776"/>
                      <a:ext cx="0" cy="3636000"/>
                    </a:xfrm>
                    <a:prstGeom prst="line">
                      <a:avLst/>
                    </a:prstGeom>
                    <a:ln w="889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13 - Ευθεία γραμμή σύνδεσης"/>
                    <p:cNvCxnSpPr/>
                    <p:nvPr/>
                  </p:nvCxnSpPr>
                  <p:spPr>
                    <a:xfrm rot="16200000">
                      <a:off x="4499952" y="2924984"/>
                      <a:ext cx="0" cy="720000"/>
                    </a:xfrm>
                    <a:prstGeom prst="line">
                      <a:avLst/>
                    </a:prstGeom>
                    <a:ln w="889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14 - Ευθεία γραμμή σύνδεσης"/>
                    <p:cNvCxnSpPr/>
                    <p:nvPr/>
                  </p:nvCxnSpPr>
                  <p:spPr>
                    <a:xfrm rot="16200000">
                      <a:off x="8604488" y="2924984"/>
                      <a:ext cx="0" cy="720000"/>
                    </a:xfrm>
                    <a:prstGeom prst="line">
                      <a:avLst/>
                    </a:prstGeom>
                    <a:ln w="889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3" name="110 - Ομάδα"/>
                <p:cNvGrpSpPr/>
                <p:nvPr/>
              </p:nvGrpSpPr>
              <p:grpSpPr>
                <a:xfrm>
                  <a:off x="2123728" y="2472776"/>
                  <a:ext cx="4644480" cy="2900440"/>
                  <a:chOff x="4211960" y="2904452"/>
                  <a:chExt cx="4644480" cy="2900440"/>
                </a:xfrm>
              </p:grpSpPr>
              <p:cxnSp>
                <p:nvCxnSpPr>
                  <p:cNvPr id="14" name="5 - Ευθεία γραμμή σύνδεσης"/>
                  <p:cNvCxnSpPr/>
                  <p:nvPr/>
                </p:nvCxnSpPr>
                <p:spPr>
                  <a:xfrm rot="16200000">
                    <a:off x="8694440" y="2906960"/>
                    <a:ext cx="0" cy="32400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6 - Ευθεία γραμμή σύνδεσης"/>
                  <p:cNvCxnSpPr/>
                  <p:nvPr/>
                </p:nvCxnSpPr>
                <p:spPr>
                  <a:xfrm rot="16200000">
                    <a:off x="4373960" y="2906960"/>
                    <a:ext cx="0" cy="32400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7 - Ευθεία γραμμή σύνδεσης"/>
                  <p:cNvCxnSpPr/>
                  <p:nvPr/>
                </p:nvCxnSpPr>
                <p:spPr>
                  <a:xfrm>
                    <a:off x="4368855" y="2904452"/>
                    <a:ext cx="0" cy="32400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7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5644852" y="5157192"/>
                    <a:ext cx="2095500" cy="647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8" name="86 - TextBox"/>
              <p:cNvSpPr txBox="1"/>
              <p:nvPr/>
            </p:nvSpPr>
            <p:spPr>
              <a:xfrm>
                <a:off x="539552" y="908720"/>
                <a:ext cx="288032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sp>
            <p:nvSpPr>
              <p:cNvPr id="9" name="87 - TextBox"/>
              <p:cNvSpPr txBox="1"/>
              <p:nvPr/>
            </p:nvSpPr>
            <p:spPr>
              <a:xfrm>
                <a:off x="899592" y="875669"/>
                <a:ext cx="21602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</p:txBody>
          </p:sp>
          <p:sp>
            <p:nvSpPr>
              <p:cNvPr id="10" name="88 - TextBox"/>
              <p:cNvSpPr txBox="1"/>
              <p:nvPr/>
            </p:nvSpPr>
            <p:spPr>
              <a:xfrm>
                <a:off x="4283968" y="898842"/>
                <a:ext cx="288032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</p:txBody>
          </p:sp>
          <p:sp>
            <p:nvSpPr>
              <p:cNvPr id="11" name="89 - TextBox"/>
              <p:cNvSpPr txBox="1"/>
              <p:nvPr/>
            </p:nvSpPr>
            <p:spPr>
              <a:xfrm>
                <a:off x="3934945" y="875669"/>
                <a:ext cx="1939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+</a:t>
                </a:r>
              </a:p>
            </p:txBody>
          </p:sp>
        </p:grpSp>
        <p:sp>
          <p:nvSpPr>
            <p:cNvPr id="6" name="96 - Ορθογώνιο"/>
            <p:cNvSpPr/>
            <p:nvPr/>
          </p:nvSpPr>
          <p:spPr>
            <a:xfrm>
              <a:off x="1547664" y="4725144"/>
              <a:ext cx="2232248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74" name="85 - TextBox"/>
          <p:cNvSpPr txBox="1"/>
          <p:nvPr/>
        </p:nvSpPr>
        <p:spPr>
          <a:xfrm>
            <a:off x="7331817" y="170080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75" name="124 - TextBox"/>
          <p:cNvSpPr txBox="1"/>
          <p:nvPr/>
        </p:nvSpPr>
        <p:spPr>
          <a:xfrm>
            <a:off x="6827761" y="4365104"/>
            <a:ext cx="36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i="1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= Διηλεκτρική Επιδεκτικότητα</a:t>
            </a:r>
            <a:endParaRPr lang="el-GR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135 - Ομάδα"/>
          <p:cNvGrpSpPr/>
          <p:nvPr/>
        </p:nvGrpSpPr>
        <p:grpSpPr>
          <a:xfrm>
            <a:off x="1571177" y="4725144"/>
            <a:ext cx="4608512" cy="523220"/>
            <a:chOff x="251520" y="4725144"/>
            <a:chExt cx="4608512" cy="523220"/>
          </a:xfrm>
        </p:grpSpPr>
        <p:sp>
          <p:nvSpPr>
            <p:cNvPr id="77" name="133 - TextBox"/>
            <p:cNvSpPr txBox="1"/>
            <p:nvPr/>
          </p:nvSpPr>
          <p:spPr>
            <a:xfrm>
              <a:off x="3563888" y="4725144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i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i="1" dirty="0" err="1" smtClean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2800" b="1" i="1" baseline="-25000" dirty="0" err="1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l-GR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lang="el-G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134 - TextBox"/>
            <p:cNvSpPr txBox="1"/>
            <p:nvPr/>
          </p:nvSpPr>
          <p:spPr>
            <a:xfrm>
              <a:off x="251520" y="4725144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+q</a:t>
              </a:r>
              <a:r>
                <a:rPr lang="el-GR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el-G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9" name="136 - Ορθογώνιο"/>
          <p:cNvSpPr/>
          <p:nvPr/>
        </p:nvSpPr>
        <p:spPr>
          <a:xfrm>
            <a:off x="2219249" y="4705980"/>
            <a:ext cx="6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l-GR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0" name="Ομάδα 79"/>
          <p:cNvGrpSpPr/>
          <p:nvPr/>
        </p:nvGrpSpPr>
        <p:grpSpPr>
          <a:xfrm>
            <a:off x="3144323" y="1340768"/>
            <a:ext cx="1512000" cy="521903"/>
            <a:chOff x="6114484" y="4779305"/>
            <a:chExt cx="1512000" cy="521903"/>
          </a:xfrm>
        </p:grpSpPr>
        <p:cxnSp>
          <p:nvCxnSpPr>
            <p:cNvPr id="81" name="16 - Ευθύγραμμο βέλος σύνδεσης"/>
            <p:cNvCxnSpPr/>
            <p:nvPr/>
          </p:nvCxnSpPr>
          <p:spPr>
            <a:xfrm>
              <a:off x="6114484" y="5301208"/>
              <a:ext cx="15120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6694609" y="4779305"/>
                  <a:ext cx="602986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𝑬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400" b="1" dirty="0"/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609" y="4779305"/>
                  <a:ext cx="602986" cy="50642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Ομάδα 82"/>
          <p:cNvGrpSpPr/>
          <p:nvPr/>
        </p:nvGrpSpPr>
        <p:grpSpPr>
          <a:xfrm>
            <a:off x="3407381" y="1993118"/>
            <a:ext cx="864096" cy="548035"/>
            <a:chOff x="6114484" y="4754804"/>
            <a:chExt cx="864096" cy="548035"/>
          </a:xfrm>
        </p:grpSpPr>
        <p:cxnSp>
          <p:nvCxnSpPr>
            <p:cNvPr id="84" name="16 - Ευθύγραμμο βέλος σύνδεσης"/>
            <p:cNvCxnSpPr/>
            <p:nvPr/>
          </p:nvCxnSpPr>
          <p:spPr>
            <a:xfrm flipH="1">
              <a:off x="6114484" y="5301208"/>
              <a:ext cx="864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6370785" y="4754804"/>
                  <a:ext cx="607795" cy="5480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𝑬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oMath>
                    </m:oMathPara>
                  </a14:m>
                  <a:endParaRPr lang="el-GR" sz="2400" b="1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85" y="4754804"/>
                  <a:ext cx="607795" cy="54803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Ομάδα 85"/>
          <p:cNvGrpSpPr/>
          <p:nvPr/>
        </p:nvGrpSpPr>
        <p:grpSpPr>
          <a:xfrm>
            <a:off x="1715193" y="3356992"/>
            <a:ext cx="3385714" cy="3341985"/>
            <a:chOff x="395536" y="3356992"/>
            <a:chExt cx="3385714" cy="3341985"/>
          </a:xfrm>
        </p:grpSpPr>
        <p:grpSp>
          <p:nvGrpSpPr>
            <p:cNvPr id="87" name="Ομάδα 86"/>
            <p:cNvGrpSpPr/>
            <p:nvPr/>
          </p:nvGrpSpPr>
          <p:grpSpPr>
            <a:xfrm>
              <a:off x="395536" y="3356992"/>
              <a:ext cx="3240360" cy="3341985"/>
              <a:chOff x="395536" y="3356992"/>
              <a:chExt cx="3240360" cy="3341985"/>
            </a:xfrm>
          </p:grpSpPr>
          <p:grpSp>
            <p:nvGrpSpPr>
              <p:cNvPr id="89" name="132 - Ομάδα"/>
              <p:cNvGrpSpPr/>
              <p:nvPr/>
            </p:nvGrpSpPr>
            <p:grpSpPr>
              <a:xfrm>
                <a:off x="395536" y="3356992"/>
                <a:ext cx="3240360" cy="3341985"/>
                <a:chOff x="395536" y="3356992"/>
                <a:chExt cx="3240360" cy="3341985"/>
              </a:xfrm>
            </p:grpSpPr>
            <p:grpSp>
              <p:nvGrpSpPr>
                <p:cNvPr id="91" name="114 - Ομάδα"/>
                <p:cNvGrpSpPr/>
                <p:nvPr/>
              </p:nvGrpSpPr>
              <p:grpSpPr>
                <a:xfrm>
                  <a:off x="1115616" y="3356992"/>
                  <a:ext cx="2196168" cy="3312368"/>
                  <a:chOff x="1115616" y="3356992"/>
                  <a:chExt cx="2196168" cy="3312368"/>
                </a:xfrm>
              </p:grpSpPr>
              <p:pic>
                <p:nvPicPr>
                  <p:cNvPr id="94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rot="5400000">
                    <a:off x="1479445" y="5304997"/>
                    <a:ext cx="1000534" cy="1728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95" name="102 - Ευθύγραμμο βέλος σύνδεσης"/>
                  <p:cNvCxnSpPr/>
                  <p:nvPr/>
                </p:nvCxnSpPr>
                <p:spPr>
                  <a:xfrm>
                    <a:off x="1331640" y="5589240"/>
                    <a:ext cx="1332000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103 - Ευθύγραμμο βέλος σύνδεσης"/>
                  <p:cNvCxnSpPr/>
                  <p:nvPr/>
                </p:nvCxnSpPr>
                <p:spPr>
                  <a:xfrm>
                    <a:off x="2627784" y="6165304"/>
                    <a:ext cx="684000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7" name="111 - Ομάδα"/>
                  <p:cNvGrpSpPr/>
                  <p:nvPr/>
                </p:nvGrpSpPr>
                <p:grpSpPr>
                  <a:xfrm>
                    <a:off x="1558681" y="3356992"/>
                    <a:ext cx="432048" cy="360040"/>
                    <a:chOff x="6300192" y="4725144"/>
                    <a:chExt cx="576064" cy="432048"/>
                  </a:xfrm>
                </p:grpSpPr>
                <p:sp>
                  <p:nvSpPr>
                    <p:cNvPr id="99" name="106 - Έλλειψη"/>
                    <p:cNvSpPr/>
                    <p:nvPr/>
                  </p:nvSpPr>
                  <p:spPr>
                    <a:xfrm>
                      <a:off x="6300192" y="4725144"/>
                      <a:ext cx="216024" cy="432048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100" name="107 - Έλλειψη"/>
                    <p:cNvSpPr/>
                    <p:nvPr/>
                  </p:nvSpPr>
                  <p:spPr>
                    <a:xfrm>
                      <a:off x="6660232" y="4725144"/>
                      <a:ext cx="216024" cy="432048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cxnSp>
                  <p:nvCxnSpPr>
                    <p:cNvPr id="101" name="109 - Ευθεία γραμμή σύνδεσης"/>
                    <p:cNvCxnSpPr>
                      <a:stCxn id="99" idx="0"/>
                      <a:endCxn id="100" idx="0"/>
                    </p:cNvCxnSpPr>
                    <p:nvPr/>
                  </p:nvCxnSpPr>
                  <p:spPr>
                    <a:xfrm>
                      <a:off x="6408204" y="4725144"/>
                      <a:ext cx="36004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110 - Ευθεία γραμμή σύνδεσης"/>
                    <p:cNvCxnSpPr/>
                    <p:nvPr/>
                  </p:nvCxnSpPr>
                  <p:spPr>
                    <a:xfrm>
                      <a:off x="6433191" y="5146175"/>
                      <a:ext cx="36004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8" name="113 - Ευθύγραμμο βέλος σύνδεσης"/>
                  <p:cNvCxnSpPr/>
                  <p:nvPr/>
                </p:nvCxnSpPr>
                <p:spPr>
                  <a:xfrm>
                    <a:off x="1691680" y="3717032"/>
                    <a:ext cx="0" cy="183600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2" name="115 - TextBox"/>
                <p:cNvSpPr txBox="1"/>
                <p:nvPr/>
              </p:nvSpPr>
              <p:spPr>
                <a:xfrm>
                  <a:off x="395536" y="6146140"/>
                  <a:ext cx="9361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400" b="1" i="1" dirty="0" smtClean="0">
                      <a:latin typeface="Times New Roman" pitchFamily="18" charset="0"/>
                      <a:cs typeface="Times New Roman" pitchFamily="18" charset="0"/>
                    </a:rPr>
                    <a:t>–</a:t>
                  </a:r>
                  <a:r>
                    <a:rPr lang="en-US" sz="2400" b="1" i="1" dirty="0" err="1" smtClean="0">
                      <a:latin typeface="Times New Roman" pitchFamily="18" charset="0"/>
                      <a:cs typeface="Times New Roman" pitchFamily="18" charset="0"/>
                    </a:rPr>
                    <a:t>dq</a:t>
                  </a:r>
                  <a:r>
                    <a:rPr lang="en-US" sz="2400" b="1" baseline="-25000" dirty="0" err="1"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en-US" sz="2400" b="1" i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l-GR" sz="2400" b="1" i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l-GR" sz="24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116 - TextBox"/>
                <p:cNvSpPr txBox="1"/>
                <p:nvPr/>
              </p:nvSpPr>
              <p:spPr>
                <a:xfrm>
                  <a:off x="2699792" y="6237312"/>
                  <a:ext cx="9361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 smtClean="0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2400" b="1" i="1" dirty="0" err="1" smtClean="0">
                      <a:latin typeface="Times New Roman" pitchFamily="18" charset="0"/>
                      <a:cs typeface="Times New Roman" pitchFamily="18" charset="0"/>
                    </a:rPr>
                    <a:t>dq</a:t>
                  </a:r>
                  <a:r>
                    <a:rPr lang="en-US" sz="2400" b="1" baseline="-25000" dirty="0" err="1" smtClean="0"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en-US" sz="2400" b="1" i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l-GR" sz="2400" b="1" i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l-GR" sz="24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1876928" y="5157192"/>
                    <a:ext cx="566181" cy="5164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𝒍</m:t>
                              </m:r>
                            </m:e>
                          </m:acc>
                        </m:oMath>
                      </m:oMathPara>
                    </a14:m>
                    <a:endParaRPr lang="el-GR" sz="2400" b="1" dirty="0"/>
                  </a:p>
                </p:txBody>
              </p:sp>
            </mc:Choice>
            <mc:Fallback xmlns="">
              <p:sp>
                <p:nvSpPr>
                  <p:cNvPr id="138" name="TextBox 1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6928" y="5157192"/>
                    <a:ext cx="566181" cy="516488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3203848" y="5898893"/>
                  <a:ext cx="577402" cy="4383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848" y="5898893"/>
                  <a:ext cx="577402" cy="43839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Ομάδα 102"/>
          <p:cNvGrpSpPr/>
          <p:nvPr/>
        </p:nvGrpSpPr>
        <p:grpSpPr>
          <a:xfrm>
            <a:off x="5082355" y="5517232"/>
            <a:ext cx="2753518" cy="1224136"/>
            <a:chOff x="3851920" y="5517232"/>
            <a:chExt cx="2753518" cy="1224136"/>
          </a:xfrm>
        </p:grpSpPr>
        <p:sp>
          <p:nvSpPr>
            <p:cNvPr id="104" name="125 - Δεξιό άγκιστρο"/>
            <p:cNvSpPr/>
            <p:nvPr/>
          </p:nvSpPr>
          <p:spPr>
            <a:xfrm>
              <a:off x="3851920" y="5517232"/>
              <a:ext cx="432048" cy="1224136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4355976" y="5553032"/>
                  <a:ext cx="2249462" cy="10988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1" i="1" smtClean="0">
                                <a:latin typeface="Cambria Math"/>
                              </a:rPr>
                              <m:t>𝒊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el-GR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  <m:r>
                          <a:rPr lang="en-US" sz="2400" b="1" i="1" smtClean="0"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𝒅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𝒍</m:t>
                            </m:r>
                          </m:e>
                        </m:acc>
                      </m:oMath>
                    </m:oMathPara>
                  </a14:m>
                  <a:endParaRPr lang="el-GR" sz="2400" b="1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5553032"/>
                  <a:ext cx="2249462" cy="109889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Ομάδα 105"/>
          <p:cNvGrpSpPr/>
          <p:nvPr/>
        </p:nvGrpSpPr>
        <p:grpSpPr>
          <a:xfrm>
            <a:off x="6148559" y="836712"/>
            <a:ext cx="4418838" cy="1154376"/>
            <a:chOff x="4828902" y="836712"/>
            <a:chExt cx="4418838" cy="1154376"/>
          </a:xfrm>
        </p:grpSpPr>
        <p:sp>
          <p:nvSpPr>
            <p:cNvPr id="107" name="98 - TextBox"/>
            <p:cNvSpPr txBox="1"/>
            <p:nvPr/>
          </p:nvSpPr>
          <p:spPr>
            <a:xfrm>
              <a:off x="4828902" y="836712"/>
              <a:ext cx="44188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Ένταση Ηλεκτρικού Πεδίου Μέσα στο</a:t>
              </a:r>
            </a:p>
            <a:p>
              <a:pPr algn="ctr"/>
              <a:r>
                <a:rPr lang="el-GR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Διηλεκτρικό:</a:t>
              </a:r>
              <a:endParaRPr lang="el-G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6075621" y="1443053"/>
                  <a:ext cx="1925399" cy="5480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𝑬</m:t>
                            </m:r>
                          </m:e>
                        </m:acc>
                        <m:r>
                          <a:rPr lang="en-US" sz="2400" b="1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𝑬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𝑬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oMath>
                    </m:oMathPara>
                  </a14:m>
                  <a:endParaRPr lang="el-GR" sz="2400" b="1" dirty="0"/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5621" y="1443053"/>
                  <a:ext cx="1925399" cy="54803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Ομάδα 108"/>
          <p:cNvGrpSpPr/>
          <p:nvPr/>
        </p:nvGrpSpPr>
        <p:grpSpPr>
          <a:xfrm>
            <a:off x="6971777" y="2204864"/>
            <a:ext cx="2758181" cy="1334584"/>
            <a:chOff x="5652120" y="2204864"/>
            <a:chExt cx="2758181" cy="1334584"/>
          </a:xfrm>
        </p:grpSpPr>
        <p:sp>
          <p:nvSpPr>
            <p:cNvPr id="110" name="117 - TextBox"/>
            <p:cNvSpPr txBox="1"/>
            <p:nvPr/>
          </p:nvSpPr>
          <p:spPr>
            <a:xfrm>
              <a:off x="5652120" y="2204864"/>
              <a:ext cx="27581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Πόλωση Διηλεκτρικού:</a:t>
              </a:r>
              <a:endParaRPr lang="el-G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Ορθογώνιο 110"/>
                <p:cNvSpPr/>
                <p:nvPr/>
              </p:nvSpPr>
              <p:spPr>
                <a:xfrm>
                  <a:off x="6000222" y="2440557"/>
                  <a:ext cx="2061975" cy="10988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𝑷</m:t>
                            </m:r>
                          </m:e>
                        </m:acc>
                        <m:r>
                          <a:rPr lang="en-US" sz="2400" b="1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/>
                              </a:rPr>
                              <m:t>𝒅𝑽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l-GR" sz="2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1" i="1">
                                <a:latin typeface="Cambria Math"/>
                              </a:rPr>
                              <m:t>𝒊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400" b="1" i="1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el-GR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1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67" name="Ορθογώνιο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0222" y="2440557"/>
                  <a:ext cx="2061975" cy="109889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7319879" y="3714667"/>
                <a:ext cx="1575431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𝑷</m:t>
                          </m:r>
                        </m:e>
                      </m:acc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lang="el-GR" sz="24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l-GR" sz="2400" b="1" i="1" smtClean="0">
                          <a:latin typeface="Cambria Math"/>
                        </a:rPr>
                        <m:t>𝝌</m:t>
                      </m:r>
                      <m:acc>
                        <m:accPr>
                          <m:chr m:val="⃗"/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879" y="3714667"/>
                <a:ext cx="1575431" cy="5064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Ομάδα 112"/>
          <p:cNvGrpSpPr/>
          <p:nvPr/>
        </p:nvGrpSpPr>
        <p:grpSpPr>
          <a:xfrm>
            <a:off x="2651297" y="5730891"/>
            <a:ext cx="864000" cy="506421"/>
            <a:chOff x="6114484" y="4860004"/>
            <a:chExt cx="864000" cy="506421"/>
          </a:xfrm>
        </p:grpSpPr>
        <p:cxnSp>
          <p:nvCxnSpPr>
            <p:cNvPr id="114" name="16 - Ευθύγραμμο βέλος σύνδεσης"/>
            <p:cNvCxnSpPr/>
            <p:nvPr/>
          </p:nvCxnSpPr>
          <p:spPr>
            <a:xfrm>
              <a:off x="6114484" y="5301208"/>
              <a:ext cx="864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6370785" y="4860004"/>
                  <a:ext cx="465191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𝑷</m:t>
                            </m:r>
                          </m:e>
                        </m:acc>
                      </m:oMath>
                    </m:oMathPara>
                  </a14:m>
                  <a:endParaRPr lang="el-GR" sz="2400" b="1" dirty="0"/>
                </a:p>
              </p:txBody>
            </p:sp>
          </mc:Choice>
          <mc:Fallback xmlns="">
            <p:sp>
              <p:nvSpPr>
                <p:cNvPr id="146" name="TextBox 1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85" y="4860004"/>
                  <a:ext cx="465191" cy="506421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Ομάδα 115"/>
          <p:cNvGrpSpPr/>
          <p:nvPr/>
        </p:nvGrpSpPr>
        <p:grpSpPr>
          <a:xfrm>
            <a:off x="2940789" y="3029610"/>
            <a:ext cx="864000" cy="506421"/>
            <a:chOff x="6114484" y="4808653"/>
            <a:chExt cx="864000" cy="506421"/>
          </a:xfrm>
        </p:grpSpPr>
        <p:cxnSp>
          <p:nvCxnSpPr>
            <p:cNvPr id="117" name="16 - Ευθύγραμμο βέλος σύνδεσης"/>
            <p:cNvCxnSpPr/>
            <p:nvPr/>
          </p:nvCxnSpPr>
          <p:spPr>
            <a:xfrm>
              <a:off x="6114484" y="5301208"/>
              <a:ext cx="864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6473064" y="4808653"/>
                  <a:ext cx="465191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𝑷</m:t>
                            </m:r>
                          </m:e>
                        </m:acc>
                      </m:oMath>
                    </m:oMathPara>
                  </a14:m>
                  <a:endParaRPr lang="el-GR" sz="2400" b="1" dirty="0"/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3064" y="4808653"/>
                  <a:ext cx="465191" cy="506421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9" name="1 - Τίτλος"/>
          <p:cNvSpPr txBox="1">
            <a:spLocks/>
          </p:cNvSpPr>
          <p:nvPr/>
        </p:nvSpPr>
        <p:spPr>
          <a:xfrm>
            <a:off x="2244435" y="116632"/>
            <a:ext cx="8229600" cy="56207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Διηλεκτρικό σε Ηλεκτρικό Πεδίο</a:t>
            </a:r>
          </a:p>
        </p:txBody>
      </p:sp>
    </p:spTree>
    <p:extLst>
      <p:ext uri="{BB962C8B-B14F-4D97-AF65-F5344CB8AC3E}">
        <p14:creationId xmlns:p14="http://schemas.microsoft.com/office/powerpoint/2010/main" val="5140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1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97 - Ομάδα"/>
          <p:cNvGrpSpPr/>
          <p:nvPr/>
        </p:nvGrpSpPr>
        <p:grpSpPr>
          <a:xfrm>
            <a:off x="1510289" y="875669"/>
            <a:ext cx="4824536" cy="4497547"/>
            <a:chOff x="107504" y="875669"/>
            <a:chExt cx="4824536" cy="4497547"/>
          </a:xfrm>
        </p:grpSpPr>
        <p:grpSp>
          <p:nvGrpSpPr>
            <p:cNvPr id="5" name="90 - Ομάδα"/>
            <p:cNvGrpSpPr/>
            <p:nvPr/>
          </p:nvGrpSpPr>
          <p:grpSpPr>
            <a:xfrm>
              <a:off x="107504" y="875669"/>
              <a:ext cx="4824536" cy="4497547"/>
              <a:chOff x="107504" y="875669"/>
              <a:chExt cx="4824536" cy="4497547"/>
            </a:xfrm>
          </p:grpSpPr>
          <p:grpSp>
            <p:nvGrpSpPr>
              <p:cNvPr id="7" name="2 - Ομάδα"/>
              <p:cNvGrpSpPr/>
              <p:nvPr/>
            </p:nvGrpSpPr>
            <p:grpSpPr>
              <a:xfrm>
                <a:off x="107504" y="1052736"/>
                <a:ext cx="4824536" cy="4320480"/>
                <a:chOff x="2051720" y="1052736"/>
                <a:chExt cx="4824536" cy="4320480"/>
              </a:xfrm>
            </p:grpSpPr>
            <p:grpSp>
              <p:nvGrpSpPr>
                <p:cNvPr id="12" name="115 - Ομάδα"/>
                <p:cNvGrpSpPr/>
                <p:nvPr/>
              </p:nvGrpSpPr>
              <p:grpSpPr>
                <a:xfrm>
                  <a:off x="2051720" y="1052736"/>
                  <a:ext cx="4824536" cy="3636000"/>
                  <a:chOff x="4139952" y="1412776"/>
                  <a:chExt cx="4824536" cy="3636000"/>
                </a:xfrm>
              </p:grpSpPr>
              <p:grpSp>
                <p:nvGrpSpPr>
                  <p:cNvPr id="18" name="52 - Ομάδα"/>
                  <p:cNvGrpSpPr/>
                  <p:nvPr/>
                </p:nvGrpSpPr>
                <p:grpSpPr>
                  <a:xfrm>
                    <a:off x="4932040" y="1449200"/>
                    <a:ext cx="3240360" cy="3563976"/>
                    <a:chOff x="4932040" y="1772816"/>
                    <a:chExt cx="3240360" cy="3780000"/>
                  </a:xfrm>
                </p:grpSpPr>
                <p:grpSp>
                  <p:nvGrpSpPr>
                    <p:cNvPr id="24" name="193 - Ομάδα"/>
                    <p:cNvGrpSpPr/>
                    <p:nvPr/>
                  </p:nvGrpSpPr>
                  <p:grpSpPr>
                    <a:xfrm>
                      <a:off x="4932040" y="1772816"/>
                      <a:ext cx="3240360" cy="3772521"/>
                      <a:chOff x="4932040" y="1772816"/>
                      <a:chExt cx="3240360" cy="3772521"/>
                    </a:xfrm>
                  </p:grpSpPr>
                  <p:grpSp>
                    <p:nvGrpSpPr>
                      <p:cNvPr id="26" name="149 - Ομάδα"/>
                      <p:cNvGrpSpPr/>
                      <p:nvPr/>
                    </p:nvGrpSpPr>
                    <p:grpSpPr>
                      <a:xfrm>
                        <a:off x="4932040" y="1772816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69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1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2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3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27" name="150 - Ομάδα"/>
                      <p:cNvGrpSpPr/>
                      <p:nvPr/>
                    </p:nvGrpSpPr>
                    <p:grpSpPr>
                      <a:xfrm>
                        <a:off x="4932040" y="2238235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64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5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6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7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8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28" name="156 - Ομάδα"/>
                      <p:cNvGrpSpPr/>
                      <p:nvPr/>
                    </p:nvGrpSpPr>
                    <p:grpSpPr>
                      <a:xfrm>
                        <a:off x="4932040" y="2708920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59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1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2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3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29" name="162 - Ομάδα"/>
                      <p:cNvGrpSpPr/>
                      <p:nvPr/>
                    </p:nvGrpSpPr>
                    <p:grpSpPr>
                      <a:xfrm>
                        <a:off x="4932040" y="3174339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54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5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6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7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8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30" name="168 - Ομάδα"/>
                      <p:cNvGrpSpPr/>
                      <p:nvPr/>
                    </p:nvGrpSpPr>
                    <p:grpSpPr>
                      <a:xfrm>
                        <a:off x="4932040" y="3639758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49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1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2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3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31" name="174 - Ομάδα"/>
                      <p:cNvGrpSpPr/>
                      <p:nvPr/>
                    </p:nvGrpSpPr>
                    <p:grpSpPr>
                      <a:xfrm>
                        <a:off x="4932040" y="4118056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44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5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6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7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8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32" name="180 - Ομάδα"/>
                      <p:cNvGrpSpPr/>
                      <p:nvPr/>
                    </p:nvGrpSpPr>
                    <p:grpSpPr>
                      <a:xfrm>
                        <a:off x="4932040" y="4588741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39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1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2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3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33" name="186 - Ομάδα"/>
                      <p:cNvGrpSpPr/>
                      <p:nvPr/>
                    </p:nvGrpSpPr>
                    <p:grpSpPr>
                      <a:xfrm>
                        <a:off x="4932040" y="5054160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34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35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36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37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38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</p:grpSp>
                <p:sp>
                  <p:nvSpPr>
                    <p:cNvPr id="25" name="16 - Ορθογώνιο"/>
                    <p:cNvSpPr/>
                    <p:nvPr/>
                  </p:nvSpPr>
                  <p:spPr>
                    <a:xfrm>
                      <a:off x="4932040" y="1772816"/>
                      <a:ext cx="3240360" cy="37800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grpSp>
                <p:nvGrpSpPr>
                  <p:cNvPr id="19" name="105 - Ομάδα"/>
                  <p:cNvGrpSpPr/>
                  <p:nvPr/>
                </p:nvGrpSpPr>
                <p:grpSpPr>
                  <a:xfrm>
                    <a:off x="4139952" y="1412776"/>
                    <a:ext cx="4824536" cy="3636000"/>
                    <a:chOff x="4139952" y="1412776"/>
                    <a:chExt cx="4824536" cy="3636000"/>
                  </a:xfrm>
                </p:grpSpPr>
                <p:cxnSp>
                  <p:nvCxnSpPr>
                    <p:cNvPr id="20" name="11 - Ευθεία γραμμή σύνδεσης"/>
                    <p:cNvCxnSpPr/>
                    <p:nvPr/>
                  </p:nvCxnSpPr>
                  <p:spPr>
                    <a:xfrm>
                      <a:off x="4860032" y="1412776"/>
                      <a:ext cx="0" cy="3636000"/>
                    </a:xfrm>
                    <a:prstGeom prst="line">
                      <a:avLst/>
                    </a:prstGeom>
                    <a:ln w="889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12 - Ευθεία γραμμή σύνδεσης"/>
                    <p:cNvCxnSpPr/>
                    <p:nvPr/>
                  </p:nvCxnSpPr>
                  <p:spPr>
                    <a:xfrm>
                      <a:off x="8244408" y="1412776"/>
                      <a:ext cx="0" cy="3636000"/>
                    </a:xfrm>
                    <a:prstGeom prst="line">
                      <a:avLst/>
                    </a:prstGeom>
                    <a:ln w="889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13 - Ευθεία γραμμή σύνδεσης"/>
                    <p:cNvCxnSpPr/>
                    <p:nvPr/>
                  </p:nvCxnSpPr>
                  <p:spPr>
                    <a:xfrm rot="16200000">
                      <a:off x="4499952" y="2924984"/>
                      <a:ext cx="0" cy="720000"/>
                    </a:xfrm>
                    <a:prstGeom prst="line">
                      <a:avLst/>
                    </a:prstGeom>
                    <a:ln w="889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14 - Ευθεία γραμμή σύνδεσης"/>
                    <p:cNvCxnSpPr/>
                    <p:nvPr/>
                  </p:nvCxnSpPr>
                  <p:spPr>
                    <a:xfrm rot="16200000">
                      <a:off x="8604488" y="2924984"/>
                      <a:ext cx="0" cy="720000"/>
                    </a:xfrm>
                    <a:prstGeom prst="line">
                      <a:avLst/>
                    </a:prstGeom>
                    <a:ln w="889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3" name="110 - Ομάδα"/>
                <p:cNvGrpSpPr/>
                <p:nvPr/>
              </p:nvGrpSpPr>
              <p:grpSpPr>
                <a:xfrm>
                  <a:off x="2123728" y="2472776"/>
                  <a:ext cx="4644480" cy="2900440"/>
                  <a:chOff x="4211960" y="2904452"/>
                  <a:chExt cx="4644480" cy="2900440"/>
                </a:xfrm>
              </p:grpSpPr>
              <p:cxnSp>
                <p:nvCxnSpPr>
                  <p:cNvPr id="14" name="5 - Ευθεία γραμμή σύνδεσης"/>
                  <p:cNvCxnSpPr/>
                  <p:nvPr/>
                </p:nvCxnSpPr>
                <p:spPr>
                  <a:xfrm rot="16200000">
                    <a:off x="8694440" y="2906960"/>
                    <a:ext cx="0" cy="32400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6 - Ευθεία γραμμή σύνδεσης"/>
                  <p:cNvCxnSpPr/>
                  <p:nvPr/>
                </p:nvCxnSpPr>
                <p:spPr>
                  <a:xfrm rot="16200000">
                    <a:off x="4373960" y="2906960"/>
                    <a:ext cx="0" cy="32400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7 - Ευθεία γραμμή σύνδεσης"/>
                  <p:cNvCxnSpPr/>
                  <p:nvPr/>
                </p:nvCxnSpPr>
                <p:spPr>
                  <a:xfrm>
                    <a:off x="4368855" y="2904452"/>
                    <a:ext cx="0" cy="32400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7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5644852" y="5157192"/>
                    <a:ext cx="2095500" cy="647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8" name="86 - TextBox"/>
              <p:cNvSpPr txBox="1"/>
              <p:nvPr/>
            </p:nvSpPr>
            <p:spPr>
              <a:xfrm>
                <a:off x="539552" y="908720"/>
                <a:ext cx="288032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sp>
            <p:nvSpPr>
              <p:cNvPr id="9" name="87 - TextBox"/>
              <p:cNvSpPr txBox="1"/>
              <p:nvPr/>
            </p:nvSpPr>
            <p:spPr>
              <a:xfrm>
                <a:off x="899592" y="875669"/>
                <a:ext cx="21602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</p:txBody>
          </p:sp>
          <p:sp>
            <p:nvSpPr>
              <p:cNvPr id="10" name="88 - TextBox"/>
              <p:cNvSpPr txBox="1"/>
              <p:nvPr/>
            </p:nvSpPr>
            <p:spPr>
              <a:xfrm>
                <a:off x="4283968" y="898842"/>
                <a:ext cx="288032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</p:txBody>
          </p:sp>
          <p:sp>
            <p:nvSpPr>
              <p:cNvPr id="11" name="89 - TextBox"/>
              <p:cNvSpPr txBox="1"/>
              <p:nvPr/>
            </p:nvSpPr>
            <p:spPr>
              <a:xfrm>
                <a:off x="3934945" y="875669"/>
                <a:ext cx="1939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+</a:t>
                </a:r>
              </a:p>
            </p:txBody>
          </p:sp>
        </p:grpSp>
        <p:sp>
          <p:nvSpPr>
            <p:cNvPr id="6" name="96 - Ορθογώνιο"/>
            <p:cNvSpPr/>
            <p:nvPr/>
          </p:nvSpPr>
          <p:spPr>
            <a:xfrm>
              <a:off x="1547664" y="4725144"/>
              <a:ext cx="2232248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74" name="85 - TextBox"/>
          <p:cNvSpPr txBox="1"/>
          <p:nvPr/>
        </p:nvSpPr>
        <p:spPr>
          <a:xfrm>
            <a:off x="7414945" y="170080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grpSp>
        <p:nvGrpSpPr>
          <p:cNvPr id="75" name="135 - Ομάδα"/>
          <p:cNvGrpSpPr/>
          <p:nvPr/>
        </p:nvGrpSpPr>
        <p:grpSpPr>
          <a:xfrm>
            <a:off x="1654305" y="4725144"/>
            <a:ext cx="4608512" cy="523220"/>
            <a:chOff x="251520" y="4725144"/>
            <a:chExt cx="4608512" cy="523220"/>
          </a:xfrm>
        </p:grpSpPr>
        <p:sp>
          <p:nvSpPr>
            <p:cNvPr id="76" name="133 - TextBox"/>
            <p:cNvSpPr txBox="1"/>
            <p:nvPr/>
          </p:nvSpPr>
          <p:spPr>
            <a:xfrm>
              <a:off x="3563888" y="4725144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i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i="1" dirty="0" err="1" smtClean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2800" b="1" i="1" baseline="-25000" dirty="0" err="1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l-GR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lang="el-G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134 - TextBox"/>
            <p:cNvSpPr txBox="1"/>
            <p:nvPr/>
          </p:nvSpPr>
          <p:spPr>
            <a:xfrm>
              <a:off x="251520" y="4725144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+q</a:t>
              </a:r>
              <a:r>
                <a:rPr lang="el-GR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el-G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136 - Ορθογώνιο"/>
          <p:cNvSpPr/>
          <p:nvPr/>
        </p:nvSpPr>
        <p:spPr>
          <a:xfrm>
            <a:off x="2302377" y="4705980"/>
            <a:ext cx="6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l-GR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9" name="Ομάδα 78"/>
          <p:cNvGrpSpPr/>
          <p:nvPr/>
        </p:nvGrpSpPr>
        <p:grpSpPr>
          <a:xfrm>
            <a:off x="3562617" y="2418523"/>
            <a:ext cx="900000" cy="506421"/>
            <a:chOff x="6553617" y="4872980"/>
            <a:chExt cx="900000" cy="506421"/>
          </a:xfrm>
        </p:grpSpPr>
        <p:cxnSp>
          <p:nvCxnSpPr>
            <p:cNvPr id="80" name="16 - Ευθύγραμμο βέλος σύνδεσης"/>
            <p:cNvCxnSpPr/>
            <p:nvPr/>
          </p:nvCxnSpPr>
          <p:spPr>
            <a:xfrm>
              <a:off x="6553617" y="5301208"/>
              <a:ext cx="9000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694609" y="4872980"/>
                  <a:ext cx="455574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𝑬</m:t>
                            </m:r>
                          </m:e>
                        </m:acc>
                      </m:oMath>
                    </m:oMathPara>
                  </a14:m>
                  <a:endParaRPr lang="el-GR" sz="2400" b="1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609" y="4872980"/>
                  <a:ext cx="455574" cy="50642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Ομάδα 81"/>
          <p:cNvGrpSpPr/>
          <p:nvPr/>
        </p:nvGrpSpPr>
        <p:grpSpPr>
          <a:xfrm>
            <a:off x="1798321" y="3356992"/>
            <a:ext cx="3385714" cy="3341985"/>
            <a:chOff x="395536" y="3356992"/>
            <a:chExt cx="3385714" cy="3341985"/>
          </a:xfrm>
        </p:grpSpPr>
        <p:grpSp>
          <p:nvGrpSpPr>
            <p:cNvPr id="83" name="Ομάδα 82"/>
            <p:cNvGrpSpPr/>
            <p:nvPr/>
          </p:nvGrpSpPr>
          <p:grpSpPr>
            <a:xfrm>
              <a:off x="395536" y="3356992"/>
              <a:ext cx="3240360" cy="3341985"/>
              <a:chOff x="395536" y="3356992"/>
              <a:chExt cx="3240360" cy="3341985"/>
            </a:xfrm>
          </p:grpSpPr>
          <p:grpSp>
            <p:nvGrpSpPr>
              <p:cNvPr id="85" name="132 - Ομάδα"/>
              <p:cNvGrpSpPr/>
              <p:nvPr/>
            </p:nvGrpSpPr>
            <p:grpSpPr>
              <a:xfrm>
                <a:off x="395536" y="3356992"/>
                <a:ext cx="3240360" cy="3341985"/>
                <a:chOff x="395536" y="3356992"/>
                <a:chExt cx="3240360" cy="3341985"/>
              </a:xfrm>
            </p:grpSpPr>
            <p:grpSp>
              <p:nvGrpSpPr>
                <p:cNvPr id="87" name="114 - Ομάδα"/>
                <p:cNvGrpSpPr/>
                <p:nvPr/>
              </p:nvGrpSpPr>
              <p:grpSpPr>
                <a:xfrm>
                  <a:off x="1115616" y="3356992"/>
                  <a:ext cx="2196168" cy="3312368"/>
                  <a:chOff x="1115616" y="3356992"/>
                  <a:chExt cx="2196168" cy="3312368"/>
                </a:xfrm>
              </p:grpSpPr>
              <p:pic>
                <p:nvPicPr>
                  <p:cNvPr id="90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rot="5400000">
                    <a:off x="1479445" y="5304997"/>
                    <a:ext cx="1000534" cy="1728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91" name="102 - Ευθύγραμμο βέλος σύνδεσης"/>
                  <p:cNvCxnSpPr/>
                  <p:nvPr/>
                </p:nvCxnSpPr>
                <p:spPr>
                  <a:xfrm>
                    <a:off x="1331640" y="5589240"/>
                    <a:ext cx="1332000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103 - Ευθύγραμμο βέλος σύνδεσης"/>
                  <p:cNvCxnSpPr/>
                  <p:nvPr/>
                </p:nvCxnSpPr>
                <p:spPr>
                  <a:xfrm>
                    <a:off x="2627784" y="6165304"/>
                    <a:ext cx="684000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3" name="111 - Ομάδα"/>
                  <p:cNvGrpSpPr/>
                  <p:nvPr/>
                </p:nvGrpSpPr>
                <p:grpSpPr>
                  <a:xfrm>
                    <a:off x="1558681" y="3356992"/>
                    <a:ext cx="432048" cy="360040"/>
                    <a:chOff x="6300192" y="4725144"/>
                    <a:chExt cx="576064" cy="432048"/>
                  </a:xfrm>
                </p:grpSpPr>
                <p:sp>
                  <p:nvSpPr>
                    <p:cNvPr id="95" name="106 - Έλλειψη"/>
                    <p:cNvSpPr/>
                    <p:nvPr/>
                  </p:nvSpPr>
                  <p:spPr>
                    <a:xfrm>
                      <a:off x="6300192" y="4725144"/>
                      <a:ext cx="216024" cy="432048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96" name="107 - Έλλειψη"/>
                    <p:cNvSpPr/>
                    <p:nvPr/>
                  </p:nvSpPr>
                  <p:spPr>
                    <a:xfrm>
                      <a:off x="6660232" y="4725144"/>
                      <a:ext cx="216024" cy="432048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cxnSp>
                  <p:nvCxnSpPr>
                    <p:cNvPr id="97" name="109 - Ευθεία γραμμή σύνδεσης"/>
                    <p:cNvCxnSpPr>
                      <a:stCxn id="95" idx="0"/>
                      <a:endCxn id="96" idx="0"/>
                    </p:cNvCxnSpPr>
                    <p:nvPr/>
                  </p:nvCxnSpPr>
                  <p:spPr>
                    <a:xfrm>
                      <a:off x="6408204" y="4725144"/>
                      <a:ext cx="36004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110 - Ευθεία γραμμή σύνδεσης"/>
                    <p:cNvCxnSpPr/>
                    <p:nvPr/>
                  </p:nvCxnSpPr>
                  <p:spPr>
                    <a:xfrm>
                      <a:off x="6433191" y="5146175"/>
                      <a:ext cx="36004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4" name="113 - Ευθύγραμμο βέλος σύνδεσης"/>
                  <p:cNvCxnSpPr/>
                  <p:nvPr/>
                </p:nvCxnSpPr>
                <p:spPr>
                  <a:xfrm>
                    <a:off x="1691680" y="3717032"/>
                    <a:ext cx="0" cy="183600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115 - TextBox"/>
                <p:cNvSpPr txBox="1"/>
                <p:nvPr/>
              </p:nvSpPr>
              <p:spPr>
                <a:xfrm>
                  <a:off x="395536" y="6146140"/>
                  <a:ext cx="9361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400" b="1" i="1" dirty="0" smtClean="0">
                      <a:latin typeface="Times New Roman" pitchFamily="18" charset="0"/>
                      <a:cs typeface="Times New Roman" pitchFamily="18" charset="0"/>
                    </a:rPr>
                    <a:t>–</a:t>
                  </a:r>
                  <a:r>
                    <a:rPr lang="en-US" sz="2400" b="1" i="1" dirty="0" err="1" smtClean="0">
                      <a:latin typeface="Times New Roman" pitchFamily="18" charset="0"/>
                      <a:cs typeface="Times New Roman" pitchFamily="18" charset="0"/>
                    </a:rPr>
                    <a:t>dq</a:t>
                  </a:r>
                  <a:r>
                    <a:rPr lang="en-US" sz="2400" b="1" baseline="-25000" dirty="0" err="1"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en-US" sz="2400" b="1" i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l-GR" sz="2400" b="1" i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l-GR" sz="24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9" name="116 - TextBox"/>
                <p:cNvSpPr txBox="1"/>
                <p:nvPr/>
              </p:nvSpPr>
              <p:spPr>
                <a:xfrm>
                  <a:off x="2699792" y="6237312"/>
                  <a:ext cx="9361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 smtClean="0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2400" b="1" i="1" dirty="0" err="1" smtClean="0">
                      <a:latin typeface="Times New Roman" pitchFamily="18" charset="0"/>
                      <a:cs typeface="Times New Roman" pitchFamily="18" charset="0"/>
                    </a:rPr>
                    <a:t>dq</a:t>
                  </a:r>
                  <a:r>
                    <a:rPr lang="en-US" sz="2400" b="1" baseline="-25000" dirty="0" err="1" smtClean="0"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en-US" sz="2400" b="1" i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l-GR" sz="2400" b="1" i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l-GR" sz="24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1876928" y="5157192"/>
                    <a:ext cx="566181" cy="5164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𝒍</m:t>
                              </m:r>
                            </m:e>
                          </m:acc>
                        </m:oMath>
                      </m:oMathPara>
                    </a14:m>
                    <a:endParaRPr lang="el-GR" sz="2400" b="1" dirty="0"/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6928" y="5157192"/>
                    <a:ext cx="566181" cy="516488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3203848" y="5898893"/>
                  <a:ext cx="577402" cy="4383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848" y="5898893"/>
                  <a:ext cx="577402" cy="43839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Ομάδα 98"/>
          <p:cNvGrpSpPr/>
          <p:nvPr/>
        </p:nvGrpSpPr>
        <p:grpSpPr>
          <a:xfrm>
            <a:off x="6694865" y="1772816"/>
            <a:ext cx="2758181" cy="1296144"/>
            <a:chOff x="5652120" y="2204864"/>
            <a:chExt cx="2758181" cy="1296144"/>
          </a:xfrm>
        </p:grpSpPr>
        <p:sp>
          <p:nvSpPr>
            <p:cNvPr id="100" name="117 - TextBox"/>
            <p:cNvSpPr txBox="1"/>
            <p:nvPr/>
          </p:nvSpPr>
          <p:spPr>
            <a:xfrm>
              <a:off x="5652120" y="2204864"/>
              <a:ext cx="27581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Πόλωση Διηλεκτρικού:</a:t>
              </a:r>
              <a:endParaRPr lang="el-G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Ορθογώνιο 100"/>
                <p:cNvSpPr/>
                <p:nvPr/>
              </p:nvSpPr>
              <p:spPr>
                <a:xfrm>
                  <a:off x="6000222" y="2569791"/>
                  <a:ext cx="1749197" cy="9312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𝑷</m:t>
                            </m:r>
                          </m:e>
                        </m:acc>
                        <m:r>
                          <a:rPr lang="en-US" sz="2000" b="1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/>
                              </a:rPr>
                              <m:t>𝒅𝑽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1" i="1">
                                <a:latin typeface="Cambria Math"/>
                              </a:rPr>
                              <m:t>𝒊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000" b="1" i="1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el-G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110" name="Ορθογώνιο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0222" y="2569791"/>
                  <a:ext cx="1749197" cy="93121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7063650" y="3138603"/>
                <a:ext cx="1344471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𝑷</m:t>
                          </m:r>
                        </m:e>
                      </m:acc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lang="el-GR" sz="20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l-GR" sz="2000" b="1" i="1" smtClean="0">
                          <a:latin typeface="Cambria Math"/>
                        </a:rPr>
                        <m:t>𝝌</m:t>
                      </m:r>
                      <m:acc>
                        <m:accPr>
                          <m:chr m:val="⃗"/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650" y="3138603"/>
                <a:ext cx="1344471" cy="437492"/>
              </a:xfrm>
              <a:prstGeom prst="rect">
                <a:avLst/>
              </a:prstGeom>
              <a:blipFill>
                <a:blip r:embed="rId9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7054905" y="764704"/>
                <a:ext cx="1904624" cy="931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𝒅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𝒍</m:t>
                          </m:r>
                        </m:e>
                      </m:acc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905" y="764704"/>
                <a:ext cx="1904624" cy="9312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Ομάδα 103"/>
          <p:cNvGrpSpPr/>
          <p:nvPr/>
        </p:nvGrpSpPr>
        <p:grpSpPr>
          <a:xfrm>
            <a:off x="2734425" y="5730891"/>
            <a:ext cx="864000" cy="506421"/>
            <a:chOff x="6114484" y="4860004"/>
            <a:chExt cx="864000" cy="506421"/>
          </a:xfrm>
        </p:grpSpPr>
        <p:cxnSp>
          <p:nvCxnSpPr>
            <p:cNvPr id="105" name="16 - Ευθύγραμμο βέλος σύνδεσης"/>
            <p:cNvCxnSpPr/>
            <p:nvPr/>
          </p:nvCxnSpPr>
          <p:spPr>
            <a:xfrm>
              <a:off x="6114484" y="5301208"/>
              <a:ext cx="864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6370785" y="4860004"/>
                  <a:ext cx="465191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𝑷</m:t>
                            </m:r>
                          </m:e>
                        </m:acc>
                      </m:oMath>
                    </m:oMathPara>
                  </a14:m>
                  <a:endParaRPr lang="el-GR" sz="2400" b="1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85" y="4860004"/>
                  <a:ext cx="465191" cy="50642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Ομάδα 106"/>
          <p:cNvGrpSpPr/>
          <p:nvPr/>
        </p:nvGrpSpPr>
        <p:grpSpPr>
          <a:xfrm>
            <a:off x="3023917" y="3029610"/>
            <a:ext cx="864000" cy="506421"/>
            <a:chOff x="6114484" y="4808653"/>
            <a:chExt cx="864000" cy="506421"/>
          </a:xfrm>
        </p:grpSpPr>
        <p:cxnSp>
          <p:nvCxnSpPr>
            <p:cNvPr id="108" name="16 - Ευθύγραμμο βέλος σύνδεσης"/>
            <p:cNvCxnSpPr/>
            <p:nvPr/>
          </p:nvCxnSpPr>
          <p:spPr>
            <a:xfrm>
              <a:off x="6114484" y="5301208"/>
              <a:ext cx="864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6473064" y="4808653"/>
                  <a:ext cx="465191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𝑷</m:t>
                            </m:r>
                          </m:e>
                        </m:acc>
                      </m:oMath>
                    </m:oMathPara>
                  </a14:m>
                  <a:endParaRPr lang="el-GR" sz="2400" b="1" dirty="0"/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3064" y="4808653"/>
                  <a:ext cx="465191" cy="50642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Ομάδα 109"/>
          <p:cNvGrpSpPr/>
          <p:nvPr/>
        </p:nvGrpSpPr>
        <p:grpSpPr>
          <a:xfrm>
            <a:off x="6406833" y="678706"/>
            <a:ext cx="2974205" cy="3504270"/>
            <a:chOff x="5004048" y="678706"/>
            <a:chExt cx="2974205" cy="3504270"/>
          </a:xfrm>
        </p:grpSpPr>
        <p:sp>
          <p:nvSpPr>
            <p:cNvPr id="111" name="Έλλειψη 118"/>
            <p:cNvSpPr/>
            <p:nvPr/>
          </p:nvSpPr>
          <p:spPr>
            <a:xfrm>
              <a:off x="5148064" y="678706"/>
              <a:ext cx="2830189" cy="245989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12" name="Ομάδα 111"/>
            <p:cNvGrpSpPr/>
            <p:nvPr/>
          </p:nvGrpSpPr>
          <p:grpSpPr>
            <a:xfrm>
              <a:off x="5004048" y="1908653"/>
              <a:ext cx="432048" cy="2274323"/>
              <a:chOff x="5004048" y="1908654"/>
              <a:chExt cx="432048" cy="2067056"/>
            </a:xfrm>
          </p:grpSpPr>
          <p:cxnSp>
            <p:nvCxnSpPr>
              <p:cNvPr id="113" name="Ευθεία γραμμή σύνδεσης 112"/>
              <p:cNvCxnSpPr>
                <a:stCxn id="111" idx="2"/>
              </p:cNvCxnSpPr>
              <p:nvPr/>
            </p:nvCxnSpPr>
            <p:spPr>
              <a:xfrm flipH="1" flipV="1">
                <a:off x="5004048" y="1908654"/>
                <a:ext cx="144016" cy="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Ευθεία γραμμή σύνδεσης 113"/>
              <p:cNvCxnSpPr/>
              <p:nvPr/>
            </p:nvCxnSpPr>
            <p:spPr>
              <a:xfrm>
                <a:off x="5004048" y="1908654"/>
                <a:ext cx="0" cy="206705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Ευθεία γραμμή σύνδεσης 114"/>
              <p:cNvCxnSpPr/>
              <p:nvPr/>
            </p:nvCxnSpPr>
            <p:spPr>
              <a:xfrm>
                <a:off x="5004048" y="3975710"/>
                <a:ext cx="432048" cy="0"/>
              </a:xfrm>
              <a:prstGeom prst="line">
                <a:avLst/>
              </a:prstGeom>
              <a:ln w="28575">
                <a:headEnd type="none" w="med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Ορθογώνιο 115"/>
              <p:cNvSpPr/>
              <p:nvPr/>
            </p:nvSpPr>
            <p:spPr>
              <a:xfrm>
                <a:off x="6910889" y="3789040"/>
                <a:ext cx="3124830" cy="688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/>
                            </a:rPr>
                            <m:t>𝑷</m:t>
                          </m:r>
                        </m:e>
                      </m:acc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𝒅𝑽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𝒍</m:t>
                          </m:r>
                        </m:e>
                      </m:acc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latin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𝒍</m:t>
                          </m:r>
                        </m:e>
                      </m:acc>
                      <m:r>
                        <a:rPr lang="en-US" sz="2000" b="1" i="1" smtClean="0">
                          <a:latin typeface="Cambria Math"/>
                        </a:rPr>
                        <m:t>       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16" name="Ορθογώνιο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889" y="3789040"/>
                <a:ext cx="3124830" cy="6886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Ορθογώνιο 116"/>
              <p:cNvSpPr/>
              <p:nvPr/>
            </p:nvSpPr>
            <p:spPr>
              <a:xfrm>
                <a:off x="8879766" y="4696916"/>
                <a:ext cx="1122551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>
                              <a:latin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𝒅</m:t>
                      </m:r>
                      <m:r>
                        <a:rPr lang="en-US" sz="2000" b="1" i="1" smtClean="0">
                          <a:latin typeface="Cambria Math"/>
                        </a:rPr>
                        <m:t>𝑽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17" name="Ορθογώνιο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766" y="4696916"/>
                <a:ext cx="1122551" cy="427618"/>
              </a:xfrm>
              <a:prstGeom prst="rect">
                <a:avLst/>
              </a:prstGeom>
              <a:blipFill>
                <a:blip r:embed="rId14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Ορθογώνιο 117"/>
              <p:cNvSpPr/>
              <p:nvPr/>
            </p:nvSpPr>
            <p:spPr>
              <a:xfrm>
                <a:off x="6550849" y="4676676"/>
                <a:ext cx="2579873" cy="480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/>
                            </a:rPr>
                            <m:t>𝑷</m:t>
                          </m:r>
                        </m:e>
                      </m:acc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𝑨</m:t>
                          </m:r>
                        </m:e>
                      </m:acc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latin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𝒍</m:t>
                          </m:r>
                        </m:e>
                      </m:acc>
                      <m:r>
                        <a:rPr lang="el-GR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𝑨</m:t>
                          </m:r>
                        </m:e>
                      </m:acc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18" name="Ορθογώνιο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849" y="4676676"/>
                <a:ext cx="2579873" cy="480516"/>
              </a:xfrm>
              <a:prstGeom prst="rect">
                <a:avLst/>
              </a:prstGeom>
              <a:blipFill>
                <a:blip r:embed="rId15"/>
                <a:stretch>
                  <a:fillRect t="-16456" b="-50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Ορθογώνιο 118"/>
              <p:cNvSpPr/>
              <p:nvPr/>
            </p:nvSpPr>
            <p:spPr>
              <a:xfrm>
                <a:off x="9812981" y="4653136"/>
                <a:ext cx="689035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𝒅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19" name="Ορθογώνιο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981" y="4653136"/>
                <a:ext cx="689035" cy="427618"/>
              </a:xfrm>
              <a:prstGeom prst="rect">
                <a:avLst/>
              </a:prstGeom>
              <a:blipFill>
                <a:blip r:embed="rId1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Ορθογώνιο 119"/>
              <p:cNvSpPr/>
              <p:nvPr/>
            </p:nvSpPr>
            <p:spPr>
              <a:xfrm>
                <a:off x="6556637" y="5256457"/>
                <a:ext cx="2141868" cy="434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/>
                            </a:rPr>
                            <m:t>𝑷</m:t>
                          </m:r>
                        </m:e>
                      </m:acc>
                      <m:r>
                        <a:rPr lang="en-US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𝑨</m:t>
                          </m:r>
                        </m:e>
                      </m:acc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𝒅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   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0" name="Ορθογώνιο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637" y="5256457"/>
                <a:ext cx="2141868" cy="434991"/>
              </a:xfrm>
              <a:prstGeom prst="rect">
                <a:avLst/>
              </a:prstGeom>
              <a:blipFill>
                <a:blip r:embed="rId17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Ορθογώνιο 120"/>
              <p:cNvSpPr/>
              <p:nvPr/>
            </p:nvSpPr>
            <p:spPr>
              <a:xfrm>
                <a:off x="6262817" y="5733256"/>
                <a:ext cx="1646733" cy="951222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𝑷</m:t>
                              </m:r>
                            </m:e>
                          </m:acc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𝑨</m:t>
                              </m:r>
                            </m:e>
                          </m:acc>
                          <m:r>
                            <a:rPr lang="en-US" b="1" i="1">
                              <a:latin typeface="Cambria Math"/>
                            </a:rPr>
                            <m:t>=</m:t>
                          </m:r>
                        </m:e>
                      </m:nary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1" name="Ορθογώνιο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817" y="5733256"/>
                <a:ext cx="1646733" cy="95122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209 - TextBox"/>
          <p:cNvSpPr txBox="1"/>
          <p:nvPr/>
        </p:nvSpPr>
        <p:spPr>
          <a:xfrm>
            <a:off x="7919001" y="5951021"/>
            <a:ext cx="2473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Ο Νόμος του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Gauss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για</a:t>
            </a:r>
          </a:p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Την Πόλωση</a:t>
            </a:r>
            <a:endParaRPr lang="el-G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1 - Τίτλος"/>
          <p:cNvSpPr txBox="1">
            <a:spLocks/>
          </p:cNvSpPr>
          <p:nvPr/>
        </p:nvSpPr>
        <p:spPr>
          <a:xfrm>
            <a:off x="2244435" y="116632"/>
            <a:ext cx="8229600" cy="56207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Διηλεκτρικό σε Ηλεκτρικό Πεδίο</a:t>
            </a:r>
          </a:p>
        </p:txBody>
      </p:sp>
    </p:spTree>
    <p:extLst>
      <p:ext uri="{BB962C8B-B14F-4D97-AF65-F5344CB8AC3E}">
        <p14:creationId xmlns:p14="http://schemas.microsoft.com/office/powerpoint/2010/main" val="308992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18" grpId="0"/>
      <p:bldP spid="119" grpId="0"/>
      <p:bldP spid="120" grpId="0"/>
      <p:bldP spid="121" grpId="0" animBg="1"/>
      <p:bldP spid="1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10 - Ομάδα"/>
          <p:cNvGrpSpPr/>
          <p:nvPr/>
        </p:nvGrpSpPr>
        <p:grpSpPr>
          <a:xfrm>
            <a:off x="1395259" y="2472776"/>
            <a:ext cx="4644480" cy="2900440"/>
            <a:chOff x="4211960" y="2904452"/>
            <a:chExt cx="4644480" cy="2900440"/>
          </a:xfrm>
        </p:grpSpPr>
        <p:cxnSp>
          <p:nvCxnSpPr>
            <p:cNvPr id="5" name="21 - Ευθεία γραμμή σύνδεσης"/>
            <p:cNvCxnSpPr/>
            <p:nvPr/>
          </p:nvCxnSpPr>
          <p:spPr>
            <a:xfrm rot="16200000">
              <a:off x="8694440" y="2906960"/>
              <a:ext cx="0" cy="32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22 - Ευθεία γραμμή σύνδεσης"/>
            <p:cNvCxnSpPr/>
            <p:nvPr/>
          </p:nvCxnSpPr>
          <p:spPr>
            <a:xfrm rot="16200000">
              <a:off x="4373960" y="2906960"/>
              <a:ext cx="0" cy="32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23 - Ευθεία γραμμή σύνδεσης"/>
            <p:cNvCxnSpPr/>
            <p:nvPr/>
          </p:nvCxnSpPr>
          <p:spPr>
            <a:xfrm>
              <a:off x="4368855" y="2904452"/>
              <a:ext cx="0" cy="32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44852" y="5157192"/>
              <a:ext cx="20955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26 - TextBox"/>
          <p:cNvSpPr txBox="1"/>
          <p:nvPr/>
        </p:nvSpPr>
        <p:spPr>
          <a:xfrm>
            <a:off x="7227907" y="170080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grpSp>
        <p:nvGrpSpPr>
          <p:cNvPr id="10" name="38 - Ομάδα"/>
          <p:cNvGrpSpPr/>
          <p:nvPr/>
        </p:nvGrpSpPr>
        <p:grpSpPr>
          <a:xfrm>
            <a:off x="1323251" y="836712"/>
            <a:ext cx="4824536" cy="4536504"/>
            <a:chOff x="107504" y="836712"/>
            <a:chExt cx="4824536" cy="4536504"/>
          </a:xfrm>
        </p:grpSpPr>
        <p:sp>
          <p:nvSpPr>
            <p:cNvPr id="11" name="16 - Ορθογώνιο"/>
            <p:cNvSpPr/>
            <p:nvPr/>
          </p:nvSpPr>
          <p:spPr>
            <a:xfrm>
              <a:off x="899592" y="1052736"/>
              <a:ext cx="3240360" cy="35639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40 - TextBox"/>
            <p:cNvSpPr txBox="1"/>
            <p:nvPr/>
          </p:nvSpPr>
          <p:spPr>
            <a:xfrm>
              <a:off x="4283968" y="898842"/>
              <a:ext cx="288032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 smtClean="0">
                  <a:solidFill>
                    <a:srgbClr val="FF0000"/>
                  </a:solidFill>
                  <a:latin typeface="Arial Black" pitchFamily="34" charset="0"/>
                  <a:cs typeface="Times New Roman" pitchFamily="18" charset="0"/>
                </a:rPr>
                <a:t>–</a:t>
              </a:r>
            </a:p>
            <a:p>
              <a:pPr algn="ctr"/>
              <a:r>
                <a:rPr lang="el-GR" sz="2800" b="1" dirty="0" smtClean="0">
                  <a:solidFill>
                    <a:srgbClr val="FF0000"/>
                  </a:solidFill>
                  <a:latin typeface="Arial Black" pitchFamily="34" charset="0"/>
                  <a:cs typeface="Times New Roman" pitchFamily="18" charset="0"/>
                </a:rPr>
                <a:t>–</a:t>
              </a:r>
            </a:p>
            <a:p>
              <a:pPr algn="ctr"/>
              <a:r>
                <a:rPr lang="el-GR" sz="2800" b="1" dirty="0" smtClean="0">
                  <a:solidFill>
                    <a:srgbClr val="FF0000"/>
                  </a:solidFill>
                  <a:latin typeface="Arial Black" pitchFamily="34" charset="0"/>
                  <a:cs typeface="Times New Roman" pitchFamily="18" charset="0"/>
                </a:rPr>
                <a:t>–</a:t>
              </a:r>
            </a:p>
            <a:p>
              <a:pPr algn="ctr"/>
              <a:r>
                <a:rPr lang="el-GR" sz="2800" b="1" dirty="0" smtClean="0">
                  <a:solidFill>
                    <a:srgbClr val="FF0000"/>
                  </a:solidFill>
                  <a:latin typeface="Arial Black" pitchFamily="34" charset="0"/>
                  <a:cs typeface="Times New Roman" pitchFamily="18" charset="0"/>
                </a:rPr>
                <a:t>–</a:t>
              </a:r>
            </a:p>
            <a:p>
              <a:pPr algn="ctr"/>
              <a:r>
                <a:rPr lang="el-GR" sz="2800" b="1" dirty="0" smtClean="0">
                  <a:solidFill>
                    <a:srgbClr val="FF0000"/>
                  </a:solidFill>
                  <a:latin typeface="Arial Black" pitchFamily="34" charset="0"/>
                  <a:cs typeface="Times New Roman" pitchFamily="18" charset="0"/>
                </a:rPr>
                <a:t>–</a:t>
              </a:r>
            </a:p>
            <a:p>
              <a:pPr algn="ctr"/>
              <a:r>
                <a:rPr lang="el-GR" sz="2800" b="1" dirty="0" smtClean="0">
                  <a:solidFill>
                    <a:srgbClr val="FF0000"/>
                  </a:solidFill>
                  <a:latin typeface="Arial Black" pitchFamily="34" charset="0"/>
                  <a:cs typeface="Times New Roman" pitchFamily="18" charset="0"/>
                </a:rPr>
                <a:t>–</a:t>
              </a:r>
            </a:p>
            <a:p>
              <a:pPr algn="ctr"/>
              <a:r>
                <a:rPr lang="el-GR" sz="2800" b="1" dirty="0" smtClean="0">
                  <a:solidFill>
                    <a:srgbClr val="FF0000"/>
                  </a:solidFill>
                  <a:latin typeface="Arial Black" pitchFamily="34" charset="0"/>
                  <a:cs typeface="Times New Roman" pitchFamily="18" charset="0"/>
                </a:rPr>
                <a:t>–</a:t>
              </a:r>
            </a:p>
            <a:p>
              <a:pPr algn="ctr"/>
              <a:r>
                <a:rPr lang="el-GR" sz="2800" b="1" dirty="0" smtClean="0">
                  <a:solidFill>
                    <a:srgbClr val="FF0000"/>
                  </a:solidFill>
                  <a:latin typeface="Arial Black" pitchFamily="34" charset="0"/>
                  <a:cs typeface="Times New Roman" pitchFamily="18" charset="0"/>
                </a:rPr>
                <a:t>–</a:t>
              </a:r>
            </a:p>
            <a:p>
              <a:pPr algn="ctr"/>
              <a:r>
                <a:rPr lang="el-GR" sz="2800" b="1" dirty="0" smtClean="0">
                  <a:solidFill>
                    <a:srgbClr val="FF0000"/>
                  </a:solidFill>
                  <a:latin typeface="Arial Black" pitchFamily="34" charset="0"/>
                  <a:cs typeface="Times New Roman" pitchFamily="18" charset="0"/>
                </a:rPr>
                <a:t>–</a:t>
              </a:r>
            </a:p>
          </p:txBody>
        </p:sp>
        <p:sp>
          <p:nvSpPr>
            <p:cNvPr id="13" name="41 - TextBox"/>
            <p:cNvSpPr txBox="1"/>
            <p:nvPr/>
          </p:nvSpPr>
          <p:spPr>
            <a:xfrm>
              <a:off x="3934945" y="875669"/>
              <a:ext cx="19399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 smtClean="0">
                  <a:latin typeface="Arial Black" pitchFamily="34" charset="0"/>
                  <a:cs typeface="Times New Roman" pitchFamily="18" charset="0"/>
                </a:rPr>
                <a:t>+</a:t>
              </a:r>
            </a:p>
            <a:p>
              <a:pPr algn="ctr"/>
              <a:r>
                <a:rPr lang="el-GR" sz="2800" b="1" dirty="0" smtClean="0">
                  <a:latin typeface="Arial Black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l-GR" sz="2800" b="1" dirty="0" smtClean="0">
                  <a:latin typeface="Arial Black" pitchFamily="34" charset="0"/>
                  <a:cs typeface="Times New Roman" pitchFamily="18" charset="0"/>
                </a:rPr>
                <a:t>+</a:t>
              </a:r>
            </a:p>
            <a:p>
              <a:pPr algn="ctr"/>
              <a:r>
                <a:rPr lang="el-GR" sz="2800" b="1" dirty="0" smtClean="0">
                  <a:latin typeface="Arial Black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l-GR" sz="2800" b="1" dirty="0" smtClean="0">
                  <a:latin typeface="Arial Black" pitchFamily="34" charset="0"/>
                  <a:cs typeface="Times New Roman" pitchFamily="18" charset="0"/>
                </a:rPr>
                <a:t>+</a:t>
              </a:r>
            </a:p>
            <a:p>
              <a:pPr algn="ctr"/>
              <a:r>
                <a:rPr lang="el-GR" sz="2800" b="1" dirty="0" smtClean="0">
                  <a:latin typeface="Arial Black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l-GR" sz="2800" b="1" dirty="0" smtClean="0">
                  <a:latin typeface="Arial Black" pitchFamily="34" charset="0"/>
                  <a:cs typeface="Times New Roman" pitchFamily="18" charset="0"/>
                </a:rPr>
                <a:t>+</a:t>
              </a:r>
            </a:p>
            <a:p>
              <a:pPr algn="ctr"/>
              <a:r>
                <a:rPr lang="el-GR" sz="2800" b="1" dirty="0" smtClean="0">
                  <a:latin typeface="Arial Black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l-GR" sz="2800" b="1" dirty="0" smtClean="0">
                  <a:latin typeface="Arial Black" pitchFamily="34" charset="0"/>
                  <a:cs typeface="Times New Roman" pitchFamily="18" charset="0"/>
                </a:rPr>
                <a:t>+</a:t>
              </a:r>
            </a:p>
          </p:txBody>
        </p:sp>
        <p:grpSp>
          <p:nvGrpSpPr>
            <p:cNvPr id="14" name="121 - Ομάδα"/>
            <p:cNvGrpSpPr/>
            <p:nvPr/>
          </p:nvGrpSpPr>
          <p:grpSpPr>
            <a:xfrm>
              <a:off x="107504" y="1052736"/>
              <a:ext cx="4824536" cy="4320480"/>
              <a:chOff x="107504" y="1052736"/>
              <a:chExt cx="4824536" cy="4320480"/>
            </a:xfrm>
          </p:grpSpPr>
          <p:sp>
            <p:nvSpPr>
              <p:cNvPr id="17" name="3 - Ορθογώνιο"/>
              <p:cNvSpPr/>
              <p:nvPr/>
            </p:nvSpPr>
            <p:spPr>
              <a:xfrm>
                <a:off x="1547664" y="4725144"/>
                <a:ext cx="2232248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18" name="105 - Ομάδα"/>
              <p:cNvGrpSpPr/>
              <p:nvPr/>
            </p:nvGrpSpPr>
            <p:grpSpPr>
              <a:xfrm>
                <a:off x="107504" y="1052736"/>
                <a:ext cx="4824536" cy="3636000"/>
                <a:chOff x="4139952" y="1412776"/>
                <a:chExt cx="4824536" cy="3636000"/>
              </a:xfrm>
            </p:grpSpPr>
            <p:cxnSp>
              <p:nvCxnSpPr>
                <p:cNvPr id="19" name="47 - Ευθεία γραμμή σύνδεσης"/>
                <p:cNvCxnSpPr/>
                <p:nvPr/>
              </p:nvCxnSpPr>
              <p:spPr>
                <a:xfrm>
                  <a:off x="8244408" y="1412776"/>
                  <a:ext cx="0" cy="3636000"/>
                </a:xfrm>
                <a:prstGeom prst="line">
                  <a:avLst/>
                </a:prstGeom>
                <a:ln w="889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48 - Ευθεία γραμμή σύνδεσης"/>
                <p:cNvCxnSpPr/>
                <p:nvPr/>
              </p:nvCxnSpPr>
              <p:spPr>
                <a:xfrm rot="16200000">
                  <a:off x="4499952" y="2924984"/>
                  <a:ext cx="0" cy="720000"/>
                </a:xfrm>
                <a:prstGeom prst="line">
                  <a:avLst/>
                </a:prstGeom>
                <a:ln w="889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49 - Ευθεία γραμμή σύνδεσης"/>
                <p:cNvCxnSpPr/>
                <p:nvPr/>
              </p:nvCxnSpPr>
              <p:spPr>
                <a:xfrm rot="16200000">
                  <a:off x="8604488" y="2924984"/>
                  <a:ext cx="0" cy="720000"/>
                </a:xfrm>
                <a:prstGeom prst="line">
                  <a:avLst/>
                </a:prstGeom>
                <a:ln w="889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50 - Ευθεία γραμμή σύνδεσης"/>
                <p:cNvCxnSpPr/>
                <p:nvPr/>
              </p:nvCxnSpPr>
              <p:spPr>
                <a:xfrm>
                  <a:off x="4860032" y="1412776"/>
                  <a:ext cx="0" cy="3636000"/>
                </a:xfrm>
                <a:prstGeom prst="line">
                  <a:avLst/>
                </a:prstGeom>
                <a:ln w="889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43 - TextBox"/>
            <p:cNvSpPr txBox="1"/>
            <p:nvPr/>
          </p:nvSpPr>
          <p:spPr>
            <a:xfrm>
              <a:off x="899592" y="836712"/>
              <a:ext cx="216024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 smtClean="0">
                  <a:latin typeface="Arial Black" pitchFamily="34" charset="0"/>
                  <a:cs typeface="Times New Roman" pitchFamily="18" charset="0"/>
                </a:rPr>
                <a:t>–</a:t>
              </a:r>
            </a:p>
            <a:p>
              <a:pPr algn="ctr"/>
              <a:r>
                <a:rPr lang="el-GR" sz="2800" b="1" dirty="0" smtClean="0">
                  <a:latin typeface="Arial Black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l-GR" sz="2800" b="1" dirty="0" smtClean="0">
                  <a:latin typeface="Arial Black" pitchFamily="34" charset="0"/>
                  <a:cs typeface="Times New Roman" pitchFamily="18" charset="0"/>
                </a:rPr>
                <a:t>–</a:t>
              </a:r>
            </a:p>
            <a:p>
              <a:pPr algn="ctr"/>
              <a:r>
                <a:rPr lang="el-GR" sz="2800" b="1" dirty="0" smtClean="0">
                  <a:latin typeface="Arial Black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l-GR" sz="2800" b="1" dirty="0" smtClean="0">
                  <a:latin typeface="Arial Black" pitchFamily="34" charset="0"/>
                  <a:cs typeface="Times New Roman" pitchFamily="18" charset="0"/>
                </a:rPr>
                <a:t>–</a:t>
              </a:r>
            </a:p>
            <a:p>
              <a:pPr algn="ctr"/>
              <a:r>
                <a:rPr lang="el-GR" sz="2800" b="1" dirty="0" smtClean="0">
                  <a:latin typeface="Arial Black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l-GR" sz="2800" b="1" dirty="0" smtClean="0">
                  <a:latin typeface="Arial Black" pitchFamily="34" charset="0"/>
                  <a:cs typeface="Times New Roman" pitchFamily="18" charset="0"/>
                </a:rPr>
                <a:t>–</a:t>
              </a:r>
            </a:p>
            <a:p>
              <a:pPr algn="ctr"/>
              <a:r>
                <a:rPr lang="el-GR" sz="2800" b="1" dirty="0" smtClean="0">
                  <a:latin typeface="Arial Black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l-GR" sz="2800" b="1" dirty="0" smtClean="0">
                  <a:latin typeface="Arial Black" pitchFamily="34" charset="0"/>
                  <a:cs typeface="Times New Roman" pitchFamily="18" charset="0"/>
                </a:rPr>
                <a:t>–</a:t>
              </a:r>
            </a:p>
          </p:txBody>
        </p:sp>
        <p:sp>
          <p:nvSpPr>
            <p:cNvPr id="16" name="44 - TextBox"/>
            <p:cNvSpPr txBox="1"/>
            <p:nvPr/>
          </p:nvSpPr>
          <p:spPr>
            <a:xfrm>
              <a:off x="539552" y="908720"/>
              <a:ext cx="288032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  <a:p>
              <a:pPr algn="ctr"/>
              <a:r>
                <a:rPr lang="el-GR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  <a:p>
              <a:pPr algn="ctr"/>
              <a:r>
                <a:rPr lang="el-GR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  <a:p>
              <a:pPr algn="ctr"/>
              <a:r>
                <a:rPr lang="el-GR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  <a:p>
              <a:pPr algn="ctr"/>
              <a:r>
                <a:rPr lang="el-GR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  <a:p>
              <a:pPr algn="ctr"/>
              <a:r>
                <a:rPr lang="el-GR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  <a:p>
              <a:pPr algn="ctr"/>
              <a:r>
                <a:rPr lang="el-GR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  <a:p>
              <a:pPr algn="ctr"/>
              <a:r>
                <a:rPr lang="el-GR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  <a:p>
              <a:pPr algn="ctr"/>
              <a:r>
                <a:rPr lang="el-GR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Ορθογώνιο 22"/>
              <p:cNvSpPr/>
              <p:nvPr/>
            </p:nvSpPr>
            <p:spPr>
              <a:xfrm>
                <a:off x="6075779" y="620688"/>
                <a:ext cx="1646733" cy="951222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lang="el-GR" b="1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ln>
                                <a:noFill/>
                              </a:ln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b="1" i="1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n>
                                    <a:noFill/>
                                  </a:ln>
                                  <a:latin typeface="Cambria Math"/>
                                </a:rPr>
                                <m:t>𝑷</m:t>
                              </m:r>
                            </m:e>
                          </m:acc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/>
                                </a:rPr>
                                <m:t>𝑨</m:t>
                              </m:r>
                            </m:e>
                          </m:acc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</a:rPr>
                            <m:t>=</m:t>
                          </m:r>
                        </m:e>
                      </m:nary>
                      <m:sSub>
                        <m:sSubPr>
                          <m:ctrlPr>
                            <a:rPr lang="en-US" b="1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n>
                                <a:noFill/>
                              </a:ln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b="1" i="1" smtClean="0">
                              <a:ln>
                                <a:noFill/>
                              </a:ln>
                              <a:latin typeface="Cambria Math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l-GR" dirty="0">
                  <a:ln>
                    <a:noFill/>
                  </a:ln>
                </a:endParaRPr>
              </a:p>
            </p:txBody>
          </p:sp>
        </mc:Choice>
        <mc:Fallback xmlns="">
          <p:sp>
            <p:nvSpPr>
              <p:cNvPr id="23" name="Ορθογώνιο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779" y="620688"/>
                <a:ext cx="1646733" cy="951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209 - TextBox"/>
          <p:cNvSpPr txBox="1"/>
          <p:nvPr/>
        </p:nvSpPr>
        <p:spPr>
          <a:xfrm>
            <a:off x="7731963" y="838453"/>
            <a:ext cx="2473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Ο Νόμος του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Gauss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για</a:t>
            </a:r>
          </a:p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Την Πόλωση</a:t>
            </a:r>
            <a:endParaRPr lang="el-GR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387492" y="1717274"/>
                <a:ext cx="1344471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𝑷</m:t>
                          </m:r>
                        </m:e>
                      </m:acc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lang="el-GR" sz="20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l-GR" sz="2000" b="1" i="1" smtClean="0">
                          <a:latin typeface="Cambria Math"/>
                        </a:rPr>
                        <m:t>𝝌</m:t>
                      </m:r>
                      <m:acc>
                        <m:accPr>
                          <m:chr m:val="⃗"/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92" y="1717274"/>
                <a:ext cx="1344471" cy="437492"/>
              </a:xfrm>
              <a:prstGeom prst="rect">
                <a:avLst/>
              </a:prstGeom>
              <a:blipFill>
                <a:blip r:embed="rId4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Ορθογώνιο 25"/>
              <p:cNvSpPr/>
              <p:nvPr/>
            </p:nvSpPr>
            <p:spPr>
              <a:xfrm>
                <a:off x="6387492" y="3140968"/>
                <a:ext cx="2728760" cy="951222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lang="el-GR" b="1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ln>
                                <a:noFill/>
                              </a:ln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b="1" i="1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n>
                                    <a:noFill/>
                                  </a:ln>
                                  <a:latin typeface="Cambria Math"/>
                                </a:rPr>
                                <m:t>𝑬</m:t>
                              </m:r>
                            </m:e>
                          </m:acc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/>
                                </a:rPr>
                                <m:t>𝑨</m:t>
                              </m:r>
                            </m:e>
                          </m:acc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l-GR" b="1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n>
                                <a:noFill/>
                              </a:ln>
                              <a:latin typeface="Cambria Math"/>
                            </a:rPr>
                            <m:t>𝒒</m:t>
                          </m:r>
                          <m:r>
                            <a:rPr lang="en-US" b="1" i="1" smtClean="0">
                              <a:ln>
                                <a:noFill/>
                              </a:ln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1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ln>
                                    <a:noFill/>
                                  </a:ln>
                                  <a:latin typeface="Cambria Math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l-GR" b="1" i="1" smtClean="0">
                                  <a:ln>
                                    <a:noFill/>
                                  </a:ln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l-GR" b="1" i="1" smtClean="0">
                          <a:ln>
                            <a:noFill/>
                          </a:ln>
                          <a:latin typeface="Cambria Math"/>
                        </a:rPr>
                        <m:t>        </m:t>
                      </m:r>
                      <m:r>
                        <a:rPr lang="el-GR" b="1" i="1" smtClean="0">
                          <a:ln>
                            <a:noFill/>
                          </a:ln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dirty="0">
                  <a:ln>
                    <a:noFill/>
                  </a:ln>
                </a:endParaRPr>
              </a:p>
            </p:txBody>
          </p:sp>
        </mc:Choice>
        <mc:Fallback xmlns="">
          <p:sp>
            <p:nvSpPr>
              <p:cNvPr id="26" name="Ορθογώνιο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92" y="3140968"/>
                <a:ext cx="2728760" cy="9512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Ορθογώνιο 26"/>
              <p:cNvSpPr/>
              <p:nvPr/>
            </p:nvSpPr>
            <p:spPr>
              <a:xfrm>
                <a:off x="6365389" y="3989946"/>
                <a:ext cx="2752740" cy="951222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lang="el-GR" b="1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ln>
                                <a:noFill/>
                              </a:ln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l-GR" b="1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ln>
                                    <a:noFill/>
                                  </a:ln>
                                  <a:latin typeface="Cambria Math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l-GR" b="1" i="1" smtClean="0">
                                  <a:ln>
                                    <a:noFill/>
                                  </a:ln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l-GR" b="1" i="1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n>
                                    <a:noFill/>
                                  </a:ln>
                                  <a:latin typeface="Cambria Math"/>
                                </a:rPr>
                                <m:t>𝑬</m:t>
                              </m:r>
                            </m:e>
                          </m:acc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/>
                                </a:rPr>
                                <m:t>𝑨</m:t>
                              </m:r>
                            </m:e>
                          </m:acc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</a:rPr>
                            <m:t>=</m:t>
                          </m:r>
                        </m:e>
                      </m:nary>
                      <m:r>
                        <a:rPr lang="en-US" b="1" i="1">
                          <a:latin typeface="Cambria Math"/>
                        </a:rPr>
                        <m:t>𝒒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l-GR" b="1" i="1" smtClean="0">
                          <a:latin typeface="Cambria Math"/>
                        </a:rPr>
                        <m:t>    </m:t>
                      </m:r>
                      <m:r>
                        <a:rPr lang="el-GR" b="1" i="1" smtClean="0">
                          <a:ln>
                            <a:noFill/>
                          </a:ln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dirty="0">
                  <a:ln>
                    <a:noFill/>
                  </a:ln>
                </a:endParaRPr>
              </a:p>
            </p:txBody>
          </p:sp>
        </mc:Choice>
        <mc:Fallback xmlns="">
          <p:sp>
            <p:nvSpPr>
              <p:cNvPr id="27" name="Ορθογώνιο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389" y="3989946"/>
                <a:ext cx="2752740" cy="9512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Ορθογώνιο 27"/>
              <p:cNvSpPr/>
              <p:nvPr/>
            </p:nvSpPr>
            <p:spPr>
              <a:xfrm>
                <a:off x="4995832" y="5892897"/>
                <a:ext cx="2981008" cy="951222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lang="el-GR" b="1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ln>
                                <a:noFill/>
                              </a:ln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l-GR" b="1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latin typeface="Cambria Math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l-GR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el-GR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</m:acc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ln>
                                        <a:noFill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n>
                                        <a:noFill/>
                                      </a:ln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</m:acc>
                            </m:e>
                          </m:d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/>
                                </a:rPr>
                                <m:t>𝑨</m:t>
                              </m:r>
                            </m:e>
                          </m:acc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</a:rPr>
                            <m:t>=</m:t>
                          </m:r>
                        </m:e>
                      </m:nary>
                      <m:r>
                        <a:rPr lang="en-US" b="1" i="1">
                          <a:latin typeface="Cambria Math"/>
                        </a:rPr>
                        <m:t>𝒒</m:t>
                      </m:r>
                      <m:r>
                        <a:rPr lang="en-US" b="1" i="1" smtClean="0">
                          <a:latin typeface="Cambria Math"/>
                        </a:rPr>
                        <m:t>       </m:t>
                      </m:r>
                      <m:r>
                        <a:rPr lang="el-GR" b="1" i="1" smtClean="0">
                          <a:ln>
                            <a:noFill/>
                          </a:ln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dirty="0">
                  <a:ln>
                    <a:noFill/>
                  </a:ln>
                </a:endParaRPr>
              </a:p>
            </p:txBody>
          </p:sp>
        </mc:Choice>
        <mc:Fallback xmlns="">
          <p:sp>
            <p:nvSpPr>
              <p:cNvPr id="28" name="Ορθογώνιο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832" y="5892897"/>
                <a:ext cx="2981008" cy="9512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Ορθογώνιο 28"/>
              <p:cNvSpPr/>
              <p:nvPr/>
            </p:nvSpPr>
            <p:spPr>
              <a:xfrm>
                <a:off x="5067667" y="4941675"/>
                <a:ext cx="3358933" cy="951222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lang="el-GR" b="1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ln>
                                <a:noFill/>
                              </a:ln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l-GR" b="1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ln>
                                    <a:noFill/>
                                  </a:ln>
                                  <a:latin typeface="Cambria Math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l-GR" b="1" i="1" smtClean="0">
                                  <a:ln>
                                    <a:noFill/>
                                  </a:ln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l-GR" b="1" i="1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n>
                                    <a:noFill/>
                                  </a:ln>
                                  <a:latin typeface="Cambria Math"/>
                                </a:rPr>
                                <m:t>𝑬</m:t>
                              </m:r>
                            </m:e>
                          </m:acc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/>
                                </a:rPr>
                                <m:t>𝑨</m:t>
                              </m:r>
                            </m:e>
                          </m:acc>
                          <m:r>
                            <a:rPr lang="el-GR" b="1" i="1" smtClean="0">
                              <a:ln>
                                <a:noFill/>
                              </a:ln>
                              <a:latin typeface="Cambria Math"/>
                              <a:ea typeface="Cambria Math"/>
                            </a:rPr>
                            <m:t>+</m:t>
                          </m:r>
                          <m:nary>
                            <m:naryPr>
                              <m:chr m:val="∮"/>
                              <m:limLoc m:val="undOvr"/>
                              <m:ctrlPr>
                                <a:rPr lang="el-GR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b="1" i="1">
                                  <a:latin typeface="Cambria Math"/>
                                </a:rPr>
                                <m:t>𝑺</m:t>
                              </m:r>
                            </m:sub>
                            <m:sup/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𝑨</m:t>
                                  </m:r>
                                </m:e>
                              </m:acc>
                            </m:e>
                          </m:nary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</a:rPr>
                            <m:t>=</m:t>
                          </m:r>
                        </m:e>
                      </m:nary>
                      <m:r>
                        <a:rPr lang="en-US" b="1" i="1">
                          <a:latin typeface="Cambria Math"/>
                        </a:rPr>
                        <m:t>𝒒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l-GR" b="1" i="1" smtClean="0">
                          <a:ln>
                            <a:noFill/>
                          </a:ln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dirty="0">
                  <a:ln>
                    <a:noFill/>
                  </a:ln>
                </a:endParaRPr>
              </a:p>
            </p:txBody>
          </p:sp>
        </mc:Choice>
        <mc:Fallback xmlns="">
          <p:sp>
            <p:nvSpPr>
              <p:cNvPr id="29" name="Ορθογώνιο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667" y="4941675"/>
                <a:ext cx="3358933" cy="9512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Ορθογώνιο 29"/>
              <p:cNvSpPr/>
              <p:nvPr/>
            </p:nvSpPr>
            <p:spPr>
              <a:xfrm>
                <a:off x="1484442" y="4869640"/>
                <a:ext cx="3374962" cy="951222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lang="el-GR" b="1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ln>
                                <a:noFill/>
                              </a:ln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l-GR" b="1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ln>
                                    <a:noFill/>
                                  </a:ln>
                                  <a:latin typeface="Cambria Math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l-GR" b="1" i="1" smtClean="0">
                                  <a:ln>
                                    <a:noFill/>
                                  </a:ln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l-GR" b="1" i="1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n>
                                    <a:noFill/>
                                  </a:ln>
                                  <a:latin typeface="Cambria Math"/>
                                </a:rPr>
                                <m:t>𝑬</m:t>
                              </m:r>
                            </m:e>
                          </m:acc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/>
                                </a:rPr>
                                <m:t>𝑨</m:t>
                              </m:r>
                            </m:e>
                          </m:acc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</a:rPr>
                            <m:t>=</m:t>
                          </m:r>
                        </m:e>
                      </m:nary>
                      <m:r>
                        <a:rPr lang="en-US" b="1" i="1">
                          <a:latin typeface="Cambria Math"/>
                        </a:rPr>
                        <m:t>𝒒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𝑷</m:t>
                              </m:r>
                            </m:e>
                          </m:acc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𝑨</m:t>
                              </m:r>
                            </m:e>
                          </m:acc>
                          <m:r>
                            <a:rPr lang="el-GR" b="1" i="1" smtClean="0">
                              <a:latin typeface="Cambria Math"/>
                              <a:ea typeface="Cambria Math"/>
                            </a:rPr>
                            <m:t>    </m:t>
                          </m:r>
                        </m:e>
                      </m:nary>
                      <m:r>
                        <a:rPr lang="el-GR" b="1" i="1" smtClean="0">
                          <a:ln>
                            <a:noFill/>
                          </a:ln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dirty="0">
                  <a:ln>
                    <a:noFill/>
                  </a:ln>
                </a:endParaRPr>
              </a:p>
            </p:txBody>
          </p:sp>
        </mc:Choice>
        <mc:Fallback xmlns="">
          <p:sp>
            <p:nvSpPr>
              <p:cNvPr id="30" name="Ορθογώνιο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442" y="4869640"/>
                <a:ext cx="3374962" cy="9512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Ομάδα 30"/>
          <p:cNvGrpSpPr/>
          <p:nvPr/>
        </p:nvGrpSpPr>
        <p:grpSpPr>
          <a:xfrm>
            <a:off x="1766225" y="1578496"/>
            <a:ext cx="8593522" cy="1550278"/>
            <a:chOff x="550478" y="1578496"/>
            <a:chExt cx="8593522" cy="1550278"/>
          </a:xfrm>
        </p:grpSpPr>
        <p:sp>
          <p:nvSpPr>
            <p:cNvPr id="32" name="51 - Ορθογώνιο"/>
            <p:cNvSpPr/>
            <p:nvPr/>
          </p:nvSpPr>
          <p:spPr>
            <a:xfrm>
              <a:off x="5004048" y="2420888"/>
              <a:ext cx="413995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Ο Νόμος του 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Gauss </a:t>
              </a:r>
              <a:r>
                <a:rPr lang="el-GR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για την Ένταση</a:t>
              </a:r>
            </a:p>
            <a:p>
              <a:pPr algn="ctr"/>
              <a:r>
                <a:rPr lang="el-GR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του Ηλεκτρικού Πεδίου  </a:t>
              </a:r>
              <a:r>
                <a:rPr lang="el-GR" sz="2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Ε</a:t>
              </a:r>
              <a:endParaRPr lang="el-G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Κύλινδρος 32"/>
            <p:cNvSpPr/>
            <p:nvPr/>
          </p:nvSpPr>
          <p:spPr>
            <a:xfrm rot="5400000">
              <a:off x="273278" y="1856255"/>
              <a:ext cx="914400" cy="360000"/>
            </a:xfrm>
            <a:prstGeom prst="can">
              <a:avLst>
                <a:gd name="adj" fmla="val 40857"/>
              </a:avLst>
            </a:prstGeom>
            <a:solidFill>
              <a:schemeClr val="bg2">
                <a:lumMod val="90000"/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Οβάλ 33"/>
            <p:cNvSpPr/>
            <p:nvPr/>
          </p:nvSpPr>
          <p:spPr>
            <a:xfrm>
              <a:off x="817889" y="1585913"/>
              <a:ext cx="153711" cy="896431"/>
            </a:xfrm>
            <a:prstGeom prst="ellipse">
              <a:avLst/>
            </a:prstGeom>
            <a:solidFill>
              <a:schemeClr val="bg1">
                <a:lumMod val="50000"/>
                <a:alpha val="41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Κύλινδρος 34"/>
            <p:cNvSpPr/>
            <p:nvPr/>
          </p:nvSpPr>
          <p:spPr>
            <a:xfrm rot="5400000">
              <a:off x="513532" y="1855696"/>
              <a:ext cx="914400" cy="360000"/>
            </a:xfrm>
            <a:prstGeom prst="can">
              <a:avLst>
                <a:gd name="adj" fmla="val 40857"/>
              </a:avLst>
            </a:prstGeom>
            <a:solidFill>
              <a:schemeClr val="bg2">
                <a:lumMod val="90000"/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36" name="Ομάδα 35"/>
            <p:cNvGrpSpPr/>
            <p:nvPr/>
          </p:nvGrpSpPr>
          <p:grpSpPr>
            <a:xfrm>
              <a:off x="1079696" y="1585909"/>
              <a:ext cx="774231" cy="982589"/>
              <a:chOff x="1528323" y="2706160"/>
              <a:chExt cx="774231" cy="982589"/>
            </a:xfrm>
          </p:grpSpPr>
          <p:cxnSp>
            <p:nvCxnSpPr>
              <p:cNvPr id="37" name="33 - Ευθύγραμμο βέλος σύνδεσης"/>
              <p:cNvCxnSpPr/>
              <p:nvPr/>
            </p:nvCxnSpPr>
            <p:spPr>
              <a:xfrm>
                <a:off x="1528323" y="3109091"/>
                <a:ext cx="576000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6 - Ευθύγραμμο βέλος σύνδεσης"/>
              <p:cNvCxnSpPr/>
              <p:nvPr/>
            </p:nvCxnSpPr>
            <p:spPr>
              <a:xfrm>
                <a:off x="1528323" y="3245790"/>
                <a:ext cx="756000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1625869" y="2706160"/>
                    <a:ext cx="388248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𝑬</m:t>
                              </m:r>
                            </m:e>
                          </m:acc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5869" y="2706160"/>
                    <a:ext cx="388248" cy="40293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763624" y="3284984"/>
                    <a:ext cx="538930" cy="4037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3624" y="3284984"/>
                    <a:ext cx="538930" cy="4037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1" name="1 - Τίτλος"/>
          <p:cNvSpPr txBox="1">
            <a:spLocks/>
          </p:cNvSpPr>
          <p:nvPr/>
        </p:nvSpPr>
        <p:spPr>
          <a:xfrm>
            <a:off x="2244435" y="116632"/>
            <a:ext cx="8229600" cy="56207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Διηλεκτρικό σε Ηλεκτρικό Πεδίο</a:t>
            </a:r>
          </a:p>
        </p:txBody>
      </p:sp>
    </p:spTree>
    <p:extLst>
      <p:ext uri="{BB962C8B-B14F-4D97-AF65-F5344CB8AC3E}">
        <p14:creationId xmlns:p14="http://schemas.microsoft.com/office/powerpoint/2010/main" val="127924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2 - TextBox"/>
          <p:cNvSpPr txBox="1"/>
          <p:nvPr/>
        </p:nvSpPr>
        <p:spPr>
          <a:xfrm>
            <a:off x="7498073" y="170080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497620"/>
              </p:ext>
            </p:extLst>
          </p:nvPr>
        </p:nvGraphicFramePr>
        <p:xfrm>
          <a:off x="3105585" y="5157192"/>
          <a:ext cx="15938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Εξίσωση" r:id="rId3" imgW="672840" imgH="253800" progId="Equation.3">
                  <p:embed/>
                </p:oleObj>
              </mc:Choice>
              <mc:Fallback>
                <p:oleObj name="Εξίσωση" r:id="rId3" imgW="672840" imgH="253800" progId="Equation.3">
                  <p:embed/>
                  <p:pic>
                    <p:nvPicPr>
                      <p:cNvPr id="9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585" y="5157192"/>
                        <a:ext cx="159385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148 - Ομάδα"/>
          <p:cNvGrpSpPr/>
          <p:nvPr/>
        </p:nvGrpSpPr>
        <p:grpSpPr>
          <a:xfrm>
            <a:off x="1485913" y="1052736"/>
            <a:ext cx="4824536" cy="4680520"/>
            <a:chOff x="107504" y="875669"/>
            <a:chExt cx="4824536" cy="4680520"/>
          </a:xfrm>
        </p:grpSpPr>
        <p:grpSp>
          <p:nvGrpSpPr>
            <p:cNvPr id="7" name="90 - Ομάδα"/>
            <p:cNvGrpSpPr/>
            <p:nvPr/>
          </p:nvGrpSpPr>
          <p:grpSpPr>
            <a:xfrm>
              <a:off x="107504" y="875669"/>
              <a:ext cx="4824536" cy="4497547"/>
              <a:chOff x="107504" y="875669"/>
              <a:chExt cx="4824536" cy="4497547"/>
            </a:xfrm>
          </p:grpSpPr>
          <p:grpSp>
            <p:nvGrpSpPr>
              <p:cNvPr id="9" name="2 - Ομάδα"/>
              <p:cNvGrpSpPr/>
              <p:nvPr/>
            </p:nvGrpSpPr>
            <p:grpSpPr>
              <a:xfrm>
                <a:off x="107504" y="1052736"/>
                <a:ext cx="4824536" cy="4320480"/>
                <a:chOff x="2051720" y="1052736"/>
                <a:chExt cx="4824536" cy="4320480"/>
              </a:xfrm>
            </p:grpSpPr>
            <p:grpSp>
              <p:nvGrpSpPr>
                <p:cNvPr id="14" name="115 - Ομάδα"/>
                <p:cNvGrpSpPr/>
                <p:nvPr/>
              </p:nvGrpSpPr>
              <p:grpSpPr>
                <a:xfrm>
                  <a:off x="2051720" y="1052736"/>
                  <a:ext cx="4824536" cy="3636000"/>
                  <a:chOff x="4139952" y="1412776"/>
                  <a:chExt cx="4824536" cy="3636000"/>
                </a:xfrm>
              </p:grpSpPr>
              <p:grpSp>
                <p:nvGrpSpPr>
                  <p:cNvPr id="20" name="52 - Ομάδα"/>
                  <p:cNvGrpSpPr/>
                  <p:nvPr/>
                </p:nvGrpSpPr>
                <p:grpSpPr>
                  <a:xfrm>
                    <a:off x="4932040" y="1449200"/>
                    <a:ext cx="3240360" cy="3563976"/>
                    <a:chOff x="4932040" y="1772816"/>
                    <a:chExt cx="3240360" cy="3780000"/>
                  </a:xfrm>
                </p:grpSpPr>
                <p:grpSp>
                  <p:nvGrpSpPr>
                    <p:cNvPr id="26" name="193 - Ομάδα"/>
                    <p:cNvGrpSpPr/>
                    <p:nvPr/>
                  </p:nvGrpSpPr>
                  <p:grpSpPr>
                    <a:xfrm>
                      <a:off x="4932040" y="1772816"/>
                      <a:ext cx="3240360" cy="3772521"/>
                      <a:chOff x="4932040" y="1772816"/>
                      <a:chExt cx="3240360" cy="3772521"/>
                    </a:xfrm>
                  </p:grpSpPr>
                  <p:grpSp>
                    <p:nvGrpSpPr>
                      <p:cNvPr id="28" name="149 - Ομάδα"/>
                      <p:cNvGrpSpPr/>
                      <p:nvPr/>
                    </p:nvGrpSpPr>
                    <p:grpSpPr>
                      <a:xfrm>
                        <a:off x="4932040" y="1772816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71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2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3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4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5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29" name="150 - Ομάδα"/>
                      <p:cNvGrpSpPr/>
                      <p:nvPr/>
                    </p:nvGrpSpPr>
                    <p:grpSpPr>
                      <a:xfrm>
                        <a:off x="4932040" y="2238235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66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7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8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9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7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30" name="156 - Ομάδα"/>
                      <p:cNvGrpSpPr/>
                      <p:nvPr/>
                    </p:nvGrpSpPr>
                    <p:grpSpPr>
                      <a:xfrm>
                        <a:off x="4932040" y="2708920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61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2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3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4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5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31" name="162 - Ομάδα"/>
                      <p:cNvGrpSpPr/>
                      <p:nvPr/>
                    </p:nvGrpSpPr>
                    <p:grpSpPr>
                      <a:xfrm>
                        <a:off x="4932040" y="3174339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56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7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8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9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32" name="168 - Ομάδα"/>
                      <p:cNvGrpSpPr/>
                      <p:nvPr/>
                    </p:nvGrpSpPr>
                    <p:grpSpPr>
                      <a:xfrm>
                        <a:off x="4932040" y="3639758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51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2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3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4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5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33" name="174 - Ομάδα"/>
                      <p:cNvGrpSpPr/>
                      <p:nvPr/>
                    </p:nvGrpSpPr>
                    <p:grpSpPr>
                      <a:xfrm>
                        <a:off x="4932040" y="4118056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46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7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8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9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34" name="180 - Ομάδα"/>
                      <p:cNvGrpSpPr/>
                      <p:nvPr/>
                    </p:nvGrpSpPr>
                    <p:grpSpPr>
                      <a:xfrm>
                        <a:off x="4932040" y="4588741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41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2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3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4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5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35" name="186 - Ομάδα"/>
                      <p:cNvGrpSpPr/>
                      <p:nvPr/>
                    </p:nvGrpSpPr>
                    <p:grpSpPr>
                      <a:xfrm>
                        <a:off x="4932040" y="5054160"/>
                        <a:ext cx="3240360" cy="491177"/>
                        <a:chOff x="4932040" y="1772816"/>
                        <a:chExt cx="3240360" cy="491177"/>
                      </a:xfrm>
                    </p:grpSpPr>
                    <p:pic>
                      <p:nvPicPr>
                        <p:cNvPr id="36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37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676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38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063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39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941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400" y="1772816"/>
                          <a:ext cx="648000" cy="4911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</p:grpSp>
                <p:sp>
                  <p:nvSpPr>
                    <p:cNvPr id="27" name="16 - Ορθογώνιο"/>
                    <p:cNvSpPr/>
                    <p:nvPr/>
                  </p:nvSpPr>
                  <p:spPr>
                    <a:xfrm>
                      <a:off x="4932040" y="1772816"/>
                      <a:ext cx="3240360" cy="37800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grpSp>
                <p:nvGrpSpPr>
                  <p:cNvPr id="21" name="105 - Ομάδα"/>
                  <p:cNvGrpSpPr/>
                  <p:nvPr/>
                </p:nvGrpSpPr>
                <p:grpSpPr>
                  <a:xfrm>
                    <a:off x="4139952" y="1412776"/>
                    <a:ext cx="4824536" cy="3636000"/>
                    <a:chOff x="4139952" y="1412776"/>
                    <a:chExt cx="4824536" cy="3636000"/>
                  </a:xfrm>
                </p:grpSpPr>
                <p:cxnSp>
                  <p:nvCxnSpPr>
                    <p:cNvPr id="22" name="164 - Ευθεία γραμμή σύνδεσης"/>
                    <p:cNvCxnSpPr/>
                    <p:nvPr/>
                  </p:nvCxnSpPr>
                  <p:spPr>
                    <a:xfrm>
                      <a:off x="4860032" y="1412776"/>
                      <a:ext cx="0" cy="3636000"/>
                    </a:xfrm>
                    <a:prstGeom prst="line">
                      <a:avLst/>
                    </a:prstGeom>
                    <a:ln w="889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165 - Ευθεία γραμμή σύνδεσης"/>
                    <p:cNvCxnSpPr/>
                    <p:nvPr/>
                  </p:nvCxnSpPr>
                  <p:spPr>
                    <a:xfrm>
                      <a:off x="8244408" y="1412776"/>
                      <a:ext cx="0" cy="3636000"/>
                    </a:xfrm>
                    <a:prstGeom prst="line">
                      <a:avLst/>
                    </a:prstGeom>
                    <a:ln w="889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166 - Ευθεία γραμμή σύνδεσης"/>
                    <p:cNvCxnSpPr/>
                    <p:nvPr/>
                  </p:nvCxnSpPr>
                  <p:spPr>
                    <a:xfrm rot="16200000">
                      <a:off x="4499952" y="2924984"/>
                      <a:ext cx="0" cy="720000"/>
                    </a:xfrm>
                    <a:prstGeom prst="line">
                      <a:avLst/>
                    </a:prstGeom>
                    <a:ln w="889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167 - Ευθεία γραμμή σύνδεσης"/>
                    <p:cNvCxnSpPr/>
                    <p:nvPr/>
                  </p:nvCxnSpPr>
                  <p:spPr>
                    <a:xfrm rot="16200000">
                      <a:off x="8604488" y="2924984"/>
                      <a:ext cx="0" cy="720000"/>
                    </a:xfrm>
                    <a:prstGeom prst="line">
                      <a:avLst/>
                    </a:prstGeom>
                    <a:ln w="889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" name="110 - Ομάδα"/>
                <p:cNvGrpSpPr/>
                <p:nvPr/>
              </p:nvGrpSpPr>
              <p:grpSpPr>
                <a:xfrm>
                  <a:off x="2123728" y="2472776"/>
                  <a:ext cx="4644480" cy="2900440"/>
                  <a:chOff x="4211960" y="2904452"/>
                  <a:chExt cx="4644480" cy="2900440"/>
                </a:xfrm>
              </p:grpSpPr>
              <p:cxnSp>
                <p:nvCxnSpPr>
                  <p:cNvPr id="16" name="158 - Ευθεία γραμμή σύνδεσης"/>
                  <p:cNvCxnSpPr/>
                  <p:nvPr/>
                </p:nvCxnSpPr>
                <p:spPr>
                  <a:xfrm rot="16200000">
                    <a:off x="8694440" y="2906960"/>
                    <a:ext cx="0" cy="32400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159 - Ευθεία γραμμή σύνδεσης"/>
                  <p:cNvCxnSpPr/>
                  <p:nvPr/>
                </p:nvCxnSpPr>
                <p:spPr>
                  <a:xfrm rot="16200000">
                    <a:off x="4373960" y="2906960"/>
                    <a:ext cx="0" cy="32400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160 - Ευθεία γραμμή σύνδεσης"/>
                  <p:cNvCxnSpPr/>
                  <p:nvPr/>
                </p:nvCxnSpPr>
                <p:spPr>
                  <a:xfrm>
                    <a:off x="4368855" y="2904452"/>
                    <a:ext cx="0" cy="32400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9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5644852" y="5157192"/>
                    <a:ext cx="2095500" cy="647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10" name="152 - TextBox"/>
              <p:cNvSpPr txBox="1"/>
              <p:nvPr/>
            </p:nvSpPr>
            <p:spPr>
              <a:xfrm>
                <a:off x="539552" y="908720"/>
                <a:ext cx="288032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sp>
            <p:nvSpPr>
              <p:cNvPr id="11" name="153 - TextBox"/>
              <p:cNvSpPr txBox="1"/>
              <p:nvPr/>
            </p:nvSpPr>
            <p:spPr>
              <a:xfrm>
                <a:off x="899592" y="875669"/>
                <a:ext cx="21602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</p:txBody>
          </p:sp>
          <p:sp>
            <p:nvSpPr>
              <p:cNvPr id="12" name="154 - TextBox"/>
              <p:cNvSpPr txBox="1"/>
              <p:nvPr/>
            </p:nvSpPr>
            <p:spPr>
              <a:xfrm>
                <a:off x="4283968" y="898842"/>
                <a:ext cx="288032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  <a:p>
                <a:pPr algn="ctr"/>
                <a:r>
                  <a:rPr lang="el-GR" sz="28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–</a:t>
                </a:r>
              </a:p>
            </p:txBody>
          </p:sp>
          <p:sp>
            <p:nvSpPr>
              <p:cNvPr id="13" name="155 - TextBox"/>
              <p:cNvSpPr txBox="1"/>
              <p:nvPr/>
            </p:nvSpPr>
            <p:spPr>
              <a:xfrm>
                <a:off x="3934945" y="875669"/>
                <a:ext cx="1939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l-GR" sz="2800" b="1" dirty="0" smtClean="0">
                    <a:latin typeface="Arial Black" pitchFamily="34" charset="0"/>
                    <a:cs typeface="Times New Roman" pitchFamily="18" charset="0"/>
                  </a:rPr>
                  <a:t>+</a:t>
                </a:r>
              </a:p>
            </p:txBody>
          </p:sp>
        </p:grpSp>
        <p:sp>
          <p:nvSpPr>
            <p:cNvPr id="8" name="150 - Ορθογώνιο"/>
            <p:cNvSpPr/>
            <p:nvPr/>
          </p:nvSpPr>
          <p:spPr>
            <a:xfrm>
              <a:off x="1547664" y="4692093"/>
              <a:ext cx="2232248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Ορθογώνιο 75"/>
              <p:cNvSpPr/>
              <p:nvPr/>
            </p:nvSpPr>
            <p:spPr>
              <a:xfrm>
                <a:off x="6969687" y="749586"/>
                <a:ext cx="2399118" cy="951222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lang="el-GR" b="1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ln>
                                <a:noFill/>
                              </a:ln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l-GR" b="1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latin typeface="Cambria Math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l-GR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el-GR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</m:acc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ln>
                                        <a:noFill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n>
                                        <a:noFill/>
                                      </a:ln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</m:acc>
                            </m:e>
                          </m:d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/>
                                </a:rPr>
                                <m:t>𝑨</m:t>
                              </m:r>
                            </m:e>
                          </m:acc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</a:rPr>
                            <m:t>=</m:t>
                          </m:r>
                        </m:e>
                      </m:nary>
                      <m:r>
                        <a:rPr lang="en-US" b="1" i="1">
                          <a:latin typeface="Cambria Math"/>
                        </a:rPr>
                        <m:t>𝒒</m:t>
                      </m:r>
                    </m:oMath>
                  </m:oMathPara>
                </a14:m>
                <a:endParaRPr lang="el-GR" dirty="0">
                  <a:ln>
                    <a:noFill/>
                  </a:ln>
                </a:endParaRPr>
              </a:p>
            </p:txBody>
          </p:sp>
        </mc:Choice>
        <mc:Fallback xmlns="">
          <p:sp>
            <p:nvSpPr>
              <p:cNvPr id="76" name="Ορθογώνιο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687" y="749586"/>
                <a:ext cx="2399118" cy="9512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Ορθογώνιο 76"/>
              <p:cNvSpPr/>
              <p:nvPr/>
            </p:nvSpPr>
            <p:spPr>
              <a:xfrm>
                <a:off x="7623391" y="1756346"/>
                <a:ext cx="1674882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𝑫</m:t>
                          </m:r>
                        </m:e>
                      </m:acc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lang="el-GR" sz="20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/>
                            </a:rPr>
                            <m:t>𝑬</m:t>
                          </m:r>
                        </m:e>
                      </m:acc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77" name="Ορθογώνιο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391" y="1756346"/>
                <a:ext cx="1674882" cy="437492"/>
              </a:xfrm>
              <a:prstGeom prst="rect">
                <a:avLst/>
              </a:prstGeom>
              <a:blipFill>
                <a:blip r:embed="rId8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Ορθογώνιο 77"/>
              <p:cNvSpPr/>
              <p:nvPr/>
            </p:nvSpPr>
            <p:spPr>
              <a:xfrm>
                <a:off x="6994017" y="2368069"/>
                <a:ext cx="1547411" cy="951222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lang="el-GR" b="1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ln>
                                <a:noFill/>
                              </a:ln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n>
                                    <a:noFill/>
                                  </a:ln>
                                  <a:latin typeface="Cambria Math"/>
                                </a:rPr>
                                <m:t>𝑫</m:t>
                              </m:r>
                            </m:e>
                          </m:acc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/>
                                </a:rPr>
                                <m:t>𝑨</m:t>
                              </m:r>
                            </m:e>
                          </m:acc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</a:rPr>
                            <m:t>=</m:t>
                          </m:r>
                        </m:e>
                      </m:nary>
                      <m:r>
                        <a:rPr lang="en-US" b="1" i="1">
                          <a:latin typeface="Cambria Math"/>
                        </a:rPr>
                        <m:t>𝒒</m:t>
                      </m:r>
                    </m:oMath>
                  </m:oMathPara>
                </a14:m>
                <a:endParaRPr lang="el-GR" dirty="0">
                  <a:ln>
                    <a:noFill/>
                  </a:ln>
                </a:endParaRPr>
              </a:p>
            </p:txBody>
          </p:sp>
        </mc:Choice>
        <mc:Fallback xmlns="">
          <p:sp>
            <p:nvSpPr>
              <p:cNvPr id="78" name="Ορθογώνιο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017" y="2368069"/>
                <a:ext cx="1547411" cy="9512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125 - Δεξιό άγκιστρο"/>
          <p:cNvSpPr/>
          <p:nvPr/>
        </p:nvSpPr>
        <p:spPr>
          <a:xfrm>
            <a:off x="9298273" y="1075909"/>
            <a:ext cx="432048" cy="103150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Ορθογώνιο 79"/>
              <p:cNvSpPr/>
              <p:nvPr/>
            </p:nvSpPr>
            <p:spPr>
              <a:xfrm>
                <a:off x="6922147" y="3458117"/>
                <a:ext cx="3594254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/>
                            </a:rPr>
                            <m:t>𝑫</m:t>
                          </m:r>
                        </m:e>
                      </m:acc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l-GR" b="1" i="0" smtClean="0">
                          <a:latin typeface="Cambria Math"/>
                        </a:rPr>
                        <m:t>𝚫𝛊𝛈𝛌𝛆𝛋𝛕𝛒𝛊𝛋𝛈</m:t>
                      </m:r>
                      <m:r>
                        <a:rPr lang="el-GR" b="1" i="0" smtClean="0">
                          <a:latin typeface="Cambria Math"/>
                        </a:rPr>
                        <m:t> </m:t>
                      </m:r>
                      <m:r>
                        <a:rPr lang="el-GR" b="1" i="0" smtClean="0">
                          <a:latin typeface="Cambria Math"/>
                        </a:rPr>
                        <m:t>𝚳𝛆𝛕𝛂𝛕𝛐𝛑𝛊𝛔𝛈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0" name="Ορθογώνιο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147" y="3458117"/>
                <a:ext cx="3594254" cy="402931"/>
              </a:xfrm>
              <a:prstGeom prst="rect">
                <a:avLst/>
              </a:prstGeom>
              <a:blipFill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Ομάδα 80"/>
          <p:cNvGrpSpPr/>
          <p:nvPr/>
        </p:nvGrpSpPr>
        <p:grpSpPr>
          <a:xfrm>
            <a:off x="2049146" y="5226433"/>
            <a:ext cx="2064487" cy="1016323"/>
            <a:chOff x="563233" y="5226433"/>
            <a:chExt cx="2064487" cy="10163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563233" y="5805264"/>
                  <a:ext cx="1344471" cy="437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𝑷</m:t>
                            </m:r>
                          </m:e>
                        </m:acc>
                        <m:r>
                          <a:rPr lang="en-US" sz="2000" b="1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smtClean="0">
                                <a:latin typeface="Cambria Math"/>
                              </a:rPr>
                              <m:t>𝜺</m:t>
                            </m:r>
                          </m:e>
                          <m:sub>
                            <m:r>
                              <a:rPr lang="el-GR" sz="20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l-GR" sz="2000" b="1" i="1" smtClean="0">
                            <a:latin typeface="Cambria Math"/>
                          </a:rPr>
                          <m:t>𝝌</m:t>
                        </m:r>
                        <m:acc>
                          <m:accPr>
                            <m:chr m:val="⃗"/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𝑬</m:t>
                            </m:r>
                          </m:e>
                        </m:acc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233" y="5805264"/>
                  <a:ext cx="1344471" cy="43749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Ορθογώνιο 82"/>
                <p:cNvSpPr/>
                <p:nvPr/>
              </p:nvSpPr>
              <p:spPr>
                <a:xfrm>
                  <a:off x="572549" y="5226433"/>
                  <a:ext cx="1674882" cy="437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𝑫</m:t>
                            </m:r>
                          </m:e>
                        </m:acc>
                        <m:r>
                          <a:rPr lang="en-US" sz="2000" b="1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>
                                <a:latin typeface="Cambria Math"/>
                              </a:rPr>
                              <m:t>𝜺</m:t>
                            </m:r>
                          </m:e>
                          <m:sub>
                            <m:r>
                              <a:rPr lang="el-GR" sz="20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𝑬</m:t>
                            </m:r>
                          </m:e>
                        </m:acc>
                        <m:r>
                          <a:rPr lang="en-US" sz="2000" b="1" i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𝑷</m:t>
                            </m:r>
                          </m:e>
                        </m:acc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101" name="Ορθογώνιο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549" y="5226433"/>
                  <a:ext cx="1674882" cy="43749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125 - Δεξιό άγκιστρο"/>
            <p:cNvSpPr/>
            <p:nvPr/>
          </p:nvSpPr>
          <p:spPr>
            <a:xfrm>
              <a:off x="2195672" y="5301208"/>
              <a:ext cx="432048" cy="941547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Ορθογώνιο 84"/>
              <p:cNvSpPr/>
              <p:nvPr/>
            </p:nvSpPr>
            <p:spPr>
              <a:xfrm>
                <a:off x="4203519" y="5553235"/>
                <a:ext cx="2337050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𝑫</m:t>
                          </m:r>
                        </m:e>
                      </m:acc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lang="el-GR" sz="20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/>
                            </a:rPr>
                            <m:t>𝑬</m:t>
                          </m:r>
                        </m:e>
                      </m:acc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lang="el-GR" sz="20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l-GR" sz="2000" b="1" i="1" smtClean="0">
                          <a:latin typeface="Cambria Math"/>
                        </a:rPr>
                        <m:t>𝝌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000" b="1" i="0" smtClean="0">
                              <a:latin typeface="Cambria Math"/>
                            </a:rPr>
                            <m:t>𝚬</m:t>
                          </m:r>
                        </m:e>
                      </m:acc>
                      <m:r>
                        <a:rPr lang="el-GR" sz="20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85" name="Ορθογώνιο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9" y="5553235"/>
                <a:ext cx="2337050" cy="437492"/>
              </a:xfrm>
              <a:prstGeom prst="rect">
                <a:avLst/>
              </a:prstGeom>
              <a:blipFill>
                <a:blip r:embed="rId1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Ορθογώνιο 85"/>
              <p:cNvSpPr/>
              <p:nvPr/>
            </p:nvSpPr>
            <p:spPr>
              <a:xfrm>
                <a:off x="6329548" y="5562024"/>
                <a:ext cx="2193229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lang="el-GR" sz="20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0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l-GR" sz="20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l-GR" sz="2000" b="1" i="1" smtClean="0">
                              <a:latin typeface="Cambria Math"/>
                            </a:rPr>
                            <m:t>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𝑬</m:t>
                          </m:r>
                        </m:e>
                      </m:acc>
                      <m:r>
                        <a:rPr lang="en-US" sz="2000" b="1" i="1" smtClean="0">
                          <a:latin typeface="Cambria Math"/>
                        </a:rPr>
                        <m:t>      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86" name="Ορθογώνιο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548" y="5562024"/>
                <a:ext cx="2193229" cy="437492"/>
              </a:xfrm>
              <a:prstGeom prst="rect">
                <a:avLst/>
              </a:prstGeom>
              <a:blipFill>
                <a:blip r:embed="rId1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Ορθογώνιο 86"/>
              <p:cNvSpPr/>
              <p:nvPr/>
            </p:nvSpPr>
            <p:spPr>
              <a:xfrm>
                <a:off x="8512574" y="5445224"/>
                <a:ext cx="1812932" cy="575479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𝑫</m:t>
                          </m:r>
                        </m:e>
                      </m:acc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lang="el-GR" sz="28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l-GR" sz="2800" b="1" i="1" smtClean="0">
                          <a:latin typeface="Cambria Math"/>
                        </a:rPr>
                        <m:t>𝜿</m:t>
                      </m:r>
                      <m:acc>
                        <m:accPr>
                          <m:chr m:val="⃗"/>
                          <m:ctrlPr>
                            <a:rPr lang="el-GR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87" name="Ορθογώνιο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574" y="5445224"/>
                <a:ext cx="1812932" cy="57547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Ορθογώνιο 87"/>
              <p:cNvSpPr/>
              <p:nvPr/>
            </p:nvSpPr>
            <p:spPr>
              <a:xfrm>
                <a:off x="5193817" y="6242755"/>
                <a:ext cx="1245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latin typeface="Cambria Math"/>
                        </a:rPr>
                        <m:t>𝜿</m:t>
                      </m:r>
                      <m:r>
                        <a:rPr lang="el-GR" b="1" i="1" smtClean="0">
                          <a:latin typeface="Cambria Math"/>
                        </a:rPr>
                        <m:t>=</m:t>
                      </m:r>
                      <m:r>
                        <a:rPr lang="el-GR" b="1" i="1">
                          <a:latin typeface="Cambria Math"/>
                        </a:rPr>
                        <m:t>𝟏</m:t>
                      </m:r>
                      <m:r>
                        <a:rPr lang="el-GR" b="1" i="1">
                          <a:latin typeface="Cambria Math"/>
                        </a:rPr>
                        <m:t>+</m:t>
                      </m:r>
                      <m:r>
                        <a:rPr lang="el-GR" b="1" i="1">
                          <a:latin typeface="Cambria Math"/>
                        </a:rPr>
                        <m:t>𝝌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8" name="Ορθογώνιο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817" y="6242755"/>
                <a:ext cx="1245854" cy="369332"/>
              </a:xfrm>
              <a:prstGeom prst="rect">
                <a:avLst/>
              </a:prstGeom>
              <a:blipFill>
                <a:blip r:embed="rId1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Ορθογώνιο 88"/>
              <p:cNvSpPr/>
              <p:nvPr/>
            </p:nvSpPr>
            <p:spPr>
              <a:xfrm>
                <a:off x="6633977" y="6264136"/>
                <a:ext cx="35205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/>
                        </a:rPr>
                        <m:t>𝚺𝛘𝛆𝛕𝛊𝛋𝛈</m:t>
                      </m:r>
                      <m:r>
                        <a:rPr lang="el-GR" b="1" i="0" smtClean="0">
                          <a:latin typeface="Cambria Math"/>
                        </a:rPr>
                        <m:t> </m:t>
                      </m:r>
                      <m:r>
                        <a:rPr lang="el-GR" b="1" smtClean="0">
                          <a:latin typeface="Cambria Math"/>
                        </a:rPr>
                        <m:t>𝚫𝛊𝛈𝛌𝛆𝛋𝛕𝛒𝛊𝛋𝛈</m:t>
                      </m:r>
                      <m:r>
                        <a:rPr lang="el-GR" b="1" smtClean="0">
                          <a:latin typeface="Cambria Math"/>
                        </a:rPr>
                        <m:t> </m:t>
                      </m:r>
                      <m:r>
                        <a:rPr lang="el-GR" b="1" i="0" smtClean="0">
                          <a:latin typeface="Cambria Math"/>
                        </a:rPr>
                        <m:t>𝛔𝛕𝛂𝛉𝛆𝛒𝛂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9" name="Ορθογώνιο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977" y="6264136"/>
                <a:ext cx="3520515" cy="369332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Ομάδα 89"/>
          <p:cNvGrpSpPr/>
          <p:nvPr/>
        </p:nvGrpSpPr>
        <p:grpSpPr>
          <a:xfrm>
            <a:off x="3505557" y="2065800"/>
            <a:ext cx="608076" cy="506421"/>
            <a:chOff x="2019644" y="2065800"/>
            <a:chExt cx="608076" cy="506421"/>
          </a:xfrm>
        </p:grpSpPr>
        <p:cxnSp>
          <p:nvCxnSpPr>
            <p:cNvPr id="91" name="74 - Ευθύγραμμο βέλος σύνδεσης"/>
            <p:cNvCxnSpPr/>
            <p:nvPr/>
          </p:nvCxnSpPr>
          <p:spPr>
            <a:xfrm>
              <a:off x="2051720" y="2572221"/>
              <a:ext cx="576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019644" y="2065800"/>
                  <a:ext cx="455574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𝑬</m:t>
                            </m:r>
                          </m:e>
                        </m:acc>
                      </m:oMath>
                    </m:oMathPara>
                  </a14:m>
                  <a:endParaRPr lang="el-GR" sz="2400" b="1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9644" y="2065800"/>
                  <a:ext cx="455574" cy="506421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Ομάδα 92"/>
          <p:cNvGrpSpPr/>
          <p:nvPr/>
        </p:nvGrpSpPr>
        <p:grpSpPr>
          <a:xfrm>
            <a:off x="3537633" y="2739213"/>
            <a:ext cx="720000" cy="506421"/>
            <a:chOff x="2051720" y="2739213"/>
            <a:chExt cx="720000" cy="506421"/>
          </a:xfrm>
        </p:grpSpPr>
        <p:cxnSp>
          <p:nvCxnSpPr>
            <p:cNvPr id="94" name="227 - Ευθύγραμμο βέλος σύνδεσης"/>
            <p:cNvCxnSpPr/>
            <p:nvPr/>
          </p:nvCxnSpPr>
          <p:spPr>
            <a:xfrm>
              <a:off x="2051720" y="3212976"/>
              <a:ext cx="720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087459" y="2739213"/>
                  <a:ext cx="465191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𝑷</m:t>
                            </m:r>
                          </m:e>
                        </m:acc>
                      </m:oMath>
                    </m:oMathPara>
                  </a14:m>
                  <a:endParaRPr lang="el-GR" sz="2400" b="1" dirty="0"/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459" y="2739213"/>
                  <a:ext cx="465191" cy="50642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6" name="Ομάδα 95"/>
          <p:cNvGrpSpPr/>
          <p:nvPr/>
        </p:nvGrpSpPr>
        <p:grpSpPr>
          <a:xfrm>
            <a:off x="3537633" y="3415749"/>
            <a:ext cx="851499" cy="506421"/>
            <a:chOff x="2051720" y="3415749"/>
            <a:chExt cx="851499" cy="506421"/>
          </a:xfrm>
        </p:grpSpPr>
        <p:cxnSp>
          <p:nvCxnSpPr>
            <p:cNvPr id="97" name="231 - Ευθύγραμμο βέλος σύνδεσης"/>
            <p:cNvCxnSpPr/>
            <p:nvPr/>
          </p:nvCxnSpPr>
          <p:spPr>
            <a:xfrm>
              <a:off x="2051720" y="3861048"/>
              <a:ext cx="85149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2101111" y="3415749"/>
                  <a:ext cx="484427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𝑫</m:t>
                            </m:r>
                          </m:e>
                        </m:acc>
                      </m:oMath>
                    </m:oMathPara>
                  </a14:m>
                  <a:endParaRPr lang="el-GR" sz="2400" b="1" dirty="0"/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1111" y="3415749"/>
                  <a:ext cx="484427" cy="506421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9" name="1 - Τίτλος"/>
          <p:cNvSpPr txBox="1">
            <a:spLocks/>
          </p:cNvSpPr>
          <p:nvPr/>
        </p:nvSpPr>
        <p:spPr>
          <a:xfrm>
            <a:off x="2244435" y="116632"/>
            <a:ext cx="8229600" cy="56207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Διηλεκτρικό σε Ηλεκτρικό Πεδίο</a:t>
            </a:r>
          </a:p>
        </p:txBody>
      </p:sp>
    </p:spTree>
    <p:extLst>
      <p:ext uri="{BB962C8B-B14F-4D97-AF65-F5344CB8AC3E}">
        <p14:creationId xmlns:p14="http://schemas.microsoft.com/office/powerpoint/2010/main" val="23450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 animBg="1"/>
      <p:bldP spid="80" grpId="0"/>
      <p:bldP spid="85" grpId="0"/>
      <p:bldP spid="86" grpId="0"/>
      <p:bldP spid="87" grpId="0" animBg="1"/>
      <p:bldP spid="88" grpId="0"/>
      <p:bldP spid="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581" y="13705"/>
            <a:ext cx="12160419" cy="692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800" b="1" i="0" u="none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Χωρητικ</a:t>
            </a:r>
            <a:r>
              <a:rPr lang="el-GR" sz="2800" b="1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ότητα – Πυκνωτές</a:t>
            </a:r>
            <a:endParaRPr lang="en-US" sz="2800" b="1" i="0" u="none" dirty="0">
              <a:solidFill>
                <a:srgbClr val="F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" y="885356"/>
            <a:ext cx="2094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Αποδείξαμε:</a:t>
            </a:r>
            <a:endParaRPr 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110832" y="638862"/>
            <a:ext cx="9677005" cy="2129348"/>
            <a:chOff x="110832" y="638862"/>
            <a:chExt cx="9677005" cy="2129348"/>
          </a:xfrm>
        </p:grpSpPr>
        <p:cxnSp>
          <p:nvCxnSpPr>
            <p:cNvPr id="12" name="Ευθύγραμμο βέλος σύνδεσης 11"/>
            <p:cNvCxnSpPr/>
            <p:nvPr/>
          </p:nvCxnSpPr>
          <p:spPr>
            <a:xfrm>
              <a:off x="7845132" y="1781903"/>
              <a:ext cx="0" cy="98630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10832" y="1339095"/>
              <a:ext cx="57226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Ένταση Ηλεκτρικού Πεδίου από Επίπεδη Επιφάνεια Εμβαδού </a:t>
              </a:r>
              <a:r>
                <a:rPr lang="el-GR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l-GR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Φορτισμένη με Φορτίο </a:t>
              </a:r>
              <a:r>
                <a:rPr 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Παραλληλόγραμμο 6"/>
            <p:cNvSpPr/>
            <p:nvPr/>
          </p:nvSpPr>
          <p:spPr>
            <a:xfrm>
              <a:off x="6348840" y="1408576"/>
              <a:ext cx="2992582" cy="702911"/>
            </a:xfrm>
            <a:prstGeom prst="parallelogram">
              <a:avLst>
                <a:gd name="adj" fmla="val 81818"/>
              </a:avLst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6360563" y="1795200"/>
              <a:ext cx="356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l-GR" sz="2000" i="1" dirty="0"/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8515344" y="1712615"/>
              <a:ext cx="3513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endParaRPr lang="el-GR" sz="2400" dirty="0"/>
            </a:p>
          </p:txBody>
        </p:sp>
        <p:cxnSp>
          <p:nvCxnSpPr>
            <p:cNvPr id="11" name="Ευθύγραμμο βέλος σύνδεσης 10"/>
            <p:cNvCxnSpPr/>
            <p:nvPr/>
          </p:nvCxnSpPr>
          <p:spPr>
            <a:xfrm flipV="1">
              <a:off x="7845131" y="773724"/>
              <a:ext cx="0" cy="98630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Ορθογώνιο 12"/>
                <p:cNvSpPr/>
                <p:nvPr/>
              </p:nvSpPr>
              <p:spPr>
                <a:xfrm>
                  <a:off x="7874107" y="638862"/>
                  <a:ext cx="1153713" cy="673646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Ορθογώνιο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107" y="638862"/>
                  <a:ext cx="1153713" cy="67364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Ορθογώνιο 13"/>
                <p:cNvSpPr/>
                <p:nvPr/>
              </p:nvSpPr>
              <p:spPr>
                <a:xfrm>
                  <a:off x="8878806" y="1653219"/>
                  <a:ext cx="909031" cy="6218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den>
                        </m:f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14" name="Ορθογώνιο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8806" y="1653219"/>
                  <a:ext cx="909031" cy="62183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Ορθογώνιο 14"/>
            <p:cNvSpPr/>
            <p:nvPr/>
          </p:nvSpPr>
          <p:spPr>
            <a:xfrm>
              <a:off x="8615753" y="1327102"/>
              <a:ext cx="5261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l-GR" sz="2400" i="1" dirty="0"/>
            </a:p>
          </p:txBody>
        </p:sp>
      </p:grpSp>
      <p:grpSp>
        <p:nvGrpSpPr>
          <p:cNvPr id="19" name="Ομάδα 18"/>
          <p:cNvGrpSpPr/>
          <p:nvPr/>
        </p:nvGrpSpPr>
        <p:grpSpPr>
          <a:xfrm>
            <a:off x="99111" y="5570838"/>
            <a:ext cx="11114717" cy="1260000"/>
            <a:chOff x="99111" y="5570838"/>
            <a:chExt cx="11114717" cy="1260000"/>
          </a:xfrm>
        </p:grpSpPr>
        <p:sp>
          <p:nvSpPr>
            <p:cNvPr id="27" name="TextBox 26"/>
            <p:cNvSpPr txBox="1"/>
            <p:nvPr/>
          </p:nvSpPr>
          <p:spPr>
            <a:xfrm>
              <a:off x="99111" y="5664895"/>
              <a:ext cx="557299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Ένταση Ηλεκτρικού Πεδίου από Σφαιρική Επιφάνεια Ακτίνας </a:t>
              </a:r>
              <a:r>
                <a:rPr lang="en-US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l-GR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Φορτισμένη με Φορτίο </a:t>
              </a:r>
              <a:r>
                <a:rPr lang="en-US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l-GR" sz="20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σε απόσταση </a:t>
              </a:r>
              <a:r>
                <a:rPr lang="en-US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 &gt; R</a:t>
              </a:r>
              <a:endPara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Οβάλ 36"/>
            <p:cNvSpPr/>
            <p:nvPr/>
          </p:nvSpPr>
          <p:spPr>
            <a:xfrm>
              <a:off x="6430383" y="5570838"/>
              <a:ext cx="1260000" cy="1260000"/>
            </a:xfrm>
            <a:prstGeom prst="ellipse">
              <a:avLst/>
            </a:prstGeom>
            <a:gradFill>
              <a:gsLst>
                <a:gs pos="0">
                  <a:srgbClr val="FF0000">
                    <a:alpha val="80000"/>
                  </a:srgb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solidFill>
                <a:srgbClr val="FF0000">
                  <a:alpha val="1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38" name="Ευθύγραμμο βέλος σύνδεσης 37"/>
            <p:cNvCxnSpPr/>
            <p:nvPr/>
          </p:nvCxnSpPr>
          <p:spPr>
            <a:xfrm rot="5400000" flipV="1">
              <a:off x="8914791" y="5733478"/>
              <a:ext cx="0" cy="98630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Ευθεία γραμμή σύνδεσης 38"/>
            <p:cNvCxnSpPr/>
            <p:nvPr/>
          </p:nvCxnSpPr>
          <p:spPr>
            <a:xfrm>
              <a:off x="7110089" y="6235563"/>
              <a:ext cx="1332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Ορθογώνιο 39"/>
                <p:cNvSpPr/>
                <p:nvPr/>
              </p:nvSpPr>
              <p:spPr>
                <a:xfrm>
                  <a:off x="9468094" y="5834301"/>
                  <a:ext cx="1745734" cy="722314"/>
                </a:xfrm>
                <a:prstGeom prst="rect">
                  <a:avLst/>
                </a:prstGeom>
                <a:ln w="38100">
                  <a:solidFill>
                    <a:srgbClr val="000099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=</m:t>
                        </m:r>
                        <m:f>
                          <m:fPr>
                            <m:ctrlP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l-G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l-G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l-G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40" name="Ορθογώνιο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8094" y="5834301"/>
                  <a:ext cx="1745734" cy="72231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8100">
                  <a:solidFill>
                    <a:srgbClr val="000099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Ορθογώνιο 40"/>
            <p:cNvSpPr/>
            <p:nvPr/>
          </p:nvSpPr>
          <p:spPr>
            <a:xfrm>
              <a:off x="6398536" y="5964625"/>
              <a:ext cx="5261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l-GR" sz="2400" i="1" dirty="0"/>
            </a:p>
          </p:txBody>
        </p:sp>
      </p:grpSp>
      <p:grpSp>
        <p:nvGrpSpPr>
          <p:cNvPr id="30" name="Ομάδα 29"/>
          <p:cNvGrpSpPr/>
          <p:nvPr/>
        </p:nvGrpSpPr>
        <p:grpSpPr>
          <a:xfrm>
            <a:off x="110833" y="2755699"/>
            <a:ext cx="10114993" cy="2543129"/>
            <a:chOff x="110833" y="2755699"/>
            <a:chExt cx="10114993" cy="2543129"/>
          </a:xfrm>
        </p:grpSpPr>
        <p:grpSp>
          <p:nvGrpSpPr>
            <p:cNvPr id="18" name="Ομάδα 17"/>
            <p:cNvGrpSpPr/>
            <p:nvPr/>
          </p:nvGrpSpPr>
          <p:grpSpPr>
            <a:xfrm>
              <a:off x="110833" y="2755699"/>
              <a:ext cx="10114993" cy="2543129"/>
              <a:chOff x="110833" y="2755699"/>
              <a:chExt cx="10114993" cy="25431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Ορθογώνιο 21"/>
                  <p:cNvSpPr/>
                  <p:nvPr/>
                </p:nvSpPr>
                <p:spPr>
                  <a:xfrm>
                    <a:off x="7421526" y="3847174"/>
                    <a:ext cx="380232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oMath>
                      </m:oMathPara>
                    </a14:m>
                    <a:endParaRPr lang="el-GR" sz="2000" dirty="0"/>
                  </a:p>
                </p:txBody>
              </p:sp>
            </mc:Choice>
            <mc:Fallback xmlns="">
              <p:sp>
                <p:nvSpPr>
                  <p:cNvPr id="22" name="Ορθογώνιο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21526" y="3847174"/>
                    <a:ext cx="380232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7" name="Ομάδα 16"/>
              <p:cNvGrpSpPr/>
              <p:nvPr/>
            </p:nvGrpSpPr>
            <p:grpSpPr>
              <a:xfrm>
                <a:off x="110833" y="2755699"/>
                <a:ext cx="10114993" cy="2543129"/>
                <a:chOff x="110833" y="2755699"/>
                <a:chExt cx="10114993" cy="2543129"/>
              </a:xfrm>
            </p:grpSpPr>
            <p:grpSp>
              <p:nvGrpSpPr>
                <p:cNvPr id="3" name="Ομάδα 2"/>
                <p:cNvGrpSpPr/>
                <p:nvPr/>
              </p:nvGrpSpPr>
              <p:grpSpPr>
                <a:xfrm>
                  <a:off x="110833" y="2755699"/>
                  <a:ext cx="10114993" cy="2543129"/>
                  <a:chOff x="110833" y="2755699"/>
                  <a:chExt cx="10114993" cy="2543129"/>
                </a:xfrm>
              </p:grpSpPr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10833" y="3343734"/>
                    <a:ext cx="5572992" cy="11387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Ένταση Ηλεκτρικού Πεδίου από Κύλινδρο Μήκους </a:t>
                    </a:r>
                    <a:r>
                      <a:rPr lang="en-US" sz="2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</a:t>
                    </a:r>
                    <a:r>
                      <a:rPr lang="el-GR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και </a:t>
                    </a:r>
                    <a:r>
                      <a:rPr lang="el-GR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Α</a:t>
                    </a:r>
                    <a:r>
                      <a:rPr lang="el-GR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κτίνας </a:t>
                    </a:r>
                    <a:r>
                      <a:rPr lang="en-US" sz="2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 &lt;&lt;</a:t>
                    </a:r>
                    <a:r>
                      <a:rPr lang="el-GR" sz="2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</a:t>
                    </a:r>
                    <a:r>
                      <a:rPr lang="el-GR" sz="2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l-GR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φορτισμένη με φορτίο </a:t>
                    </a:r>
                    <a:r>
                      <a:rPr lang="el-GR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+</a:t>
                    </a:r>
                    <a:r>
                      <a:rPr 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</a:t>
                    </a:r>
                    <a:r>
                      <a:rPr lang="el-GR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σε Απόσταση </a:t>
                    </a:r>
                    <a:r>
                      <a:rPr lang="en-US" sz="2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 &gt; R</a:t>
                    </a:r>
                    <a:endParaRPr lang="el-GR" sz="2400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3" name="Ευθύγραμμο βέλος σύνδεσης 22"/>
                  <p:cNvCxnSpPr/>
                  <p:nvPr/>
                </p:nvCxnSpPr>
                <p:spPr>
                  <a:xfrm rot="5400000" flipV="1">
                    <a:off x="8382000" y="3436866"/>
                    <a:ext cx="0" cy="986307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Ορθογώνιο 23"/>
                      <p:cNvSpPr/>
                      <p:nvPr/>
                    </p:nvSpPr>
                    <p:spPr>
                      <a:xfrm>
                        <a:off x="8757924" y="3501568"/>
                        <a:ext cx="1467902" cy="729495"/>
                      </a:xfrm>
                      <a:prstGeom prst="rect">
                        <a:avLst/>
                      </a:prstGeom>
                      <a:ln w="28575">
                        <a:noFill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𝝀</m:t>
                                  </m:r>
                                </m:num>
                                <m:den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l-GR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  <m:sSub>
                                    <m:sSubPr>
                                      <m:ctrlPr>
                                        <a:rPr lang="el-GR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𝜺</m:t>
                                      </m:r>
                                    </m:e>
                                    <m:sub>
                                      <m:r>
                                        <a:rPr lang="el-GR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el-GR" sz="20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4" name="Ορθογώνιο 23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757924" y="3501568"/>
                        <a:ext cx="1467902" cy="729495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  <a:ln w="28575"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5" name="Ορθογώνιο 24"/>
                  <p:cNvSpPr/>
                  <p:nvPr/>
                </p:nvSpPr>
                <p:spPr>
                  <a:xfrm>
                    <a:off x="6372805" y="4152704"/>
                    <a:ext cx="52610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+</a:t>
                    </a:r>
                    <a:r>
                      <a:rPr lang="en-US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</a:t>
                    </a:r>
                    <a:endParaRPr lang="el-GR" sz="2400" i="1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6" name="Ορθογώνιο 25"/>
                      <p:cNvSpPr/>
                      <p:nvPr/>
                    </p:nvSpPr>
                    <p:spPr>
                      <a:xfrm>
                        <a:off x="7326024" y="4284272"/>
                        <a:ext cx="876970" cy="62183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l-GR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num>
                                <m:den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el-GR" sz="2000" dirty="0"/>
                      </a:p>
                    </p:txBody>
                  </p:sp>
                </mc:Choice>
                <mc:Fallback xmlns="">
                  <p:sp>
                    <p:nvSpPr>
                      <p:cNvPr id="26" name="Ορθογώνιο 2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326024" y="4284272"/>
                        <a:ext cx="876970" cy="621837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8" name="Κύλινδρος 27"/>
                  <p:cNvSpPr/>
                  <p:nvPr/>
                </p:nvSpPr>
                <p:spPr>
                  <a:xfrm>
                    <a:off x="6832735" y="3070109"/>
                    <a:ext cx="510686" cy="1836000"/>
                  </a:xfrm>
                  <a:prstGeom prst="can">
                    <a:avLst/>
                  </a:prstGeom>
                  <a:solidFill>
                    <a:schemeClr val="tx1">
                      <a:lumMod val="75000"/>
                      <a:lumOff val="25000"/>
                      <a:alpha val="89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cxnSp>
                <p:nvCxnSpPr>
                  <p:cNvPr id="20" name="Ευθεία γραμμή σύνδεσης 19"/>
                  <p:cNvCxnSpPr/>
                  <p:nvPr/>
                </p:nvCxnSpPr>
                <p:spPr>
                  <a:xfrm>
                    <a:off x="7116556" y="3938951"/>
                    <a:ext cx="828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Ευθεία γραμμή σύνδεσης 30"/>
                  <p:cNvCxnSpPr/>
                  <p:nvPr/>
                </p:nvCxnSpPr>
                <p:spPr>
                  <a:xfrm>
                    <a:off x="7091768" y="2755699"/>
                    <a:ext cx="0" cy="254312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Ορθογώνιο 9"/>
                    <p:cNvSpPr/>
                    <p:nvPr/>
                  </p:nvSpPr>
                  <p:spPr>
                    <a:xfrm>
                      <a:off x="6473525" y="3586479"/>
                      <a:ext cx="367408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oMath>
                        </m:oMathPara>
                      </a14:m>
                      <a:endParaRPr lang="el-GR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Ορθογώνιο 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3525" y="3586479"/>
                      <a:ext cx="367408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Ορθογώνιο 20"/>
                <p:cNvSpPr/>
                <p:nvPr/>
              </p:nvSpPr>
              <p:spPr>
                <a:xfrm>
                  <a:off x="6732783" y="2817780"/>
                  <a:ext cx="37382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oMath>
                    </m:oMathPara>
                  </a14:m>
                  <a:endParaRPr lang="el-GR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Ορθογώνιο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783" y="2817780"/>
                  <a:ext cx="373820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Ευθεία γραμμή σύνδεσης 42"/>
            <p:cNvCxnSpPr/>
            <p:nvPr/>
          </p:nvCxnSpPr>
          <p:spPr>
            <a:xfrm>
              <a:off x="6832735" y="3125161"/>
              <a:ext cx="252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Ομάδα 41"/>
          <p:cNvGrpSpPr/>
          <p:nvPr/>
        </p:nvGrpSpPr>
        <p:grpSpPr>
          <a:xfrm>
            <a:off x="7874107" y="632297"/>
            <a:ext cx="4222944" cy="1689973"/>
            <a:chOff x="7874107" y="632297"/>
            <a:chExt cx="4222944" cy="1689973"/>
          </a:xfrm>
        </p:grpSpPr>
        <p:sp>
          <p:nvSpPr>
            <p:cNvPr id="44" name="Οβάλ 43"/>
            <p:cNvSpPr/>
            <p:nvPr/>
          </p:nvSpPr>
          <p:spPr>
            <a:xfrm>
              <a:off x="7874107" y="632297"/>
              <a:ext cx="1257056" cy="719842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5" name="Οβάλ 44"/>
            <p:cNvSpPr/>
            <p:nvPr/>
          </p:nvSpPr>
          <p:spPr>
            <a:xfrm>
              <a:off x="8959912" y="1683646"/>
              <a:ext cx="971836" cy="638624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Ορθογώνιο 45"/>
                <p:cNvSpPr/>
                <p:nvPr/>
              </p:nvSpPr>
              <p:spPr>
                <a:xfrm>
                  <a:off x="10773419" y="1071753"/>
                  <a:ext cx="1323632" cy="675634"/>
                </a:xfrm>
                <a:prstGeom prst="rect">
                  <a:avLst/>
                </a:prstGeom>
                <a:ln w="38100">
                  <a:solidFill>
                    <a:srgbClr val="00206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Ορθογώνιο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3419" y="1071753"/>
                  <a:ext cx="1323632" cy="67563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38100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Ομάδα 49"/>
          <p:cNvGrpSpPr/>
          <p:nvPr/>
        </p:nvGrpSpPr>
        <p:grpSpPr>
          <a:xfrm>
            <a:off x="7352994" y="3501568"/>
            <a:ext cx="4805598" cy="1430260"/>
            <a:chOff x="7352994" y="3501568"/>
            <a:chExt cx="4805598" cy="1430260"/>
          </a:xfrm>
        </p:grpSpPr>
        <p:sp>
          <p:nvSpPr>
            <p:cNvPr id="47" name="Οβάλ 46"/>
            <p:cNvSpPr/>
            <p:nvPr/>
          </p:nvSpPr>
          <p:spPr>
            <a:xfrm>
              <a:off x="8868686" y="3501568"/>
              <a:ext cx="1357140" cy="816514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8" name="Οβάλ 47"/>
            <p:cNvSpPr/>
            <p:nvPr/>
          </p:nvSpPr>
          <p:spPr>
            <a:xfrm>
              <a:off x="7352994" y="4293204"/>
              <a:ext cx="971836" cy="638624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Ορθογώνιο 48"/>
                <p:cNvSpPr/>
                <p:nvPr/>
              </p:nvSpPr>
              <p:spPr>
                <a:xfrm>
                  <a:off x="10544817" y="3545791"/>
                  <a:ext cx="1613775" cy="675634"/>
                </a:xfrm>
                <a:prstGeom prst="rect">
                  <a:avLst/>
                </a:prstGeom>
                <a:ln w="38100">
                  <a:solidFill>
                    <a:srgbClr val="00206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𝑳𝒓</m:t>
                            </m:r>
                          </m:den>
                        </m:f>
                      </m:oMath>
                    </m:oMathPara>
                  </a14:m>
                  <a:endParaRPr lang="el-GR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Ορθογώνιο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4817" y="3545791"/>
                  <a:ext cx="1613775" cy="67563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38100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001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6 - TextBox"/>
          <p:cNvSpPr txBox="1"/>
          <p:nvPr/>
        </p:nvSpPr>
        <p:spPr>
          <a:xfrm>
            <a:off x="7518855" y="200214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grpSp>
        <p:nvGrpSpPr>
          <p:cNvPr id="5" name="172 - Ομάδα"/>
          <p:cNvGrpSpPr/>
          <p:nvPr/>
        </p:nvGrpSpPr>
        <p:grpSpPr>
          <a:xfrm>
            <a:off x="9805109" y="3442307"/>
            <a:ext cx="738082" cy="1224136"/>
            <a:chOff x="8244408" y="3068960"/>
            <a:chExt cx="738082" cy="1224136"/>
          </a:xfrm>
        </p:grpSpPr>
        <p:sp>
          <p:nvSpPr>
            <p:cNvPr id="6" name="162 - Δεξιό άγκιστρο"/>
            <p:cNvSpPr/>
            <p:nvPr/>
          </p:nvSpPr>
          <p:spPr>
            <a:xfrm>
              <a:off x="8244408" y="3068960"/>
              <a:ext cx="288032" cy="1224136"/>
            </a:xfrm>
            <a:prstGeom prst="rightBrace">
              <a:avLst>
                <a:gd name="adj1" fmla="val 22763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aphicFrame>
          <p:nvGraphicFramePr>
            <p:cNvPr id="7" name="163 - Αντικείμενο"/>
            <p:cNvGraphicFramePr>
              <a:graphicFrameLocks noChangeAspect="1"/>
            </p:cNvGraphicFramePr>
            <p:nvPr/>
          </p:nvGraphicFramePr>
          <p:xfrm>
            <a:off x="8532440" y="3501008"/>
            <a:ext cx="450050" cy="36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Εξίσωση" r:id="rId3" imgW="190440" imgH="152280" progId="Equation.3">
                    <p:embed/>
                  </p:oleObj>
                </mc:Choice>
                <mc:Fallback>
                  <p:oleObj name="Εξίσωση" r:id="rId3" imgW="190440" imgH="152280" progId="Equation.3">
                    <p:embed/>
                    <p:pic>
                      <p:nvPicPr>
                        <p:cNvPr id="164" name="163 - Αντικείμενο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32440" y="3501008"/>
                          <a:ext cx="450050" cy="3600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Ομάδα 7"/>
          <p:cNvGrpSpPr/>
          <p:nvPr/>
        </p:nvGrpSpPr>
        <p:grpSpPr>
          <a:xfrm>
            <a:off x="1506695" y="1050925"/>
            <a:ext cx="8570112" cy="1030781"/>
            <a:chOff x="0" y="749586"/>
            <a:chExt cx="8570112" cy="1030781"/>
          </a:xfrm>
        </p:grpSpPr>
        <p:sp>
          <p:nvSpPr>
            <p:cNvPr id="9" name="156 - TextBox"/>
            <p:cNvSpPr txBox="1"/>
            <p:nvPr/>
          </p:nvSpPr>
          <p:spPr>
            <a:xfrm>
              <a:off x="0" y="764704"/>
              <a:ext cx="6156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b="1" dirty="0" smtClean="0">
                  <a:latin typeface="Times New Roman" pitchFamily="18" charset="0"/>
                  <a:cs typeface="Times New Roman" pitchFamily="18" charset="0"/>
                </a:rPr>
                <a:t>Η Ένταση του Ηλεκτρικού Πεδίου Εξαρτάται από τα ελεύθερα ηλεκτρικά φορτία και από τα δέσμια φορτία πόλωσης</a:t>
              </a:r>
              <a:endParaRPr lang="el-GR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Ορθογώνιο 9"/>
                <p:cNvSpPr/>
                <p:nvPr/>
              </p:nvSpPr>
              <p:spPr>
                <a:xfrm>
                  <a:off x="6516216" y="749586"/>
                  <a:ext cx="2053896" cy="951222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∮"/>
                            <m:limLoc m:val="undOvr"/>
                            <m:ctrlPr>
                              <a:rPr lang="el-GR" b="1" i="1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b="1" i="1" smtClean="0">
                                <a:ln>
                                  <a:noFill/>
                                </a:ln>
                                <a:latin typeface="Cambria Math"/>
                              </a:rPr>
                              <m:t>𝑺</m:t>
                            </m:r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n>
                                      <a:noFill/>
                                    </a:ln>
                                    <a:latin typeface="Cambria Math"/>
                                  </a:rPr>
                                  <m:t>𝑬</m:t>
                                </m:r>
                              </m:e>
                            </m:acc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/>
                                <a:ea typeface="Cambria Math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𝑨</m:t>
                                </m:r>
                              </m:e>
                            </m:acc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/>
                              </a:rPr>
                              <m:t>=</m:t>
                            </m:r>
                          </m:e>
                        </m:nary>
                        <m:f>
                          <m:fPr>
                            <m:ctrlPr>
                              <a:rPr lang="el-GR" b="1" i="1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n>
                                  <a:noFill/>
                                </a:ln>
                                <a:latin typeface="Cambria Math"/>
                              </a:rPr>
                              <m:t>𝒒</m:t>
                            </m:r>
                            <m:r>
                              <a:rPr lang="en-US" b="1" i="1" smtClean="0">
                                <a:ln>
                                  <a:noFill/>
                                </a:ln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</a:rPr>
                                  <m:t>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b="1" i="1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ln>
                                      <a:noFill/>
                                    </a:ln>
                                    <a:latin typeface="Cambria Math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l-GR" b="1" i="1" smtClean="0">
                                    <a:ln>
                                      <a:noFill/>
                                    </a:ln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dirty="0">
                    <a:ln>
                      <a:noFill/>
                    </a:ln>
                  </a:endParaRPr>
                </a:p>
              </p:txBody>
            </p:sp>
          </mc:Choice>
          <mc:Fallback xmlns="">
            <p:sp>
              <p:nvSpPr>
                <p:cNvPr id="10" name="Ορθογώνιο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216" y="749586"/>
                  <a:ext cx="2053896" cy="95122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Ομάδα 10"/>
          <p:cNvGrpSpPr/>
          <p:nvPr/>
        </p:nvGrpSpPr>
        <p:grpSpPr>
          <a:xfrm>
            <a:off x="1506695" y="2074155"/>
            <a:ext cx="8162949" cy="951222"/>
            <a:chOff x="0" y="1772816"/>
            <a:chExt cx="8162949" cy="951222"/>
          </a:xfrm>
        </p:grpSpPr>
        <p:sp>
          <p:nvSpPr>
            <p:cNvPr id="12" name="158 - TextBox"/>
            <p:cNvSpPr txBox="1"/>
            <p:nvPr/>
          </p:nvSpPr>
          <p:spPr>
            <a:xfrm>
              <a:off x="0" y="1916832"/>
              <a:ext cx="6156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latin typeface="Times New Roman" pitchFamily="18" charset="0"/>
                  <a:cs typeface="Times New Roman" pitchFamily="18" charset="0"/>
                </a:rPr>
                <a:t>Η Πόλωση του Διηλεκτρικού Εξαρτάται μόνο από τα δέσμια φορτία πόλωσης</a:t>
              </a:r>
              <a:endParaRPr lang="el-GR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Ορθογώνιο 12"/>
                <p:cNvSpPr/>
                <p:nvPr/>
              </p:nvSpPr>
              <p:spPr>
                <a:xfrm>
                  <a:off x="6516216" y="1772816"/>
                  <a:ext cx="1646733" cy="951222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∮"/>
                            <m:limLoc m:val="undOvr"/>
                            <m:ctrlPr>
                              <a:rPr lang="el-GR" b="1" i="1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b="1" i="1" smtClean="0">
                                <a:ln>
                                  <a:noFill/>
                                </a:ln>
                                <a:latin typeface="Cambria Math"/>
                              </a:rPr>
                              <m:t>𝑺</m:t>
                            </m:r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n>
                                      <a:noFill/>
                                    </a:ln>
                                    <a:latin typeface="Cambria Math"/>
                                  </a:rPr>
                                  <m:t>𝑷</m:t>
                                </m:r>
                              </m:e>
                            </m:acc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/>
                                <a:ea typeface="Cambria Math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𝑨</m:t>
                                </m:r>
                              </m:e>
                            </m:acc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/>
                              </a:rPr>
                              <m:t>=</m:t>
                            </m:r>
                          </m:e>
                        </m:nary>
                        <m:sSub>
                          <m:sSubPr>
                            <m:ctrlPr>
                              <a:rPr lang="en-US" b="1" i="1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n>
                                  <a:noFill/>
                                </a:ln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b="1" i="1" smtClean="0">
                                <a:ln>
                                  <a:noFill/>
                                </a:ln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ln>
                      <a:noFill/>
                    </a:ln>
                  </a:endParaRPr>
                </a:p>
              </p:txBody>
            </p:sp>
          </mc:Choice>
          <mc:Fallback xmlns="">
            <p:sp>
              <p:nvSpPr>
                <p:cNvPr id="13" name="Ορθογώνιο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216" y="1772816"/>
                  <a:ext cx="1646733" cy="95122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Ομάδα 13"/>
          <p:cNvGrpSpPr/>
          <p:nvPr/>
        </p:nvGrpSpPr>
        <p:grpSpPr>
          <a:xfrm>
            <a:off x="1506695" y="3067149"/>
            <a:ext cx="8116549" cy="951222"/>
            <a:chOff x="0" y="2765810"/>
            <a:chExt cx="8116549" cy="951222"/>
          </a:xfrm>
        </p:grpSpPr>
        <p:sp>
          <p:nvSpPr>
            <p:cNvPr id="15" name="159 - TextBox"/>
            <p:cNvSpPr txBox="1"/>
            <p:nvPr/>
          </p:nvSpPr>
          <p:spPr>
            <a:xfrm>
              <a:off x="0" y="2909826"/>
              <a:ext cx="6156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latin typeface="Times New Roman" pitchFamily="18" charset="0"/>
                  <a:cs typeface="Times New Roman" pitchFamily="18" charset="0"/>
                </a:rPr>
                <a:t>Η Διηλεκτρική Μετατόπιση Εξαρτάται μόνο από τα ελεύθερα ηλεκτρικά φορτία</a:t>
              </a:r>
              <a:endParaRPr lang="el-GR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Ορθογώνιο 15"/>
                <p:cNvSpPr/>
                <p:nvPr/>
              </p:nvSpPr>
              <p:spPr>
                <a:xfrm>
                  <a:off x="6509827" y="2765810"/>
                  <a:ext cx="1606722" cy="951222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∮"/>
                            <m:limLoc m:val="undOvr"/>
                            <m:ctrlPr>
                              <a:rPr lang="el-GR" b="1" i="1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b="1" i="1" smtClean="0">
                                <a:ln>
                                  <a:noFill/>
                                </a:ln>
                                <a:latin typeface="Cambria Math"/>
                              </a:rPr>
                              <m:t>𝑺</m:t>
                            </m:r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n>
                                      <a:noFill/>
                                    </a:ln>
                                    <a:latin typeface="Cambria Math"/>
                                  </a:rPr>
                                  <m:t>𝑫</m:t>
                                </m:r>
                              </m:e>
                            </m:acc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/>
                                <a:ea typeface="Cambria Math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𝑨</m:t>
                                </m:r>
                              </m:e>
                            </m:acc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/>
                              </a:rPr>
                              <m:t>=</m:t>
                            </m:r>
                          </m:e>
                        </m:nary>
                        <m:r>
                          <a:rPr lang="en-US" b="1" i="1">
                            <a:latin typeface="Cambria Math"/>
                          </a:rPr>
                          <m:t>𝒒</m:t>
                        </m:r>
                      </m:oMath>
                    </m:oMathPara>
                  </a14:m>
                  <a:endParaRPr lang="el-GR" dirty="0">
                    <a:ln>
                      <a:noFill/>
                    </a:ln>
                  </a:endParaRPr>
                </a:p>
              </p:txBody>
            </p:sp>
          </mc:Choice>
          <mc:Fallback xmlns="">
            <p:sp>
              <p:nvSpPr>
                <p:cNvPr id="16" name="Ορθογώνιο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9827" y="2765810"/>
                  <a:ext cx="1606722" cy="95122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Ομάδα 16"/>
          <p:cNvGrpSpPr/>
          <p:nvPr/>
        </p:nvGrpSpPr>
        <p:grpSpPr>
          <a:xfrm>
            <a:off x="2583776" y="4090379"/>
            <a:ext cx="5259689" cy="951222"/>
            <a:chOff x="1077081" y="3789040"/>
            <a:chExt cx="5259689" cy="951222"/>
          </a:xfrm>
        </p:grpSpPr>
        <p:sp>
          <p:nvSpPr>
            <p:cNvPr id="18" name="161 - TextBox"/>
            <p:cNvSpPr txBox="1"/>
            <p:nvPr/>
          </p:nvSpPr>
          <p:spPr>
            <a:xfrm>
              <a:off x="1077081" y="4117403"/>
              <a:ext cx="26642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latin typeface="Times New Roman" pitchFamily="18" charset="0"/>
                  <a:cs typeface="Times New Roman" pitchFamily="18" charset="0"/>
                </a:rPr>
                <a:t>Στον Ελεύθερο Χώρο:</a:t>
              </a:r>
              <a:endParaRPr lang="el-GR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Ορθογώνιο 18"/>
                <p:cNvSpPr/>
                <p:nvPr/>
              </p:nvSpPr>
              <p:spPr>
                <a:xfrm>
                  <a:off x="3885393" y="3789040"/>
                  <a:ext cx="2451377" cy="951222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∮"/>
                            <m:limLoc m:val="undOvr"/>
                            <m:ctrlPr>
                              <a:rPr lang="el-GR" b="1" i="1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b="1" i="1" smtClean="0">
                                <a:ln>
                                  <a:noFill/>
                                </a:ln>
                                <a:latin typeface="Cambria Math"/>
                              </a:rPr>
                              <m:t>𝑺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l-GR" b="1" i="1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b="1" i="1" smtClean="0">
                                        <a:ln>
                                          <a:noFill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n>
                                          <a:noFill/>
                                        </a:ln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1" smtClean="0">
                                    <a:ln>
                                      <a:noFill/>
                                    </a:ln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/>
                                <a:ea typeface="Cambria Math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𝑨</m:t>
                                </m:r>
                              </m:e>
                            </m:acc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/>
                              </a:rPr>
                              <m:t>=</m:t>
                            </m:r>
                          </m:e>
                        </m:nary>
                        <m:f>
                          <m:fPr>
                            <m:ctrlPr>
                              <a:rPr lang="el-GR" b="1" i="1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n>
                                  <a:noFill/>
                                </a:ln>
                                <a:latin typeface="Cambria Math"/>
                              </a:rPr>
                              <m:t>𝒒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b="1" i="1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ln>
                                      <a:noFill/>
                                    </a:ln>
                                    <a:latin typeface="Cambria Math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l-GR" b="1" i="1" smtClean="0">
                                    <a:ln>
                                      <a:noFill/>
                                    </a:ln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r>
                          <a:rPr lang="en-US" b="1" i="1" smtClean="0">
                            <a:ln>
                              <a:noFill/>
                            </a:ln>
                            <a:latin typeface="Cambria Math"/>
                          </a:rPr>
                          <m:t>         </m:t>
                        </m:r>
                        <m:r>
                          <a:rPr lang="en-US" b="1" i="1" smtClean="0">
                            <a:ln>
                              <a:noFill/>
                            </a:ln>
                            <a:latin typeface="Cambria Math"/>
                            <a:ea typeface="Cambria Math"/>
                          </a:rPr>
                          <m:t>⇒</m:t>
                        </m:r>
                      </m:oMath>
                    </m:oMathPara>
                  </a14:m>
                  <a:endParaRPr lang="el-GR" dirty="0">
                    <a:ln>
                      <a:noFill/>
                    </a:ln>
                  </a:endParaRPr>
                </a:p>
              </p:txBody>
            </p:sp>
          </mc:Choice>
          <mc:Fallback xmlns="">
            <p:sp>
              <p:nvSpPr>
                <p:cNvPr id="19" name="Ορθογώνιο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5393" y="3789040"/>
                  <a:ext cx="2451377" cy="95122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Ορθογώνιο 19"/>
              <p:cNvSpPr/>
              <p:nvPr/>
            </p:nvSpPr>
            <p:spPr>
              <a:xfrm>
                <a:off x="7961640" y="4093820"/>
                <a:ext cx="1890326" cy="951222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lang="el-GR" b="1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ln>
                                <a:noFill/>
                              </a:ln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l-GR" b="1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ln>
                                    <a:noFill/>
                                  </a:ln>
                                  <a:latin typeface="Cambria Math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l-GR" b="1" i="1" smtClean="0">
                                  <a:ln>
                                    <a:noFill/>
                                  </a:ln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b="1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ln>
                                        <a:noFill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n>
                                        <a:noFill/>
                                      </a:ln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ln>
                                    <a:noFill/>
                                  </a:ln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  <a:ea typeface="Cambria Math"/>
                                </a:rPr>
                                <m:t>𝑨</m:t>
                              </m:r>
                            </m:e>
                          </m:acc>
                          <m:r>
                            <a:rPr lang="en-US" b="1" i="1">
                              <a:ln>
                                <a:noFill/>
                              </a:ln>
                              <a:latin typeface="Cambria Math"/>
                            </a:rPr>
                            <m:t>=</m:t>
                          </m:r>
                          <m:r>
                            <a:rPr lang="en-US" b="1" i="1" smtClean="0">
                              <a:ln>
                                <a:noFill/>
                              </a:ln>
                              <a:latin typeface="Cambria Math"/>
                            </a:rPr>
                            <m:t>𝒒</m:t>
                          </m:r>
                        </m:e>
                      </m:nary>
                    </m:oMath>
                  </m:oMathPara>
                </a14:m>
                <a:endParaRPr lang="el-GR" dirty="0">
                  <a:ln>
                    <a:noFill/>
                  </a:ln>
                </a:endParaRPr>
              </a:p>
            </p:txBody>
          </p:sp>
        </mc:Choice>
        <mc:Fallback xmlns="">
          <p:sp>
            <p:nvSpPr>
              <p:cNvPr id="20" name="Ορθογώνιο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640" y="4093820"/>
                <a:ext cx="1890326" cy="9512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Ορθογώνιο 20"/>
              <p:cNvSpPr/>
              <p:nvPr/>
            </p:nvSpPr>
            <p:spPr>
              <a:xfrm>
                <a:off x="4422511" y="5354846"/>
                <a:ext cx="1315039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/>
                            </a:rPr>
                            <m:t>𝑫</m:t>
                          </m:r>
                        </m:e>
                      </m:acc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lang="el-GR" sz="20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sSub>
                        <m:sSub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𝑬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1" name="Ορθογώνιο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511" y="5354846"/>
                <a:ext cx="1315039" cy="437492"/>
              </a:xfrm>
              <a:prstGeom prst="rect">
                <a:avLst/>
              </a:prstGeom>
              <a:blipFill>
                <a:blip r:embed="rId10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Ορθογώνιο 21"/>
              <p:cNvSpPr/>
              <p:nvPr/>
            </p:nvSpPr>
            <p:spPr>
              <a:xfrm>
                <a:off x="4422511" y="5925466"/>
                <a:ext cx="1347677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/>
                            </a:rPr>
                            <m:t>𝑫</m:t>
                          </m:r>
                        </m:e>
                      </m:acc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lang="el-GR" sz="20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l-GR" sz="2000" b="1" i="1" smtClean="0">
                          <a:latin typeface="Cambria Math"/>
                        </a:rPr>
                        <m:t>𝜿</m:t>
                      </m:r>
                      <m:acc>
                        <m:accPr>
                          <m:chr m:val="⃗"/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2" name="Ορθογώνιο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511" y="5925466"/>
                <a:ext cx="1347677" cy="437492"/>
              </a:xfrm>
              <a:prstGeom prst="rect">
                <a:avLst/>
              </a:prstGeom>
              <a:blipFill>
                <a:blip r:embed="rId11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Ομάδα 22"/>
          <p:cNvGrpSpPr/>
          <p:nvPr/>
        </p:nvGrpSpPr>
        <p:grpSpPr>
          <a:xfrm>
            <a:off x="5934679" y="5426854"/>
            <a:ext cx="2181403" cy="936104"/>
            <a:chOff x="4427984" y="5125515"/>
            <a:chExt cx="2181403" cy="936104"/>
          </a:xfrm>
        </p:grpSpPr>
        <p:grpSp>
          <p:nvGrpSpPr>
            <p:cNvPr id="24" name="174 - Ομάδα"/>
            <p:cNvGrpSpPr/>
            <p:nvPr/>
          </p:nvGrpSpPr>
          <p:grpSpPr>
            <a:xfrm>
              <a:off x="4427984" y="5125515"/>
              <a:ext cx="936104" cy="936104"/>
              <a:chOff x="4427984" y="5013176"/>
              <a:chExt cx="936104" cy="936104"/>
            </a:xfrm>
          </p:grpSpPr>
          <p:sp>
            <p:nvSpPr>
              <p:cNvPr id="26" name="165 - Δεξιό άγκιστρο"/>
              <p:cNvSpPr/>
              <p:nvPr/>
            </p:nvSpPr>
            <p:spPr>
              <a:xfrm>
                <a:off x="4427984" y="5013176"/>
                <a:ext cx="288032" cy="936104"/>
              </a:xfrm>
              <a:prstGeom prst="righ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7" name="166 - Αντικείμενο"/>
                  <p:cNvGraphicFramePr>
                    <a:graphicFrameLocks noChangeAspect="1"/>
                  </p:cNvGraphicFramePr>
                  <p:nvPr/>
                </p:nvGraphicFramePr>
                <p:xfrm>
                  <a:off x="4914038" y="5301208"/>
                  <a:ext cx="450050" cy="36004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057" name="Εξίσωση" r:id="rId12" imgW="190440" imgH="152280" progId="Equation.3">
                          <p:embed/>
                        </p:oleObj>
                      </mc:Choice>
                      <mc:Fallback>
                        <p:oleObj name="Εξίσωση" r:id="rId12" imgW="190440" imgH="152280" progId="Equation.3">
                          <p:embed/>
                          <p:pic>
                            <p:nvPicPr>
                              <p:cNvPr id="167" name="166 - Αντικείμενο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914038" y="5301208"/>
                                <a:ext cx="450050" cy="36004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67" name="166 - Αντικείμενο"/>
                  <p:cNvGraphicFramePr>
                    <a:graphicFrameLocks noChangeAspect="1"/>
                  </p:cNvGraphicFramePr>
                  <p:nvPr/>
                </p:nvGraphicFramePr>
                <p:xfrm>
                  <a:off x="4914038" y="5301208"/>
                  <a:ext cx="450050" cy="36004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9379" name="Εξίσωση" r:id="rId14" imgW="190440" imgH="152280" progId="Equation.3">
                          <p:embed/>
                        </p:oleObj>
                      </mc:Choice>
                      <mc:Fallback>
                        <p:oleObj name="Εξίσωση" r:id="rId14" imgW="190440" imgH="152280" progId="Equation.3">
                          <p:embed/>
                          <p:pic>
                            <p:nvPicPr>
                              <p:cNvPr id="0" name="Picture 3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914038" y="5301208"/>
                                <a:ext cx="450050" cy="36004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Ορθογώνιο 24"/>
                <p:cNvSpPr/>
                <p:nvPr/>
              </p:nvSpPr>
              <p:spPr>
                <a:xfrm>
                  <a:off x="5417201" y="5341539"/>
                  <a:ext cx="1192186" cy="437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𝑬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/>
                          </a:rPr>
                          <m:t>=</m:t>
                        </m:r>
                        <m:r>
                          <a:rPr lang="el-GR" sz="2000" b="1" i="1" smtClean="0">
                            <a:latin typeface="Cambria Math"/>
                          </a:rPr>
                          <m:t>𝜿</m:t>
                        </m:r>
                        <m:acc>
                          <m:accPr>
                            <m:chr m:val="⃗"/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𝑬</m:t>
                            </m:r>
                          </m:e>
                        </m:acc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33" name="Ορθογώνιο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7201" y="5341539"/>
                  <a:ext cx="1192186" cy="43749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1 - Τίτλος"/>
          <p:cNvSpPr txBox="1">
            <a:spLocks/>
          </p:cNvSpPr>
          <p:nvPr/>
        </p:nvSpPr>
        <p:spPr>
          <a:xfrm>
            <a:off x="2244435" y="116632"/>
            <a:ext cx="8229600" cy="56207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Διηλεκτρικό σε Ηλεκτρικό Πεδίο</a:t>
            </a:r>
          </a:p>
        </p:txBody>
      </p:sp>
    </p:spTree>
    <p:extLst>
      <p:ext uri="{BB962C8B-B14F-4D97-AF65-F5344CB8AC3E}">
        <p14:creationId xmlns:p14="http://schemas.microsoft.com/office/powerpoint/2010/main" val="281736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1984664" y="116632"/>
            <a:ext cx="82296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Διηλεκτρική Επιδεκτικότητα – Διηλεκτρική Σταθερά Υλικών</a:t>
            </a: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66303"/>
              </p:ext>
            </p:extLst>
          </p:nvPr>
        </p:nvGraphicFramePr>
        <p:xfrm>
          <a:off x="1558637" y="1136595"/>
          <a:ext cx="8892480" cy="5486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160">
                  <a:extLst>
                    <a:ext uri="{9D8B030D-6E8A-4147-A177-3AD203B41FA5}">
                      <a16:colId xmlns:a16="http://schemas.microsoft.com/office/drawing/2014/main" val="3439432806"/>
                    </a:ext>
                  </a:extLst>
                </a:gridCol>
                <a:gridCol w="2964160">
                  <a:extLst>
                    <a:ext uri="{9D8B030D-6E8A-4147-A177-3AD203B41FA5}">
                      <a16:colId xmlns:a16="http://schemas.microsoft.com/office/drawing/2014/main" val="2108921852"/>
                    </a:ext>
                  </a:extLst>
                </a:gridCol>
                <a:gridCol w="2964160">
                  <a:extLst>
                    <a:ext uri="{9D8B030D-6E8A-4147-A177-3AD203B41FA5}">
                      <a16:colId xmlns:a16="http://schemas.microsoft.com/office/drawing/2014/main" val="489242963"/>
                    </a:ext>
                  </a:extLst>
                </a:gridCol>
              </a:tblGrid>
              <a:tr h="57606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Υλικό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Διηλεκτρική Επιδεκτικότητα</a:t>
                      </a:r>
                      <a:r>
                        <a:rPr lang="el-GR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(χ)</a:t>
                      </a:r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Σχετική Διηλεκτρική Σταθερά (κ)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501905"/>
                  </a:ext>
                </a:extLst>
              </a:tr>
              <a:tr h="372771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Κενό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104617"/>
                  </a:ext>
                </a:extLst>
              </a:tr>
              <a:tr h="372771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Αέρας (ξηρός)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0,00059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1,00059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614926"/>
                  </a:ext>
                </a:extLst>
              </a:tr>
              <a:tr h="372771">
                <a:tc>
                  <a:txBody>
                    <a:bodyPr/>
                    <a:lstStyle/>
                    <a:p>
                      <a:r>
                        <a:rPr lang="el-GR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Τεφλόν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990079"/>
                  </a:ext>
                </a:extLst>
              </a:tr>
              <a:tr h="372771">
                <a:tc>
                  <a:txBody>
                    <a:bodyPr/>
                    <a:lstStyle/>
                    <a:p>
                      <a:r>
                        <a:rPr lang="el-GR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Πολυστηρένιο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757023"/>
                  </a:ext>
                </a:extLst>
              </a:tr>
              <a:tr h="372771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Μαρμαρυγία (</a:t>
                      </a:r>
                      <a:r>
                        <a:rPr lang="el-GR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Μίκα</a:t>
                      </a:r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– 5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– 6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910770"/>
                  </a:ext>
                </a:extLst>
              </a:tr>
              <a:tr h="372771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Πλεξιγκλάς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454241"/>
                  </a:ext>
                </a:extLst>
              </a:tr>
              <a:tr h="372771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Χαρτί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640737"/>
                  </a:ext>
                </a:extLst>
              </a:tr>
              <a:tr h="372771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Βακελίτης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248420"/>
                  </a:ext>
                </a:extLst>
              </a:tr>
              <a:tr h="372771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Γυαλί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– 9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– 10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22618"/>
                  </a:ext>
                </a:extLst>
              </a:tr>
              <a:tr h="372771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Πορσελάνη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290603"/>
                  </a:ext>
                </a:extLst>
              </a:tr>
              <a:tr h="372771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Σιλικόνη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539889"/>
                  </a:ext>
                </a:extLst>
              </a:tr>
              <a:tr h="372771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Γλυκερίνη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3143"/>
                  </a:ext>
                </a:extLst>
              </a:tr>
              <a:tr h="372771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Νερό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682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0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15149"/>
              </p:ext>
            </p:extLst>
          </p:nvPr>
        </p:nvGraphicFramePr>
        <p:xfrm>
          <a:off x="2512367" y="2913824"/>
          <a:ext cx="1326906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Εξίσωση" r:id="rId3" imgW="647640" imgH="431640" progId="Equation.3">
                  <p:embed/>
                </p:oleObj>
              </mc:Choice>
              <mc:Fallback>
                <p:oleObj name="Εξίσωση" r:id="rId3" imgW="647640" imgH="431640" progId="Equation.3">
                  <p:embed/>
                  <p:pic>
                    <p:nvPicPr>
                      <p:cNvPr id="296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2367" y="2913824"/>
                        <a:ext cx="1326906" cy="8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671420"/>
              </p:ext>
            </p:extLst>
          </p:nvPr>
        </p:nvGraphicFramePr>
        <p:xfrm>
          <a:off x="6441528" y="3166881"/>
          <a:ext cx="18383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Εξίσωση" r:id="rId5" imgW="876240" imgH="228600" progId="Equation.3">
                  <p:embed/>
                </p:oleObj>
              </mc:Choice>
              <mc:Fallback>
                <p:oleObj name="Εξίσωση" r:id="rId5" imgW="876240" imgH="228600" progId="Equation.3">
                  <p:embed/>
                  <p:pic>
                    <p:nvPicPr>
                      <p:cNvPr id="1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1528" y="3166881"/>
                        <a:ext cx="1838325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297963"/>
              </p:ext>
            </p:extLst>
          </p:nvPr>
        </p:nvGraphicFramePr>
        <p:xfrm>
          <a:off x="8514207" y="2985831"/>
          <a:ext cx="235108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Εξίσωση" r:id="rId7" imgW="1091880" imgH="393480" progId="Equation.3">
                  <p:embed/>
                </p:oleObj>
              </mc:Choice>
              <mc:Fallback>
                <p:oleObj name="Εξίσωση" r:id="rId7" imgW="1091880" imgH="393480" progId="Equation.3">
                  <p:embed/>
                  <p:pic>
                    <p:nvPicPr>
                      <p:cNvPr id="1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4207" y="2985831"/>
                        <a:ext cx="2351088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834745"/>
              </p:ext>
            </p:extLst>
          </p:nvPr>
        </p:nvGraphicFramePr>
        <p:xfrm>
          <a:off x="9433030" y="3849928"/>
          <a:ext cx="1504273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Εξίσωση" r:id="rId9" imgW="698400" imgH="393480" progId="Equation.3">
                  <p:embed/>
                </p:oleObj>
              </mc:Choice>
              <mc:Fallback>
                <p:oleObj name="Εξίσωση" r:id="rId9" imgW="698400" imgH="393480" progId="Equation.3">
                  <p:embed/>
                  <p:pic>
                    <p:nvPicPr>
                      <p:cNvPr id="297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3030" y="3849928"/>
                        <a:ext cx="1504273" cy="82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600010"/>
              </p:ext>
            </p:extLst>
          </p:nvPr>
        </p:nvGraphicFramePr>
        <p:xfrm>
          <a:off x="6400799" y="4174056"/>
          <a:ext cx="1203052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Εξίσωση" r:id="rId11" imgW="558720" imgH="393480" progId="Equation.3">
                  <p:embed/>
                </p:oleObj>
              </mc:Choice>
              <mc:Fallback>
                <p:oleObj name="Εξίσωση" r:id="rId11" imgW="558720" imgH="393480" progId="Equation.3">
                  <p:embed/>
                  <p:pic>
                    <p:nvPicPr>
                      <p:cNvPr id="297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799" y="4174056"/>
                        <a:ext cx="1203052" cy="82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20 - Ελεύθερη σχεδίαση"/>
          <p:cNvSpPr/>
          <p:nvPr/>
        </p:nvSpPr>
        <p:spPr>
          <a:xfrm flipH="1" flipV="1">
            <a:off x="7480919" y="4281976"/>
            <a:ext cx="1944216" cy="504056"/>
          </a:xfrm>
          <a:custGeom>
            <a:avLst/>
            <a:gdLst>
              <a:gd name="connsiteX0" fmla="*/ 0 w 1630496"/>
              <a:gd name="connsiteY0" fmla="*/ 1674564 h 1674564"/>
              <a:gd name="connsiteX1" fmla="*/ 374574 w 1630496"/>
              <a:gd name="connsiteY1" fmla="*/ 1674564 h 1674564"/>
              <a:gd name="connsiteX2" fmla="*/ 396607 w 1630496"/>
              <a:gd name="connsiteY2" fmla="*/ 0 h 1674564"/>
              <a:gd name="connsiteX3" fmla="*/ 1630496 w 1630496"/>
              <a:gd name="connsiteY3" fmla="*/ 0 h 1674564"/>
              <a:gd name="connsiteX0" fmla="*/ 0 w 2343838"/>
              <a:gd name="connsiteY0" fmla="*/ 1674564 h 1674564"/>
              <a:gd name="connsiteX1" fmla="*/ 1087916 w 2343838"/>
              <a:gd name="connsiteY1" fmla="*/ 1674564 h 1674564"/>
              <a:gd name="connsiteX2" fmla="*/ 1109949 w 2343838"/>
              <a:gd name="connsiteY2" fmla="*/ 0 h 1674564"/>
              <a:gd name="connsiteX3" fmla="*/ 2343838 w 2343838"/>
              <a:gd name="connsiteY3" fmla="*/ 0 h 167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838" h="1674564">
                <a:moveTo>
                  <a:pt x="0" y="1674564"/>
                </a:moveTo>
                <a:lnTo>
                  <a:pt x="1087916" y="1674564"/>
                </a:lnTo>
                <a:lnTo>
                  <a:pt x="1109949" y="0"/>
                </a:lnTo>
                <a:lnTo>
                  <a:pt x="2343838" y="0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0" name="41 - Ομάδα"/>
          <p:cNvGrpSpPr/>
          <p:nvPr/>
        </p:nvGrpSpPr>
        <p:grpSpPr>
          <a:xfrm>
            <a:off x="6400799" y="4930048"/>
            <a:ext cx="2041525" cy="1584845"/>
            <a:chOff x="4572000" y="5013176"/>
            <a:chExt cx="2041525" cy="1584845"/>
          </a:xfrm>
        </p:grpSpPr>
        <p:sp>
          <p:nvSpPr>
            <p:cNvPr id="11" name="12 - Αριστερό άγκιστρο"/>
            <p:cNvSpPr/>
            <p:nvPr/>
          </p:nvSpPr>
          <p:spPr>
            <a:xfrm rot="16200000" flipV="1">
              <a:off x="5022000" y="4563176"/>
              <a:ext cx="288000" cy="11880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4572000" y="5374059"/>
            <a:ext cx="2041525" cy="1223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7" name="Εξίσωση" r:id="rId13" imgW="952200" imgH="583920" progId="Equation.3">
                    <p:embed/>
                  </p:oleObj>
                </mc:Choice>
                <mc:Fallback>
                  <p:oleObj name="Εξίσωση" r:id="rId13" imgW="952200" imgH="583920" progId="Equation.3">
                    <p:embed/>
                    <p:pic>
                      <p:nvPicPr>
                        <p:cNvPr id="29707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5374059"/>
                          <a:ext cx="2041525" cy="1223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187014"/>
              </p:ext>
            </p:extLst>
          </p:nvPr>
        </p:nvGraphicFramePr>
        <p:xfrm>
          <a:off x="8589962" y="5290088"/>
          <a:ext cx="14303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Εξίσωση" r:id="rId15" imgW="698400" imgH="431640" progId="Equation.3">
                  <p:embed/>
                </p:oleObj>
              </mc:Choice>
              <mc:Fallback>
                <p:oleObj name="Εξίσωση" r:id="rId15" imgW="698400" imgH="431640" progId="Equation.3">
                  <p:embed/>
                  <p:pic>
                    <p:nvPicPr>
                      <p:cNvPr id="297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9962" y="5290088"/>
                        <a:ext cx="143033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42 - Ομάδα"/>
          <p:cNvGrpSpPr/>
          <p:nvPr/>
        </p:nvGrpSpPr>
        <p:grpSpPr>
          <a:xfrm>
            <a:off x="8736375" y="5865981"/>
            <a:ext cx="2200927" cy="908891"/>
            <a:chOff x="6907576" y="5949109"/>
            <a:chExt cx="2200927" cy="908891"/>
          </a:xfrm>
        </p:grpSpPr>
        <p:sp>
          <p:nvSpPr>
            <p:cNvPr id="15" name="25 - TextBox"/>
            <p:cNvSpPr txBox="1"/>
            <p:nvPr/>
          </p:nvSpPr>
          <p:spPr>
            <a:xfrm>
              <a:off x="7740352" y="6334780"/>
              <a:ext cx="13681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 = </a:t>
              </a:r>
              <a:r>
                <a:rPr lang="el-GR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κ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28 - Ελεύθερη σχεδίαση"/>
            <p:cNvSpPr/>
            <p:nvPr/>
          </p:nvSpPr>
          <p:spPr>
            <a:xfrm>
              <a:off x="6907576" y="5949109"/>
              <a:ext cx="864000" cy="684000"/>
            </a:xfrm>
            <a:custGeom>
              <a:avLst/>
              <a:gdLst>
                <a:gd name="connsiteX0" fmla="*/ 11017 w 903383"/>
                <a:gd name="connsiteY0" fmla="*/ 0 h 738131"/>
                <a:gd name="connsiteX1" fmla="*/ 0 w 903383"/>
                <a:gd name="connsiteY1" fmla="*/ 738131 h 738131"/>
                <a:gd name="connsiteX2" fmla="*/ 903383 w 903383"/>
                <a:gd name="connsiteY2" fmla="*/ 738131 h 738131"/>
                <a:gd name="connsiteX3" fmla="*/ 903383 w 903383"/>
                <a:gd name="connsiteY3" fmla="*/ 738131 h 738131"/>
                <a:gd name="connsiteX4" fmla="*/ 903383 w 903383"/>
                <a:gd name="connsiteY4" fmla="*/ 738131 h 73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383" h="738131">
                  <a:moveTo>
                    <a:pt x="11017" y="0"/>
                  </a:moveTo>
                  <a:lnTo>
                    <a:pt x="0" y="738131"/>
                  </a:lnTo>
                  <a:lnTo>
                    <a:pt x="903383" y="738131"/>
                  </a:lnTo>
                  <a:lnTo>
                    <a:pt x="903383" y="738131"/>
                  </a:lnTo>
                  <a:lnTo>
                    <a:pt x="903383" y="738131"/>
                  </a:lnTo>
                </a:path>
              </a:pathLst>
            </a:cu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7" name="36 - Ομάδα"/>
          <p:cNvGrpSpPr/>
          <p:nvPr/>
        </p:nvGrpSpPr>
        <p:grpSpPr>
          <a:xfrm>
            <a:off x="1792287" y="753584"/>
            <a:ext cx="4224741" cy="1980000"/>
            <a:chOff x="-36512" y="836712"/>
            <a:chExt cx="4224741" cy="1980000"/>
          </a:xfrm>
        </p:grpSpPr>
        <p:grpSp>
          <p:nvGrpSpPr>
            <p:cNvPr id="18" name="35 - Ομάδα"/>
            <p:cNvGrpSpPr/>
            <p:nvPr/>
          </p:nvGrpSpPr>
          <p:grpSpPr>
            <a:xfrm>
              <a:off x="-36512" y="836712"/>
              <a:ext cx="4224741" cy="1980000"/>
              <a:chOff x="-36512" y="836712"/>
              <a:chExt cx="4224741" cy="1980000"/>
            </a:xfrm>
          </p:grpSpPr>
          <p:grpSp>
            <p:nvGrpSpPr>
              <p:cNvPr id="20" name="7 - Ομάδα"/>
              <p:cNvGrpSpPr/>
              <p:nvPr/>
            </p:nvGrpSpPr>
            <p:grpSpPr>
              <a:xfrm>
                <a:off x="179512" y="836712"/>
                <a:ext cx="4008717" cy="1980000"/>
                <a:chOff x="179512" y="1988839"/>
                <a:chExt cx="4008717" cy="1980000"/>
              </a:xfrm>
            </p:grpSpPr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323525" y="1988839"/>
                  <a:ext cx="3864704" cy="198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25" name="Object 1"/>
                <p:cNvGraphicFramePr>
                  <a:graphicFrameLocks noChangeAspect="1"/>
                </p:cNvGraphicFramePr>
                <p:nvPr/>
              </p:nvGraphicFramePr>
              <p:xfrm>
                <a:off x="1187624" y="2771988"/>
                <a:ext cx="576064" cy="4409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29" name="Εξίσωση" r:id="rId18" imgW="291960" imgH="228600" progId="Equation.3">
                        <p:embed/>
                      </p:oleObj>
                    </mc:Choice>
                    <mc:Fallback>
                      <p:oleObj name="Εξίσωση" r:id="rId18" imgW="291960" imgH="228600" progId="Equation.3">
                        <p:embed/>
                        <p:pic>
                          <p:nvPicPr>
                            <p:cNvPr id="29697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87624" y="2771988"/>
                              <a:ext cx="576064" cy="4409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6" name="Object 3"/>
                <p:cNvGraphicFramePr>
                  <a:graphicFrameLocks noChangeAspect="1"/>
                </p:cNvGraphicFramePr>
                <p:nvPr/>
              </p:nvGraphicFramePr>
              <p:xfrm>
                <a:off x="179512" y="2276872"/>
                <a:ext cx="393125" cy="43204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30" name="Εξίσωση" r:id="rId20" imgW="203040" imgH="228600" progId="Equation.3">
                        <p:embed/>
                      </p:oleObj>
                    </mc:Choice>
                    <mc:Fallback>
                      <p:oleObj name="Εξίσωση" r:id="rId20" imgW="203040" imgH="228600" progId="Equation.3">
                        <p:embed/>
                        <p:pic>
                          <p:nvPicPr>
                            <p:cNvPr id="29699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9512" y="2276872"/>
                              <a:ext cx="393125" cy="43204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1" name="31 - TextBox"/>
              <p:cNvSpPr txBox="1"/>
              <p:nvPr/>
            </p:nvSpPr>
            <p:spPr>
              <a:xfrm>
                <a:off x="683568" y="1628800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0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l-GR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2" name="33 - Ευθύγραμμο βέλος σύνδεσης"/>
              <p:cNvCxnSpPr/>
              <p:nvPr/>
            </p:nvCxnSpPr>
            <p:spPr>
              <a:xfrm>
                <a:off x="284571" y="1700808"/>
                <a:ext cx="0" cy="288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34 - TextBox"/>
              <p:cNvSpPr txBox="1"/>
              <p:nvPr/>
            </p:nvSpPr>
            <p:spPr>
              <a:xfrm>
                <a:off x="-36512" y="1628800"/>
                <a:ext cx="288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el-GR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9" name="30 - Ευθύγραμμο βέλος σύνδεσης"/>
            <p:cNvCxnSpPr/>
            <p:nvPr/>
          </p:nvCxnSpPr>
          <p:spPr>
            <a:xfrm>
              <a:off x="683568" y="1700808"/>
              <a:ext cx="0" cy="288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419382"/>
              </p:ext>
            </p:extLst>
          </p:nvPr>
        </p:nvGraphicFramePr>
        <p:xfrm>
          <a:off x="2512367" y="4104697"/>
          <a:ext cx="13525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Εξίσωση" r:id="rId22" imgW="660240" imgH="393480" progId="Equation.3">
                  <p:embed/>
                </p:oleObj>
              </mc:Choice>
              <mc:Fallback>
                <p:oleObj name="Εξίσωση" r:id="rId22" imgW="660240" imgH="393480" progId="Equation.3">
                  <p:embed/>
                  <p:pic>
                    <p:nvPicPr>
                      <p:cNvPr id="297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2367" y="4104697"/>
                        <a:ext cx="13525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Ομάδα 27"/>
          <p:cNvGrpSpPr/>
          <p:nvPr/>
        </p:nvGrpSpPr>
        <p:grpSpPr>
          <a:xfrm>
            <a:off x="6563815" y="753585"/>
            <a:ext cx="3960000" cy="1980000"/>
            <a:chOff x="4735016" y="836713"/>
            <a:chExt cx="3960000" cy="1980000"/>
          </a:xfrm>
        </p:grpSpPr>
        <p:grpSp>
          <p:nvGrpSpPr>
            <p:cNvPr id="29" name="39 - Ομάδα"/>
            <p:cNvGrpSpPr/>
            <p:nvPr/>
          </p:nvGrpSpPr>
          <p:grpSpPr>
            <a:xfrm>
              <a:off x="4735016" y="836713"/>
              <a:ext cx="3960000" cy="1980000"/>
              <a:chOff x="4735016" y="836713"/>
              <a:chExt cx="3960000" cy="1980000"/>
            </a:xfrm>
          </p:grpSpPr>
          <p:grpSp>
            <p:nvGrpSpPr>
              <p:cNvPr id="32" name="27 - Ομάδα"/>
              <p:cNvGrpSpPr/>
              <p:nvPr/>
            </p:nvGrpSpPr>
            <p:grpSpPr>
              <a:xfrm>
                <a:off x="4735016" y="836713"/>
                <a:ext cx="3960000" cy="1980000"/>
                <a:chOff x="4735016" y="836713"/>
                <a:chExt cx="3960000" cy="1980000"/>
              </a:xfrm>
            </p:grpSpPr>
            <p:pic>
              <p:nvPicPr>
                <p:cNvPr id="35" name="Picture 3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/>
                <a:stretch>
                  <a:fillRect/>
                </a:stretch>
              </p:blipFill>
              <p:spPr bwMode="auto">
                <a:xfrm>
                  <a:off x="4735016" y="836713"/>
                  <a:ext cx="3960000" cy="198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6" name="26 - Έλλειψη"/>
                <p:cNvSpPr/>
                <p:nvPr/>
              </p:nvSpPr>
              <p:spPr>
                <a:xfrm>
                  <a:off x="5364088" y="1844824"/>
                  <a:ext cx="144016" cy="108000"/>
                </a:xfrm>
                <a:prstGeom prst="ellipse">
                  <a:avLst/>
                </a:prstGeom>
                <a:solidFill>
                  <a:srgbClr val="F4F4BE"/>
                </a:solidFill>
                <a:ln>
                  <a:solidFill>
                    <a:srgbClr val="F4F4B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aphicFrame>
            <p:nvGraphicFramePr>
              <p:cNvPr id="33" name="Object 3"/>
              <p:cNvGraphicFramePr>
                <a:graphicFrameLocks noChangeAspect="1"/>
              </p:cNvGraphicFramePr>
              <p:nvPr/>
            </p:nvGraphicFramePr>
            <p:xfrm>
              <a:off x="4860032" y="1124744"/>
              <a:ext cx="393125" cy="4320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32" name="Εξίσωση" r:id="rId25" imgW="203040" imgH="228600" progId="Equation.3">
                      <p:embed/>
                    </p:oleObj>
                  </mc:Choice>
                  <mc:Fallback>
                    <p:oleObj name="Εξίσωση" r:id="rId25" imgW="203040" imgH="228600" progId="Equation.3">
                      <p:embed/>
                      <p:pic>
                        <p:nvPicPr>
                          <p:cNvPr id="9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60032" y="1124744"/>
                            <a:ext cx="393125" cy="4320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" name="Object 1"/>
              <p:cNvGraphicFramePr>
                <a:graphicFrameLocks noChangeAspect="1"/>
              </p:cNvGraphicFramePr>
              <p:nvPr/>
            </p:nvGraphicFramePr>
            <p:xfrm>
              <a:off x="5868144" y="1678385"/>
              <a:ext cx="525463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33" name="Εξίσωση" r:id="rId26" imgW="266400" imgH="177480" progId="Equation.3">
                      <p:embed/>
                    </p:oleObj>
                  </mc:Choice>
                  <mc:Fallback>
                    <p:oleObj name="Εξίσωση" r:id="rId26" imgW="266400" imgH="177480" progId="Equation.3">
                      <p:embed/>
                      <p:pic>
                        <p:nvPicPr>
                          <p:cNvPr id="10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68144" y="1678385"/>
                            <a:ext cx="525463" cy="3429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30" name="Ευθύγραμμο βέλος σύνδεσης 29"/>
            <p:cNvCxnSpPr/>
            <p:nvPr/>
          </p:nvCxnSpPr>
          <p:spPr>
            <a:xfrm>
              <a:off x="5508104" y="1738908"/>
              <a:ext cx="0" cy="19801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508104" y="164204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1 - Τίτλος"/>
          <p:cNvSpPr txBox="1">
            <a:spLocks/>
          </p:cNvSpPr>
          <p:nvPr/>
        </p:nvSpPr>
        <p:spPr>
          <a:xfrm>
            <a:off x="1984664" y="116632"/>
            <a:ext cx="8229600" cy="5562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Διηλεκτρικό</a:t>
            </a:r>
            <a:r>
              <a:rPr kumimoji="0" lang="el-GR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σε Φορτισμένο </a:t>
            </a:r>
            <a:r>
              <a:rPr kumimoji="0" lang="el-GR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Πυνωτή</a:t>
            </a:r>
            <a:endParaRPr kumimoji="0" lang="el-GR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132 - Ομάδα"/>
          <p:cNvGrpSpPr/>
          <p:nvPr/>
        </p:nvGrpSpPr>
        <p:grpSpPr>
          <a:xfrm>
            <a:off x="2337179" y="3573016"/>
            <a:ext cx="2952328" cy="864096"/>
            <a:chOff x="539552" y="3501008"/>
            <a:chExt cx="2952328" cy="864096"/>
          </a:xfrm>
        </p:grpSpPr>
        <p:grpSp>
          <p:nvGrpSpPr>
            <p:cNvPr id="109" name="92 - Ομάδα"/>
            <p:cNvGrpSpPr/>
            <p:nvPr/>
          </p:nvGrpSpPr>
          <p:grpSpPr>
            <a:xfrm>
              <a:off x="971600" y="3501008"/>
              <a:ext cx="2520280" cy="864096"/>
              <a:chOff x="971600" y="3068960"/>
              <a:chExt cx="2520280" cy="864096"/>
            </a:xfrm>
          </p:grpSpPr>
          <p:cxnSp>
            <p:nvCxnSpPr>
              <p:cNvPr id="113" name="45 - Ευθεία γραμμή σύνδεσης"/>
              <p:cNvCxnSpPr/>
              <p:nvPr/>
            </p:nvCxnSpPr>
            <p:spPr>
              <a:xfrm>
                <a:off x="971600" y="3068960"/>
                <a:ext cx="25202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46 - Ευθεία γραμμή σύνδεσης"/>
              <p:cNvCxnSpPr/>
              <p:nvPr/>
            </p:nvCxnSpPr>
            <p:spPr>
              <a:xfrm>
                <a:off x="971600" y="3933056"/>
                <a:ext cx="25202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" name="55 - Ομάδα"/>
              <p:cNvGrpSpPr/>
              <p:nvPr/>
            </p:nvGrpSpPr>
            <p:grpSpPr>
              <a:xfrm>
                <a:off x="971600" y="3068960"/>
                <a:ext cx="468000" cy="864096"/>
                <a:chOff x="971600" y="3068960"/>
                <a:chExt cx="468000" cy="864096"/>
              </a:xfrm>
            </p:grpSpPr>
            <p:grpSp>
              <p:nvGrpSpPr>
                <p:cNvPr id="130" name="51 - Ομάδα"/>
                <p:cNvGrpSpPr/>
                <p:nvPr/>
              </p:nvGrpSpPr>
              <p:grpSpPr>
                <a:xfrm>
                  <a:off x="971600" y="3068960"/>
                  <a:ext cx="468000" cy="360040"/>
                  <a:chOff x="971600" y="3068960"/>
                  <a:chExt cx="468000" cy="360040"/>
                </a:xfrm>
              </p:grpSpPr>
              <p:cxnSp>
                <p:nvCxnSpPr>
                  <p:cNvPr id="134" name="48 - Ευθεία γραμμή σύνδεσης"/>
                  <p:cNvCxnSpPr/>
                  <p:nvPr/>
                </p:nvCxnSpPr>
                <p:spPr>
                  <a:xfrm>
                    <a:off x="1187624" y="3068960"/>
                    <a:ext cx="0" cy="3600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50 - Ευθεία γραμμή σύνδεσης"/>
                  <p:cNvCxnSpPr/>
                  <p:nvPr/>
                </p:nvCxnSpPr>
                <p:spPr>
                  <a:xfrm>
                    <a:off x="971600" y="3429000"/>
                    <a:ext cx="46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1" name="52 - Ομάδα"/>
                <p:cNvGrpSpPr/>
                <p:nvPr/>
              </p:nvGrpSpPr>
              <p:grpSpPr>
                <a:xfrm flipV="1">
                  <a:off x="971600" y="3573016"/>
                  <a:ext cx="468000" cy="360040"/>
                  <a:chOff x="971600" y="3068960"/>
                  <a:chExt cx="468000" cy="360040"/>
                </a:xfrm>
              </p:grpSpPr>
              <p:cxnSp>
                <p:nvCxnSpPr>
                  <p:cNvPr id="132" name="53 - Ευθεία γραμμή σύνδεσης"/>
                  <p:cNvCxnSpPr/>
                  <p:nvPr/>
                </p:nvCxnSpPr>
                <p:spPr>
                  <a:xfrm>
                    <a:off x="1187624" y="3068960"/>
                    <a:ext cx="0" cy="3600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54 - Ευθεία γραμμή σύνδεσης"/>
                  <p:cNvCxnSpPr/>
                  <p:nvPr/>
                </p:nvCxnSpPr>
                <p:spPr>
                  <a:xfrm>
                    <a:off x="971600" y="3429000"/>
                    <a:ext cx="46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6" name="56 - Ομάδα"/>
              <p:cNvGrpSpPr/>
              <p:nvPr/>
            </p:nvGrpSpPr>
            <p:grpSpPr>
              <a:xfrm>
                <a:off x="1907704" y="3068960"/>
                <a:ext cx="468000" cy="864096"/>
                <a:chOff x="971600" y="3068960"/>
                <a:chExt cx="468000" cy="864096"/>
              </a:xfrm>
            </p:grpSpPr>
            <p:grpSp>
              <p:nvGrpSpPr>
                <p:cNvPr id="124" name="51 - Ομάδα"/>
                <p:cNvGrpSpPr/>
                <p:nvPr/>
              </p:nvGrpSpPr>
              <p:grpSpPr>
                <a:xfrm>
                  <a:off x="971600" y="3068960"/>
                  <a:ext cx="468000" cy="360040"/>
                  <a:chOff x="971600" y="3068960"/>
                  <a:chExt cx="468000" cy="360040"/>
                </a:xfrm>
              </p:grpSpPr>
              <p:cxnSp>
                <p:nvCxnSpPr>
                  <p:cNvPr id="128" name="61 - Ευθεία γραμμή σύνδεσης"/>
                  <p:cNvCxnSpPr/>
                  <p:nvPr/>
                </p:nvCxnSpPr>
                <p:spPr>
                  <a:xfrm>
                    <a:off x="1187624" y="3068960"/>
                    <a:ext cx="0" cy="3600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62 - Ευθεία γραμμή σύνδεσης"/>
                  <p:cNvCxnSpPr/>
                  <p:nvPr/>
                </p:nvCxnSpPr>
                <p:spPr>
                  <a:xfrm>
                    <a:off x="971600" y="3429000"/>
                    <a:ext cx="46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5" name="52 - Ομάδα"/>
                <p:cNvGrpSpPr/>
                <p:nvPr/>
              </p:nvGrpSpPr>
              <p:grpSpPr>
                <a:xfrm flipV="1">
                  <a:off x="971600" y="3573016"/>
                  <a:ext cx="468000" cy="360040"/>
                  <a:chOff x="971600" y="3068960"/>
                  <a:chExt cx="468000" cy="360040"/>
                </a:xfrm>
              </p:grpSpPr>
              <p:cxnSp>
                <p:nvCxnSpPr>
                  <p:cNvPr id="126" name="59 - Ευθεία γραμμή σύνδεσης"/>
                  <p:cNvCxnSpPr/>
                  <p:nvPr/>
                </p:nvCxnSpPr>
                <p:spPr>
                  <a:xfrm>
                    <a:off x="1187624" y="3068960"/>
                    <a:ext cx="0" cy="3600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60 - Ευθεία γραμμή σύνδεσης"/>
                  <p:cNvCxnSpPr/>
                  <p:nvPr/>
                </p:nvCxnSpPr>
                <p:spPr>
                  <a:xfrm>
                    <a:off x="971600" y="3429000"/>
                    <a:ext cx="46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7" name="63 - Ομάδα"/>
              <p:cNvGrpSpPr/>
              <p:nvPr/>
            </p:nvGrpSpPr>
            <p:grpSpPr>
              <a:xfrm>
                <a:off x="2915816" y="3068960"/>
                <a:ext cx="468000" cy="864096"/>
                <a:chOff x="971600" y="3068960"/>
                <a:chExt cx="468000" cy="864096"/>
              </a:xfrm>
            </p:grpSpPr>
            <p:grpSp>
              <p:nvGrpSpPr>
                <p:cNvPr id="118" name="51 - Ομάδα"/>
                <p:cNvGrpSpPr/>
                <p:nvPr/>
              </p:nvGrpSpPr>
              <p:grpSpPr>
                <a:xfrm>
                  <a:off x="971600" y="3068960"/>
                  <a:ext cx="468000" cy="360040"/>
                  <a:chOff x="971600" y="3068960"/>
                  <a:chExt cx="468000" cy="360040"/>
                </a:xfrm>
              </p:grpSpPr>
              <p:cxnSp>
                <p:nvCxnSpPr>
                  <p:cNvPr id="122" name="68 - Ευθεία γραμμή σύνδεσης"/>
                  <p:cNvCxnSpPr/>
                  <p:nvPr/>
                </p:nvCxnSpPr>
                <p:spPr>
                  <a:xfrm>
                    <a:off x="1187624" y="3068960"/>
                    <a:ext cx="0" cy="3600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69 - Ευθεία γραμμή σύνδεσης"/>
                  <p:cNvCxnSpPr/>
                  <p:nvPr/>
                </p:nvCxnSpPr>
                <p:spPr>
                  <a:xfrm>
                    <a:off x="971600" y="3429000"/>
                    <a:ext cx="46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9" name="52 - Ομάδα"/>
                <p:cNvGrpSpPr/>
                <p:nvPr/>
              </p:nvGrpSpPr>
              <p:grpSpPr>
                <a:xfrm flipV="1">
                  <a:off x="971600" y="3573016"/>
                  <a:ext cx="468000" cy="360040"/>
                  <a:chOff x="971600" y="3068960"/>
                  <a:chExt cx="468000" cy="360040"/>
                </a:xfrm>
              </p:grpSpPr>
              <p:cxnSp>
                <p:nvCxnSpPr>
                  <p:cNvPr id="120" name="66 - Ευθεία γραμμή σύνδεσης"/>
                  <p:cNvCxnSpPr/>
                  <p:nvPr/>
                </p:nvCxnSpPr>
                <p:spPr>
                  <a:xfrm>
                    <a:off x="1187624" y="3068960"/>
                    <a:ext cx="0" cy="3600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67 - Ευθεία γραμμή σύνδεσης"/>
                  <p:cNvCxnSpPr/>
                  <p:nvPr/>
                </p:nvCxnSpPr>
                <p:spPr>
                  <a:xfrm>
                    <a:off x="971600" y="3429000"/>
                    <a:ext cx="46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10" name="93 - TextBox"/>
            <p:cNvSpPr txBox="1"/>
            <p:nvPr/>
          </p:nvSpPr>
          <p:spPr>
            <a:xfrm>
              <a:off x="539552" y="3645024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l-GR" sz="20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l-GR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94 - TextBox"/>
            <p:cNvSpPr txBox="1"/>
            <p:nvPr/>
          </p:nvSpPr>
          <p:spPr>
            <a:xfrm>
              <a:off x="1475656" y="3645024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l-GR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95 - TextBox"/>
            <p:cNvSpPr txBox="1"/>
            <p:nvPr/>
          </p:nvSpPr>
          <p:spPr>
            <a:xfrm>
              <a:off x="2483768" y="3645024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l-GR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6" name="140 - Ομάδα"/>
          <p:cNvGrpSpPr/>
          <p:nvPr/>
        </p:nvGrpSpPr>
        <p:grpSpPr>
          <a:xfrm>
            <a:off x="9537979" y="1268760"/>
            <a:ext cx="864096" cy="2016224"/>
            <a:chOff x="7740352" y="1268760"/>
            <a:chExt cx="864096" cy="2016224"/>
          </a:xfrm>
        </p:grpSpPr>
        <p:grpSp>
          <p:nvGrpSpPr>
            <p:cNvPr id="137" name="91 - Ομάδα"/>
            <p:cNvGrpSpPr/>
            <p:nvPr/>
          </p:nvGrpSpPr>
          <p:grpSpPr>
            <a:xfrm>
              <a:off x="8136448" y="1268760"/>
              <a:ext cx="468000" cy="2016224"/>
              <a:chOff x="7668344" y="1556792"/>
              <a:chExt cx="468000" cy="2016224"/>
            </a:xfrm>
          </p:grpSpPr>
          <p:grpSp>
            <p:nvGrpSpPr>
              <p:cNvPr id="141" name="70 - Ομάδα"/>
              <p:cNvGrpSpPr/>
              <p:nvPr/>
            </p:nvGrpSpPr>
            <p:grpSpPr>
              <a:xfrm rot="10800000">
                <a:off x="7668344" y="1556792"/>
                <a:ext cx="468000" cy="864096"/>
                <a:chOff x="971600" y="3068960"/>
                <a:chExt cx="468000" cy="864096"/>
              </a:xfrm>
            </p:grpSpPr>
            <p:grpSp>
              <p:nvGrpSpPr>
                <p:cNvPr id="156" name="51 - Ομάδα"/>
                <p:cNvGrpSpPr/>
                <p:nvPr/>
              </p:nvGrpSpPr>
              <p:grpSpPr>
                <a:xfrm>
                  <a:off x="971600" y="3068960"/>
                  <a:ext cx="468000" cy="360040"/>
                  <a:chOff x="971600" y="3068960"/>
                  <a:chExt cx="468000" cy="360040"/>
                </a:xfrm>
              </p:grpSpPr>
              <p:cxnSp>
                <p:nvCxnSpPr>
                  <p:cNvPr id="160" name="75 - Ευθεία γραμμή σύνδεσης"/>
                  <p:cNvCxnSpPr/>
                  <p:nvPr/>
                </p:nvCxnSpPr>
                <p:spPr>
                  <a:xfrm>
                    <a:off x="1187624" y="3068960"/>
                    <a:ext cx="0" cy="3600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76 - Ευθεία γραμμή σύνδεσης"/>
                  <p:cNvCxnSpPr/>
                  <p:nvPr/>
                </p:nvCxnSpPr>
                <p:spPr>
                  <a:xfrm>
                    <a:off x="971600" y="3429000"/>
                    <a:ext cx="46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7" name="52 - Ομάδα"/>
                <p:cNvGrpSpPr/>
                <p:nvPr/>
              </p:nvGrpSpPr>
              <p:grpSpPr>
                <a:xfrm flipV="1">
                  <a:off x="971600" y="3573016"/>
                  <a:ext cx="468000" cy="360040"/>
                  <a:chOff x="971600" y="3068960"/>
                  <a:chExt cx="468000" cy="360040"/>
                </a:xfrm>
              </p:grpSpPr>
              <p:cxnSp>
                <p:nvCxnSpPr>
                  <p:cNvPr id="158" name="73 - Ευθεία γραμμή σύνδεσης"/>
                  <p:cNvCxnSpPr/>
                  <p:nvPr/>
                </p:nvCxnSpPr>
                <p:spPr>
                  <a:xfrm>
                    <a:off x="1187624" y="3068960"/>
                    <a:ext cx="0" cy="3600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74 - Ευθεία γραμμή σύνδεσης"/>
                  <p:cNvCxnSpPr/>
                  <p:nvPr/>
                </p:nvCxnSpPr>
                <p:spPr>
                  <a:xfrm>
                    <a:off x="971600" y="3429000"/>
                    <a:ext cx="46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2" name="77 - Ομάδα"/>
              <p:cNvGrpSpPr/>
              <p:nvPr/>
            </p:nvGrpSpPr>
            <p:grpSpPr>
              <a:xfrm rot="10800000">
                <a:off x="7668344" y="2204864"/>
                <a:ext cx="468000" cy="864096"/>
                <a:chOff x="971600" y="3068960"/>
                <a:chExt cx="468000" cy="864096"/>
              </a:xfrm>
            </p:grpSpPr>
            <p:grpSp>
              <p:nvGrpSpPr>
                <p:cNvPr id="150" name="51 - Ομάδα"/>
                <p:cNvGrpSpPr/>
                <p:nvPr/>
              </p:nvGrpSpPr>
              <p:grpSpPr>
                <a:xfrm>
                  <a:off x="971600" y="3068960"/>
                  <a:ext cx="468000" cy="360040"/>
                  <a:chOff x="971600" y="3068960"/>
                  <a:chExt cx="468000" cy="360040"/>
                </a:xfrm>
              </p:grpSpPr>
              <p:cxnSp>
                <p:nvCxnSpPr>
                  <p:cNvPr id="154" name="82 - Ευθεία γραμμή σύνδεσης"/>
                  <p:cNvCxnSpPr/>
                  <p:nvPr/>
                </p:nvCxnSpPr>
                <p:spPr>
                  <a:xfrm>
                    <a:off x="1187624" y="3068960"/>
                    <a:ext cx="0" cy="3600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83 - Ευθεία γραμμή σύνδεσης"/>
                  <p:cNvCxnSpPr/>
                  <p:nvPr/>
                </p:nvCxnSpPr>
                <p:spPr>
                  <a:xfrm>
                    <a:off x="971600" y="3429000"/>
                    <a:ext cx="46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52 - Ομάδα"/>
                <p:cNvGrpSpPr/>
                <p:nvPr/>
              </p:nvGrpSpPr>
              <p:grpSpPr>
                <a:xfrm flipV="1">
                  <a:off x="971600" y="3573016"/>
                  <a:ext cx="468000" cy="360040"/>
                  <a:chOff x="971600" y="3068960"/>
                  <a:chExt cx="468000" cy="360040"/>
                </a:xfrm>
              </p:grpSpPr>
              <p:cxnSp>
                <p:nvCxnSpPr>
                  <p:cNvPr id="152" name="80 - Ευθεία γραμμή σύνδεσης"/>
                  <p:cNvCxnSpPr/>
                  <p:nvPr/>
                </p:nvCxnSpPr>
                <p:spPr>
                  <a:xfrm>
                    <a:off x="1187624" y="3068960"/>
                    <a:ext cx="0" cy="3600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81 - Ευθεία γραμμή σύνδεσης"/>
                  <p:cNvCxnSpPr/>
                  <p:nvPr/>
                </p:nvCxnSpPr>
                <p:spPr>
                  <a:xfrm>
                    <a:off x="971600" y="3429000"/>
                    <a:ext cx="46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3" name="84 - Ομάδα"/>
              <p:cNvGrpSpPr/>
              <p:nvPr/>
            </p:nvGrpSpPr>
            <p:grpSpPr>
              <a:xfrm rot="10800000">
                <a:off x="7668344" y="2708920"/>
                <a:ext cx="468000" cy="864096"/>
                <a:chOff x="971600" y="3068960"/>
                <a:chExt cx="468000" cy="864096"/>
              </a:xfrm>
            </p:grpSpPr>
            <p:grpSp>
              <p:nvGrpSpPr>
                <p:cNvPr id="144" name="51 - Ομάδα"/>
                <p:cNvGrpSpPr/>
                <p:nvPr/>
              </p:nvGrpSpPr>
              <p:grpSpPr>
                <a:xfrm>
                  <a:off x="971600" y="3068960"/>
                  <a:ext cx="468000" cy="360040"/>
                  <a:chOff x="971600" y="3068960"/>
                  <a:chExt cx="468000" cy="360040"/>
                </a:xfrm>
              </p:grpSpPr>
              <p:cxnSp>
                <p:nvCxnSpPr>
                  <p:cNvPr id="148" name="89 - Ευθεία γραμμή σύνδεσης"/>
                  <p:cNvCxnSpPr/>
                  <p:nvPr/>
                </p:nvCxnSpPr>
                <p:spPr>
                  <a:xfrm>
                    <a:off x="1187624" y="3068960"/>
                    <a:ext cx="0" cy="3600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90 - Ευθεία γραμμή σύνδεσης"/>
                  <p:cNvCxnSpPr/>
                  <p:nvPr/>
                </p:nvCxnSpPr>
                <p:spPr>
                  <a:xfrm>
                    <a:off x="971600" y="3429000"/>
                    <a:ext cx="46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5" name="52 - Ομάδα"/>
                <p:cNvGrpSpPr/>
                <p:nvPr/>
              </p:nvGrpSpPr>
              <p:grpSpPr>
                <a:xfrm flipV="1">
                  <a:off x="971600" y="3573016"/>
                  <a:ext cx="468000" cy="360040"/>
                  <a:chOff x="971600" y="3068960"/>
                  <a:chExt cx="468000" cy="360040"/>
                </a:xfrm>
              </p:grpSpPr>
              <p:cxnSp>
                <p:nvCxnSpPr>
                  <p:cNvPr id="146" name="87 - Ευθεία γραμμή σύνδεσης"/>
                  <p:cNvCxnSpPr/>
                  <p:nvPr/>
                </p:nvCxnSpPr>
                <p:spPr>
                  <a:xfrm>
                    <a:off x="1187624" y="3068960"/>
                    <a:ext cx="0" cy="3600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88 - Ευθεία γραμμή σύνδεσης"/>
                  <p:cNvCxnSpPr/>
                  <p:nvPr/>
                </p:nvCxnSpPr>
                <p:spPr>
                  <a:xfrm>
                    <a:off x="971600" y="3429000"/>
                    <a:ext cx="46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38" name="96 - TextBox"/>
            <p:cNvSpPr txBox="1"/>
            <p:nvPr/>
          </p:nvSpPr>
          <p:spPr>
            <a:xfrm>
              <a:off x="7740352" y="1484784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l-GR" sz="20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l-GR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9" name="97 - TextBox"/>
            <p:cNvSpPr txBox="1"/>
            <p:nvPr/>
          </p:nvSpPr>
          <p:spPr>
            <a:xfrm>
              <a:off x="7740352" y="2132856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l-GR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98 - TextBox"/>
            <p:cNvSpPr txBox="1"/>
            <p:nvPr/>
          </p:nvSpPr>
          <p:spPr>
            <a:xfrm>
              <a:off x="7740352" y="2636912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l-GR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2" name="139 - Ομάδα"/>
          <p:cNvGrpSpPr/>
          <p:nvPr/>
        </p:nvGrpSpPr>
        <p:grpSpPr>
          <a:xfrm>
            <a:off x="6513643" y="1207769"/>
            <a:ext cx="2448272" cy="1645167"/>
            <a:chOff x="4716016" y="1207769"/>
            <a:chExt cx="2448272" cy="1645167"/>
          </a:xfrm>
        </p:grpSpPr>
        <p:cxnSp>
          <p:nvCxnSpPr>
            <p:cNvPr id="163" name="116 - Ευθύγραμμο βέλος σύνδεσης"/>
            <p:cNvCxnSpPr/>
            <p:nvPr/>
          </p:nvCxnSpPr>
          <p:spPr>
            <a:xfrm flipV="1">
              <a:off x="4716016" y="1340768"/>
              <a:ext cx="936104" cy="43205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138 - Ομάδα"/>
            <p:cNvGrpSpPr/>
            <p:nvPr/>
          </p:nvGrpSpPr>
          <p:grpSpPr>
            <a:xfrm>
              <a:off x="4716016" y="1207769"/>
              <a:ext cx="2448272" cy="1645167"/>
              <a:chOff x="4716016" y="1207769"/>
              <a:chExt cx="2448272" cy="1645167"/>
            </a:xfrm>
          </p:grpSpPr>
          <p:grpSp>
            <p:nvGrpSpPr>
              <p:cNvPr id="165" name="41 - Ομάδα"/>
              <p:cNvGrpSpPr/>
              <p:nvPr/>
            </p:nvGrpSpPr>
            <p:grpSpPr>
              <a:xfrm>
                <a:off x="4716016" y="1495801"/>
                <a:ext cx="2448272" cy="1357135"/>
                <a:chOff x="3563888" y="1628800"/>
                <a:chExt cx="2448272" cy="1357135"/>
              </a:xfrm>
            </p:grpSpPr>
            <p:cxnSp>
              <p:nvCxnSpPr>
                <p:cNvPr id="169" name="5 - Ευθεία γραμμή σύνδεσης"/>
                <p:cNvCxnSpPr/>
                <p:nvPr/>
              </p:nvCxnSpPr>
              <p:spPr>
                <a:xfrm>
                  <a:off x="3563888" y="1988840"/>
                  <a:ext cx="2448272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6 - Ευθεία γραμμή σύνδεσης"/>
                <p:cNvCxnSpPr/>
                <p:nvPr/>
              </p:nvCxnSpPr>
              <p:spPr>
                <a:xfrm>
                  <a:off x="3563888" y="2985935"/>
                  <a:ext cx="2448272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30 - Ορθογώνιο"/>
                <p:cNvSpPr/>
                <p:nvPr/>
              </p:nvSpPr>
              <p:spPr>
                <a:xfrm>
                  <a:off x="3563888" y="2049831"/>
                  <a:ext cx="2448000" cy="36004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72" name="31 - Ορθογώνιο"/>
                <p:cNvSpPr/>
                <p:nvPr/>
              </p:nvSpPr>
              <p:spPr>
                <a:xfrm>
                  <a:off x="3563888" y="2437811"/>
                  <a:ext cx="2448000" cy="21602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73" name="32 - Ορθογώνιο"/>
                <p:cNvSpPr/>
                <p:nvPr/>
              </p:nvSpPr>
              <p:spPr>
                <a:xfrm>
                  <a:off x="3563888" y="2653835"/>
                  <a:ext cx="2448000" cy="288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174" name="35 - Ευθεία γραμμή σύνδεσης"/>
                <p:cNvCxnSpPr/>
                <p:nvPr/>
              </p:nvCxnSpPr>
              <p:spPr>
                <a:xfrm flipV="1">
                  <a:off x="3563888" y="1628800"/>
                  <a:ext cx="792088" cy="3600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5" name="37 - TextBox"/>
                <p:cNvSpPr txBox="1"/>
                <p:nvPr/>
              </p:nvSpPr>
              <p:spPr>
                <a:xfrm>
                  <a:off x="4139952" y="1988840"/>
                  <a:ext cx="504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2400" b="1" i="1" dirty="0" smtClean="0">
                      <a:latin typeface="Times New Roman" pitchFamily="18" charset="0"/>
                      <a:cs typeface="Times New Roman" pitchFamily="18" charset="0"/>
                    </a:rPr>
                    <a:t>κ</a:t>
                  </a:r>
                  <a:r>
                    <a:rPr lang="el-GR" sz="2400" b="1" baseline="-250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l-GR" sz="24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6" name="20 - TextBox"/>
                <p:cNvSpPr txBox="1"/>
                <p:nvPr/>
              </p:nvSpPr>
              <p:spPr>
                <a:xfrm>
                  <a:off x="4428040" y="2247255"/>
                  <a:ext cx="504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2400" b="1" i="1" dirty="0" smtClean="0">
                      <a:latin typeface="Times New Roman" pitchFamily="18" charset="0"/>
                      <a:cs typeface="Times New Roman" pitchFamily="18" charset="0"/>
                    </a:rPr>
                    <a:t>κ</a:t>
                  </a:r>
                  <a:r>
                    <a:rPr lang="el-GR" sz="2400" b="1" baseline="-25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l-GR" sz="24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7" name="38 - TextBox"/>
                <p:cNvSpPr txBox="1"/>
                <p:nvPr/>
              </p:nvSpPr>
              <p:spPr>
                <a:xfrm>
                  <a:off x="4788024" y="2514930"/>
                  <a:ext cx="504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2400" b="1" i="1" dirty="0" smtClean="0">
                      <a:latin typeface="Times New Roman" pitchFamily="18" charset="0"/>
                      <a:cs typeface="Times New Roman" pitchFamily="18" charset="0"/>
                    </a:rPr>
                    <a:t>κ</a:t>
                  </a:r>
                  <a:r>
                    <a:rPr lang="el-GR" sz="2400" b="1" baseline="-25000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el-GR" sz="24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6" name="114 - Ευθύγραμμο βέλος σύνδεσης"/>
              <p:cNvCxnSpPr/>
              <p:nvPr/>
            </p:nvCxnSpPr>
            <p:spPr>
              <a:xfrm>
                <a:off x="4716016" y="1744876"/>
                <a:ext cx="244827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115 - TextBox"/>
              <p:cNvSpPr txBox="1"/>
              <p:nvPr/>
            </p:nvSpPr>
            <p:spPr>
              <a:xfrm>
                <a:off x="4788024" y="1207769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l-GR" sz="20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8" name="129 - TextBox"/>
              <p:cNvSpPr txBox="1"/>
              <p:nvPr/>
            </p:nvSpPr>
            <p:spPr>
              <a:xfrm>
                <a:off x="5876528" y="1412776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el-GR" sz="20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8" name="134 - Ομάδα"/>
          <p:cNvGrpSpPr/>
          <p:nvPr/>
        </p:nvGrpSpPr>
        <p:grpSpPr>
          <a:xfrm>
            <a:off x="2769227" y="1196752"/>
            <a:ext cx="2484184" cy="2105155"/>
            <a:chOff x="971600" y="1196752"/>
            <a:chExt cx="2484184" cy="2105155"/>
          </a:xfrm>
        </p:grpSpPr>
        <p:grpSp>
          <p:nvGrpSpPr>
            <p:cNvPr id="179" name="125 - Ομάδα"/>
            <p:cNvGrpSpPr/>
            <p:nvPr/>
          </p:nvGrpSpPr>
          <p:grpSpPr>
            <a:xfrm>
              <a:off x="971600" y="1196752"/>
              <a:ext cx="2448272" cy="1634150"/>
              <a:chOff x="971600" y="1196752"/>
              <a:chExt cx="2448272" cy="1634150"/>
            </a:xfrm>
          </p:grpSpPr>
          <p:grpSp>
            <p:nvGrpSpPr>
              <p:cNvPr id="186" name="40 - Ομάδα"/>
              <p:cNvGrpSpPr/>
              <p:nvPr/>
            </p:nvGrpSpPr>
            <p:grpSpPr>
              <a:xfrm>
                <a:off x="971600" y="1484784"/>
                <a:ext cx="2448272" cy="1346118"/>
                <a:chOff x="539552" y="1628800"/>
                <a:chExt cx="2448272" cy="1346118"/>
              </a:xfrm>
            </p:grpSpPr>
            <p:sp>
              <p:nvSpPr>
                <p:cNvPr id="191" name="13 - Ορθογώνιο"/>
                <p:cNvSpPr/>
                <p:nvPr/>
              </p:nvSpPr>
              <p:spPr>
                <a:xfrm>
                  <a:off x="1159684" y="2060944"/>
                  <a:ext cx="1036052" cy="8640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192" name="3 - Ευθεία γραμμή σύνδεσης"/>
                <p:cNvCxnSpPr/>
                <p:nvPr/>
              </p:nvCxnSpPr>
              <p:spPr>
                <a:xfrm>
                  <a:off x="539552" y="1988840"/>
                  <a:ext cx="2448272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4 - Ευθεία γραμμή σύνδεσης"/>
                <p:cNvCxnSpPr/>
                <p:nvPr/>
              </p:nvCxnSpPr>
              <p:spPr>
                <a:xfrm>
                  <a:off x="539552" y="2974918"/>
                  <a:ext cx="2448272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" name="9 - Ορθογώνιο"/>
                <p:cNvSpPr/>
                <p:nvPr/>
              </p:nvSpPr>
              <p:spPr>
                <a:xfrm>
                  <a:off x="556475" y="2060848"/>
                  <a:ext cx="576064" cy="864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95" name="12 - Ορθογώνιο"/>
                <p:cNvSpPr/>
                <p:nvPr/>
              </p:nvSpPr>
              <p:spPr>
                <a:xfrm>
                  <a:off x="2206752" y="2060848"/>
                  <a:ext cx="781071" cy="864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96" name="19 - TextBox"/>
                <p:cNvSpPr txBox="1"/>
                <p:nvPr/>
              </p:nvSpPr>
              <p:spPr>
                <a:xfrm>
                  <a:off x="611560" y="2204864"/>
                  <a:ext cx="504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2400" b="1" i="1" dirty="0" smtClean="0">
                      <a:latin typeface="Times New Roman" pitchFamily="18" charset="0"/>
                      <a:cs typeface="Times New Roman" pitchFamily="18" charset="0"/>
                    </a:rPr>
                    <a:t>κ</a:t>
                  </a:r>
                  <a:r>
                    <a:rPr lang="el-GR" sz="2400" b="1" baseline="-250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l-GR" sz="24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7" name="21 - TextBox"/>
                <p:cNvSpPr txBox="1"/>
                <p:nvPr/>
              </p:nvSpPr>
              <p:spPr>
                <a:xfrm>
                  <a:off x="2339752" y="2247255"/>
                  <a:ext cx="504000" cy="46166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2400" b="1" i="1" dirty="0" smtClean="0">
                      <a:latin typeface="Times New Roman" pitchFamily="18" charset="0"/>
                      <a:cs typeface="Times New Roman" pitchFamily="18" charset="0"/>
                    </a:rPr>
                    <a:t>κ</a:t>
                  </a:r>
                  <a:r>
                    <a:rPr lang="el-GR" sz="2400" b="1" baseline="-25000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el-GR" sz="24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98" name="34 - Ευθεία γραμμή σύνδεσης"/>
                <p:cNvCxnSpPr/>
                <p:nvPr/>
              </p:nvCxnSpPr>
              <p:spPr>
                <a:xfrm flipV="1">
                  <a:off x="539552" y="1628800"/>
                  <a:ext cx="792088" cy="3600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9" name="39 - TextBox"/>
                <p:cNvSpPr txBox="1"/>
                <p:nvPr/>
              </p:nvSpPr>
              <p:spPr>
                <a:xfrm>
                  <a:off x="1431588" y="2232804"/>
                  <a:ext cx="504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2400" b="1" i="1" dirty="0" smtClean="0">
                      <a:latin typeface="Times New Roman" pitchFamily="18" charset="0"/>
                      <a:cs typeface="Times New Roman" pitchFamily="18" charset="0"/>
                    </a:rPr>
                    <a:t>κ</a:t>
                  </a:r>
                  <a:r>
                    <a:rPr lang="el-GR" sz="2400" b="1" baseline="-25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l-GR" sz="24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87" name="99 - TextBox"/>
              <p:cNvSpPr txBox="1"/>
              <p:nvPr/>
            </p:nvSpPr>
            <p:spPr>
              <a:xfrm>
                <a:off x="1979712" y="1372706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el-GR" sz="20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88" name="104 - Ευθύγραμμο βέλος σύνδεσης"/>
              <p:cNvCxnSpPr/>
              <p:nvPr/>
            </p:nvCxnSpPr>
            <p:spPr>
              <a:xfrm>
                <a:off x="971600" y="1733859"/>
                <a:ext cx="244827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106 - TextBox"/>
              <p:cNvSpPr txBox="1"/>
              <p:nvPr/>
            </p:nvSpPr>
            <p:spPr>
              <a:xfrm>
                <a:off x="1043608" y="1196752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l-GR" sz="20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0" name="107 - Ευθύγραμμο βέλος σύνδεσης"/>
              <p:cNvCxnSpPr/>
              <p:nvPr/>
            </p:nvCxnSpPr>
            <p:spPr>
              <a:xfrm flipV="1">
                <a:off x="971600" y="1340768"/>
                <a:ext cx="864096" cy="38207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0" name="113 - TextBox"/>
            <p:cNvSpPr txBox="1"/>
            <p:nvPr/>
          </p:nvSpPr>
          <p:spPr>
            <a:xfrm>
              <a:off x="1043608" y="2895891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l-GR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1" name="126 - Ευθύγραμμο βέλος σύνδεσης"/>
            <p:cNvCxnSpPr/>
            <p:nvPr/>
          </p:nvCxnSpPr>
          <p:spPr>
            <a:xfrm>
              <a:off x="971600" y="2996952"/>
              <a:ext cx="61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127 - Ευθύγραμμο βέλος σύνδεσης"/>
            <p:cNvCxnSpPr/>
            <p:nvPr/>
          </p:nvCxnSpPr>
          <p:spPr>
            <a:xfrm>
              <a:off x="1547664" y="2996952"/>
              <a:ext cx="111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128 - Ευθύγραμμο βέλος σύνδεσης"/>
            <p:cNvCxnSpPr/>
            <p:nvPr/>
          </p:nvCxnSpPr>
          <p:spPr>
            <a:xfrm>
              <a:off x="2627784" y="2996952"/>
              <a:ext cx="828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130 - TextBox"/>
            <p:cNvSpPr txBox="1"/>
            <p:nvPr/>
          </p:nvSpPr>
          <p:spPr>
            <a:xfrm>
              <a:off x="1907704" y="2897004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l-GR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" name="131 - TextBox"/>
            <p:cNvSpPr txBox="1"/>
            <p:nvPr/>
          </p:nvSpPr>
          <p:spPr>
            <a:xfrm>
              <a:off x="2771800" y="2901797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l-GR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00" name="133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553964"/>
              </p:ext>
            </p:extLst>
          </p:nvPr>
        </p:nvGraphicFramePr>
        <p:xfrm>
          <a:off x="1807152" y="4652963"/>
          <a:ext cx="1522413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Εξίσωση" r:id="rId3" imgW="876240" imgH="393480" progId="Equation.3">
                  <p:embed/>
                </p:oleObj>
              </mc:Choice>
              <mc:Fallback>
                <p:oleObj name="Εξίσωση" r:id="rId3" imgW="876240" imgH="393480" progId="Equation.3">
                  <p:embed/>
                  <p:pic>
                    <p:nvPicPr>
                      <p:cNvPr id="134" name="133 - Αντικείμενο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152" y="4652963"/>
                        <a:ext cx="1522413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83043"/>
              </p:ext>
            </p:extLst>
          </p:nvPr>
        </p:nvGraphicFramePr>
        <p:xfrm>
          <a:off x="1808740" y="5445125"/>
          <a:ext cx="152558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Εξίσωση" r:id="rId5" imgW="901440" imgH="393480" progId="Equation.3">
                  <p:embed/>
                </p:oleObj>
              </mc:Choice>
              <mc:Fallback>
                <p:oleObj name="Εξίσωση" r:id="rId5" imgW="901440" imgH="393480" progId="Equation.3">
                  <p:embed/>
                  <p:pic>
                    <p:nvPicPr>
                      <p:cNvPr id="33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740" y="5445125"/>
                        <a:ext cx="1525587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240940"/>
              </p:ext>
            </p:extLst>
          </p:nvPr>
        </p:nvGraphicFramePr>
        <p:xfrm>
          <a:off x="1808740" y="6173788"/>
          <a:ext cx="152558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Εξίσωση" r:id="rId7" imgW="901440" imgH="393480" progId="Equation.3">
                  <p:embed/>
                </p:oleObj>
              </mc:Choice>
              <mc:Fallback>
                <p:oleObj name="Εξίσωση" r:id="rId7" imgW="901440" imgH="393480" progId="Equation.3">
                  <p:embed/>
                  <p:pic>
                    <p:nvPicPr>
                      <p:cNvPr id="33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740" y="6173788"/>
                        <a:ext cx="1525587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3" name="137 - Ομάδα"/>
          <p:cNvGrpSpPr/>
          <p:nvPr/>
        </p:nvGrpSpPr>
        <p:grpSpPr>
          <a:xfrm>
            <a:off x="3345291" y="4797152"/>
            <a:ext cx="2578919" cy="1872208"/>
            <a:chOff x="1547664" y="4797152"/>
            <a:chExt cx="2578919" cy="1872208"/>
          </a:xfrm>
        </p:grpSpPr>
        <p:graphicFrame>
          <p:nvGraphicFramePr>
            <p:cNvPr id="204" name="Object 4"/>
            <p:cNvGraphicFramePr>
              <a:graphicFrameLocks noChangeAspect="1"/>
            </p:cNvGraphicFramePr>
            <p:nvPr/>
          </p:nvGraphicFramePr>
          <p:xfrm>
            <a:off x="2051720" y="5517232"/>
            <a:ext cx="2074863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" name="Εξίσωση" r:id="rId9" imgW="1193760" imgH="228600" progId="Equation.3">
                    <p:embed/>
                  </p:oleObj>
                </mc:Choice>
                <mc:Fallback>
                  <p:oleObj name="Εξίσωση" r:id="rId9" imgW="1193760" imgH="228600" progId="Equation.3">
                    <p:embed/>
                    <p:pic>
                      <p:nvPicPr>
                        <p:cNvPr id="3379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1720" y="5517232"/>
                          <a:ext cx="2074863" cy="396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" name="135 - Δεξιό άγκιστρο"/>
            <p:cNvSpPr/>
            <p:nvPr/>
          </p:nvSpPr>
          <p:spPr>
            <a:xfrm>
              <a:off x="1547664" y="4797152"/>
              <a:ext cx="432048" cy="1872208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aphicFrame>
        <p:nvGraphicFramePr>
          <p:cNvPr id="20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446389"/>
              </p:ext>
            </p:extLst>
          </p:nvPr>
        </p:nvGraphicFramePr>
        <p:xfrm>
          <a:off x="6527211" y="5084763"/>
          <a:ext cx="14986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Εξίσωση" r:id="rId11" imgW="863280" imgH="431640" progId="Equation.3">
                  <p:embed/>
                </p:oleObj>
              </mc:Choice>
              <mc:Fallback>
                <p:oleObj name="Εξίσωση" r:id="rId11" imgW="863280" imgH="431640" progId="Equation.3">
                  <p:embed/>
                  <p:pic>
                    <p:nvPicPr>
                      <p:cNvPr id="338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211" y="5084763"/>
                        <a:ext cx="1498600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010678"/>
              </p:ext>
            </p:extLst>
          </p:nvPr>
        </p:nvGraphicFramePr>
        <p:xfrm>
          <a:off x="6513643" y="3501008"/>
          <a:ext cx="145573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Εξίσωση" r:id="rId13" imgW="838080" imgH="431640" progId="Equation.3">
                  <p:embed/>
                </p:oleObj>
              </mc:Choice>
              <mc:Fallback>
                <p:oleObj name="Εξίσωση" r:id="rId13" imgW="838080" imgH="431640" progId="Equation.3">
                  <p:embed/>
                  <p:pic>
                    <p:nvPicPr>
                      <p:cNvPr id="338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643" y="3501008"/>
                        <a:ext cx="145573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432296"/>
              </p:ext>
            </p:extLst>
          </p:nvPr>
        </p:nvGraphicFramePr>
        <p:xfrm>
          <a:off x="6513643" y="4262289"/>
          <a:ext cx="14986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Εξίσωση" r:id="rId15" imgW="863280" imgH="431640" progId="Equation.3">
                  <p:embed/>
                </p:oleObj>
              </mc:Choice>
              <mc:Fallback>
                <p:oleObj name="Εξίσωση" r:id="rId15" imgW="863280" imgH="431640" progId="Equation.3">
                  <p:embed/>
                  <p:pic>
                    <p:nvPicPr>
                      <p:cNvPr id="338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643" y="4262289"/>
                        <a:ext cx="1498600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9" name="141 - Ομάδα"/>
          <p:cNvGrpSpPr/>
          <p:nvPr/>
        </p:nvGrpSpPr>
        <p:grpSpPr>
          <a:xfrm>
            <a:off x="8025811" y="3717032"/>
            <a:ext cx="2750716" cy="1872208"/>
            <a:chOff x="6228184" y="3717032"/>
            <a:chExt cx="2750716" cy="1872208"/>
          </a:xfrm>
        </p:grpSpPr>
        <p:sp>
          <p:nvSpPr>
            <p:cNvPr id="210" name="136 - Δεξιό άγκιστρο"/>
            <p:cNvSpPr/>
            <p:nvPr/>
          </p:nvSpPr>
          <p:spPr>
            <a:xfrm>
              <a:off x="6228184" y="3717032"/>
              <a:ext cx="432048" cy="1872208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aphicFrame>
          <p:nvGraphicFramePr>
            <p:cNvPr id="211" name="Object 12"/>
            <p:cNvGraphicFramePr>
              <a:graphicFrameLocks noChangeAspect="1"/>
            </p:cNvGraphicFramePr>
            <p:nvPr/>
          </p:nvGraphicFramePr>
          <p:xfrm>
            <a:off x="6704013" y="4260850"/>
            <a:ext cx="2274887" cy="750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9" name="Εξίσωση" r:id="rId17" imgW="1307880" imgH="431640" progId="Equation.3">
                    <p:embed/>
                  </p:oleObj>
                </mc:Choice>
                <mc:Fallback>
                  <p:oleObj name="Εξίσωση" r:id="rId17" imgW="1307880" imgH="431640" progId="Equation.3">
                    <p:embed/>
                    <p:pic>
                      <p:nvPicPr>
                        <p:cNvPr id="33804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4013" y="4260850"/>
                          <a:ext cx="2274887" cy="750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6" name="1 - Τίτλος"/>
          <p:cNvSpPr txBox="1">
            <a:spLocks/>
          </p:cNvSpPr>
          <p:nvPr/>
        </p:nvSpPr>
        <p:spPr>
          <a:xfrm>
            <a:off x="1984664" y="116632"/>
            <a:ext cx="8229600" cy="5562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Χωρητικότητα</a:t>
            </a:r>
            <a:r>
              <a:rPr kumimoji="0" lang="el-GR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l-GR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Πυκωντή</a:t>
            </a:r>
            <a:r>
              <a:rPr kumimoji="0" lang="el-GR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με Διηλεκτρικά</a:t>
            </a:r>
            <a:endParaRPr kumimoji="0" lang="el-GR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8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3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3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3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3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3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3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1799036" y="116632"/>
            <a:ext cx="8568952" cy="56207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Ηλεκτρική Δύναμη σε Διηλεκτρικό</a:t>
            </a:r>
          </a:p>
        </p:txBody>
      </p:sp>
      <p:grpSp>
        <p:nvGrpSpPr>
          <p:cNvPr id="5" name="29 - Ομάδα"/>
          <p:cNvGrpSpPr/>
          <p:nvPr/>
        </p:nvGrpSpPr>
        <p:grpSpPr>
          <a:xfrm>
            <a:off x="6767588" y="764704"/>
            <a:ext cx="1260000" cy="461665"/>
            <a:chOff x="3347864" y="1124745"/>
            <a:chExt cx="1260000" cy="461665"/>
          </a:xfrm>
        </p:grpSpPr>
        <p:cxnSp>
          <p:nvCxnSpPr>
            <p:cNvPr id="6" name="25 - Ευθύγραμμο βέλος σύνδεσης"/>
            <p:cNvCxnSpPr/>
            <p:nvPr/>
          </p:nvCxnSpPr>
          <p:spPr>
            <a:xfrm>
              <a:off x="3347864" y="1484784"/>
              <a:ext cx="12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26 - TextBox"/>
            <p:cNvSpPr txBox="1"/>
            <p:nvPr/>
          </p:nvSpPr>
          <p:spPr>
            <a:xfrm>
              <a:off x="3779912" y="1124745"/>
              <a:ext cx="33855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l-GR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36 - Ομάδα"/>
          <p:cNvGrpSpPr/>
          <p:nvPr/>
        </p:nvGrpSpPr>
        <p:grpSpPr>
          <a:xfrm>
            <a:off x="5651844" y="1412775"/>
            <a:ext cx="4572128" cy="1533074"/>
            <a:chOff x="2267744" y="1772816"/>
            <a:chExt cx="4572128" cy="1533074"/>
          </a:xfrm>
        </p:grpSpPr>
        <p:grpSp>
          <p:nvGrpSpPr>
            <p:cNvPr id="9" name="39 - Ομάδα"/>
            <p:cNvGrpSpPr/>
            <p:nvPr/>
          </p:nvGrpSpPr>
          <p:grpSpPr>
            <a:xfrm>
              <a:off x="2267744" y="2260256"/>
              <a:ext cx="1152128" cy="443126"/>
              <a:chOff x="2267744" y="2260256"/>
              <a:chExt cx="1152128" cy="443126"/>
            </a:xfrm>
          </p:grpSpPr>
          <p:graphicFrame>
            <p:nvGraphicFramePr>
              <p:cNvPr id="13" name="31 - Αντικείμενο"/>
              <p:cNvGraphicFramePr>
                <a:graphicFrameLocks noChangeAspect="1"/>
              </p:cNvGraphicFramePr>
              <p:nvPr/>
            </p:nvGraphicFramePr>
            <p:xfrm>
              <a:off x="2267744" y="2260256"/>
              <a:ext cx="360040" cy="4431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46" name="Εξίσωση" r:id="rId3" imgW="164880" imgH="203040" progId="Equation.3">
                      <p:embed/>
                    </p:oleObj>
                  </mc:Choice>
                  <mc:Fallback>
                    <p:oleObj name="Εξίσωση" r:id="rId3" imgW="164880" imgH="203040" progId="Equation.3">
                      <p:embed/>
                      <p:pic>
                        <p:nvPicPr>
                          <p:cNvPr id="32" name="31 - Αντικείμενο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7744" y="2260256"/>
                            <a:ext cx="360040" cy="44312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4" name="17 - Ευθύγραμμο βέλος σύνδεσης"/>
              <p:cNvCxnSpPr>
                <a:stCxn id="10" idx="1"/>
              </p:cNvCxnSpPr>
              <p:nvPr/>
            </p:nvCxnSpPr>
            <p:spPr>
              <a:xfrm flipH="1">
                <a:off x="2555776" y="2636912"/>
                <a:ext cx="864096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10 - Ορθογώνιο"/>
            <p:cNvSpPr/>
            <p:nvPr/>
          </p:nvSpPr>
          <p:spPr>
            <a:xfrm>
              <a:off x="3419872" y="1988840"/>
              <a:ext cx="3420000" cy="12961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1" name="13 - TextBox"/>
            <p:cNvSpPr txBox="1"/>
            <p:nvPr/>
          </p:nvSpPr>
          <p:spPr>
            <a:xfrm>
              <a:off x="3419872" y="1772816"/>
              <a:ext cx="12241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3200" b="1" dirty="0" smtClean="0">
                  <a:latin typeface="Arial Black" pitchFamily="34" charset="0"/>
                  <a:cs typeface="Arial" pitchFamily="34" charset="0"/>
                </a:rPr>
                <a:t>-  -  -</a:t>
              </a:r>
              <a:endParaRPr lang="el-GR" sz="3200" b="1" dirty="0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2" name="14 - TextBox"/>
            <p:cNvSpPr txBox="1"/>
            <p:nvPr/>
          </p:nvSpPr>
          <p:spPr>
            <a:xfrm>
              <a:off x="3419872" y="2844225"/>
              <a:ext cx="122413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latin typeface="Arial Black" pitchFamily="34" charset="0"/>
                  <a:cs typeface="Arial" pitchFamily="34" charset="0"/>
                </a:rPr>
                <a:t>+  +  +</a:t>
              </a:r>
              <a:endParaRPr lang="el-GR" sz="2400" b="1" dirty="0"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15" name="34 - Ομάδα"/>
          <p:cNvGrpSpPr/>
          <p:nvPr/>
        </p:nvGrpSpPr>
        <p:grpSpPr>
          <a:xfrm>
            <a:off x="8135740" y="1628799"/>
            <a:ext cx="2160240" cy="1296144"/>
            <a:chOff x="3491880" y="4365104"/>
            <a:chExt cx="3420000" cy="129614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" name="32 - Ορθογώνιο"/>
            <p:cNvSpPr/>
            <p:nvPr/>
          </p:nvSpPr>
          <p:spPr>
            <a:xfrm>
              <a:off x="3491880" y="4365104"/>
              <a:ext cx="3420000" cy="1296144"/>
            </a:xfrm>
            <a:prstGeom prst="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7" name="28 - TextBox"/>
            <p:cNvSpPr txBox="1"/>
            <p:nvPr/>
          </p:nvSpPr>
          <p:spPr>
            <a:xfrm>
              <a:off x="5364089" y="4725144"/>
              <a:ext cx="37542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l-GR" sz="2800" b="1" i="1" dirty="0" smtClean="0">
                  <a:latin typeface="Times New Roman" pitchFamily="18" charset="0"/>
                  <a:cs typeface="Times New Roman" pitchFamily="18" charset="0"/>
                </a:rPr>
                <a:t>κ</a:t>
              </a:r>
              <a:endParaRPr lang="el-GR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44 - Ομάδα"/>
          <p:cNvGrpSpPr/>
          <p:nvPr/>
        </p:nvGrpSpPr>
        <p:grpSpPr>
          <a:xfrm>
            <a:off x="4124778" y="879102"/>
            <a:ext cx="4010962" cy="2795538"/>
            <a:chOff x="2649270" y="1239143"/>
            <a:chExt cx="4010962" cy="2795538"/>
          </a:xfrm>
        </p:grpSpPr>
        <p:sp>
          <p:nvSpPr>
            <p:cNvPr id="19" name="12 - TextBox"/>
            <p:cNvSpPr txBox="1"/>
            <p:nvPr/>
          </p:nvSpPr>
          <p:spPr>
            <a:xfrm>
              <a:off x="3131840" y="3140968"/>
              <a:ext cx="34174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3600" dirty="0" smtClean="0">
                  <a:latin typeface="Arial Black" pitchFamily="34" charset="0"/>
                </a:rPr>
                <a:t>- - - - - - - - - - -</a:t>
              </a:r>
              <a:endParaRPr lang="el-GR" sz="3600" dirty="0">
                <a:latin typeface="Arial Black" pitchFamily="34" charset="0"/>
              </a:endParaRPr>
            </a:p>
          </p:txBody>
        </p:sp>
        <p:grpSp>
          <p:nvGrpSpPr>
            <p:cNvPr id="20" name="30 - Ομάδα"/>
            <p:cNvGrpSpPr/>
            <p:nvPr/>
          </p:nvGrpSpPr>
          <p:grpSpPr>
            <a:xfrm>
              <a:off x="3131840" y="3573016"/>
              <a:ext cx="3456384" cy="461665"/>
              <a:chOff x="1187624" y="3573016"/>
              <a:chExt cx="3456384" cy="461665"/>
            </a:xfrm>
          </p:grpSpPr>
          <p:cxnSp>
            <p:nvCxnSpPr>
              <p:cNvPr id="31" name="22 - Ευθύγραμμο βέλος σύνδεσης"/>
              <p:cNvCxnSpPr/>
              <p:nvPr/>
            </p:nvCxnSpPr>
            <p:spPr>
              <a:xfrm>
                <a:off x="1187624" y="3717032"/>
                <a:ext cx="345638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23 - TextBox"/>
              <p:cNvSpPr txBox="1"/>
              <p:nvPr/>
            </p:nvSpPr>
            <p:spPr>
              <a:xfrm>
                <a:off x="2627784" y="3573016"/>
                <a:ext cx="37221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el-GR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4 - Ευθεία γραμμή σύνδεσης"/>
            <p:cNvCxnSpPr/>
            <p:nvPr/>
          </p:nvCxnSpPr>
          <p:spPr>
            <a:xfrm>
              <a:off x="3131840" y="3345975"/>
              <a:ext cx="342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7 - Ευθεία γραμμή σύνδεσης"/>
            <p:cNvCxnSpPr/>
            <p:nvPr/>
          </p:nvCxnSpPr>
          <p:spPr>
            <a:xfrm flipV="1">
              <a:off x="3131840" y="2780928"/>
              <a:ext cx="648072" cy="5760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3 - Ευθεία γραμμή σύνδεσης"/>
            <p:cNvCxnSpPr/>
            <p:nvPr/>
          </p:nvCxnSpPr>
          <p:spPr>
            <a:xfrm>
              <a:off x="3131840" y="1916832"/>
              <a:ext cx="342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6 - Ευθεία γραμμή σύνδεσης"/>
            <p:cNvCxnSpPr/>
            <p:nvPr/>
          </p:nvCxnSpPr>
          <p:spPr>
            <a:xfrm flipV="1">
              <a:off x="3131840" y="1340768"/>
              <a:ext cx="648072" cy="5760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11 - TextBox"/>
            <p:cNvSpPr txBox="1"/>
            <p:nvPr/>
          </p:nvSpPr>
          <p:spPr>
            <a:xfrm>
              <a:off x="3203848" y="1527175"/>
              <a:ext cx="34563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Arial Black" pitchFamily="34" charset="0"/>
                </a:rPr>
                <a:t>+ + + + + + + + + + + </a:t>
              </a:r>
              <a:endParaRPr lang="el-GR" sz="2400" dirty="0">
                <a:latin typeface="Arial Black" pitchFamily="34" charset="0"/>
              </a:endParaRPr>
            </a:p>
          </p:txBody>
        </p:sp>
        <p:sp>
          <p:nvSpPr>
            <p:cNvPr id="26" name="15 - TextBox"/>
            <p:cNvSpPr txBox="1"/>
            <p:nvPr/>
          </p:nvSpPr>
          <p:spPr>
            <a:xfrm>
              <a:off x="3180068" y="2348880"/>
              <a:ext cx="5998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l-GR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33 - Ευθύγραμμο βέλος σύνδεσης"/>
            <p:cNvCxnSpPr/>
            <p:nvPr/>
          </p:nvCxnSpPr>
          <p:spPr>
            <a:xfrm flipV="1">
              <a:off x="2843808" y="1268760"/>
              <a:ext cx="72008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35 - TextBox"/>
            <p:cNvSpPr txBox="1"/>
            <p:nvPr/>
          </p:nvSpPr>
          <p:spPr>
            <a:xfrm>
              <a:off x="2937302" y="1239143"/>
              <a:ext cx="33855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l-GR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42 - Ευθύγραμμο βέλος σύνδεσης"/>
            <p:cNvCxnSpPr/>
            <p:nvPr/>
          </p:nvCxnSpPr>
          <p:spPr>
            <a:xfrm rot="5400000">
              <a:off x="2231816" y="2672840"/>
              <a:ext cx="1368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43 - TextBox"/>
            <p:cNvSpPr txBox="1"/>
            <p:nvPr/>
          </p:nvSpPr>
          <p:spPr>
            <a:xfrm>
              <a:off x="2649270" y="2420888"/>
              <a:ext cx="33855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l-GR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71 - Ομάδα"/>
          <p:cNvGrpSpPr/>
          <p:nvPr/>
        </p:nvGrpSpPr>
        <p:grpSpPr>
          <a:xfrm>
            <a:off x="5061430" y="3645023"/>
            <a:ext cx="2462190" cy="864096"/>
            <a:chOff x="3585922" y="4005064"/>
            <a:chExt cx="2462190" cy="864096"/>
          </a:xfrm>
        </p:grpSpPr>
        <p:sp>
          <p:nvSpPr>
            <p:cNvPr id="34" name="45 - TextBox"/>
            <p:cNvSpPr txBox="1"/>
            <p:nvPr/>
          </p:nvSpPr>
          <p:spPr>
            <a:xfrm>
              <a:off x="5148064" y="4149080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000" b="1" baseline="-25000" dirty="0" err="1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l-GR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5" name="70 - Ομάδα"/>
            <p:cNvGrpSpPr/>
            <p:nvPr/>
          </p:nvGrpSpPr>
          <p:grpSpPr>
            <a:xfrm>
              <a:off x="3585922" y="4005064"/>
              <a:ext cx="2462190" cy="864096"/>
              <a:chOff x="3585922" y="4005064"/>
              <a:chExt cx="2462190" cy="864096"/>
            </a:xfrm>
          </p:grpSpPr>
          <p:cxnSp>
            <p:nvCxnSpPr>
              <p:cNvPr id="36" name="46 - Ευθεία γραμμή σύνδεσης"/>
              <p:cNvCxnSpPr/>
              <p:nvPr/>
            </p:nvCxnSpPr>
            <p:spPr>
              <a:xfrm>
                <a:off x="4104152" y="4005064"/>
                <a:ext cx="1836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55 - Ομάδα"/>
              <p:cNvGrpSpPr/>
              <p:nvPr/>
            </p:nvGrpSpPr>
            <p:grpSpPr>
              <a:xfrm>
                <a:off x="4031992" y="4005064"/>
                <a:ext cx="468000" cy="864096"/>
                <a:chOff x="971600" y="3068960"/>
                <a:chExt cx="468000" cy="864096"/>
              </a:xfrm>
            </p:grpSpPr>
            <p:grpSp>
              <p:nvGrpSpPr>
                <p:cNvPr id="47" name="51 - Ομάδα"/>
                <p:cNvGrpSpPr/>
                <p:nvPr/>
              </p:nvGrpSpPr>
              <p:grpSpPr>
                <a:xfrm>
                  <a:off x="971600" y="3068960"/>
                  <a:ext cx="468000" cy="360040"/>
                  <a:chOff x="971600" y="3068960"/>
                  <a:chExt cx="468000" cy="360040"/>
                </a:xfrm>
              </p:grpSpPr>
              <p:cxnSp>
                <p:nvCxnSpPr>
                  <p:cNvPr id="51" name="67 - Ευθεία γραμμή σύνδεσης"/>
                  <p:cNvCxnSpPr/>
                  <p:nvPr/>
                </p:nvCxnSpPr>
                <p:spPr>
                  <a:xfrm>
                    <a:off x="1187624" y="3068960"/>
                    <a:ext cx="0" cy="3600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68 - Ευθεία γραμμή σύνδεσης"/>
                  <p:cNvCxnSpPr/>
                  <p:nvPr/>
                </p:nvCxnSpPr>
                <p:spPr>
                  <a:xfrm>
                    <a:off x="971600" y="3429000"/>
                    <a:ext cx="46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52 - Ομάδα"/>
                <p:cNvGrpSpPr/>
                <p:nvPr/>
              </p:nvGrpSpPr>
              <p:grpSpPr>
                <a:xfrm flipV="1">
                  <a:off x="971600" y="3573016"/>
                  <a:ext cx="468000" cy="360040"/>
                  <a:chOff x="971600" y="3068960"/>
                  <a:chExt cx="468000" cy="360040"/>
                </a:xfrm>
              </p:grpSpPr>
              <p:cxnSp>
                <p:nvCxnSpPr>
                  <p:cNvPr id="49" name="65 - Ευθεία γραμμή σύνδεσης"/>
                  <p:cNvCxnSpPr/>
                  <p:nvPr/>
                </p:nvCxnSpPr>
                <p:spPr>
                  <a:xfrm>
                    <a:off x="1187624" y="3068960"/>
                    <a:ext cx="0" cy="3600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66 - Ευθεία γραμμή σύνδεσης"/>
                  <p:cNvCxnSpPr/>
                  <p:nvPr/>
                </p:nvCxnSpPr>
                <p:spPr>
                  <a:xfrm>
                    <a:off x="971600" y="3429000"/>
                    <a:ext cx="46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8" name="63 - Ομάδα"/>
              <p:cNvGrpSpPr/>
              <p:nvPr/>
            </p:nvGrpSpPr>
            <p:grpSpPr>
              <a:xfrm>
                <a:off x="5580112" y="4005064"/>
                <a:ext cx="468000" cy="864096"/>
                <a:chOff x="971600" y="3068960"/>
                <a:chExt cx="468000" cy="864096"/>
              </a:xfrm>
            </p:grpSpPr>
            <p:grpSp>
              <p:nvGrpSpPr>
                <p:cNvPr id="41" name="51 - Ομάδα"/>
                <p:cNvGrpSpPr/>
                <p:nvPr/>
              </p:nvGrpSpPr>
              <p:grpSpPr>
                <a:xfrm>
                  <a:off x="971600" y="3068960"/>
                  <a:ext cx="468000" cy="360040"/>
                  <a:chOff x="971600" y="3068960"/>
                  <a:chExt cx="468000" cy="360040"/>
                </a:xfrm>
              </p:grpSpPr>
              <p:cxnSp>
                <p:nvCxnSpPr>
                  <p:cNvPr id="45" name="55 - Ευθεία γραμμή σύνδεσης"/>
                  <p:cNvCxnSpPr/>
                  <p:nvPr/>
                </p:nvCxnSpPr>
                <p:spPr>
                  <a:xfrm>
                    <a:off x="1187624" y="3068960"/>
                    <a:ext cx="0" cy="3600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56 - Ευθεία γραμμή σύνδεσης"/>
                  <p:cNvCxnSpPr/>
                  <p:nvPr/>
                </p:nvCxnSpPr>
                <p:spPr>
                  <a:xfrm>
                    <a:off x="971600" y="3429000"/>
                    <a:ext cx="46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52 - Ομάδα"/>
                <p:cNvGrpSpPr/>
                <p:nvPr/>
              </p:nvGrpSpPr>
              <p:grpSpPr>
                <a:xfrm flipV="1">
                  <a:off x="971600" y="3573016"/>
                  <a:ext cx="468000" cy="360040"/>
                  <a:chOff x="971600" y="3068960"/>
                  <a:chExt cx="468000" cy="360040"/>
                </a:xfrm>
              </p:grpSpPr>
              <p:cxnSp>
                <p:nvCxnSpPr>
                  <p:cNvPr id="43" name="53 - Ευθεία γραμμή σύνδεσης"/>
                  <p:cNvCxnSpPr/>
                  <p:nvPr/>
                </p:nvCxnSpPr>
                <p:spPr>
                  <a:xfrm>
                    <a:off x="1187624" y="3068960"/>
                    <a:ext cx="0" cy="3600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54 - Ευθεία γραμμή σύνδεσης"/>
                  <p:cNvCxnSpPr/>
                  <p:nvPr/>
                </p:nvCxnSpPr>
                <p:spPr>
                  <a:xfrm>
                    <a:off x="971600" y="3429000"/>
                    <a:ext cx="46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9" name="40 - TextBox"/>
              <p:cNvSpPr txBox="1"/>
              <p:nvPr/>
            </p:nvSpPr>
            <p:spPr>
              <a:xfrm>
                <a:off x="3585922" y="4149080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l-GR" sz="2000" b="1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l-GR" sz="20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0" name="69 - Ευθεία γραμμή σύνδεσης"/>
              <p:cNvCxnSpPr/>
              <p:nvPr/>
            </p:nvCxnSpPr>
            <p:spPr>
              <a:xfrm>
                <a:off x="4100995" y="4869160"/>
                <a:ext cx="1836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5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341913"/>
              </p:ext>
            </p:extLst>
          </p:nvPr>
        </p:nvGraphicFramePr>
        <p:xfrm>
          <a:off x="2951164" y="3680147"/>
          <a:ext cx="198755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Εξίσωση" r:id="rId5" imgW="1143000" imgH="393480" progId="Equation.3">
                  <p:embed/>
                </p:oleObj>
              </mc:Choice>
              <mc:Fallback>
                <p:oleObj name="Εξίσωση" r:id="rId5" imgW="1143000" imgH="393480" progId="Equation.3">
                  <p:embed/>
                  <p:pic>
                    <p:nvPicPr>
                      <p:cNvPr id="2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4" y="3680147"/>
                        <a:ext cx="1987550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64890"/>
              </p:ext>
            </p:extLst>
          </p:nvPr>
        </p:nvGraphicFramePr>
        <p:xfrm>
          <a:off x="7802985" y="3680147"/>
          <a:ext cx="141287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Εξίσωση" r:id="rId7" imgW="812520" imgH="393480" progId="Equation.3">
                  <p:embed/>
                </p:oleObj>
              </mc:Choice>
              <mc:Fallback>
                <p:oleObj name="Εξίσωση" r:id="rId7" imgW="812520" imgH="393480" progId="Equation.3">
                  <p:embed/>
                  <p:pic>
                    <p:nvPicPr>
                      <p:cNvPr id="28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2985" y="3680147"/>
                        <a:ext cx="1412875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452619"/>
              </p:ext>
            </p:extLst>
          </p:nvPr>
        </p:nvGraphicFramePr>
        <p:xfrm>
          <a:off x="1758083" y="4976813"/>
          <a:ext cx="19637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Εξίσωση" r:id="rId9" imgW="1130040" imgH="228600" progId="Equation.3">
                  <p:embed/>
                </p:oleObj>
              </mc:Choice>
              <mc:Fallback>
                <p:oleObj name="Εξίσωση" r:id="rId9" imgW="1130040" imgH="228600" progId="Equation.3">
                  <p:embed/>
                  <p:pic>
                    <p:nvPicPr>
                      <p:cNvPr id="7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083" y="4976813"/>
                        <a:ext cx="19637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017962"/>
              </p:ext>
            </p:extLst>
          </p:nvPr>
        </p:nvGraphicFramePr>
        <p:xfrm>
          <a:off x="3743252" y="4819650"/>
          <a:ext cx="14573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Εξίσωση" r:id="rId11" imgW="838080" imgH="393480" progId="Equation.3">
                  <p:embed/>
                </p:oleObj>
              </mc:Choice>
              <mc:Fallback>
                <p:oleObj name="Εξίσωση" r:id="rId11" imgW="838080" imgH="393480" progId="Equation.3">
                  <p:embed/>
                  <p:pic>
                    <p:nvPicPr>
                      <p:cNvPr id="286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252" y="4819650"/>
                        <a:ext cx="1457325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34609"/>
              </p:ext>
            </p:extLst>
          </p:nvPr>
        </p:nvGraphicFramePr>
        <p:xfrm>
          <a:off x="5183412" y="4797425"/>
          <a:ext cx="14351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Εξίσωση" r:id="rId13" imgW="825480" imgH="393480" progId="Equation.3">
                  <p:embed/>
                </p:oleObj>
              </mc:Choice>
              <mc:Fallback>
                <p:oleObj name="Εξίσωση" r:id="rId13" imgW="825480" imgH="393480" progId="Equation.3">
                  <p:embed/>
                  <p:pic>
                    <p:nvPicPr>
                      <p:cNvPr id="28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412" y="4797425"/>
                        <a:ext cx="1435100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02400"/>
              </p:ext>
            </p:extLst>
          </p:nvPr>
        </p:nvGraphicFramePr>
        <p:xfrm>
          <a:off x="7092604" y="4797152"/>
          <a:ext cx="262731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Εξίσωση" r:id="rId15" imgW="1511280" imgH="393480" progId="Equation.3">
                  <p:embed/>
                </p:oleObj>
              </mc:Choice>
              <mc:Fallback>
                <p:oleObj name="Εξίσωση" r:id="rId15" imgW="1511280" imgH="393480" progId="Equation.3">
                  <p:embed/>
                  <p:pic>
                    <p:nvPicPr>
                      <p:cNvPr id="286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604" y="4797152"/>
                        <a:ext cx="2627312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73 - TextBox"/>
          <p:cNvSpPr txBox="1"/>
          <p:nvPr/>
        </p:nvSpPr>
        <p:spPr>
          <a:xfrm>
            <a:off x="1727028" y="5733256"/>
            <a:ext cx="315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Δυναμική Ενέργεια Πυκνωτή:</a:t>
            </a:r>
            <a:endParaRPr lang="el-GR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677466"/>
              </p:ext>
            </p:extLst>
          </p:nvPr>
        </p:nvGraphicFramePr>
        <p:xfrm>
          <a:off x="4961658" y="5614090"/>
          <a:ext cx="1830388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Εξίσωση" r:id="rId17" imgW="1054080" imgH="393480" progId="Equation.3">
                  <p:embed/>
                </p:oleObj>
              </mc:Choice>
              <mc:Fallback>
                <p:oleObj name="Εξίσωση" r:id="rId17" imgW="1054080" imgH="393480" progId="Equation.3">
                  <p:embed/>
                  <p:pic>
                    <p:nvPicPr>
                      <p:cNvPr id="286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1658" y="5614090"/>
                        <a:ext cx="1830388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74 - Ελεύθερη σχεδίαση"/>
          <p:cNvSpPr/>
          <p:nvPr/>
        </p:nvSpPr>
        <p:spPr>
          <a:xfrm>
            <a:off x="6807672" y="5321147"/>
            <a:ext cx="440675" cy="661012"/>
          </a:xfrm>
          <a:custGeom>
            <a:avLst/>
            <a:gdLst>
              <a:gd name="connsiteX0" fmla="*/ 440675 w 440675"/>
              <a:gd name="connsiteY0" fmla="*/ 0 h 661012"/>
              <a:gd name="connsiteX1" fmla="*/ 440675 w 440675"/>
              <a:gd name="connsiteY1" fmla="*/ 649995 h 661012"/>
              <a:gd name="connsiteX2" fmla="*/ 0 w 440675"/>
              <a:gd name="connsiteY2" fmla="*/ 661012 h 661012"/>
              <a:gd name="connsiteX3" fmla="*/ 0 w 440675"/>
              <a:gd name="connsiteY3" fmla="*/ 661012 h 66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75" h="661012">
                <a:moveTo>
                  <a:pt x="440675" y="0"/>
                </a:moveTo>
                <a:lnTo>
                  <a:pt x="440675" y="649995"/>
                </a:lnTo>
                <a:lnTo>
                  <a:pt x="0" y="661012"/>
                </a:lnTo>
                <a:lnTo>
                  <a:pt x="0" y="661012"/>
                </a:lnTo>
              </a:path>
            </a:pathLst>
          </a:custGeom>
          <a:ln w="285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55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2 - Ομάδα"/>
          <p:cNvGrpSpPr/>
          <p:nvPr/>
        </p:nvGrpSpPr>
        <p:grpSpPr>
          <a:xfrm>
            <a:off x="6923449" y="764704"/>
            <a:ext cx="1260000" cy="461665"/>
            <a:chOff x="3347864" y="1124745"/>
            <a:chExt cx="1260000" cy="461665"/>
          </a:xfrm>
        </p:grpSpPr>
        <p:cxnSp>
          <p:nvCxnSpPr>
            <p:cNvPr id="5" name="3 - Ευθύγραμμο βέλος σύνδεσης"/>
            <p:cNvCxnSpPr/>
            <p:nvPr/>
          </p:nvCxnSpPr>
          <p:spPr>
            <a:xfrm>
              <a:off x="3347864" y="1484784"/>
              <a:ext cx="12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4 - TextBox"/>
            <p:cNvSpPr txBox="1"/>
            <p:nvPr/>
          </p:nvSpPr>
          <p:spPr>
            <a:xfrm>
              <a:off x="3779912" y="1124745"/>
              <a:ext cx="33855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l-GR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5 - Ομάδα"/>
          <p:cNvGrpSpPr/>
          <p:nvPr/>
        </p:nvGrpSpPr>
        <p:grpSpPr>
          <a:xfrm>
            <a:off x="5807705" y="1412775"/>
            <a:ext cx="4572128" cy="1533074"/>
            <a:chOff x="2267744" y="1772816"/>
            <a:chExt cx="4572128" cy="1533074"/>
          </a:xfrm>
        </p:grpSpPr>
        <p:grpSp>
          <p:nvGrpSpPr>
            <p:cNvPr id="8" name="39 - Ομάδα"/>
            <p:cNvGrpSpPr/>
            <p:nvPr/>
          </p:nvGrpSpPr>
          <p:grpSpPr>
            <a:xfrm>
              <a:off x="2267744" y="2260256"/>
              <a:ext cx="1152128" cy="443126"/>
              <a:chOff x="2267744" y="2260256"/>
              <a:chExt cx="1152128" cy="443126"/>
            </a:xfrm>
          </p:grpSpPr>
          <p:graphicFrame>
            <p:nvGraphicFramePr>
              <p:cNvPr id="12" name="10 - Αντικείμενο"/>
              <p:cNvGraphicFramePr>
                <a:graphicFrameLocks noChangeAspect="1"/>
              </p:cNvGraphicFramePr>
              <p:nvPr/>
            </p:nvGraphicFramePr>
            <p:xfrm>
              <a:off x="2267744" y="2260256"/>
              <a:ext cx="360040" cy="4431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8" name="Εξίσωση" r:id="rId3" imgW="164880" imgH="203040" progId="Equation.3">
                      <p:embed/>
                    </p:oleObj>
                  </mc:Choice>
                  <mc:Fallback>
                    <p:oleObj name="Εξίσωση" r:id="rId3" imgW="164880" imgH="203040" progId="Equation.3">
                      <p:embed/>
                      <p:pic>
                        <p:nvPicPr>
                          <p:cNvPr id="11" name="10 - Αντικείμενο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7744" y="2260256"/>
                            <a:ext cx="360040" cy="44312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3" name="11 - Ευθύγραμμο βέλος σύνδεσης"/>
              <p:cNvCxnSpPr>
                <a:stCxn id="9" idx="1"/>
              </p:cNvCxnSpPr>
              <p:nvPr/>
            </p:nvCxnSpPr>
            <p:spPr>
              <a:xfrm flipH="1">
                <a:off x="2555776" y="2636912"/>
                <a:ext cx="864096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7 - Ορθογώνιο"/>
            <p:cNvSpPr/>
            <p:nvPr/>
          </p:nvSpPr>
          <p:spPr>
            <a:xfrm>
              <a:off x="3419872" y="1988840"/>
              <a:ext cx="3420000" cy="12961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0" name="8 - TextBox"/>
            <p:cNvSpPr txBox="1"/>
            <p:nvPr/>
          </p:nvSpPr>
          <p:spPr>
            <a:xfrm>
              <a:off x="3419872" y="1772816"/>
              <a:ext cx="12241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3200" b="1" dirty="0" smtClean="0">
                  <a:latin typeface="Arial Black" pitchFamily="34" charset="0"/>
                  <a:cs typeface="Arial" pitchFamily="34" charset="0"/>
                </a:rPr>
                <a:t>-  -  -</a:t>
              </a:r>
              <a:endParaRPr lang="el-GR" sz="3200" b="1" dirty="0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1" name="9 - TextBox"/>
            <p:cNvSpPr txBox="1"/>
            <p:nvPr/>
          </p:nvSpPr>
          <p:spPr>
            <a:xfrm>
              <a:off x="3419872" y="2844225"/>
              <a:ext cx="122413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latin typeface="Arial Black" pitchFamily="34" charset="0"/>
                  <a:cs typeface="Arial" pitchFamily="34" charset="0"/>
                </a:rPr>
                <a:t>+  +  +</a:t>
              </a:r>
              <a:endParaRPr lang="el-GR" sz="2400" b="1" dirty="0"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14" name="12 - Ομάδα"/>
          <p:cNvGrpSpPr/>
          <p:nvPr/>
        </p:nvGrpSpPr>
        <p:grpSpPr>
          <a:xfrm>
            <a:off x="8291601" y="1628799"/>
            <a:ext cx="2160240" cy="1296144"/>
            <a:chOff x="3491880" y="4365104"/>
            <a:chExt cx="3420000" cy="129614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13 - Ορθογώνιο"/>
            <p:cNvSpPr/>
            <p:nvPr/>
          </p:nvSpPr>
          <p:spPr>
            <a:xfrm>
              <a:off x="3491880" y="4365104"/>
              <a:ext cx="3420000" cy="1296144"/>
            </a:xfrm>
            <a:prstGeom prst="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6" name="14 - TextBox"/>
            <p:cNvSpPr txBox="1"/>
            <p:nvPr/>
          </p:nvSpPr>
          <p:spPr>
            <a:xfrm>
              <a:off x="5364089" y="4725144"/>
              <a:ext cx="375424" cy="523220"/>
            </a:xfrm>
            <a:prstGeom prst="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2800" b="1" i="1" dirty="0" smtClean="0">
                  <a:latin typeface="Times New Roman" pitchFamily="18" charset="0"/>
                  <a:cs typeface="Times New Roman" pitchFamily="18" charset="0"/>
                </a:rPr>
                <a:t>κ</a:t>
              </a:r>
              <a:endParaRPr lang="el-GR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15 - Ομάδα"/>
          <p:cNvGrpSpPr/>
          <p:nvPr/>
        </p:nvGrpSpPr>
        <p:grpSpPr>
          <a:xfrm>
            <a:off x="4280639" y="879102"/>
            <a:ext cx="4010962" cy="2795538"/>
            <a:chOff x="2649270" y="1239143"/>
            <a:chExt cx="4010962" cy="2795538"/>
          </a:xfrm>
        </p:grpSpPr>
        <p:sp>
          <p:nvSpPr>
            <p:cNvPr id="18" name="16 - TextBox"/>
            <p:cNvSpPr txBox="1"/>
            <p:nvPr/>
          </p:nvSpPr>
          <p:spPr>
            <a:xfrm>
              <a:off x="3131840" y="3140968"/>
              <a:ext cx="34174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3600" dirty="0" smtClean="0">
                  <a:latin typeface="Arial Black" pitchFamily="34" charset="0"/>
                </a:rPr>
                <a:t>- - - - - - - - - - -</a:t>
              </a:r>
              <a:endParaRPr lang="el-GR" sz="3600" dirty="0">
                <a:latin typeface="Arial Black" pitchFamily="34" charset="0"/>
              </a:endParaRPr>
            </a:p>
          </p:txBody>
        </p:sp>
        <p:grpSp>
          <p:nvGrpSpPr>
            <p:cNvPr id="19" name="30 - Ομάδα"/>
            <p:cNvGrpSpPr/>
            <p:nvPr/>
          </p:nvGrpSpPr>
          <p:grpSpPr>
            <a:xfrm>
              <a:off x="3131840" y="3573016"/>
              <a:ext cx="3456384" cy="461665"/>
              <a:chOff x="1187624" y="3573016"/>
              <a:chExt cx="3456384" cy="461665"/>
            </a:xfrm>
          </p:grpSpPr>
          <p:cxnSp>
            <p:nvCxnSpPr>
              <p:cNvPr id="30" name="28 - Ευθύγραμμο βέλος σύνδεσης"/>
              <p:cNvCxnSpPr/>
              <p:nvPr/>
            </p:nvCxnSpPr>
            <p:spPr>
              <a:xfrm>
                <a:off x="1187624" y="3717032"/>
                <a:ext cx="345638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29 - TextBox"/>
              <p:cNvSpPr txBox="1"/>
              <p:nvPr/>
            </p:nvSpPr>
            <p:spPr>
              <a:xfrm>
                <a:off x="2627784" y="3573016"/>
                <a:ext cx="37221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el-GR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0" name="18 - Ευθεία γραμμή σύνδεσης"/>
            <p:cNvCxnSpPr/>
            <p:nvPr/>
          </p:nvCxnSpPr>
          <p:spPr>
            <a:xfrm>
              <a:off x="3131840" y="3345975"/>
              <a:ext cx="342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19 - Ευθεία γραμμή σύνδεσης"/>
            <p:cNvCxnSpPr/>
            <p:nvPr/>
          </p:nvCxnSpPr>
          <p:spPr>
            <a:xfrm flipV="1">
              <a:off x="3131840" y="2780928"/>
              <a:ext cx="648072" cy="5760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0 - Ευθεία γραμμή σύνδεσης"/>
            <p:cNvCxnSpPr/>
            <p:nvPr/>
          </p:nvCxnSpPr>
          <p:spPr>
            <a:xfrm>
              <a:off x="3131840" y="1916832"/>
              <a:ext cx="342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6 - Ευθεία γραμμή σύνδεσης"/>
            <p:cNvCxnSpPr/>
            <p:nvPr/>
          </p:nvCxnSpPr>
          <p:spPr>
            <a:xfrm flipV="1">
              <a:off x="3131840" y="1340768"/>
              <a:ext cx="648072" cy="5760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22 - TextBox"/>
            <p:cNvSpPr txBox="1"/>
            <p:nvPr/>
          </p:nvSpPr>
          <p:spPr>
            <a:xfrm>
              <a:off x="3203848" y="1527175"/>
              <a:ext cx="34563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Arial Black" pitchFamily="34" charset="0"/>
                </a:rPr>
                <a:t>+ + + + + + + + + + + </a:t>
              </a:r>
              <a:endParaRPr lang="el-GR" sz="2400" dirty="0">
                <a:latin typeface="Arial Black" pitchFamily="34" charset="0"/>
              </a:endParaRPr>
            </a:p>
          </p:txBody>
        </p:sp>
        <p:sp>
          <p:nvSpPr>
            <p:cNvPr id="25" name="23 - TextBox"/>
            <p:cNvSpPr txBox="1"/>
            <p:nvPr/>
          </p:nvSpPr>
          <p:spPr>
            <a:xfrm>
              <a:off x="3180068" y="2348880"/>
              <a:ext cx="5998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l-GR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24 - Ευθύγραμμο βέλος σύνδεσης"/>
            <p:cNvCxnSpPr/>
            <p:nvPr/>
          </p:nvCxnSpPr>
          <p:spPr>
            <a:xfrm flipV="1">
              <a:off x="2843808" y="1268760"/>
              <a:ext cx="72008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5 - TextBox"/>
            <p:cNvSpPr txBox="1"/>
            <p:nvPr/>
          </p:nvSpPr>
          <p:spPr>
            <a:xfrm>
              <a:off x="2937302" y="1239143"/>
              <a:ext cx="33855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l-GR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26 - Ευθύγραμμο βέλος σύνδεσης"/>
            <p:cNvCxnSpPr/>
            <p:nvPr/>
          </p:nvCxnSpPr>
          <p:spPr>
            <a:xfrm rot="5400000">
              <a:off x="2231816" y="2672840"/>
              <a:ext cx="1368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27 - TextBox"/>
            <p:cNvSpPr txBox="1"/>
            <p:nvPr/>
          </p:nvSpPr>
          <p:spPr>
            <a:xfrm>
              <a:off x="2649270" y="2420888"/>
              <a:ext cx="33855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l-GR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30 - Ομάδα"/>
          <p:cNvGrpSpPr/>
          <p:nvPr/>
        </p:nvGrpSpPr>
        <p:grpSpPr>
          <a:xfrm>
            <a:off x="5217291" y="3645023"/>
            <a:ext cx="2462190" cy="864096"/>
            <a:chOff x="3585922" y="4005064"/>
            <a:chExt cx="2462190" cy="864096"/>
          </a:xfrm>
        </p:grpSpPr>
        <p:sp>
          <p:nvSpPr>
            <p:cNvPr id="33" name="31 - TextBox"/>
            <p:cNvSpPr txBox="1"/>
            <p:nvPr/>
          </p:nvSpPr>
          <p:spPr>
            <a:xfrm>
              <a:off x="5148064" y="4149080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l-GR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4" name="70 - Ομάδα"/>
            <p:cNvGrpSpPr/>
            <p:nvPr/>
          </p:nvGrpSpPr>
          <p:grpSpPr>
            <a:xfrm>
              <a:off x="3585922" y="4005064"/>
              <a:ext cx="2462190" cy="864096"/>
              <a:chOff x="3585922" y="4005064"/>
              <a:chExt cx="2462190" cy="864096"/>
            </a:xfrm>
          </p:grpSpPr>
          <p:cxnSp>
            <p:nvCxnSpPr>
              <p:cNvPr id="35" name="33 - Ευθεία γραμμή σύνδεσης"/>
              <p:cNvCxnSpPr/>
              <p:nvPr/>
            </p:nvCxnSpPr>
            <p:spPr>
              <a:xfrm>
                <a:off x="4104152" y="4005064"/>
                <a:ext cx="1836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55 - Ομάδα"/>
              <p:cNvGrpSpPr/>
              <p:nvPr/>
            </p:nvGrpSpPr>
            <p:grpSpPr>
              <a:xfrm>
                <a:off x="4031992" y="4005064"/>
                <a:ext cx="468000" cy="864096"/>
                <a:chOff x="971600" y="3068960"/>
                <a:chExt cx="468000" cy="864096"/>
              </a:xfrm>
            </p:grpSpPr>
            <p:grpSp>
              <p:nvGrpSpPr>
                <p:cNvPr id="46" name="51 - Ομάδα"/>
                <p:cNvGrpSpPr/>
                <p:nvPr/>
              </p:nvGrpSpPr>
              <p:grpSpPr>
                <a:xfrm>
                  <a:off x="971600" y="3068960"/>
                  <a:ext cx="468000" cy="360040"/>
                  <a:chOff x="971600" y="3068960"/>
                  <a:chExt cx="468000" cy="360040"/>
                </a:xfrm>
              </p:grpSpPr>
              <p:cxnSp>
                <p:nvCxnSpPr>
                  <p:cNvPr id="50" name="48 - Ευθεία γραμμή σύνδεσης"/>
                  <p:cNvCxnSpPr/>
                  <p:nvPr/>
                </p:nvCxnSpPr>
                <p:spPr>
                  <a:xfrm>
                    <a:off x="1187624" y="3068960"/>
                    <a:ext cx="0" cy="3600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49 - Ευθεία γραμμή σύνδεσης"/>
                  <p:cNvCxnSpPr/>
                  <p:nvPr/>
                </p:nvCxnSpPr>
                <p:spPr>
                  <a:xfrm>
                    <a:off x="971600" y="3429000"/>
                    <a:ext cx="46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52 - Ομάδα"/>
                <p:cNvGrpSpPr/>
                <p:nvPr/>
              </p:nvGrpSpPr>
              <p:grpSpPr>
                <a:xfrm flipV="1">
                  <a:off x="971600" y="3573016"/>
                  <a:ext cx="468000" cy="360040"/>
                  <a:chOff x="971600" y="3068960"/>
                  <a:chExt cx="468000" cy="360040"/>
                </a:xfrm>
              </p:grpSpPr>
              <p:cxnSp>
                <p:nvCxnSpPr>
                  <p:cNvPr id="48" name="46 - Ευθεία γραμμή σύνδεσης"/>
                  <p:cNvCxnSpPr/>
                  <p:nvPr/>
                </p:nvCxnSpPr>
                <p:spPr>
                  <a:xfrm>
                    <a:off x="1187624" y="3068960"/>
                    <a:ext cx="0" cy="3600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47 - Ευθεία γραμμή σύνδεσης"/>
                  <p:cNvCxnSpPr/>
                  <p:nvPr/>
                </p:nvCxnSpPr>
                <p:spPr>
                  <a:xfrm>
                    <a:off x="971600" y="3429000"/>
                    <a:ext cx="46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7" name="63 - Ομάδα"/>
              <p:cNvGrpSpPr/>
              <p:nvPr/>
            </p:nvGrpSpPr>
            <p:grpSpPr>
              <a:xfrm>
                <a:off x="5580112" y="4005064"/>
                <a:ext cx="468000" cy="864096"/>
                <a:chOff x="971600" y="3068960"/>
                <a:chExt cx="468000" cy="864096"/>
              </a:xfrm>
            </p:grpSpPr>
            <p:grpSp>
              <p:nvGrpSpPr>
                <p:cNvPr id="40" name="51 - Ομάδα"/>
                <p:cNvGrpSpPr/>
                <p:nvPr/>
              </p:nvGrpSpPr>
              <p:grpSpPr>
                <a:xfrm>
                  <a:off x="971600" y="3068960"/>
                  <a:ext cx="468000" cy="360040"/>
                  <a:chOff x="971600" y="3068960"/>
                  <a:chExt cx="468000" cy="360040"/>
                </a:xfrm>
              </p:grpSpPr>
              <p:cxnSp>
                <p:nvCxnSpPr>
                  <p:cNvPr id="44" name="42 - Ευθεία γραμμή σύνδεσης"/>
                  <p:cNvCxnSpPr/>
                  <p:nvPr/>
                </p:nvCxnSpPr>
                <p:spPr>
                  <a:xfrm>
                    <a:off x="1187624" y="3068960"/>
                    <a:ext cx="0" cy="3600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43 - Ευθεία γραμμή σύνδεσης"/>
                  <p:cNvCxnSpPr/>
                  <p:nvPr/>
                </p:nvCxnSpPr>
                <p:spPr>
                  <a:xfrm>
                    <a:off x="971600" y="3429000"/>
                    <a:ext cx="46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52 - Ομάδα"/>
                <p:cNvGrpSpPr/>
                <p:nvPr/>
              </p:nvGrpSpPr>
              <p:grpSpPr>
                <a:xfrm flipV="1">
                  <a:off x="971600" y="3573016"/>
                  <a:ext cx="468000" cy="360040"/>
                  <a:chOff x="971600" y="3068960"/>
                  <a:chExt cx="468000" cy="360040"/>
                </a:xfrm>
              </p:grpSpPr>
              <p:cxnSp>
                <p:nvCxnSpPr>
                  <p:cNvPr id="42" name="40 - Ευθεία γραμμή σύνδεσης"/>
                  <p:cNvCxnSpPr/>
                  <p:nvPr/>
                </p:nvCxnSpPr>
                <p:spPr>
                  <a:xfrm>
                    <a:off x="1187624" y="3068960"/>
                    <a:ext cx="0" cy="3600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41 - Ευθεία γραμμή σύνδεσης"/>
                  <p:cNvCxnSpPr/>
                  <p:nvPr/>
                </p:nvCxnSpPr>
                <p:spPr>
                  <a:xfrm>
                    <a:off x="971600" y="3429000"/>
                    <a:ext cx="46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8" name="36 - TextBox"/>
              <p:cNvSpPr txBox="1"/>
              <p:nvPr/>
            </p:nvSpPr>
            <p:spPr>
              <a:xfrm>
                <a:off x="3585922" y="4149080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l-GR" sz="2000" b="1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l-GR" sz="20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9" name="37 - Ευθεία γραμμή σύνδεσης"/>
              <p:cNvCxnSpPr/>
              <p:nvPr/>
            </p:nvCxnSpPr>
            <p:spPr>
              <a:xfrm>
                <a:off x="4100995" y="4869160"/>
                <a:ext cx="1836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8057"/>
              </p:ext>
            </p:extLst>
          </p:nvPr>
        </p:nvGraphicFramePr>
        <p:xfrm>
          <a:off x="3107025" y="3680147"/>
          <a:ext cx="198755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Εξίσωση" r:id="rId5" imgW="1143000" imgH="393480" progId="Equation.3">
                  <p:embed/>
                </p:oleObj>
              </mc:Choice>
              <mc:Fallback>
                <p:oleObj name="Εξίσωση" r:id="rId5" imgW="1143000" imgH="393480" progId="Equation.3">
                  <p:embed/>
                  <p:pic>
                    <p:nvPicPr>
                      <p:cNvPr id="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7025" y="3680147"/>
                        <a:ext cx="1987550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755223"/>
              </p:ext>
            </p:extLst>
          </p:nvPr>
        </p:nvGraphicFramePr>
        <p:xfrm>
          <a:off x="7958846" y="3680147"/>
          <a:ext cx="141287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Εξίσωση" r:id="rId7" imgW="812520" imgH="393480" progId="Equation.3">
                  <p:embed/>
                </p:oleObj>
              </mc:Choice>
              <mc:Fallback>
                <p:oleObj name="Εξίσωση" r:id="rId7" imgW="812520" imgH="393480" progId="Equation.3">
                  <p:embed/>
                  <p:pic>
                    <p:nvPicPr>
                      <p:cNvPr id="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8846" y="3680147"/>
                        <a:ext cx="1412875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56 - TextBox"/>
          <p:cNvSpPr txBox="1"/>
          <p:nvPr/>
        </p:nvSpPr>
        <p:spPr>
          <a:xfrm>
            <a:off x="1666865" y="4988326"/>
            <a:ext cx="315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Δυναμική Ενέργεια Πυκνωτή:</a:t>
            </a:r>
            <a:endParaRPr lang="el-GR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611147"/>
              </p:ext>
            </p:extLst>
          </p:nvPr>
        </p:nvGraphicFramePr>
        <p:xfrm>
          <a:off x="4763209" y="4833020"/>
          <a:ext cx="361632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Εξίσωση" r:id="rId9" imgW="2082600" imgH="393480" progId="Equation.3">
                  <p:embed/>
                </p:oleObj>
              </mc:Choice>
              <mc:Fallback>
                <p:oleObj name="Εξίσωση" r:id="rId9" imgW="2082600" imgH="393480" progId="Equation.3">
                  <p:embed/>
                  <p:pic>
                    <p:nvPicPr>
                      <p:cNvPr id="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209" y="4833020"/>
                        <a:ext cx="3616325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59 - TextBox"/>
          <p:cNvSpPr txBox="1"/>
          <p:nvPr/>
        </p:nvSpPr>
        <p:spPr>
          <a:xfrm>
            <a:off x="1631369" y="6165304"/>
            <a:ext cx="269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Δύναμη στο Διηλεκτρικό:</a:t>
            </a:r>
            <a:endParaRPr lang="el-GR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314314"/>
              </p:ext>
            </p:extLst>
          </p:nvPr>
        </p:nvGraphicFramePr>
        <p:xfrm>
          <a:off x="4225344" y="5988050"/>
          <a:ext cx="19192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Εξίσωση" r:id="rId11" imgW="1104840" imgH="431640" progId="Equation.3">
                  <p:embed/>
                </p:oleObj>
              </mc:Choice>
              <mc:Fallback>
                <p:oleObj name="Εξίσωση" r:id="rId11" imgW="1104840" imgH="431640" progId="Equation.3">
                  <p:embed/>
                  <p:pic>
                    <p:nvPicPr>
                      <p:cNvPr id="348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5344" y="5988050"/>
                        <a:ext cx="191928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09668"/>
              </p:ext>
            </p:extLst>
          </p:nvPr>
        </p:nvGraphicFramePr>
        <p:xfrm>
          <a:off x="6347832" y="5984875"/>
          <a:ext cx="25368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Εξίσωση" r:id="rId13" imgW="1460160" imgH="393480" progId="Equation.3">
                  <p:embed/>
                </p:oleObj>
              </mc:Choice>
              <mc:Fallback>
                <p:oleObj name="Εξίσωση" r:id="rId13" imgW="1460160" imgH="393480" progId="Equation.3">
                  <p:embed/>
                  <p:pic>
                    <p:nvPicPr>
                      <p:cNvPr id="348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832" y="5984875"/>
                        <a:ext cx="2536825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64 - Ορθογώνιο"/>
          <p:cNvSpPr/>
          <p:nvPr/>
        </p:nvSpPr>
        <p:spPr>
          <a:xfrm>
            <a:off x="6275377" y="5877272"/>
            <a:ext cx="2736304" cy="864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1 - Τίτλος"/>
          <p:cNvSpPr txBox="1">
            <a:spLocks/>
          </p:cNvSpPr>
          <p:nvPr/>
        </p:nvSpPr>
        <p:spPr>
          <a:xfrm>
            <a:off x="1799036" y="116632"/>
            <a:ext cx="8568952" cy="56207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Ηλεκτρική Δύναμη σε Διηλεκτρικό</a:t>
            </a:r>
          </a:p>
        </p:txBody>
      </p:sp>
    </p:spTree>
    <p:extLst>
      <p:ext uri="{BB962C8B-B14F-4D97-AF65-F5344CB8AC3E}">
        <p14:creationId xmlns:p14="http://schemas.microsoft.com/office/powerpoint/2010/main" val="151066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581" y="13705"/>
            <a:ext cx="12160419" cy="692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800" b="1" i="0" u="none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Χωρητικ</a:t>
            </a:r>
            <a:r>
              <a:rPr lang="el-GR" sz="2800" b="1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ότητα – Πυκνωτές</a:t>
            </a:r>
            <a:endParaRPr lang="en-US" sz="2800" b="1" i="0" u="none" dirty="0">
              <a:solidFill>
                <a:srgbClr val="F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" y="1026032"/>
            <a:ext cx="2094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Αποδείξαμε:</a:t>
            </a:r>
            <a:endParaRPr 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2423737" y="857072"/>
            <a:ext cx="4264098" cy="954107"/>
            <a:chOff x="2423737" y="857072"/>
            <a:chExt cx="4264098" cy="954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245966" y="863915"/>
                  <a:ext cx="1441869" cy="5652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</m:d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e>
                              <m:sub>
                                <m:acc>
                                  <m:accPr>
                                    <m:chr m:val="⃗"/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acc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→∞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5966" y="863915"/>
                  <a:ext cx="1441869" cy="56528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2423737" y="857072"/>
              <a:ext cx="25249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ηλεκτρικό Δυναμικό </a:t>
              </a:r>
              <a:r>
                <a:rPr lang="en-US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σε απόσταση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από κατανομή φορτίου</a:t>
              </a:r>
              <a:endParaRPr lang="el-GR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5245966" y="1550874"/>
                <a:ext cx="2149306" cy="901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𝒅𝒓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966" y="1550874"/>
                <a:ext cx="2149306" cy="9019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/>
              <p:cNvSpPr/>
              <p:nvPr/>
            </p:nvSpPr>
            <p:spPr>
              <a:xfrm>
                <a:off x="5266837" y="2516975"/>
                <a:ext cx="16065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𝒒𝑬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837" y="2516975"/>
                <a:ext cx="1606594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Ομάδα 14"/>
          <p:cNvGrpSpPr/>
          <p:nvPr/>
        </p:nvGrpSpPr>
        <p:grpSpPr>
          <a:xfrm>
            <a:off x="7047695" y="863915"/>
            <a:ext cx="2734056" cy="2022392"/>
            <a:chOff x="7047695" y="863915"/>
            <a:chExt cx="2734056" cy="2022392"/>
          </a:xfrm>
        </p:grpSpPr>
        <p:sp>
          <p:nvSpPr>
            <p:cNvPr id="10" name="Δεξί άγκιστρο 9"/>
            <p:cNvSpPr/>
            <p:nvPr/>
          </p:nvSpPr>
          <p:spPr>
            <a:xfrm>
              <a:off x="7047695" y="863915"/>
              <a:ext cx="581890" cy="2022392"/>
            </a:xfrm>
            <a:prstGeom prst="rightBrace">
              <a:avLst>
                <a:gd name="adj1" fmla="val 27976"/>
                <a:gd name="adj2" fmla="val 50000"/>
              </a:avLst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Ορθογώνιο 10"/>
                <p:cNvSpPr/>
                <p:nvPr/>
              </p:nvSpPr>
              <p:spPr>
                <a:xfrm>
                  <a:off x="7791847" y="1424154"/>
                  <a:ext cx="1989904" cy="9019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𝒅𝒓</m:t>
                            </m:r>
                          </m:e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" name="Ορθογώνιο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1847" y="1424154"/>
                  <a:ext cx="1989904" cy="9019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" name="Ευθεία γραμμή σύνδεσης 12"/>
          <p:cNvCxnSpPr/>
          <p:nvPr/>
        </p:nvCxnSpPr>
        <p:spPr>
          <a:xfrm>
            <a:off x="0" y="2965937"/>
            <a:ext cx="1205132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2575" y="2960336"/>
            <a:ext cx="2094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Αποδείξαμε:</a:t>
            </a:r>
            <a:endParaRPr 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Ομάδα 16"/>
          <p:cNvGrpSpPr/>
          <p:nvPr/>
        </p:nvGrpSpPr>
        <p:grpSpPr>
          <a:xfrm>
            <a:off x="114295" y="3378447"/>
            <a:ext cx="8439837" cy="830997"/>
            <a:chOff x="114295" y="3378447"/>
            <a:chExt cx="8439837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114295" y="3378447"/>
              <a:ext cx="51316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ηλεκτρικό Δυναμικό </a:t>
              </a:r>
              <a:r>
                <a:rPr lang="en-US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στην επιφάνεια σφαίρας ακτίνας </a:t>
              </a:r>
              <a:r>
                <a:rPr lang="en-US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l-G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που έχει φορτίο </a:t>
              </a:r>
              <a:r>
                <a:rPr lang="el-GR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Ορθογώνιο 38"/>
                <p:cNvSpPr/>
                <p:nvPr/>
              </p:nvSpPr>
              <p:spPr>
                <a:xfrm>
                  <a:off x="5791133" y="3470832"/>
                  <a:ext cx="2762999" cy="722314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sSub>
                              <m:sSubPr>
                                <m:ctrlPr>
                                  <a:rPr lang="el-G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l-G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den>
                        </m:f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   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39" name="Ορθογώνιο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1133" y="3470832"/>
                  <a:ext cx="2762999" cy="72231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Ορθογώνιο 39"/>
              <p:cNvSpPr/>
              <p:nvPr/>
            </p:nvSpPr>
            <p:spPr>
              <a:xfrm>
                <a:off x="8411127" y="3501033"/>
                <a:ext cx="1952008" cy="678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l-GR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l-GR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sSub>
                        <m:sSubPr>
                          <m:ctrlPr>
                            <a:rPr lang="el-G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l-G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40" name="Ορθογώνιο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127" y="3501033"/>
                <a:ext cx="1952008" cy="6784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26019" y="4370642"/>
            <a:ext cx="11844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πηλίκο του φορτίου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της σφαιρικής επιφάνεια δια του ηλεκτρικού δυναμικού της είναι μια </a:t>
            </a:r>
            <a:r>
              <a:rPr lang="el-G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ποσότητα που εξαρτάται αποκλειστικά και μόνο από την ακτίνα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δηλαδή τις διαστάσεις της σφαιρικής επιφάνειας.</a:t>
            </a:r>
            <a:endParaRPr lang="el-G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6019" y="5213129"/>
            <a:ext cx="1048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ποσότητα αυτή ονομάζεται χωρητικότητα της σφαιρικής επιφάνειας και συμβολίζεται με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Ομάδα 19"/>
          <p:cNvGrpSpPr/>
          <p:nvPr/>
        </p:nvGrpSpPr>
        <p:grpSpPr>
          <a:xfrm>
            <a:off x="102575" y="5824464"/>
            <a:ext cx="5785799" cy="400110"/>
            <a:chOff x="102575" y="5897201"/>
            <a:chExt cx="5785799" cy="400110"/>
          </a:xfrm>
        </p:grpSpPr>
        <p:sp>
          <p:nvSpPr>
            <p:cNvPr id="2" name="Ορθογώνιο 1"/>
            <p:cNvSpPr/>
            <p:nvPr/>
          </p:nvSpPr>
          <p:spPr>
            <a:xfrm>
              <a:off x="102575" y="5898456"/>
              <a:ext cx="43031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Χ</a:t>
              </a:r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ωρητικότητα </a:t>
              </a:r>
              <a:r>
                <a: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της σφαιρικής </a:t>
              </a:r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επιφάνειας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Ορθογώνιο 17"/>
                <p:cNvSpPr/>
                <p:nvPr/>
              </p:nvSpPr>
              <p:spPr>
                <a:xfrm>
                  <a:off x="4332307" y="5897201"/>
                  <a:ext cx="155606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l-GR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sSub>
                          <m:sSubPr>
                            <m:ctrlP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18" name="Ορθογώνιο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2307" y="5897201"/>
                  <a:ext cx="1556067" cy="400110"/>
                </a:xfrm>
                <a:prstGeom prst="rect">
                  <a:avLst/>
                </a:prstGeom>
                <a:blipFill>
                  <a:blip r:embed="rId18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Ομάδα 20"/>
          <p:cNvGrpSpPr/>
          <p:nvPr/>
        </p:nvGrpSpPr>
        <p:grpSpPr>
          <a:xfrm>
            <a:off x="4118346" y="6138820"/>
            <a:ext cx="5923771" cy="611771"/>
            <a:chOff x="4118346" y="6097256"/>
            <a:chExt cx="5923771" cy="611771"/>
          </a:xfrm>
        </p:grpSpPr>
        <p:sp>
          <p:nvSpPr>
            <p:cNvPr id="19" name="Ορθογώνιο 18"/>
            <p:cNvSpPr/>
            <p:nvPr/>
          </p:nvSpPr>
          <p:spPr>
            <a:xfrm>
              <a:off x="4118346" y="6248501"/>
              <a:ext cx="481783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Μονάδα χωρητικότητας είναι το 1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Farad (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F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):</a:t>
              </a:r>
              <a:endParaRPr lang="el-G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Ορθογώνιο 2"/>
                <p:cNvSpPr/>
                <p:nvPr/>
              </p:nvSpPr>
              <p:spPr>
                <a:xfrm>
                  <a:off x="9017478" y="6097256"/>
                  <a:ext cx="1024639" cy="611771"/>
                </a:xfrm>
                <a:prstGeom prst="rect">
                  <a:avLst/>
                </a:prstGeom>
                <a:ln w="38100">
                  <a:solidFill>
                    <a:schemeClr val="accent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𝐕</m:t>
                            </m:r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" name="Ορθογώνιο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7478" y="6097256"/>
                  <a:ext cx="1024639" cy="61177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381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503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8" grpId="0"/>
      <p:bldP spid="40" grpId="0"/>
      <p:bldP spid="4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581" y="13705"/>
            <a:ext cx="12160419" cy="692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800" b="1" i="0" u="none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Χωρητικ</a:t>
            </a:r>
            <a:r>
              <a:rPr lang="el-GR" sz="2800" b="1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ότητα – Πυκνωτές</a:t>
            </a:r>
            <a:endParaRPr lang="en-US" sz="2800" b="1" i="0" u="none" dirty="0">
              <a:solidFill>
                <a:srgbClr val="F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81" y="810490"/>
            <a:ext cx="12084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Πυκνωτής είναι ένα ηλεκτρικό εξάρτημα το οποίο αποθηκεύει ηλεκτρική ενέργεια</a:t>
            </a:r>
            <a:endParaRPr 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56" y="1440876"/>
            <a:ext cx="12033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Κάθε Πυκνωτής αποτελείται από δυο κύρια μέρη τα οποία ονομάζονται οπλισμοί του Πυκνωτή</a:t>
            </a:r>
            <a:endParaRPr 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56" y="2074718"/>
            <a:ext cx="12033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ενέργεια που αποθηκεύεται σε ένα Πυκνωτή είναι ίση με το έργο που απαιτείται για να τοποθετηθούν ηλεκτρικά φορτία στους οπλισμούς του</a:t>
            </a:r>
            <a:endParaRPr 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57" y="3009900"/>
            <a:ext cx="12033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ηλεκτρικά φορτία που τοποθετούνται στον ένα οπλισμό του Πυκνωτή δημιουργούν ηλεκτρικό πεδίο το οποίο επάγει αντίθετα ηλεκτρικά φορτία στον άλλο οπλισμό </a:t>
            </a:r>
            <a:endParaRPr 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56" y="3969326"/>
            <a:ext cx="12033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ηλεκτρικά φορτία που έχουν οι δυο οπλισμοί κάθε πυκνωτή είναι ίσα και αντίθετα και δημιουργούν μεταξύ των οπλισμών διαφορά δυναμικού Δ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7288735" y="4759034"/>
            <a:ext cx="1980145" cy="1289712"/>
            <a:chOff x="5179355" y="5042439"/>
            <a:chExt cx="1980145" cy="12897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Ορθογώνιο 11"/>
                <p:cNvSpPr/>
                <p:nvPr/>
              </p:nvSpPr>
              <p:spPr>
                <a:xfrm>
                  <a:off x="5179355" y="5475918"/>
                  <a:ext cx="1010212" cy="369332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Ορθογώνιο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9355" y="5475918"/>
                  <a:ext cx="101021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Ορθογώνιο 12"/>
                <p:cNvSpPr/>
                <p:nvPr/>
              </p:nvSpPr>
              <p:spPr>
                <a:xfrm>
                  <a:off x="5786707" y="5042439"/>
                  <a:ext cx="1247586" cy="1289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/>
                                  </m:rPr>
                                  <a:rPr lang="el-GR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𝛐</m:t>
                                </m:r>
                                <m:r>
                                  <a:rPr lang="el-GR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𝛑𝛌𝛊𝛔𝛍𝛐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eqArr>
                          </m:sub>
                          <m:sup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l-GR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𝛐𝛑𝛌𝛊𝛔𝛍𝛐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eqArr>
                          </m:sup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3" name="Ορθογώνιο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6707" y="5042439"/>
                  <a:ext cx="1247586" cy="12897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Ορθογώνιο 13"/>
                <p:cNvSpPr/>
                <p:nvPr/>
              </p:nvSpPr>
              <p:spPr>
                <a:xfrm>
                  <a:off x="6330427" y="5463010"/>
                  <a:ext cx="829073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</m:acc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4" name="Ορθογώνιο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0427" y="5463010"/>
                  <a:ext cx="829073" cy="4029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Ομάδα 1"/>
          <p:cNvGrpSpPr/>
          <p:nvPr/>
        </p:nvGrpSpPr>
        <p:grpSpPr>
          <a:xfrm>
            <a:off x="82156" y="6057512"/>
            <a:ext cx="7474841" cy="646331"/>
            <a:chOff x="82156" y="6296505"/>
            <a:chExt cx="7474841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82156" y="6296505"/>
              <a:ext cx="59727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Στην περίπτωση που ο </a:t>
              </a:r>
              <a:r>
                <a:rPr 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οπλισμός 1</a:t>
              </a:r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έχει αρνητικό φορτίο, τότε μεταξύ των οπλισμών του πυκνωτή θα ισχύει (</a:t>
              </a:r>
              <a:r>
                <a:rPr lang="el-GR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γιατί?</a:t>
              </a:r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):</a:t>
              </a:r>
              <a:endParaRPr lang="el-GR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Ορθογώνιο 16"/>
                <p:cNvSpPr/>
                <p:nvPr/>
              </p:nvSpPr>
              <p:spPr>
                <a:xfrm>
                  <a:off x="6011381" y="6444025"/>
                  <a:ext cx="1545616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</m:acc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↑↓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⟹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7" name="Ορθογώνιο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1381" y="6444025"/>
                  <a:ext cx="1545616" cy="4029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Ορθογώνιο 18"/>
              <p:cNvSpPr/>
              <p:nvPr/>
            </p:nvSpPr>
            <p:spPr>
              <a:xfrm>
                <a:off x="7538811" y="6194686"/>
                <a:ext cx="1778051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𝒅𝒓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9" name="Ορθογώνιο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811" y="6194686"/>
                <a:ext cx="1778051" cy="4029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Ομάδα 24"/>
          <p:cNvGrpSpPr/>
          <p:nvPr/>
        </p:nvGrpSpPr>
        <p:grpSpPr>
          <a:xfrm>
            <a:off x="9237532" y="4923627"/>
            <a:ext cx="2401125" cy="1560300"/>
            <a:chOff x="7606145" y="5276921"/>
            <a:chExt cx="2401125" cy="1560300"/>
          </a:xfrm>
        </p:grpSpPr>
        <p:sp>
          <p:nvSpPr>
            <p:cNvPr id="20" name="Δεξί άγκιστρο 19"/>
            <p:cNvSpPr/>
            <p:nvPr/>
          </p:nvSpPr>
          <p:spPr>
            <a:xfrm>
              <a:off x="7606145" y="5276921"/>
              <a:ext cx="432000" cy="1560300"/>
            </a:xfrm>
            <a:prstGeom prst="rightBrace">
              <a:avLst>
                <a:gd name="adj1" fmla="val 27976"/>
                <a:gd name="adj2" fmla="val 50000"/>
              </a:avLst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21" name="Ομάδα 20"/>
            <p:cNvGrpSpPr/>
            <p:nvPr/>
          </p:nvGrpSpPr>
          <p:grpSpPr>
            <a:xfrm>
              <a:off x="8140097" y="5386951"/>
              <a:ext cx="1561787" cy="1289712"/>
              <a:chOff x="5179355" y="5042439"/>
              <a:chExt cx="1561787" cy="12897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Ορθογώνιο 21"/>
                  <p:cNvSpPr/>
                  <p:nvPr/>
                </p:nvSpPr>
                <p:spPr>
                  <a:xfrm>
                    <a:off x="5179355" y="5475918"/>
                    <a:ext cx="772968" cy="369332"/>
                  </a:xfrm>
                  <a:prstGeom prst="rect">
                    <a:avLst/>
                  </a:prstGeom>
                  <a:ln w="28575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2" name="Ορθογώνιο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9355" y="5475918"/>
                    <a:ext cx="772968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Ορθογώνιο 22"/>
                  <p:cNvSpPr/>
                  <p:nvPr/>
                </p:nvSpPr>
                <p:spPr>
                  <a:xfrm>
                    <a:off x="5485368" y="5042439"/>
                    <a:ext cx="1247586" cy="128971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limLoc m:val="undOvr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/>
                                    </m:rPr>
                                    <a:rPr lang="el-GR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𝛐</m:t>
                                  </m:r>
                                  <m:r>
                                    <a:rPr lang="el-GR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𝛑𝛌𝛊𝛔𝛍𝛐</m:t>
                                  </m:r>
                                </m:e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eqArr>
                            </m:sub>
                            <m:sup>
                              <m:eqArr>
                                <m:eqArrPr>
                                  <m:ctrlP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l-GR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𝛐𝛑𝛌𝛊𝛔𝛍𝛐</m:t>
                                  </m:r>
                                </m:e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eqArr>
                            </m:sup>
                            <m:e/>
                          </m:nary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3" name="Ορθογώνιο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85368" y="5042439"/>
                    <a:ext cx="1247586" cy="128971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Ορθογώνιο 23"/>
                  <p:cNvSpPr/>
                  <p:nvPr/>
                </p:nvSpPr>
                <p:spPr>
                  <a:xfrm>
                    <a:off x="6029088" y="5463010"/>
                    <a:ext cx="71205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4" name="Ορθογώνιο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9088" y="5463010"/>
                    <a:ext cx="712054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Ορθογώνιο 2"/>
            <p:cNvSpPr/>
            <p:nvPr/>
          </p:nvSpPr>
          <p:spPr>
            <a:xfrm>
              <a:off x="8171270" y="5349658"/>
              <a:ext cx="1836000" cy="13680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76328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Ευθύγραμμο βέλος σύνδεσης 31"/>
          <p:cNvCxnSpPr/>
          <p:nvPr/>
        </p:nvCxnSpPr>
        <p:spPr>
          <a:xfrm>
            <a:off x="2636384" y="4130207"/>
            <a:ext cx="0" cy="8280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/>
          <p:nvPr/>
        </p:nvCxnSpPr>
        <p:spPr>
          <a:xfrm flipV="1">
            <a:off x="2788764" y="4126519"/>
            <a:ext cx="0" cy="8280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99176" y="13705"/>
            <a:ext cx="12160419" cy="692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800" b="1" i="0" u="none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Χωρητικ</a:t>
            </a:r>
            <a:r>
              <a:rPr lang="el-GR" sz="2800" b="1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ότητα – Πυκνωτές</a:t>
            </a:r>
            <a:endParaRPr lang="en-US" sz="2800" b="1" i="0" u="none" dirty="0">
              <a:solidFill>
                <a:srgbClr val="F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73" y="706580"/>
            <a:ext cx="287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Επίπεδος Πυκνωτής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2872154" y="597883"/>
            <a:ext cx="9155723" cy="830997"/>
            <a:chOff x="2872154" y="732966"/>
            <a:chExt cx="9155723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2872154" y="732966"/>
              <a:ext cx="91557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Οι οπλισμοί του είναι δυο επίπεδες επιφάνειες εμβαδού </a:t>
              </a:r>
              <a:r>
                <a:rPr lang="el-GR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l-G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η κάθε μια που απέχουν μεταξύ τους απόσταση </a:t>
              </a:r>
              <a:r>
                <a:rPr lang="en-US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l-G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όπου</a:t>
              </a:r>
              <a:endPara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348046" y="1148464"/>
                  <a:ext cx="929678" cy="3429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≪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rad>
                      </m:oMath>
                    </m:oMathPara>
                  </a14:m>
                  <a:endParaRPr lang="el-G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8046" y="1148464"/>
                  <a:ext cx="929678" cy="342979"/>
                </a:xfrm>
                <a:prstGeom prst="rect">
                  <a:avLst/>
                </a:prstGeom>
                <a:blipFill>
                  <a:blip r:embed="rId2"/>
                  <a:stretch>
                    <a:fillRect l="-6536" r="-6536" b="-701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Ομάδα 2"/>
          <p:cNvGrpSpPr/>
          <p:nvPr/>
        </p:nvGrpSpPr>
        <p:grpSpPr>
          <a:xfrm>
            <a:off x="1170986" y="2344616"/>
            <a:ext cx="3259015" cy="949569"/>
            <a:chOff x="703391" y="2344616"/>
            <a:chExt cx="3259015" cy="949569"/>
          </a:xfrm>
        </p:grpSpPr>
        <p:sp>
          <p:nvSpPr>
            <p:cNvPr id="9" name="Παραλληλόγραμμο 8"/>
            <p:cNvSpPr/>
            <p:nvPr/>
          </p:nvSpPr>
          <p:spPr>
            <a:xfrm>
              <a:off x="703391" y="2379785"/>
              <a:ext cx="3259015" cy="914400"/>
            </a:xfrm>
            <a:prstGeom prst="parallelogram">
              <a:avLst>
                <a:gd name="adj" fmla="val 71154"/>
              </a:avLst>
            </a:prstGeom>
            <a:solidFill>
              <a:schemeClr val="bg1">
                <a:lumMod val="50000"/>
                <a:alpha val="7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1293159" y="2344616"/>
              <a:ext cx="356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l-GR" sz="2000" dirty="0"/>
            </a:p>
          </p:txBody>
        </p:sp>
      </p:grpSp>
      <p:sp>
        <p:nvSpPr>
          <p:cNvPr id="12" name="Ορθογώνιο 11"/>
          <p:cNvSpPr/>
          <p:nvPr/>
        </p:nvSpPr>
        <p:spPr>
          <a:xfrm>
            <a:off x="3695062" y="2344616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+q</a:t>
            </a:r>
            <a:endParaRPr lang="el-GR" sz="2000" dirty="0"/>
          </a:p>
        </p:txBody>
      </p:sp>
      <p:cxnSp>
        <p:nvCxnSpPr>
          <p:cNvPr id="15" name="Ευθύγραμμο βέλος σύνδεσης 14"/>
          <p:cNvCxnSpPr/>
          <p:nvPr/>
        </p:nvCxnSpPr>
        <p:spPr>
          <a:xfrm flipH="1">
            <a:off x="4476887" y="2392272"/>
            <a:ext cx="0" cy="1233517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Ορθογώνιο 15"/>
          <p:cNvSpPr/>
          <p:nvPr/>
        </p:nvSpPr>
        <p:spPr>
          <a:xfrm>
            <a:off x="4195870" y="282785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l-GR" sz="2000" dirty="0"/>
          </a:p>
        </p:txBody>
      </p:sp>
      <p:cxnSp>
        <p:nvCxnSpPr>
          <p:cNvPr id="25" name="Ευθύγραμμο βέλος σύνδεσης 24"/>
          <p:cNvCxnSpPr/>
          <p:nvPr/>
        </p:nvCxnSpPr>
        <p:spPr>
          <a:xfrm>
            <a:off x="2788762" y="2048148"/>
            <a:ext cx="0" cy="8280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/>
          <p:cNvCxnSpPr/>
          <p:nvPr/>
        </p:nvCxnSpPr>
        <p:spPr>
          <a:xfrm flipV="1">
            <a:off x="2653959" y="2039838"/>
            <a:ext cx="0" cy="8280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Ορθογώνιο 33"/>
              <p:cNvSpPr/>
              <p:nvPr/>
            </p:nvSpPr>
            <p:spPr>
              <a:xfrm>
                <a:off x="2113110" y="2026003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4" name="Ορθογώνιο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110" y="2026003"/>
                <a:ext cx="5613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Ορθογώνιο 34"/>
              <p:cNvSpPr/>
              <p:nvPr/>
            </p:nvSpPr>
            <p:spPr>
              <a:xfrm>
                <a:off x="2736828" y="4695796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5" name="Ορθογώνιο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828" y="4695796"/>
                <a:ext cx="5613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Ορθογώνιο 35"/>
              <p:cNvSpPr/>
              <p:nvPr/>
            </p:nvSpPr>
            <p:spPr>
              <a:xfrm>
                <a:off x="2724196" y="2025134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6" name="Ορθογώνιο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196" y="2025134"/>
                <a:ext cx="5613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Ορθογώνιο 36"/>
              <p:cNvSpPr/>
              <p:nvPr/>
            </p:nvSpPr>
            <p:spPr>
              <a:xfrm>
                <a:off x="2120534" y="329418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7" name="Ορθογώνιο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534" y="3294185"/>
                <a:ext cx="5613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Ορθογώνιο 37"/>
              <p:cNvSpPr/>
              <p:nvPr/>
            </p:nvSpPr>
            <p:spPr>
              <a:xfrm>
                <a:off x="2736828" y="330511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8" name="Ορθογώνιο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828" y="3305115"/>
                <a:ext cx="5613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Ορθογώνιο 38"/>
              <p:cNvSpPr/>
              <p:nvPr/>
            </p:nvSpPr>
            <p:spPr>
              <a:xfrm>
                <a:off x="2117107" y="4664850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9" name="Ορθογώνιο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107" y="4664850"/>
                <a:ext cx="5613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Ορθογώνιο 39"/>
          <p:cNvSpPr/>
          <p:nvPr/>
        </p:nvSpPr>
        <p:spPr>
          <a:xfrm>
            <a:off x="4618630" y="1520719"/>
            <a:ext cx="7205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Έξω από τους οπλισμούς του πυκνωτή η ένταση του πεδίου είναι μηδέν</a:t>
            </a:r>
            <a:endParaRPr lang="el-GR" dirty="0"/>
          </a:p>
        </p:txBody>
      </p:sp>
      <p:sp>
        <p:nvSpPr>
          <p:cNvPr id="41" name="Ορθογώνιο 40"/>
          <p:cNvSpPr/>
          <p:nvPr/>
        </p:nvSpPr>
        <p:spPr>
          <a:xfrm>
            <a:off x="4683641" y="2132980"/>
            <a:ext cx="7595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Μεταξύ των οπλισμών του πυκνωτή η ένταση του ηλεκτρικού πεδίου είναι: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Ορθογώνιο 41"/>
              <p:cNvSpPr/>
              <p:nvPr/>
            </p:nvSpPr>
            <p:spPr>
              <a:xfrm>
                <a:off x="6577606" y="2490689"/>
                <a:ext cx="2008948" cy="674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42" name="Ορθογώνιο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06" y="2490689"/>
                <a:ext cx="2008948" cy="6741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Ορθογώνιο 42"/>
          <p:cNvSpPr/>
          <p:nvPr/>
        </p:nvSpPr>
        <p:spPr>
          <a:xfrm>
            <a:off x="4860288" y="3282684"/>
            <a:ext cx="582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Διαφορά δυναμικού Μεταξύ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των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οπλισμών του πυκνωτή:</a:t>
            </a:r>
            <a:endParaRPr lang="el-GR" dirty="0"/>
          </a:p>
        </p:txBody>
      </p:sp>
      <p:grpSp>
        <p:nvGrpSpPr>
          <p:cNvPr id="48" name="Ομάδα 47"/>
          <p:cNvGrpSpPr/>
          <p:nvPr/>
        </p:nvGrpSpPr>
        <p:grpSpPr>
          <a:xfrm>
            <a:off x="4765477" y="3691531"/>
            <a:ext cx="1641816" cy="1289712"/>
            <a:chOff x="8140097" y="5386951"/>
            <a:chExt cx="1641816" cy="12897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Ορθογώνιο 44"/>
                <p:cNvSpPr/>
                <p:nvPr/>
              </p:nvSpPr>
              <p:spPr>
                <a:xfrm>
                  <a:off x="8140097" y="5820430"/>
                  <a:ext cx="772968" cy="369332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5" name="Ορθογώνιο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097" y="5820430"/>
                  <a:ext cx="77296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Ορθογώνιο 45"/>
                <p:cNvSpPr/>
                <p:nvPr/>
              </p:nvSpPr>
              <p:spPr>
                <a:xfrm>
                  <a:off x="8466892" y="5386951"/>
                  <a:ext cx="1247586" cy="1289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/>
                                  </m:rPr>
                                  <a:rPr lang="el-GR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𝛐</m:t>
                                </m:r>
                                <m:r>
                                  <a:rPr lang="el-GR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𝛑𝛌𝛊𝛔𝛍𝛐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eqArr>
                          </m:sub>
                          <m:sup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l-GR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𝛐𝛑𝛌𝛊𝛔𝛍𝛐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eqArr>
                          </m:sup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6" name="Ορθογώνιο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6892" y="5386951"/>
                  <a:ext cx="1247586" cy="128971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Ορθογώνιο 46"/>
                <p:cNvSpPr/>
                <p:nvPr/>
              </p:nvSpPr>
              <p:spPr>
                <a:xfrm>
                  <a:off x="9010612" y="5828304"/>
                  <a:ext cx="77130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𝒅𝒓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7" name="Ορθογώνιο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0612" y="5828304"/>
                  <a:ext cx="77130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Ομάδα 16"/>
          <p:cNvGrpSpPr/>
          <p:nvPr/>
        </p:nvGrpSpPr>
        <p:grpSpPr>
          <a:xfrm>
            <a:off x="819361" y="3305908"/>
            <a:ext cx="5682442" cy="2105381"/>
            <a:chOff x="351766" y="3305908"/>
            <a:chExt cx="5682442" cy="2105381"/>
          </a:xfrm>
        </p:grpSpPr>
        <p:cxnSp>
          <p:nvCxnSpPr>
            <p:cNvPr id="50" name="Ευθύγραμμο βέλος σύνδεσης 49"/>
            <p:cNvCxnSpPr/>
            <p:nvPr/>
          </p:nvCxnSpPr>
          <p:spPr>
            <a:xfrm flipV="1">
              <a:off x="691662" y="4232031"/>
              <a:ext cx="0" cy="3047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Ευθύγραμμο βέλος σύνδεσης 50"/>
            <p:cNvCxnSpPr/>
            <p:nvPr/>
          </p:nvCxnSpPr>
          <p:spPr>
            <a:xfrm flipV="1">
              <a:off x="691668" y="3927236"/>
              <a:ext cx="0" cy="3047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Ευθύγραμμο βέλος σύνδεσης 51"/>
            <p:cNvCxnSpPr/>
            <p:nvPr/>
          </p:nvCxnSpPr>
          <p:spPr>
            <a:xfrm flipV="1">
              <a:off x="703386" y="3610703"/>
              <a:ext cx="0" cy="3047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Ευθύγραμμο βέλος σύνδεσης 52"/>
            <p:cNvCxnSpPr/>
            <p:nvPr/>
          </p:nvCxnSpPr>
          <p:spPr>
            <a:xfrm flipV="1">
              <a:off x="703392" y="3305908"/>
              <a:ext cx="0" cy="3047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Ορθογώνιο 53"/>
            <p:cNvSpPr/>
            <p:nvPr/>
          </p:nvSpPr>
          <p:spPr>
            <a:xfrm>
              <a:off x="351766" y="3903790"/>
              <a:ext cx="4026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dy</a:t>
              </a:r>
              <a:endParaRPr lang="el-GR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Ορθογώνιο 54"/>
                <p:cNvSpPr/>
                <p:nvPr/>
              </p:nvSpPr>
              <p:spPr>
                <a:xfrm>
                  <a:off x="4935830" y="5041957"/>
                  <a:ext cx="109837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𝒅𝒓</m:t>
                        </m:r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𝒅𝒚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55" name="Ορθογώνιο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5830" y="5041957"/>
                  <a:ext cx="1098378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Ομάδα 55"/>
          <p:cNvGrpSpPr/>
          <p:nvPr/>
        </p:nvGrpSpPr>
        <p:grpSpPr>
          <a:xfrm>
            <a:off x="6530009" y="3859005"/>
            <a:ext cx="2675179" cy="1480655"/>
            <a:chOff x="7606145" y="5276921"/>
            <a:chExt cx="2675179" cy="1480655"/>
          </a:xfrm>
        </p:grpSpPr>
        <p:sp>
          <p:nvSpPr>
            <p:cNvPr id="57" name="Δεξί άγκιστρο 56"/>
            <p:cNvSpPr/>
            <p:nvPr/>
          </p:nvSpPr>
          <p:spPr>
            <a:xfrm>
              <a:off x="7606145" y="5276921"/>
              <a:ext cx="432000" cy="1480655"/>
            </a:xfrm>
            <a:prstGeom prst="rightBrace">
              <a:avLst>
                <a:gd name="adj1" fmla="val 27976"/>
                <a:gd name="adj2" fmla="val 50000"/>
              </a:avLst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Ορθογώνιο 59"/>
                <p:cNvSpPr/>
                <p:nvPr/>
              </p:nvSpPr>
              <p:spPr>
                <a:xfrm>
                  <a:off x="8140097" y="5550264"/>
                  <a:ext cx="2141227" cy="938014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p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𝒅𝒚</m:t>
                            </m:r>
                          </m:e>
                        </m:nary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i="1" dirty="0"/>
                </a:p>
              </p:txBody>
            </p:sp>
          </mc:Choice>
          <mc:Fallback xmlns="">
            <p:sp>
              <p:nvSpPr>
                <p:cNvPr id="60" name="Ορθογώνιο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097" y="5550264"/>
                  <a:ext cx="2141227" cy="93801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Ομάδα 13"/>
          <p:cNvGrpSpPr/>
          <p:nvPr/>
        </p:nvGrpSpPr>
        <p:grpSpPr>
          <a:xfrm>
            <a:off x="1159257" y="3577675"/>
            <a:ext cx="3259015" cy="959151"/>
            <a:chOff x="691662" y="3577675"/>
            <a:chExt cx="3259015" cy="959151"/>
          </a:xfrm>
        </p:grpSpPr>
        <p:sp>
          <p:nvSpPr>
            <p:cNvPr id="10" name="Παραλληλόγραμμο 9"/>
            <p:cNvSpPr/>
            <p:nvPr/>
          </p:nvSpPr>
          <p:spPr>
            <a:xfrm>
              <a:off x="691662" y="3622426"/>
              <a:ext cx="3259015" cy="914400"/>
            </a:xfrm>
            <a:prstGeom prst="parallelogram">
              <a:avLst>
                <a:gd name="adj" fmla="val 71154"/>
              </a:avLst>
            </a:prstGeom>
            <a:solidFill>
              <a:schemeClr val="bg1">
                <a:lumMod val="50000"/>
                <a:alpha val="7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" name="Ορθογώνιο 48"/>
            <p:cNvSpPr/>
            <p:nvPr/>
          </p:nvSpPr>
          <p:spPr>
            <a:xfrm>
              <a:off x="1279303" y="3577675"/>
              <a:ext cx="356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l-GR" sz="2000" dirty="0"/>
            </a:p>
          </p:txBody>
        </p:sp>
      </p:grpSp>
      <p:sp>
        <p:nvSpPr>
          <p:cNvPr id="13" name="Ορθογώνιο 12"/>
          <p:cNvSpPr/>
          <p:nvPr/>
        </p:nvSpPr>
        <p:spPr>
          <a:xfrm>
            <a:off x="3721756" y="3578133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–q</a:t>
            </a:r>
            <a:endParaRPr lang="el-GR" sz="2000" dirty="0"/>
          </a:p>
        </p:txBody>
      </p:sp>
      <p:cxnSp>
        <p:nvCxnSpPr>
          <p:cNvPr id="21" name="Ευθύγραμμο βέλος σύνδεσης 20"/>
          <p:cNvCxnSpPr/>
          <p:nvPr/>
        </p:nvCxnSpPr>
        <p:spPr>
          <a:xfrm>
            <a:off x="2788763" y="3282462"/>
            <a:ext cx="0" cy="8280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ύγραμμο βέλος σύνδεσης 30"/>
          <p:cNvCxnSpPr/>
          <p:nvPr/>
        </p:nvCxnSpPr>
        <p:spPr>
          <a:xfrm>
            <a:off x="2630539" y="3298519"/>
            <a:ext cx="0" cy="8280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Ορθογώνιο 17"/>
              <p:cNvSpPr/>
              <p:nvPr/>
            </p:nvSpPr>
            <p:spPr>
              <a:xfrm>
                <a:off x="9325699" y="4411606"/>
                <a:ext cx="12441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8" name="Ορθογώνιο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5699" y="4411606"/>
                <a:ext cx="124418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Ομάδα 23"/>
          <p:cNvGrpSpPr/>
          <p:nvPr/>
        </p:nvGrpSpPr>
        <p:grpSpPr>
          <a:xfrm>
            <a:off x="6712531" y="2449124"/>
            <a:ext cx="3940616" cy="2457102"/>
            <a:chOff x="6244936" y="2449124"/>
            <a:chExt cx="3940616" cy="2457102"/>
          </a:xfrm>
        </p:grpSpPr>
        <p:sp>
          <p:nvSpPr>
            <p:cNvPr id="23" name="Οβάλ 22"/>
            <p:cNvSpPr/>
            <p:nvPr/>
          </p:nvSpPr>
          <p:spPr>
            <a:xfrm>
              <a:off x="6244936" y="2449124"/>
              <a:ext cx="1839287" cy="7920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5" name="Οβάλ 64"/>
            <p:cNvSpPr/>
            <p:nvPr/>
          </p:nvSpPr>
          <p:spPr>
            <a:xfrm>
              <a:off x="8858104" y="4236288"/>
              <a:ext cx="1327448" cy="669938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Ορθογώνιο 25"/>
              <p:cNvSpPr/>
              <p:nvPr/>
            </p:nvSpPr>
            <p:spPr>
              <a:xfrm>
                <a:off x="5251443" y="5562186"/>
                <a:ext cx="1944699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6" name="Ορθογώνιο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443" y="5562186"/>
                <a:ext cx="1944699" cy="6173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Ορθογώνιο 65"/>
              <p:cNvSpPr/>
              <p:nvPr/>
            </p:nvSpPr>
            <p:spPr>
              <a:xfrm>
                <a:off x="7397516" y="5531629"/>
                <a:ext cx="1257011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l-GR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6" name="Ορθογώνιο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516" y="5531629"/>
                <a:ext cx="1257011" cy="61170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Ορθογώνιο 26"/>
              <p:cNvSpPr/>
              <p:nvPr/>
            </p:nvSpPr>
            <p:spPr>
              <a:xfrm>
                <a:off x="7433301" y="6277959"/>
                <a:ext cx="981359" cy="5697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l-GR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7" name="Ορθογώνιο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301" y="6277959"/>
                <a:ext cx="981359" cy="5697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Ομάδα 28"/>
          <p:cNvGrpSpPr/>
          <p:nvPr/>
        </p:nvGrpSpPr>
        <p:grpSpPr>
          <a:xfrm>
            <a:off x="8796095" y="5577893"/>
            <a:ext cx="1616100" cy="1280107"/>
            <a:chOff x="6603606" y="5577893"/>
            <a:chExt cx="1616100" cy="1280107"/>
          </a:xfrm>
        </p:grpSpPr>
        <p:sp>
          <p:nvSpPr>
            <p:cNvPr id="67" name="Δεξί άγκιστρο 66"/>
            <p:cNvSpPr/>
            <p:nvPr/>
          </p:nvSpPr>
          <p:spPr>
            <a:xfrm>
              <a:off x="6603606" y="5577893"/>
              <a:ext cx="288000" cy="1280107"/>
            </a:xfrm>
            <a:prstGeom prst="rightBrace">
              <a:avLst>
                <a:gd name="adj1" fmla="val 27976"/>
                <a:gd name="adj2" fmla="val 50000"/>
              </a:avLst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Ορθογώνιο 27"/>
                <p:cNvSpPr/>
                <p:nvPr/>
              </p:nvSpPr>
              <p:spPr>
                <a:xfrm>
                  <a:off x="7116584" y="5897641"/>
                  <a:ext cx="1103122" cy="611706"/>
                </a:xfrm>
                <a:prstGeom prst="rect">
                  <a:avLst/>
                </a:prstGeom>
                <a:ln w="28575">
                  <a:solidFill>
                    <a:srgbClr val="00206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f>
                          <m:fPr>
                            <m:ctrlP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8" name="Ορθογώνιο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584" y="5897641"/>
                  <a:ext cx="1103122" cy="611706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28575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/>
              <p:cNvSpPr/>
              <p:nvPr/>
            </p:nvSpPr>
            <p:spPr>
              <a:xfrm>
                <a:off x="72524" y="3376209"/>
                <a:ext cx="1018227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↓↑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4" y="3376209"/>
                <a:ext cx="1018227" cy="402931"/>
              </a:xfrm>
              <a:prstGeom prst="rect">
                <a:avLst/>
              </a:prstGeom>
              <a:blipFill>
                <a:blip r:embed="rId2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0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13" grpId="0"/>
      <p:bldP spid="18" grpId="0"/>
      <p:bldP spid="26" grpId="0"/>
      <p:bldP spid="66" grpId="0"/>
      <p:bldP spid="2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1050131" y="1432876"/>
            <a:ext cx="510686" cy="2543129"/>
            <a:chOff x="1050131" y="747076"/>
            <a:chExt cx="510686" cy="2543129"/>
          </a:xfrm>
        </p:grpSpPr>
        <p:sp>
          <p:nvSpPr>
            <p:cNvPr id="14" name="Κύλινδρος 13"/>
            <p:cNvSpPr/>
            <p:nvPr/>
          </p:nvSpPr>
          <p:spPr>
            <a:xfrm>
              <a:off x="1050131" y="1279705"/>
              <a:ext cx="510686" cy="1512000"/>
            </a:xfrm>
            <a:prstGeom prst="can">
              <a:avLst/>
            </a:prstGeom>
            <a:solidFill>
              <a:schemeClr val="tx1">
                <a:lumMod val="75000"/>
                <a:lumOff val="25000"/>
                <a:alpha val="8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6" name="Ευθεία γραμμή σύνδεσης 15"/>
            <p:cNvCxnSpPr/>
            <p:nvPr/>
          </p:nvCxnSpPr>
          <p:spPr>
            <a:xfrm>
              <a:off x="1287446" y="747076"/>
              <a:ext cx="0" cy="254312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Ομάδα 25"/>
          <p:cNvGrpSpPr/>
          <p:nvPr/>
        </p:nvGrpSpPr>
        <p:grpSpPr>
          <a:xfrm>
            <a:off x="118208" y="2133692"/>
            <a:ext cx="1150538" cy="499758"/>
            <a:chOff x="118208" y="3287091"/>
            <a:chExt cx="1150538" cy="499758"/>
          </a:xfrm>
        </p:grpSpPr>
        <p:sp>
          <p:nvSpPr>
            <p:cNvPr id="24" name="Ορθογώνιο 23"/>
            <p:cNvSpPr/>
            <p:nvPr/>
          </p:nvSpPr>
          <p:spPr>
            <a:xfrm>
              <a:off x="776303" y="3287091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–q</a:t>
              </a:r>
              <a:endParaRPr lang="el-GR" sz="2400" i="1" dirty="0"/>
            </a:p>
          </p:txBody>
        </p:sp>
        <p:sp>
          <p:nvSpPr>
            <p:cNvPr id="25" name="Ορθογώνιο 24"/>
            <p:cNvSpPr/>
            <p:nvPr/>
          </p:nvSpPr>
          <p:spPr>
            <a:xfrm>
              <a:off x="118208" y="3325184"/>
              <a:ext cx="5132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+q</a:t>
              </a:r>
              <a:endParaRPr lang="el-GR" sz="2400" i="1" dirty="0"/>
            </a:p>
          </p:txBody>
        </p:sp>
      </p:grpSp>
      <p:grpSp>
        <p:nvGrpSpPr>
          <p:cNvPr id="5" name="Ομάδα 4"/>
          <p:cNvGrpSpPr/>
          <p:nvPr/>
        </p:nvGrpSpPr>
        <p:grpSpPr>
          <a:xfrm>
            <a:off x="1281061" y="2364620"/>
            <a:ext cx="2178245" cy="840389"/>
            <a:chOff x="1281061" y="3102383"/>
            <a:chExt cx="2178245" cy="8403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Ορθογώνιο 7"/>
                <p:cNvSpPr/>
                <p:nvPr/>
              </p:nvSpPr>
              <p:spPr>
                <a:xfrm>
                  <a:off x="1513294" y="3542662"/>
                  <a:ext cx="38023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8" name="Ορθογώνιο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3294" y="3542662"/>
                  <a:ext cx="380232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Ευθύγραμμο βέλος σύνδεσης 11"/>
            <p:cNvCxnSpPr/>
            <p:nvPr/>
          </p:nvCxnSpPr>
          <p:spPr>
            <a:xfrm rot="16200000" flipH="1" flipV="1">
              <a:off x="1978196" y="3462220"/>
              <a:ext cx="0" cy="324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εία γραμμή σύνδεσης 14"/>
            <p:cNvCxnSpPr/>
            <p:nvPr/>
          </p:nvCxnSpPr>
          <p:spPr>
            <a:xfrm>
              <a:off x="1281061" y="3634436"/>
              <a:ext cx="54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Ορθογώνιο 16"/>
                <p:cNvSpPr/>
                <p:nvPr/>
              </p:nvSpPr>
              <p:spPr>
                <a:xfrm>
                  <a:off x="1845531" y="3102383"/>
                  <a:ext cx="1613775" cy="675634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𝑳𝒓</m:t>
                            </m:r>
                          </m:den>
                        </m:f>
                      </m:oMath>
                    </m:oMathPara>
                  </a14:m>
                  <a:endParaRPr lang="el-GR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Ορθογώνιο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5531" y="3102383"/>
                  <a:ext cx="1613775" cy="67563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1581" y="13705"/>
            <a:ext cx="12160419" cy="692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800" b="1" i="0" u="none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Χωρητικ</a:t>
            </a:r>
            <a:r>
              <a:rPr lang="el-GR" sz="2800" b="1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ότητα – Πυκνωτές</a:t>
            </a:r>
            <a:endParaRPr lang="en-US" sz="2800" b="1" i="0" u="none" dirty="0">
              <a:solidFill>
                <a:srgbClr val="F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08089" y="1822525"/>
            <a:ext cx="2122435" cy="1836000"/>
            <a:chOff x="108089" y="1136725"/>
            <a:chExt cx="2122435" cy="1836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Ορθογώνιο 10"/>
                <p:cNvSpPr/>
                <p:nvPr/>
              </p:nvSpPr>
              <p:spPr>
                <a:xfrm>
                  <a:off x="108089" y="1993496"/>
                  <a:ext cx="36740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oMath>
                    </m:oMathPara>
                  </a14:m>
                  <a:endParaRPr lang="el-G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Ορθογώνιο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89" y="1993496"/>
                  <a:ext cx="36740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Κύλινδρος 18"/>
            <p:cNvSpPr/>
            <p:nvPr/>
          </p:nvSpPr>
          <p:spPr>
            <a:xfrm>
              <a:off x="394524" y="1136725"/>
              <a:ext cx="1836000" cy="1836000"/>
            </a:xfrm>
            <a:prstGeom prst="can">
              <a:avLst/>
            </a:prstGeom>
            <a:solidFill>
              <a:schemeClr val="tx1">
                <a:lumMod val="75000"/>
                <a:lumOff val="25000"/>
                <a:alpha val="51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7" name="Ομάδα 26"/>
          <p:cNvGrpSpPr/>
          <p:nvPr/>
        </p:nvGrpSpPr>
        <p:grpSpPr>
          <a:xfrm>
            <a:off x="959634" y="1692386"/>
            <a:ext cx="1078507" cy="461665"/>
            <a:chOff x="959634" y="1972943"/>
            <a:chExt cx="1078507" cy="461665"/>
          </a:xfrm>
        </p:grpSpPr>
        <p:cxnSp>
          <p:nvCxnSpPr>
            <p:cNvPr id="7" name="Ευθεία γραμμή σύνδεσης 6"/>
            <p:cNvCxnSpPr/>
            <p:nvPr/>
          </p:nvCxnSpPr>
          <p:spPr>
            <a:xfrm>
              <a:off x="1049195" y="2311497"/>
              <a:ext cx="252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Ορθογώνιο 5"/>
                <p:cNvSpPr/>
                <p:nvPr/>
              </p:nvSpPr>
              <p:spPr>
                <a:xfrm>
                  <a:off x="959634" y="1972943"/>
                  <a:ext cx="43576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l-GR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l-G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Ορθογώνιο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634" y="1972943"/>
                  <a:ext cx="435760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Ευθεία γραμμή σύνδεσης 19"/>
            <p:cNvCxnSpPr/>
            <p:nvPr/>
          </p:nvCxnSpPr>
          <p:spPr>
            <a:xfrm flipV="1">
              <a:off x="1288035" y="2165428"/>
              <a:ext cx="612000" cy="144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Ορθογώνιο 20"/>
                <p:cNvSpPr/>
                <p:nvPr/>
              </p:nvSpPr>
              <p:spPr>
                <a:xfrm>
                  <a:off x="1602381" y="2126831"/>
                  <a:ext cx="43576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l-G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Ορθογώνιο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2381" y="2126831"/>
                  <a:ext cx="435760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xtBox 21"/>
          <p:cNvSpPr txBox="1"/>
          <p:nvPr/>
        </p:nvSpPr>
        <p:spPr>
          <a:xfrm>
            <a:off x="0" y="706580"/>
            <a:ext cx="3293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Κυλινδρικός Πυκνωτής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6265" y="597883"/>
            <a:ext cx="8562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οπλισμοί του είναι δυο ομοαξονικές κυλινδρικές επιφάνειες με ακτίνες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και 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και ύψος 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L&gt;&gt;R</a:t>
            </a:r>
            <a:r>
              <a:rPr 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L&gt;&gt;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Ορθογώνιο 27"/>
          <p:cNvSpPr/>
          <p:nvPr/>
        </p:nvSpPr>
        <p:spPr>
          <a:xfrm>
            <a:off x="4057517" y="1450381"/>
            <a:ext cx="7414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Φορτίζοντας την εσωτερική κυλινδρική επιφάνεια με φορτίο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q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στην εξωτερική κυλινδρική επιφάνεια επάγεται φορτίο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1600" dirty="0"/>
          </a:p>
        </p:txBody>
      </p:sp>
      <p:grpSp>
        <p:nvGrpSpPr>
          <p:cNvPr id="31" name="Ομάδα 30"/>
          <p:cNvGrpSpPr/>
          <p:nvPr/>
        </p:nvGrpSpPr>
        <p:grpSpPr>
          <a:xfrm>
            <a:off x="4013769" y="2218779"/>
            <a:ext cx="7932311" cy="1218185"/>
            <a:chOff x="4013769" y="2171887"/>
            <a:chExt cx="7932311" cy="1218185"/>
          </a:xfrm>
        </p:grpSpPr>
        <p:sp>
          <p:nvSpPr>
            <p:cNvPr id="29" name="Ορθογώνιο 28"/>
            <p:cNvSpPr/>
            <p:nvPr/>
          </p:nvSpPr>
          <p:spPr>
            <a:xfrm>
              <a:off x="4054051" y="2171887"/>
              <a:ext cx="78920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Στο χώρο μεταξύ των  δυο κυλινδρικών επιφανειών δημιουργείται ηλεκτρικό πεδίο έντασης:</a:t>
              </a:r>
              <a:endParaRPr lang="el-GR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Ορθογώνιο 29"/>
                <p:cNvSpPr/>
                <p:nvPr/>
              </p:nvSpPr>
              <p:spPr>
                <a:xfrm>
                  <a:off x="4013769" y="2714438"/>
                  <a:ext cx="1964512" cy="675634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𝑳𝒓</m:t>
                            </m:r>
                          </m:den>
                        </m:f>
                      </m:oMath>
                    </m:oMathPara>
                  </a14:m>
                  <a:endParaRPr lang="el-GR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Ορθογώνιο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3769" y="2714438"/>
                  <a:ext cx="1964512" cy="6756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Ομάδα 37"/>
          <p:cNvGrpSpPr/>
          <p:nvPr/>
        </p:nvGrpSpPr>
        <p:grpSpPr>
          <a:xfrm>
            <a:off x="4060978" y="3028218"/>
            <a:ext cx="7069573" cy="1289712"/>
            <a:chOff x="4060978" y="2981326"/>
            <a:chExt cx="7069573" cy="1289712"/>
          </a:xfrm>
        </p:grpSpPr>
        <p:sp>
          <p:nvSpPr>
            <p:cNvPr id="32" name="Ορθογώνιο 31"/>
            <p:cNvSpPr/>
            <p:nvPr/>
          </p:nvSpPr>
          <p:spPr>
            <a:xfrm>
              <a:off x="4060978" y="3456905"/>
              <a:ext cx="48648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Διαφορά δυναμικού μεταξύ κυλινδρικών επιφανειών:</a:t>
              </a:r>
              <a:endParaRPr lang="el-GR" sz="1600" dirty="0"/>
            </a:p>
          </p:txBody>
        </p:sp>
        <p:grpSp>
          <p:nvGrpSpPr>
            <p:cNvPr id="33" name="Ομάδα 32"/>
            <p:cNvGrpSpPr/>
            <p:nvPr/>
          </p:nvGrpSpPr>
          <p:grpSpPr>
            <a:xfrm>
              <a:off x="8813091" y="2981326"/>
              <a:ext cx="2317460" cy="1289712"/>
              <a:chOff x="8192052" y="5386951"/>
              <a:chExt cx="2317460" cy="12897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Ορθογώνιο 33"/>
                  <p:cNvSpPr/>
                  <p:nvPr/>
                </p:nvSpPr>
                <p:spPr>
                  <a:xfrm>
                    <a:off x="8192052" y="5820430"/>
                    <a:ext cx="772968" cy="369332"/>
                  </a:xfrm>
                  <a:prstGeom prst="rect">
                    <a:avLst/>
                  </a:prstGeom>
                  <a:ln w="28575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4" name="Ορθογώνιο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2052" y="5820430"/>
                    <a:ext cx="772968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Ορθογώνιο 34"/>
                  <p:cNvSpPr/>
                  <p:nvPr/>
                </p:nvSpPr>
                <p:spPr>
                  <a:xfrm>
                    <a:off x="8477283" y="5386951"/>
                    <a:ext cx="1247586" cy="128971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limLoc m:val="undOvr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/>
                                    </m:rPr>
                                    <a:rPr lang="el-GR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𝛐</m:t>
                                  </m:r>
                                  <m:r>
                                    <a:rPr lang="el-GR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𝛑𝛌𝛊𝛔𝛍𝛐</m:t>
                                  </m:r>
                                </m:e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eqArr>
                            </m:sub>
                            <m:sup>
                              <m:eqArr>
                                <m:eqArrPr>
                                  <m:ctrlP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l-GR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𝛐𝛑𝛌𝛊𝛔𝛍𝛐</m:t>
                                  </m:r>
                                </m:e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eqArr>
                            </m:sup>
                            <m:e/>
                          </m:nary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5" name="Ορθογώνιο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77283" y="5386951"/>
                    <a:ext cx="1247586" cy="128971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Ορθογώνιο 35"/>
                  <p:cNvSpPr/>
                  <p:nvPr/>
                </p:nvSpPr>
                <p:spPr>
                  <a:xfrm>
                    <a:off x="9093740" y="5828304"/>
                    <a:ext cx="141577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𝒅𝒓</m:t>
                          </m:r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⟹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6" name="Ορθογώνιο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93740" y="5828304"/>
                    <a:ext cx="1415772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Ορθογώνιο 36"/>
              <p:cNvSpPr/>
              <p:nvPr/>
            </p:nvSpPr>
            <p:spPr>
              <a:xfrm>
                <a:off x="169431" y="4183972"/>
                <a:ext cx="2707793" cy="9324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𝑳𝒓</m:t>
                              </m:r>
                            </m:den>
                          </m:f>
                        </m:e>
                      </m:nary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⟹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7" name="Ορθογώνιο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1" y="4183972"/>
                <a:ext cx="2707793" cy="9324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Ορθογώνιο 38"/>
              <p:cNvSpPr/>
              <p:nvPr/>
            </p:nvSpPr>
            <p:spPr>
              <a:xfrm>
                <a:off x="3158555" y="4190898"/>
                <a:ext cx="2686953" cy="9324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𝒅𝒓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den>
                          </m:f>
                        </m:e>
                      </m:nary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i="1" dirty="0"/>
              </a:p>
            </p:txBody>
          </p:sp>
        </mc:Choice>
        <mc:Fallback xmlns="">
          <p:sp>
            <p:nvSpPr>
              <p:cNvPr id="39" name="Ορθογώνιο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555" y="4190898"/>
                <a:ext cx="2686953" cy="9324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Ορθογώνιο 39"/>
              <p:cNvSpPr/>
              <p:nvPr/>
            </p:nvSpPr>
            <p:spPr>
              <a:xfrm>
                <a:off x="5933732" y="4245208"/>
                <a:ext cx="2705484" cy="839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]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  <m:sSub>
                                    <m:sSubPr>
                                      <m:ctrlPr>
                                        <a:rPr lang="el-G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𝜺</m:t>
                                      </m:r>
                                    </m:e>
                                    <m:sub>
                                      <m:r>
                                        <a:rPr lang="el-G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func>
                                <m:func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p>
                      </m:sSub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i="1" dirty="0"/>
              </a:p>
            </p:txBody>
          </p:sp>
        </mc:Choice>
        <mc:Fallback xmlns="">
          <p:sp>
            <p:nvSpPr>
              <p:cNvPr id="40" name="Ορθογώνιο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732" y="4245208"/>
                <a:ext cx="2705484" cy="8395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Ορθογώνιο 40"/>
              <p:cNvSpPr/>
              <p:nvPr/>
            </p:nvSpPr>
            <p:spPr>
              <a:xfrm>
                <a:off x="8792116" y="4357881"/>
                <a:ext cx="3049873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1" name="Ορθογώνιο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116" y="4357881"/>
                <a:ext cx="3049873" cy="6173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Ορθογώνιο 41"/>
              <p:cNvSpPr/>
              <p:nvPr/>
            </p:nvSpPr>
            <p:spPr>
              <a:xfrm>
                <a:off x="197429" y="5382241"/>
                <a:ext cx="3540393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l-G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2" name="Ορθογώνιο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9" y="5382241"/>
                <a:ext cx="3540393" cy="6173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3728692" y="5312163"/>
                <a:ext cx="286347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</m:e>
                      </m:fun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92" y="5312163"/>
                <a:ext cx="2863476" cy="7146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Ορθογώνιο 43"/>
              <p:cNvSpPr/>
              <p:nvPr/>
            </p:nvSpPr>
            <p:spPr>
              <a:xfrm>
                <a:off x="6502550" y="5356687"/>
                <a:ext cx="1608582" cy="884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44" name="Ορθογώνιο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550" y="5356687"/>
                <a:ext cx="1608582" cy="88460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Ορθογώνιο 44"/>
              <p:cNvSpPr/>
              <p:nvPr/>
            </p:nvSpPr>
            <p:spPr>
              <a:xfrm>
                <a:off x="6544114" y="6214889"/>
                <a:ext cx="981359" cy="5697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5" name="Ορθογώνιο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114" y="6214889"/>
                <a:ext cx="981359" cy="56970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Ομάδα 2"/>
          <p:cNvGrpSpPr/>
          <p:nvPr/>
        </p:nvGrpSpPr>
        <p:grpSpPr>
          <a:xfrm>
            <a:off x="8162428" y="5504490"/>
            <a:ext cx="1893464" cy="1280107"/>
            <a:chOff x="8162428" y="5504490"/>
            <a:chExt cx="1893464" cy="1280107"/>
          </a:xfrm>
        </p:grpSpPr>
        <p:sp>
          <p:nvSpPr>
            <p:cNvPr id="46" name="Δεξί άγκιστρο 45"/>
            <p:cNvSpPr/>
            <p:nvPr/>
          </p:nvSpPr>
          <p:spPr>
            <a:xfrm>
              <a:off x="8162428" y="5504490"/>
              <a:ext cx="288000" cy="1280107"/>
            </a:xfrm>
            <a:prstGeom prst="rightBrace">
              <a:avLst>
                <a:gd name="adj1" fmla="val 27976"/>
                <a:gd name="adj2" fmla="val 50000"/>
              </a:avLst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Ορθογώνιο 46"/>
                <p:cNvSpPr/>
                <p:nvPr/>
              </p:nvSpPr>
              <p:spPr>
                <a:xfrm>
                  <a:off x="8601198" y="5824794"/>
                  <a:ext cx="1454694" cy="884601"/>
                </a:xfrm>
                <a:prstGeom prst="rect">
                  <a:avLst/>
                </a:prstGeom>
                <a:ln w="28575">
                  <a:solidFill>
                    <a:srgbClr val="00206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sSub>
                              <m:sSub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𝑹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𝑹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func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7" name="Ορθογώνιο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1198" y="5824794"/>
                  <a:ext cx="1454694" cy="88460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28575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2455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581" y="13705"/>
            <a:ext cx="12160419" cy="692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800" b="1" i="0" u="none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Χωρητικ</a:t>
            </a:r>
            <a:r>
              <a:rPr lang="el-GR" sz="2800" b="1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ότητα – Πυκνωτές</a:t>
            </a:r>
            <a:endParaRPr lang="en-US" sz="2800" b="1" i="0" u="none" dirty="0">
              <a:solidFill>
                <a:srgbClr val="F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46" y="601338"/>
            <a:ext cx="3002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Σφαιρικός Πυκνωτής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Ομάδα 12"/>
          <p:cNvGrpSpPr/>
          <p:nvPr/>
        </p:nvGrpSpPr>
        <p:grpSpPr>
          <a:xfrm>
            <a:off x="478636" y="1809476"/>
            <a:ext cx="2160000" cy="2160000"/>
            <a:chOff x="478636" y="2079105"/>
            <a:chExt cx="2160000" cy="2160000"/>
          </a:xfrm>
        </p:grpSpPr>
        <p:sp>
          <p:nvSpPr>
            <p:cNvPr id="7" name="Οβάλ 6"/>
            <p:cNvSpPr/>
            <p:nvPr/>
          </p:nvSpPr>
          <p:spPr>
            <a:xfrm>
              <a:off x="1198636" y="2799105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0">
                  <a:schemeClr val="accent5">
                    <a:lumMod val="0"/>
                    <a:lumOff val="100000"/>
                  </a:schemeClr>
                </a:gs>
                <a:gs pos="19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Οβάλ 8"/>
            <p:cNvSpPr/>
            <p:nvPr/>
          </p:nvSpPr>
          <p:spPr>
            <a:xfrm>
              <a:off x="478636" y="2079105"/>
              <a:ext cx="2160000" cy="2160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0">
                  <a:schemeClr val="accent5">
                    <a:lumMod val="0"/>
                    <a:lumOff val="100000"/>
                  </a:schemeClr>
                </a:gs>
                <a:gs pos="92000">
                  <a:schemeClr val="tx1">
                    <a:lumMod val="85000"/>
                    <a:lumOff val="15000"/>
                    <a:alpha val="4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6" name="Ομάδα 15"/>
          <p:cNvGrpSpPr/>
          <p:nvPr/>
        </p:nvGrpSpPr>
        <p:grpSpPr>
          <a:xfrm>
            <a:off x="1404253" y="1380043"/>
            <a:ext cx="10545293" cy="2646856"/>
            <a:chOff x="1404253" y="1450381"/>
            <a:chExt cx="10545293" cy="2646856"/>
          </a:xfrm>
        </p:grpSpPr>
        <p:grpSp>
          <p:nvGrpSpPr>
            <p:cNvPr id="26" name="Ομάδα 25"/>
            <p:cNvGrpSpPr/>
            <p:nvPr/>
          </p:nvGrpSpPr>
          <p:grpSpPr>
            <a:xfrm>
              <a:off x="1404253" y="2977978"/>
              <a:ext cx="602667" cy="1119259"/>
              <a:chOff x="795704" y="3605437"/>
              <a:chExt cx="602667" cy="1119259"/>
            </a:xfrm>
          </p:grpSpPr>
          <p:sp>
            <p:nvSpPr>
              <p:cNvPr id="27" name="Ορθογώνιο 26"/>
              <p:cNvSpPr/>
              <p:nvPr/>
            </p:nvSpPr>
            <p:spPr>
              <a:xfrm>
                <a:off x="795704" y="3605437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–q</a:t>
                </a:r>
                <a:endParaRPr lang="el-GR" sz="2400" i="1" dirty="0"/>
              </a:p>
            </p:txBody>
          </p:sp>
          <p:sp>
            <p:nvSpPr>
              <p:cNvPr id="28" name="Ορθογώνιο 27"/>
              <p:cNvSpPr/>
              <p:nvPr/>
            </p:nvSpPr>
            <p:spPr>
              <a:xfrm>
                <a:off x="830872" y="4263031"/>
                <a:ext cx="56749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+q</a:t>
                </a:r>
                <a:endParaRPr lang="el-GR" sz="2400" i="1" dirty="0"/>
              </a:p>
            </p:txBody>
          </p:sp>
        </p:grpSp>
        <p:sp>
          <p:nvSpPr>
            <p:cNvPr id="29" name="Ορθογώνιο 28"/>
            <p:cNvSpPr/>
            <p:nvPr/>
          </p:nvSpPr>
          <p:spPr>
            <a:xfrm>
              <a:off x="3622432" y="1450381"/>
              <a:ext cx="83271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Φορτίζοντας την εσωτερική σφαιρική επιφάνεια με φορτίο </a:t>
              </a:r>
              <a:r>
                <a:rPr lang="en-US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– q</a:t>
              </a:r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στην εξωτερική σφαιρική επιφάνεια επάγεται φορτίο </a:t>
              </a: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1600" dirty="0"/>
            </a:p>
          </p:txBody>
        </p:sp>
      </p:grpSp>
      <p:grpSp>
        <p:nvGrpSpPr>
          <p:cNvPr id="14" name="Ομάδα 13"/>
          <p:cNvGrpSpPr/>
          <p:nvPr/>
        </p:nvGrpSpPr>
        <p:grpSpPr>
          <a:xfrm>
            <a:off x="774590" y="631823"/>
            <a:ext cx="10530719" cy="2516235"/>
            <a:chOff x="774590" y="901452"/>
            <a:chExt cx="10530719" cy="2516235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774590" y="901452"/>
              <a:ext cx="10530719" cy="2516235"/>
              <a:chOff x="774590" y="901452"/>
              <a:chExt cx="10530719" cy="25162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179619" y="901452"/>
                <a:ext cx="81256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Οι οπλισμοί του είναι δυο ομόκεντρες σφαιρικές επιφάνειες με ακτίνες  </a:t>
                </a:r>
                <a:r>
                  <a:rPr lang="en-US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και  </a:t>
                </a:r>
                <a:r>
                  <a:rPr lang="en-US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l-GR" sz="20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" name="Ομάδα 23"/>
              <p:cNvGrpSpPr/>
              <p:nvPr/>
            </p:nvGrpSpPr>
            <p:grpSpPr>
              <a:xfrm>
                <a:off x="774590" y="2560418"/>
                <a:ext cx="848083" cy="857269"/>
                <a:chOff x="774590" y="2560418"/>
                <a:chExt cx="848083" cy="857269"/>
              </a:xfrm>
            </p:grpSpPr>
            <p:cxnSp>
              <p:nvCxnSpPr>
                <p:cNvPr id="15" name="Ευθεία γραμμή σύνδεσης 14"/>
                <p:cNvCxnSpPr/>
                <p:nvPr/>
              </p:nvCxnSpPr>
              <p:spPr>
                <a:xfrm flipH="1">
                  <a:off x="1198636" y="3159105"/>
                  <a:ext cx="36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Ομάδα 18"/>
                <p:cNvGrpSpPr/>
                <p:nvPr/>
              </p:nvGrpSpPr>
              <p:grpSpPr>
                <a:xfrm>
                  <a:off x="774590" y="2560418"/>
                  <a:ext cx="848083" cy="857269"/>
                  <a:chOff x="535588" y="1669634"/>
                  <a:chExt cx="848083" cy="857269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" name="Ορθογώνιο 20"/>
                      <p:cNvSpPr/>
                      <p:nvPr/>
                    </p:nvSpPr>
                    <p:spPr>
                      <a:xfrm>
                        <a:off x="947911" y="2219126"/>
                        <a:ext cx="435760" cy="30777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l-GR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l-GR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1" name="Ορθογώνιο 20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47911" y="2219126"/>
                        <a:ext cx="435760" cy="307777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3" name="Ορθογώνιο 22"/>
                      <p:cNvSpPr/>
                      <p:nvPr/>
                    </p:nvSpPr>
                    <p:spPr>
                      <a:xfrm>
                        <a:off x="535588" y="1669634"/>
                        <a:ext cx="435760" cy="30777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l-GR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3" name="Ορθογώνιο 2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35588" y="1669634"/>
                        <a:ext cx="435760" cy="307777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p:cxnSp>
          <p:nvCxnSpPr>
            <p:cNvPr id="40" name="Ευθεία γραμμή σύνδεσης 39"/>
            <p:cNvCxnSpPr/>
            <p:nvPr/>
          </p:nvCxnSpPr>
          <p:spPr>
            <a:xfrm>
              <a:off x="794961" y="2395430"/>
              <a:ext cx="763675" cy="7572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Ομάδα 32"/>
          <p:cNvGrpSpPr/>
          <p:nvPr/>
        </p:nvGrpSpPr>
        <p:grpSpPr>
          <a:xfrm>
            <a:off x="3721011" y="2745799"/>
            <a:ext cx="7336803" cy="1289712"/>
            <a:chOff x="3721011" y="3051664"/>
            <a:chExt cx="7336803" cy="1289712"/>
          </a:xfrm>
        </p:grpSpPr>
        <p:sp>
          <p:nvSpPr>
            <p:cNvPr id="34" name="Ορθογώνιο 33"/>
            <p:cNvSpPr/>
            <p:nvPr/>
          </p:nvSpPr>
          <p:spPr>
            <a:xfrm>
              <a:off x="3721011" y="3503797"/>
              <a:ext cx="48648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Διαφορά δυναμικού μεταξύ κυλινδρικών επιφανειών:</a:t>
              </a:r>
              <a:endParaRPr lang="el-GR" sz="1600" dirty="0"/>
            </a:p>
          </p:txBody>
        </p:sp>
        <p:grpSp>
          <p:nvGrpSpPr>
            <p:cNvPr id="35" name="Ομάδα 34"/>
            <p:cNvGrpSpPr/>
            <p:nvPr/>
          </p:nvGrpSpPr>
          <p:grpSpPr>
            <a:xfrm>
              <a:off x="8761136" y="3051664"/>
              <a:ext cx="2296678" cy="1289712"/>
              <a:chOff x="8140097" y="5457289"/>
              <a:chExt cx="2296678" cy="12897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Ορθογώνιο 35"/>
                  <p:cNvSpPr/>
                  <p:nvPr/>
                </p:nvSpPr>
                <p:spPr>
                  <a:xfrm>
                    <a:off x="8140097" y="5890768"/>
                    <a:ext cx="772968" cy="369332"/>
                  </a:xfrm>
                  <a:prstGeom prst="rect">
                    <a:avLst/>
                  </a:prstGeom>
                  <a:ln w="28575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6" name="Ορθογώνιο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40097" y="5890768"/>
                    <a:ext cx="772968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Ορθογώνιο 36"/>
                  <p:cNvSpPr/>
                  <p:nvPr/>
                </p:nvSpPr>
                <p:spPr>
                  <a:xfrm>
                    <a:off x="8404546" y="5457289"/>
                    <a:ext cx="1247586" cy="128971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limLoc m:val="undOvr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/>
                                    </m:rPr>
                                    <a:rPr lang="el-GR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𝛐</m:t>
                                  </m:r>
                                  <m:r>
                                    <a:rPr lang="el-GR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𝛑𝛌𝛊𝛔𝛍𝛐</m:t>
                                  </m:r>
                                </m:e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eqArr>
                            </m:sub>
                            <m:sup>
                              <m:eqArr>
                                <m:eqArrPr>
                                  <m:ctrlP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l-GR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𝛐𝛑𝛌𝛊𝛔𝛍𝛐</m:t>
                                  </m:r>
                                </m:e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eqArr>
                            </m:sup>
                            <m:e/>
                          </m:nary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7" name="Ορθογώνιο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4546" y="5457289"/>
                    <a:ext cx="1247586" cy="128971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Ορθογώνιο 37"/>
                  <p:cNvSpPr/>
                  <p:nvPr/>
                </p:nvSpPr>
                <p:spPr>
                  <a:xfrm>
                    <a:off x="9021003" y="5898642"/>
                    <a:ext cx="141577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𝒅𝒓</m:t>
                          </m:r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⟹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8" name="Ορθογώνιο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21003" y="5898642"/>
                    <a:ext cx="1415772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2" name="Ομάδα 21"/>
          <p:cNvGrpSpPr/>
          <p:nvPr/>
        </p:nvGrpSpPr>
        <p:grpSpPr>
          <a:xfrm>
            <a:off x="1558636" y="2124995"/>
            <a:ext cx="10387445" cy="1023021"/>
            <a:chOff x="1558636" y="2394624"/>
            <a:chExt cx="10387445" cy="1023021"/>
          </a:xfrm>
        </p:grpSpPr>
        <p:grpSp>
          <p:nvGrpSpPr>
            <p:cNvPr id="18" name="Ομάδα 17"/>
            <p:cNvGrpSpPr/>
            <p:nvPr/>
          </p:nvGrpSpPr>
          <p:grpSpPr>
            <a:xfrm>
              <a:off x="1558636" y="2394624"/>
              <a:ext cx="10387445" cy="1023021"/>
              <a:chOff x="1558636" y="2394624"/>
              <a:chExt cx="10387445" cy="1023021"/>
            </a:xfrm>
          </p:grpSpPr>
          <p:grpSp>
            <p:nvGrpSpPr>
              <p:cNvPr id="30" name="Ομάδα 29"/>
              <p:cNvGrpSpPr/>
              <p:nvPr/>
            </p:nvGrpSpPr>
            <p:grpSpPr>
              <a:xfrm>
                <a:off x="3622432" y="2394624"/>
                <a:ext cx="8323649" cy="1023021"/>
                <a:chOff x="3622432" y="2347732"/>
                <a:chExt cx="8323649" cy="1023021"/>
              </a:xfrm>
            </p:grpSpPr>
            <p:sp>
              <p:nvSpPr>
                <p:cNvPr id="31" name="Ορθογώνιο 30"/>
                <p:cNvSpPr/>
                <p:nvPr/>
              </p:nvSpPr>
              <p:spPr>
                <a:xfrm>
                  <a:off x="3622433" y="2347732"/>
                  <a:ext cx="8323648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Στο χώρο μεταξύ των  δυο σφαιρικών επιφανειών δημιουργείται ηλεκτρικό πεδίο έντασης:</a:t>
                  </a:r>
                  <a:endParaRPr lang="el-GR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Ορθογώνιο 31"/>
                    <p:cNvSpPr/>
                    <p:nvPr/>
                  </p:nvSpPr>
                  <p:spPr>
                    <a:xfrm>
                      <a:off x="3622432" y="2676460"/>
                      <a:ext cx="2000804" cy="694293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d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num>
                              <m:den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sSub>
                                  <m:sSubPr>
                                    <m:ctrlP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p>
                                    <m: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oMath>
                        </m:oMathPara>
                      </a14:m>
                      <a:endParaRPr lang="el-GR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Ορθογώνιο 3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22432" y="2676460"/>
                      <a:ext cx="2000804" cy="69429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381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" name="Ευθεία γραμμή σύνδεσης 2"/>
              <p:cNvCxnSpPr/>
              <p:nvPr/>
            </p:nvCxnSpPr>
            <p:spPr>
              <a:xfrm flipV="1">
                <a:off x="1558636" y="2909759"/>
                <a:ext cx="540000" cy="252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Ορθογώνιο 38"/>
                  <p:cNvSpPr/>
                  <p:nvPr/>
                </p:nvSpPr>
                <p:spPr>
                  <a:xfrm>
                    <a:off x="1780077" y="2689664"/>
                    <a:ext cx="341760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oMath>
                      </m:oMathPara>
                    </a14:m>
                    <a:endParaRPr lang="el-GR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Ορθογώνιο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80077" y="2689664"/>
                    <a:ext cx="341760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Ευθύγραμμο βέλος σύνδεσης 9"/>
              <p:cNvCxnSpPr/>
              <p:nvPr/>
            </p:nvCxnSpPr>
            <p:spPr>
              <a:xfrm rot="10800000" flipV="1">
                <a:off x="2065131" y="2704316"/>
                <a:ext cx="432000" cy="21600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Ορθογώνιο 19"/>
                <p:cNvSpPr/>
                <p:nvPr/>
              </p:nvSpPr>
              <p:spPr>
                <a:xfrm>
                  <a:off x="2006921" y="2484116"/>
                  <a:ext cx="38824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0" name="Ορθογώνιο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6921" y="2484116"/>
                  <a:ext cx="38824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Ορθογώνιο 40"/>
              <p:cNvSpPr/>
              <p:nvPr/>
            </p:nvSpPr>
            <p:spPr>
              <a:xfrm>
                <a:off x="3501087" y="3756207"/>
                <a:ext cx="2505952" cy="839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16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l-GR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sSub>
                                <m:sSubPr>
                                  <m:ctrlPr>
                                    <a:rPr lang="el-GR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l-GR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l-G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𝒅𝒓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⟹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41" name="Ορθογώνιο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087" y="3756207"/>
                <a:ext cx="2505952" cy="8391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Ορθογώνιο 41"/>
              <p:cNvSpPr/>
              <p:nvPr/>
            </p:nvSpPr>
            <p:spPr>
              <a:xfrm>
                <a:off x="5913499" y="3756207"/>
                <a:ext cx="2435046" cy="839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16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l-GR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l-GR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𝒅𝒓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sz="1600" i="1" dirty="0"/>
              </a:p>
            </p:txBody>
          </p:sp>
        </mc:Choice>
        <mc:Fallback xmlns="">
          <p:sp>
            <p:nvSpPr>
              <p:cNvPr id="42" name="Ορθογώνιο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499" y="3756207"/>
                <a:ext cx="2435046" cy="8391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1363190" y="4782226"/>
                <a:ext cx="2519984" cy="76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]"/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num>
                                <m:den>
                                  <m: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l-GR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  <m:sSub>
                                    <m:sSubPr>
                                      <m:ctrlPr>
                                        <a:rPr lang="el-GR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𝜺</m:t>
                                      </m:r>
                                    </m:e>
                                    <m:sub>
                                      <m:r>
                                        <a:rPr lang="el-GR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p>
                      </m:sSubSup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sz="1600" i="1" dirty="0"/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90" y="4782226"/>
                <a:ext cx="2519984" cy="7618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Ορθογώνιο 44"/>
              <p:cNvSpPr/>
              <p:nvPr/>
            </p:nvSpPr>
            <p:spPr>
              <a:xfrm>
                <a:off x="3749291" y="4777997"/>
                <a:ext cx="2462982" cy="76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num>
                                <m:den>
                                  <m: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l-GR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  <m:sSub>
                                    <m:sSubPr>
                                      <m:ctrlPr>
                                        <a:rPr lang="el-GR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𝜺</m:t>
                                      </m:r>
                                    </m:e>
                                    <m:sub>
                                      <m:r>
                                        <a:rPr lang="el-GR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p>
                      </m:sSubSup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sz="1600" i="1" dirty="0"/>
              </a:p>
            </p:txBody>
          </p:sp>
        </mc:Choice>
        <mc:Fallback xmlns="">
          <p:sp>
            <p:nvSpPr>
              <p:cNvPr id="45" name="Ορθογώνιο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291" y="4777997"/>
                <a:ext cx="2462982" cy="7618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Ορθογώνιο 24"/>
              <p:cNvSpPr/>
              <p:nvPr/>
            </p:nvSpPr>
            <p:spPr>
              <a:xfrm>
                <a:off x="6136751" y="4855327"/>
                <a:ext cx="3031664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l-GR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l-GR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l-GR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25" name="Ορθογώνιο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751" y="4855327"/>
                <a:ext cx="3031664" cy="64556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Ορθογώνιο 45"/>
              <p:cNvSpPr/>
              <p:nvPr/>
            </p:nvSpPr>
            <p:spPr>
              <a:xfrm>
                <a:off x="9135094" y="4893677"/>
                <a:ext cx="2751331" cy="594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l-GR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l-GR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l-GR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46" name="Ορθογώνιο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094" y="4893677"/>
                <a:ext cx="2751331" cy="5947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Ορθογώνιο 50"/>
              <p:cNvSpPr/>
              <p:nvPr/>
            </p:nvSpPr>
            <p:spPr>
              <a:xfrm>
                <a:off x="4556463" y="5643222"/>
                <a:ext cx="2473498" cy="594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l-GR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l-GR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l-GR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51" name="Ορθογώνιο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463" y="5643222"/>
                <a:ext cx="2473498" cy="59477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Ορθογώνιο 51"/>
              <p:cNvSpPr/>
              <p:nvPr/>
            </p:nvSpPr>
            <p:spPr>
              <a:xfrm>
                <a:off x="6994027" y="5658033"/>
                <a:ext cx="1994905" cy="593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l-GR" sz="1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l-GR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b>
                        <m:sSubPr>
                          <m:ctrlPr>
                            <a:rPr lang="el-GR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l-GR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lang="el-GR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52" name="Ορθογώνιο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027" y="5658033"/>
                <a:ext cx="1994905" cy="59362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Ορθογώνιο 52"/>
              <p:cNvSpPr/>
              <p:nvPr/>
            </p:nvSpPr>
            <p:spPr>
              <a:xfrm>
                <a:off x="7021763" y="6277653"/>
                <a:ext cx="893386" cy="5166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l-GR" sz="1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53" name="Ορθογώνιο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763" y="6277653"/>
                <a:ext cx="893386" cy="516680"/>
              </a:xfrm>
              <a:prstGeom prst="rect">
                <a:avLst/>
              </a:prstGeom>
              <a:blipFill>
                <a:blip r:embed="rId18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Ομάδα 56"/>
          <p:cNvGrpSpPr/>
          <p:nvPr/>
        </p:nvGrpSpPr>
        <p:grpSpPr>
          <a:xfrm>
            <a:off x="9099430" y="5658033"/>
            <a:ext cx="2557446" cy="1044000"/>
            <a:chOff x="9675339" y="5628389"/>
            <a:chExt cx="2557446" cy="104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Ορθογώνιο 53"/>
                <p:cNvSpPr/>
                <p:nvPr/>
              </p:nvSpPr>
              <p:spPr>
                <a:xfrm>
                  <a:off x="10167989" y="5816909"/>
                  <a:ext cx="2064796" cy="656205"/>
                </a:xfrm>
                <a:prstGeom prst="rect">
                  <a:avLst/>
                </a:prstGeom>
                <a:ln w="38100">
                  <a:solidFill>
                    <a:srgbClr val="00206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sSub>
                          <m:sSubPr>
                            <m:ctrlP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f>
                          <m:f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54" name="Ορθογώνιο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7989" y="5816909"/>
                  <a:ext cx="2064796" cy="65620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38100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Δεξί άγκιστρο 54"/>
            <p:cNvSpPr/>
            <p:nvPr/>
          </p:nvSpPr>
          <p:spPr>
            <a:xfrm>
              <a:off x="9675339" y="5628389"/>
              <a:ext cx="288000" cy="1044000"/>
            </a:xfrm>
            <a:prstGeom prst="rightBrace">
              <a:avLst>
                <a:gd name="adj1" fmla="val 27976"/>
                <a:gd name="adj2" fmla="val 50000"/>
              </a:avLst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20641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  <p:bldP spid="25" grpId="0"/>
      <p:bldP spid="46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581" y="13705"/>
            <a:ext cx="12160419" cy="692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800" b="1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Στοιχεία Ηλεκτρονικού ή Ηλεκτρικού Κυκλώματος</a:t>
            </a:r>
            <a:endParaRPr lang="en-US" sz="2800" b="1" i="0" u="none" dirty="0">
              <a:solidFill>
                <a:srgbClr val="F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Ομάδα 18"/>
          <p:cNvGrpSpPr/>
          <p:nvPr/>
        </p:nvGrpSpPr>
        <p:grpSpPr>
          <a:xfrm>
            <a:off x="7246491" y="896032"/>
            <a:ext cx="2985655" cy="2272965"/>
            <a:chOff x="58881" y="2721992"/>
            <a:chExt cx="2985655" cy="2272965"/>
          </a:xfrm>
        </p:grpSpPr>
        <p:sp>
          <p:nvSpPr>
            <p:cNvPr id="13" name="TextBox 12"/>
            <p:cNvSpPr txBox="1"/>
            <p:nvPr/>
          </p:nvSpPr>
          <p:spPr>
            <a:xfrm>
              <a:off x="58881" y="2721992"/>
              <a:ext cx="2985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Πυκνωτές του Εμπορίου</a:t>
              </a:r>
              <a:endPara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Εικόνα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708" y="3433052"/>
              <a:ext cx="2800000" cy="1561905"/>
            </a:xfrm>
            <a:prstGeom prst="rect">
              <a:avLst/>
            </a:prstGeom>
          </p:spPr>
        </p:pic>
      </p:grpSp>
      <p:grpSp>
        <p:nvGrpSpPr>
          <p:cNvPr id="35" name="Ομάδα 34"/>
          <p:cNvGrpSpPr/>
          <p:nvPr/>
        </p:nvGrpSpPr>
        <p:grpSpPr>
          <a:xfrm>
            <a:off x="29123" y="3586656"/>
            <a:ext cx="4766964" cy="1772596"/>
            <a:chOff x="29123" y="3512225"/>
            <a:chExt cx="4766964" cy="1772596"/>
          </a:xfrm>
        </p:grpSpPr>
        <p:sp>
          <p:nvSpPr>
            <p:cNvPr id="24" name="TextBox 23"/>
            <p:cNvSpPr txBox="1"/>
            <p:nvPr/>
          </p:nvSpPr>
          <p:spPr>
            <a:xfrm>
              <a:off x="29123" y="3512225"/>
              <a:ext cx="24801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Ηλεκτρικής Στοιχείο</a:t>
              </a:r>
              <a:endPara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881" y="3961382"/>
              <a:ext cx="47372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Είναι να ηλεκτρικό εξάρτημα που μετατρέπει χημική ενέργεια σε ηλεκτρική ενέργεια.</a:t>
              </a:r>
            </a:p>
            <a:p>
              <a:endPara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Μεταφορικά, οι ηλεκτρικά στοιχεία ονομάζονται αντλίες ηλεκτρικών φορτίων </a:t>
              </a:r>
              <a:endParaRPr lang="el-G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Ορθογώνιο 35"/>
          <p:cNvSpPr/>
          <p:nvPr/>
        </p:nvSpPr>
        <p:spPr>
          <a:xfrm>
            <a:off x="231804" y="2817434"/>
            <a:ext cx="4308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σύμβολο αυτό θα χρησιμοποιείται κάθε φορά θα γίνεται μελέτη πυκνωτή</a:t>
            </a:r>
            <a:endParaRPr lang="el-GR" sz="1600" dirty="0"/>
          </a:p>
        </p:txBody>
      </p:sp>
      <p:grpSp>
        <p:nvGrpSpPr>
          <p:cNvPr id="41" name="Ομάδα 40"/>
          <p:cNvGrpSpPr/>
          <p:nvPr/>
        </p:nvGrpSpPr>
        <p:grpSpPr>
          <a:xfrm>
            <a:off x="103709" y="5799893"/>
            <a:ext cx="3449982" cy="750609"/>
            <a:chOff x="103709" y="5799893"/>
            <a:chExt cx="3449982" cy="750609"/>
          </a:xfrm>
        </p:grpSpPr>
        <p:sp>
          <p:nvSpPr>
            <p:cNvPr id="37" name="TextBox 36"/>
            <p:cNvSpPr txBox="1"/>
            <p:nvPr/>
          </p:nvSpPr>
          <p:spPr>
            <a:xfrm>
              <a:off x="103709" y="5799893"/>
              <a:ext cx="24801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Καλώδια ή αγωγοί</a:t>
              </a:r>
              <a:endPara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Ορθογώνιο 37"/>
            <p:cNvSpPr/>
            <p:nvPr/>
          </p:nvSpPr>
          <p:spPr>
            <a:xfrm>
              <a:off x="103709" y="6211948"/>
              <a:ext cx="344998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Είναι </a:t>
              </a:r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μέσο μεταφορά των φορτίων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Ομάδα 41"/>
          <p:cNvGrpSpPr/>
          <p:nvPr/>
        </p:nvGrpSpPr>
        <p:grpSpPr>
          <a:xfrm>
            <a:off x="4796819" y="5806850"/>
            <a:ext cx="3427619" cy="697338"/>
            <a:chOff x="4713696" y="5640594"/>
            <a:chExt cx="3427619" cy="697338"/>
          </a:xfrm>
        </p:grpSpPr>
        <p:sp>
          <p:nvSpPr>
            <p:cNvPr id="39" name="TextBox 38"/>
            <p:cNvSpPr txBox="1"/>
            <p:nvPr/>
          </p:nvSpPr>
          <p:spPr>
            <a:xfrm>
              <a:off x="4713696" y="5640594"/>
              <a:ext cx="34276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Σύμβολο καλωδίου ή αγωγού</a:t>
              </a:r>
              <a:endPara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Ευθεία γραμμή σύνδεσης 39"/>
            <p:cNvCxnSpPr/>
            <p:nvPr/>
          </p:nvCxnSpPr>
          <p:spPr>
            <a:xfrm>
              <a:off x="5553169" y="6337932"/>
              <a:ext cx="1440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Ομάδα 52"/>
          <p:cNvGrpSpPr/>
          <p:nvPr/>
        </p:nvGrpSpPr>
        <p:grpSpPr>
          <a:xfrm>
            <a:off x="58881" y="945092"/>
            <a:ext cx="5049981" cy="1879151"/>
            <a:chOff x="58881" y="945092"/>
            <a:chExt cx="5049981" cy="1879151"/>
          </a:xfrm>
        </p:grpSpPr>
        <p:grpSp>
          <p:nvGrpSpPr>
            <p:cNvPr id="50" name="Ομάδα 49"/>
            <p:cNvGrpSpPr/>
            <p:nvPr/>
          </p:nvGrpSpPr>
          <p:grpSpPr>
            <a:xfrm>
              <a:off x="58881" y="945092"/>
              <a:ext cx="5049981" cy="1852252"/>
              <a:chOff x="58881" y="945092"/>
              <a:chExt cx="5049981" cy="1852252"/>
            </a:xfrm>
          </p:grpSpPr>
          <p:grpSp>
            <p:nvGrpSpPr>
              <p:cNvPr id="18" name="Ομάδα 17"/>
              <p:cNvGrpSpPr/>
              <p:nvPr/>
            </p:nvGrpSpPr>
            <p:grpSpPr>
              <a:xfrm>
                <a:off x="58881" y="945092"/>
                <a:ext cx="5049981" cy="1852252"/>
                <a:chOff x="62346" y="958988"/>
                <a:chExt cx="5049981" cy="1852252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62346" y="958988"/>
                  <a:ext cx="504998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0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Σύμβολο Πυκνωτή στα Ηλεκτρονικά και Ηλεκτρικά Κυκλώματα</a:t>
                  </a:r>
                  <a:endPara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2" name="Ομάδα 11"/>
                <p:cNvGrpSpPr/>
                <p:nvPr/>
              </p:nvGrpSpPr>
              <p:grpSpPr>
                <a:xfrm>
                  <a:off x="1704836" y="1815844"/>
                  <a:ext cx="1047163" cy="995396"/>
                  <a:chOff x="2651134" y="1681999"/>
                  <a:chExt cx="1047163" cy="995396"/>
                </a:xfrm>
              </p:grpSpPr>
              <p:cxnSp>
                <p:nvCxnSpPr>
                  <p:cNvPr id="7" name="Ευθεία γραμμή σύνδεσης 6"/>
                  <p:cNvCxnSpPr/>
                  <p:nvPr/>
                </p:nvCxnSpPr>
                <p:spPr>
                  <a:xfrm>
                    <a:off x="2651134" y="2161314"/>
                    <a:ext cx="396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Ευθεία γραμμή σύνδεσης 8"/>
                  <p:cNvCxnSpPr/>
                  <p:nvPr/>
                </p:nvCxnSpPr>
                <p:spPr>
                  <a:xfrm>
                    <a:off x="3056377" y="1681999"/>
                    <a:ext cx="0" cy="988470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Ευθεία γραμμή σύνδεσης 9"/>
                  <p:cNvCxnSpPr/>
                  <p:nvPr/>
                </p:nvCxnSpPr>
                <p:spPr>
                  <a:xfrm>
                    <a:off x="3302297" y="2157849"/>
                    <a:ext cx="396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Ευθεία γραμμή σύνδεσης 10"/>
                  <p:cNvCxnSpPr/>
                  <p:nvPr/>
                </p:nvCxnSpPr>
                <p:spPr>
                  <a:xfrm>
                    <a:off x="3291905" y="1688925"/>
                    <a:ext cx="0" cy="988470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8" name="Οβάλ 47"/>
              <p:cNvSpPr/>
              <p:nvPr/>
            </p:nvSpPr>
            <p:spPr>
              <a:xfrm>
                <a:off x="1661545" y="2238720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9" name="Οβάλ 48"/>
              <p:cNvSpPr/>
              <p:nvPr/>
            </p:nvSpPr>
            <p:spPr>
              <a:xfrm>
                <a:off x="2701467" y="2224864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Ορθογώνιο 51"/>
                <p:cNvSpPr/>
                <p:nvPr/>
              </p:nvSpPr>
              <p:spPr>
                <a:xfrm>
                  <a:off x="2290187" y="2454911"/>
                  <a:ext cx="3818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</m:t>
                        </m:r>
                      </m:oMath>
                    </m:oMathPara>
                  </a14:m>
                  <a:endParaRPr lang="el-GR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Ορθογώνιο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187" y="2454911"/>
                  <a:ext cx="38183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Ομάδα 54"/>
          <p:cNvGrpSpPr/>
          <p:nvPr/>
        </p:nvGrpSpPr>
        <p:grpSpPr>
          <a:xfrm>
            <a:off x="4789893" y="3586656"/>
            <a:ext cx="3427619" cy="1622580"/>
            <a:chOff x="4789893" y="3586656"/>
            <a:chExt cx="3427619" cy="1622580"/>
          </a:xfrm>
        </p:grpSpPr>
        <p:grpSp>
          <p:nvGrpSpPr>
            <p:cNvPr id="51" name="Ομάδα 50"/>
            <p:cNvGrpSpPr/>
            <p:nvPr/>
          </p:nvGrpSpPr>
          <p:grpSpPr>
            <a:xfrm>
              <a:off x="4789893" y="3586656"/>
              <a:ext cx="3427619" cy="1466267"/>
              <a:chOff x="4789893" y="3586656"/>
              <a:chExt cx="3427619" cy="1466267"/>
            </a:xfrm>
          </p:grpSpPr>
          <p:grpSp>
            <p:nvGrpSpPr>
              <p:cNvPr id="34" name="Ομάδα 33"/>
              <p:cNvGrpSpPr/>
              <p:nvPr/>
            </p:nvGrpSpPr>
            <p:grpSpPr>
              <a:xfrm>
                <a:off x="4789893" y="3586656"/>
                <a:ext cx="3427619" cy="1466267"/>
                <a:chOff x="58881" y="5272387"/>
                <a:chExt cx="3427619" cy="1466267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58881" y="5272387"/>
                  <a:ext cx="342761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0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Σύμβολο Ηλεκτρικής Πηγής</a:t>
                  </a:r>
                  <a:endPara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3" name="Ομάδα 32"/>
                <p:cNvGrpSpPr/>
                <p:nvPr/>
              </p:nvGrpSpPr>
              <p:grpSpPr>
                <a:xfrm>
                  <a:off x="1130986" y="5647555"/>
                  <a:ext cx="972490" cy="1091099"/>
                  <a:chOff x="1130986" y="5647555"/>
                  <a:chExt cx="972490" cy="1091099"/>
                </a:xfrm>
              </p:grpSpPr>
              <p:grpSp>
                <p:nvGrpSpPr>
                  <p:cNvPr id="30" name="Ομάδα 29"/>
                  <p:cNvGrpSpPr/>
                  <p:nvPr/>
                </p:nvGrpSpPr>
                <p:grpSpPr>
                  <a:xfrm>
                    <a:off x="1130986" y="5750184"/>
                    <a:ext cx="972490" cy="988470"/>
                    <a:chOff x="1130986" y="5750184"/>
                    <a:chExt cx="972490" cy="988470"/>
                  </a:xfrm>
                </p:grpSpPr>
                <p:cxnSp>
                  <p:nvCxnSpPr>
                    <p:cNvPr id="26" name="Ευθεία γραμμή σύνδεσης 25"/>
                    <p:cNvCxnSpPr/>
                    <p:nvPr/>
                  </p:nvCxnSpPr>
                  <p:spPr>
                    <a:xfrm>
                      <a:off x="1130986" y="6229499"/>
                      <a:ext cx="396000" cy="0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Ευθεία γραμμή σύνδεσης 26"/>
                    <p:cNvCxnSpPr/>
                    <p:nvPr/>
                  </p:nvCxnSpPr>
                  <p:spPr>
                    <a:xfrm>
                      <a:off x="1702485" y="5750184"/>
                      <a:ext cx="0" cy="988470"/>
                    </a:xfrm>
                    <a:prstGeom prst="line">
                      <a:avLst/>
                    </a:prstGeom>
                    <a:ln w="381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Ευθεία γραμμή σύνδεσης 27"/>
                    <p:cNvCxnSpPr/>
                    <p:nvPr/>
                  </p:nvCxnSpPr>
                  <p:spPr>
                    <a:xfrm>
                      <a:off x="1707476" y="6226034"/>
                      <a:ext cx="396000" cy="0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Ευθεία γραμμή σύνδεσης 28"/>
                    <p:cNvCxnSpPr/>
                    <p:nvPr/>
                  </p:nvCxnSpPr>
                  <p:spPr>
                    <a:xfrm>
                      <a:off x="1541219" y="5980640"/>
                      <a:ext cx="0" cy="504000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653429" y="5647555"/>
                    <a:ext cx="33855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sz="2400" b="1" dirty="0" smtClean="0"/>
                      <a:t>+</a:t>
                    </a:r>
                    <a:endParaRPr lang="el-GR" sz="2400" b="1" dirty="0"/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227455" y="5750184"/>
                    <a:ext cx="33855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sz="2400" b="1" dirty="0" smtClean="0"/>
                      <a:t>–</a:t>
                    </a:r>
                    <a:endParaRPr lang="el-GR" sz="2400" b="1" dirty="0"/>
                  </a:p>
                </p:txBody>
              </p:sp>
            </p:grpSp>
          </p:grpSp>
          <p:sp>
            <p:nvSpPr>
              <p:cNvPr id="45" name="Οβάλ 44"/>
              <p:cNvSpPr/>
              <p:nvPr/>
            </p:nvSpPr>
            <p:spPr>
              <a:xfrm>
                <a:off x="5769417" y="4497009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6" name="Οβάλ 45"/>
              <p:cNvSpPr/>
              <p:nvPr/>
            </p:nvSpPr>
            <p:spPr>
              <a:xfrm>
                <a:off x="6809339" y="4493544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Ορθογώνιο 53"/>
                <p:cNvSpPr/>
                <p:nvPr/>
              </p:nvSpPr>
              <p:spPr>
                <a:xfrm>
                  <a:off x="5885070" y="4839904"/>
                  <a:ext cx="6462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sSub>
                          <m:sSubPr>
                            <m:ctrlPr>
                              <a:rPr lang="el-GR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Ορθογώνιο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5070" y="4839904"/>
                  <a:ext cx="64626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0353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581" y="13705"/>
            <a:ext cx="12160419" cy="692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800" b="1" i="0" u="none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Ενέργεια Φορτισμένου</a:t>
            </a:r>
            <a:r>
              <a:rPr lang="el-GR" sz="2800" b="1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Πυκνωτή</a:t>
            </a:r>
            <a:endParaRPr lang="en-US" sz="2800" b="1" i="0" u="none" dirty="0">
              <a:solidFill>
                <a:srgbClr val="F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" name="Ομάδα 112"/>
          <p:cNvGrpSpPr/>
          <p:nvPr/>
        </p:nvGrpSpPr>
        <p:grpSpPr>
          <a:xfrm>
            <a:off x="287469" y="708952"/>
            <a:ext cx="10894894" cy="1226945"/>
            <a:chOff x="-1364697" y="708952"/>
            <a:chExt cx="10894894" cy="1226945"/>
          </a:xfrm>
        </p:grpSpPr>
        <p:sp>
          <p:nvSpPr>
            <p:cNvPr id="5" name="Ορθογώνιο 4"/>
            <p:cNvSpPr/>
            <p:nvPr/>
          </p:nvSpPr>
          <p:spPr>
            <a:xfrm>
              <a:off x="-1364697" y="708952"/>
              <a:ext cx="80460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Για να φορτίσουμε ένα πυκνωτή θα πρέπει να μεταφέρουμε ηλεκτρικά φορτία από τον ένα οπλισμό του πυκνωτή στον άλλο</a:t>
              </a:r>
              <a:endParaRPr lang="el-GR" sz="1600" dirty="0"/>
            </a:p>
          </p:txBody>
        </p:sp>
        <p:grpSp>
          <p:nvGrpSpPr>
            <p:cNvPr id="63" name="Ομάδα 62"/>
            <p:cNvGrpSpPr/>
            <p:nvPr/>
          </p:nvGrpSpPr>
          <p:grpSpPr>
            <a:xfrm>
              <a:off x="8382275" y="940501"/>
              <a:ext cx="1147922" cy="995396"/>
              <a:chOff x="8382275" y="940501"/>
              <a:chExt cx="1147922" cy="995396"/>
            </a:xfrm>
          </p:grpSpPr>
          <p:sp>
            <p:nvSpPr>
              <p:cNvPr id="27" name="Οβάλ 26"/>
              <p:cNvSpPr/>
              <p:nvPr/>
            </p:nvSpPr>
            <p:spPr>
              <a:xfrm>
                <a:off x="9422197" y="1363417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62" name="Ομάδα 61"/>
              <p:cNvGrpSpPr/>
              <p:nvPr/>
            </p:nvGrpSpPr>
            <p:grpSpPr>
              <a:xfrm>
                <a:off x="8382275" y="940501"/>
                <a:ext cx="1086989" cy="995396"/>
                <a:chOff x="8382275" y="940501"/>
                <a:chExt cx="1086989" cy="995396"/>
              </a:xfrm>
            </p:grpSpPr>
            <p:sp>
              <p:nvSpPr>
                <p:cNvPr id="26" name="Οβάλ 25"/>
                <p:cNvSpPr/>
                <p:nvPr/>
              </p:nvSpPr>
              <p:spPr>
                <a:xfrm>
                  <a:off x="8382275" y="1377273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grpSp>
              <p:nvGrpSpPr>
                <p:cNvPr id="61" name="Ομάδα 60"/>
                <p:cNvGrpSpPr/>
                <p:nvPr/>
              </p:nvGrpSpPr>
              <p:grpSpPr>
                <a:xfrm>
                  <a:off x="8422101" y="940501"/>
                  <a:ext cx="1047163" cy="995396"/>
                  <a:chOff x="8422101" y="940501"/>
                  <a:chExt cx="1047163" cy="995396"/>
                </a:xfrm>
              </p:grpSpPr>
              <p:grpSp>
                <p:nvGrpSpPr>
                  <p:cNvPr id="29" name="Ομάδα 28"/>
                  <p:cNvGrpSpPr/>
                  <p:nvPr/>
                </p:nvGrpSpPr>
                <p:grpSpPr>
                  <a:xfrm>
                    <a:off x="8422101" y="940501"/>
                    <a:ext cx="1047163" cy="995396"/>
                    <a:chOff x="2651134" y="1681999"/>
                    <a:chExt cx="1047163" cy="995396"/>
                  </a:xfrm>
                </p:grpSpPr>
                <p:cxnSp>
                  <p:nvCxnSpPr>
                    <p:cNvPr id="30" name="Ευθεία γραμμή σύνδεσης 29"/>
                    <p:cNvCxnSpPr/>
                    <p:nvPr/>
                  </p:nvCxnSpPr>
                  <p:spPr>
                    <a:xfrm>
                      <a:off x="2651134" y="2161314"/>
                      <a:ext cx="396000" cy="0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Ευθεία γραμμή σύνδεσης 30"/>
                    <p:cNvCxnSpPr/>
                    <p:nvPr/>
                  </p:nvCxnSpPr>
                  <p:spPr>
                    <a:xfrm>
                      <a:off x="3056377" y="1681999"/>
                      <a:ext cx="0" cy="988470"/>
                    </a:xfrm>
                    <a:prstGeom prst="line">
                      <a:avLst/>
                    </a:prstGeom>
                    <a:ln w="381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Ευθεία γραμμή σύνδεσης 31"/>
                    <p:cNvCxnSpPr/>
                    <p:nvPr/>
                  </p:nvCxnSpPr>
                  <p:spPr>
                    <a:xfrm>
                      <a:off x="3302297" y="2157849"/>
                      <a:ext cx="396000" cy="0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Ευθεία γραμμή σύνδεσης 32"/>
                    <p:cNvCxnSpPr/>
                    <p:nvPr/>
                  </p:nvCxnSpPr>
                  <p:spPr>
                    <a:xfrm>
                      <a:off x="3291905" y="1688925"/>
                      <a:ext cx="0" cy="988470"/>
                    </a:xfrm>
                    <a:prstGeom prst="line">
                      <a:avLst/>
                    </a:prstGeom>
                    <a:ln w="381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7" name="Ορθογώνιο 56"/>
                      <p:cNvSpPr/>
                      <p:nvPr/>
                    </p:nvSpPr>
                    <p:spPr>
                      <a:xfrm>
                        <a:off x="9001120" y="1407389"/>
                        <a:ext cx="381835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𝐂</m:t>
                              </m:r>
                            </m:oMath>
                          </m:oMathPara>
                        </a14:m>
                        <a:endParaRPr lang="el-GR" dirty="0">
                          <a:solidFill>
                            <a:srgbClr val="00206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7" name="Ορθογώνιο 5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001120" y="1407389"/>
                        <a:ext cx="381835" cy="369332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  <p:grpSp>
        <p:nvGrpSpPr>
          <p:cNvPr id="67" name="Ομάδα 66"/>
          <p:cNvGrpSpPr/>
          <p:nvPr/>
        </p:nvGrpSpPr>
        <p:grpSpPr>
          <a:xfrm>
            <a:off x="284006" y="1328947"/>
            <a:ext cx="11312536" cy="2108440"/>
            <a:chOff x="-1368160" y="1328947"/>
            <a:chExt cx="11312536" cy="2108440"/>
          </a:xfrm>
        </p:grpSpPr>
        <p:sp>
          <p:nvSpPr>
            <p:cNvPr id="6" name="Ορθογώνιο 5"/>
            <p:cNvSpPr/>
            <p:nvPr/>
          </p:nvSpPr>
          <p:spPr>
            <a:xfrm>
              <a:off x="-1368160" y="1328947"/>
              <a:ext cx="75091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Αυτό γίνεται συνδέοντας ένα ηλεκτρικό στοιχείο στον πυκνωτή</a:t>
              </a:r>
              <a:endParaRPr lang="el-GR" sz="1600" dirty="0"/>
            </a:p>
          </p:txBody>
        </p:sp>
        <p:grpSp>
          <p:nvGrpSpPr>
            <p:cNvPr id="66" name="Ομάδα 65"/>
            <p:cNvGrpSpPr/>
            <p:nvPr/>
          </p:nvGrpSpPr>
          <p:grpSpPr>
            <a:xfrm>
              <a:off x="7928264" y="1416681"/>
              <a:ext cx="2016112" cy="2020706"/>
              <a:chOff x="7928264" y="1416681"/>
              <a:chExt cx="2016112" cy="2020706"/>
            </a:xfrm>
          </p:grpSpPr>
          <p:cxnSp>
            <p:nvCxnSpPr>
              <p:cNvPr id="48" name="Ευθεία γραμμή σύνδεσης 47"/>
              <p:cNvCxnSpPr/>
              <p:nvPr/>
            </p:nvCxnSpPr>
            <p:spPr>
              <a:xfrm flipH="1" flipV="1">
                <a:off x="7928264" y="1430537"/>
                <a:ext cx="464402" cy="7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Ευθεία γραμμή σύνδεσης 49"/>
              <p:cNvCxnSpPr/>
              <p:nvPr/>
            </p:nvCxnSpPr>
            <p:spPr>
              <a:xfrm flipH="1" flipV="1">
                <a:off x="7935190" y="2881796"/>
                <a:ext cx="464402" cy="7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Ευθεία γραμμή σύνδεσης 51"/>
              <p:cNvCxnSpPr/>
              <p:nvPr/>
            </p:nvCxnSpPr>
            <p:spPr>
              <a:xfrm flipH="1">
                <a:off x="7938655" y="1447524"/>
                <a:ext cx="0" cy="144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Ευθεία γραμμή σύνδεσης 52"/>
              <p:cNvCxnSpPr/>
              <p:nvPr/>
            </p:nvCxnSpPr>
            <p:spPr>
              <a:xfrm flipH="1" flipV="1">
                <a:off x="9462657" y="1416681"/>
                <a:ext cx="464402" cy="7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Ευθεία γραμμή σύνδεσης 53"/>
              <p:cNvCxnSpPr/>
              <p:nvPr/>
            </p:nvCxnSpPr>
            <p:spPr>
              <a:xfrm flipH="1" flipV="1">
                <a:off x="9479974" y="2867940"/>
                <a:ext cx="464402" cy="7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Ευθεία γραμμή σύνδεσης 54"/>
              <p:cNvCxnSpPr/>
              <p:nvPr/>
            </p:nvCxnSpPr>
            <p:spPr>
              <a:xfrm flipH="1">
                <a:off x="9930252" y="1423277"/>
                <a:ext cx="0" cy="144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Ομάδα 64"/>
              <p:cNvGrpSpPr/>
              <p:nvPr/>
            </p:nvGrpSpPr>
            <p:grpSpPr>
              <a:xfrm>
                <a:off x="8380230" y="2274526"/>
                <a:ext cx="1095967" cy="1162861"/>
                <a:chOff x="8380230" y="2274526"/>
                <a:chExt cx="1095967" cy="1162861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8548496" y="2397937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400" b="1" dirty="0" smtClean="0"/>
                    <a:t>–</a:t>
                  </a:r>
                  <a:endParaRPr lang="el-GR" sz="2400" b="1" dirty="0"/>
                </a:p>
              </p:txBody>
            </p:sp>
            <p:grpSp>
              <p:nvGrpSpPr>
                <p:cNvPr id="64" name="Ομάδα 63"/>
                <p:cNvGrpSpPr/>
                <p:nvPr/>
              </p:nvGrpSpPr>
              <p:grpSpPr>
                <a:xfrm>
                  <a:off x="8380230" y="2274526"/>
                  <a:ext cx="1095967" cy="1162861"/>
                  <a:chOff x="8380230" y="2274526"/>
                  <a:chExt cx="1095967" cy="1162861"/>
                </a:xfrm>
              </p:grpSpPr>
              <p:grpSp>
                <p:nvGrpSpPr>
                  <p:cNvPr id="40" name="Ομάδα 39"/>
                  <p:cNvGrpSpPr/>
                  <p:nvPr/>
                </p:nvGrpSpPr>
                <p:grpSpPr>
                  <a:xfrm>
                    <a:off x="8420856" y="2377155"/>
                    <a:ext cx="972490" cy="988470"/>
                    <a:chOff x="1130986" y="5750184"/>
                    <a:chExt cx="972490" cy="988470"/>
                  </a:xfrm>
                </p:grpSpPr>
                <p:cxnSp>
                  <p:nvCxnSpPr>
                    <p:cNvPr id="43" name="Ευθεία γραμμή σύνδεσης 42"/>
                    <p:cNvCxnSpPr/>
                    <p:nvPr/>
                  </p:nvCxnSpPr>
                  <p:spPr>
                    <a:xfrm>
                      <a:off x="1130986" y="6229499"/>
                      <a:ext cx="396000" cy="0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Ευθεία γραμμή σύνδεσης 43"/>
                    <p:cNvCxnSpPr/>
                    <p:nvPr/>
                  </p:nvCxnSpPr>
                  <p:spPr>
                    <a:xfrm>
                      <a:off x="1712876" y="5750184"/>
                      <a:ext cx="0" cy="988470"/>
                    </a:xfrm>
                    <a:prstGeom prst="line">
                      <a:avLst/>
                    </a:prstGeom>
                    <a:ln w="381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Ευθεία γραμμή σύνδεσης 44"/>
                    <p:cNvCxnSpPr/>
                    <p:nvPr/>
                  </p:nvCxnSpPr>
                  <p:spPr>
                    <a:xfrm>
                      <a:off x="1707476" y="6226034"/>
                      <a:ext cx="396000" cy="0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Ευθεία γραμμή σύνδεσης 45"/>
                    <p:cNvCxnSpPr/>
                    <p:nvPr/>
                  </p:nvCxnSpPr>
                  <p:spPr>
                    <a:xfrm>
                      <a:off x="1562001" y="5980640"/>
                      <a:ext cx="0" cy="504000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8984863" y="2274526"/>
                    <a:ext cx="33855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sz="2400" b="1" dirty="0" smtClean="0"/>
                      <a:t>+</a:t>
                    </a:r>
                    <a:endParaRPr lang="el-GR" sz="2400" b="1" dirty="0"/>
                  </a:p>
                </p:txBody>
              </p:sp>
              <p:sp>
                <p:nvSpPr>
                  <p:cNvPr id="36" name="Οβάλ 35"/>
                  <p:cNvSpPr/>
                  <p:nvPr/>
                </p:nvSpPr>
                <p:spPr>
                  <a:xfrm>
                    <a:off x="8380230" y="2809711"/>
                    <a:ext cx="108000" cy="10800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37" name="Οβάλ 36"/>
                  <p:cNvSpPr/>
                  <p:nvPr/>
                </p:nvSpPr>
                <p:spPr>
                  <a:xfrm>
                    <a:off x="9368197" y="2806246"/>
                    <a:ext cx="108000" cy="10800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Ορθογώνιο 57"/>
                      <p:cNvSpPr/>
                      <p:nvPr/>
                    </p:nvSpPr>
                    <p:spPr>
                      <a:xfrm>
                        <a:off x="8434854" y="3068055"/>
                        <a:ext cx="646267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b="1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lang="el-GR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l-GR" dirty="0">
                          <a:solidFill>
                            <a:srgbClr val="00206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8" name="Ορθογώνιο 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434854" y="3068055"/>
                        <a:ext cx="646267" cy="369332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  <p:sp>
        <p:nvSpPr>
          <p:cNvPr id="59" name="Ορθογώνιο 58"/>
          <p:cNvSpPr/>
          <p:nvPr/>
        </p:nvSpPr>
        <p:spPr>
          <a:xfrm>
            <a:off x="270141" y="1689167"/>
            <a:ext cx="779320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ηλεκτρικό στοιχείο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αντλεί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ηλεκτρόνια από τον δεξιό  οπλισμό του πυκνωτή και τα μεταφέρει στον αριστερό οπλισμό</a:t>
            </a:r>
            <a:endParaRPr lang="el-GR" sz="1600" dirty="0"/>
          </a:p>
        </p:txBody>
      </p:sp>
      <p:grpSp>
        <p:nvGrpSpPr>
          <p:cNvPr id="86" name="Ομάδα 85"/>
          <p:cNvGrpSpPr/>
          <p:nvPr/>
        </p:nvGrpSpPr>
        <p:grpSpPr>
          <a:xfrm>
            <a:off x="9145488" y="937036"/>
            <a:ext cx="2853027" cy="2344844"/>
            <a:chOff x="7493322" y="937036"/>
            <a:chExt cx="2853027" cy="2344844"/>
          </a:xfrm>
        </p:grpSpPr>
        <p:grpSp>
          <p:nvGrpSpPr>
            <p:cNvPr id="70" name="Ομάδα 69"/>
            <p:cNvGrpSpPr/>
            <p:nvPr/>
          </p:nvGrpSpPr>
          <p:grpSpPr>
            <a:xfrm>
              <a:off x="8360940" y="983388"/>
              <a:ext cx="364202" cy="369332"/>
              <a:chOff x="8360940" y="983388"/>
              <a:chExt cx="364202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Ορθογώνιο 59"/>
                  <p:cNvSpPr/>
                  <p:nvPr/>
                </p:nvSpPr>
                <p:spPr>
                  <a:xfrm>
                    <a:off x="8360940" y="983388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Ορθογώνιο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60940" y="983388"/>
                    <a:ext cx="364202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9" name="Ευθύγραμμο βέλος σύνδεσης 68"/>
              <p:cNvCxnSpPr/>
              <p:nvPr/>
            </p:nvCxnSpPr>
            <p:spPr>
              <a:xfrm>
                <a:off x="8380230" y="1311156"/>
                <a:ext cx="337488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Ομάδα 70"/>
            <p:cNvGrpSpPr/>
            <p:nvPr/>
          </p:nvGrpSpPr>
          <p:grpSpPr>
            <a:xfrm>
              <a:off x="7493322" y="1874103"/>
              <a:ext cx="364202" cy="413384"/>
              <a:chOff x="8392113" y="1160035"/>
              <a:chExt cx="364202" cy="4133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Ορθογώνιο 71"/>
                  <p:cNvSpPr/>
                  <p:nvPr/>
                </p:nvSpPr>
                <p:spPr>
                  <a:xfrm>
                    <a:off x="8392113" y="1160035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Ορθογώνιο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92113" y="1160035"/>
                    <a:ext cx="364202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3" name="Ευθύγραμμο βέλος σύνδεσης 72"/>
              <p:cNvCxnSpPr/>
              <p:nvPr/>
            </p:nvCxnSpPr>
            <p:spPr>
              <a:xfrm rot="5400000" flipH="1" flipV="1">
                <a:off x="8525704" y="1404675"/>
                <a:ext cx="337488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Ομάδα 73"/>
            <p:cNvGrpSpPr/>
            <p:nvPr/>
          </p:nvGrpSpPr>
          <p:grpSpPr>
            <a:xfrm>
              <a:off x="8306026" y="2912548"/>
              <a:ext cx="364202" cy="369332"/>
              <a:chOff x="8360940" y="1087296"/>
              <a:chExt cx="364202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Ορθογώνιο 74"/>
                  <p:cNvSpPr/>
                  <p:nvPr/>
                </p:nvSpPr>
                <p:spPr>
                  <a:xfrm>
                    <a:off x="8360940" y="1087296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Ορθογώνιο 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60940" y="1087296"/>
                    <a:ext cx="364202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6" name="Ευθύγραμμο βέλος σύνδεσης 75"/>
              <p:cNvCxnSpPr/>
              <p:nvPr/>
            </p:nvCxnSpPr>
            <p:spPr>
              <a:xfrm flipH="1" flipV="1">
                <a:off x="8380230" y="1176073"/>
                <a:ext cx="337488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Ομάδα 76"/>
            <p:cNvGrpSpPr/>
            <p:nvPr/>
          </p:nvGrpSpPr>
          <p:grpSpPr>
            <a:xfrm>
              <a:off x="9218387" y="937036"/>
              <a:ext cx="364202" cy="369332"/>
              <a:chOff x="8360940" y="983388"/>
              <a:chExt cx="364202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Ορθογώνιο 77"/>
                  <p:cNvSpPr/>
                  <p:nvPr/>
                </p:nvSpPr>
                <p:spPr>
                  <a:xfrm>
                    <a:off x="8360940" y="983388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8" name="Ορθογώνιο 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60940" y="983388"/>
                    <a:ext cx="364202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9" name="Ευθύγραμμο βέλος σύνδεσης 78"/>
              <p:cNvCxnSpPr/>
              <p:nvPr/>
            </p:nvCxnSpPr>
            <p:spPr>
              <a:xfrm>
                <a:off x="8380230" y="1311156"/>
                <a:ext cx="337488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Ομάδα 79"/>
            <p:cNvGrpSpPr/>
            <p:nvPr/>
          </p:nvGrpSpPr>
          <p:grpSpPr>
            <a:xfrm>
              <a:off x="9982147" y="1879706"/>
              <a:ext cx="364202" cy="369332"/>
              <a:chOff x="8444068" y="1211990"/>
              <a:chExt cx="364202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Ορθογώνιο 80"/>
                  <p:cNvSpPr/>
                  <p:nvPr/>
                </p:nvSpPr>
                <p:spPr>
                  <a:xfrm>
                    <a:off x="8444068" y="1211990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Ορθογώνιο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44068" y="1211990"/>
                    <a:ext cx="364202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2" name="Ευθύγραμμο βέλος σύνδεσης 81"/>
              <p:cNvCxnSpPr/>
              <p:nvPr/>
            </p:nvCxnSpPr>
            <p:spPr>
              <a:xfrm rot="16200000" flipH="1">
                <a:off x="8328275" y="1404675"/>
                <a:ext cx="337488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Ομάδα 82"/>
            <p:cNvGrpSpPr/>
            <p:nvPr/>
          </p:nvGrpSpPr>
          <p:grpSpPr>
            <a:xfrm>
              <a:off x="9163473" y="2907760"/>
              <a:ext cx="364202" cy="369332"/>
              <a:chOff x="8360940" y="1128860"/>
              <a:chExt cx="364202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Ορθογώνιο 83"/>
                  <p:cNvSpPr/>
                  <p:nvPr/>
                </p:nvSpPr>
                <p:spPr>
                  <a:xfrm>
                    <a:off x="8360940" y="1128860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4" name="Ορθογώνιο 8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60940" y="1128860"/>
                    <a:ext cx="364202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5" name="Ευθύγραμμο βέλος σύνδεσης 84"/>
              <p:cNvCxnSpPr/>
              <p:nvPr/>
            </p:nvCxnSpPr>
            <p:spPr>
              <a:xfrm flipH="1">
                <a:off x="8380230" y="1217637"/>
                <a:ext cx="337488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Ορθογώνιο 89"/>
          <p:cNvSpPr/>
          <p:nvPr/>
        </p:nvSpPr>
        <p:spPr>
          <a:xfrm>
            <a:off x="273602" y="4435841"/>
            <a:ext cx="8264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 κάθε στοιχειώδες φορτίο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l-G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που προστίθεται στον πυκνωτή απαιτείται ενέργεια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endParaRPr lang="el-G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5" name="Ομάδα 174"/>
          <p:cNvGrpSpPr/>
          <p:nvPr/>
        </p:nvGrpSpPr>
        <p:grpSpPr>
          <a:xfrm>
            <a:off x="280527" y="3866573"/>
            <a:ext cx="11320151" cy="2937432"/>
            <a:chOff x="280527" y="3866573"/>
            <a:chExt cx="11320151" cy="2937432"/>
          </a:xfrm>
        </p:grpSpPr>
        <p:grpSp>
          <p:nvGrpSpPr>
            <p:cNvPr id="136" name="Ομάδα 135"/>
            <p:cNvGrpSpPr/>
            <p:nvPr/>
          </p:nvGrpSpPr>
          <p:grpSpPr>
            <a:xfrm>
              <a:off x="9584566" y="4170950"/>
              <a:ext cx="2016112" cy="2496886"/>
              <a:chOff x="7928264" y="940501"/>
              <a:chExt cx="2016112" cy="2496886"/>
            </a:xfrm>
          </p:grpSpPr>
          <p:grpSp>
            <p:nvGrpSpPr>
              <p:cNvPr id="137" name="Ομάδα 136"/>
              <p:cNvGrpSpPr/>
              <p:nvPr/>
            </p:nvGrpSpPr>
            <p:grpSpPr>
              <a:xfrm>
                <a:off x="8382275" y="940501"/>
                <a:ext cx="1147922" cy="995396"/>
                <a:chOff x="8382275" y="940501"/>
                <a:chExt cx="1147922" cy="995396"/>
              </a:xfrm>
            </p:grpSpPr>
            <p:sp>
              <p:nvSpPr>
                <p:cNvPr id="157" name="Οβάλ 156"/>
                <p:cNvSpPr/>
                <p:nvPr/>
              </p:nvSpPr>
              <p:spPr>
                <a:xfrm>
                  <a:off x="9422197" y="1363417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grpSp>
              <p:nvGrpSpPr>
                <p:cNvPr id="158" name="Ομάδα 157"/>
                <p:cNvGrpSpPr/>
                <p:nvPr/>
              </p:nvGrpSpPr>
              <p:grpSpPr>
                <a:xfrm>
                  <a:off x="8382275" y="940501"/>
                  <a:ext cx="1086989" cy="995396"/>
                  <a:chOff x="8382275" y="940501"/>
                  <a:chExt cx="1086989" cy="995396"/>
                </a:xfrm>
              </p:grpSpPr>
              <p:sp>
                <p:nvSpPr>
                  <p:cNvPr id="159" name="Οβάλ 158"/>
                  <p:cNvSpPr/>
                  <p:nvPr/>
                </p:nvSpPr>
                <p:spPr>
                  <a:xfrm>
                    <a:off x="8382275" y="1377273"/>
                    <a:ext cx="108000" cy="10800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grpSp>
                <p:nvGrpSpPr>
                  <p:cNvPr id="160" name="Ομάδα 159"/>
                  <p:cNvGrpSpPr/>
                  <p:nvPr/>
                </p:nvGrpSpPr>
                <p:grpSpPr>
                  <a:xfrm>
                    <a:off x="8422101" y="940501"/>
                    <a:ext cx="1047163" cy="995396"/>
                    <a:chOff x="8422101" y="940501"/>
                    <a:chExt cx="1047163" cy="995396"/>
                  </a:xfrm>
                </p:grpSpPr>
                <p:grpSp>
                  <p:nvGrpSpPr>
                    <p:cNvPr id="161" name="Ομάδα 160"/>
                    <p:cNvGrpSpPr/>
                    <p:nvPr/>
                  </p:nvGrpSpPr>
                  <p:grpSpPr>
                    <a:xfrm>
                      <a:off x="8422101" y="940501"/>
                      <a:ext cx="1047163" cy="995396"/>
                      <a:chOff x="2651134" y="1681999"/>
                      <a:chExt cx="1047163" cy="995396"/>
                    </a:xfrm>
                  </p:grpSpPr>
                  <p:cxnSp>
                    <p:nvCxnSpPr>
                      <p:cNvPr id="163" name="Ευθεία γραμμή σύνδεσης 162"/>
                      <p:cNvCxnSpPr/>
                      <p:nvPr/>
                    </p:nvCxnSpPr>
                    <p:spPr>
                      <a:xfrm>
                        <a:off x="2651134" y="2161314"/>
                        <a:ext cx="396000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" name="Ευθεία γραμμή σύνδεσης 163"/>
                      <p:cNvCxnSpPr/>
                      <p:nvPr/>
                    </p:nvCxnSpPr>
                    <p:spPr>
                      <a:xfrm>
                        <a:off x="3056377" y="1681999"/>
                        <a:ext cx="0" cy="988470"/>
                      </a:xfrm>
                      <a:prstGeom prst="line">
                        <a:avLst/>
                      </a:prstGeom>
                      <a:ln w="38100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5" name="Ευθεία γραμμή σύνδεσης 164"/>
                      <p:cNvCxnSpPr/>
                      <p:nvPr/>
                    </p:nvCxnSpPr>
                    <p:spPr>
                      <a:xfrm>
                        <a:off x="3302297" y="2157849"/>
                        <a:ext cx="396000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6" name="Ευθεία γραμμή σύνδεσης 165"/>
                      <p:cNvCxnSpPr/>
                      <p:nvPr/>
                    </p:nvCxnSpPr>
                    <p:spPr>
                      <a:xfrm>
                        <a:off x="3291905" y="1688925"/>
                        <a:ext cx="0" cy="988470"/>
                      </a:xfrm>
                      <a:prstGeom prst="line">
                        <a:avLst/>
                      </a:prstGeom>
                      <a:ln w="38100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2" name="Ορθογώνιο 161"/>
                        <p:cNvSpPr/>
                        <p:nvPr/>
                      </p:nvSpPr>
                      <p:spPr>
                        <a:xfrm>
                          <a:off x="9001120" y="1407389"/>
                          <a:ext cx="381835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𝐂</m:t>
                                </m:r>
                              </m:oMath>
                            </m:oMathPara>
                          </a14:m>
                          <a:endParaRPr lang="el-GR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62" name="Ορθογώνιο 161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001120" y="1407389"/>
                          <a:ext cx="381835" cy="369332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138" name="Ομάδα 137"/>
              <p:cNvGrpSpPr/>
              <p:nvPr/>
            </p:nvGrpSpPr>
            <p:grpSpPr>
              <a:xfrm>
                <a:off x="7928264" y="1416681"/>
                <a:ext cx="2016112" cy="2020706"/>
                <a:chOff x="7928264" y="1416681"/>
                <a:chExt cx="2016112" cy="2020706"/>
              </a:xfrm>
            </p:grpSpPr>
            <p:cxnSp>
              <p:nvCxnSpPr>
                <p:cNvPr id="139" name="Ευθεία γραμμή σύνδεσης 138"/>
                <p:cNvCxnSpPr/>
                <p:nvPr/>
              </p:nvCxnSpPr>
              <p:spPr>
                <a:xfrm flipH="1" flipV="1">
                  <a:off x="7928264" y="1430537"/>
                  <a:ext cx="464402" cy="7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Ευθεία γραμμή σύνδεσης 139"/>
                <p:cNvCxnSpPr/>
                <p:nvPr/>
              </p:nvCxnSpPr>
              <p:spPr>
                <a:xfrm flipH="1" flipV="1">
                  <a:off x="7935190" y="2881796"/>
                  <a:ext cx="464402" cy="7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Ευθεία γραμμή σύνδεσης 140"/>
                <p:cNvCxnSpPr/>
                <p:nvPr/>
              </p:nvCxnSpPr>
              <p:spPr>
                <a:xfrm flipH="1">
                  <a:off x="7938655" y="1447524"/>
                  <a:ext cx="0" cy="144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Ευθεία γραμμή σύνδεσης 141"/>
                <p:cNvCxnSpPr/>
                <p:nvPr/>
              </p:nvCxnSpPr>
              <p:spPr>
                <a:xfrm flipH="1" flipV="1">
                  <a:off x="9462657" y="1416681"/>
                  <a:ext cx="464402" cy="7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Ευθεία γραμμή σύνδεσης 142"/>
                <p:cNvCxnSpPr/>
                <p:nvPr/>
              </p:nvCxnSpPr>
              <p:spPr>
                <a:xfrm flipH="1" flipV="1">
                  <a:off x="9479974" y="2867940"/>
                  <a:ext cx="464402" cy="7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Ευθεία γραμμή σύνδεσης 143"/>
                <p:cNvCxnSpPr/>
                <p:nvPr/>
              </p:nvCxnSpPr>
              <p:spPr>
                <a:xfrm flipH="1">
                  <a:off x="9930252" y="1423277"/>
                  <a:ext cx="0" cy="144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5" name="Ομάδα 144"/>
                <p:cNvGrpSpPr/>
                <p:nvPr/>
              </p:nvGrpSpPr>
              <p:grpSpPr>
                <a:xfrm>
                  <a:off x="8380230" y="2274526"/>
                  <a:ext cx="1095967" cy="1162861"/>
                  <a:chOff x="8380230" y="2274526"/>
                  <a:chExt cx="1095967" cy="1162861"/>
                </a:xfrm>
              </p:grpSpPr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8548496" y="2397937"/>
                    <a:ext cx="33855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sz="2400" b="1" dirty="0" smtClean="0"/>
                      <a:t>–</a:t>
                    </a:r>
                    <a:endParaRPr lang="el-GR" sz="2400" b="1" dirty="0"/>
                  </a:p>
                </p:txBody>
              </p:sp>
              <p:grpSp>
                <p:nvGrpSpPr>
                  <p:cNvPr id="147" name="Ομάδα 146"/>
                  <p:cNvGrpSpPr/>
                  <p:nvPr/>
                </p:nvGrpSpPr>
                <p:grpSpPr>
                  <a:xfrm>
                    <a:off x="8380230" y="2274526"/>
                    <a:ext cx="1095967" cy="1162861"/>
                    <a:chOff x="8380230" y="2274526"/>
                    <a:chExt cx="1095967" cy="1162861"/>
                  </a:xfrm>
                </p:grpSpPr>
                <p:grpSp>
                  <p:nvGrpSpPr>
                    <p:cNvPr id="148" name="Ομάδα 147"/>
                    <p:cNvGrpSpPr/>
                    <p:nvPr/>
                  </p:nvGrpSpPr>
                  <p:grpSpPr>
                    <a:xfrm>
                      <a:off x="8420856" y="2377155"/>
                      <a:ext cx="972490" cy="988470"/>
                      <a:chOff x="1130986" y="5750184"/>
                      <a:chExt cx="972490" cy="988470"/>
                    </a:xfrm>
                  </p:grpSpPr>
                  <p:cxnSp>
                    <p:nvCxnSpPr>
                      <p:cNvPr id="153" name="Ευθεία γραμμή σύνδεσης 152"/>
                      <p:cNvCxnSpPr/>
                      <p:nvPr/>
                    </p:nvCxnSpPr>
                    <p:spPr>
                      <a:xfrm>
                        <a:off x="1130986" y="6229499"/>
                        <a:ext cx="396000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" name="Ευθεία γραμμή σύνδεσης 153"/>
                      <p:cNvCxnSpPr/>
                      <p:nvPr/>
                    </p:nvCxnSpPr>
                    <p:spPr>
                      <a:xfrm>
                        <a:off x="1712876" y="5750184"/>
                        <a:ext cx="0" cy="988470"/>
                      </a:xfrm>
                      <a:prstGeom prst="line">
                        <a:avLst/>
                      </a:prstGeom>
                      <a:ln w="38100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" name="Ευθεία γραμμή σύνδεσης 154"/>
                      <p:cNvCxnSpPr/>
                      <p:nvPr/>
                    </p:nvCxnSpPr>
                    <p:spPr>
                      <a:xfrm>
                        <a:off x="1707476" y="6226034"/>
                        <a:ext cx="396000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" name="Ευθεία γραμμή σύνδεσης 155"/>
                      <p:cNvCxnSpPr/>
                      <p:nvPr/>
                    </p:nvCxnSpPr>
                    <p:spPr>
                      <a:xfrm>
                        <a:off x="1562001" y="5980640"/>
                        <a:ext cx="0" cy="504000"/>
                      </a:xfrm>
                      <a:prstGeom prst="line">
                        <a:avLst/>
                      </a:prstGeom>
                      <a:ln w="76200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9" name="TextBox 148"/>
                    <p:cNvSpPr txBox="1"/>
                    <p:nvPr/>
                  </p:nvSpPr>
                  <p:spPr>
                    <a:xfrm>
                      <a:off x="8984863" y="2274526"/>
                      <a:ext cx="338554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l-GR" sz="2400" b="1" dirty="0" smtClean="0"/>
                        <a:t>+</a:t>
                      </a:r>
                      <a:endParaRPr lang="el-GR" sz="2400" b="1" dirty="0"/>
                    </a:p>
                  </p:txBody>
                </p:sp>
                <p:sp>
                  <p:nvSpPr>
                    <p:cNvPr id="150" name="Οβάλ 149"/>
                    <p:cNvSpPr/>
                    <p:nvPr/>
                  </p:nvSpPr>
                  <p:spPr>
                    <a:xfrm>
                      <a:off x="8380230" y="2809711"/>
                      <a:ext cx="108000" cy="108000"/>
                    </a:xfrm>
                    <a:prstGeom prst="ellipse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151" name="Οβάλ 150"/>
                    <p:cNvSpPr/>
                    <p:nvPr/>
                  </p:nvSpPr>
                  <p:spPr>
                    <a:xfrm>
                      <a:off x="9368197" y="2806246"/>
                      <a:ext cx="108000" cy="108000"/>
                    </a:xfrm>
                    <a:prstGeom prst="ellipse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52" name="Ορθογώνιο 151"/>
                        <p:cNvSpPr/>
                        <p:nvPr/>
                      </p:nvSpPr>
                      <p:spPr>
                        <a:xfrm>
                          <a:off x="8434854" y="3068055"/>
                          <a:ext cx="646267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b="1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el-GR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52" name="Ορθογώνιο 151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434854" y="3068055"/>
                          <a:ext cx="646267" cy="369332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</p:grpSp>
        <p:grpSp>
          <p:nvGrpSpPr>
            <p:cNvPr id="172" name="Ομάδα 171"/>
            <p:cNvGrpSpPr/>
            <p:nvPr/>
          </p:nvGrpSpPr>
          <p:grpSpPr>
            <a:xfrm>
              <a:off x="280527" y="3866573"/>
              <a:ext cx="10942776" cy="2937432"/>
              <a:chOff x="280527" y="3866573"/>
              <a:chExt cx="10942776" cy="2937432"/>
            </a:xfrm>
          </p:grpSpPr>
          <p:sp>
            <p:nvSpPr>
              <p:cNvPr id="91" name="Ορθογώνιο 90"/>
              <p:cNvSpPr/>
              <p:nvPr/>
            </p:nvSpPr>
            <p:spPr>
              <a:xfrm>
                <a:off x="280527" y="6188452"/>
                <a:ext cx="8582917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Όταν ο πυκνωτής αποκτήσει πλήρη φόρτιση </a:t>
                </a:r>
                <a:r>
                  <a:rPr lang="en-US" sz="16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ο αριστερός και δεξιός οπλισμός θα έχουν φορτίο </a:t>
                </a:r>
                <a:r>
                  <a:rPr lang="el-GR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και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+Q</a:t>
                </a:r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αντίστοιχα και μεταξύ των οπλισμών θα υπάρχει διαφορά δυναμικού </a:t>
                </a:r>
                <a:r>
                  <a:rPr 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l-GR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l-GR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9" name="Ορθογώνιο 168"/>
              <p:cNvSpPr/>
              <p:nvPr/>
            </p:nvSpPr>
            <p:spPr>
              <a:xfrm>
                <a:off x="10002228" y="4107265"/>
                <a:ext cx="466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l-GR" dirty="0"/>
              </a:p>
            </p:txBody>
          </p:sp>
          <p:sp>
            <p:nvSpPr>
              <p:cNvPr id="170" name="Ορθογώνιο 169"/>
              <p:cNvSpPr/>
              <p:nvPr/>
            </p:nvSpPr>
            <p:spPr>
              <a:xfrm>
                <a:off x="10740479" y="4115728"/>
                <a:ext cx="4828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l-GR" dirty="0"/>
              </a:p>
            </p:txBody>
          </p:sp>
          <p:sp>
            <p:nvSpPr>
              <p:cNvPr id="171" name="Ορθογώνιο 170"/>
              <p:cNvSpPr/>
              <p:nvPr/>
            </p:nvSpPr>
            <p:spPr>
              <a:xfrm>
                <a:off x="10395617" y="3866573"/>
                <a:ext cx="5597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l-GR" dirty="0"/>
              </a:p>
            </p:txBody>
          </p:sp>
        </p:grpSp>
      </p:grpSp>
      <p:grpSp>
        <p:nvGrpSpPr>
          <p:cNvPr id="174" name="Ομάδα 173"/>
          <p:cNvGrpSpPr/>
          <p:nvPr/>
        </p:nvGrpSpPr>
        <p:grpSpPr>
          <a:xfrm>
            <a:off x="266683" y="636234"/>
            <a:ext cx="10817375" cy="2329648"/>
            <a:chOff x="266683" y="636234"/>
            <a:chExt cx="10817375" cy="2329648"/>
          </a:xfrm>
        </p:grpSpPr>
        <p:grpSp>
          <p:nvGrpSpPr>
            <p:cNvPr id="116" name="Ομάδα 115"/>
            <p:cNvGrpSpPr/>
            <p:nvPr/>
          </p:nvGrpSpPr>
          <p:grpSpPr>
            <a:xfrm>
              <a:off x="266683" y="1602577"/>
              <a:ext cx="10817375" cy="1363305"/>
              <a:chOff x="-1385483" y="1602577"/>
              <a:chExt cx="10817375" cy="1363305"/>
            </a:xfrm>
          </p:grpSpPr>
          <p:sp>
            <p:nvSpPr>
              <p:cNvPr id="87" name="Ορθογώνιο 86"/>
              <p:cNvSpPr/>
              <p:nvPr/>
            </p:nvSpPr>
            <p:spPr>
              <a:xfrm>
                <a:off x="-1385483" y="2319551"/>
                <a:ext cx="827446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 δεξιός οπλισμός αρχίζει να φορτίζεται με φορτίο </a:t>
                </a:r>
                <a:r>
                  <a:rPr lang="el-GR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και ο αριστερός οπλισμός φορτίζεται με φορτίο </a:t>
                </a:r>
                <a:r>
                  <a:rPr lang="el-GR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ενώ η διαφορά δυναμικού μεταξύ των οπλισμών είναι </a:t>
                </a:r>
                <a:r>
                  <a:rPr 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el-GR" sz="16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4" name="Ορθογώνιο 113"/>
              <p:cNvSpPr/>
              <p:nvPr/>
            </p:nvSpPr>
            <p:spPr>
              <a:xfrm>
                <a:off x="9000364" y="1602577"/>
                <a:ext cx="4315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l-GR" dirty="0"/>
              </a:p>
            </p:txBody>
          </p:sp>
          <p:sp>
            <p:nvSpPr>
              <p:cNvPr id="115" name="Ορθογώνιο 114"/>
              <p:cNvSpPr/>
              <p:nvPr/>
            </p:nvSpPr>
            <p:spPr>
              <a:xfrm>
                <a:off x="8443035" y="162495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l-GR" dirty="0"/>
              </a:p>
            </p:txBody>
          </p:sp>
        </p:grpSp>
        <p:sp>
          <p:nvSpPr>
            <p:cNvPr id="173" name="Ορθογώνιο 172"/>
            <p:cNvSpPr/>
            <p:nvPr/>
          </p:nvSpPr>
          <p:spPr>
            <a:xfrm>
              <a:off x="10363958" y="636234"/>
              <a:ext cx="4828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l-GR" dirty="0"/>
            </a:p>
          </p:txBody>
        </p:sp>
      </p:grpSp>
      <p:grpSp>
        <p:nvGrpSpPr>
          <p:cNvPr id="190" name="Ομάδα 189"/>
          <p:cNvGrpSpPr/>
          <p:nvPr/>
        </p:nvGrpSpPr>
        <p:grpSpPr>
          <a:xfrm>
            <a:off x="1551694" y="2937871"/>
            <a:ext cx="3611691" cy="516680"/>
            <a:chOff x="1551694" y="2937871"/>
            <a:chExt cx="3611691" cy="516680"/>
          </a:xfrm>
        </p:grpSpPr>
        <p:sp>
          <p:nvSpPr>
            <p:cNvPr id="177" name="Ορθογώνιο 176"/>
            <p:cNvSpPr/>
            <p:nvPr/>
          </p:nvSpPr>
          <p:spPr>
            <a:xfrm>
              <a:off x="1551694" y="3013660"/>
              <a:ext cx="26703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Από ορισμό χωρητικότητας:</a:t>
              </a:r>
              <a:endParaRPr lang="el-GR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Ορθογώνιο 177"/>
                <p:cNvSpPr/>
                <p:nvPr/>
              </p:nvSpPr>
              <p:spPr>
                <a:xfrm>
                  <a:off x="4270000" y="2937871"/>
                  <a:ext cx="893385" cy="5166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l-GR" sz="16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78" name="Ορθογώνιο 1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0000" y="2937871"/>
                  <a:ext cx="893385" cy="516680"/>
                </a:xfrm>
                <a:prstGeom prst="rect">
                  <a:avLst/>
                </a:prstGeom>
                <a:blipFill>
                  <a:blip r:embed="rId12"/>
                  <a:stretch>
                    <a:fillRect b="-35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1" name="Ομάδα 190"/>
          <p:cNvGrpSpPr/>
          <p:nvPr/>
        </p:nvGrpSpPr>
        <p:grpSpPr>
          <a:xfrm>
            <a:off x="259753" y="3457007"/>
            <a:ext cx="5201002" cy="861774"/>
            <a:chOff x="259753" y="3457007"/>
            <a:chExt cx="5201002" cy="861774"/>
          </a:xfrm>
        </p:grpSpPr>
        <p:sp>
          <p:nvSpPr>
            <p:cNvPr id="179" name="Ορθογώνιο 178"/>
            <p:cNvSpPr/>
            <p:nvPr/>
          </p:nvSpPr>
          <p:spPr>
            <a:xfrm>
              <a:off x="259753" y="3457007"/>
              <a:ext cx="383426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Για να μετακινηθεί ένα στοιχειώδες φορτίο </a:t>
              </a:r>
              <a:r>
                <a:rPr lang="en-US" b="1" i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dq</a:t>
              </a:r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από τον ένα οπλισμό στον άλλο θα πρέπει αυτό να έχει ενέργεια </a:t>
              </a: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γιατί?)</a:t>
              </a:r>
              <a:endParaRPr lang="el-GR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Ορθογώνιο 179"/>
                <p:cNvSpPr/>
                <p:nvPr/>
              </p:nvSpPr>
              <p:spPr>
                <a:xfrm>
                  <a:off x="4115322" y="3713233"/>
                  <a:ext cx="134543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𝒅𝑼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𝒅𝒒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oMath>
                    </m:oMathPara>
                  </a14:m>
                  <a:endParaRPr lang="el-GR" sz="1600" i="1" dirty="0"/>
                </a:p>
              </p:txBody>
            </p:sp>
          </mc:Choice>
          <mc:Fallback xmlns="">
            <p:sp>
              <p:nvSpPr>
                <p:cNvPr id="180" name="Ορθογώνιο 1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5322" y="3713233"/>
                  <a:ext cx="1345433" cy="338554"/>
                </a:xfrm>
                <a:prstGeom prst="rect">
                  <a:avLst/>
                </a:prstGeom>
                <a:blipFill>
                  <a:blip r:embed="rId13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3" name="Ομάδα 192"/>
          <p:cNvGrpSpPr/>
          <p:nvPr/>
        </p:nvGrpSpPr>
        <p:grpSpPr>
          <a:xfrm>
            <a:off x="259753" y="4884978"/>
            <a:ext cx="7779117" cy="1275928"/>
            <a:chOff x="259753" y="4884978"/>
            <a:chExt cx="7779117" cy="1275928"/>
          </a:xfrm>
        </p:grpSpPr>
        <p:sp>
          <p:nvSpPr>
            <p:cNvPr id="184" name="Ορθογώνιο 183"/>
            <p:cNvSpPr/>
            <p:nvPr/>
          </p:nvSpPr>
          <p:spPr>
            <a:xfrm>
              <a:off x="259753" y="4884978"/>
              <a:ext cx="77791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Για </a:t>
              </a:r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την πλήρη φόρτιση του πυκνωτή απαιτείται συνολική ενέργεια </a:t>
              </a:r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που είναι ίση με:</a:t>
              </a:r>
              <a:endParaRPr lang="el-GR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Ορθογώνιο 184"/>
                <p:cNvSpPr/>
                <p:nvPr/>
              </p:nvSpPr>
              <p:spPr>
                <a:xfrm>
                  <a:off x="287469" y="5320611"/>
                  <a:ext cx="2052998" cy="8402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𝒅𝑼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𝑪</m:t>
                                </m:r>
                              </m:den>
                            </m:f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𝒅𝒒</m:t>
                            </m:r>
                          </m:e>
                        </m:nary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⟹</m:t>
                        </m:r>
                      </m:oMath>
                    </m:oMathPara>
                  </a14:m>
                  <a:endParaRPr lang="el-GR" sz="1600" dirty="0"/>
                </a:p>
              </p:txBody>
            </p:sp>
          </mc:Choice>
          <mc:Fallback xmlns="">
            <p:sp>
              <p:nvSpPr>
                <p:cNvPr id="185" name="Ορθογώνιο 1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469" y="5320611"/>
                  <a:ext cx="2052998" cy="84029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Ορθογώνιο 185"/>
              <p:cNvSpPr/>
              <p:nvPr/>
            </p:nvSpPr>
            <p:spPr>
              <a:xfrm>
                <a:off x="2405796" y="5306050"/>
                <a:ext cx="1831784" cy="840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sup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𝒅𝒒</m:t>
                          </m:r>
                        </m:e>
                      </m:nary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186" name="Ορθογώνιο 1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96" y="5306050"/>
                <a:ext cx="1831784" cy="84029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Ορθογώνιο 186"/>
              <p:cNvSpPr/>
              <p:nvPr/>
            </p:nvSpPr>
            <p:spPr>
              <a:xfrm>
                <a:off x="4227189" y="5375017"/>
                <a:ext cx="1531188" cy="655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87" name="Ορθογώνιο 1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189" y="5375017"/>
                <a:ext cx="1531188" cy="65517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2" name="Ομάδα 191"/>
          <p:cNvGrpSpPr/>
          <p:nvPr/>
        </p:nvGrpSpPr>
        <p:grpSpPr>
          <a:xfrm>
            <a:off x="5383026" y="2947706"/>
            <a:ext cx="1799880" cy="1044000"/>
            <a:chOff x="5383026" y="2947706"/>
            <a:chExt cx="1799880" cy="104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Ορθογώνιο 182"/>
                <p:cNvSpPr/>
                <p:nvPr/>
              </p:nvSpPr>
              <p:spPr>
                <a:xfrm>
                  <a:off x="5772841" y="3183251"/>
                  <a:ext cx="1410065" cy="5549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𝒅𝑼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den>
                        </m:f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𝒅𝒒</m:t>
                        </m:r>
                      </m:oMath>
                    </m:oMathPara>
                  </a14:m>
                  <a:endParaRPr lang="el-GR" sz="1600" i="1" dirty="0"/>
                </a:p>
              </p:txBody>
            </p:sp>
          </mc:Choice>
          <mc:Fallback xmlns="">
            <p:sp>
              <p:nvSpPr>
                <p:cNvPr id="183" name="Ορθογώνιο 1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841" y="3183251"/>
                  <a:ext cx="1410065" cy="55496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8" name="Δεξί άγκιστρο 187"/>
            <p:cNvSpPr/>
            <p:nvPr/>
          </p:nvSpPr>
          <p:spPr>
            <a:xfrm>
              <a:off x="5383026" y="2947706"/>
              <a:ext cx="288000" cy="1044000"/>
            </a:xfrm>
            <a:prstGeom prst="rightBrace">
              <a:avLst>
                <a:gd name="adj1" fmla="val 27976"/>
                <a:gd name="adj2" fmla="val 50000"/>
              </a:avLst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Ορθογώνιο 188"/>
              <p:cNvSpPr/>
              <p:nvPr/>
            </p:nvSpPr>
            <p:spPr>
              <a:xfrm>
                <a:off x="5668068" y="5433898"/>
                <a:ext cx="1789977" cy="610936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89" name="Ορθογώνιο 1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068" y="5433898"/>
                <a:ext cx="1789977" cy="61093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16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90" grpId="0"/>
      <p:bldP spid="186" grpId="0"/>
      <p:bldP spid="187" grpId="0"/>
      <p:bldP spid="189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4648</Words>
  <Application>Microsoft Office PowerPoint</Application>
  <PresentationFormat>Ευρεία οθόνη</PresentationFormat>
  <Paragraphs>701</Paragraphs>
  <Slides>25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Cambria Math</vt:lpstr>
      <vt:lpstr>Times New Roman</vt:lpstr>
      <vt:lpstr>Θέμα του Office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Μοριακή Δομή Διηλεκτρικού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Sideris</dc:creator>
  <cp:lastModifiedBy>Sideris</cp:lastModifiedBy>
  <cp:revision>134</cp:revision>
  <dcterms:created xsi:type="dcterms:W3CDTF">2020-05-16T07:53:56Z</dcterms:created>
  <dcterms:modified xsi:type="dcterms:W3CDTF">2020-05-25T21:52:12Z</dcterms:modified>
</cp:coreProperties>
</file>