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283" r:id="rId3"/>
    <p:sldId id="268" r:id="rId4"/>
    <p:sldId id="331" r:id="rId5"/>
    <p:sldId id="333" r:id="rId6"/>
    <p:sldId id="334" r:id="rId7"/>
    <p:sldId id="263" r:id="rId8"/>
    <p:sldId id="336" r:id="rId9"/>
    <p:sldId id="337" r:id="rId10"/>
    <p:sldId id="338" r:id="rId11"/>
    <p:sldId id="269" r:id="rId12"/>
    <p:sldId id="339" r:id="rId13"/>
    <p:sldId id="340" r:id="rId14"/>
    <p:sldId id="341" r:id="rId15"/>
    <p:sldId id="343" r:id="rId16"/>
    <p:sldId id="270" r:id="rId17"/>
    <p:sldId id="276" r:id="rId18"/>
    <p:sldId id="277" r:id="rId19"/>
    <p:sldId id="374" r:id="rId20"/>
    <p:sldId id="344" r:id="rId21"/>
    <p:sldId id="278" r:id="rId22"/>
    <p:sldId id="375" r:id="rId23"/>
    <p:sldId id="345" r:id="rId24"/>
    <p:sldId id="346" r:id="rId25"/>
    <p:sldId id="347" r:id="rId26"/>
  </p:sldIdLst>
  <p:sldSz cx="9144000" cy="6858000" type="screen4x3"/>
  <p:notesSz cx="7077075" cy="9077325"/>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D15"/>
    <a:srgbClr val="A4E91B"/>
    <a:srgbClr val="D0F488"/>
    <a:srgbClr val="D1F4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448" autoAdjust="0"/>
  </p:normalViewPr>
  <p:slideViewPr>
    <p:cSldViewPr>
      <p:cViewPr varScale="1">
        <p:scale>
          <a:sx n="67" d="100"/>
          <a:sy n="67"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Date Placeholder 2"/>
          <p:cNvSpPr>
            <a:spLocks noGrp="1"/>
          </p:cNvSpPr>
          <p:nvPr>
            <p:ph type="dt" sz="quarter"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929B192-C914-4FBC-8118-2EDD641C7CD4}" type="datetimeFigureOut">
              <a:rPr lang="el-GR"/>
              <a:pPr>
                <a:defRPr/>
              </a:pPr>
              <a:t>24/5/2020</a:t>
            </a:fld>
            <a:endParaRPr lang="el-GR"/>
          </a:p>
        </p:txBody>
      </p:sp>
      <p:sp>
        <p:nvSpPr>
          <p:cNvPr id="4" name="Footer Placeholder 3"/>
          <p:cNvSpPr>
            <a:spLocks noGrp="1"/>
          </p:cNvSpPr>
          <p:nvPr>
            <p:ph type="ftr" sz="quarter" idx="2"/>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5" name="Slide Number Placeholder 4"/>
          <p:cNvSpPr>
            <a:spLocks noGrp="1"/>
          </p:cNvSpPr>
          <p:nvPr>
            <p:ph type="sldNum" sz="quarter" idx="3"/>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6684FF-C435-4D01-9C73-230EC4F1A49E}" type="slidenum">
              <a:rPr lang="el-GR"/>
              <a:pPr>
                <a:defRPr/>
              </a:pPr>
              <a:t>‹#›</a:t>
            </a:fld>
            <a:endParaRPr lang="el-GR"/>
          </a:p>
        </p:txBody>
      </p:sp>
    </p:spTree>
    <p:extLst>
      <p:ext uri="{BB962C8B-B14F-4D97-AF65-F5344CB8AC3E}">
        <p14:creationId xmlns:p14="http://schemas.microsoft.com/office/powerpoint/2010/main" val="156468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7B01E89-7B60-4328-A24D-7748956BFED9}" type="datetimeFigureOut">
              <a:rPr lang="el-GR"/>
              <a:pPr>
                <a:defRPr/>
              </a:pPr>
              <a:t>24/5/2020</a:t>
            </a:fld>
            <a:endParaRPr lang="el-GR"/>
          </a:p>
        </p:txBody>
      </p:sp>
      <p:sp>
        <p:nvSpPr>
          <p:cNvPr id="4" name="Θέση εικόνας διαφάνειας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708025" y="4311650"/>
            <a:ext cx="5661025" cy="4084638"/>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30D5A97-3750-40E8-B24F-86D3635D5834}" type="slidenum">
              <a:rPr lang="el-GR"/>
              <a:pPr>
                <a:defRPr/>
              </a:pPr>
              <a:t>‹#›</a:t>
            </a:fld>
            <a:endParaRPr lang="el-GR"/>
          </a:p>
        </p:txBody>
      </p:sp>
    </p:spTree>
    <p:extLst>
      <p:ext uri="{BB962C8B-B14F-4D97-AF65-F5344CB8AC3E}">
        <p14:creationId xmlns:p14="http://schemas.microsoft.com/office/powerpoint/2010/main" val="3951570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E92A6105-5513-413F-AFEC-9979CFAE16A2}" type="datetimeFigureOut">
              <a:rPr lang="el-GR"/>
              <a:pPr>
                <a:defRPr/>
              </a:pPr>
              <a:t>24/5/2020</a:t>
            </a:fld>
            <a:endParaRPr lang="el-GR"/>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l-GR"/>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D4C94906-A947-4A23-81D4-2495D84ED81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E1C70A37-A0B0-4F58-BE3A-073D2D73DCF9}" type="datetimeFigureOut">
              <a:rPr lang="el-GR"/>
              <a:pPr>
                <a:defRPr/>
              </a:pPr>
              <a:t>24/5/2020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B117620-ADF0-40FE-81C8-C94DA58C1D5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2187D1C6-8A2A-4C3F-8D5F-B3204C018B73}" type="datetimeFigureOut">
              <a:rPr lang="el-GR"/>
              <a:pPr>
                <a:defRPr/>
              </a:pPr>
              <a:t>24/5/2020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E99B9020-ECB1-4501-8F81-5A65A3FBD31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C25823EC-31A8-48FB-9484-835079BF83FF}" type="datetimeFigureOut">
              <a:rPr lang="el-GR"/>
              <a:pPr>
                <a:defRPr/>
              </a:pPr>
              <a:t>24/5/2020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047987DB-E615-436E-9F9B-7C64F33477D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C2654A81-943E-4421-86CA-7EA7FFA8DF5F}" type="datetimeFigureOut">
              <a:rPr lang="el-GR"/>
              <a:pPr>
                <a:defRPr/>
              </a:pPr>
              <a:t>24/5/2020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4E8D42D5-F7D5-44AE-95B6-054DD4295DC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3"/>
          <p:cNvSpPr>
            <a:spLocks noGrp="1"/>
          </p:cNvSpPr>
          <p:nvPr>
            <p:ph type="dt" sz="half" idx="15"/>
          </p:nvPr>
        </p:nvSpPr>
        <p:spPr/>
        <p:txBody>
          <a:bodyPr/>
          <a:lstStyle>
            <a:lvl1pPr>
              <a:defRPr/>
            </a:lvl1pPr>
          </a:lstStyle>
          <a:p>
            <a:pPr>
              <a:defRPr/>
            </a:pPr>
            <a:fld id="{FD823738-414F-4B75-8352-4B7779C91C34}" type="datetimeFigureOut">
              <a:rPr lang="el-GR"/>
              <a:pPr>
                <a:defRPr/>
              </a:pPr>
              <a:t>24/5/2020</a:t>
            </a:fld>
            <a:endParaRPr lang="el-GR"/>
          </a:p>
        </p:txBody>
      </p:sp>
      <p:sp>
        <p:nvSpPr>
          <p:cNvPr id="6" name="Footer Placeholder 4"/>
          <p:cNvSpPr>
            <a:spLocks noGrp="1"/>
          </p:cNvSpPr>
          <p:nvPr>
            <p:ph type="ftr" sz="quarter" idx="16"/>
          </p:nvPr>
        </p:nvSpPr>
        <p:spPr/>
        <p:txBody>
          <a:bodyPr/>
          <a:lstStyle>
            <a:lvl1pPr>
              <a:defRPr/>
            </a:lvl1pPr>
          </a:lstStyle>
          <a:p>
            <a:pPr>
              <a:defRPr/>
            </a:pPr>
            <a:endParaRPr lang="el-GR"/>
          </a:p>
        </p:txBody>
      </p:sp>
      <p:sp>
        <p:nvSpPr>
          <p:cNvPr id="7" name="Slide Number Placeholder 5"/>
          <p:cNvSpPr>
            <a:spLocks noGrp="1"/>
          </p:cNvSpPr>
          <p:nvPr>
            <p:ph type="sldNum" sz="quarter" idx="17"/>
          </p:nvPr>
        </p:nvSpPr>
        <p:spPr/>
        <p:txBody>
          <a:bodyPr/>
          <a:lstStyle>
            <a:lvl1pPr>
              <a:defRPr/>
            </a:lvl1pPr>
          </a:lstStyle>
          <a:p>
            <a:pPr>
              <a:defRPr/>
            </a:pPr>
            <a:fld id="{19062146-AC4F-4641-9386-0E0425393040}"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3E7AD5D1-0926-4032-8A44-E6FD15AF2249}" type="datetimeFigureOut">
              <a:rPr lang="el-GR"/>
              <a:pPr>
                <a:defRPr/>
              </a:pPr>
              <a:t>24/5/2020</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54F6EEBB-2BB5-4CBD-AC3A-88B8BCFB5EF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3"/>
          <p:cNvSpPr>
            <a:spLocks noGrp="1"/>
          </p:cNvSpPr>
          <p:nvPr>
            <p:ph type="dt" sz="half" idx="10"/>
          </p:nvPr>
        </p:nvSpPr>
        <p:spPr/>
        <p:txBody>
          <a:bodyPr/>
          <a:lstStyle>
            <a:lvl1pPr>
              <a:defRPr/>
            </a:lvl1pPr>
          </a:lstStyle>
          <a:p>
            <a:pPr>
              <a:defRPr/>
            </a:pPr>
            <a:fld id="{DE84A2F0-6F6F-4995-AA1E-E09B1F491392}" type="datetimeFigureOut">
              <a:rPr lang="el-GR"/>
              <a:pPr>
                <a:defRPr/>
              </a:pPr>
              <a:t>24/5/2020</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31BFE286-278A-41CD-AA3D-CD398A46A36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A42793-5810-4FB1-9841-768C20A4BB60}" type="datetimeFigureOut">
              <a:rPr lang="el-GR"/>
              <a:pPr>
                <a:defRPr/>
              </a:pPr>
              <a:t>24/5/2020</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B2C19CCD-F145-4594-96D0-0D128066A34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9C6CF7D0-0270-4E22-9F06-3E838BE47E01}" type="datetimeFigureOut">
              <a:rPr lang="el-GR"/>
              <a:pPr>
                <a:defRPr/>
              </a:pPr>
              <a:t>24/5/2020</a:t>
            </a:fld>
            <a:endParaRPr lang="el-GR"/>
          </a:p>
        </p:txBody>
      </p:sp>
      <p:sp>
        <p:nvSpPr>
          <p:cNvPr id="49" name="Slide Number Placeholder 6"/>
          <p:cNvSpPr>
            <a:spLocks noGrp="1"/>
          </p:cNvSpPr>
          <p:nvPr>
            <p:ph type="sldNum" sz="quarter" idx="11"/>
          </p:nvPr>
        </p:nvSpPr>
        <p:spPr/>
        <p:txBody>
          <a:bodyPr/>
          <a:lstStyle>
            <a:lvl1pPr>
              <a:defRPr/>
            </a:lvl1pPr>
          </a:lstStyle>
          <a:p>
            <a:pPr>
              <a:defRPr/>
            </a:pPr>
            <a:fld id="{72012C8D-C37C-4CB6-9A35-A0C92375C87B}" type="slidenum">
              <a:rPr lang="el-GR"/>
              <a:pPr>
                <a:defRPr/>
              </a:pPr>
              <a:t>‹#›</a:t>
            </a:fld>
            <a:endParaRPr lang="el-GR"/>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E9FD5419-569F-40EC-AD52-492AB8B425A8}" type="datetimeFigureOut">
              <a:rPr lang="el-GR"/>
              <a:pPr>
                <a:defRPr/>
              </a:pPr>
              <a:t>24/5/2020</a:t>
            </a:fld>
            <a:endParaRPr lang="el-GR"/>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l-GR"/>
          </a:p>
        </p:txBody>
      </p:sp>
      <p:sp>
        <p:nvSpPr>
          <p:cNvPr id="50" name="Slide Number Placeholder 6"/>
          <p:cNvSpPr>
            <a:spLocks noGrp="1"/>
          </p:cNvSpPr>
          <p:nvPr>
            <p:ph type="sldNum" sz="quarter" idx="12"/>
          </p:nvPr>
        </p:nvSpPr>
        <p:spPr/>
        <p:txBody>
          <a:bodyPr/>
          <a:lstStyle>
            <a:lvl1pPr>
              <a:defRPr/>
            </a:lvl1pPr>
          </a:lstStyle>
          <a:p>
            <a:pPr>
              <a:defRPr/>
            </a:pPr>
            <a:fld id="{A0661C21-C799-42AB-B66D-E871493A1036}"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Στυλ κύριου τίτλου</a:t>
            </a:r>
            <a:endParaRPr lang="en-US" smtClean="0"/>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defRPr>
            </a:lvl1pPr>
          </a:lstStyle>
          <a:p>
            <a:pPr>
              <a:defRPr/>
            </a:pPr>
            <a:fld id="{C9359C67-ACB3-4A06-943C-60B0017ECE79}" type="datetimeFigureOut">
              <a:rPr lang="el-GR"/>
              <a:pPr>
                <a:defRPr/>
              </a:pPr>
              <a:t>24/5/2020</a:t>
            </a:fld>
            <a:endParaRPr lang="el-GR"/>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l-GR"/>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defRPr>
            </a:lvl1pPr>
          </a:lstStyle>
          <a:p>
            <a:pPr>
              <a:defRPr/>
            </a:pPr>
            <a:fld id="{0E33682E-E0B1-4370-9882-E84BE8EE9ABD}"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73" r:id="rId8"/>
    <p:sldLayoutId id="2147483674" r:id="rId9"/>
    <p:sldLayoutId id="2147483665" r:id="rId10"/>
    <p:sldLayoutId id="2147483664"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3068960"/>
            <a:ext cx="7416823" cy="1512168"/>
          </a:xfrm>
          <a:solidFill>
            <a:schemeClr val="bg2">
              <a:lumMod val="50000"/>
            </a:schemeClr>
          </a:solidFill>
        </p:spPr>
        <p:txBody>
          <a:bodyPr rtlCol="0" anchor="ctr">
            <a:normAutofit fontScale="90000"/>
          </a:bodyPr>
          <a:lstStyle/>
          <a:p>
            <a:pPr algn="ctr" fontAlgn="auto">
              <a:lnSpc>
                <a:spcPct val="130000"/>
              </a:lnSpc>
              <a:spcAft>
                <a:spcPts val="0"/>
              </a:spcAft>
              <a:defRPr/>
            </a:pPr>
            <a:r>
              <a:rPr lang="el-GR" sz="3100" b="1" dirty="0" smtClean="0">
                <a:solidFill>
                  <a:schemeClr val="bg1"/>
                </a:solidFill>
              </a:rPr>
              <a:t>ΓΛΩΣΣΑ ΠΡΟΓΡΑΜΜΑΤΙΣΜΟΥ Ρ</a:t>
            </a:r>
            <a:r>
              <a:rPr lang="en-US" sz="3100" b="1" dirty="0">
                <a:solidFill>
                  <a:schemeClr val="bg1"/>
                </a:solidFill>
              </a:rPr>
              <a:t>YTHON </a:t>
            </a:r>
            <a: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t/>
            </a:r>
            <a:b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br>
            <a:r>
              <a:rPr lang="el-GR" sz="2400" b="1" dirty="0">
                <a:solidFill>
                  <a:schemeClr val="bg1"/>
                </a:solidFill>
              </a:rPr>
              <a:t>ΣΥΜΒΟΛΟΣΕΙΡΕΣ </a:t>
            </a:r>
            <a:r>
              <a:rPr lang="el-GR" sz="2700" dirty="0">
                <a:solidFill>
                  <a:schemeClr val="bg1"/>
                </a:solidFill>
              </a:rPr>
              <a:t/>
            </a:r>
            <a:br>
              <a:rPr lang="el-GR" sz="2700" dirty="0">
                <a:solidFill>
                  <a:schemeClr val="bg1"/>
                </a:solidFill>
              </a:rPr>
            </a:br>
            <a:endParaRPr lang="el-GR" sz="2700" dirty="0">
              <a:ln w="18415" cmpd="sng">
                <a:solidFill>
                  <a:srgbClr val="FFFFFF"/>
                </a:solidFill>
                <a:prstDash val="solid"/>
              </a:ln>
              <a:solidFill>
                <a:schemeClr val="bg1"/>
              </a:solidFill>
              <a:effectLst>
                <a:outerShdw blurRad="63500" dir="3600000" algn="tl" rotWithShape="0">
                  <a:srgbClr val="000000">
                    <a:alpha val="70000"/>
                  </a:srgbClr>
                </a:outerShdw>
              </a:effectLst>
              <a:latin typeface="Verdana" pitchFamily="34" charset="0"/>
              <a:ea typeface="Verdana" pitchFamily="34" charset="0"/>
              <a:cs typeface="Verdana" pitchFamily="34" charset="0"/>
            </a:endParaRPr>
          </a:p>
        </p:txBody>
      </p:sp>
      <p:sp>
        <p:nvSpPr>
          <p:cNvPr id="15362" name="Rectangle 5"/>
          <p:cNvSpPr>
            <a:spLocks noChangeArrowheads="1"/>
          </p:cNvSpPr>
          <p:nvPr/>
        </p:nvSpPr>
        <p:spPr bwMode="auto">
          <a:xfrm>
            <a:off x="4859338" y="333375"/>
            <a:ext cx="3241675" cy="2246313"/>
          </a:xfrm>
          <a:prstGeom prst="rect">
            <a:avLst/>
          </a:prstGeom>
          <a:noFill/>
          <a:ln w="9525">
            <a:noFill/>
            <a:miter lim="800000"/>
            <a:headEnd/>
            <a:tailEnd/>
          </a:ln>
        </p:spPr>
        <p:txBody>
          <a:bodyPr>
            <a:spAutoFit/>
          </a:bodyPr>
          <a:lstStyle/>
          <a:p>
            <a:pPr algn="r"/>
            <a:r>
              <a:rPr lang="el-GR" sz="2000" b="1">
                <a:solidFill>
                  <a:srgbClr val="FFFFFF"/>
                </a:solidFill>
                <a:latin typeface="Verdana" pitchFamily="34" charset="0"/>
              </a:rPr>
              <a:t>Α.Σ.ΠΑΙ.Τ.Ε.</a:t>
            </a:r>
          </a:p>
          <a:p>
            <a:pPr algn="ctr"/>
            <a:endParaRPr lang="el-GR" sz="2000" b="1">
              <a:solidFill>
                <a:srgbClr val="FFFFFF"/>
              </a:solidFill>
              <a:latin typeface="Verdana" pitchFamily="34" charset="0"/>
            </a:endParaRPr>
          </a:p>
          <a:p>
            <a:pPr algn="ctr"/>
            <a:endParaRPr lang="el-GR" sz="2000" b="1">
              <a:solidFill>
                <a:srgbClr val="FFFFFF"/>
              </a:solidFill>
              <a:latin typeface="Verdana" pitchFamily="34" charset="0"/>
            </a:endParaRPr>
          </a:p>
          <a:p>
            <a:pPr algn="ctr"/>
            <a:r>
              <a:rPr lang="el-GR" sz="1600" b="1">
                <a:solidFill>
                  <a:srgbClr val="FFFFFF"/>
                </a:solidFill>
                <a:latin typeface="Calibri" pitchFamily="34" charset="0"/>
              </a:rPr>
              <a:t>ΤΜΗΜΑ ΕΚΠΑΙΔΕΥΤΙΚΩΝ ΗΛΕΚΤΡΟΛΟΓΩΝ ΜΗΧΑΝΙΚΩΝ &amp; ΕΚΠΑΙΔΕΥΤΙΚΩΝ ΗΛΕΚΤΡΟΝΙΚΩΝ ΜΗΧΑΝΙΚΩΝ</a:t>
            </a:r>
          </a:p>
          <a:p>
            <a:pPr algn="ctr"/>
            <a:endParaRPr lang="el-GR" sz="1600" b="1">
              <a:solidFill>
                <a:srgbClr val="FFFFFF"/>
              </a:solidFill>
              <a:latin typeface="Calibri" pitchFamily="34" charset="0"/>
            </a:endParaRPr>
          </a:p>
        </p:txBody>
      </p:sp>
      <p:pic>
        <p:nvPicPr>
          <p:cNvPr id="15363" name="Picture 7"/>
          <p:cNvPicPr>
            <a:picLocks noChangeAspect="1" noChangeArrowheads="1"/>
          </p:cNvPicPr>
          <p:nvPr/>
        </p:nvPicPr>
        <p:blipFill>
          <a:blip r:embed="rId2"/>
          <a:srcRect/>
          <a:stretch>
            <a:fillRect/>
          </a:stretch>
        </p:blipFill>
        <p:spPr bwMode="auto">
          <a:xfrm>
            <a:off x="4643438" y="0"/>
            <a:ext cx="1560512" cy="936625"/>
          </a:xfrm>
          <a:prstGeom prst="rect">
            <a:avLst/>
          </a:prstGeom>
          <a:noFill/>
          <a:ln w="9525">
            <a:noFill/>
            <a:miter lim="800000"/>
            <a:headEnd/>
            <a:tailEnd/>
          </a:ln>
        </p:spPr>
      </p:pic>
      <p:sp>
        <p:nvSpPr>
          <p:cNvPr id="3" name="TextBox 2"/>
          <p:cNvSpPr txBox="1"/>
          <p:nvPr/>
        </p:nvSpPr>
        <p:spPr>
          <a:xfrm>
            <a:off x="4643438" y="5013176"/>
            <a:ext cx="3457575" cy="954107"/>
          </a:xfrm>
          <a:prstGeom prst="rect">
            <a:avLst/>
          </a:prstGeom>
          <a:noFill/>
        </p:spPr>
        <p:txBody>
          <a:bodyPr wrap="square" rtlCol="0">
            <a:spAutoFit/>
          </a:bodyPr>
          <a:lstStyle/>
          <a:p>
            <a:r>
              <a:rPr lang="el-GR" sz="2800" dirty="0" smtClean="0"/>
              <a:t>Σπύρος </a:t>
            </a:r>
            <a:r>
              <a:rPr lang="el-GR" sz="2800" dirty="0" err="1" smtClean="0"/>
              <a:t>Πανέτσος</a:t>
            </a:r>
            <a:endParaRPr lang="el-GR" sz="2800" dirty="0" smtClean="0"/>
          </a:p>
          <a:p>
            <a:r>
              <a:rPr lang="el-GR" sz="2800" dirty="0" smtClean="0"/>
              <a:t>Καθ. Πληροφορικής</a:t>
            </a:r>
            <a:endParaRPr lang="el-GR" sz="2800" dirty="0"/>
          </a:p>
        </p:txBody>
      </p:sp>
      <p:sp>
        <p:nvSpPr>
          <p:cNvPr id="4" name="AutoShape 2" descr="Αποτέλεσμα εικόνας για pyth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4" descr="Αποτέλεσμα εικόνας για pyth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9" name="Εικόνα 8" descr="Python"/>
          <p:cNvPicPr/>
          <p:nvPr/>
        </p:nvPicPr>
        <p:blipFill>
          <a:blip r:embed="rId3">
            <a:extLst>
              <a:ext uri="{28A0092B-C50C-407E-A947-70E740481C1C}">
                <a14:useLocalDpi xmlns:a14="http://schemas.microsoft.com/office/drawing/2010/main" val="0"/>
              </a:ext>
            </a:extLst>
          </a:blip>
          <a:srcRect/>
          <a:stretch>
            <a:fillRect/>
          </a:stretch>
        </p:blipFill>
        <p:spPr bwMode="auto">
          <a:xfrm>
            <a:off x="755576" y="4437112"/>
            <a:ext cx="2448272" cy="216024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404813"/>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rPr>
              <a:t>Διαμέριση συμβολοσειράς</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92734" y="439640"/>
            <a:ext cx="7777236" cy="4154984"/>
          </a:xfrm>
          <a:prstGeom prst="rect">
            <a:avLst/>
          </a:prstGeom>
          <a:noFill/>
        </p:spPr>
        <p:txBody>
          <a:bodyPr wrap="square">
            <a:spAutoFit/>
          </a:bodyPr>
          <a:lstStyle/>
          <a:p>
            <a:r>
              <a:rPr lang="el-GR" sz="2400" dirty="0"/>
              <a:t>Μπορούμε να χρησιμοποιήσουμε και αρνητικούς δείκτες σε μία διαμέριση. Αν οι δείκτες έχουν αρνητική τιμή, η εξαγωγή γίνεται από το τέλος και όχι από την αρχή.</a:t>
            </a:r>
          </a:p>
          <a:p>
            <a:endParaRPr lang="en-US" sz="2400" b="1" dirty="0" smtClean="0"/>
          </a:p>
          <a:p>
            <a:r>
              <a:rPr lang="el-GR" sz="2400" b="1" dirty="0" smtClean="0"/>
              <a:t>Παράδειγμα</a:t>
            </a:r>
            <a:endParaRPr lang="el-GR" sz="2400" dirty="0"/>
          </a:p>
          <a:p>
            <a:r>
              <a:rPr lang="el-GR" sz="2400" dirty="0">
                <a:latin typeface="Courier New" pitchFamily="49" charset="0"/>
                <a:cs typeface="Courier New" pitchFamily="49" charset="0"/>
              </a:rPr>
              <a:t>&gt;&gt;&gt; </a:t>
            </a:r>
          </a:p>
          <a:p>
            <a:r>
              <a:rPr lang="el-GR" sz="2400" dirty="0">
                <a:latin typeface="Courier New" pitchFamily="49" charset="0"/>
                <a:cs typeface="Courier New" pitchFamily="49" charset="0"/>
              </a:rPr>
              <a:t>&gt;&gt;&gt; </a:t>
            </a:r>
            <a:r>
              <a:rPr lang="el-GR" sz="2400" dirty="0" err="1">
                <a:latin typeface="Courier New" pitchFamily="49" charset="0"/>
                <a:cs typeface="Courier New" pitchFamily="49" charset="0"/>
              </a:rPr>
              <a:t>titlos</a:t>
            </a:r>
            <a:r>
              <a:rPr lang="el-GR" sz="2400" dirty="0">
                <a:latin typeface="Courier New" pitchFamily="49" charset="0"/>
                <a:cs typeface="Courier New" pitchFamily="49" charset="0"/>
              </a:rPr>
              <a:t> = "Εκπαιδευτικών Ηλεκτρολόγων Μηχανικών"</a:t>
            </a:r>
          </a:p>
          <a:p>
            <a:r>
              <a:rPr lang="el-GR" sz="2400" dirty="0">
                <a:latin typeface="Courier New" pitchFamily="49" charset="0"/>
                <a:cs typeface="Courier New" pitchFamily="49" charset="0"/>
              </a:rPr>
              <a:t>&gt;&gt;&gt; </a:t>
            </a:r>
            <a:r>
              <a:rPr lang="el-GR" sz="2400" dirty="0" err="1">
                <a:latin typeface="Courier New" pitchFamily="49" charset="0"/>
                <a:cs typeface="Courier New" pitchFamily="49" charset="0"/>
              </a:rPr>
              <a:t>print</a:t>
            </a:r>
            <a:r>
              <a:rPr lang="el-GR" sz="2400" dirty="0">
                <a:latin typeface="Courier New" pitchFamily="49" charset="0"/>
                <a:cs typeface="Courier New" pitchFamily="49" charset="0"/>
              </a:rPr>
              <a:t> (titlos[-22:-10])</a:t>
            </a:r>
          </a:p>
          <a:p>
            <a:r>
              <a:rPr lang="el-GR" sz="2400" dirty="0">
                <a:latin typeface="Courier New" pitchFamily="49" charset="0"/>
                <a:cs typeface="Courier New" pitchFamily="49" charset="0"/>
              </a:rPr>
              <a:t>Ηλεκτρολόγων</a:t>
            </a:r>
          </a:p>
          <a:p>
            <a:r>
              <a:rPr lang="el-GR" sz="2400" dirty="0">
                <a:latin typeface="Courier New" pitchFamily="49" charset="0"/>
                <a:cs typeface="Courier New" pitchFamily="49" charset="0"/>
              </a:rPr>
              <a:t>&gt;&gt;&gt; </a:t>
            </a:r>
          </a:p>
        </p:txBody>
      </p:sp>
    </p:spTree>
    <p:extLst>
      <p:ext uri="{BB962C8B-B14F-4D97-AF65-F5344CB8AC3E}">
        <p14:creationId xmlns:p14="http://schemas.microsoft.com/office/powerpoint/2010/main" val="753541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04813"/>
            <a:ext cx="7992690" cy="5201424"/>
          </a:xfrm>
          <a:prstGeom prst="rect">
            <a:avLst/>
          </a:prstGeom>
          <a:noFill/>
        </p:spPr>
        <p:txBody>
          <a:bodyPr wrap="square">
            <a:spAutoFit/>
          </a:bodyPr>
          <a:lstStyle/>
          <a:p>
            <a:r>
              <a:rPr lang="el-GR" sz="2400" dirty="0"/>
              <a:t>Οι ακολουθίες διαφυγής είναι συγκεκριμένοι συνδυασμοί χαρακτήρων με τον χαρακτήρα διαφυγής (\). Όταν χρησιμοποιείται μόνος του (όχι μέσα σε συμβολοσειρά), ο χαρακτήρας διαφυγής δίνει τη δυνατότητα συνέχισης μιας εντολής σε περισσότερες από μία γραμμές</a:t>
            </a:r>
            <a:r>
              <a:rPr lang="el-GR" sz="2400" dirty="0" smtClean="0"/>
              <a:t>.</a:t>
            </a:r>
            <a:endParaRPr lang="en-US" sz="2400" dirty="0" smtClean="0"/>
          </a:p>
          <a:p>
            <a:endParaRPr lang="en-US" sz="2400" dirty="0" smtClean="0"/>
          </a:p>
          <a:p>
            <a:pPr marL="357188" lvl="2" indent="-357188">
              <a:buFont typeface="Arial" pitchFamily="34" charset="0"/>
              <a:buChar char="•"/>
            </a:pPr>
            <a:r>
              <a:rPr lang="el-GR" sz="2400" dirty="0"/>
              <a:t>\</a:t>
            </a:r>
            <a:r>
              <a:rPr lang="en-US" sz="2400" dirty="0"/>
              <a:t>n</a:t>
            </a:r>
            <a:r>
              <a:rPr lang="el-GR" sz="2400" dirty="0"/>
              <a:t> που προκαλεί αλλαγή γραμμής στην εκτύπωση.</a:t>
            </a:r>
          </a:p>
          <a:p>
            <a:pPr marL="357188" lvl="2" indent="-357188">
              <a:buFont typeface="Arial" pitchFamily="34" charset="0"/>
              <a:buChar char="•"/>
            </a:pPr>
            <a:r>
              <a:rPr lang="el-GR" sz="2400" dirty="0"/>
              <a:t>\t που προκαλεί </a:t>
            </a:r>
            <a:r>
              <a:rPr lang="el-GR" sz="2400" dirty="0" smtClean="0"/>
              <a:t>εκτύπωση </a:t>
            </a:r>
            <a:r>
              <a:rPr lang="el-GR" sz="2400" dirty="0"/>
              <a:t>του κενού διαστήματος </a:t>
            </a:r>
            <a:r>
              <a:rPr lang="el-GR" sz="2400" dirty="0" err="1"/>
              <a:t>tab</a:t>
            </a:r>
            <a:r>
              <a:rPr lang="el-GR" sz="2400" dirty="0"/>
              <a:t>.</a:t>
            </a:r>
          </a:p>
          <a:p>
            <a:pPr marL="357188" lvl="2" indent="-357188">
              <a:buFont typeface="Arial" pitchFamily="34" charset="0"/>
              <a:buChar char="•"/>
            </a:pPr>
            <a:r>
              <a:rPr lang="el-GR" sz="2400" dirty="0" smtClean="0"/>
              <a:t>\\ </a:t>
            </a:r>
            <a:r>
              <a:rPr lang="el-GR" sz="2400" dirty="0"/>
              <a:t>εμφανίζει την ίδια την ανάποδη κάθετο.</a:t>
            </a:r>
          </a:p>
          <a:p>
            <a:pPr marL="357188" lvl="2" indent="-357188">
              <a:buFont typeface="Arial" pitchFamily="34" charset="0"/>
              <a:buChar char="•"/>
            </a:pPr>
            <a:r>
              <a:rPr lang="el-GR" sz="2400" dirty="0"/>
              <a:t>\’  εμφανίζει το μονό εισαγωγικό.</a:t>
            </a:r>
          </a:p>
          <a:p>
            <a:pPr marL="357188" lvl="2" indent="-357188">
              <a:buFont typeface="Arial" pitchFamily="34" charset="0"/>
              <a:buChar char="•"/>
            </a:pPr>
            <a:r>
              <a:rPr lang="el-GR" sz="2400" dirty="0"/>
              <a:t>\</a:t>
            </a:r>
            <a:r>
              <a:rPr lang="en-US" sz="2400" dirty="0"/>
              <a:t>”  </a:t>
            </a:r>
            <a:r>
              <a:rPr lang="el-GR" sz="2400" dirty="0"/>
              <a:t>εμφανίζει το διπλό εισαγωγικό.</a:t>
            </a:r>
          </a:p>
          <a:p>
            <a:pPr marL="357188" lvl="2" indent="-357188">
              <a:buFont typeface="Arial" pitchFamily="34" charset="0"/>
              <a:buChar char="•"/>
            </a:pPr>
            <a:r>
              <a:rPr lang="el-GR" sz="2400" dirty="0"/>
              <a:t>\</a:t>
            </a:r>
            <a:r>
              <a:rPr lang="en-US" sz="2400" dirty="0"/>
              <a:t>b </a:t>
            </a:r>
            <a:r>
              <a:rPr lang="el-GR" sz="2400" dirty="0"/>
              <a:t>(</a:t>
            </a:r>
            <a:r>
              <a:rPr lang="en-US" sz="2400" dirty="0"/>
              <a:t>backspace</a:t>
            </a:r>
            <a:r>
              <a:rPr lang="el-GR" sz="2400" dirty="0"/>
              <a:t>) διαγράφει τον προηγούμενο χαρακτήρα.</a:t>
            </a:r>
          </a:p>
          <a:p>
            <a:endParaRPr lang="el-GR" sz="2000" dirty="0"/>
          </a:p>
        </p:txBody>
      </p:sp>
      <p:sp>
        <p:nvSpPr>
          <p:cNvPr id="2" name="Ορθογώνιο 1"/>
          <p:cNvSpPr/>
          <p:nvPr/>
        </p:nvSpPr>
        <p:spPr>
          <a:xfrm>
            <a:off x="5145147" y="-31129"/>
            <a:ext cx="2532168" cy="369332"/>
          </a:xfrm>
          <a:prstGeom prst="rect">
            <a:avLst/>
          </a:prstGeom>
        </p:spPr>
        <p:txBody>
          <a:bodyPr wrap="none">
            <a:spAutoFit/>
          </a:bodyPr>
          <a:lstStyle/>
          <a:p>
            <a:pPr algn="ctr" fontAlgn="auto">
              <a:spcBef>
                <a:spcPts val="0"/>
              </a:spcBef>
              <a:spcAft>
                <a:spcPts val="0"/>
              </a:spcAft>
              <a:defRPr/>
            </a:pPr>
            <a:r>
              <a:rPr lang="el-GR" b="1" dirty="0">
                <a:solidFill>
                  <a:srgbClr val="A4E91B"/>
                </a:solidFill>
              </a:rPr>
              <a:t>Ακολουθίες διαφυγής</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04813"/>
            <a:ext cx="7992690" cy="4909036"/>
          </a:xfrm>
          <a:prstGeom prst="rect">
            <a:avLst/>
          </a:prstGeom>
          <a:noFill/>
        </p:spPr>
        <p:txBody>
          <a:bodyPr wrap="square">
            <a:spAutoFit/>
          </a:bodyPr>
          <a:lstStyle/>
          <a:p>
            <a:r>
              <a:rPr lang="el-GR" sz="2400" dirty="0"/>
              <a:t>Οι συμβολοσειρές είναι αμετάβλητες, δηλαδή μετά την δημιουργία τους δεν μπορούμε να τροποποιήσουμε την τιμή τους. Για να αποθηκεύσουμε μια διαφορετική τιμή πρέπει να δημιουργήσουμε ένα νέο αντικείμενο.</a:t>
            </a:r>
          </a:p>
          <a:p>
            <a:r>
              <a:rPr lang="el-GR" sz="2400" dirty="0"/>
              <a:t>Η συνένωση δύο ή περισσότερων αλφαριθμητικών γίνεται με τον τελεστή + ως εξής :</a:t>
            </a:r>
          </a:p>
          <a:p>
            <a:r>
              <a:rPr lang="el-GR" sz="2400" dirty="0">
                <a:latin typeface="Courier New" pitchFamily="49" charset="0"/>
                <a:cs typeface="Courier New" pitchFamily="49" charset="0"/>
              </a:rPr>
              <a:t>&gt;&gt;&gt; </a:t>
            </a:r>
            <a:r>
              <a:rPr lang="el-GR" sz="2400" dirty="0" err="1">
                <a:latin typeface="Courier New" pitchFamily="49" charset="0"/>
                <a:cs typeface="Courier New" pitchFamily="49" charset="0"/>
              </a:rPr>
              <a:t>my_text</a:t>
            </a:r>
            <a:r>
              <a:rPr lang="el-GR" sz="2400" dirty="0">
                <a:latin typeface="Courier New" pitchFamily="49" charset="0"/>
                <a:cs typeface="Courier New" pitchFamily="49" charset="0"/>
              </a:rPr>
              <a:t> = 'Αυτό είναι ' + 'μία συμβολοσειρά' </a:t>
            </a:r>
          </a:p>
          <a:p>
            <a:r>
              <a:rPr lang="el-GR" sz="2400" dirty="0">
                <a:latin typeface="Courier New" pitchFamily="49" charset="0"/>
                <a:cs typeface="Courier New" pitchFamily="49" charset="0"/>
              </a:rPr>
              <a:t>&gt;&gt;&gt; </a:t>
            </a:r>
            <a:r>
              <a:rPr lang="el-GR" sz="2400" dirty="0" err="1">
                <a:latin typeface="Courier New" pitchFamily="49" charset="0"/>
                <a:cs typeface="Courier New" pitchFamily="49" charset="0"/>
              </a:rPr>
              <a:t>print(my_text</a:t>
            </a:r>
            <a:r>
              <a:rPr lang="el-GR" sz="2400" dirty="0">
                <a:latin typeface="Courier New" pitchFamily="49" charset="0"/>
                <a:cs typeface="Courier New" pitchFamily="49" charset="0"/>
              </a:rPr>
              <a:t>) </a:t>
            </a:r>
          </a:p>
          <a:p>
            <a:r>
              <a:rPr lang="el-GR" sz="2400" dirty="0">
                <a:latin typeface="Courier New" pitchFamily="49" charset="0"/>
                <a:cs typeface="Courier New" pitchFamily="49" charset="0"/>
              </a:rPr>
              <a:t>Αυτό είναι μία συμβολοσειρά </a:t>
            </a:r>
          </a:p>
          <a:p>
            <a:pPr marL="342900" indent="-342900">
              <a:spcAft>
                <a:spcPts val="600"/>
              </a:spcAft>
              <a:buFont typeface="Arial" pitchFamily="34" charset="0"/>
              <a:buChar char="•"/>
            </a:pPr>
            <a:endParaRPr lang="el-GR" sz="2000" dirty="0" smtClean="0"/>
          </a:p>
          <a:p>
            <a:pPr marL="342900" indent="-342900">
              <a:spcAft>
                <a:spcPts val="600"/>
              </a:spcAft>
              <a:buFont typeface="Arial" pitchFamily="34" charset="0"/>
              <a:buChar char="•"/>
            </a:pPr>
            <a:r>
              <a:rPr lang="el-GR" sz="2400" dirty="0"/>
              <a:t>Η συνένωση γίνεται χωρίς την προσθήκη ενδιάμεσου κενού χαρακτήρα </a:t>
            </a:r>
            <a:endParaRPr lang="el-GR" sz="2400" dirty="0"/>
          </a:p>
        </p:txBody>
      </p:sp>
      <p:sp>
        <p:nvSpPr>
          <p:cNvPr id="2" name="Ορθογώνιο 1"/>
          <p:cNvSpPr/>
          <p:nvPr/>
        </p:nvSpPr>
        <p:spPr>
          <a:xfrm>
            <a:off x="5611973" y="-31129"/>
            <a:ext cx="1598516" cy="369332"/>
          </a:xfrm>
          <a:prstGeom prst="rect">
            <a:avLst/>
          </a:prstGeom>
        </p:spPr>
        <p:txBody>
          <a:bodyPr wrap="none">
            <a:spAutoFit/>
          </a:bodyPr>
          <a:lstStyle/>
          <a:p>
            <a:pPr algn="ctr" fontAlgn="auto">
              <a:spcBef>
                <a:spcPts val="0"/>
              </a:spcBef>
              <a:spcAft>
                <a:spcPts val="0"/>
              </a:spcAft>
              <a:defRPr/>
            </a:pPr>
            <a:r>
              <a:rPr lang="el-GR" b="1" dirty="0">
                <a:solidFill>
                  <a:srgbClr val="A4E91B"/>
                </a:solidFill>
              </a:rPr>
              <a:t>Ο τελεστής +</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058291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l-GR" sz="2400" dirty="0">
                <a:solidFill>
                  <a:schemeClr val="tx1"/>
                </a:solidFill>
                <a:latin typeface="Arial" pitchFamily="34" charset="0"/>
                <a:cs typeface="Arial" pitchFamily="34" charset="0"/>
              </a:rPr>
              <a:t>Ο τελεστής * μεταξύ μιας συμβολοσειράς και ενός ακεραίου, επαναλαμβάνει τόσες φορές τη συμβολοσειρά όσες ορίζει ο ακέραιος</a:t>
            </a:r>
            <a:r>
              <a:rPr lang="el-GR" sz="2400" dirty="0" smtClean="0">
                <a:solidFill>
                  <a:schemeClr val="tx1"/>
                </a:solidFill>
                <a:latin typeface="Arial" pitchFamily="34" charset="0"/>
                <a:cs typeface="Arial" pitchFamily="34" charset="0"/>
              </a:rPr>
              <a:t>.</a:t>
            </a:r>
          </a:p>
          <a:p>
            <a:r>
              <a:rPr lang="el-GR" sz="2400" dirty="0" smtClean="0">
                <a:solidFill>
                  <a:schemeClr val="tx1"/>
                </a:solidFill>
                <a:latin typeface="Arial" pitchFamily="34" charset="0"/>
                <a:cs typeface="Arial" pitchFamily="34" charset="0"/>
              </a:rPr>
              <a:t> </a:t>
            </a:r>
            <a:endParaRPr lang="el-GR" sz="2400" dirty="0">
              <a:solidFill>
                <a:schemeClr val="tx1"/>
              </a:solidFill>
              <a:latin typeface="Arial" pitchFamily="34" charset="0"/>
              <a:cs typeface="Arial" pitchFamily="34" charset="0"/>
            </a:endParaRPr>
          </a:p>
          <a:p>
            <a:r>
              <a:rPr lang="el-GR" sz="2400" b="1" dirty="0">
                <a:solidFill>
                  <a:schemeClr val="tx1"/>
                </a:solidFill>
                <a:latin typeface="Arial" pitchFamily="34" charset="0"/>
                <a:cs typeface="Arial" pitchFamily="34" charset="0"/>
              </a:rPr>
              <a:t>Παράδειγμα</a:t>
            </a:r>
            <a:endParaRPr lang="el-GR" sz="2400" dirty="0">
              <a:solidFill>
                <a:schemeClr val="tx1"/>
              </a:solidFill>
              <a:latin typeface="Arial" pitchFamily="34" charset="0"/>
              <a:cs typeface="Arial" pitchFamily="34" charset="0"/>
            </a:endParaRPr>
          </a:p>
          <a:p>
            <a:r>
              <a:rPr lang="el-GR" sz="2400" dirty="0">
                <a:solidFill>
                  <a:schemeClr val="tx1"/>
                </a:solidFill>
                <a:latin typeface="Courier New" pitchFamily="49" charset="0"/>
                <a:cs typeface="Courier New" pitchFamily="49" charset="0"/>
              </a:rPr>
              <a:t>&gt;&gt;&gt; </a:t>
            </a:r>
            <a:r>
              <a:rPr lang="el-GR" sz="2400" dirty="0" err="1">
                <a:solidFill>
                  <a:schemeClr val="tx1"/>
                </a:solidFill>
                <a:latin typeface="Courier New" pitchFamily="49" charset="0"/>
                <a:cs typeface="Courier New" pitchFamily="49" charset="0"/>
              </a:rPr>
              <a:t>print('a</a:t>
            </a:r>
            <a:r>
              <a:rPr lang="el-GR" sz="2400" dirty="0">
                <a:solidFill>
                  <a:schemeClr val="tx1"/>
                </a:solidFill>
                <a:latin typeface="Courier New" pitchFamily="49" charset="0"/>
                <a:cs typeface="Courier New" pitchFamily="49" charset="0"/>
              </a:rPr>
              <a:t>' * 10) </a:t>
            </a:r>
          </a:p>
          <a:p>
            <a:r>
              <a:rPr lang="en-US" sz="2400" dirty="0" err="1">
                <a:solidFill>
                  <a:schemeClr val="tx1"/>
                </a:solidFill>
                <a:latin typeface="Courier New" pitchFamily="49" charset="0"/>
                <a:cs typeface="Courier New" pitchFamily="49" charset="0"/>
              </a:rPr>
              <a:t>aaaaaaaaaa</a:t>
            </a:r>
            <a:r>
              <a:rPr lang="en-US" sz="2400" dirty="0">
                <a:solidFill>
                  <a:schemeClr val="tx1"/>
                </a:solidFill>
                <a:latin typeface="Courier New" pitchFamily="49" charset="0"/>
                <a:cs typeface="Courier New" pitchFamily="49" charset="0"/>
              </a:rPr>
              <a:t> </a:t>
            </a:r>
            <a:endParaRPr lang="el-GR" sz="2400" dirty="0">
              <a:solidFill>
                <a:schemeClr val="tx1"/>
              </a:solidFill>
              <a:latin typeface="Courier New" pitchFamily="49" charset="0"/>
              <a:cs typeface="Courier New" pitchFamily="49" charset="0"/>
            </a:endParaRPr>
          </a:p>
          <a:p>
            <a:r>
              <a:rPr lang="en-US" sz="2400" dirty="0">
                <a:solidFill>
                  <a:schemeClr val="tx1"/>
                </a:solidFill>
                <a:latin typeface="Courier New" pitchFamily="49" charset="0"/>
                <a:cs typeface="Courier New" pitchFamily="49" charset="0"/>
              </a:rPr>
              <a:t>&gt;&gt;&gt; print(5*'*' + 3*'.') </a:t>
            </a:r>
            <a:endParaRPr lang="el-GR" sz="2400" dirty="0">
              <a:solidFill>
                <a:schemeClr val="tx1"/>
              </a:solidFill>
              <a:latin typeface="Courier New" pitchFamily="49" charset="0"/>
              <a:cs typeface="Courier New" pitchFamily="49" charset="0"/>
            </a:endParaRPr>
          </a:p>
          <a:p>
            <a:r>
              <a:rPr lang="el-GR" sz="2400" dirty="0">
                <a:solidFill>
                  <a:schemeClr val="tx1"/>
                </a:solidFill>
                <a:latin typeface="Courier New" pitchFamily="49" charset="0"/>
                <a:cs typeface="Courier New" pitchFamily="49" charset="0"/>
              </a:rPr>
              <a:t>*****...</a:t>
            </a:r>
          </a:p>
        </p:txBody>
      </p:sp>
      <p:sp>
        <p:nvSpPr>
          <p:cNvPr id="2" name="Ορθογώνιο 1"/>
          <p:cNvSpPr/>
          <p:nvPr/>
        </p:nvSpPr>
        <p:spPr>
          <a:xfrm>
            <a:off x="5602355" y="-31129"/>
            <a:ext cx="1617752" cy="369332"/>
          </a:xfrm>
          <a:prstGeom prst="rect">
            <a:avLst/>
          </a:prstGeom>
        </p:spPr>
        <p:txBody>
          <a:bodyPr wrap="none">
            <a:spAutoFit/>
          </a:bodyPr>
          <a:lstStyle/>
          <a:p>
            <a:pPr algn="ctr" fontAlgn="auto">
              <a:spcBef>
                <a:spcPts val="0"/>
              </a:spcBef>
              <a:spcAft>
                <a:spcPts val="0"/>
              </a:spcAft>
              <a:defRPr/>
            </a:pPr>
            <a:r>
              <a:rPr lang="el-GR" b="1" dirty="0">
                <a:solidFill>
                  <a:srgbClr val="A4E91B"/>
                </a:solidFill>
              </a:rPr>
              <a:t>Ο τελεστής * </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14503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04813"/>
            <a:ext cx="7992690" cy="5324535"/>
          </a:xfrm>
          <a:prstGeom prst="rect">
            <a:avLst/>
          </a:prstGeom>
          <a:noFill/>
        </p:spPr>
        <p:txBody>
          <a:bodyPr wrap="square">
            <a:spAutoFit/>
          </a:bodyPr>
          <a:lstStyle/>
          <a:p>
            <a:r>
              <a:rPr lang="el-GR" sz="2000" dirty="0"/>
              <a:t>Ο τελεστής </a:t>
            </a:r>
            <a:r>
              <a:rPr lang="el-GR" sz="2000" dirty="0" err="1"/>
              <a:t>in</a:t>
            </a:r>
            <a:r>
              <a:rPr lang="el-GR" sz="2000" dirty="0"/>
              <a:t> είναι ένας λογικός τελεστής που εφαρμόζεται σε δύο συμβολοσειρές και ελέγχει αν η αριστερή συμβολοσειρά είναι τμήμα της αριστερής συμβολοσειρά. </a:t>
            </a:r>
          </a:p>
          <a:p>
            <a:r>
              <a:rPr lang="el-GR" sz="2000" b="1" dirty="0"/>
              <a:t>Παράδειγμα</a:t>
            </a:r>
            <a:endParaRPr lang="el-GR" sz="2000" dirty="0"/>
          </a:p>
          <a:p>
            <a:r>
              <a:rPr lang="en-US" sz="2000" dirty="0">
                <a:latin typeface="Courier New" pitchFamily="49" charset="0"/>
                <a:cs typeface="Courier New" pitchFamily="49" charset="0"/>
              </a:rPr>
              <a:t>&gt;&gt;&gt; "p" in "apple"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True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"i" in "apple"</a:t>
            </a:r>
            <a:endParaRPr lang="el-GR" sz="2000" dirty="0">
              <a:latin typeface="Courier New" pitchFamily="49" charset="0"/>
              <a:cs typeface="Courier New" pitchFamily="49" charset="0"/>
            </a:endParaRPr>
          </a:p>
          <a:p>
            <a:r>
              <a:rPr lang="el-GR" sz="2000" dirty="0" err="1">
                <a:latin typeface="Courier New" pitchFamily="49" charset="0"/>
                <a:cs typeface="Courier New" pitchFamily="49" charset="0"/>
              </a:rPr>
              <a:t>False</a:t>
            </a:r>
            <a:endParaRPr lang="el-GR" sz="2000" dirty="0">
              <a:latin typeface="Courier New" pitchFamily="49" charset="0"/>
              <a:cs typeface="Courier New" pitchFamily="49" charset="0"/>
            </a:endParaRPr>
          </a:p>
          <a:p>
            <a:r>
              <a:rPr lang="el-GR" sz="2000" dirty="0"/>
              <a:t>Κάθε συμβολοσειρά είναι τμήμα συμβολοσειράς του εαυτού της και η συμβολοσειρά κενό είναι τμήμα συμβολοσειράς κάθε συμβολοσειράς.</a:t>
            </a:r>
          </a:p>
          <a:p>
            <a:r>
              <a:rPr lang="el-GR" sz="2000" b="1" dirty="0"/>
              <a:t>Παράδειγμα</a:t>
            </a:r>
            <a:endParaRPr lang="el-GR" sz="2000" dirty="0"/>
          </a:p>
          <a:p>
            <a:r>
              <a:rPr lang="en-US" sz="2000" dirty="0" smtClean="0">
                <a:latin typeface="Courier New" pitchFamily="49" charset="0"/>
                <a:cs typeface="Courier New" pitchFamily="49" charset="0"/>
              </a:rPr>
              <a:t>&gt;&gt;&gt; </a:t>
            </a:r>
            <a:r>
              <a:rPr lang="en-US" sz="2000" dirty="0">
                <a:latin typeface="Courier New" pitchFamily="49" charset="0"/>
                <a:cs typeface="Courier New" pitchFamily="49" charset="0"/>
              </a:rPr>
              <a:t>"apple" in "apple"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True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 in "a"</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True</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 in "apple"</a:t>
            </a:r>
            <a:endParaRPr lang="el-GR" sz="2000" dirty="0">
              <a:latin typeface="Courier New" pitchFamily="49" charset="0"/>
              <a:cs typeface="Courier New" pitchFamily="49" charset="0"/>
            </a:endParaRPr>
          </a:p>
          <a:p>
            <a:r>
              <a:rPr lang="el-GR" sz="2000" dirty="0" err="1">
                <a:latin typeface="Courier New" pitchFamily="49" charset="0"/>
                <a:cs typeface="Courier New" pitchFamily="49" charset="0"/>
              </a:rPr>
              <a:t>True</a:t>
            </a:r>
            <a:endParaRPr lang="el-GR" sz="2000" dirty="0">
              <a:latin typeface="Courier New" pitchFamily="49" charset="0"/>
              <a:cs typeface="Courier New" pitchFamily="49" charset="0"/>
            </a:endParaRPr>
          </a:p>
        </p:txBody>
      </p:sp>
      <p:sp>
        <p:nvSpPr>
          <p:cNvPr id="2" name="Ορθογώνιο 1"/>
          <p:cNvSpPr/>
          <p:nvPr/>
        </p:nvSpPr>
        <p:spPr>
          <a:xfrm>
            <a:off x="5576707" y="-31129"/>
            <a:ext cx="1669048"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Ο τελεστής </a:t>
            </a:r>
            <a:r>
              <a:rPr lang="el-GR" b="1" dirty="0" err="1">
                <a:solidFill>
                  <a:srgbClr val="9ADD15"/>
                </a:solidFill>
              </a:rPr>
              <a:t>in</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626320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647564" y="425401"/>
            <a:ext cx="7992690" cy="5262979"/>
          </a:xfrm>
          <a:prstGeom prst="rect">
            <a:avLst/>
          </a:prstGeom>
          <a:noFill/>
        </p:spPr>
        <p:txBody>
          <a:bodyPr wrap="square">
            <a:spAutoFit/>
          </a:bodyPr>
          <a:lstStyle/>
          <a:p>
            <a:r>
              <a:rPr lang="el-GR" sz="2400" dirty="0"/>
              <a:t>Κάθε χαρακτήρας κωδικοποιείται σύμφωνα με κάποιο σύστημα κωδικοποίησης. </a:t>
            </a:r>
            <a:endParaRPr lang="el-GR" sz="2400" dirty="0" smtClean="0"/>
          </a:p>
          <a:p>
            <a:r>
              <a:rPr lang="el-GR" sz="2400" dirty="0" smtClean="0"/>
              <a:t>Το </a:t>
            </a:r>
            <a:r>
              <a:rPr lang="el-GR" sz="2400" dirty="0"/>
              <a:t>γνωστότερο σύστημα κωδικοποίησης χαρακτήρων είναι ο κώδικας ASCII (</a:t>
            </a:r>
            <a:r>
              <a:rPr lang="el-GR" sz="2400" dirty="0" err="1"/>
              <a:t>American</a:t>
            </a:r>
            <a:r>
              <a:rPr lang="el-GR" sz="2400" dirty="0"/>
              <a:t> Standard </a:t>
            </a:r>
            <a:r>
              <a:rPr lang="el-GR" sz="2400" dirty="0" err="1"/>
              <a:t>Code</a:t>
            </a:r>
            <a:r>
              <a:rPr lang="el-GR" sz="2400" dirty="0"/>
              <a:t> </a:t>
            </a:r>
            <a:r>
              <a:rPr lang="el-GR" sz="2400" dirty="0" err="1"/>
              <a:t>for</a:t>
            </a:r>
            <a:r>
              <a:rPr lang="el-GR" sz="2400" dirty="0"/>
              <a:t> </a:t>
            </a:r>
            <a:r>
              <a:rPr lang="el-GR" sz="2400" dirty="0" err="1"/>
              <a:t>Information</a:t>
            </a:r>
            <a:r>
              <a:rPr lang="el-GR" sz="2400" dirty="0"/>
              <a:t> </a:t>
            </a:r>
            <a:r>
              <a:rPr lang="el-GR" sz="2400" dirty="0" err="1"/>
              <a:t>Interchange</a:t>
            </a:r>
            <a:r>
              <a:rPr lang="el-GR" sz="2400" dirty="0"/>
              <a:t>), το οποίο χρησιμοποιεί 8 </a:t>
            </a:r>
            <a:r>
              <a:rPr lang="el-GR" sz="2400" dirty="0" err="1"/>
              <a:t>bits</a:t>
            </a:r>
            <a:r>
              <a:rPr lang="el-GR" sz="2400" dirty="0"/>
              <a:t> για την κωδικοποίηση ενός χαρακτήρα. Με το σύστημα αυτό μπορούν να αναπαρασταθούν 256 (2</a:t>
            </a:r>
            <a:r>
              <a:rPr lang="el-GR" sz="2400" baseline="30000" dirty="0"/>
              <a:t>8</a:t>
            </a:r>
            <a:r>
              <a:rPr lang="el-GR" sz="2400" dirty="0"/>
              <a:t>) διαφορετικοί χαρακτήρες, στους οποίους περιλαμβάνονται όλα τα γράμματα του Ελληνικού και του Λατινικού αλφάβητου. Για μεγαλύτερες ανάγκες κωδικοποίησης χρησιμοποιούμε το σύστημα κωδικοποίησης </a:t>
            </a:r>
            <a:r>
              <a:rPr lang="el-GR" sz="2400" dirty="0" err="1"/>
              <a:t>Unicode</a:t>
            </a:r>
            <a:r>
              <a:rPr lang="el-GR" sz="2400" dirty="0"/>
              <a:t>, το οποίο χρησιμοποιεί 16 </a:t>
            </a:r>
            <a:r>
              <a:rPr lang="el-GR" sz="2400" dirty="0" err="1"/>
              <a:t>bits</a:t>
            </a:r>
            <a:r>
              <a:rPr lang="el-GR" sz="2400" dirty="0"/>
              <a:t> για την κωδικοποίηση ενός χαρακτήρα και μπορούμε να αναπαραστήσουμε 65.536 (2</a:t>
            </a:r>
            <a:r>
              <a:rPr lang="el-GR" sz="2400" baseline="30000" dirty="0"/>
              <a:t>16</a:t>
            </a:r>
            <a:r>
              <a:rPr lang="el-GR" sz="2400" dirty="0"/>
              <a:t>) διαφορετικούς χαρακτήρες.</a:t>
            </a:r>
          </a:p>
        </p:txBody>
      </p:sp>
      <p:sp>
        <p:nvSpPr>
          <p:cNvPr id="2" name="Ορθογώνιο 1"/>
          <p:cNvSpPr/>
          <p:nvPr/>
        </p:nvSpPr>
        <p:spPr>
          <a:xfrm>
            <a:off x="4878408" y="-31129"/>
            <a:ext cx="3065647"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Σύγκριση συμβολοσειρών</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2441444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68312" y="432538"/>
            <a:ext cx="8135938" cy="6063198"/>
          </a:xfrm>
          <a:prstGeom prst="rect">
            <a:avLst/>
          </a:prstGeom>
          <a:noFill/>
        </p:spPr>
        <p:txBody>
          <a:bodyPr>
            <a:spAutoFit/>
          </a:bodyPr>
          <a:lstStyle/>
          <a:p>
            <a:r>
              <a:rPr lang="el-GR" sz="2400" dirty="0"/>
              <a:t>Κάθε χαρακτήρας αντιστοιχεί σε έναν </a:t>
            </a:r>
            <a:r>
              <a:rPr lang="el-GR" sz="2400" dirty="0" smtClean="0"/>
              <a:t>κωδικό, </a:t>
            </a:r>
            <a:r>
              <a:rPr lang="el-GR" sz="2400" dirty="0"/>
              <a:t>τον οποίο μπορούμε να τυπώσουμε με χρήση της συνάρτησης </a:t>
            </a:r>
            <a:r>
              <a:rPr lang="el-GR" sz="2400" dirty="0" err="1"/>
              <a:t>ord</a:t>
            </a:r>
            <a:r>
              <a:rPr lang="el-GR" sz="2400" dirty="0"/>
              <a:t>().</a:t>
            </a:r>
          </a:p>
          <a:p>
            <a:r>
              <a:rPr lang="el-GR" sz="2000" b="1" dirty="0"/>
              <a:t>Παράδειγμα</a:t>
            </a:r>
            <a:endParaRPr lang="el-GR" sz="2000" dirty="0"/>
          </a:p>
          <a:p>
            <a:r>
              <a:rPr lang="el-GR"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a</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97</a:t>
            </a:r>
          </a:p>
          <a:p>
            <a:r>
              <a:rPr lang="el-GR"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b</a:t>
            </a:r>
            <a:r>
              <a:rPr lang="el-GR" sz="2000" dirty="0">
                <a:latin typeface="Courier New" pitchFamily="49" charset="0"/>
                <a:cs typeface="Courier New" pitchFamily="49" charset="0"/>
              </a:rPr>
              <a:t>')</a:t>
            </a:r>
          </a:p>
          <a:p>
            <a:r>
              <a:rPr lang="en-US" sz="2000" dirty="0">
                <a:latin typeface="Courier New" pitchFamily="49" charset="0"/>
                <a:cs typeface="Courier New" pitchFamily="49" charset="0"/>
              </a:rPr>
              <a:t>98</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n-US" sz="2000" dirty="0">
                <a:latin typeface="Courier New" pitchFamily="49" charset="0"/>
                <a:cs typeface="Courier New" pitchFamily="49" charset="0"/>
              </a:rPr>
              <a:t>('z')</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122</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n-US" sz="2000" dirty="0">
                <a:latin typeface="Courier New" pitchFamily="49" charset="0"/>
                <a:cs typeface="Courier New" pitchFamily="49" charset="0"/>
              </a:rPr>
              <a:t>('</a:t>
            </a:r>
            <a:r>
              <a:rPr lang="el-GR" sz="2000" dirty="0">
                <a:latin typeface="Courier New" pitchFamily="49" charset="0"/>
                <a:cs typeface="Courier New" pitchFamily="49" charset="0"/>
              </a:rPr>
              <a:t>α</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945</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n-US" sz="2000" dirty="0">
                <a:latin typeface="Courier New" pitchFamily="49" charset="0"/>
                <a:cs typeface="Courier New" pitchFamily="49" charset="0"/>
              </a:rPr>
              <a:t>('</a:t>
            </a:r>
            <a:r>
              <a:rPr lang="el-GR" sz="2000" dirty="0">
                <a:latin typeface="Courier New" pitchFamily="49" charset="0"/>
                <a:cs typeface="Courier New" pitchFamily="49" charset="0"/>
              </a:rPr>
              <a:t>β</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946</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n-US" sz="2000" dirty="0">
                <a:latin typeface="Courier New" pitchFamily="49" charset="0"/>
                <a:cs typeface="Courier New" pitchFamily="49" charset="0"/>
              </a:rPr>
              <a:t>('</a:t>
            </a:r>
            <a:r>
              <a:rPr lang="el-GR" sz="2000" dirty="0">
                <a:latin typeface="Courier New" pitchFamily="49" charset="0"/>
                <a:cs typeface="Courier New" pitchFamily="49" charset="0"/>
              </a:rPr>
              <a:t>ω</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969</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n-US" sz="2000" dirty="0">
                <a:latin typeface="Courier New" pitchFamily="49" charset="0"/>
                <a:cs typeface="Courier New" pitchFamily="49" charset="0"/>
              </a:rPr>
              <a:t>('1')</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49</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r>
              <a:rPr lang="en-US" sz="2000" dirty="0" err="1">
                <a:latin typeface="Courier New" pitchFamily="49" charset="0"/>
                <a:cs typeface="Courier New" pitchFamily="49" charset="0"/>
              </a:rPr>
              <a:t>ord</a:t>
            </a:r>
            <a:r>
              <a:rPr lang="en-US" sz="2000" dirty="0">
                <a:latin typeface="Courier New" pitchFamily="49" charset="0"/>
                <a:cs typeface="Courier New" pitchFamily="49" charset="0"/>
              </a:rPr>
              <a:t>('2')</a:t>
            </a:r>
            <a:endParaRPr lang="el-GR" sz="2000" dirty="0">
              <a:latin typeface="Courier New" pitchFamily="49" charset="0"/>
              <a:cs typeface="Courier New" pitchFamily="49" charset="0"/>
            </a:endParaRPr>
          </a:p>
          <a:p>
            <a:r>
              <a:rPr lang="en-US" sz="2000" dirty="0" smtClean="0">
                <a:latin typeface="Courier New" pitchFamily="49" charset="0"/>
                <a:cs typeface="Courier New" pitchFamily="49" charset="0"/>
              </a:rPr>
              <a:t>50</a:t>
            </a:r>
            <a:endParaRPr lang="el-GR" sz="2000" dirty="0">
              <a:latin typeface="Courier New" pitchFamily="49" charset="0"/>
              <a:cs typeface="Courier New" pitchFamily="49" charset="0"/>
            </a:endParaRPr>
          </a:p>
        </p:txBody>
      </p:sp>
      <p:sp>
        <p:nvSpPr>
          <p:cNvPr id="2" name="Ορθογώνιο 1"/>
          <p:cNvSpPr/>
          <p:nvPr/>
        </p:nvSpPr>
        <p:spPr>
          <a:xfrm>
            <a:off x="4905603" y="0"/>
            <a:ext cx="3065647"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Σύγκριση συμβολοσειρών</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361682"/>
            <a:ext cx="8135938" cy="4093428"/>
          </a:xfrm>
          <a:prstGeom prst="rect">
            <a:avLst/>
          </a:prstGeom>
          <a:noFill/>
        </p:spPr>
        <p:txBody>
          <a:bodyPr>
            <a:spAutoFit/>
          </a:bodyPr>
          <a:lstStyle/>
          <a:p>
            <a:r>
              <a:rPr lang="el-GR" sz="2400" dirty="0"/>
              <a:t>Γνωρίζοντας τον κωδικό ενός χαρακτήρα μπορούμε να τυπώσουμε τον αντίστοιχο χαρακτήρα με χρήση της συνάρτησης </a:t>
            </a:r>
            <a:r>
              <a:rPr lang="el-GR" sz="2400" dirty="0" err="1"/>
              <a:t>chr</a:t>
            </a:r>
            <a:r>
              <a:rPr lang="el-GR" sz="2400" dirty="0"/>
              <a:t>().</a:t>
            </a:r>
          </a:p>
          <a:p>
            <a:endParaRPr lang="el-GR" sz="2400" b="1" dirty="0" smtClean="0"/>
          </a:p>
          <a:p>
            <a:r>
              <a:rPr lang="el-GR" sz="2400" b="1" dirty="0" smtClean="0"/>
              <a:t>Παράδειγμα</a:t>
            </a:r>
            <a:endParaRPr lang="el-GR" sz="2400" dirty="0"/>
          </a:p>
          <a:p>
            <a:r>
              <a:rPr lang="el-GR" sz="2400" dirty="0">
                <a:latin typeface="Courier New" pitchFamily="49" charset="0"/>
                <a:cs typeface="Courier New" pitchFamily="49" charset="0"/>
              </a:rPr>
              <a:t>&gt;&gt;&gt; chr(98)</a:t>
            </a:r>
          </a:p>
          <a:p>
            <a:r>
              <a:rPr lang="el-GR" sz="2400" dirty="0">
                <a:latin typeface="Courier New" pitchFamily="49" charset="0"/>
                <a:cs typeface="Courier New" pitchFamily="49" charset="0"/>
              </a:rPr>
              <a:t>'b'</a:t>
            </a:r>
          </a:p>
          <a:p>
            <a:r>
              <a:rPr lang="el-GR" sz="2400" dirty="0">
                <a:latin typeface="Courier New" pitchFamily="49" charset="0"/>
                <a:cs typeface="Courier New" pitchFamily="49" charset="0"/>
              </a:rPr>
              <a:t>&gt;&gt;&gt; </a:t>
            </a:r>
            <a:r>
              <a:rPr lang="el-GR" sz="2400" dirty="0" err="1">
                <a:latin typeface="Courier New" pitchFamily="49" charset="0"/>
                <a:cs typeface="Courier New" pitchFamily="49" charset="0"/>
              </a:rPr>
              <a:t>chr</a:t>
            </a:r>
            <a:r>
              <a:rPr lang="el-GR" sz="2400" dirty="0">
                <a:latin typeface="Courier New" pitchFamily="49" charset="0"/>
                <a:cs typeface="Courier New" pitchFamily="49" charset="0"/>
              </a:rPr>
              <a:t> (946)</a:t>
            </a:r>
          </a:p>
          <a:p>
            <a:r>
              <a:rPr lang="el-GR" sz="2400" dirty="0">
                <a:latin typeface="Courier New" pitchFamily="49" charset="0"/>
                <a:cs typeface="Courier New" pitchFamily="49" charset="0"/>
              </a:rPr>
              <a:t>'β'</a:t>
            </a:r>
          </a:p>
          <a:p>
            <a:r>
              <a:rPr lang="el-GR" sz="2400" dirty="0">
                <a:latin typeface="Courier New" pitchFamily="49" charset="0"/>
                <a:cs typeface="Courier New" pitchFamily="49" charset="0"/>
              </a:rPr>
              <a:t>&gt;&gt;&gt; </a:t>
            </a:r>
          </a:p>
          <a:p>
            <a:pPr marL="342900" indent="-342900">
              <a:buFont typeface="Arial" pitchFamily="34" charset="0"/>
              <a:buChar char="•"/>
            </a:pPr>
            <a:endParaRPr lang="el-GR" sz="2000" dirty="0">
              <a:latin typeface="Courier New" pitchFamily="49" charset="0"/>
              <a:cs typeface="Courier New" pitchFamily="49" charset="0"/>
            </a:endParaRPr>
          </a:p>
        </p:txBody>
      </p:sp>
      <p:sp>
        <p:nvSpPr>
          <p:cNvPr id="2" name="Ορθογώνιο 1"/>
          <p:cNvSpPr/>
          <p:nvPr/>
        </p:nvSpPr>
        <p:spPr>
          <a:xfrm>
            <a:off x="4707841" y="4703"/>
            <a:ext cx="3381118" cy="400110"/>
          </a:xfrm>
          <a:prstGeom prst="rect">
            <a:avLst/>
          </a:prstGeom>
        </p:spPr>
        <p:txBody>
          <a:bodyPr wrap="none">
            <a:spAutoFit/>
          </a:bodyPr>
          <a:lstStyle/>
          <a:p>
            <a:pPr algn="ctr" fontAlgn="auto">
              <a:spcBef>
                <a:spcPts val="0"/>
              </a:spcBef>
              <a:spcAft>
                <a:spcPts val="0"/>
              </a:spcAft>
              <a:defRPr/>
            </a:pPr>
            <a:r>
              <a:rPr lang="el-GR" sz="2000" b="1" dirty="0">
                <a:solidFill>
                  <a:srgbClr val="9ADD15"/>
                </a:solidFill>
              </a:rPr>
              <a:t>Σύγκριση συμβολοσειρών</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441995"/>
            <a:ext cx="8135938" cy="4893647"/>
          </a:xfrm>
          <a:prstGeom prst="rect">
            <a:avLst/>
          </a:prstGeom>
          <a:noFill/>
        </p:spPr>
        <p:txBody>
          <a:bodyPr>
            <a:spAutoFit/>
          </a:bodyPr>
          <a:lstStyle/>
          <a:p>
            <a:r>
              <a:rPr lang="el-GR" sz="2400" dirty="0"/>
              <a:t>Μπορούμε να χρησιμοποιήσουμε τους τελεστές σύγκρισης, για να συγκρίνουμε συμβολοσειρές. Η σύγκριση βασίζεται στη διάταξη των χαρακτήρων στο σύστημα κωδικοποίησης που χρησιμοποιούμε. </a:t>
            </a:r>
          </a:p>
          <a:p>
            <a:r>
              <a:rPr lang="el-GR" sz="2400" b="1" dirty="0"/>
              <a:t>Παράδειγμα </a:t>
            </a:r>
            <a:endParaRPr lang="el-GR" sz="2400" dirty="0"/>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turbo</a:t>
            </a:r>
            <a:r>
              <a:rPr lang="el-GR" sz="2400" dirty="0">
                <a:latin typeface="Courier New" pitchFamily="49" charset="0"/>
                <a:cs typeface="Courier New" pitchFamily="49" charset="0"/>
              </a:rPr>
              <a:t>' &gt; '</a:t>
            </a:r>
            <a:r>
              <a:rPr lang="en-US" sz="2400" dirty="0">
                <a:latin typeface="Courier New" pitchFamily="49" charset="0"/>
                <a:cs typeface="Courier New" pitchFamily="49" charset="0"/>
              </a:rPr>
              <a:t>TURBO</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True</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ABC</a:t>
            </a:r>
            <a:r>
              <a:rPr lang="el-GR" sz="2400" dirty="0">
                <a:latin typeface="Courier New" pitchFamily="49" charset="0"/>
                <a:cs typeface="Courier New" pitchFamily="49" charset="0"/>
              </a:rPr>
              <a:t>' &lt; '</a:t>
            </a:r>
            <a:r>
              <a:rPr lang="en-US" sz="2400" dirty="0">
                <a:latin typeface="Courier New" pitchFamily="49" charset="0"/>
                <a:cs typeface="Courier New" pitchFamily="49" charset="0"/>
              </a:rPr>
              <a:t>EFG</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True</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'Python' &lt; 'Python compiler'</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True</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endParaRPr lang="el-GR" sz="2400" dirty="0">
              <a:latin typeface="Courier New" pitchFamily="49" charset="0"/>
              <a:cs typeface="Courier New" pitchFamily="49" charset="0"/>
            </a:endParaRPr>
          </a:p>
        </p:txBody>
      </p:sp>
      <p:sp>
        <p:nvSpPr>
          <p:cNvPr id="7" name="Ορθογώνιο 6"/>
          <p:cNvSpPr/>
          <p:nvPr/>
        </p:nvSpPr>
        <p:spPr>
          <a:xfrm>
            <a:off x="4641284" y="31648"/>
            <a:ext cx="3065646"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Σύγκριση συμβολοσειρών</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441995"/>
            <a:ext cx="8135938" cy="5940088"/>
          </a:xfrm>
          <a:prstGeom prst="rect">
            <a:avLst/>
          </a:prstGeom>
          <a:noFill/>
        </p:spPr>
        <p:txBody>
          <a:bodyPr>
            <a:spAutoFit/>
          </a:bodyPr>
          <a:lstStyle/>
          <a:p>
            <a:r>
              <a:rPr lang="el-GR" sz="2400" dirty="0" smtClean="0"/>
              <a:t>Τα </a:t>
            </a:r>
            <a:r>
              <a:rPr lang="el-GR" sz="2400" dirty="0"/>
              <a:t>πεζά </a:t>
            </a:r>
            <a:r>
              <a:rPr lang="el-GR" sz="2400" dirty="0" smtClean="0"/>
              <a:t>γράμματα </a:t>
            </a:r>
            <a:r>
              <a:rPr lang="el-GR" sz="2400" dirty="0"/>
              <a:t>έχουν μεγαλύτερους κωδικούς </a:t>
            </a:r>
            <a:r>
              <a:rPr lang="en-US" sz="2400" dirty="0"/>
              <a:t>Unicode</a:t>
            </a:r>
            <a:r>
              <a:rPr lang="el-GR" sz="2400" dirty="0"/>
              <a:t> από τα </a:t>
            </a:r>
            <a:r>
              <a:rPr lang="el-GR" sz="2400" dirty="0" smtClean="0"/>
              <a:t>κεφαλαία. </a:t>
            </a:r>
            <a:r>
              <a:rPr lang="el-GR" sz="2400" dirty="0"/>
              <a:t>Το μήκος είναι ένας καθοριστικός παράγοντας σε μια σύγκριση ανάμεσα σε δυο μεταβλητές όταν οι υπάρχοντες χαρακτήρες του μικρότερου σε μέγεθος είναι οι ίδιοι με τους αντίστοιχους χαρακτήρες του μεγαλύτερου σε μέγεθος.</a:t>
            </a:r>
          </a:p>
          <a:p>
            <a:r>
              <a:rPr lang="el-GR" sz="2400" b="1" dirty="0"/>
              <a:t>Παράδειγμα</a:t>
            </a:r>
            <a:endParaRPr lang="el-GR" sz="2400" dirty="0"/>
          </a:p>
          <a:p>
            <a:r>
              <a:rPr lang="el-GR" sz="2400" dirty="0">
                <a:latin typeface="Courier New" pitchFamily="49" charset="0"/>
                <a:cs typeface="Courier New" pitchFamily="49" charset="0"/>
              </a:rPr>
              <a:t>&gt;&gt;&gt; '9' &lt; '</a:t>
            </a:r>
            <a:r>
              <a:rPr lang="en-US" sz="2400" dirty="0">
                <a:latin typeface="Courier New" pitchFamily="49" charset="0"/>
                <a:cs typeface="Courier New" pitchFamily="49" charset="0"/>
              </a:rPr>
              <a:t>C</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True</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&gt;&gt;&gt; '</a:t>
            </a:r>
            <a:r>
              <a:rPr lang="en-US" sz="2400" dirty="0">
                <a:latin typeface="Courier New" pitchFamily="49" charset="0"/>
                <a:cs typeface="Courier New" pitchFamily="49" charset="0"/>
              </a:rPr>
              <a:t>Z</a:t>
            </a:r>
            <a:r>
              <a:rPr lang="el-GR" sz="2400" dirty="0">
                <a:latin typeface="Courier New" pitchFamily="49" charset="0"/>
                <a:cs typeface="Courier New" pitchFamily="49" charset="0"/>
              </a:rPr>
              <a:t>' &lt; '</a:t>
            </a:r>
            <a:r>
              <a:rPr lang="en-US" sz="2400" dirty="0">
                <a:latin typeface="Courier New" pitchFamily="49" charset="0"/>
                <a:cs typeface="Courier New" pitchFamily="49" charset="0"/>
              </a:rPr>
              <a:t>a</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True</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'z' &lt; '</a:t>
            </a:r>
            <a:r>
              <a:rPr lang="el-GR" sz="2400" dirty="0">
                <a:latin typeface="Courier New" pitchFamily="49" charset="0"/>
                <a:cs typeface="Courier New" pitchFamily="49" charset="0"/>
              </a:rPr>
              <a:t>Γ</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True </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&gt;&gt;&gt; '</a:t>
            </a:r>
            <a:r>
              <a:rPr lang="el-GR" sz="2400" dirty="0">
                <a:latin typeface="Courier New" pitchFamily="49" charset="0"/>
                <a:cs typeface="Courier New" pitchFamily="49" charset="0"/>
              </a:rPr>
              <a:t>Ω</a:t>
            </a:r>
            <a:r>
              <a:rPr lang="en-US" sz="2400" dirty="0">
                <a:latin typeface="Courier New" pitchFamily="49" charset="0"/>
                <a:cs typeface="Courier New" pitchFamily="49" charset="0"/>
              </a:rPr>
              <a:t>' &lt; '</a:t>
            </a:r>
            <a:r>
              <a:rPr lang="el-GR" sz="2400" dirty="0">
                <a:latin typeface="Courier New" pitchFamily="49" charset="0"/>
                <a:cs typeface="Courier New" pitchFamily="49" charset="0"/>
              </a:rPr>
              <a:t>α</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True</a:t>
            </a:r>
            <a:endParaRPr lang="el-GR" sz="2400" dirty="0">
              <a:latin typeface="Courier New" pitchFamily="49" charset="0"/>
              <a:cs typeface="Courier New" pitchFamily="49" charset="0"/>
            </a:endParaRPr>
          </a:p>
          <a:p>
            <a:endParaRPr lang="el-GR" sz="2000" dirty="0"/>
          </a:p>
        </p:txBody>
      </p:sp>
      <p:sp>
        <p:nvSpPr>
          <p:cNvPr id="7" name="Ορθογώνιο 6"/>
          <p:cNvSpPr/>
          <p:nvPr/>
        </p:nvSpPr>
        <p:spPr>
          <a:xfrm>
            <a:off x="4641284" y="31648"/>
            <a:ext cx="3065646"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Σύγκριση συμβολοσειρών</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214779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51969" y="476672"/>
            <a:ext cx="8052281" cy="5262979"/>
          </a:xfrm>
          <a:prstGeom prst="rect">
            <a:avLst/>
          </a:prstGeom>
          <a:noFill/>
        </p:spPr>
        <p:txBody>
          <a:bodyPr wrap="square">
            <a:spAutoFit/>
          </a:bodyPr>
          <a:lstStyle/>
          <a:p>
            <a:pPr marL="342900" indent="-342900">
              <a:buFont typeface="Arial" pitchFamily="34" charset="0"/>
              <a:buChar char="•"/>
            </a:pPr>
            <a:r>
              <a:rPr lang="el-GR" sz="2400" dirty="0" smtClean="0"/>
              <a:t>Ενσωματωμένοι τύποι </a:t>
            </a:r>
            <a:r>
              <a:rPr lang="el-GR" sz="2400" dirty="0"/>
              <a:t>δεδομένων </a:t>
            </a:r>
            <a:r>
              <a:rPr lang="el-GR" sz="2400" dirty="0" err="1"/>
              <a:t>int</a:t>
            </a:r>
            <a:r>
              <a:rPr lang="el-GR" sz="2400" dirty="0"/>
              <a:t>, </a:t>
            </a:r>
            <a:r>
              <a:rPr lang="el-GR" sz="2400" dirty="0" err="1"/>
              <a:t>float</a:t>
            </a:r>
            <a:r>
              <a:rPr lang="el-GR" sz="2400" dirty="0"/>
              <a:t>, </a:t>
            </a:r>
            <a:r>
              <a:rPr lang="el-GR" sz="2400" dirty="0" err="1"/>
              <a:t>bool</a:t>
            </a:r>
            <a:r>
              <a:rPr lang="el-GR" sz="2400" dirty="0"/>
              <a:t>, </a:t>
            </a:r>
            <a:r>
              <a:rPr lang="el-GR" sz="2400" dirty="0" err="1"/>
              <a:t>str</a:t>
            </a:r>
            <a:r>
              <a:rPr lang="el-GR" sz="2400" dirty="0"/>
              <a:t>. </a:t>
            </a:r>
            <a:endParaRPr lang="el-GR" sz="2400" dirty="0" smtClean="0"/>
          </a:p>
          <a:p>
            <a:pPr marL="342900" indent="-342900">
              <a:buFont typeface="Arial" pitchFamily="34" charset="0"/>
              <a:buChar char="•"/>
            </a:pPr>
            <a:r>
              <a:rPr lang="el-GR" sz="2400" dirty="0" smtClean="0"/>
              <a:t>Ο </a:t>
            </a:r>
            <a:r>
              <a:rPr lang="el-GR" sz="2400" dirty="0"/>
              <a:t>τύπος </a:t>
            </a:r>
            <a:r>
              <a:rPr lang="el-GR" sz="2400" dirty="0" err="1"/>
              <a:t>str</a:t>
            </a:r>
            <a:r>
              <a:rPr lang="el-GR" sz="2400" dirty="0"/>
              <a:t> είναι ποιοτικά διαφορετικός από τους άλλους τύπους δεδομένων επειδή αποτελείται από μικρότερα τμήματα. Οι τύποι που περιλαμβάνουν μικρότερα τμήματα </a:t>
            </a:r>
            <a:r>
              <a:rPr lang="el-GR" sz="2400" dirty="0" smtClean="0"/>
              <a:t>λέγονται </a:t>
            </a:r>
            <a:r>
              <a:rPr lang="el-GR" sz="2400" dirty="0"/>
              <a:t>σύνθετοι τύποι δεδομένων. </a:t>
            </a:r>
            <a:endParaRPr lang="el-GR" sz="2400" dirty="0" smtClean="0"/>
          </a:p>
          <a:p>
            <a:pPr marL="342900" indent="-342900">
              <a:buFont typeface="Arial" pitchFamily="34" charset="0"/>
              <a:buChar char="•"/>
            </a:pPr>
            <a:r>
              <a:rPr lang="el-GR" sz="2400" dirty="0" smtClean="0"/>
              <a:t>Οι </a:t>
            </a:r>
            <a:r>
              <a:rPr lang="el-GR" sz="2400" dirty="0"/>
              <a:t>συμβολοσειρές (</a:t>
            </a:r>
            <a:r>
              <a:rPr lang="el-GR" sz="2400" dirty="0" err="1"/>
              <a:t>strings</a:t>
            </a:r>
            <a:r>
              <a:rPr lang="el-GR" sz="2400" dirty="0"/>
              <a:t>) ή αλφαριθμητικά είναι ακολουθίες χαρακτήρων (αριθμοί, ψηφία, γράμματα, σύμβολα) που περικλείονται σε μονά (' ') ή διπλά (" ") εισαγωγικά. Οι συμβολοσειρές ανήκουν στον τύπο </a:t>
            </a:r>
            <a:r>
              <a:rPr lang="el-GR" sz="2400" dirty="0" err="1"/>
              <a:t>str</a:t>
            </a:r>
            <a:r>
              <a:rPr lang="el-GR" sz="2400" dirty="0"/>
              <a:t>. </a:t>
            </a:r>
            <a:endParaRPr lang="el-GR" sz="2400" dirty="0" smtClean="0"/>
          </a:p>
          <a:p>
            <a:pPr marL="342900" indent="-342900">
              <a:buFont typeface="Arial" pitchFamily="34" charset="0"/>
              <a:buChar char="•"/>
            </a:pPr>
            <a:r>
              <a:rPr lang="el-GR" sz="2400" dirty="0" smtClean="0"/>
              <a:t>Έναν </a:t>
            </a:r>
            <a:r>
              <a:rPr lang="el-GR" sz="2400" dirty="0"/>
              <a:t>σύνθετο τύπο τον χειριζόμαστε είτε ως ενιαίο σύνολο (συμβολοσειρά) είτε ως αποτελούμενο από διακριτά μέρη (χαρακτήρες).</a:t>
            </a:r>
          </a:p>
          <a:p>
            <a:pPr marL="342900" indent="-342900">
              <a:buFont typeface="Arial" pitchFamily="34" charset="0"/>
              <a:buChar char="•"/>
            </a:pPr>
            <a:endParaRPr lang="el-GR" sz="2400" dirty="0"/>
          </a:p>
          <a:p>
            <a:endParaRPr lang="el-GR" sz="2400" dirty="0"/>
          </a:p>
        </p:txBody>
      </p:sp>
      <p:sp>
        <p:nvSpPr>
          <p:cNvPr id="2" name="Ορθογώνιο 1"/>
          <p:cNvSpPr/>
          <p:nvPr/>
        </p:nvSpPr>
        <p:spPr>
          <a:xfrm>
            <a:off x="5802981" y="0"/>
            <a:ext cx="964815" cy="400110"/>
          </a:xfrm>
          <a:prstGeom prst="rect">
            <a:avLst/>
          </a:prstGeom>
        </p:spPr>
        <p:txBody>
          <a:bodyPr wrap="none">
            <a:spAutoFit/>
          </a:bodyPr>
          <a:lstStyle/>
          <a:p>
            <a:pPr algn="ctr" fontAlgn="auto">
              <a:spcBef>
                <a:spcPts val="0"/>
              </a:spcBef>
              <a:spcAft>
                <a:spcPts val="0"/>
              </a:spcAft>
              <a:defRPr/>
            </a:pPr>
            <a:r>
              <a:rPr lang="el-GR" sz="2000" b="1" dirty="0" smtClean="0">
                <a:solidFill>
                  <a:srgbClr val="A4E91B"/>
                </a:solidFill>
              </a:rPr>
              <a:t>Γενικά</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87984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95746" y="1412776"/>
            <a:ext cx="8135938" cy="3046988"/>
          </a:xfrm>
          <a:prstGeom prst="rect">
            <a:avLst/>
          </a:prstGeom>
          <a:noFill/>
        </p:spPr>
        <p:txBody>
          <a:bodyPr>
            <a:spAutoFit/>
          </a:bodyPr>
          <a:lstStyle/>
          <a:p>
            <a:r>
              <a:rPr lang="el-GR" sz="2400" dirty="0"/>
              <a:t>Οι μέθοδοι </a:t>
            </a:r>
            <a:r>
              <a:rPr lang="el-GR" sz="2400" dirty="0" smtClean="0"/>
              <a:t>συμβολοσειρών ομαδοποιούνται </a:t>
            </a:r>
            <a:r>
              <a:rPr lang="el-GR" sz="2400" dirty="0"/>
              <a:t>ως εξής:</a:t>
            </a:r>
          </a:p>
          <a:p>
            <a:pPr marL="342900" lvl="0" indent="-342900">
              <a:buFont typeface="Arial" pitchFamily="34" charset="0"/>
              <a:buChar char="•"/>
            </a:pPr>
            <a:r>
              <a:rPr lang="el-GR" sz="2400" dirty="0"/>
              <a:t>Μέθοδοι ελέγχου μίας συμβολοσειράς που επιστρέφουν την τιμή </a:t>
            </a:r>
            <a:r>
              <a:rPr lang="el-GR" sz="2400" dirty="0" err="1"/>
              <a:t>True</a:t>
            </a:r>
            <a:r>
              <a:rPr lang="el-GR" sz="2400" dirty="0"/>
              <a:t> ή </a:t>
            </a:r>
            <a:r>
              <a:rPr lang="el-GR" sz="2400" dirty="0" err="1"/>
              <a:t>False</a:t>
            </a:r>
            <a:r>
              <a:rPr lang="el-GR" sz="2400" dirty="0"/>
              <a:t>.</a:t>
            </a:r>
          </a:p>
          <a:p>
            <a:pPr marL="342900" lvl="0" indent="-342900">
              <a:buFont typeface="Arial" pitchFamily="34" charset="0"/>
              <a:buChar char="•"/>
            </a:pPr>
            <a:r>
              <a:rPr lang="el-GR" sz="2400" dirty="0"/>
              <a:t>Μέθοδοι αναζήτησης μέσα σε μία συμβολοσειρά.</a:t>
            </a:r>
          </a:p>
          <a:p>
            <a:pPr marL="342900" lvl="0" indent="-342900">
              <a:buFont typeface="Arial" pitchFamily="34" charset="0"/>
              <a:buChar char="•"/>
            </a:pPr>
            <a:r>
              <a:rPr lang="el-GR" sz="2400" dirty="0"/>
              <a:t>Μέθοδοι μετατροπών μεταξύ κεφαλαίων και πεζών γραμμάτων σε μία συμβολοσειρά.</a:t>
            </a:r>
          </a:p>
          <a:p>
            <a:pPr marL="342900" lvl="0" indent="-342900">
              <a:buFont typeface="Arial" pitchFamily="34" charset="0"/>
              <a:buChar char="•"/>
            </a:pPr>
            <a:r>
              <a:rPr lang="el-GR" sz="2400" dirty="0"/>
              <a:t>Μέθοδοι αφαίρεσης μη επιθυμητών χαρακτήρων σε μία συμβολοσειρά.</a:t>
            </a:r>
          </a:p>
        </p:txBody>
      </p:sp>
      <p:sp>
        <p:nvSpPr>
          <p:cNvPr id="7" name="Ορθογώνιο 6"/>
          <p:cNvSpPr/>
          <p:nvPr/>
        </p:nvSpPr>
        <p:spPr>
          <a:xfrm>
            <a:off x="4705403" y="31648"/>
            <a:ext cx="2937407" cy="369332"/>
          </a:xfrm>
          <a:prstGeom prst="rect">
            <a:avLst/>
          </a:prstGeom>
        </p:spPr>
        <p:txBody>
          <a:bodyPr wrap="none">
            <a:spAutoFit/>
          </a:bodyPr>
          <a:lstStyle/>
          <a:p>
            <a:pPr algn="ctr" fontAlgn="auto">
              <a:spcBef>
                <a:spcPts val="0"/>
              </a:spcBef>
              <a:spcAft>
                <a:spcPts val="0"/>
              </a:spcAft>
              <a:defRPr/>
            </a:pPr>
            <a:r>
              <a:rPr lang="el-GR" b="1" dirty="0">
                <a:solidFill>
                  <a:srgbClr val="9ADD15"/>
                </a:solidFill>
              </a:rPr>
              <a:t>Μέθοδοι συμβολοσειρών</a:t>
            </a:r>
            <a:endParaRPr lang="el-GR"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6936195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8135938" cy="6340197"/>
          </a:xfrm>
          <a:prstGeom prst="rect">
            <a:avLst/>
          </a:prstGeom>
          <a:noFill/>
        </p:spPr>
        <p:txBody>
          <a:bodyPr>
            <a:spAutoFit/>
          </a:bodyPr>
          <a:lstStyle/>
          <a:p>
            <a:pPr lvl="0"/>
            <a:r>
              <a:rPr lang="en-US" sz="2000" b="1" dirty="0"/>
              <a:t>s</a:t>
            </a:r>
            <a:r>
              <a:rPr lang="el-GR" sz="2000" b="1" dirty="0"/>
              <a:t>.</a:t>
            </a:r>
            <a:r>
              <a:rPr lang="en-US" sz="2000" b="1" dirty="0"/>
              <a:t>capitalize</a:t>
            </a:r>
            <a:r>
              <a:rPr lang="el-GR" sz="2000" b="1" dirty="0"/>
              <a:t>():</a:t>
            </a:r>
            <a:r>
              <a:rPr lang="el-GR" sz="2000" dirty="0"/>
              <a:t> Επιστρέφει μία συμβολοσειρά όμοια με την συμβολοσειρά </a:t>
            </a:r>
            <a:r>
              <a:rPr lang="en-US" sz="2000" dirty="0"/>
              <a:t>s</a:t>
            </a:r>
            <a:r>
              <a:rPr lang="el-GR" sz="2000" dirty="0"/>
              <a:t> στην οποία ο πρώτος χαρακτήρας της είναι κεφαλαίος.</a:t>
            </a:r>
          </a:p>
          <a:p>
            <a:pPr lvl="0"/>
            <a:endParaRPr lang="el-GR" sz="1000" b="1" dirty="0" smtClean="0"/>
          </a:p>
          <a:p>
            <a:pPr lvl="0"/>
            <a:r>
              <a:rPr lang="en-US" sz="2000" b="1" dirty="0" smtClean="0"/>
              <a:t>s</a:t>
            </a:r>
            <a:r>
              <a:rPr lang="el-GR" sz="2000" b="1" dirty="0"/>
              <a:t>.</a:t>
            </a:r>
            <a:r>
              <a:rPr lang="en-US" sz="2000" b="1" dirty="0" err="1"/>
              <a:t>casefold</a:t>
            </a:r>
            <a:r>
              <a:rPr lang="el-GR" sz="2000" b="1" dirty="0"/>
              <a:t>(): </a:t>
            </a:r>
            <a:r>
              <a:rPr lang="el-GR" sz="2000" dirty="0"/>
              <a:t>Επιστρέφει μία συμβολοσειρά όμοια με την συμβολοσειρά </a:t>
            </a:r>
            <a:r>
              <a:rPr lang="en-US" sz="2000" dirty="0"/>
              <a:t>s</a:t>
            </a:r>
            <a:r>
              <a:rPr lang="el-GR" sz="2000" dirty="0"/>
              <a:t> στην οποία ο πρώτος χαρακτήρας της είναι </a:t>
            </a:r>
            <a:r>
              <a:rPr lang="el-GR" sz="2000" dirty="0" smtClean="0"/>
              <a:t>πεζός</a:t>
            </a:r>
            <a:r>
              <a:rPr lang="el-GR" sz="2000" dirty="0"/>
              <a:t>.</a:t>
            </a:r>
          </a:p>
          <a:p>
            <a:endParaRPr lang="el-GR" sz="1000" b="1" dirty="0" smtClean="0"/>
          </a:p>
          <a:p>
            <a:r>
              <a:rPr lang="en-US" sz="2000" b="1" dirty="0" smtClean="0"/>
              <a:t>s</a:t>
            </a:r>
            <a:r>
              <a:rPr lang="el-GR" sz="2000" b="1" dirty="0"/>
              <a:t>.</a:t>
            </a:r>
            <a:r>
              <a:rPr lang="en-US" sz="2000" b="1" dirty="0"/>
              <a:t>center</a:t>
            </a:r>
            <a:r>
              <a:rPr lang="el-GR" sz="2000" b="1" dirty="0"/>
              <a:t>(</a:t>
            </a:r>
            <a:r>
              <a:rPr lang="en-US" sz="2000" b="1" dirty="0"/>
              <a:t>x</a:t>
            </a:r>
            <a:r>
              <a:rPr lang="el-GR" sz="2000" b="1" dirty="0"/>
              <a:t>, </a:t>
            </a:r>
            <a:r>
              <a:rPr lang="en-US" sz="2000" b="1" dirty="0"/>
              <a:t>y</a:t>
            </a:r>
            <a:r>
              <a:rPr lang="el-GR" sz="2000" b="1" dirty="0"/>
              <a:t>)</a:t>
            </a:r>
            <a:r>
              <a:rPr lang="el-GR" sz="2000" dirty="0"/>
              <a:t>:Επιστρέφει την συμβολοσειρά </a:t>
            </a:r>
            <a:r>
              <a:rPr lang="en-US" sz="2000" dirty="0"/>
              <a:t>s</a:t>
            </a:r>
            <a:r>
              <a:rPr lang="el-GR" sz="2000" dirty="0"/>
              <a:t> στοιχισμένη στο κέντρο ενός τμήματος </a:t>
            </a:r>
            <a:r>
              <a:rPr lang="en-US" sz="2000" dirty="0"/>
              <a:t>x</a:t>
            </a:r>
            <a:r>
              <a:rPr lang="el-GR" sz="2000" dirty="0"/>
              <a:t> θέσεων συμπληρώνοντας τα κενά που προηγούνται και έπονται με το </a:t>
            </a:r>
            <a:r>
              <a:rPr lang="en-US" sz="2000" dirty="0"/>
              <a:t>y</a:t>
            </a:r>
            <a:r>
              <a:rPr lang="el-GR" sz="2000" dirty="0"/>
              <a:t>.</a:t>
            </a:r>
            <a:endParaRPr lang="el-GR" sz="2000" dirty="0"/>
          </a:p>
          <a:p>
            <a:endParaRPr lang="el-GR" sz="1000" dirty="0" smtClean="0"/>
          </a:p>
          <a:p>
            <a:pPr lvl="0"/>
            <a:r>
              <a:rPr lang="en-US" sz="2000" b="1" dirty="0"/>
              <a:t>s</a:t>
            </a:r>
            <a:r>
              <a:rPr lang="el-GR" sz="2000" b="1" dirty="0"/>
              <a:t>.</a:t>
            </a:r>
            <a:r>
              <a:rPr lang="en-US" sz="2000" b="1" dirty="0"/>
              <a:t>count</a:t>
            </a:r>
            <a:r>
              <a:rPr lang="el-GR" sz="2000" b="1" dirty="0"/>
              <a:t>(</a:t>
            </a:r>
            <a:r>
              <a:rPr lang="en-US" sz="2000" b="1" dirty="0" err="1"/>
              <a:t>str</a:t>
            </a:r>
            <a:r>
              <a:rPr lang="el-GR" sz="2000" b="1" dirty="0"/>
              <a:t>, </a:t>
            </a:r>
            <a:r>
              <a:rPr lang="en-US" sz="2000" b="1" dirty="0"/>
              <a:t>start</a:t>
            </a:r>
            <a:r>
              <a:rPr lang="el-GR" sz="2000" b="1" dirty="0"/>
              <a:t>, </a:t>
            </a:r>
            <a:r>
              <a:rPr lang="en-US" sz="2000" b="1" dirty="0"/>
              <a:t>end</a:t>
            </a:r>
            <a:r>
              <a:rPr lang="el-GR" sz="2000" b="1" dirty="0"/>
              <a:t>)</a:t>
            </a:r>
            <a:r>
              <a:rPr lang="el-GR" sz="2000" dirty="0"/>
              <a:t>: Επιστρέφει το πλήθος των εμφανίσεων της συμβολοσειρά </a:t>
            </a:r>
            <a:r>
              <a:rPr lang="en-US" sz="2000" dirty="0" err="1"/>
              <a:t>str</a:t>
            </a:r>
            <a:r>
              <a:rPr lang="en-US" sz="2000" dirty="0"/>
              <a:t> </a:t>
            </a:r>
            <a:r>
              <a:rPr lang="el-GR" sz="2000" dirty="0"/>
              <a:t>από την θέση </a:t>
            </a:r>
            <a:r>
              <a:rPr lang="en-US" sz="2000" b="1" dirty="0"/>
              <a:t>start</a:t>
            </a:r>
            <a:r>
              <a:rPr lang="el-GR" sz="2000" b="1" dirty="0"/>
              <a:t> μέχρι την θέση </a:t>
            </a:r>
            <a:r>
              <a:rPr lang="en-US" sz="2000" b="1" dirty="0"/>
              <a:t>end</a:t>
            </a:r>
            <a:r>
              <a:rPr lang="en-US" sz="2000" dirty="0"/>
              <a:t> </a:t>
            </a:r>
            <a:r>
              <a:rPr lang="el-GR" sz="2000" dirty="0"/>
              <a:t>της συμβολοσειράς </a:t>
            </a:r>
            <a:r>
              <a:rPr lang="en-US" sz="2000" dirty="0"/>
              <a:t>s</a:t>
            </a:r>
            <a:r>
              <a:rPr lang="el-GR" sz="2000" dirty="0"/>
              <a:t>.</a:t>
            </a:r>
          </a:p>
          <a:p>
            <a:endParaRPr lang="el-GR" sz="1000" dirty="0" smtClean="0"/>
          </a:p>
          <a:p>
            <a:pPr lvl="0"/>
            <a:r>
              <a:rPr lang="en-US" sz="2000" b="1" dirty="0"/>
              <a:t>s</a:t>
            </a:r>
            <a:r>
              <a:rPr lang="el-GR" sz="2000" b="1" dirty="0"/>
              <a:t>.</a:t>
            </a:r>
            <a:r>
              <a:rPr lang="en-US" sz="2000" b="1" dirty="0" err="1"/>
              <a:t>endswith</a:t>
            </a:r>
            <a:r>
              <a:rPr lang="el-GR" sz="2000" b="1" dirty="0"/>
              <a:t>(</a:t>
            </a:r>
            <a:r>
              <a:rPr lang="en-US" sz="2000" b="1" dirty="0" err="1"/>
              <a:t>str</a:t>
            </a:r>
            <a:r>
              <a:rPr lang="el-GR" sz="2000" dirty="0"/>
              <a:t>): Επιστρέφει </a:t>
            </a:r>
            <a:r>
              <a:rPr lang="en-US" sz="2000" dirty="0"/>
              <a:t>True</a:t>
            </a:r>
            <a:r>
              <a:rPr lang="el-GR" sz="2000" dirty="0"/>
              <a:t> αν η συμβολοσειρά </a:t>
            </a:r>
            <a:r>
              <a:rPr lang="en-US" sz="2000" dirty="0"/>
              <a:t>s</a:t>
            </a:r>
            <a:r>
              <a:rPr lang="el-GR" sz="2000" dirty="0"/>
              <a:t> τελειώνει με την συμβολοσειρά </a:t>
            </a:r>
            <a:r>
              <a:rPr lang="en-US" sz="2000" dirty="0" err="1"/>
              <a:t>str</a:t>
            </a:r>
            <a:r>
              <a:rPr lang="el-GR" sz="2000" dirty="0"/>
              <a:t>.</a:t>
            </a:r>
          </a:p>
          <a:p>
            <a:pPr lvl="0"/>
            <a:r>
              <a:rPr lang="en-US" sz="2000" b="1" dirty="0" smtClean="0"/>
              <a:t>s</a:t>
            </a:r>
            <a:r>
              <a:rPr lang="el-GR" sz="2000" b="1" dirty="0"/>
              <a:t>.</a:t>
            </a:r>
            <a:r>
              <a:rPr lang="en-US" sz="2000" b="1" dirty="0"/>
              <a:t>find</a:t>
            </a:r>
            <a:r>
              <a:rPr lang="el-GR" sz="2000" b="1" dirty="0"/>
              <a:t>(</a:t>
            </a:r>
            <a:r>
              <a:rPr lang="en-US" sz="2000" b="1" dirty="0" err="1"/>
              <a:t>str</a:t>
            </a:r>
            <a:r>
              <a:rPr lang="el-GR" sz="2000" b="1" dirty="0"/>
              <a:t>):</a:t>
            </a:r>
            <a:r>
              <a:rPr lang="el-GR" sz="2000" dirty="0"/>
              <a:t> Επιστρέφει τον δείκτη της θέσης στην οποία βρέθηκε, πρώτη φορά, η συμβολοσειρά </a:t>
            </a:r>
            <a:r>
              <a:rPr lang="en-US" sz="2000" dirty="0" err="1"/>
              <a:t>str</a:t>
            </a:r>
            <a:r>
              <a:rPr lang="el-GR" sz="2000" dirty="0"/>
              <a:t> μέσα στην συμβολοσειρά </a:t>
            </a:r>
            <a:r>
              <a:rPr lang="en-US" sz="2000" dirty="0"/>
              <a:t>s</a:t>
            </a:r>
            <a:r>
              <a:rPr lang="el-GR" sz="2000" dirty="0"/>
              <a:t>.</a:t>
            </a:r>
          </a:p>
          <a:p>
            <a:pPr lvl="0"/>
            <a:r>
              <a:rPr lang="en-US" sz="2000" b="1" dirty="0"/>
              <a:t>s</a:t>
            </a:r>
            <a:r>
              <a:rPr lang="el-GR" sz="2000" b="1" dirty="0"/>
              <a:t>.</a:t>
            </a:r>
            <a:r>
              <a:rPr lang="en-US" sz="2000" b="1" dirty="0"/>
              <a:t>index</a:t>
            </a:r>
            <a:r>
              <a:rPr lang="el-GR" sz="2000" b="1" dirty="0"/>
              <a:t>(</a:t>
            </a:r>
            <a:r>
              <a:rPr lang="en-US" sz="2000" b="1" dirty="0" err="1"/>
              <a:t>str</a:t>
            </a:r>
            <a:r>
              <a:rPr lang="el-GR" sz="2000" b="1" dirty="0"/>
              <a:t>):</a:t>
            </a:r>
            <a:r>
              <a:rPr lang="el-GR" sz="2000" dirty="0"/>
              <a:t> Επιστρέφει τον δείκτη της θέσης στην οποία βρέθηκε, πρώτη φορά, η συμβολοσειρά </a:t>
            </a:r>
            <a:r>
              <a:rPr lang="en-US" sz="2000" dirty="0" err="1"/>
              <a:t>str</a:t>
            </a:r>
            <a:r>
              <a:rPr lang="el-GR" sz="2000" dirty="0"/>
              <a:t> μέσα στην συμβολοσειρά </a:t>
            </a:r>
            <a:r>
              <a:rPr lang="en-US" sz="2000" dirty="0"/>
              <a:t>s</a:t>
            </a:r>
            <a:r>
              <a:rPr lang="el-GR" sz="2000" dirty="0"/>
              <a:t>.</a:t>
            </a:r>
          </a:p>
          <a:p>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8135938" cy="6247864"/>
          </a:xfrm>
          <a:prstGeom prst="rect">
            <a:avLst/>
          </a:prstGeom>
          <a:noFill/>
        </p:spPr>
        <p:txBody>
          <a:bodyPr>
            <a:spAutoFit/>
          </a:bodyPr>
          <a:lstStyle/>
          <a:p>
            <a:r>
              <a:rPr lang="en-US" sz="2000" b="1" dirty="0"/>
              <a:t>s</a:t>
            </a:r>
            <a:r>
              <a:rPr lang="el-GR" sz="2000" b="1" dirty="0"/>
              <a:t>.</a:t>
            </a:r>
            <a:r>
              <a:rPr lang="en-US" sz="2000" b="1" dirty="0" err="1"/>
              <a:t>isalnum</a:t>
            </a:r>
            <a:r>
              <a:rPr lang="el-GR" sz="2000" b="1" dirty="0"/>
              <a:t>():</a:t>
            </a:r>
            <a:r>
              <a:rPr lang="el-GR" sz="2000" dirty="0"/>
              <a:t> Επιστρέφει </a:t>
            </a:r>
            <a:r>
              <a:rPr lang="en-US" sz="2000" dirty="0"/>
              <a:t>True</a:t>
            </a:r>
            <a:r>
              <a:rPr lang="el-GR" sz="2000" dirty="0"/>
              <a:t> αν όλοι οι χαρακτήρες της συμβολοσειράς </a:t>
            </a:r>
            <a:r>
              <a:rPr lang="en-US" sz="2000" dirty="0"/>
              <a:t>s</a:t>
            </a:r>
            <a:r>
              <a:rPr lang="el-GR" sz="2000" dirty="0"/>
              <a:t>  είναι γράμματα ή αριθμοί</a:t>
            </a:r>
            <a:r>
              <a:rPr lang="el-GR" sz="2000" dirty="0" smtClean="0"/>
              <a:t>.</a:t>
            </a:r>
          </a:p>
          <a:p>
            <a:pPr lvl="0"/>
            <a:r>
              <a:rPr lang="en-US" sz="2000" b="1" dirty="0" smtClean="0"/>
              <a:t>s</a:t>
            </a:r>
            <a:r>
              <a:rPr lang="el-GR" sz="2000" b="1" dirty="0"/>
              <a:t>.</a:t>
            </a:r>
            <a:r>
              <a:rPr lang="en-US" sz="2000" b="1" dirty="0" err="1"/>
              <a:t>islower</a:t>
            </a:r>
            <a:r>
              <a:rPr lang="el-GR" sz="2000" b="1" dirty="0"/>
              <a:t>():</a:t>
            </a:r>
            <a:r>
              <a:rPr lang="el-GR" sz="2000" dirty="0"/>
              <a:t>Επιστρέφει </a:t>
            </a:r>
            <a:r>
              <a:rPr lang="en-US" sz="2000" dirty="0"/>
              <a:t>True </a:t>
            </a:r>
            <a:r>
              <a:rPr lang="el-GR" sz="2000" dirty="0"/>
              <a:t>αν όλοι οι αλφαβητικοί χαρακτήρες της συμβολοσειράς </a:t>
            </a:r>
            <a:r>
              <a:rPr lang="en-US" sz="2000" dirty="0"/>
              <a:t>s</a:t>
            </a:r>
            <a:r>
              <a:rPr lang="el-GR" sz="2000" dirty="0"/>
              <a:t> είναι πεζά γράμματα.</a:t>
            </a:r>
          </a:p>
          <a:p>
            <a:pPr lvl="0"/>
            <a:r>
              <a:rPr lang="en-US" sz="2000" b="1" dirty="0"/>
              <a:t>s</a:t>
            </a:r>
            <a:r>
              <a:rPr lang="el-GR" sz="2000" b="1" dirty="0"/>
              <a:t>.</a:t>
            </a:r>
            <a:r>
              <a:rPr lang="en-US" sz="2000" b="1" dirty="0" err="1"/>
              <a:t>isnumeric</a:t>
            </a:r>
            <a:r>
              <a:rPr lang="el-GR" sz="2000" b="1" dirty="0"/>
              <a:t>():</a:t>
            </a:r>
            <a:r>
              <a:rPr lang="el-GR" sz="2000" dirty="0"/>
              <a:t>Επιστρέφει </a:t>
            </a:r>
            <a:r>
              <a:rPr lang="en-US" sz="2000" dirty="0"/>
              <a:t>True </a:t>
            </a:r>
            <a:r>
              <a:rPr lang="el-GR" sz="2000" dirty="0"/>
              <a:t>αν όλοι οι αλφαβητικοί χαρακτήρες της συμβολοσειράς </a:t>
            </a:r>
            <a:r>
              <a:rPr lang="en-US" sz="2000" dirty="0"/>
              <a:t>s</a:t>
            </a:r>
            <a:r>
              <a:rPr lang="el-GR" sz="2000" dirty="0"/>
              <a:t> είναι αριθμοί (0–9).</a:t>
            </a:r>
          </a:p>
          <a:p>
            <a:pPr lvl="0"/>
            <a:r>
              <a:rPr lang="en-US" sz="2000" b="1" dirty="0"/>
              <a:t>s</a:t>
            </a:r>
            <a:r>
              <a:rPr lang="el-GR" sz="2000" b="1" dirty="0"/>
              <a:t>.</a:t>
            </a:r>
            <a:r>
              <a:rPr lang="en-US" sz="2000" b="1" dirty="0" err="1"/>
              <a:t>isspace</a:t>
            </a:r>
            <a:r>
              <a:rPr lang="el-GR" sz="2000" b="1" dirty="0"/>
              <a:t>():</a:t>
            </a:r>
            <a:r>
              <a:rPr lang="el-GR" sz="2000" dirty="0"/>
              <a:t>Επιστρέφει </a:t>
            </a:r>
            <a:r>
              <a:rPr lang="en-US" sz="2000" dirty="0"/>
              <a:t>True </a:t>
            </a:r>
            <a:r>
              <a:rPr lang="el-GR" sz="2000" dirty="0"/>
              <a:t>αν όλοι χαρακτήρες της συμβολοσειράς </a:t>
            </a:r>
            <a:r>
              <a:rPr lang="en-US" sz="2000" dirty="0"/>
              <a:t>s </a:t>
            </a:r>
            <a:r>
              <a:rPr lang="el-GR" sz="2000" dirty="0"/>
              <a:t>είναι το κενό (‘ ‘).</a:t>
            </a:r>
          </a:p>
          <a:p>
            <a:pPr lvl="0"/>
            <a:r>
              <a:rPr lang="en-US" sz="2000" b="1" dirty="0"/>
              <a:t>s</a:t>
            </a:r>
            <a:r>
              <a:rPr lang="el-GR" sz="2000" b="1" dirty="0"/>
              <a:t>.</a:t>
            </a:r>
            <a:r>
              <a:rPr lang="en-US" sz="2000" b="1" dirty="0" err="1"/>
              <a:t>isupper</a:t>
            </a:r>
            <a:r>
              <a:rPr lang="el-GR" sz="2000" b="1" dirty="0"/>
              <a:t>(): </a:t>
            </a:r>
            <a:r>
              <a:rPr lang="el-GR" sz="2000" dirty="0"/>
              <a:t>Επιστρέφει </a:t>
            </a:r>
            <a:r>
              <a:rPr lang="en-US" sz="2000" dirty="0"/>
              <a:t>True </a:t>
            </a:r>
            <a:r>
              <a:rPr lang="el-GR" sz="2000" dirty="0"/>
              <a:t>αν όλοι οι αλφαβητικοί χαρακτήρες της συμβολοσειράς </a:t>
            </a:r>
            <a:r>
              <a:rPr lang="en-US" sz="2000" dirty="0"/>
              <a:t>s</a:t>
            </a:r>
            <a:r>
              <a:rPr lang="el-GR" sz="2000" dirty="0"/>
              <a:t> είναι κεφαλαία γράμματα.</a:t>
            </a:r>
          </a:p>
          <a:p>
            <a:pPr lvl="0"/>
            <a:r>
              <a:rPr lang="en-US" sz="2000" b="1" dirty="0"/>
              <a:t>s</a:t>
            </a:r>
            <a:r>
              <a:rPr lang="el-GR" sz="2000" b="1" dirty="0"/>
              <a:t>.</a:t>
            </a:r>
            <a:r>
              <a:rPr lang="en-US" sz="2000" b="1" dirty="0"/>
              <a:t>lower</a:t>
            </a:r>
            <a:r>
              <a:rPr lang="el-GR" sz="2000" b="1" dirty="0"/>
              <a:t>(</a:t>
            </a:r>
            <a:r>
              <a:rPr lang="en-US" sz="2000" b="1" dirty="0"/>
              <a:t>x</a:t>
            </a:r>
            <a:r>
              <a:rPr lang="el-GR" sz="2000" b="1" dirty="0"/>
              <a:t>, </a:t>
            </a:r>
            <a:r>
              <a:rPr lang="en-US" sz="2000" b="1" dirty="0"/>
              <a:t>y</a:t>
            </a:r>
            <a:r>
              <a:rPr lang="el-GR" sz="2000" b="1" dirty="0"/>
              <a:t>)</a:t>
            </a:r>
            <a:r>
              <a:rPr lang="el-GR" sz="2000" dirty="0"/>
              <a:t>: Επιστρέφει μια συμβολοσειρά όμοια με την συμβολοσειρά </a:t>
            </a:r>
            <a:r>
              <a:rPr lang="en-US" sz="2000" dirty="0"/>
              <a:t>s </a:t>
            </a:r>
            <a:r>
              <a:rPr lang="el-GR" sz="2000" dirty="0"/>
              <a:t>με όλους τους χαρακτήρες πεζούς.</a:t>
            </a:r>
          </a:p>
          <a:p>
            <a:pPr lvl="0"/>
            <a:r>
              <a:rPr lang="en-US" sz="2000" b="1" dirty="0"/>
              <a:t>s</a:t>
            </a:r>
            <a:r>
              <a:rPr lang="el-GR" sz="2000" b="1" dirty="0"/>
              <a:t>.</a:t>
            </a:r>
            <a:r>
              <a:rPr lang="en-US" sz="2000" b="1" dirty="0"/>
              <a:t>replace</a:t>
            </a:r>
            <a:r>
              <a:rPr lang="el-GR" sz="2000" b="1" dirty="0"/>
              <a:t>(</a:t>
            </a:r>
            <a:r>
              <a:rPr lang="en-US" sz="2000" b="1" dirty="0"/>
              <a:t>old</a:t>
            </a:r>
            <a:r>
              <a:rPr lang="el-GR" sz="2000" b="1" dirty="0"/>
              <a:t>, </a:t>
            </a:r>
            <a:r>
              <a:rPr lang="en-US" sz="2000" b="1" dirty="0"/>
              <a:t>new</a:t>
            </a:r>
            <a:r>
              <a:rPr lang="el-GR" sz="2000" b="1" dirty="0"/>
              <a:t>, </a:t>
            </a:r>
            <a:r>
              <a:rPr lang="en-US" sz="2000" b="1" dirty="0"/>
              <a:t>count</a:t>
            </a:r>
            <a:r>
              <a:rPr lang="el-GR" sz="2000" b="1" dirty="0"/>
              <a:t>):</a:t>
            </a:r>
            <a:r>
              <a:rPr lang="el-GR" sz="2000" dirty="0"/>
              <a:t> Επιστρέφει μια συμβολοσειρά όμοια με την συμβολοσειρά </a:t>
            </a:r>
            <a:r>
              <a:rPr lang="en-US" sz="2000" dirty="0"/>
              <a:t>s</a:t>
            </a:r>
            <a:r>
              <a:rPr lang="el-GR" sz="2000" dirty="0"/>
              <a:t>, στην οποία έχει αντικατασταθεί η συμβολοσειρά </a:t>
            </a:r>
            <a:r>
              <a:rPr lang="en-US" sz="2000" dirty="0"/>
              <a:t>old</a:t>
            </a:r>
            <a:r>
              <a:rPr lang="el-GR" sz="2000" dirty="0"/>
              <a:t> με την συμβολοσειρά </a:t>
            </a:r>
            <a:r>
              <a:rPr lang="en-US" sz="2000" dirty="0"/>
              <a:t>new</a:t>
            </a:r>
            <a:r>
              <a:rPr lang="el-GR" sz="2000" dirty="0"/>
              <a:t>, </a:t>
            </a:r>
            <a:r>
              <a:rPr lang="en-US" sz="2000" dirty="0"/>
              <a:t>count</a:t>
            </a:r>
            <a:r>
              <a:rPr lang="el-GR" sz="2000" dirty="0"/>
              <a:t> φορές.</a:t>
            </a:r>
          </a:p>
          <a:p>
            <a:pPr lvl="0"/>
            <a:r>
              <a:rPr lang="en-US" sz="2000" b="1" dirty="0"/>
              <a:t>s</a:t>
            </a:r>
            <a:r>
              <a:rPr lang="el-GR" sz="2000" b="1" dirty="0"/>
              <a:t>.</a:t>
            </a:r>
            <a:r>
              <a:rPr lang="en-US" sz="2000" b="1" dirty="0" err="1"/>
              <a:t>rfind</a:t>
            </a:r>
            <a:r>
              <a:rPr lang="el-GR" sz="2000" b="1" dirty="0"/>
              <a:t>(</a:t>
            </a:r>
            <a:r>
              <a:rPr lang="en-US" sz="2000" b="1" dirty="0" err="1"/>
              <a:t>str</a:t>
            </a:r>
            <a:r>
              <a:rPr lang="el-GR" sz="2000" b="1" dirty="0"/>
              <a:t>):</a:t>
            </a:r>
            <a:r>
              <a:rPr lang="el-GR" sz="2000" dirty="0"/>
              <a:t> Επιστρέφει την τελευταία θέση της συμβολοσειράς </a:t>
            </a:r>
            <a:r>
              <a:rPr lang="en-US" sz="2000" dirty="0"/>
              <a:t>s </a:t>
            </a:r>
            <a:r>
              <a:rPr lang="el-GR" sz="2000" dirty="0"/>
              <a:t>στην οποία βρίσκεται η συμβολοσειρά </a:t>
            </a:r>
            <a:r>
              <a:rPr lang="en-US" sz="2000" dirty="0" err="1"/>
              <a:t>str</a:t>
            </a:r>
            <a:r>
              <a:rPr lang="el-GR" sz="2000" dirty="0"/>
              <a:t>. </a:t>
            </a:r>
          </a:p>
          <a:p>
            <a:pPr lvl="0"/>
            <a:r>
              <a:rPr lang="en-US" sz="2000" b="1" dirty="0"/>
              <a:t>s</a:t>
            </a:r>
            <a:r>
              <a:rPr lang="el-GR" sz="2000" b="1" dirty="0"/>
              <a:t>.</a:t>
            </a:r>
            <a:r>
              <a:rPr lang="en-US" sz="2000" b="1" dirty="0"/>
              <a:t>split</a:t>
            </a:r>
            <a:r>
              <a:rPr lang="el-GR" sz="2000" b="1" dirty="0"/>
              <a:t>(</a:t>
            </a:r>
            <a:r>
              <a:rPr lang="en-US" sz="2000" b="1" dirty="0" err="1"/>
              <a:t>ch</a:t>
            </a:r>
            <a:r>
              <a:rPr lang="el-GR" sz="2000" b="1" dirty="0"/>
              <a:t>, </a:t>
            </a:r>
            <a:r>
              <a:rPr lang="en-US" sz="2000" b="1" dirty="0"/>
              <a:t>c</a:t>
            </a:r>
            <a:r>
              <a:rPr lang="el-GR" sz="2000" b="1" dirty="0"/>
              <a:t>):</a:t>
            </a:r>
            <a:r>
              <a:rPr lang="el-GR" sz="2000" dirty="0"/>
              <a:t> Επιστρέφει μια λίστα με </a:t>
            </a:r>
            <a:r>
              <a:rPr lang="en-US" sz="2000" dirty="0"/>
              <a:t>c</a:t>
            </a:r>
            <a:r>
              <a:rPr lang="el-GR" sz="2000" dirty="0"/>
              <a:t> + 1 στοιχεία από την συμβολοσειρά </a:t>
            </a:r>
            <a:r>
              <a:rPr lang="en-US" sz="2000" dirty="0"/>
              <a:t>s</a:t>
            </a:r>
            <a:r>
              <a:rPr lang="el-GR" sz="2000" dirty="0"/>
              <a:t> που διαχωρίζονται από το </a:t>
            </a:r>
            <a:r>
              <a:rPr lang="en-US" sz="2000" dirty="0" err="1"/>
              <a:t>ch</a:t>
            </a:r>
            <a:r>
              <a:rPr lang="el-GR" sz="2000" dirty="0"/>
              <a:t>. </a:t>
            </a:r>
          </a:p>
          <a:p>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A4E91B"/>
                </a:solidFill>
              </a:rPr>
              <a:t>Είδη συναρτήσεων</a:t>
            </a:r>
          </a:p>
        </p:txBody>
      </p:sp>
    </p:spTree>
    <p:extLst>
      <p:ext uri="{BB962C8B-B14F-4D97-AF65-F5344CB8AC3E}">
        <p14:creationId xmlns:p14="http://schemas.microsoft.com/office/powerpoint/2010/main" val="25774710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6001643"/>
          </a:xfrm>
          <a:prstGeom prst="rect">
            <a:avLst/>
          </a:prstGeom>
          <a:noFill/>
        </p:spPr>
        <p:txBody>
          <a:bodyPr wrap="square">
            <a:spAutoFit/>
          </a:bodyPr>
          <a:lstStyle/>
          <a:p>
            <a:pPr marL="342900" indent="-342900">
              <a:buFont typeface="Arial" pitchFamily="34" charset="0"/>
              <a:buChar char="•"/>
            </a:pPr>
            <a:r>
              <a:rPr lang="el-GR" sz="2400" dirty="0"/>
              <a:t>Η εφαρμογή της μεθόδου </a:t>
            </a:r>
            <a:r>
              <a:rPr lang="en-US" sz="2400" dirty="0"/>
              <a:t>format</a:t>
            </a:r>
            <a:r>
              <a:rPr lang="el-GR" sz="2400" dirty="0"/>
              <a:t>() σε μία συμβολοσειρά προβλέπει την ύπαρξη «πεδίων αντικατάστασης» που διακρίνονται επειδή είναι τοποθετημένα μέσα σε άγκιστρα ({ }). </a:t>
            </a:r>
            <a:endParaRPr lang="el-GR" sz="2400" dirty="0" smtClean="0"/>
          </a:p>
          <a:p>
            <a:pPr marL="342900" indent="-342900">
              <a:buFont typeface="Arial" pitchFamily="34" charset="0"/>
              <a:buChar char="•"/>
            </a:pPr>
            <a:r>
              <a:rPr lang="el-GR" sz="2400" dirty="0" smtClean="0"/>
              <a:t>Οτιδήποτε </a:t>
            </a:r>
            <a:r>
              <a:rPr lang="el-GR" sz="2400" dirty="0"/>
              <a:t>βρίσκεται εκτός αγκίστρων θεωρείται συμβολοσειρά. Για κάθε πεδίο αντικατάστασης προβλέπεται να υπάρχει ο δείκτης θέσης του προς μορφοποίηση ορίσματος ή το όνομά του. Η μέθοδος επιστρέφει ένα αντίγραφο του αλφαριθμητικού, όπου τα πεδία έχουν αντικατασταθεί με τις αντίστοιχες τιμές των ορισμάτων της. </a:t>
            </a:r>
            <a:endParaRPr lang="el-GR" sz="2400" dirty="0" smtClean="0"/>
          </a:p>
          <a:p>
            <a:pPr marL="342900" indent="-342900">
              <a:buFont typeface="Arial" pitchFamily="34" charset="0"/>
              <a:buChar char="•"/>
            </a:pPr>
            <a:r>
              <a:rPr lang="el-GR" sz="2400" dirty="0" smtClean="0"/>
              <a:t>Η </a:t>
            </a:r>
            <a:r>
              <a:rPr lang="el-GR" sz="2400" dirty="0"/>
              <a:t>σύνταξη όσον αφορά τους προσδιοριστές μορφοποίησης έχει κάποιες ομοιότητες με αυτά που μάθαμε, αφού χρησιμοποιεί το σύμβολο : αντί του %. </a:t>
            </a:r>
            <a:endParaRPr lang="el-GR" sz="2400" dirty="0" smtClean="0"/>
          </a:p>
          <a:p>
            <a:pPr marL="342900" indent="-342900">
              <a:buFont typeface="Arial" pitchFamily="34" charset="0"/>
              <a:buChar char="•"/>
            </a:pPr>
            <a:r>
              <a:rPr lang="el-GR" sz="2400" dirty="0" smtClean="0"/>
              <a:t>Η </a:t>
            </a:r>
            <a:r>
              <a:rPr lang="el-GR" sz="2400" dirty="0"/>
              <a:t>μέθοδος </a:t>
            </a:r>
            <a:r>
              <a:rPr lang="en-US" sz="2400" dirty="0"/>
              <a:t>format</a:t>
            </a:r>
            <a:r>
              <a:rPr lang="el-GR" sz="2400" dirty="0"/>
              <a:t>() μπορεί να εφαρμοστεί μόνη της ή ως όρισμα της συνάρτησης </a:t>
            </a:r>
            <a:r>
              <a:rPr lang="en-US" sz="2400" dirty="0"/>
              <a:t>print</a:t>
            </a:r>
            <a:r>
              <a:rPr lang="el-GR" sz="2400" dirty="0"/>
              <a:t>().</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9ADD15"/>
                </a:solidFill>
              </a:rPr>
              <a:t>Η μέθοδος </a:t>
            </a:r>
            <a:r>
              <a:rPr lang="en-US" sz="2000" b="1" dirty="0">
                <a:solidFill>
                  <a:srgbClr val="9ADD15"/>
                </a:solidFill>
              </a:rPr>
              <a:t>format </a:t>
            </a:r>
            <a:endParaRPr lang="el-GR" sz="2000" b="1" dirty="0">
              <a:solidFill>
                <a:srgbClr val="9ADD15"/>
              </a:solidFill>
            </a:endParaRPr>
          </a:p>
        </p:txBody>
      </p:sp>
    </p:spTree>
    <p:extLst>
      <p:ext uri="{BB962C8B-B14F-4D97-AF65-F5344CB8AC3E}">
        <p14:creationId xmlns:p14="http://schemas.microsoft.com/office/powerpoint/2010/main" val="4152677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6247864"/>
          </a:xfrm>
          <a:prstGeom prst="rect">
            <a:avLst/>
          </a:prstGeom>
          <a:noFill/>
        </p:spPr>
        <p:txBody>
          <a:bodyPr wrap="square">
            <a:spAutoFit/>
          </a:bodyPr>
          <a:lstStyle/>
          <a:p>
            <a:r>
              <a:rPr lang="el-GR" sz="2000" b="1" dirty="0"/>
              <a:t>Παράδειγμα</a:t>
            </a:r>
            <a:endParaRPr lang="el-GR" sz="2000" dirty="0"/>
          </a:p>
          <a:p>
            <a:r>
              <a:rPr lang="en-US" sz="2000" dirty="0">
                <a:latin typeface="Courier New" pitchFamily="49" charset="0"/>
                <a:cs typeface="Courier New" pitchFamily="49" charset="0"/>
              </a:rPr>
              <a:t>age</a:t>
            </a:r>
            <a:r>
              <a:rPr lang="el-GR" sz="2000" dirty="0">
                <a:latin typeface="Courier New" pitchFamily="49" charset="0"/>
                <a:cs typeface="Courier New" pitchFamily="49" charset="0"/>
              </a:rPr>
              <a:t> = 18 </a:t>
            </a:r>
          </a:p>
          <a:p>
            <a:r>
              <a:rPr lang="en-US" sz="2000" dirty="0">
                <a:latin typeface="Courier New" pitchFamily="49" charset="0"/>
                <a:cs typeface="Courier New" pitchFamily="49" charset="0"/>
              </a:rPr>
              <a:t>name</a:t>
            </a:r>
            <a:r>
              <a:rPr lang="el-GR" sz="2000" dirty="0">
                <a:latin typeface="Courier New" pitchFamily="49" charset="0"/>
                <a:cs typeface="Courier New" pitchFamily="49" charset="0"/>
              </a:rPr>
              <a:t> = 'Γιάννης' </a:t>
            </a:r>
          </a:p>
          <a:p>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('Ό {0} είναι {1} ετών. </a:t>
            </a:r>
            <a:r>
              <a:rPr lang="en-US" sz="2000" dirty="0">
                <a:latin typeface="Courier New" pitchFamily="49" charset="0"/>
                <a:cs typeface="Courier New" pitchFamily="49" charset="0"/>
              </a:rPr>
              <a:t>'.format(name , age)) </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print('M</a:t>
            </a:r>
            <a:r>
              <a:rPr lang="el-GR" sz="2000" dirty="0">
                <a:latin typeface="Courier New" pitchFamily="49" charset="0"/>
                <a:cs typeface="Courier New" pitchFamily="49" charset="0"/>
              </a:rPr>
              <a:t>α γιατί ο</a:t>
            </a:r>
            <a:r>
              <a:rPr lang="en-US" sz="2000" dirty="0">
                <a:latin typeface="Courier New" pitchFamily="49" charset="0"/>
                <a:cs typeface="Courier New" pitchFamily="49" charset="0"/>
              </a:rPr>
              <a:t> {0} </a:t>
            </a:r>
            <a:r>
              <a:rPr lang="el-GR" sz="2000" dirty="0">
                <a:latin typeface="Courier New" pitchFamily="49" charset="0"/>
                <a:cs typeface="Courier New" pitchFamily="49" charset="0"/>
              </a:rPr>
              <a:t>παίζει</a:t>
            </a:r>
            <a:r>
              <a:rPr lang="en-US" sz="2000" dirty="0">
                <a:latin typeface="Courier New" pitchFamily="49" charset="0"/>
                <a:cs typeface="Courier New" pitchFamily="49" charset="0"/>
              </a:rPr>
              <a:t>; </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name</a:t>
            </a:r>
            <a:r>
              <a:rPr lang="el-GR" sz="2000" dirty="0">
                <a:latin typeface="Courier New" pitchFamily="49" charset="0"/>
                <a:cs typeface="Courier New" pitchFamily="49" charset="0"/>
              </a:rPr>
              <a:t>)) </a:t>
            </a:r>
          </a:p>
          <a:p>
            <a:r>
              <a:rPr lang="el-GR" sz="2000" dirty="0">
                <a:latin typeface="Courier New" pitchFamily="49" charset="0"/>
                <a:cs typeface="Courier New" pitchFamily="49" charset="0"/>
              </a:rPr>
              <a:t>Έξοδος: </a:t>
            </a:r>
          </a:p>
          <a:p>
            <a:r>
              <a:rPr lang="el-GR" sz="2000" dirty="0">
                <a:latin typeface="Courier New" pitchFamily="49" charset="0"/>
                <a:cs typeface="Courier New" pitchFamily="49" charset="0"/>
              </a:rPr>
              <a:t>Ο Γιάννης είναι 18 ετών . </a:t>
            </a:r>
          </a:p>
          <a:p>
            <a:r>
              <a:rPr lang="el-GR" sz="2000" dirty="0">
                <a:latin typeface="Courier New" pitchFamily="49" charset="0"/>
                <a:cs typeface="Courier New" pitchFamily="49" charset="0"/>
              </a:rPr>
              <a:t>Μα γιατί ο Γιάννης παίζει; </a:t>
            </a:r>
            <a:endParaRPr lang="el-GR" sz="2000" dirty="0" smtClean="0">
              <a:latin typeface="Courier New" pitchFamily="49" charset="0"/>
              <a:cs typeface="Courier New" pitchFamily="49" charset="0"/>
            </a:endParaRPr>
          </a:p>
          <a:p>
            <a:endParaRPr lang="el-GR" sz="2000" b="1" dirty="0" smtClean="0"/>
          </a:p>
          <a:p>
            <a:r>
              <a:rPr lang="el-GR" sz="2000" b="1" dirty="0" smtClean="0"/>
              <a:t>Παράδειγμα </a:t>
            </a:r>
            <a:endParaRPr lang="el-GR" sz="2000" dirty="0"/>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 ='{}, {}, {}' </a:t>
            </a:r>
          </a:p>
          <a:p>
            <a:r>
              <a:rPr lang="en-US" sz="2000" dirty="0">
                <a:latin typeface="Courier New" pitchFamily="49" charset="0"/>
                <a:cs typeface="Courier New" pitchFamily="49" charset="0"/>
              </a:rPr>
              <a:t>&gt;&gt;&gt; k = </a:t>
            </a:r>
            <a:r>
              <a:rPr lang="en-US" sz="2000" dirty="0" err="1">
                <a:latin typeface="Courier New" pitchFamily="49" charset="0"/>
                <a:cs typeface="Courier New" pitchFamily="49" charset="0"/>
              </a:rPr>
              <a:t>x.format</a:t>
            </a:r>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abc</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n-US" sz="2000" dirty="0">
                <a:latin typeface="Courier New" pitchFamily="49" charset="0"/>
                <a:cs typeface="Courier New" pitchFamily="49" charset="0"/>
              </a:rPr>
              <a:t>', 'g')</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print (k)</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abc</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n-US" sz="2000" dirty="0">
                <a:latin typeface="Courier New" pitchFamily="49" charset="0"/>
                <a:cs typeface="Courier New" pitchFamily="49" charset="0"/>
              </a:rPr>
              <a:t>, g'</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endParaRPr lang="el-GR" sz="2000" dirty="0">
              <a:latin typeface="Courier New" pitchFamily="49" charset="0"/>
              <a:cs typeface="Courier New" pitchFamily="49" charset="0"/>
            </a:endParaRPr>
          </a:p>
          <a:p>
            <a:r>
              <a:rPr lang="el-GR" sz="2000" dirty="0"/>
              <a:t>Στην παραπάνω μέθοδο δεν τοποθετήθηκαν οι αριθμοί της θέσης του ορίσματος, οπότε το πρώτο όρισμα ‘</a:t>
            </a:r>
            <a:r>
              <a:rPr lang="en-US" sz="2000" dirty="0" err="1"/>
              <a:t>abc</a:t>
            </a:r>
            <a:r>
              <a:rPr lang="el-GR" sz="2000" dirty="0"/>
              <a:t>’ αντιγράφηκε στη θέση του πρώτου πεδίου, το δεύτερο όρισμα ‘</a:t>
            </a:r>
            <a:r>
              <a:rPr lang="en-US" sz="2000" dirty="0" err="1"/>
              <a:t>ef</a:t>
            </a:r>
            <a:r>
              <a:rPr lang="el-GR" sz="2000" dirty="0"/>
              <a:t>’ στη θέση του δεύτερου πεδίου και το τρίτο όρισμα ‘</a:t>
            </a:r>
            <a:r>
              <a:rPr lang="en-US" sz="2000" dirty="0"/>
              <a:t>g</a:t>
            </a:r>
            <a:r>
              <a:rPr lang="el-GR" sz="2000" dirty="0"/>
              <a:t>’ στη θέση του τρίτου πεδίου.</a:t>
            </a:r>
          </a:p>
          <a:p>
            <a:endParaRPr lang="el-GR" sz="2000" dirty="0">
              <a:latin typeface="Courier New" pitchFamily="49" charset="0"/>
              <a:cs typeface="Courier New" pitchFamily="49" charset="0"/>
            </a:endParaRP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9ADD15"/>
                </a:solidFill>
              </a:rPr>
              <a:t>Η μέθοδος </a:t>
            </a:r>
            <a:r>
              <a:rPr lang="en-US" sz="2000" b="1" dirty="0">
                <a:solidFill>
                  <a:srgbClr val="9ADD15"/>
                </a:solidFill>
              </a:rPr>
              <a:t>format </a:t>
            </a:r>
            <a:endParaRPr lang="el-GR" sz="2000" b="1" dirty="0">
              <a:solidFill>
                <a:srgbClr val="9ADD15"/>
              </a:solidFill>
            </a:endParaRPr>
          </a:p>
        </p:txBody>
      </p:sp>
    </p:spTree>
    <p:extLst>
      <p:ext uri="{BB962C8B-B14F-4D97-AF65-F5344CB8AC3E}">
        <p14:creationId xmlns:p14="http://schemas.microsoft.com/office/powerpoint/2010/main" val="29986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blinds(horizontal)">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blinds(horizontal)">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blinds(horizontal)">
                                      <p:cBhvr>
                                        <p:cTn id="62" dur="500"/>
                                        <p:tgtEl>
                                          <p:spTgt spid="5">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3" end="13"/>
                                            </p:txEl>
                                          </p:spTgt>
                                        </p:tgtEl>
                                        <p:attrNameLst>
                                          <p:attrName>style.visibility</p:attrName>
                                        </p:attrNameLst>
                                      </p:cBhvr>
                                      <p:to>
                                        <p:strVal val="visible"/>
                                      </p:to>
                                    </p:set>
                                    <p:animEffect transition="in" filter="blinds(horizontal)">
                                      <p:cBhvr>
                                        <p:cTn id="67" dur="500"/>
                                        <p:tgtEl>
                                          <p:spTgt spid="5">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4" end="14"/>
                                            </p:txEl>
                                          </p:spTgt>
                                        </p:tgtEl>
                                        <p:attrNameLst>
                                          <p:attrName>style.visibility</p:attrName>
                                        </p:attrNameLst>
                                      </p:cBhvr>
                                      <p:to>
                                        <p:strVal val="visible"/>
                                      </p:to>
                                    </p:set>
                                    <p:animEffect transition="in" filter="blinds(horizontal)">
                                      <p:cBhvr>
                                        <p:cTn id="72" dur="500"/>
                                        <p:tgtEl>
                                          <p:spTgt spid="5">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5">
                                            <p:txEl>
                                              <p:pRg st="15" end="15"/>
                                            </p:txEl>
                                          </p:spTgt>
                                        </p:tgtEl>
                                        <p:attrNameLst>
                                          <p:attrName>style.visibility</p:attrName>
                                        </p:attrNameLst>
                                      </p:cBhvr>
                                      <p:to>
                                        <p:strVal val="visible"/>
                                      </p:to>
                                    </p:set>
                                    <p:animEffect transition="in" filter="blinds(horizontal)">
                                      <p:cBhvr>
                                        <p:cTn id="77"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7996977" cy="5940088"/>
          </a:xfrm>
          <a:prstGeom prst="rect">
            <a:avLst/>
          </a:prstGeom>
          <a:noFill/>
        </p:spPr>
        <p:txBody>
          <a:bodyPr wrap="square">
            <a:spAutoFit/>
          </a:bodyPr>
          <a:lstStyle/>
          <a:p>
            <a:r>
              <a:rPr lang="el-GR" sz="2000" b="1" dirty="0"/>
              <a:t>Παράδειγμα </a:t>
            </a:r>
            <a:endParaRPr lang="el-GR" sz="2000" dirty="0"/>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 = '{0}, {1}, {2}' </a:t>
            </a: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k</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format</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abc</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g</a:t>
            </a:r>
            <a:r>
              <a:rPr lang="el-GR" sz="2000" dirty="0">
                <a:latin typeface="Courier New" pitchFamily="49" charset="0"/>
                <a:cs typeface="Courier New" pitchFamily="49" charset="0"/>
              </a:rPr>
              <a:t>')</a:t>
            </a:r>
          </a:p>
          <a:p>
            <a:r>
              <a:rPr lang="en-US" sz="2000" dirty="0">
                <a:latin typeface="Courier New" pitchFamily="49" charset="0"/>
                <a:cs typeface="Courier New" pitchFamily="49" charset="0"/>
              </a:rPr>
              <a:t>&gt;&gt;&gt; print (k)</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a:t>
            </a:r>
            <a:r>
              <a:rPr lang="en-US" sz="2000" dirty="0" err="1">
                <a:latin typeface="Courier New" pitchFamily="49" charset="0"/>
                <a:cs typeface="Courier New" pitchFamily="49" charset="0"/>
              </a:rPr>
              <a:t>abc</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ef</a:t>
            </a:r>
            <a:r>
              <a:rPr lang="en-US" sz="2000" dirty="0">
                <a:latin typeface="Courier New" pitchFamily="49" charset="0"/>
                <a:cs typeface="Courier New" pitchFamily="49" charset="0"/>
              </a:rPr>
              <a:t>, g'</a:t>
            </a:r>
            <a:endParaRPr lang="el-GR" sz="2000" dirty="0">
              <a:latin typeface="Courier New" pitchFamily="49" charset="0"/>
              <a:cs typeface="Courier New" pitchFamily="49" charset="0"/>
            </a:endParaRPr>
          </a:p>
          <a:p>
            <a:r>
              <a:rPr lang="en-US" sz="2000" dirty="0">
                <a:latin typeface="Courier New" pitchFamily="49" charset="0"/>
                <a:cs typeface="Courier New" pitchFamily="49" charset="0"/>
              </a:rPr>
              <a:t>&gt;&gt;&gt; </a:t>
            </a:r>
            <a:endParaRPr lang="el-GR" sz="2000" dirty="0">
              <a:latin typeface="Courier New" pitchFamily="49" charset="0"/>
              <a:cs typeface="Courier New" pitchFamily="49" charset="0"/>
            </a:endParaRPr>
          </a:p>
          <a:p>
            <a:r>
              <a:rPr lang="el-GR" sz="2000" dirty="0"/>
              <a:t>Στη παραπάνω μέθοδο χρησιμοποιήθηκαν οι δείκτες θέσης των ορισμάτων που θα αντιγραφούν στα αντίστοιχα πεδία </a:t>
            </a:r>
            <a:r>
              <a:rPr lang="el-GR" sz="2000" dirty="0" smtClean="0"/>
              <a:t>αντικατάστασης. Το όρισμα </a:t>
            </a:r>
            <a:r>
              <a:rPr lang="el-GR" sz="2000" dirty="0"/>
              <a:t>‘</a:t>
            </a:r>
            <a:r>
              <a:rPr lang="en-US" sz="2000" dirty="0" err="1"/>
              <a:t>abc</a:t>
            </a:r>
            <a:r>
              <a:rPr lang="el-GR" sz="2000" dirty="0"/>
              <a:t>’ αντιγράφηκε στη θέση του πεδίου {0}, το </a:t>
            </a:r>
            <a:r>
              <a:rPr lang="el-GR" sz="2000" dirty="0" smtClean="0"/>
              <a:t>‘</a:t>
            </a:r>
            <a:r>
              <a:rPr lang="en-US" sz="2000" dirty="0" err="1"/>
              <a:t>ef</a:t>
            </a:r>
            <a:r>
              <a:rPr lang="el-GR" sz="2000" dirty="0"/>
              <a:t>’στην θέση του πεδίου {1} και το </a:t>
            </a:r>
            <a:r>
              <a:rPr lang="el-GR" sz="2000" dirty="0" smtClean="0"/>
              <a:t>‘</a:t>
            </a:r>
            <a:r>
              <a:rPr lang="en-US" sz="2000" dirty="0"/>
              <a:t>g</a:t>
            </a:r>
            <a:r>
              <a:rPr lang="el-GR" sz="2000" dirty="0"/>
              <a:t>’ στη θέση πεδίου {2}.</a:t>
            </a:r>
          </a:p>
          <a:p>
            <a:r>
              <a:rPr lang="el-GR" sz="2000" dirty="0"/>
              <a:t> </a:t>
            </a:r>
          </a:p>
          <a:p>
            <a:r>
              <a:rPr lang="el-GR" sz="2000" b="1" dirty="0"/>
              <a:t>Παράδειγμα </a:t>
            </a:r>
            <a:endParaRPr lang="el-GR" sz="2000" dirty="0"/>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x</a:t>
            </a:r>
            <a:r>
              <a:rPr lang="el-GR" sz="2000" dirty="0">
                <a:latin typeface="Courier New" pitchFamily="49" charset="0"/>
                <a:cs typeface="Courier New" pitchFamily="49" charset="0"/>
              </a:rPr>
              <a:t> = 'Βάση: {</a:t>
            </a:r>
            <a:r>
              <a:rPr lang="en-US" sz="2000" dirty="0">
                <a:latin typeface="Courier New" pitchFamily="49" charset="0"/>
                <a:cs typeface="Courier New" pitchFamily="49" charset="0"/>
              </a:rPr>
              <a:t>base</a:t>
            </a:r>
            <a:r>
              <a:rPr lang="el-GR" sz="2000" dirty="0">
                <a:latin typeface="Courier New" pitchFamily="49" charset="0"/>
                <a:cs typeface="Courier New" pitchFamily="49" charset="0"/>
              </a:rPr>
              <a:t>} Ύψος: {</a:t>
            </a:r>
            <a:r>
              <a:rPr lang="en-US" sz="2000" dirty="0">
                <a:latin typeface="Courier New" pitchFamily="49" charset="0"/>
                <a:cs typeface="Courier New" pitchFamily="49" charset="0"/>
              </a:rPr>
              <a:t>height</a:t>
            </a:r>
            <a:r>
              <a:rPr lang="el-GR" sz="2000" dirty="0">
                <a:latin typeface="Courier New" pitchFamily="49" charset="0"/>
                <a:cs typeface="Courier New" pitchFamily="49" charset="0"/>
              </a:rPr>
              <a:t>}'</a:t>
            </a:r>
          </a:p>
          <a:p>
            <a:r>
              <a:rPr lang="en-US" sz="2000" dirty="0">
                <a:latin typeface="Courier New" pitchFamily="49" charset="0"/>
                <a:cs typeface="Courier New" pitchFamily="49" charset="0"/>
              </a:rPr>
              <a:t>&gt;&gt;&gt;k = </a:t>
            </a:r>
            <a:r>
              <a:rPr lang="en-US" sz="2000" dirty="0" err="1">
                <a:latin typeface="Courier New" pitchFamily="49" charset="0"/>
                <a:cs typeface="Courier New" pitchFamily="49" charset="0"/>
              </a:rPr>
              <a:t>x.format</a:t>
            </a:r>
            <a:r>
              <a:rPr lang="en-US" sz="2000" dirty="0">
                <a:latin typeface="Courier New" pitchFamily="49" charset="0"/>
                <a:cs typeface="Courier New" pitchFamily="49" charset="0"/>
              </a:rPr>
              <a:t>(base='10',height='5')</a:t>
            </a:r>
            <a:endParaRPr lang="el-GR" sz="2000" dirty="0">
              <a:latin typeface="Courier New" pitchFamily="49" charset="0"/>
              <a:cs typeface="Courier New" pitchFamily="49" charset="0"/>
            </a:endParaRPr>
          </a:p>
          <a:p>
            <a:r>
              <a:rPr lang="el-GR" sz="2000" dirty="0">
                <a:latin typeface="Courier New" pitchFamily="49" charset="0"/>
                <a:cs typeface="Courier New" pitchFamily="49" charset="0"/>
              </a:rPr>
              <a:t>&gt;&gt;&gt;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k</a:t>
            </a:r>
            <a:r>
              <a:rPr lang="el-GR" sz="2000" dirty="0">
                <a:latin typeface="Courier New" pitchFamily="49" charset="0"/>
                <a:cs typeface="Courier New" pitchFamily="49" charset="0"/>
              </a:rPr>
              <a:t>)</a:t>
            </a:r>
          </a:p>
          <a:p>
            <a:r>
              <a:rPr lang="el-GR" sz="2000" dirty="0">
                <a:latin typeface="Courier New" pitchFamily="49" charset="0"/>
                <a:cs typeface="Courier New" pitchFamily="49" charset="0"/>
              </a:rPr>
              <a:t>'Βάση: 10 Ύψος: 5'</a:t>
            </a:r>
          </a:p>
          <a:p>
            <a:r>
              <a:rPr lang="el-GR" sz="2000" dirty="0">
                <a:latin typeface="Courier New" pitchFamily="49" charset="0"/>
                <a:cs typeface="Courier New" pitchFamily="49" charset="0"/>
              </a:rPr>
              <a:t>&gt;&gt;&gt; </a:t>
            </a:r>
          </a:p>
          <a:p>
            <a:r>
              <a:rPr lang="el-GR" sz="2000" dirty="0" smtClean="0"/>
              <a:t>Η </a:t>
            </a:r>
            <a:r>
              <a:rPr lang="el-GR" sz="2000" dirty="0"/>
              <a:t>τιμή του ορίσματος </a:t>
            </a:r>
            <a:r>
              <a:rPr lang="en-US" sz="2000" dirty="0"/>
              <a:t>base</a:t>
            </a:r>
            <a:r>
              <a:rPr lang="el-GR" sz="2000" dirty="0"/>
              <a:t> θα αντιγραφεί στο πεδίο {</a:t>
            </a:r>
            <a:r>
              <a:rPr lang="en-US" sz="2000" dirty="0"/>
              <a:t>base</a:t>
            </a:r>
            <a:r>
              <a:rPr lang="el-GR" sz="2000" dirty="0"/>
              <a:t>} και η τιμή του ορίσματος </a:t>
            </a:r>
            <a:r>
              <a:rPr lang="en-US" sz="2000" dirty="0"/>
              <a:t>height</a:t>
            </a:r>
            <a:r>
              <a:rPr lang="el-GR" sz="2000" dirty="0"/>
              <a:t> θα αντιγραφεί στο πεδίο {</a:t>
            </a:r>
            <a:r>
              <a:rPr lang="en-US" sz="2000" dirty="0"/>
              <a:t>height</a:t>
            </a:r>
            <a:r>
              <a:rPr lang="el-GR" sz="2000" dirty="0"/>
              <a:t>}.</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l-GR" sz="2000" b="1" dirty="0">
                <a:solidFill>
                  <a:srgbClr val="9ADD15"/>
                </a:solidFill>
              </a:rPr>
              <a:t>Η μέθοδος </a:t>
            </a:r>
            <a:r>
              <a:rPr lang="en-US" sz="2000" b="1" dirty="0">
                <a:solidFill>
                  <a:srgbClr val="9ADD15"/>
                </a:solidFill>
              </a:rPr>
              <a:t>format </a:t>
            </a:r>
            <a:endParaRPr lang="el-GR" sz="2000" b="1" dirty="0">
              <a:solidFill>
                <a:srgbClr val="9ADD15"/>
              </a:solidFill>
            </a:endParaRPr>
          </a:p>
        </p:txBody>
      </p:sp>
    </p:spTree>
    <p:extLst>
      <p:ext uri="{BB962C8B-B14F-4D97-AF65-F5344CB8AC3E}">
        <p14:creationId xmlns:p14="http://schemas.microsoft.com/office/powerpoint/2010/main" val="1197066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linds(horizont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linds(horizont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linds(horizont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linds(horizontal)">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blinds(horizontal)">
                                      <p:cBhvr>
                                        <p:cTn id="52" dur="500"/>
                                        <p:tgtEl>
                                          <p:spTgt spid="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0" end="10"/>
                                            </p:txEl>
                                          </p:spTgt>
                                        </p:tgtEl>
                                        <p:attrNameLst>
                                          <p:attrName>style.visibility</p:attrName>
                                        </p:attrNameLst>
                                      </p:cBhvr>
                                      <p:to>
                                        <p:strVal val="visible"/>
                                      </p:to>
                                    </p:set>
                                    <p:animEffect transition="in" filter="blinds(horizontal)">
                                      <p:cBhvr>
                                        <p:cTn id="57" dur="500"/>
                                        <p:tgtEl>
                                          <p:spTgt spid="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1" end="11"/>
                                            </p:txEl>
                                          </p:spTgt>
                                        </p:tgtEl>
                                        <p:attrNameLst>
                                          <p:attrName>style.visibility</p:attrName>
                                        </p:attrNameLst>
                                      </p:cBhvr>
                                      <p:to>
                                        <p:strVal val="visible"/>
                                      </p:to>
                                    </p:set>
                                    <p:animEffect transition="in" filter="blinds(horizontal)">
                                      <p:cBhvr>
                                        <p:cTn id="62" dur="500"/>
                                        <p:tgtEl>
                                          <p:spTgt spid="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blinds(horizontal)">
                                      <p:cBhvr>
                                        <p:cTn id="72" dur="500"/>
                                        <p:tgtEl>
                                          <p:spTgt spid="5">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5">
                                            <p:txEl>
                                              <p:pRg st="14" end="14"/>
                                            </p:txEl>
                                          </p:spTgt>
                                        </p:tgtEl>
                                        <p:attrNameLst>
                                          <p:attrName>style.visibility</p:attrName>
                                        </p:attrNameLst>
                                      </p:cBhvr>
                                      <p:to>
                                        <p:strVal val="visible"/>
                                      </p:to>
                                    </p:set>
                                    <p:animEffect transition="in" filter="blinds(horizontal)">
                                      <p:cBhvr>
                                        <p:cTn id="77" dur="500"/>
                                        <p:tgtEl>
                                          <p:spTgt spid="5">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857" y="476672"/>
            <a:ext cx="7920583" cy="5904656"/>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 typeface="Arial" pitchFamily="34" charset="0"/>
              <a:buChar char="•"/>
            </a:pPr>
            <a:r>
              <a:rPr lang="el-GR" sz="2400" dirty="0">
                <a:solidFill>
                  <a:schemeClr val="tx1"/>
                </a:solidFill>
                <a:latin typeface="Arial" charset="0"/>
              </a:rPr>
              <a:t>Οι </a:t>
            </a:r>
            <a:r>
              <a:rPr lang="el-GR" sz="2400" dirty="0">
                <a:solidFill>
                  <a:schemeClr val="tx1"/>
                </a:solidFill>
                <a:latin typeface="Arial" charset="0"/>
              </a:rPr>
              <a:t>συμβολοσειρές στην Python κατηγοριοποιούνται ως αμετάβλητες ακολουθίες, πράγμα που σημαίνει ότι οι </a:t>
            </a:r>
            <a:r>
              <a:rPr lang="el-GR" sz="2400" dirty="0" smtClean="0">
                <a:solidFill>
                  <a:schemeClr val="tx1"/>
                </a:solidFill>
                <a:latin typeface="Arial" charset="0"/>
              </a:rPr>
              <a:t>χαρακτήρες, </a:t>
            </a:r>
            <a:r>
              <a:rPr lang="el-GR" sz="2400" dirty="0">
                <a:solidFill>
                  <a:schemeClr val="tx1"/>
                </a:solidFill>
                <a:latin typeface="Arial" charset="0"/>
              </a:rPr>
              <a:t>που </a:t>
            </a:r>
            <a:r>
              <a:rPr lang="el-GR" sz="2400" dirty="0" smtClean="0">
                <a:solidFill>
                  <a:schemeClr val="tx1"/>
                </a:solidFill>
                <a:latin typeface="Arial" charset="0"/>
              </a:rPr>
              <a:t>περιέχουν, </a:t>
            </a:r>
            <a:r>
              <a:rPr lang="el-GR" sz="2400" dirty="0">
                <a:solidFill>
                  <a:schemeClr val="tx1"/>
                </a:solidFill>
                <a:latin typeface="Arial" charset="0"/>
              </a:rPr>
              <a:t>έχουν μία συγκεκριμένη διάταξη από αριστερά προς δεξιά και ότι δεν μπορούν να αλλάξουν θέση. </a:t>
            </a:r>
            <a:r>
              <a:rPr lang="el-GR" sz="2400" dirty="0" smtClean="0">
                <a:solidFill>
                  <a:schemeClr val="tx1"/>
                </a:solidFill>
                <a:latin typeface="Arial" charset="0"/>
              </a:rPr>
              <a:t>Οι </a:t>
            </a:r>
            <a:r>
              <a:rPr lang="el-GR" sz="2400" dirty="0">
                <a:solidFill>
                  <a:schemeClr val="tx1"/>
                </a:solidFill>
                <a:latin typeface="Arial" charset="0"/>
              </a:rPr>
              <a:t>συμβολοσειρές είναι ο πρώτος εκπρόσωπος της μεγαλύτερης κατηγορίας αντικείμενων που ονομάζονται ακολουθίες</a:t>
            </a:r>
            <a:r>
              <a:rPr lang="el-GR" sz="2400" dirty="0" smtClean="0">
                <a:solidFill>
                  <a:schemeClr val="tx1"/>
                </a:solidFill>
                <a:latin typeface="Arial" charset="0"/>
              </a:rPr>
              <a:t>.</a:t>
            </a:r>
          </a:p>
          <a:p>
            <a:pPr marL="342900" indent="-342900">
              <a:buFont typeface="Arial" pitchFamily="34" charset="0"/>
              <a:buChar char="•"/>
            </a:pPr>
            <a:endParaRPr lang="el-GR" sz="2400" dirty="0" smtClean="0">
              <a:solidFill>
                <a:schemeClr val="tx1"/>
              </a:solidFill>
              <a:latin typeface="Arial" charset="0"/>
            </a:endParaRPr>
          </a:p>
          <a:p>
            <a:r>
              <a:rPr lang="el-GR" sz="2400" dirty="0" smtClean="0">
                <a:solidFill>
                  <a:schemeClr val="tx1"/>
                </a:solidFill>
                <a:latin typeface="Courier New" pitchFamily="49" charset="0"/>
                <a:cs typeface="Courier New" pitchFamily="49" charset="0"/>
              </a:rPr>
              <a:t>&gt;&gt;&gt; </a:t>
            </a:r>
            <a:r>
              <a:rPr lang="el-GR" sz="2400" dirty="0">
                <a:solidFill>
                  <a:schemeClr val="tx1"/>
                </a:solidFill>
                <a:latin typeface="Courier New" pitchFamily="49" charset="0"/>
                <a:cs typeface="Courier New" pitchFamily="49" charset="0"/>
              </a:rPr>
              <a:t>s1 = 'Ηλεκτρολόγος'</a:t>
            </a:r>
          </a:p>
          <a:p>
            <a:r>
              <a:rPr lang="el-GR" sz="2400" dirty="0" smtClean="0">
                <a:solidFill>
                  <a:schemeClr val="tx1"/>
                </a:solidFill>
                <a:latin typeface="Courier New" pitchFamily="49" charset="0"/>
                <a:cs typeface="Courier New" pitchFamily="49" charset="0"/>
              </a:rPr>
              <a:t>&gt;&gt;&gt; </a:t>
            </a:r>
            <a:r>
              <a:rPr lang="el-GR" sz="2400" dirty="0" err="1">
                <a:solidFill>
                  <a:schemeClr val="tx1"/>
                </a:solidFill>
                <a:latin typeface="Courier New" pitchFamily="49" charset="0"/>
                <a:cs typeface="Courier New" pitchFamily="49" charset="0"/>
              </a:rPr>
              <a:t>print</a:t>
            </a:r>
            <a:r>
              <a:rPr lang="el-GR" sz="2400" dirty="0">
                <a:solidFill>
                  <a:schemeClr val="tx1"/>
                </a:solidFill>
                <a:latin typeface="Courier New" pitchFamily="49" charset="0"/>
                <a:cs typeface="Courier New" pitchFamily="49" charset="0"/>
              </a:rPr>
              <a:t> (</a:t>
            </a:r>
            <a:r>
              <a:rPr lang="el-GR" sz="2400" dirty="0" err="1">
                <a:solidFill>
                  <a:schemeClr val="tx1"/>
                </a:solidFill>
                <a:latin typeface="Courier New" pitchFamily="49" charset="0"/>
                <a:cs typeface="Courier New" pitchFamily="49" charset="0"/>
              </a:rPr>
              <a:t>s1</a:t>
            </a:r>
            <a:r>
              <a:rPr lang="el-GR" sz="2400" dirty="0">
                <a:solidFill>
                  <a:schemeClr val="tx1"/>
                </a:solidFill>
                <a:latin typeface="Courier New" pitchFamily="49" charset="0"/>
                <a:cs typeface="Courier New" pitchFamily="49" charset="0"/>
              </a:rPr>
              <a:t>)</a:t>
            </a:r>
          </a:p>
          <a:p>
            <a:r>
              <a:rPr lang="el-GR" sz="2400" dirty="0">
                <a:solidFill>
                  <a:schemeClr val="tx1"/>
                </a:solidFill>
                <a:latin typeface="Courier New" pitchFamily="49" charset="0"/>
                <a:cs typeface="Courier New" pitchFamily="49" charset="0"/>
              </a:rPr>
              <a:t>Ηλεκτρολόγος</a:t>
            </a:r>
          </a:p>
          <a:p>
            <a:r>
              <a:rPr lang="el-GR" sz="2400" dirty="0" smtClean="0">
                <a:solidFill>
                  <a:schemeClr val="tx1"/>
                </a:solidFill>
                <a:latin typeface="Courier New" pitchFamily="49" charset="0"/>
                <a:cs typeface="Courier New" pitchFamily="49" charset="0"/>
              </a:rPr>
              <a:t>&gt;&gt;&gt; </a:t>
            </a:r>
            <a:r>
              <a:rPr lang="el-GR" sz="2400" dirty="0" err="1">
                <a:solidFill>
                  <a:schemeClr val="tx1"/>
                </a:solidFill>
                <a:latin typeface="Courier New" pitchFamily="49" charset="0"/>
                <a:cs typeface="Courier New" pitchFamily="49" charset="0"/>
              </a:rPr>
              <a:t>type</a:t>
            </a:r>
            <a:r>
              <a:rPr lang="el-GR" sz="2400" dirty="0">
                <a:solidFill>
                  <a:schemeClr val="tx1"/>
                </a:solidFill>
                <a:latin typeface="Courier New" pitchFamily="49" charset="0"/>
                <a:cs typeface="Courier New" pitchFamily="49" charset="0"/>
              </a:rPr>
              <a:t> (</a:t>
            </a:r>
            <a:r>
              <a:rPr lang="el-GR" sz="2400" dirty="0" err="1">
                <a:solidFill>
                  <a:schemeClr val="tx1"/>
                </a:solidFill>
                <a:latin typeface="Courier New" pitchFamily="49" charset="0"/>
                <a:cs typeface="Courier New" pitchFamily="49" charset="0"/>
              </a:rPr>
              <a:t>s1</a:t>
            </a:r>
            <a:r>
              <a:rPr lang="el-GR" sz="2400" dirty="0">
                <a:solidFill>
                  <a:schemeClr val="tx1"/>
                </a:solidFill>
                <a:latin typeface="Courier New" pitchFamily="49" charset="0"/>
                <a:cs typeface="Courier New" pitchFamily="49" charset="0"/>
              </a:rPr>
              <a:t>)</a:t>
            </a:r>
          </a:p>
          <a:p>
            <a:r>
              <a:rPr lang="en-US" sz="2400" dirty="0">
                <a:solidFill>
                  <a:schemeClr val="tx1"/>
                </a:solidFill>
                <a:latin typeface="Courier New" pitchFamily="49" charset="0"/>
                <a:cs typeface="Courier New" pitchFamily="49" charset="0"/>
              </a:rPr>
              <a:t>&lt;class '</a:t>
            </a:r>
            <a:r>
              <a:rPr lang="en-US" sz="2400" dirty="0" err="1">
                <a:solidFill>
                  <a:schemeClr val="tx1"/>
                </a:solidFill>
                <a:latin typeface="Courier New" pitchFamily="49" charset="0"/>
                <a:cs typeface="Courier New" pitchFamily="49" charset="0"/>
              </a:rPr>
              <a:t>str</a:t>
            </a:r>
            <a:r>
              <a:rPr lang="en-US" sz="2400" dirty="0">
                <a:solidFill>
                  <a:schemeClr val="tx1"/>
                </a:solidFill>
                <a:latin typeface="Courier New" pitchFamily="49" charset="0"/>
                <a:cs typeface="Courier New" pitchFamily="49" charset="0"/>
              </a:rPr>
              <a:t>'&gt;</a:t>
            </a:r>
            <a:endParaRPr lang="el-GR" sz="2400" dirty="0">
              <a:solidFill>
                <a:schemeClr val="tx1"/>
              </a:solidFill>
              <a:latin typeface="Courier New" pitchFamily="49" charset="0"/>
              <a:cs typeface="Courier New" pitchFamily="49" charset="0"/>
            </a:endParaRPr>
          </a:p>
          <a:p>
            <a:r>
              <a:rPr lang="el-GR" sz="2400" dirty="0" smtClean="0">
                <a:solidFill>
                  <a:schemeClr val="tx1"/>
                </a:solidFill>
                <a:latin typeface="Courier New" pitchFamily="49" charset="0"/>
                <a:cs typeface="Courier New" pitchFamily="49" charset="0"/>
              </a:rPr>
              <a:t>&gt;&gt;&gt;</a:t>
            </a:r>
            <a:r>
              <a:rPr lang="el-GR" sz="2400" dirty="0">
                <a:solidFill>
                  <a:schemeClr val="tx1"/>
                </a:solidFill>
                <a:latin typeface="Courier New" pitchFamily="49" charset="0"/>
                <a:cs typeface="Courier New" pitchFamily="49" charset="0"/>
              </a:rPr>
              <a:t> </a:t>
            </a:r>
          </a:p>
          <a:p>
            <a:endParaRPr lang="el-GR" sz="2400" dirty="0">
              <a:solidFill>
                <a:schemeClr val="tx1"/>
              </a:solidFill>
              <a:latin typeface="Arial" charset="0"/>
            </a:endParaRP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smtClean="0">
                <a:solidFill>
                  <a:srgbClr val="A4E91B"/>
                </a:solidFill>
              </a:rPr>
              <a:t>Συμβολοσειρά</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 typeface="Arial" pitchFamily="34" charset="0"/>
              <a:buChar char="•"/>
            </a:pPr>
            <a:r>
              <a:rPr lang="el-GR" sz="2400" dirty="0" smtClean="0">
                <a:solidFill>
                  <a:schemeClr val="tx1"/>
                </a:solidFill>
                <a:latin typeface="Arial" charset="0"/>
              </a:rPr>
              <a:t>Για την </a:t>
            </a:r>
            <a:r>
              <a:rPr lang="el-GR" sz="2400" dirty="0">
                <a:solidFill>
                  <a:schemeClr val="tx1"/>
                </a:solidFill>
                <a:latin typeface="Arial" charset="0"/>
              </a:rPr>
              <a:t>προσπέλαση τμήματος της συμβολοσειράς, </a:t>
            </a:r>
            <a:r>
              <a:rPr lang="el-GR" sz="2400" dirty="0" smtClean="0">
                <a:solidFill>
                  <a:schemeClr val="tx1"/>
                </a:solidFill>
                <a:latin typeface="Arial" charset="0"/>
              </a:rPr>
              <a:t>χρησιμοποιούμε </a:t>
            </a:r>
            <a:r>
              <a:rPr lang="el-GR" sz="2400" dirty="0">
                <a:solidFill>
                  <a:schemeClr val="tx1"/>
                </a:solidFill>
                <a:latin typeface="Arial" charset="0"/>
              </a:rPr>
              <a:t>δείκτες (</a:t>
            </a:r>
            <a:r>
              <a:rPr lang="el-GR" sz="2400" dirty="0" err="1">
                <a:solidFill>
                  <a:schemeClr val="tx1"/>
                </a:solidFill>
                <a:latin typeface="Arial" charset="0"/>
              </a:rPr>
              <a:t>index</a:t>
            </a:r>
            <a:r>
              <a:rPr lang="el-GR" sz="2400" dirty="0">
                <a:solidFill>
                  <a:schemeClr val="tx1"/>
                </a:solidFill>
                <a:latin typeface="Arial" charset="0"/>
              </a:rPr>
              <a:t>). </a:t>
            </a:r>
            <a:r>
              <a:rPr lang="el-GR" sz="2400" dirty="0" smtClean="0">
                <a:solidFill>
                  <a:schemeClr val="tx1"/>
                </a:solidFill>
                <a:latin typeface="Arial" charset="0"/>
              </a:rPr>
              <a:t>Ένας </a:t>
            </a:r>
            <a:r>
              <a:rPr lang="el-GR" sz="2400" dirty="0">
                <a:solidFill>
                  <a:schemeClr val="tx1"/>
                </a:solidFill>
                <a:latin typeface="Arial" charset="0"/>
              </a:rPr>
              <a:t>δείκτης αναφέρεται σε ένα μόνο χαρακτήρα από το σύνολο χαρακτήρων μιας συμβολοσειράς. </a:t>
            </a:r>
            <a:endParaRPr lang="el-GR" sz="2400" dirty="0" smtClean="0">
              <a:solidFill>
                <a:schemeClr val="tx1"/>
              </a:solidFill>
              <a:latin typeface="Arial" charset="0"/>
            </a:endParaRPr>
          </a:p>
          <a:p>
            <a:r>
              <a:rPr lang="el-GR" sz="2400" b="1" dirty="0" smtClean="0">
                <a:solidFill>
                  <a:schemeClr val="tx1"/>
                </a:solidFill>
                <a:latin typeface="Arial" charset="0"/>
              </a:rPr>
              <a:t>Παράδειγμα</a:t>
            </a:r>
            <a:endParaRPr lang="el-GR" sz="2400" b="1" dirty="0">
              <a:solidFill>
                <a:schemeClr val="tx1"/>
              </a:solidFill>
              <a:latin typeface="Arial" charset="0"/>
            </a:endParaRPr>
          </a:p>
          <a:p>
            <a:r>
              <a:rPr lang="el-GR" sz="2400" dirty="0">
                <a:solidFill>
                  <a:schemeClr val="tx1"/>
                </a:solidFill>
                <a:latin typeface="Courier New" pitchFamily="49" charset="0"/>
                <a:cs typeface="Courier New" pitchFamily="49" charset="0"/>
              </a:rPr>
              <a:t>&gt;&gt;&gt; </a:t>
            </a:r>
            <a:r>
              <a:rPr lang="el-GR" sz="2400" dirty="0">
                <a:solidFill>
                  <a:schemeClr val="tx1"/>
                </a:solidFill>
                <a:latin typeface="Courier New" pitchFamily="49" charset="0"/>
                <a:cs typeface="Courier New" pitchFamily="49" charset="0"/>
              </a:rPr>
              <a:t>s1 = 'Python'</a:t>
            </a:r>
          </a:p>
          <a:p>
            <a:r>
              <a:rPr lang="el-GR" sz="2400" dirty="0">
                <a:solidFill>
                  <a:schemeClr val="tx1"/>
                </a:solidFill>
                <a:latin typeface="Courier New" pitchFamily="49" charset="0"/>
                <a:cs typeface="Courier New" pitchFamily="49" charset="0"/>
              </a:rPr>
              <a:t>&gt;&gt;&gt; s1[0]</a:t>
            </a:r>
          </a:p>
          <a:p>
            <a:r>
              <a:rPr lang="el-GR" sz="2400" dirty="0">
                <a:solidFill>
                  <a:schemeClr val="tx1"/>
                </a:solidFill>
                <a:latin typeface="Courier New" pitchFamily="49" charset="0"/>
                <a:cs typeface="Courier New" pitchFamily="49" charset="0"/>
              </a:rPr>
              <a:t>'P'</a:t>
            </a:r>
          </a:p>
          <a:p>
            <a:r>
              <a:rPr lang="el-GR" sz="2400" dirty="0" smtClean="0">
                <a:solidFill>
                  <a:schemeClr val="tx1"/>
                </a:solidFill>
                <a:latin typeface="Courier New" pitchFamily="49" charset="0"/>
                <a:cs typeface="Courier New" pitchFamily="49" charset="0"/>
              </a:rPr>
              <a:t>&gt;&gt;&gt; </a:t>
            </a:r>
            <a:r>
              <a:rPr lang="el-GR" sz="2400" dirty="0">
                <a:solidFill>
                  <a:schemeClr val="tx1"/>
                </a:solidFill>
                <a:latin typeface="Courier New" pitchFamily="49" charset="0"/>
                <a:cs typeface="Courier New" pitchFamily="49" charset="0"/>
              </a:rPr>
              <a:t>s1[5]</a:t>
            </a:r>
          </a:p>
          <a:p>
            <a:r>
              <a:rPr lang="el-GR" sz="2400" dirty="0" smtClean="0">
                <a:solidFill>
                  <a:schemeClr val="tx1"/>
                </a:solidFill>
                <a:latin typeface="Courier New" pitchFamily="49" charset="0"/>
                <a:cs typeface="Courier New" pitchFamily="49" charset="0"/>
              </a:rPr>
              <a:t>'n‘</a:t>
            </a:r>
          </a:p>
          <a:p>
            <a:r>
              <a:rPr lang="el-GR" sz="2400" dirty="0">
                <a:solidFill>
                  <a:schemeClr val="tx1"/>
                </a:solidFill>
                <a:latin typeface="Arial" charset="0"/>
              </a:rPr>
              <a:t>Ο πρώτος χαρακτήρας έχει τη θέση 0 και ο τελευταίος χαρακτήρας τη θέση «μήκος συμβολοσειράς-1». </a:t>
            </a:r>
          </a:p>
          <a:p>
            <a:r>
              <a:rPr lang="el-GR" sz="2400" dirty="0">
                <a:solidFill>
                  <a:schemeClr val="tx1"/>
                </a:solidFill>
                <a:latin typeface="Arial" charset="0"/>
              </a:rPr>
              <a:t>Το μήκος μίας συμβολοσειράς υπολογίζεται από την ενσωματωμένη συνάρτηση </a:t>
            </a:r>
          </a:p>
          <a:p>
            <a:r>
              <a:rPr lang="en-US" sz="2400" dirty="0" err="1">
                <a:solidFill>
                  <a:schemeClr val="tx1"/>
                </a:solidFill>
                <a:latin typeface="Courier New" pitchFamily="49" charset="0"/>
                <a:cs typeface="Courier New" pitchFamily="49" charset="0"/>
              </a:rPr>
              <a:t>len</a:t>
            </a:r>
            <a:r>
              <a:rPr lang="en-US" sz="2400" dirty="0">
                <a:solidFill>
                  <a:schemeClr val="tx1"/>
                </a:solidFill>
                <a:latin typeface="Courier New" pitchFamily="49" charset="0"/>
                <a:cs typeface="Courier New" pitchFamily="49" charset="0"/>
              </a:rPr>
              <a:t> </a:t>
            </a:r>
            <a:r>
              <a:rPr lang="el-GR" sz="2400" dirty="0">
                <a:solidFill>
                  <a:schemeClr val="tx1"/>
                </a:solidFill>
                <a:latin typeface="Courier New" pitchFamily="49" charset="0"/>
                <a:cs typeface="Courier New" pitchFamily="49" charset="0"/>
              </a:rPr>
              <a:t>(</a:t>
            </a:r>
            <a:r>
              <a:rPr lang="el-GR" sz="2400" dirty="0" err="1">
                <a:solidFill>
                  <a:schemeClr val="tx1"/>
                </a:solidFill>
                <a:latin typeface="Courier New" pitchFamily="49" charset="0"/>
                <a:cs typeface="Courier New" pitchFamily="49" charset="0"/>
              </a:rPr>
              <a:t>ονομα_συμβολοσειράς</a:t>
            </a:r>
            <a:r>
              <a:rPr lang="el-GR" sz="2400" dirty="0">
                <a:solidFill>
                  <a:schemeClr val="tx1"/>
                </a:solidFill>
                <a:latin typeface="Courier New" pitchFamily="49" charset="0"/>
                <a:cs typeface="Courier New" pitchFamily="49" charset="0"/>
              </a:rPr>
              <a:t>)</a:t>
            </a:r>
          </a:p>
          <a:p>
            <a:endParaRPr lang="el-GR" sz="2400" dirty="0">
              <a:solidFill>
                <a:schemeClr val="tx1"/>
              </a:solidFill>
              <a:latin typeface="Courier New" pitchFamily="49" charset="0"/>
              <a:cs typeface="Courier New" pitchFamily="49" charset="0"/>
            </a:endParaRP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l-GR" b="1" dirty="0">
                <a:solidFill>
                  <a:srgbClr val="D0F488"/>
                </a:solidFill>
              </a:rPr>
              <a:t>Προσπέλαση με δείκτες</a:t>
            </a:r>
            <a:endParaRPr lang="el-GR" b="1" dirty="0">
              <a:ln w="12700">
                <a:solidFill>
                  <a:schemeClr val="tx2">
                    <a:satMod val="155000"/>
                  </a:schemeClr>
                </a:solidFill>
                <a:prstDash val="solid"/>
              </a:ln>
              <a:solidFill>
                <a:srgbClr val="D0F488"/>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701420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86678" y="548680"/>
            <a:ext cx="8033953" cy="1938992"/>
          </a:xfrm>
          <a:prstGeom prst="rect">
            <a:avLst/>
          </a:prstGeom>
          <a:noFill/>
        </p:spPr>
        <p:txBody>
          <a:bodyPr wrap="square">
            <a:spAutoFit/>
          </a:bodyPr>
          <a:lstStyle/>
          <a:p>
            <a:r>
              <a:rPr lang="el-GR" sz="2400" dirty="0"/>
              <a:t>Οι αρνητικοί δείκτες μετράνε από το τέλος της συμβολοσειράς προς την αρχή. Ο δείκτης -1 αντιστοιχεί στον τελευταίο χαρακτήρα μιας συμβολοσειράς, ο -2 στον προτελευταίο, </a:t>
            </a:r>
            <a:r>
              <a:rPr lang="el-GR" sz="2400" dirty="0" err="1"/>
              <a:t>κ.ο.κ</a:t>
            </a:r>
            <a:r>
              <a:rPr lang="el-GR" sz="2400" dirty="0"/>
              <a:t>. μέχρι τον –</a:t>
            </a:r>
            <a:r>
              <a:rPr lang="en-US" sz="2400" dirty="0" err="1"/>
              <a:t>len</a:t>
            </a:r>
            <a:r>
              <a:rPr lang="el-GR" sz="2400" dirty="0"/>
              <a:t>(</a:t>
            </a:r>
            <a:r>
              <a:rPr lang="en-US" sz="2400" dirty="0"/>
              <a:t>s</a:t>
            </a:r>
            <a:r>
              <a:rPr lang="el-GR" sz="2400" dirty="0"/>
              <a:t>) (– πλήθος των χαρακτήρων) που αντιστοιχεί στον πρώτο χαρακτήρα.</a:t>
            </a:r>
          </a:p>
        </p:txBody>
      </p:sp>
      <p:sp>
        <p:nvSpPr>
          <p:cNvPr id="2" name="Ορθογώνιο 1"/>
          <p:cNvSpPr/>
          <p:nvPr/>
        </p:nvSpPr>
        <p:spPr>
          <a:xfrm>
            <a:off x="4211959" y="-5855"/>
            <a:ext cx="4408671" cy="369332"/>
          </a:xfrm>
          <a:prstGeom prst="rect">
            <a:avLst/>
          </a:prstGeom>
        </p:spPr>
        <p:txBody>
          <a:bodyPr wrap="square">
            <a:spAutoFit/>
          </a:bodyPr>
          <a:lstStyle/>
          <a:p>
            <a:pPr algn="ctr" fontAlgn="auto">
              <a:spcBef>
                <a:spcPts val="0"/>
              </a:spcBef>
              <a:spcAft>
                <a:spcPts val="0"/>
              </a:spcAft>
              <a:defRPr/>
            </a:pPr>
            <a:r>
              <a:rPr lang="el-GR" b="1" dirty="0">
                <a:solidFill>
                  <a:srgbClr val="D0F488"/>
                </a:solidFill>
              </a:rPr>
              <a:t>Προσπέλαση με δείκτες</a:t>
            </a:r>
            <a:endParaRPr lang="el-GR" b="1" dirty="0">
              <a:ln w="12700">
                <a:solidFill>
                  <a:schemeClr val="tx2">
                    <a:satMod val="155000"/>
                  </a:schemeClr>
                </a:solidFill>
                <a:prstDash val="solid"/>
              </a:ln>
              <a:solidFill>
                <a:srgbClr val="D0F488"/>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val="3151875358"/>
              </p:ext>
            </p:extLst>
          </p:nvPr>
        </p:nvGraphicFramePr>
        <p:xfrm>
          <a:off x="683566" y="2780928"/>
          <a:ext cx="7848873" cy="2736305"/>
        </p:xfrm>
        <a:graphic>
          <a:graphicData uri="http://schemas.openxmlformats.org/drawingml/2006/table">
            <a:tbl>
              <a:tblPr>
                <a:tableStyleId>{5C22544A-7EE6-4342-B048-85BDC9FD1C3A}</a:tableStyleId>
              </a:tblPr>
              <a:tblGrid>
                <a:gridCol w="1091528"/>
                <a:gridCol w="782429"/>
                <a:gridCol w="640169"/>
                <a:gridCol w="711300"/>
                <a:gridCol w="711300"/>
                <a:gridCol w="640169"/>
                <a:gridCol w="711301"/>
                <a:gridCol w="640170"/>
                <a:gridCol w="640169"/>
                <a:gridCol w="640169"/>
                <a:gridCol w="640169"/>
              </a:tblGrid>
              <a:tr h="961627">
                <a:tc>
                  <a:txBody>
                    <a:bodyPr/>
                    <a:lstStyle/>
                    <a:p>
                      <a:pPr algn="ctr">
                        <a:spcAft>
                          <a:spcPts val="0"/>
                        </a:spcAft>
                      </a:pPr>
                      <a:r>
                        <a:rPr lang="el-GR" sz="1800" dirty="0">
                          <a:effectLst/>
                        </a:rPr>
                        <a:t>Δείκτης «+»</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S[0]</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S[1]</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S[2]</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S[3]</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S[4]</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S[5]</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S[6]</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S[7]</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S[8]</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S[9]</a:t>
                      </a:r>
                      <a:endParaRPr lang="el-GR" sz="1800" dirty="0">
                        <a:effectLst/>
                        <a:latin typeface="Times New Roman"/>
                        <a:ea typeface="Times New Roman"/>
                      </a:endParaRPr>
                    </a:p>
                  </a:txBody>
                  <a:tcPr marL="68580" marR="68580" marT="0" marB="0" anchor="ctr"/>
                </a:tc>
              </a:tr>
              <a:tr h="887339">
                <a:tc>
                  <a:txBody>
                    <a:bodyPr/>
                    <a:lstStyle/>
                    <a:p>
                      <a:pPr algn="ctr">
                        <a:spcAft>
                          <a:spcPts val="0"/>
                        </a:spcAft>
                      </a:pPr>
                      <a:r>
                        <a:rPr lang="en-US" sz="1800" dirty="0" smtClean="0">
                          <a:effectLst/>
                        </a:rPr>
                        <a:t>s </a:t>
                      </a:r>
                      <a:r>
                        <a:rPr lang="en-US" sz="1800" dirty="0">
                          <a:effectLst/>
                        </a:rPr>
                        <a:t>=</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a:effectLst/>
                        </a:rPr>
                        <a:t>P</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dirty="0">
                          <a:effectLst/>
                        </a:rPr>
                        <a:t>y</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t</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h</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a:effectLst/>
                        </a:rPr>
                        <a:t>o</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a:effectLst/>
                        </a:rPr>
                        <a:t>n</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a:effectLst/>
                        </a:rPr>
                        <a:t> </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a:effectLst/>
                        </a:rPr>
                        <a:t>3</a:t>
                      </a:r>
                      <a:endParaRPr lang="el-GR" sz="1800">
                        <a:effectLst/>
                        <a:latin typeface="Times New Roman"/>
                        <a:ea typeface="Times New Roman"/>
                      </a:endParaRPr>
                    </a:p>
                  </a:txBody>
                  <a:tcPr marL="68580" marR="68580" marT="0" marB="0" anchor="ctr"/>
                </a:tc>
                <a:tc>
                  <a:txBody>
                    <a:bodyPr/>
                    <a:lstStyle/>
                    <a:p>
                      <a:pPr algn="ctr">
                        <a:spcAft>
                          <a:spcPts val="0"/>
                        </a:spcAft>
                      </a:pPr>
                      <a:r>
                        <a:rPr lang="el-GR" sz="1800">
                          <a:effectLst/>
                        </a:rPr>
                        <a:t>.</a:t>
                      </a:r>
                      <a:endParaRPr lang="el-GR" sz="1800">
                        <a:effectLst/>
                        <a:latin typeface="Times New Roman"/>
                        <a:ea typeface="Times New Roman"/>
                      </a:endParaRPr>
                    </a:p>
                  </a:txBody>
                  <a:tcPr marL="68580" marR="68580" marT="0" marB="0" anchor="ctr"/>
                </a:tc>
                <a:tc>
                  <a:txBody>
                    <a:bodyPr/>
                    <a:lstStyle/>
                    <a:p>
                      <a:pPr algn="ctr">
                        <a:spcAft>
                          <a:spcPts val="0"/>
                        </a:spcAft>
                      </a:pPr>
                      <a:r>
                        <a:rPr lang="el-GR" sz="1800">
                          <a:effectLst/>
                        </a:rPr>
                        <a:t>7</a:t>
                      </a:r>
                      <a:endParaRPr lang="el-GR" sz="1800">
                        <a:effectLst/>
                        <a:latin typeface="Times New Roman"/>
                        <a:ea typeface="Times New Roman"/>
                      </a:endParaRPr>
                    </a:p>
                  </a:txBody>
                  <a:tcPr marL="68580" marR="68580" marT="0" marB="0" anchor="ctr"/>
                </a:tc>
              </a:tr>
              <a:tr h="887339">
                <a:tc>
                  <a:txBody>
                    <a:bodyPr/>
                    <a:lstStyle/>
                    <a:p>
                      <a:pPr algn="ctr">
                        <a:spcAft>
                          <a:spcPts val="0"/>
                        </a:spcAft>
                      </a:pPr>
                      <a:r>
                        <a:rPr lang="el-GR" sz="1800">
                          <a:effectLst/>
                        </a:rPr>
                        <a:t>Δείκτης «–»</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a:effectLst/>
                        </a:rPr>
                        <a:t>S[-10]</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a:effectLst/>
                        </a:rPr>
                        <a:t>S[-9]</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a:effectLst/>
                        </a:rPr>
                        <a:t>S[-8]</a:t>
                      </a:r>
                      <a:endParaRPr lang="el-GR" sz="1800">
                        <a:effectLst/>
                        <a:latin typeface="Times New Roman"/>
                        <a:ea typeface="Times New Roman"/>
                      </a:endParaRPr>
                    </a:p>
                  </a:txBody>
                  <a:tcPr marL="68580" marR="68580" marT="0" marB="0" anchor="ctr"/>
                </a:tc>
                <a:tc>
                  <a:txBody>
                    <a:bodyPr/>
                    <a:lstStyle/>
                    <a:p>
                      <a:pPr algn="ctr">
                        <a:spcAft>
                          <a:spcPts val="0"/>
                        </a:spcAft>
                      </a:pPr>
                      <a:r>
                        <a:rPr lang="en-US" sz="1800" dirty="0">
                          <a:effectLst/>
                        </a:rPr>
                        <a:t>S[-7]</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S[-6]</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S[-5]</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S[-4]</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S[-3]</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S[-2]</a:t>
                      </a:r>
                      <a:endParaRPr lang="el-GR" sz="1800" dirty="0">
                        <a:effectLst/>
                        <a:latin typeface="Times New Roman"/>
                        <a:ea typeface="Times New Roman"/>
                      </a:endParaRPr>
                    </a:p>
                  </a:txBody>
                  <a:tcPr marL="68580" marR="68580" marT="0" marB="0" anchor="ctr"/>
                </a:tc>
                <a:tc>
                  <a:txBody>
                    <a:bodyPr/>
                    <a:lstStyle/>
                    <a:p>
                      <a:pPr algn="ctr">
                        <a:spcAft>
                          <a:spcPts val="0"/>
                        </a:spcAft>
                      </a:pPr>
                      <a:r>
                        <a:rPr lang="en-US" sz="1800" dirty="0">
                          <a:effectLst/>
                        </a:rPr>
                        <a:t>S[-1]</a:t>
                      </a:r>
                      <a:endParaRPr lang="el-GR" sz="1800" dirty="0">
                        <a:effectLst/>
                        <a:latin typeface="Times New Roman"/>
                        <a:ea typeface="Times New Roman"/>
                      </a:endParaRPr>
                    </a:p>
                  </a:txBody>
                  <a:tcPr marL="68580" marR="68580" marT="0" marB="0" anchor="ctr"/>
                </a:tc>
              </a:tr>
            </a:tbl>
          </a:graphicData>
        </a:graphic>
      </p:graphicFrame>
    </p:spTree>
    <p:extLst>
      <p:ext uri="{BB962C8B-B14F-4D97-AF65-F5344CB8AC3E}">
        <p14:creationId xmlns:p14="http://schemas.microsoft.com/office/powerpoint/2010/main" val="1788873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392459"/>
            <a:ext cx="8033953" cy="6370975"/>
          </a:xfrm>
          <a:prstGeom prst="rect">
            <a:avLst/>
          </a:prstGeom>
          <a:noFill/>
        </p:spPr>
        <p:txBody>
          <a:bodyPr wrap="square">
            <a:spAutoFit/>
          </a:bodyPr>
          <a:lstStyle/>
          <a:p>
            <a:r>
              <a:rPr lang="el-GR" sz="2400" b="1" dirty="0"/>
              <a:t>Διάσχιση (</a:t>
            </a:r>
            <a:r>
              <a:rPr lang="en-US" sz="2400" b="1" dirty="0"/>
              <a:t>traversal</a:t>
            </a:r>
            <a:r>
              <a:rPr lang="el-GR" sz="2400" b="1" dirty="0"/>
              <a:t>)</a:t>
            </a:r>
            <a:r>
              <a:rPr lang="el-GR" sz="2400" dirty="0"/>
              <a:t> είναι η διαδικασία με την οποία γίνεται προσπέλαση διαδοχικά όλων των χαρακτήρων μιας </a:t>
            </a:r>
            <a:r>
              <a:rPr lang="el-GR" sz="2400" dirty="0" smtClean="0"/>
              <a:t>συμβολοσειράς. </a:t>
            </a:r>
            <a:endParaRPr lang="el-GR" sz="2400" dirty="0"/>
          </a:p>
          <a:p>
            <a:endParaRPr lang="el-GR" sz="2400" b="1" dirty="0" smtClean="0"/>
          </a:p>
          <a:p>
            <a:r>
              <a:rPr lang="el-GR" sz="2400" b="1" dirty="0" smtClean="0"/>
              <a:t>Παράδειγμα</a:t>
            </a:r>
            <a:endParaRPr lang="el-GR" sz="2400" dirty="0"/>
          </a:p>
          <a:p>
            <a:r>
              <a:rPr lang="en-US" sz="2400" dirty="0">
                <a:latin typeface="Courier New" pitchFamily="49" charset="0"/>
                <a:cs typeface="Courier New" pitchFamily="49" charset="0"/>
              </a:rPr>
              <a:t>thing = '</a:t>
            </a:r>
            <a:r>
              <a:rPr lang="el-GR" sz="2400" dirty="0">
                <a:latin typeface="Courier New" pitchFamily="49" charset="0"/>
                <a:cs typeface="Courier New" pitchFamily="49" charset="0"/>
              </a:rPr>
              <a:t>Δίκτυο</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err="1">
                <a:latin typeface="Courier New" pitchFamily="49" charset="0"/>
                <a:cs typeface="Courier New" pitchFamily="49" charset="0"/>
              </a:rPr>
              <a:t>deiktis</a:t>
            </a:r>
            <a:r>
              <a:rPr lang="en-US" sz="2400" dirty="0">
                <a:latin typeface="Courier New" pitchFamily="49" charset="0"/>
                <a:cs typeface="Courier New" pitchFamily="49" charset="0"/>
              </a:rPr>
              <a:t> = 0</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while </a:t>
            </a:r>
            <a:r>
              <a:rPr lang="en-US" sz="2400" dirty="0" err="1">
                <a:latin typeface="Courier New" pitchFamily="49" charset="0"/>
                <a:cs typeface="Courier New" pitchFamily="49" charset="0"/>
              </a:rPr>
              <a:t>deiktis</a:t>
            </a:r>
            <a:r>
              <a:rPr lang="en-US" sz="2400" dirty="0">
                <a:latin typeface="Courier New" pitchFamily="49" charset="0"/>
                <a:cs typeface="Courier New" pitchFamily="49" charset="0"/>
              </a:rPr>
              <a:t> &lt; </a:t>
            </a:r>
            <a:r>
              <a:rPr lang="en-US" sz="2400" dirty="0" err="1">
                <a:latin typeface="Courier New" pitchFamily="49" charset="0"/>
                <a:cs typeface="Courier New" pitchFamily="49" charset="0"/>
              </a:rPr>
              <a:t>len</a:t>
            </a:r>
            <a:r>
              <a:rPr lang="en-US" sz="2400" dirty="0">
                <a:latin typeface="Courier New" pitchFamily="49" charset="0"/>
                <a:cs typeface="Courier New" pitchFamily="49" charset="0"/>
              </a:rPr>
              <a:t>(thing):</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r>
              <a:rPr lang="el-GR" sz="2400" dirty="0" err="1">
                <a:latin typeface="Courier New" pitchFamily="49" charset="0"/>
                <a:cs typeface="Courier New" pitchFamily="49" charset="0"/>
              </a:rPr>
              <a:t>print(thing[deiktis</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    </a:t>
            </a:r>
            <a:r>
              <a:rPr lang="el-GR" sz="2400" dirty="0" err="1">
                <a:latin typeface="Courier New" pitchFamily="49" charset="0"/>
                <a:cs typeface="Courier New" pitchFamily="49" charset="0"/>
              </a:rPr>
              <a:t>deiktis</a:t>
            </a:r>
            <a:r>
              <a:rPr lang="el-GR" sz="2400" dirty="0">
                <a:latin typeface="Courier New" pitchFamily="49" charset="0"/>
                <a:cs typeface="Courier New" pitchFamily="49" charset="0"/>
              </a:rPr>
              <a:t> += 1 </a:t>
            </a:r>
            <a:endParaRPr lang="el-GR" sz="2400" dirty="0" smtClean="0">
              <a:latin typeface="Courier New" pitchFamily="49" charset="0"/>
              <a:cs typeface="Courier New" pitchFamily="49" charset="0"/>
            </a:endParaRPr>
          </a:p>
          <a:p>
            <a:endParaRPr lang="el-GR" sz="2400" dirty="0">
              <a:latin typeface="Courier New" pitchFamily="49" charset="0"/>
              <a:cs typeface="Courier New" pitchFamily="49" charset="0"/>
            </a:endParaRPr>
          </a:p>
          <a:p>
            <a:r>
              <a:rPr lang="el-GR" sz="2400" b="1" dirty="0" smtClean="0"/>
              <a:t>Παράδειγμα</a:t>
            </a:r>
            <a:r>
              <a:rPr lang="en-US" sz="2400" b="1" dirty="0"/>
              <a:t>:</a:t>
            </a:r>
            <a:endParaRPr lang="el-GR" sz="2400" dirty="0"/>
          </a:p>
          <a:p>
            <a:r>
              <a:rPr lang="en-US" sz="2400" dirty="0">
                <a:latin typeface="Courier New" pitchFamily="49" charset="0"/>
                <a:cs typeface="Courier New" pitchFamily="49" charset="0"/>
              </a:rPr>
              <a:t>thing = '</a:t>
            </a:r>
            <a:r>
              <a:rPr lang="el-GR" sz="2400" dirty="0">
                <a:latin typeface="Courier New" pitchFamily="49" charset="0"/>
                <a:cs typeface="Courier New" pitchFamily="49" charset="0"/>
              </a:rPr>
              <a:t>Δίκτυο</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for char in thing:</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a:t>
            </a:r>
            <a:r>
              <a:rPr lang="el-GR" sz="2400" dirty="0" err="1">
                <a:latin typeface="Courier New" pitchFamily="49" charset="0"/>
                <a:cs typeface="Courier New" pitchFamily="49" charset="0"/>
              </a:rPr>
              <a:t>print(char</a:t>
            </a:r>
            <a:r>
              <a:rPr lang="el-GR" sz="2400" dirty="0"/>
              <a:t>)</a:t>
            </a:r>
          </a:p>
          <a:p>
            <a:endParaRPr lang="el-GR" sz="2400" dirty="0">
              <a:latin typeface="Courier New" pitchFamily="49" charset="0"/>
              <a:cs typeface="Courier New" pitchFamily="49" charset="0"/>
            </a:endParaRPr>
          </a:p>
          <a:p>
            <a:endParaRPr lang="el-GR" sz="2400" dirty="0"/>
          </a:p>
        </p:txBody>
      </p:sp>
      <p:sp>
        <p:nvSpPr>
          <p:cNvPr id="2" name="Ορθογώνιο 1"/>
          <p:cNvSpPr/>
          <p:nvPr/>
        </p:nvSpPr>
        <p:spPr>
          <a:xfrm>
            <a:off x="4716016" y="-5855"/>
            <a:ext cx="3456384" cy="369332"/>
          </a:xfrm>
          <a:prstGeom prst="rect">
            <a:avLst/>
          </a:prstGeom>
        </p:spPr>
        <p:txBody>
          <a:bodyPr wrap="square">
            <a:spAutoFit/>
          </a:bodyPr>
          <a:lstStyle/>
          <a:p>
            <a:pPr algn="ctr" fontAlgn="auto">
              <a:spcBef>
                <a:spcPts val="0"/>
              </a:spcBef>
              <a:spcAft>
                <a:spcPts val="0"/>
              </a:spcAft>
              <a:defRPr/>
            </a:pPr>
            <a:r>
              <a:rPr lang="el-GR" b="1" dirty="0">
                <a:solidFill>
                  <a:srgbClr val="A4E91B"/>
                </a:solidFill>
              </a:rPr>
              <a:t>Διάσχιση </a:t>
            </a:r>
            <a:r>
              <a:rPr lang="el-GR" b="1" dirty="0" smtClean="0">
                <a:solidFill>
                  <a:srgbClr val="A4E91B"/>
                </a:solidFill>
              </a:rPr>
              <a:t>συμβολοσειράς </a:t>
            </a:r>
            <a:endParaRPr lang="el-GR"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3" name="TextBox 2"/>
          <p:cNvSpPr txBox="1"/>
          <p:nvPr/>
        </p:nvSpPr>
        <p:spPr>
          <a:xfrm>
            <a:off x="7332265" y="1869787"/>
            <a:ext cx="1008112" cy="3046988"/>
          </a:xfrm>
          <a:prstGeom prst="rect">
            <a:avLst/>
          </a:prstGeom>
          <a:noFill/>
        </p:spPr>
        <p:txBody>
          <a:bodyPr wrap="square" rtlCol="0">
            <a:spAutoFit/>
          </a:bodyPr>
          <a:lstStyle/>
          <a:p>
            <a:r>
              <a:rPr lang="el-GR" sz="2400" dirty="0">
                <a:latin typeface="Courier New" pitchFamily="49" charset="0"/>
                <a:cs typeface="Courier New" pitchFamily="49" charset="0"/>
              </a:rPr>
              <a:t>&gt;&gt;&gt; </a:t>
            </a:r>
          </a:p>
          <a:p>
            <a:r>
              <a:rPr lang="el-GR" sz="2400" dirty="0">
                <a:latin typeface="Courier New" pitchFamily="49" charset="0"/>
                <a:cs typeface="Courier New" pitchFamily="49" charset="0"/>
              </a:rPr>
              <a:t>Δ</a:t>
            </a:r>
          </a:p>
          <a:p>
            <a:r>
              <a:rPr lang="el-GR" sz="2400" dirty="0">
                <a:latin typeface="Courier New" pitchFamily="49" charset="0"/>
                <a:cs typeface="Courier New" pitchFamily="49" charset="0"/>
              </a:rPr>
              <a:t>ί</a:t>
            </a:r>
          </a:p>
          <a:p>
            <a:r>
              <a:rPr lang="el-GR" sz="2400" dirty="0">
                <a:latin typeface="Courier New" pitchFamily="49" charset="0"/>
                <a:cs typeface="Courier New" pitchFamily="49" charset="0"/>
              </a:rPr>
              <a:t>κ</a:t>
            </a:r>
          </a:p>
          <a:p>
            <a:r>
              <a:rPr lang="el-GR" sz="2400" dirty="0">
                <a:latin typeface="Courier New" pitchFamily="49" charset="0"/>
                <a:cs typeface="Courier New" pitchFamily="49" charset="0"/>
              </a:rPr>
              <a:t>τ</a:t>
            </a:r>
          </a:p>
          <a:p>
            <a:r>
              <a:rPr lang="el-GR" sz="2400" dirty="0">
                <a:latin typeface="Courier New" pitchFamily="49" charset="0"/>
                <a:cs typeface="Courier New" pitchFamily="49" charset="0"/>
              </a:rPr>
              <a:t>υ</a:t>
            </a:r>
          </a:p>
          <a:p>
            <a:r>
              <a:rPr lang="el-GR" sz="2400" dirty="0">
                <a:latin typeface="Courier New" pitchFamily="49" charset="0"/>
                <a:cs typeface="Courier New" pitchFamily="49" charset="0"/>
              </a:rPr>
              <a:t>ο</a:t>
            </a:r>
          </a:p>
          <a:p>
            <a:r>
              <a:rPr lang="el-GR" sz="2400" dirty="0">
                <a:latin typeface="Courier New" pitchFamily="49" charset="0"/>
                <a:cs typeface="Courier New" pitchFamily="49" charset="0"/>
              </a:rPr>
              <a:t>&gt;&gt;&gt; </a:t>
            </a:r>
          </a:p>
        </p:txBody>
      </p:sp>
    </p:spTree>
    <p:extLst>
      <p:ext uri="{BB962C8B-B14F-4D97-AF65-F5344CB8AC3E}">
        <p14:creationId xmlns:p14="http://schemas.microsoft.com/office/powerpoint/2010/main" val="745549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shade val="94000"/>
                <a:satMod val="114000"/>
                <a:lumMod val="96000"/>
              </a:schemeClr>
            </a:gs>
            <a:gs pos="76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5486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rPr>
              <a:t>Διαμέριση συμβολοσειράς</a:t>
            </a:r>
            <a:r>
              <a:rPr lang="en-US" sz="2000" b="1" dirty="0" smtClean="0">
                <a:solidFill>
                  <a:srgbClr val="A4E91B"/>
                </a:solidFill>
              </a:rPr>
              <a:t> </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19101" y="843460"/>
            <a:ext cx="7777236" cy="3416320"/>
          </a:xfrm>
          <a:prstGeom prst="rect">
            <a:avLst/>
          </a:prstGeom>
          <a:noFill/>
        </p:spPr>
        <p:txBody>
          <a:bodyPr wrap="square">
            <a:spAutoFit/>
          </a:bodyPr>
          <a:lstStyle/>
          <a:p>
            <a:pPr marL="342900" indent="-342900">
              <a:buFont typeface="Arial" pitchFamily="34" charset="0"/>
              <a:buChar char="•"/>
            </a:pPr>
            <a:r>
              <a:rPr lang="el-GR" sz="2400" dirty="0"/>
              <a:t>Για να πάρουμε ένα υποσύνολο χαρακτήρων μιας συμβολοσειράς </a:t>
            </a:r>
            <a:r>
              <a:rPr lang="el-GR" sz="2400" dirty="0" smtClean="0"/>
              <a:t>παίρνουμε μία </a:t>
            </a:r>
            <a:r>
              <a:rPr lang="el-GR" sz="2400" dirty="0"/>
              <a:t>διαμέριση (</a:t>
            </a:r>
            <a:r>
              <a:rPr lang="el-GR" sz="2400" dirty="0" err="1"/>
              <a:t>slice</a:t>
            </a:r>
            <a:r>
              <a:rPr lang="el-GR" sz="2400" dirty="0"/>
              <a:t>) της. </a:t>
            </a:r>
            <a:endParaRPr lang="el-GR" sz="2400" dirty="0" smtClean="0"/>
          </a:p>
          <a:p>
            <a:pPr marL="342900" indent="-342900">
              <a:buFont typeface="Arial" pitchFamily="34" charset="0"/>
              <a:buChar char="•"/>
            </a:pPr>
            <a:r>
              <a:rPr lang="el-GR" sz="2400" dirty="0" smtClean="0"/>
              <a:t>Μέσω </a:t>
            </a:r>
            <a:r>
              <a:rPr lang="el-GR" sz="2400" dirty="0"/>
              <a:t>της λειτουργίας της διαμέρισης (</a:t>
            </a:r>
            <a:r>
              <a:rPr lang="en-US" sz="2400" dirty="0"/>
              <a:t>slicing</a:t>
            </a:r>
            <a:r>
              <a:rPr lang="el-GR" sz="2400" dirty="0"/>
              <a:t>) μπορούμε να εξάγουμε οποιοδήποτε τμήμα μιας συμβολοσειράς. </a:t>
            </a:r>
            <a:endParaRPr lang="el-GR" sz="2400" dirty="0" smtClean="0"/>
          </a:p>
          <a:p>
            <a:pPr marL="342900" indent="-342900">
              <a:buFont typeface="Arial" pitchFamily="34" charset="0"/>
              <a:buChar char="•"/>
            </a:pPr>
            <a:r>
              <a:rPr lang="el-GR" sz="2400" dirty="0" smtClean="0"/>
              <a:t>Η </a:t>
            </a:r>
            <a:r>
              <a:rPr lang="el-GR" sz="2400" dirty="0"/>
              <a:t>διαμέριση γίνεται ορίζοντας την αρχική και τελική θέση του επιθυμητού τμήματος και θέτοντας ανάμεσα την άνω και κάτω τελεία. Για να γίνει αυτό, χρησιμοποιούμε τον τελεστή [ </a:t>
            </a:r>
            <a:r>
              <a:rPr lang="el-GR" sz="2400" dirty="0" smtClean="0"/>
              <a:t>]. </a:t>
            </a:r>
            <a:endParaRPr lang="el-G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404813"/>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rPr>
              <a:t>Διαμέριση </a:t>
            </a:r>
            <a:r>
              <a:rPr lang="el-GR" sz="2000" b="1" dirty="0" smtClean="0">
                <a:solidFill>
                  <a:srgbClr val="A4E91B"/>
                </a:solidFill>
              </a:rPr>
              <a:t>συμβολοσειράς</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92734" y="439640"/>
            <a:ext cx="7777236" cy="4524315"/>
          </a:xfrm>
          <a:prstGeom prst="rect">
            <a:avLst/>
          </a:prstGeom>
          <a:noFill/>
        </p:spPr>
        <p:txBody>
          <a:bodyPr wrap="square">
            <a:spAutoFit/>
          </a:bodyPr>
          <a:lstStyle/>
          <a:p>
            <a:pPr marL="342900" lvl="0" indent="-342900">
              <a:buFont typeface="Arial" pitchFamily="34" charset="0"/>
              <a:buChar char="•"/>
            </a:pPr>
            <a:r>
              <a:rPr lang="el-GR" sz="2400" dirty="0"/>
              <a:t>[</a:t>
            </a:r>
            <a:r>
              <a:rPr lang="el-GR" sz="2400" dirty="0" err="1"/>
              <a:t>n:m</a:t>
            </a:r>
            <a:r>
              <a:rPr lang="el-GR" sz="2400" dirty="0"/>
              <a:t>], επιστρέφει το τμήμα της συμβολοσειράς από τον n-οστό χαρακτήρα μέχρι τον m-οστό χαρακτήρα, περιλαμβάνοντας τον πρώτο αλλά όχι τον τελευταίο</a:t>
            </a:r>
            <a:r>
              <a:rPr lang="el-GR" sz="2400" dirty="0" smtClean="0"/>
              <a:t>.</a:t>
            </a:r>
            <a:endParaRPr lang="el-GR" sz="2400" dirty="0"/>
          </a:p>
          <a:p>
            <a:pPr marL="342900" lvl="0" indent="-342900">
              <a:buFont typeface="Arial" pitchFamily="34" charset="0"/>
              <a:buChar char="•"/>
            </a:pPr>
            <a:r>
              <a:rPr lang="el-GR" sz="2400" dirty="0"/>
              <a:t>[:m], </a:t>
            </a:r>
            <a:r>
              <a:rPr lang="el-GR" sz="2400" dirty="0" smtClean="0"/>
              <a:t>επιστρέφει </a:t>
            </a:r>
            <a:r>
              <a:rPr lang="el-GR" sz="2400" dirty="0"/>
              <a:t>από τον πρώτο χαρακτήρα μέχρι τον </a:t>
            </a:r>
            <a:r>
              <a:rPr lang="en-US" sz="2400" dirty="0" smtClean="0"/>
              <a:t>m</a:t>
            </a:r>
            <a:r>
              <a:rPr lang="el-GR" sz="2400" dirty="0" smtClean="0"/>
              <a:t>-οστό </a:t>
            </a:r>
            <a:r>
              <a:rPr lang="el-GR" sz="2400" dirty="0"/>
              <a:t>χαρακτήρα, μη περιλαμβάνοντας τον τελευταίο.</a:t>
            </a:r>
          </a:p>
          <a:p>
            <a:pPr marL="342900" lvl="0" indent="-342900">
              <a:buFont typeface="Arial" pitchFamily="34" charset="0"/>
              <a:buChar char="•"/>
            </a:pPr>
            <a:r>
              <a:rPr lang="el-GR" sz="2400" dirty="0"/>
              <a:t>[n:], </a:t>
            </a:r>
            <a:r>
              <a:rPr lang="el-GR" sz="2400" dirty="0" smtClean="0"/>
              <a:t>επιστρέφει </a:t>
            </a:r>
            <a:r>
              <a:rPr lang="el-GR" sz="2400" dirty="0"/>
              <a:t>από τον n-οστό χαρακτήρα μέχρι τον τελευταίο χαρακτήρα.</a:t>
            </a:r>
          </a:p>
          <a:p>
            <a:pPr marL="342900" lvl="0" indent="-342900">
              <a:buFont typeface="Arial" pitchFamily="34" charset="0"/>
              <a:buChar char="•"/>
            </a:pPr>
            <a:r>
              <a:rPr lang="el-GR" sz="2400" dirty="0"/>
              <a:t>[</a:t>
            </a:r>
            <a:r>
              <a:rPr lang="el-GR" sz="2400" dirty="0" err="1"/>
              <a:t>n:m</a:t>
            </a:r>
            <a:r>
              <a:rPr lang="el-GR" sz="2400" dirty="0"/>
              <a:t>:</a:t>
            </a:r>
            <a:r>
              <a:rPr lang="en-US" sz="2400" dirty="0"/>
              <a:t>x</a:t>
            </a:r>
            <a:r>
              <a:rPr lang="el-GR" sz="2400" dirty="0"/>
              <a:t>], επιστρέφει το τμήμα της συμβολοσειράς αποτελούμενο από τους χαρακτήρες n, </a:t>
            </a:r>
            <a:r>
              <a:rPr lang="en-US" sz="2400" dirty="0"/>
              <a:t>n</a:t>
            </a:r>
            <a:r>
              <a:rPr lang="el-GR" sz="2400" dirty="0"/>
              <a:t>+</a:t>
            </a:r>
            <a:r>
              <a:rPr lang="en-US" sz="2400" dirty="0"/>
              <a:t>x</a:t>
            </a:r>
            <a:r>
              <a:rPr lang="el-GR" sz="2400" dirty="0"/>
              <a:t>, </a:t>
            </a:r>
            <a:r>
              <a:rPr lang="en-US" sz="2400" dirty="0"/>
              <a:t>n</a:t>
            </a:r>
            <a:r>
              <a:rPr lang="el-GR" sz="2400" dirty="0"/>
              <a:t>+2*</a:t>
            </a:r>
            <a:r>
              <a:rPr lang="en-US" sz="2400" dirty="0"/>
              <a:t>x</a:t>
            </a:r>
            <a:r>
              <a:rPr lang="el-GR" sz="2400" dirty="0"/>
              <a:t>, </a:t>
            </a:r>
            <a:r>
              <a:rPr lang="en-US" sz="2400" dirty="0"/>
              <a:t>n</a:t>
            </a:r>
            <a:r>
              <a:rPr lang="el-GR" sz="2400" dirty="0"/>
              <a:t>+3*</a:t>
            </a:r>
            <a:r>
              <a:rPr lang="en-US" sz="2400" dirty="0"/>
              <a:t>x</a:t>
            </a:r>
            <a:r>
              <a:rPr lang="el-GR" sz="2400" dirty="0"/>
              <a:t> κλπ μέχρι τον m-οστό χαρακτήρα, μη περιλαμβάνοντας τον.</a:t>
            </a:r>
          </a:p>
        </p:txBody>
      </p:sp>
    </p:spTree>
    <p:extLst>
      <p:ext uri="{BB962C8B-B14F-4D97-AF65-F5344CB8AC3E}">
        <p14:creationId xmlns:p14="http://schemas.microsoft.com/office/powerpoint/2010/main" val="1622181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404813"/>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l-GR" sz="2000" b="1" dirty="0">
                <a:solidFill>
                  <a:srgbClr val="A4E91B"/>
                </a:solidFill>
              </a:rPr>
              <a:t>Διαμέριση συμβολοσειράς</a:t>
            </a:r>
            <a:endParaRPr lang="el-GR" sz="2000" b="1" dirty="0">
              <a:ln w="12700">
                <a:solidFill>
                  <a:schemeClr val="tx2">
                    <a:satMod val="155000"/>
                  </a:schemeClr>
                </a:solidFill>
                <a:prstDash val="solid"/>
              </a:ln>
              <a:solidFill>
                <a:srgbClr val="9ADD15"/>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92734" y="439640"/>
            <a:ext cx="7777236" cy="5632311"/>
          </a:xfrm>
          <a:prstGeom prst="rect">
            <a:avLst/>
          </a:prstGeom>
          <a:noFill/>
        </p:spPr>
        <p:txBody>
          <a:bodyPr wrap="square">
            <a:spAutoFit/>
          </a:bodyPr>
          <a:lstStyle/>
          <a:p>
            <a:r>
              <a:rPr lang="el-GR" sz="2400" b="1" dirty="0"/>
              <a:t>Παράδειγμα</a:t>
            </a:r>
            <a:endParaRPr lang="el-GR" sz="2400" dirty="0"/>
          </a:p>
          <a:p>
            <a:r>
              <a:rPr lang="el-GR" sz="2400" dirty="0" smtClean="0">
                <a:latin typeface="Courier New" pitchFamily="49" charset="0"/>
                <a:cs typeface="Courier New" pitchFamily="49" charset="0"/>
              </a:rPr>
              <a:t>&gt;&gt;&gt; </a:t>
            </a:r>
            <a:r>
              <a:rPr lang="el-GR" sz="2400" dirty="0" err="1">
                <a:latin typeface="Courier New" pitchFamily="49" charset="0"/>
                <a:cs typeface="Courier New" pitchFamily="49" charset="0"/>
              </a:rPr>
              <a:t>titlos</a:t>
            </a:r>
            <a:r>
              <a:rPr lang="el-GR" sz="2400" dirty="0">
                <a:latin typeface="Courier New" pitchFamily="49" charset="0"/>
                <a:cs typeface="Courier New" pitchFamily="49" charset="0"/>
              </a:rPr>
              <a:t> = "Εκπαιδευτικών Ηλεκτρολόγων Μηχανικών"</a:t>
            </a:r>
          </a:p>
          <a:p>
            <a:r>
              <a:rPr lang="en-US" sz="2400" dirty="0">
                <a:latin typeface="Courier New" pitchFamily="49" charset="0"/>
                <a:cs typeface="Courier New" pitchFamily="49" charset="0"/>
              </a:rPr>
              <a:t>&gt;&gt;&gt; print (</a:t>
            </a:r>
            <a:r>
              <a:rPr lang="en-US" sz="2400" dirty="0" err="1">
                <a:latin typeface="Courier New" pitchFamily="49" charset="0"/>
                <a:cs typeface="Courier New" pitchFamily="49" charset="0"/>
              </a:rPr>
              <a:t>titlos</a:t>
            </a:r>
            <a:r>
              <a:rPr lang="en-US" sz="2400" dirty="0">
                <a:latin typeface="Courier New" pitchFamily="49" charset="0"/>
                <a:cs typeface="Courier New" pitchFamily="49" charset="0"/>
              </a:rPr>
              <a:t>[0:13])</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Εκπαιδευτικών</a:t>
            </a:r>
          </a:p>
          <a:p>
            <a:r>
              <a:rPr lang="en-US" sz="2400" dirty="0">
                <a:latin typeface="Courier New" pitchFamily="49" charset="0"/>
                <a:cs typeface="Courier New" pitchFamily="49" charset="0"/>
              </a:rPr>
              <a:t>&gt;&gt;&gt; print (</a:t>
            </a:r>
            <a:r>
              <a:rPr lang="en-US" sz="2400" dirty="0" err="1">
                <a:latin typeface="Courier New" pitchFamily="49" charset="0"/>
                <a:cs typeface="Courier New" pitchFamily="49" charset="0"/>
              </a:rPr>
              <a:t>titlos</a:t>
            </a:r>
            <a:r>
              <a:rPr lang="en-US" sz="2400" dirty="0">
                <a:latin typeface="Courier New" pitchFamily="49" charset="0"/>
                <a:cs typeface="Courier New" pitchFamily="49" charset="0"/>
              </a:rPr>
              <a:t>[14:26])</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Ηλεκτρολόγων</a:t>
            </a:r>
          </a:p>
          <a:p>
            <a:r>
              <a:rPr lang="en-US" sz="2400" dirty="0">
                <a:latin typeface="Courier New" pitchFamily="49" charset="0"/>
                <a:cs typeface="Courier New" pitchFamily="49" charset="0"/>
              </a:rPr>
              <a:t>&gt;&gt;&gt; print (</a:t>
            </a:r>
            <a:r>
              <a:rPr lang="en-US" sz="2400" dirty="0" err="1">
                <a:latin typeface="Courier New" pitchFamily="49" charset="0"/>
                <a:cs typeface="Courier New" pitchFamily="49" charset="0"/>
              </a:rPr>
              <a:t>titlos</a:t>
            </a:r>
            <a:r>
              <a:rPr lang="en-US" sz="2400" dirty="0">
                <a:latin typeface="Courier New" pitchFamily="49" charset="0"/>
                <a:cs typeface="Courier New" pitchFamily="49" charset="0"/>
              </a:rPr>
              <a:t>[:13])</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Εκπαιδευτικών</a:t>
            </a:r>
          </a:p>
          <a:p>
            <a:r>
              <a:rPr lang="en-US" sz="2400" dirty="0">
                <a:latin typeface="Courier New" pitchFamily="49" charset="0"/>
                <a:cs typeface="Courier New" pitchFamily="49" charset="0"/>
              </a:rPr>
              <a:t>&gt;&gt;&gt; print (</a:t>
            </a:r>
            <a:r>
              <a:rPr lang="en-US" sz="2400" dirty="0" err="1">
                <a:latin typeface="Courier New" pitchFamily="49" charset="0"/>
                <a:cs typeface="Courier New" pitchFamily="49" charset="0"/>
              </a:rPr>
              <a:t>titlos</a:t>
            </a:r>
            <a:r>
              <a:rPr lang="en-US" sz="2400" dirty="0">
                <a:latin typeface="Courier New" pitchFamily="49" charset="0"/>
                <a:cs typeface="Courier New" pitchFamily="49" charset="0"/>
              </a:rPr>
              <a:t>[27:])</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Μηχανικών</a:t>
            </a:r>
          </a:p>
          <a:p>
            <a:r>
              <a:rPr lang="el-GR" sz="2400" dirty="0">
                <a:latin typeface="Courier New" pitchFamily="49" charset="0"/>
                <a:cs typeface="Courier New" pitchFamily="49" charset="0"/>
              </a:rPr>
              <a:t>&gt;&gt;&gt; </a:t>
            </a:r>
          </a:p>
          <a:p>
            <a:r>
              <a:rPr lang="el-GR" sz="2400" dirty="0">
                <a:latin typeface="Courier New" pitchFamily="49" charset="0"/>
                <a:cs typeface="Courier New" pitchFamily="49" charset="0"/>
              </a:rPr>
              <a:t>&gt;&gt;&gt; </a:t>
            </a:r>
            <a:r>
              <a:rPr lang="el-GR" sz="2400" dirty="0" err="1">
                <a:latin typeface="Courier New" pitchFamily="49" charset="0"/>
                <a:cs typeface="Courier New" pitchFamily="49" charset="0"/>
              </a:rPr>
              <a:t>print</a:t>
            </a:r>
            <a:r>
              <a:rPr lang="el-GR" sz="2400" dirty="0">
                <a:latin typeface="Courier New" pitchFamily="49" charset="0"/>
                <a:cs typeface="Courier New" pitchFamily="49" charset="0"/>
              </a:rPr>
              <a:t> (titlos[1:20:3])</a:t>
            </a:r>
          </a:p>
          <a:p>
            <a:r>
              <a:rPr lang="el-GR" sz="2400" dirty="0" err="1">
                <a:latin typeface="Courier New" pitchFamily="49" charset="0"/>
                <a:cs typeface="Courier New" pitchFamily="49" charset="0"/>
              </a:rPr>
              <a:t>κιυκ</a:t>
            </a:r>
            <a:r>
              <a:rPr lang="el-GR" sz="2400" dirty="0">
                <a:latin typeface="Courier New" pitchFamily="49" charset="0"/>
                <a:cs typeface="Courier New" pitchFamily="49" charset="0"/>
              </a:rPr>
              <a:t> </a:t>
            </a:r>
            <a:r>
              <a:rPr lang="el-GR" sz="2400" dirty="0" err="1">
                <a:latin typeface="Courier New" pitchFamily="49" charset="0"/>
                <a:cs typeface="Courier New" pitchFamily="49" charset="0"/>
              </a:rPr>
              <a:t>ερ</a:t>
            </a:r>
            <a:endParaRPr lang="el-GR" sz="2400" dirty="0">
              <a:latin typeface="Courier New" pitchFamily="49" charset="0"/>
              <a:cs typeface="Courier New" pitchFamily="49" charset="0"/>
            </a:endParaRPr>
          </a:p>
          <a:p>
            <a:r>
              <a:rPr lang="el-GR" sz="2400" dirty="0" smtClean="0">
                <a:latin typeface="Courier New" pitchFamily="49" charset="0"/>
                <a:cs typeface="Courier New" pitchFamily="49" charset="0"/>
              </a:rPr>
              <a:t>&gt;&gt;&gt;</a:t>
            </a:r>
            <a:endParaRPr lang="el-GR" sz="2400" dirty="0"/>
          </a:p>
        </p:txBody>
      </p:sp>
    </p:spTree>
    <p:extLst>
      <p:ext uri="{BB962C8B-B14F-4D97-AF65-F5344CB8AC3E}">
        <p14:creationId xmlns:p14="http://schemas.microsoft.com/office/powerpoint/2010/main" val="10152781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10515</TotalTime>
  <Words>2001</Words>
  <Application>Microsoft Office PowerPoint</Application>
  <PresentationFormat>Προβολή στην οθόνη (4:3)</PresentationFormat>
  <Paragraphs>281</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Austin</vt:lpstr>
      <vt:lpstr>ΓΛΩΣΣΑ ΠΡΟΓΡΑΜΜΑΤΙΣΜΟΥ ΡYTHON  ΣΥΜΒΟΛΟΣΕΙΡΕΣ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Ιάκωβος</dc:creator>
  <cp:lastModifiedBy>spanetsos</cp:lastModifiedBy>
  <cp:revision>297</cp:revision>
  <dcterms:created xsi:type="dcterms:W3CDTF">2011-12-29T07:56:36Z</dcterms:created>
  <dcterms:modified xsi:type="dcterms:W3CDTF">2020-05-25T13:45:00Z</dcterms:modified>
</cp:coreProperties>
</file>