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1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5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3801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31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7878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86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10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7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0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0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3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8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5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5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4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8F5CC-268C-4EF4-A6C9-02951B0F7551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056FBD-9261-4295-AB4B-E7AC02705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48554" y="2958353"/>
            <a:ext cx="8915399" cy="2625852"/>
          </a:xfrm>
        </p:spPr>
        <p:txBody>
          <a:bodyPr/>
          <a:lstStyle/>
          <a:p>
            <a:pPr algn="r" eaLnBrk="1" hangingPunct="1"/>
            <a:r>
              <a:rPr lang="el-GR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el-GR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ννοιολογική Χαρτογράφηση  </a:t>
            </a:r>
            <a:br>
              <a:rPr lang="el-GR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altLang="en-US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εργαλείο </a:t>
            </a:r>
            <a:r>
              <a:rPr lang="el-GR" altLang="en-US" sz="3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μάθησης &amp; αξιολόγησης</a:t>
            </a:r>
          </a:p>
        </p:txBody>
      </p:sp>
      <p:pic>
        <p:nvPicPr>
          <p:cNvPr id="3" name="Θέση περιεχομένου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20" y="0"/>
            <a:ext cx="5168789" cy="272041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064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3452813" y="21383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n-US" sz="1800"/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9375229" y="2415519"/>
            <a:ext cx="265134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Δραστηριότητα μάθησης: </a:t>
            </a:r>
            <a:r>
              <a:rPr lang="el-G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δίνουμε ως πηγή πληροφόρησης ένα κείμενο περιγραφής οικολογικών δομικών υλικών &amp; οδηγίες όπως λίστα εννοιών ή συνδέσμων, προκειμένου οι μαθητές να κατασκευάσουν το χάρτη</a:t>
            </a:r>
            <a:endParaRPr lang="el-GR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Τίτλος 1"/>
          <p:cNvSpPr txBox="1">
            <a:spLocks/>
          </p:cNvSpPr>
          <p:nvPr/>
        </p:nvSpPr>
        <p:spPr>
          <a:xfrm>
            <a:off x="504496" y="54899"/>
            <a:ext cx="2511973" cy="67031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Δομικά Υλικά</a:t>
            </a:r>
            <a:br>
              <a:rPr lang="el-G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Θέση περιεχομένου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786" y="271357"/>
            <a:ext cx="6090580" cy="6523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268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4" t="28349" r="29126" b="22826"/>
          <a:stretch>
            <a:fillRect/>
          </a:stretch>
        </p:blipFill>
        <p:spPr bwMode="auto">
          <a:xfrm>
            <a:off x="1121272" y="863536"/>
            <a:ext cx="887730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Τίτλος 1"/>
          <p:cNvSpPr txBox="1">
            <a:spLocks/>
          </p:cNvSpPr>
          <p:nvPr/>
        </p:nvSpPr>
        <p:spPr>
          <a:xfrm>
            <a:off x="504496" y="54899"/>
            <a:ext cx="6222125" cy="67031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Αντισεισμικός κανονισμός</a:t>
            </a:r>
            <a:endParaRPr lang="en-US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9070428" y="3831943"/>
            <a:ext cx="288848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Δραστηριότητα αξιολόγησης; </a:t>
            </a:r>
            <a:r>
              <a:rPr lang="el-G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δίνουμε τον χάρτη με κενά ή/και λάθη και ζητούμε να τον διορθώσουν/συμπληρώσουν παρέχοντας ή όχι λίστα εννοιών/συνδέσμων</a:t>
            </a:r>
            <a:endParaRPr lang="el-GR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5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77788" y="416858"/>
            <a:ext cx="8478838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Σχεδίαση δραστηριοτήτων εννοιολογικής χαρτογράφησης</a:t>
            </a:r>
            <a:endParaRPr lang="el-GR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921251" y="1684338"/>
            <a:ext cx="6257737" cy="4121150"/>
          </a:xfrm>
        </p:spPr>
        <p:txBody>
          <a:bodyPr/>
          <a:lstStyle/>
          <a:p>
            <a:pPr marL="292100" indent="-292100" algn="just">
              <a:buNone/>
            </a:pPr>
            <a:r>
              <a:rPr lang="el-GR" altLang="en-US" sz="2400" dirty="0">
                <a:solidFill>
                  <a:schemeClr val="tx1"/>
                </a:solidFill>
              </a:rPr>
              <a:t>   </a:t>
            </a:r>
          </a:p>
          <a:p>
            <a:pPr marL="292100" indent="-29210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l-GR" altLang="en-US" sz="2400" dirty="0">
                <a:solidFill>
                  <a:schemeClr val="tx1"/>
                </a:solidFill>
              </a:rPr>
              <a:t>για διδασκαλία ενός θέματος</a:t>
            </a:r>
            <a:r>
              <a:rPr lang="el-GR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marL="292100" indent="-292100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l-GR" altLang="en-US" sz="2400" dirty="0">
                <a:solidFill>
                  <a:schemeClr val="tx1"/>
                </a:solidFill>
              </a:rPr>
              <a:t>για την διερεύνηση αρχικών αναπαραστάσεων/παρανοήσεων και πρότερης γνώσης </a:t>
            </a:r>
          </a:p>
          <a:p>
            <a:pPr marL="292100" indent="-292100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l-GR" altLang="en-US" sz="2400" dirty="0">
                <a:solidFill>
                  <a:schemeClr val="tx1"/>
                </a:solidFill>
              </a:rPr>
              <a:t>για ανταλλαγή ιδεών και συνεργασία </a:t>
            </a:r>
          </a:p>
          <a:p>
            <a:pPr marL="292100" indent="-292100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l-GR" altLang="en-US" sz="2400" dirty="0">
                <a:solidFill>
                  <a:schemeClr val="tx1"/>
                </a:solidFill>
              </a:rPr>
              <a:t>για αξιολόγηση της μάθησης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30480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6848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el-GR" altLang="en-US" sz="3200" dirty="0"/>
              <a:t>Εργαλείο </a:t>
            </a:r>
            <a:r>
              <a:rPr lang="el-GR" altLang="en-US" sz="3200" dirty="0" smtClean="0"/>
              <a:t>Μάθησης </a:t>
            </a:r>
            <a:r>
              <a:rPr lang="el-GR" altLang="en-US" sz="3200" dirty="0"/>
              <a:t>και Αξιολόγησης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919287" y="1341439"/>
            <a:ext cx="9196947" cy="511314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n-US" b="1" dirty="0"/>
              <a:t>Εργαλείο </a:t>
            </a:r>
            <a:r>
              <a:rPr lang="el-GR" altLang="en-US" b="1" dirty="0" smtClean="0"/>
              <a:t>Μάθησης</a:t>
            </a:r>
            <a:endParaRPr lang="el-GR" altLang="en-US" b="1" dirty="0"/>
          </a:p>
          <a:p>
            <a:pPr eaLnBrk="1" hangingPunct="1">
              <a:lnSpc>
                <a:spcPct val="90000"/>
              </a:lnSpc>
            </a:pPr>
            <a:r>
              <a:rPr lang="el-GR" altLang="en-US" sz="2000" dirty="0"/>
              <a:t>Οργανόγραμμα μαθήματος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000" dirty="0"/>
              <a:t>Εισαγωγικός χάρτης ενότητας με βασικές έννοιες για κάθε μία από τις οποίες μπορεί να </a:t>
            </a:r>
            <a:r>
              <a:rPr lang="el-GR" altLang="en-US" sz="2000" dirty="0" err="1"/>
              <a:t>οικοδομηθεί</a:t>
            </a:r>
            <a:r>
              <a:rPr lang="el-GR" altLang="en-US" sz="2000" dirty="0"/>
              <a:t> νέος χάρτης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000" dirty="0"/>
              <a:t>Οργανωτής προώθησης νέων εννοιών απεικονίζοντας έννοιες που ήδη γνωρίζουν οι μαθητές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000" dirty="0"/>
              <a:t>Χάρτης επανάληψης – σύνοψη βασικών εννοιών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n-US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n-US" b="1" dirty="0"/>
              <a:t>Εργαλείο Αξιολόγησης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000" dirty="0"/>
              <a:t>Ανάδειξη πρότερης γνώσης, </a:t>
            </a:r>
            <a:r>
              <a:rPr lang="el-GR" altLang="en-US" sz="2000" dirty="0" smtClean="0"/>
              <a:t>γνώσης &amp; απόψεων για συγκεκριμένα θέματα, ατομικά ή μέσα </a:t>
            </a:r>
            <a:r>
              <a:rPr lang="el-GR" altLang="en-US" sz="2000" dirty="0"/>
              <a:t>από συνεργασία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000" b="1" dirty="0" smtClean="0"/>
              <a:t>Αξιολόγηση χάρτη μαθητή </a:t>
            </a:r>
            <a:r>
              <a:rPr lang="el-GR" altLang="en-US" sz="2000" dirty="0" smtClean="0"/>
              <a:t>σε </a:t>
            </a:r>
            <a:r>
              <a:rPr lang="el-GR" altLang="en-US" sz="2000" dirty="0"/>
              <a:t>σύγκριση με χάρτη </a:t>
            </a:r>
            <a:r>
              <a:rPr lang="el-GR" altLang="en-US" sz="2000" dirty="0" smtClean="0"/>
              <a:t>ειδικού όπου </a:t>
            </a:r>
            <a:r>
              <a:rPr lang="el-GR" altLang="en-US" sz="2000" dirty="0"/>
              <a:t>αναγνωρίζονται και βαθμολογούνται </a:t>
            </a:r>
            <a:r>
              <a:rPr lang="el-GR" altLang="en-US" sz="2000" dirty="0" smtClean="0"/>
              <a:t>(α) τα </a:t>
            </a:r>
            <a:r>
              <a:rPr lang="el-GR" altLang="en-US" sz="2000" dirty="0"/>
              <a:t>ορθά συστατικά στοιχεία του χάρτη </a:t>
            </a:r>
            <a:r>
              <a:rPr lang="el-GR" altLang="en-US" sz="2000" dirty="0" smtClean="0"/>
              <a:t>(έννοιες &amp; σύνδεσμοι), (β) το επίπεδο που τοποθετούνται ι έννοιες, (γ) η </a:t>
            </a:r>
            <a:r>
              <a:rPr lang="el-GR" altLang="en-US" sz="2000" dirty="0"/>
              <a:t>ορθότητα των προτάσεων </a:t>
            </a:r>
            <a:r>
              <a:rPr lang="el-GR" altLang="en-US" sz="2000" dirty="0" smtClean="0"/>
              <a:t>που περιλαμβάνει ο χάρτης.</a:t>
            </a:r>
            <a:endParaRPr lang="el-GR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86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1" y="404813"/>
            <a:ext cx="8372475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Είδη δραστηριοτήτων που βασίζονται σε εννοιολογικούς χάρτες </a:t>
            </a:r>
            <a:r>
              <a:rPr lang="el-GR" sz="32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		</a:t>
            </a:r>
            <a:r>
              <a:rPr lang="el-G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(1/2)</a:t>
            </a:r>
            <a:endParaRPr lang="en-GB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703389" y="1989139"/>
            <a:ext cx="9251482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5763" indent="-3857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el-GR" altLang="en-US" sz="2800" i="1" dirty="0" smtClean="0">
                <a:latin typeface="+mn-lt"/>
              </a:rPr>
              <a:t>1 - </a:t>
            </a: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Κατασκευή 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ενός χάρτη </a:t>
            </a:r>
            <a:r>
              <a:rPr lang="el-GR" altLang="en-US" sz="2800" dirty="0">
                <a:latin typeface="+mn-lt"/>
              </a:rPr>
              <a:t>που αφορά σε μια κεντρική έννοια ή σε μια ερώτηση ή μετά από </a:t>
            </a:r>
            <a:r>
              <a:rPr lang="el-GR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μελέτη σχετικού υλικού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2 - Διόρθωση 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ενός χάρτη </a:t>
            </a:r>
            <a:r>
              <a:rPr lang="el-GR" altLang="en-US" sz="2800" dirty="0" smtClean="0">
                <a:latin typeface="+mn-lt"/>
              </a:rPr>
              <a:t>όπου οι μαθητές τροποποιούν τις </a:t>
            </a:r>
            <a:r>
              <a:rPr lang="el-GR" altLang="en-US" sz="2800" dirty="0">
                <a:latin typeface="+mn-lt"/>
              </a:rPr>
              <a:t>έννοιες που απεικονίζονται και στις μεταξύ τους </a:t>
            </a:r>
            <a:r>
              <a:rPr lang="el-GR" altLang="en-US" sz="2800" dirty="0" smtClean="0">
                <a:latin typeface="+mn-lt"/>
              </a:rPr>
              <a:t>συνδέσεις</a:t>
            </a:r>
            <a:r>
              <a:rPr lang="el-GR" altLang="en-US" sz="2800" i="1" dirty="0" smtClean="0">
                <a:latin typeface="+mn-lt"/>
              </a:rPr>
              <a:t> </a:t>
            </a:r>
            <a:endParaRPr lang="el-GR" altLang="en-US" sz="2800" i="1" dirty="0">
              <a:latin typeface="+mn-lt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3 - Επέκταση 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ενός </a:t>
            </a: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χάρτη</a:t>
            </a:r>
            <a:r>
              <a:rPr lang="el-GR" altLang="en-US" sz="2800" i="1" dirty="0" smtClean="0">
                <a:latin typeface="+mn-lt"/>
              </a:rPr>
              <a:t> </a:t>
            </a:r>
            <a:r>
              <a:rPr lang="el-GR" altLang="en-US" sz="2800" dirty="0" smtClean="0">
                <a:latin typeface="+mn-lt"/>
              </a:rPr>
              <a:t>όπου </a:t>
            </a:r>
            <a:r>
              <a:rPr lang="el-GR" altLang="en-US" sz="2800" dirty="0">
                <a:latin typeface="+mn-lt"/>
              </a:rPr>
              <a:t>οι μαθητές καλούνται να προσθέσουν στο δοσμένο χάρτη νέες έννοιες/συνδέσμους</a:t>
            </a:r>
            <a:r>
              <a:rPr lang="el-GR" altLang="en-US" sz="2800" i="1" dirty="0">
                <a:latin typeface="+mn-lt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7444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1111625" y="1700214"/>
            <a:ext cx="10685928" cy="457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5763" indent="-3857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800" i="1" dirty="0" smtClean="0">
                <a:latin typeface="+mn-lt"/>
              </a:rPr>
              <a:t>4 - </a:t>
            </a: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Συμπλήρωση 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ενός </a:t>
            </a: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χάρτη</a:t>
            </a:r>
            <a:r>
              <a:rPr lang="el-GR" altLang="en-US" sz="2800" i="1" dirty="0" smtClean="0">
                <a:latin typeface="+mn-lt"/>
              </a:rPr>
              <a:t> όπου</a:t>
            </a:r>
            <a:r>
              <a:rPr lang="el-GR" altLang="en-US" sz="2800" dirty="0" smtClean="0">
                <a:latin typeface="+mn-lt"/>
              </a:rPr>
              <a:t> </a:t>
            </a:r>
            <a:r>
              <a:rPr lang="el-GR" altLang="en-US" sz="2800" dirty="0">
                <a:latin typeface="+mn-lt"/>
              </a:rPr>
              <a:t>οι μαθητές καλούνται να συμπληρώσουν ένα δομημένο και </a:t>
            </a:r>
            <a:r>
              <a:rPr lang="el-GR" altLang="en-US" sz="2800" dirty="0" err="1">
                <a:latin typeface="+mn-lt"/>
              </a:rPr>
              <a:t>ημισυμπληρωμένο</a:t>
            </a:r>
            <a:r>
              <a:rPr lang="el-GR" altLang="en-US" sz="2800" dirty="0">
                <a:latin typeface="+mn-lt"/>
              </a:rPr>
              <a:t> χάρτη με έννοιες ή/και με συνδέσμους 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l-GR" altLang="en-US" sz="2800" i="1" dirty="0" smtClean="0">
                <a:latin typeface="+mn-lt"/>
              </a:rPr>
              <a:t>5 - </a:t>
            </a:r>
            <a:r>
              <a:rPr lang="el-GR" alt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Σχολιασμός </a:t>
            </a:r>
            <a:r>
              <a:rPr lang="el-GR" alt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ενός χάρτη </a:t>
            </a:r>
            <a:r>
              <a:rPr lang="el-GR" altLang="en-US" sz="2800" dirty="0">
                <a:latin typeface="+mn-lt"/>
              </a:rPr>
              <a:t>από τους μαθητές ή απάντηση σε ερωτήσεις μετά από μελέτη σχετικού χάρτη</a:t>
            </a:r>
            <a:r>
              <a:rPr lang="el-GR" altLang="en-US" sz="2800" i="1" dirty="0">
                <a:latin typeface="+mn-lt"/>
              </a:rPr>
              <a:t> </a:t>
            </a:r>
            <a:endParaRPr lang="el-GR" altLang="en-US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%"/>
            </a:pPr>
            <a:endParaRPr lang="el-GR" altLang="en-US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%"/>
            </a:pPr>
            <a:r>
              <a:rPr lang="el-GR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Συχνά </a:t>
            </a:r>
            <a:r>
              <a:rPr lang="el-G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παρέχεται για υποστήριξη</a:t>
            </a:r>
            <a:r>
              <a:rPr lang="el-GR" altLang="en-US" sz="2800" dirty="0" smtClean="0">
                <a:latin typeface="+mn-lt"/>
              </a:rPr>
              <a:t>: </a:t>
            </a:r>
            <a:r>
              <a:rPr lang="el-GR" altLang="en-US" sz="2800" dirty="0">
                <a:latin typeface="+mn-lt"/>
                <a:cs typeface="Times New Roman" panose="02020603050405020304" pitchFamily="18" charset="0"/>
              </a:rPr>
              <a:t>λίστα εννοιών</a:t>
            </a:r>
            <a:r>
              <a:rPr lang="el-GR" altLang="en-US" sz="2800" dirty="0">
                <a:latin typeface="+mn-lt"/>
              </a:rPr>
              <a:t> ή/και</a:t>
            </a:r>
            <a:r>
              <a:rPr lang="el-GR" altLang="en-US" sz="2800" dirty="0">
                <a:latin typeface="+mn-lt"/>
                <a:cs typeface="Times New Roman" panose="02020603050405020304" pitchFamily="18" charset="0"/>
              </a:rPr>
              <a:t> λίστα συνδέσμων ή</a:t>
            </a:r>
            <a:r>
              <a:rPr lang="el-GR" altLang="en-US" sz="2800" dirty="0">
                <a:latin typeface="+mn-lt"/>
              </a:rPr>
              <a:t>/και</a:t>
            </a:r>
            <a:r>
              <a:rPr lang="el-GR" altLang="en-US" sz="2800" dirty="0">
                <a:latin typeface="+mn-lt"/>
                <a:cs typeface="Times New Roman" panose="02020603050405020304" pitchFamily="18" charset="0"/>
              </a:rPr>
              <a:t> λίστα εννοιών </a:t>
            </a:r>
            <a:r>
              <a:rPr lang="el-GR" altLang="en-US" sz="2800" dirty="0">
                <a:latin typeface="+mn-lt"/>
              </a:rPr>
              <a:t>&amp;</a:t>
            </a:r>
            <a:r>
              <a:rPr lang="el-GR" altLang="en-US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l-GR" altLang="en-US" sz="2800" dirty="0" smtClean="0">
                <a:latin typeface="+mn-lt"/>
                <a:cs typeface="Times New Roman" panose="02020603050405020304" pitchFamily="18" charset="0"/>
              </a:rPr>
              <a:t>συνδέσμων</a:t>
            </a:r>
            <a:endParaRPr lang="el-GR" altLang="en-US" sz="2800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%"/>
            </a:pPr>
            <a:endParaRPr lang="el-GR" altLang="en-US" sz="2000" dirty="0"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l-GR" altLang="en-US" sz="1400" baseline="30000" dirty="0">
                <a:latin typeface="+mn-lt"/>
              </a:rPr>
              <a:t>1</a:t>
            </a:r>
            <a:r>
              <a:rPr lang="el-GR" altLang="en-US" sz="1400" dirty="0">
                <a:latin typeface="+mn-lt"/>
              </a:rPr>
              <a:t> Γουλή, Ε., </a:t>
            </a:r>
            <a:r>
              <a:rPr lang="el-GR" altLang="en-US" sz="1400" dirty="0" err="1">
                <a:latin typeface="+mn-lt"/>
              </a:rPr>
              <a:t>Γόγουλου</a:t>
            </a:r>
            <a:r>
              <a:rPr lang="el-GR" altLang="en-US" sz="1400" dirty="0">
                <a:latin typeface="+mn-lt"/>
              </a:rPr>
              <a:t>, Α., &amp; Γρηγοριάδου, Μ. Αξιοποιώντας τον εννοιολογικό χάρτη ως εργαλείο Διδασκαλίας, Αξιολόγησης και Μάθησης σε Μαθήματα Πληροφορικής. Στο Μ. Γρηγοριάδου, Ε. Γουλή, Α. </a:t>
            </a:r>
            <a:r>
              <a:rPr lang="el-GR" altLang="en-US" sz="1400" dirty="0" err="1">
                <a:latin typeface="+mn-lt"/>
              </a:rPr>
              <a:t>Γόγουλου</a:t>
            </a:r>
            <a:r>
              <a:rPr lang="el-GR" altLang="en-US" sz="1400" dirty="0">
                <a:latin typeface="+mn-lt"/>
              </a:rPr>
              <a:t>: Διδακτικές Προσεγγίσεις και Εργαλεία για τη διδασκαλία της Πληροφορικής. Εκδόσεις Νέων Τεχνολογιών, 2009.</a:t>
            </a:r>
            <a:endParaRPr lang="en-GB" altLang="en-US" sz="1400" dirty="0">
              <a:latin typeface="+mn-lt"/>
            </a:endParaRPr>
          </a:p>
        </p:txBody>
      </p:sp>
      <p:sp>
        <p:nvSpPr>
          <p:cNvPr id="212997" name="Rectangle 5"/>
          <p:cNvSpPr>
            <a:spLocks noGrp="1" noChangeArrowheads="1"/>
          </p:cNvSpPr>
          <p:nvPr>
            <p:ph type="title"/>
          </p:nvPr>
        </p:nvSpPr>
        <p:spPr>
          <a:xfrm>
            <a:off x="1847851" y="404813"/>
            <a:ext cx="8372475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Είδη δραστηριοτήτων που βασίζονται σε εννοιολογικούς χάρτες </a:t>
            </a:r>
            <a:r>
              <a:rPr lang="el-GR" sz="32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l-G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(2/2)</a:t>
            </a:r>
            <a:endParaRPr lang="en-GB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4506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2605088" y="1114425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n-US" sz="1800"/>
          </a:p>
        </p:txBody>
      </p:sp>
      <p:pic>
        <p:nvPicPr>
          <p:cNvPr id="32771" name="Picture 2" descr="student-map-part1-experiment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"/>
            <a:ext cx="6705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1524000" y="658814"/>
            <a:ext cx="2362200" cy="6122987"/>
            <a:chOff x="387" y="1107"/>
            <a:chExt cx="4320" cy="10191"/>
          </a:xfrm>
        </p:grpSpPr>
        <p:sp>
          <p:nvSpPr>
            <p:cNvPr id="32774" name="Text Box 5"/>
            <p:cNvSpPr txBox="1">
              <a:spLocks noChangeArrowheads="1"/>
            </p:cNvSpPr>
            <p:nvPr/>
          </p:nvSpPr>
          <p:spPr bwMode="auto">
            <a:xfrm>
              <a:off x="387" y="1107"/>
              <a:ext cx="4320" cy="101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Διαθέσιμη Λίστα Εννοιών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1.    Είδη Περιφερειακής Μνήμης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2.</a:t>
              </a:r>
              <a:r>
                <a:rPr lang="el-GR" altLang="en-US" sz="1100">
                  <a:latin typeface="Times New Roman" panose="02020603050405020304" pitchFamily="18" charset="0"/>
                </a:rPr>
                <a:t> 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Μαγνητικά </a:t>
              </a:r>
              <a:r>
                <a:rPr lang="el-GR" altLang="en-US" sz="1100">
                  <a:latin typeface="Times New Roman" panose="02020603050405020304" pitchFamily="18" charset="0"/>
                </a:rPr>
                <a:t>ε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ίδη </a:t>
              </a:r>
              <a:r>
                <a:rPr lang="el-GR" altLang="en-US" sz="1100">
                  <a:latin typeface="Times New Roman" panose="02020603050405020304" pitchFamily="18" charset="0"/>
                </a:rPr>
                <a:t>π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εριφ</a:t>
              </a:r>
              <a:r>
                <a:rPr lang="el-GR" altLang="en-US" sz="1100">
                  <a:latin typeface="Times New Roman" panose="02020603050405020304" pitchFamily="18" charset="0"/>
                </a:rPr>
                <a:t>.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altLang="en-US" sz="1100">
                  <a:latin typeface="Times New Roman" panose="02020603050405020304" pitchFamily="18" charset="0"/>
                </a:rPr>
                <a:t>μ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νήμης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3.   Τρόπο Προσπέλασης 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4.   Κύρια Μνήμη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5.  </a:t>
              </a:r>
              <a:r>
                <a:rPr lang="el-GR" altLang="en-US" sz="1100">
                  <a:latin typeface="Times New Roman" panose="02020603050405020304" pitchFamily="18" charset="0"/>
                </a:rPr>
                <a:t>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Αρχεία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6.  </a:t>
              </a:r>
              <a:r>
                <a:rPr lang="el-GR" altLang="en-US" sz="1100">
                  <a:latin typeface="Times New Roman" panose="02020603050405020304" pitchFamily="18" charset="0"/>
                </a:rPr>
                <a:t>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Μαγνητική Ταινία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7.</a:t>
              </a:r>
              <a:r>
                <a:rPr lang="el-GR" altLang="en-US" sz="1100">
                  <a:latin typeface="Times New Roman" panose="02020603050405020304" pitchFamily="18" charset="0"/>
                </a:rPr>
                <a:t>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Οπτικά Είδη Περιφ</a:t>
              </a:r>
              <a:r>
                <a:rPr lang="el-GR" altLang="en-US" sz="1100">
                  <a:latin typeface="Times New Roman" panose="02020603050405020304" pitchFamily="18" charset="0"/>
                </a:rPr>
                <a:t>.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Μνήμης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8.   Φάκελοι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9.   Δισκέτα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10. 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CD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ROM</a:t>
              </a:r>
              <a:endParaRPr lang="el-GR" alt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11. Τυχαία Προσπέλαση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12. 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DVD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ROM</a:t>
              </a:r>
              <a:endParaRPr lang="el-GR" alt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13. Δεδομένα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14. Σειριακή Προσπέλαση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15. Μνήμη 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ROM</a:t>
              </a:r>
              <a:endParaRPr lang="el-GR" alt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16. Σκληρός Δίσκος 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17. Μνήμη </a:t>
              </a:r>
              <a:r>
                <a: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RAM</a:t>
              </a:r>
              <a:endParaRPr lang="el-GR" alt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18. Τομείς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Διαθέσιμη Λίστα Συνδέσμων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1.</a:t>
              </a:r>
              <a:r>
                <a:rPr lang="el-GR" altLang="en-US" sz="1100">
                  <a:latin typeface="Times New Roman" panose="02020603050405020304" pitchFamily="18" charset="0"/>
                </a:rPr>
                <a:t>  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Χρησιμοποιούνται για την προσωρινή</a:t>
              </a:r>
              <a:r>
                <a:rPr lang="el-GR" altLang="en-US" sz="1100">
                  <a:latin typeface="Times New Roman" panose="02020603050405020304" pitchFamily="18" charset="0"/>
                </a:rPr>
                <a:t> </a:t>
              </a: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αποθήκευση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2.   Χαρακτηρίζονται από τον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3.   Ανήκει στα 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4.   Διακρίνονται σε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5.   Ομαδοποιούνται σε 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6.   Είναι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7.   Στα 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8.   Επιτρέπει την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9. Χρησιμοποιούνται για  αποθήκευση</a:t>
              </a:r>
            </a:p>
            <a:p>
              <a:pPr algn="just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10. Είναι συλλογή από</a:t>
              </a:r>
            </a:p>
          </p:txBody>
        </p:sp>
        <p:sp>
          <p:nvSpPr>
            <p:cNvPr id="32775" name="Line 6"/>
            <p:cNvSpPr>
              <a:spLocks noChangeShapeType="1"/>
            </p:cNvSpPr>
            <p:nvPr/>
          </p:nvSpPr>
          <p:spPr bwMode="auto">
            <a:xfrm>
              <a:off x="387" y="6867"/>
              <a:ext cx="41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1981200" y="0"/>
            <a:ext cx="8440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Δραστηριότητα </a:t>
            </a: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Αξιολόγηση</a:t>
            </a: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ς</a:t>
            </a: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/Διόρθωση</a:t>
            </a: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ς</a:t>
            </a:r>
            <a:r>
              <a:rPr lang="el-G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Εννοιολογικού Χάρτη</a:t>
            </a:r>
            <a:endParaRPr lang="en-GB" sz="24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7762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8763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Δραστηριότητα Κατασκευής ενός εννοιολογικού χάρτη για την Κεντρική Μονάδα Επεξεργασίας του Η/Υ</a:t>
            </a:r>
            <a:endParaRPr lang="en-GB" sz="2800" dirty="0"/>
          </a:p>
        </p:txBody>
      </p:sp>
      <p:grpSp>
        <p:nvGrpSpPr>
          <p:cNvPr id="33795" name="Group 45"/>
          <p:cNvGrpSpPr>
            <a:grpSpLocks/>
          </p:cNvGrpSpPr>
          <p:nvPr/>
        </p:nvGrpSpPr>
        <p:grpSpPr bwMode="auto">
          <a:xfrm>
            <a:off x="5729568" y="1621913"/>
            <a:ext cx="5448300" cy="1925637"/>
            <a:chOff x="-3" y="-3"/>
            <a:chExt cx="3432" cy="1947"/>
          </a:xfrm>
        </p:grpSpPr>
        <p:grpSp>
          <p:nvGrpSpPr>
            <p:cNvPr id="33874" name="Group 43"/>
            <p:cNvGrpSpPr>
              <a:grpSpLocks/>
            </p:cNvGrpSpPr>
            <p:nvPr/>
          </p:nvGrpSpPr>
          <p:grpSpPr bwMode="auto">
            <a:xfrm>
              <a:off x="0" y="0"/>
              <a:ext cx="3426" cy="1941"/>
              <a:chOff x="0" y="0"/>
              <a:chExt cx="3426" cy="1941"/>
            </a:xfrm>
          </p:grpSpPr>
          <p:grpSp>
            <p:nvGrpSpPr>
              <p:cNvPr id="33876" name="Group 18"/>
              <p:cNvGrpSpPr>
                <a:grpSpLocks/>
              </p:cNvGrpSpPr>
              <p:nvPr/>
            </p:nvGrpSpPr>
            <p:grpSpPr bwMode="auto">
              <a:xfrm>
                <a:off x="0" y="0"/>
                <a:ext cx="3426" cy="365"/>
                <a:chOff x="0" y="0"/>
                <a:chExt cx="3426" cy="365"/>
              </a:xfrm>
            </p:grpSpPr>
            <p:sp>
              <p:nvSpPr>
                <p:cNvPr id="33913" name="Rectangle 4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334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bIns="0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Λίστα Συνδέσμων</a:t>
                  </a: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14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26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77" name="Group 20"/>
              <p:cNvGrpSpPr>
                <a:grpSpLocks/>
              </p:cNvGrpSpPr>
              <p:nvPr/>
            </p:nvGrpSpPr>
            <p:grpSpPr bwMode="auto">
              <a:xfrm>
                <a:off x="0" y="365"/>
                <a:ext cx="1497" cy="394"/>
                <a:chOff x="0" y="365"/>
                <a:chExt cx="1497" cy="394"/>
              </a:xfrm>
            </p:grpSpPr>
            <p:sp>
              <p:nvSpPr>
                <p:cNvPr id="33911" name="Rectangle 5"/>
                <p:cNvSpPr>
                  <a:spLocks noChangeArrowheads="1"/>
                </p:cNvSpPr>
                <p:nvPr/>
              </p:nvSpPr>
              <p:spPr bwMode="auto">
                <a:xfrm>
                  <a:off x="43" y="365"/>
                  <a:ext cx="14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Είναι 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12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365"/>
                  <a:ext cx="14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78" name="Group 22"/>
              <p:cNvGrpSpPr>
                <a:grpSpLocks/>
              </p:cNvGrpSpPr>
              <p:nvPr/>
            </p:nvGrpSpPr>
            <p:grpSpPr bwMode="auto">
              <a:xfrm>
                <a:off x="1497" y="365"/>
                <a:ext cx="767" cy="394"/>
                <a:chOff x="1497" y="365"/>
                <a:chExt cx="767" cy="394"/>
              </a:xfrm>
            </p:grpSpPr>
            <p:sp>
              <p:nvSpPr>
                <p:cNvPr id="33909" name="Rectangle 6"/>
                <p:cNvSpPr>
                  <a:spLocks noChangeArrowheads="1"/>
                </p:cNvSpPr>
                <p:nvPr/>
              </p:nvSpPr>
              <p:spPr bwMode="auto">
                <a:xfrm>
                  <a:off x="1540" y="365"/>
                  <a:ext cx="6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Έχουν μεγάλο</a:t>
                  </a:r>
                  <a:endParaRPr lang="el-GR" alt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10" name="Rectangle 21"/>
                <p:cNvSpPr>
                  <a:spLocks noChangeArrowheads="1"/>
                </p:cNvSpPr>
                <p:nvPr/>
              </p:nvSpPr>
              <p:spPr bwMode="auto">
                <a:xfrm>
                  <a:off x="1497" y="365"/>
                  <a:ext cx="7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79" name="Group 24"/>
              <p:cNvGrpSpPr>
                <a:grpSpLocks/>
              </p:cNvGrpSpPr>
              <p:nvPr/>
            </p:nvGrpSpPr>
            <p:grpSpPr bwMode="auto">
              <a:xfrm>
                <a:off x="2264" y="365"/>
                <a:ext cx="1162" cy="394"/>
                <a:chOff x="2264" y="365"/>
                <a:chExt cx="1162" cy="394"/>
              </a:xfrm>
            </p:grpSpPr>
            <p:sp>
              <p:nvSpPr>
                <p:cNvPr id="33907" name="Rectangle 7"/>
                <p:cNvSpPr>
                  <a:spLocks noChangeArrowheads="1"/>
                </p:cNvSpPr>
                <p:nvPr/>
              </p:nvSpPr>
              <p:spPr bwMode="auto">
                <a:xfrm>
                  <a:off x="2307" y="365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εκτελεί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08" name="Rectangle 23"/>
                <p:cNvSpPr>
                  <a:spLocks noChangeArrowheads="1"/>
                </p:cNvSpPr>
                <p:nvPr/>
              </p:nvSpPr>
              <p:spPr bwMode="auto">
                <a:xfrm>
                  <a:off x="2264" y="365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0" name="Group 26"/>
              <p:cNvGrpSpPr>
                <a:grpSpLocks/>
              </p:cNvGrpSpPr>
              <p:nvPr/>
            </p:nvGrpSpPr>
            <p:grpSpPr bwMode="auto">
              <a:xfrm>
                <a:off x="0" y="759"/>
                <a:ext cx="1497" cy="394"/>
                <a:chOff x="0" y="759"/>
                <a:chExt cx="1497" cy="394"/>
              </a:xfrm>
            </p:grpSpPr>
            <p:sp>
              <p:nvSpPr>
                <p:cNvPr id="33905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759"/>
                  <a:ext cx="14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Ελέγχει και συντονίζει τη μεταφορά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06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759"/>
                  <a:ext cx="14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1" name="Group 28"/>
              <p:cNvGrpSpPr>
                <a:grpSpLocks/>
              </p:cNvGrpSpPr>
              <p:nvPr/>
            </p:nvGrpSpPr>
            <p:grpSpPr bwMode="auto">
              <a:xfrm>
                <a:off x="1497" y="759"/>
                <a:ext cx="767" cy="394"/>
                <a:chOff x="1497" y="759"/>
                <a:chExt cx="767" cy="394"/>
              </a:xfrm>
            </p:grpSpPr>
            <p:sp>
              <p:nvSpPr>
                <p:cNvPr id="33903" name="Rectangle 9"/>
                <p:cNvSpPr>
                  <a:spLocks noChangeArrowheads="1"/>
                </p:cNvSpPr>
                <p:nvPr/>
              </p:nvSpPr>
              <p:spPr bwMode="auto">
                <a:xfrm>
                  <a:off x="1540" y="759"/>
                  <a:ext cx="6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Έχουν μικρό</a:t>
                  </a:r>
                  <a:endParaRPr lang="el-GR" alt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04" name="Rectangle 27"/>
                <p:cNvSpPr>
                  <a:spLocks noChangeArrowheads="1"/>
                </p:cNvSpPr>
                <p:nvPr/>
              </p:nvSpPr>
              <p:spPr bwMode="auto">
                <a:xfrm>
                  <a:off x="1497" y="759"/>
                  <a:ext cx="7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2" name="Group 30"/>
              <p:cNvGrpSpPr>
                <a:grpSpLocks/>
              </p:cNvGrpSpPr>
              <p:nvPr/>
            </p:nvGrpSpPr>
            <p:grpSpPr bwMode="auto">
              <a:xfrm>
                <a:off x="2264" y="759"/>
                <a:ext cx="1162" cy="394"/>
                <a:chOff x="2264" y="759"/>
                <a:chExt cx="1162" cy="394"/>
              </a:xfrm>
            </p:grpSpPr>
            <p:sp>
              <p:nvSpPr>
                <p:cNvPr id="33901" name="Rectangle 10"/>
                <p:cNvSpPr>
                  <a:spLocks noChangeArrowheads="1"/>
                </p:cNvSpPr>
                <p:nvPr/>
              </p:nvSpPr>
              <p:spPr bwMode="auto">
                <a:xfrm>
                  <a:off x="2307" y="759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Έχουν μεγάλη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02" name="Rectangle 29"/>
                <p:cNvSpPr>
                  <a:spLocks noChangeArrowheads="1"/>
                </p:cNvSpPr>
                <p:nvPr/>
              </p:nvSpPr>
              <p:spPr bwMode="auto">
                <a:xfrm>
                  <a:off x="2264" y="759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3" name="Group 32"/>
              <p:cNvGrpSpPr>
                <a:grpSpLocks/>
              </p:cNvGrpSpPr>
              <p:nvPr/>
            </p:nvGrpSpPr>
            <p:grpSpPr bwMode="auto">
              <a:xfrm>
                <a:off x="0" y="1153"/>
                <a:ext cx="1497" cy="394"/>
                <a:chOff x="0" y="1153"/>
                <a:chExt cx="1497" cy="394"/>
              </a:xfrm>
            </p:grpSpPr>
            <p:sp>
              <p:nvSpPr>
                <p:cNvPr id="33899" name="Rectangle 11"/>
                <p:cNvSpPr>
                  <a:spLocks noChangeArrowheads="1"/>
                </p:cNvSpPr>
                <p:nvPr/>
              </p:nvSpPr>
              <p:spPr bwMode="auto">
                <a:xfrm>
                  <a:off x="43" y="1153"/>
                  <a:ext cx="14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Αποτελείται από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900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1153"/>
                  <a:ext cx="14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4" name="Group 34"/>
              <p:cNvGrpSpPr>
                <a:grpSpLocks/>
              </p:cNvGrpSpPr>
              <p:nvPr/>
            </p:nvGrpSpPr>
            <p:grpSpPr bwMode="auto">
              <a:xfrm>
                <a:off x="1497" y="1153"/>
                <a:ext cx="767" cy="394"/>
                <a:chOff x="1497" y="1153"/>
                <a:chExt cx="767" cy="394"/>
              </a:xfrm>
            </p:grpSpPr>
            <p:sp>
              <p:nvSpPr>
                <p:cNvPr id="33897" name="Rectangle 12"/>
                <p:cNvSpPr>
                  <a:spLocks noChangeArrowheads="1"/>
                </p:cNvSpPr>
                <p:nvPr/>
              </p:nvSpPr>
              <p:spPr bwMode="auto">
                <a:xfrm>
                  <a:off x="1540" y="1153"/>
                  <a:ext cx="6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έχουν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98" name="Rectangle 33"/>
                <p:cNvSpPr>
                  <a:spLocks noChangeArrowheads="1"/>
                </p:cNvSpPr>
                <p:nvPr/>
              </p:nvSpPr>
              <p:spPr bwMode="auto">
                <a:xfrm>
                  <a:off x="1497" y="1153"/>
                  <a:ext cx="7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5" name="Group 36"/>
              <p:cNvGrpSpPr>
                <a:grpSpLocks/>
              </p:cNvGrpSpPr>
              <p:nvPr/>
            </p:nvGrpSpPr>
            <p:grpSpPr bwMode="auto">
              <a:xfrm>
                <a:off x="2264" y="1153"/>
                <a:ext cx="1162" cy="394"/>
                <a:chOff x="2264" y="1153"/>
                <a:chExt cx="1162" cy="394"/>
              </a:xfrm>
            </p:grpSpPr>
            <p:sp>
              <p:nvSpPr>
                <p:cNvPr id="33895" name="Rectangle 13"/>
                <p:cNvSpPr>
                  <a:spLocks noChangeArrowheads="1"/>
                </p:cNvSpPr>
                <p:nvPr/>
              </p:nvSpPr>
              <p:spPr bwMode="auto">
                <a:xfrm>
                  <a:off x="2307" y="1153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Έχουν μικρή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96" name="Rectangle 35"/>
                <p:cNvSpPr>
                  <a:spLocks noChangeArrowheads="1"/>
                </p:cNvSpPr>
                <p:nvPr/>
              </p:nvSpPr>
              <p:spPr bwMode="auto">
                <a:xfrm>
                  <a:off x="2264" y="1153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6" name="Group 38"/>
              <p:cNvGrpSpPr>
                <a:grpSpLocks/>
              </p:cNvGrpSpPr>
              <p:nvPr/>
            </p:nvGrpSpPr>
            <p:grpSpPr bwMode="auto">
              <a:xfrm>
                <a:off x="0" y="1547"/>
                <a:ext cx="1497" cy="394"/>
                <a:chOff x="0" y="1547"/>
                <a:chExt cx="1497" cy="394"/>
              </a:xfrm>
            </p:grpSpPr>
            <p:sp>
              <p:nvSpPr>
                <p:cNvPr id="33893" name="Rectangle 14"/>
                <p:cNvSpPr>
                  <a:spLocks noChangeArrowheads="1"/>
                </p:cNvSpPr>
                <p:nvPr/>
              </p:nvSpPr>
              <p:spPr bwMode="auto">
                <a:xfrm>
                  <a:off x="43" y="1547"/>
                  <a:ext cx="14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αναλαμβάνει τη μετάφραση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94" name="Rectangle 37"/>
                <p:cNvSpPr>
                  <a:spLocks noChangeArrowheads="1"/>
                </p:cNvSpPr>
                <p:nvPr/>
              </p:nvSpPr>
              <p:spPr bwMode="auto">
                <a:xfrm>
                  <a:off x="0" y="1547"/>
                  <a:ext cx="14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7" name="Group 40"/>
              <p:cNvGrpSpPr>
                <a:grpSpLocks/>
              </p:cNvGrpSpPr>
              <p:nvPr/>
            </p:nvGrpSpPr>
            <p:grpSpPr bwMode="auto">
              <a:xfrm>
                <a:off x="1497" y="1547"/>
                <a:ext cx="767" cy="394"/>
                <a:chOff x="1497" y="1547"/>
                <a:chExt cx="767" cy="394"/>
              </a:xfrm>
            </p:grpSpPr>
            <p:sp>
              <p:nvSpPr>
                <p:cNvPr id="33891" name="Rectangle 15"/>
                <p:cNvSpPr>
                  <a:spLocks noChangeArrowheads="1"/>
                </p:cNvSpPr>
                <p:nvPr/>
              </p:nvSpPr>
              <p:spPr bwMode="auto">
                <a:xfrm>
                  <a:off x="1540" y="1547"/>
                  <a:ext cx="6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όπως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92" name="Rectangle 39"/>
                <p:cNvSpPr>
                  <a:spLocks noChangeArrowheads="1"/>
                </p:cNvSpPr>
                <p:nvPr/>
              </p:nvSpPr>
              <p:spPr bwMode="auto">
                <a:xfrm>
                  <a:off x="1497" y="1547"/>
                  <a:ext cx="7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88" name="Group 42"/>
              <p:cNvGrpSpPr>
                <a:grpSpLocks/>
              </p:cNvGrpSpPr>
              <p:nvPr/>
            </p:nvGrpSpPr>
            <p:grpSpPr bwMode="auto">
              <a:xfrm>
                <a:off x="2264" y="1547"/>
                <a:ext cx="1162" cy="394"/>
                <a:chOff x="2264" y="1547"/>
                <a:chExt cx="1162" cy="394"/>
              </a:xfrm>
            </p:grpSpPr>
            <p:sp>
              <p:nvSpPr>
                <p:cNvPr id="33889" name="Rectangle 16"/>
                <p:cNvSpPr>
                  <a:spLocks noChangeArrowheads="1"/>
                </p:cNvSpPr>
                <p:nvPr/>
              </p:nvSpPr>
              <p:spPr bwMode="auto">
                <a:xfrm>
                  <a:off x="2307" y="1547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Επεξεργάζεται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90" name="Rectangle 41"/>
                <p:cNvSpPr>
                  <a:spLocks noChangeArrowheads="1"/>
                </p:cNvSpPr>
                <p:nvPr/>
              </p:nvSpPr>
              <p:spPr bwMode="auto">
                <a:xfrm>
                  <a:off x="2264" y="1547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</p:grpSp>
        <p:sp>
          <p:nvSpPr>
            <p:cNvPr id="33875" name="Rectangle 44"/>
            <p:cNvSpPr>
              <a:spLocks noChangeArrowheads="1"/>
            </p:cNvSpPr>
            <p:nvPr/>
          </p:nvSpPr>
          <p:spPr bwMode="auto">
            <a:xfrm>
              <a:off x="-3" y="-3"/>
              <a:ext cx="3432" cy="194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n-US" sz="1800"/>
            </a:p>
          </p:txBody>
        </p:sp>
      </p:grpSp>
      <p:grpSp>
        <p:nvGrpSpPr>
          <p:cNvPr id="33796" name="Group 123"/>
          <p:cNvGrpSpPr>
            <a:grpSpLocks/>
          </p:cNvGrpSpPr>
          <p:nvPr/>
        </p:nvGrpSpPr>
        <p:grpSpPr bwMode="auto">
          <a:xfrm>
            <a:off x="5724806" y="3907299"/>
            <a:ext cx="5448300" cy="2500312"/>
            <a:chOff x="-3" y="-3"/>
            <a:chExt cx="3432" cy="3629"/>
          </a:xfrm>
        </p:grpSpPr>
        <p:grpSp>
          <p:nvGrpSpPr>
            <p:cNvPr id="33797" name="Group 121"/>
            <p:cNvGrpSpPr>
              <a:grpSpLocks/>
            </p:cNvGrpSpPr>
            <p:nvPr/>
          </p:nvGrpSpPr>
          <p:grpSpPr bwMode="auto">
            <a:xfrm>
              <a:off x="0" y="0"/>
              <a:ext cx="3426" cy="3623"/>
              <a:chOff x="0" y="0"/>
              <a:chExt cx="3426" cy="3623"/>
            </a:xfrm>
          </p:grpSpPr>
          <p:grpSp>
            <p:nvGrpSpPr>
              <p:cNvPr id="33799" name="Group 72"/>
              <p:cNvGrpSpPr>
                <a:grpSpLocks/>
              </p:cNvGrpSpPr>
              <p:nvPr/>
            </p:nvGrpSpPr>
            <p:grpSpPr bwMode="auto">
              <a:xfrm>
                <a:off x="0" y="0"/>
                <a:ext cx="3426" cy="365"/>
                <a:chOff x="0" y="0"/>
                <a:chExt cx="3426" cy="365"/>
              </a:xfrm>
            </p:grpSpPr>
            <p:sp>
              <p:nvSpPr>
                <p:cNvPr id="33872" name="Rectangle 4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334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bIns="0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Λίστα Εννοιών</a:t>
                  </a: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73" name="Rectangle 7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26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0" name="Group 74"/>
              <p:cNvGrpSpPr>
                <a:grpSpLocks/>
              </p:cNvGrpSpPr>
              <p:nvPr/>
            </p:nvGrpSpPr>
            <p:grpSpPr bwMode="auto">
              <a:xfrm>
                <a:off x="0" y="365"/>
                <a:ext cx="1397" cy="394"/>
                <a:chOff x="0" y="365"/>
                <a:chExt cx="1397" cy="394"/>
              </a:xfrm>
            </p:grpSpPr>
            <p:sp>
              <p:nvSpPr>
                <p:cNvPr id="33870" name="Rectangle 47"/>
                <p:cNvSpPr>
                  <a:spLocks noChangeArrowheads="1"/>
                </p:cNvSpPr>
                <p:nvPr/>
              </p:nvSpPr>
              <p:spPr bwMode="auto">
                <a:xfrm>
                  <a:off x="43" y="365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Μονάδα Ελέγχου 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71" name="Rectangle 73"/>
                <p:cNvSpPr>
                  <a:spLocks noChangeArrowheads="1"/>
                </p:cNvSpPr>
                <p:nvPr/>
              </p:nvSpPr>
              <p:spPr bwMode="auto">
                <a:xfrm>
                  <a:off x="0" y="365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1" name="Group 76"/>
              <p:cNvGrpSpPr>
                <a:grpSpLocks/>
              </p:cNvGrpSpPr>
              <p:nvPr/>
            </p:nvGrpSpPr>
            <p:grpSpPr bwMode="auto">
              <a:xfrm>
                <a:off x="1397" y="365"/>
                <a:ext cx="867" cy="394"/>
                <a:chOff x="1397" y="365"/>
                <a:chExt cx="867" cy="394"/>
              </a:xfrm>
            </p:grpSpPr>
            <p:sp>
              <p:nvSpPr>
                <p:cNvPr id="33868" name="Rectangle 48"/>
                <p:cNvSpPr>
                  <a:spLocks noChangeArrowheads="1"/>
                </p:cNvSpPr>
                <p:nvPr/>
              </p:nvSpPr>
              <p:spPr bwMode="auto">
                <a:xfrm>
                  <a:off x="1440" y="365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Δεδομένα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69" name="Rectangle 75"/>
                <p:cNvSpPr>
                  <a:spLocks noChangeArrowheads="1"/>
                </p:cNvSpPr>
                <p:nvPr/>
              </p:nvSpPr>
              <p:spPr bwMode="auto">
                <a:xfrm>
                  <a:off x="1397" y="365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2" name="Group 78"/>
              <p:cNvGrpSpPr>
                <a:grpSpLocks/>
              </p:cNvGrpSpPr>
              <p:nvPr/>
            </p:nvGrpSpPr>
            <p:grpSpPr bwMode="auto">
              <a:xfrm>
                <a:off x="2264" y="365"/>
                <a:ext cx="1162" cy="394"/>
                <a:chOff x="2264" y="365"/>
                <a:chExt cx="1162" cy="394"/>
              </a:xfrm>
            </p:grpSpPr>
            <p:sp>
              <p:nvSpPr>
                <p:cNvPr id="33866" name="Rectangle 49"/>
                <p:cNvSpPr>
                  <a:spLocks noChangeArrowheads="1"/>
                </p:cNvSpPr>
                <p:nvPr/>
              </p:nvSpPr>
              <p:spPr bwMode="auto">
                <a:xfrm>
                  <a:off x="2307" y="365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Μονάδες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67" name="Rectangle 77"/>
                <p:cNvSpPr>
                  <a:spLocks noChangeArrowheads="1"/>
                </p:cNvSpPr>
                <p:nvPr/>
              </p:nvSpPr>
              <p:spPr bwMode="auto">
                <a:xfrm>
                  <a:off x="2264" y="365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3" name="Group 80"/>
              <p:cNvGrpSpPr>
                <a:grpSpLocks/>
              </p:cNvGrpSpPr>
              <p:nvPr/>
            </p:nvGrpSpPr>
            <p:grpSpPr bwMode="auto">
              <a:xfrm>
                <a:off x="0" y="759"/>
                <a:ext cx="1397" cy="394"/>
                <a:chOff x="0" y="759"/>
                <a:chExt cx="1397" cy="394"/>
              </a:xfrm>
            </p:grpSpPr>
            <p:sp>
              <p:nvSpPr>
                <p:cNvPr id="33864" name="Rectangle 50"/>
                <p:cNvSpPr>
                  <a:spLocks noChangeArrowheads="1"/>
                </p:cNvSpPr>
                <p:nvPr/>
              </p:nvSpPr>
              <p:spPr bwMode="auto">
                <a:xfrm>
                  <a:off x="43" y="759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Μονάδα Αποκωδικοποίησης 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65" name="Rectangle 79"/>
                <p:cNvSpPr>
                  <a:spLocks noChangeArrowheads="1"/>
                </p:cNvSpPr>
                <p:nvPr/>
              </p:nvSpPr>
              <p:spPr bwMode="auto">
                <a:xfrm>
                  <a:off x="0" y="759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4" name="Group 82"/>
              <p:cNvGrpSpPr>
                <a:grpSpLocks/>
              </p:cNvGrpSpPr>
              <p:nvPr/>
            </p:nvGrpSpPr>
            <p:grpSpPr bwMode="auto">
              <a:xfrm>
                <a:off x="1397" y="759"/>
                <a:ext cx="867" cy="394"/>
                <a:chOff x="1397" y="759"/>
                <a:chExt cx="867" cy="394"/>
              </a:xfrm>
            </p:grpSpPr>
            <p:sp>
              <p:nvSpPr>
                <p:cNvPr id="33862" name="Rectangle 51"/>
                <p:cNvSpPr>
                  <a:spLocks noChangeArrowheads="1"/>
                </p:cNvSpPr>
                <p:nvPr/>
              </p:nvSpPr>
              <p:spPr bwMode="auto">
                <a:xfrm>
                  <a:off x="1440" y="759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Τρανζίστορ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63" name="Rectangle 81"/>
                <p:cNvSpPr>
                  <a:spLocks noChangeArrowheads="1"/>
                </p:cNvSpPr>
                <p:nvPr/>
              </p:nvSpPr>
              <p:spPr bwMode="auto">
                <a:xfrm>
                  <a:off x="1397" y="759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5" name="Group 84"/>
              <p:cNvGrpSpPr>
                <a:grpSpLocks/>
              </p:cNvGrpSpPr>
              <p:nvPr/>
            </p:nvGrpSpPr>
            <p:grpSpPr bwMode="auto">
              <a:xfrm>
                <a:off x="2264" y="759"/>
                <a:ext cx="1162" cy="394"/>
                <a:chOff x="2264" y="759"/>
                <a:chExt cx="1162" cy="394"/>
              </a:xfrm>
            </p:grpSpPr>
            <p:sp>
              <p:nvSpPr>
                <p:cNvPr id="33860" name="Rectangle 52"/>
                <p:cNvSpPr>
                  <a:spLocks noChangeArrowheads="1"/>
                </p:cNvSpPr>
                <p:nvPr/>
              </p:nvSpPr>
              <p:spPr bwMode="auto">
                <a:xfrm>
                  <a:off x="2307" y="759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Μητρική Πλακέτα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61" name="Rectangle 83"/>
                <p:cNvSpPr>
                  <a:spLocks noChangeArrowheads="1"/>
                </p:cNvSpPr>
                <p:nvPr/>
              </p:nvSpPr>
              <p:spPr bwMode="auto">
                <a:xfrm>
                  <a:off x="2264" y="759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6" name="Group 86"/>
              <p:cNvGrpSpPr>
                <a:grpSpLocks/>
              </p:cNvGrpSpPr>
              <p:nvPr/>
            </p:nvGrpSpPr>
            <p:grpSpPr bwMode="auto">
              <a:xfrm>
                <a:off x="0" y="1153"/>
                <a:ext cx="1397" cy="394"/>
                <a:chOff x="0" y="1153"/>
                <a:chExt cx="1397" cy="394"/>
              </a:xfrm>
            </p:grpSpPr>
            <p:sp>
              <p:nvSpPr>
                <p:cNvPr id="33858" name="Rectangle 53"/>
                <p:cNvSpPr>
                  <a:spLocks noChangeArrowheads="1"/>
                </p:cNvSpPr>
                <p:nvPr/>
              </p:nvSpPr>
              <p:spPr bwMode="auto">
                <a:xfrm>
                  <a:off x="43" y="1153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Αριθμητική και Λογική Μονάδα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59" name="Rectangle 85"/>
                <p:cNvSpPr>
                  <a:spLocks noChangeArrowheads="1"/>
                </p:cNvSpPr>
                <p:nvPr/>
              </p:nvSpPr>
              <p:spPr bwMode="auto">
                <a:xfrm>
                  <a:off x="0" y="1153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7" name="Group 88"/>
              <p:cNvGrpSpPr>
                <a:grpSpLocks/>
              </p:cNvGrpSpPr>
              <p:nvPr/>
            </p:nvGrpSpPr>
            <p:grpSpPr bwMode="auto">
              <a:xfrm>
                <a:off x="1397" y="1153"/>
                <a:ext cx="867" cy="394"/>
                <a:chOff x="1397" y="1153"/>
                <a:chExt cx="867" cy="394"/>
              </a:xfrm>
            </p:grpSpPr>
            <p:sp>
              <p:nvSpPr>
                <p:cNvPr id="33856" name="Rectangle 54"/>
                <p:cNvSpPr>
                  <a:spLocks noChangeArrowheads="1"/>
                </p:cNvSpPr>
                <p:nvPr/>
              </p:nvSpPr>
              <p:spPr bwMode="auto">
                <a:xfrm>
                  <a:off x="1440" y="1153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Συσσώρευσης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57" name="Rectangle 87"/>
                <p:cNvSpPr>
                  <a:spLocks noChangeArrowheads="1"/>
                </p:cNvSpPr>
                <p:nvPr/>
              </p:nvSpPr>
              <p:spPr bwMode="auto">
                <a:xfrm>
                  <a:off x="1397" y="1153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8" name="Group 90"/>
              <p:cNvGrpSpPr>
                <a:grpSpLocks/>
              </p:cNvGrpSpPr>
              <p:nvPr/>
            </p:nvGrpSpPr>
            <p:grpSpPr bwMode="auto">
              <a:xfrm>
                <a:off x="2264" y="1153"/>
                <a:ext cx="1162" cy="394"/>
                <a:chOff x="2264" y="1153"/>
                <a:chExt cx="1162" cy="394"/>
              </a:xfrm>
            </p:grpSpPr>
            <p:sp>
              <p:nvSpPr>
                <p:cNvPr id="33854" name="Rectangle 55"/>
                <p:cNvSpPr>
                  <a:spLocks noChangeArrowheads="1"/>
                </p:cNvSpPr>
                <p:nvPr/>
              </p:nvSpPr>
              <p:spPr bwMode="auto">
                <a:xfrm>
                  <a:off x="2307" y="1153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Σκληρός Δίσκος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55" name="Rectangle 89"/>
                <p:cNvSpPr>
                  <a:spLocks noChangeArrowheads="1"/>
                </p:cNvSpPr>
                <p:nvPr/>
              </p:nvSpPr>
              <p:spPr bwMode="auto">
                <a:xfrm>
                  <a:off x="2264" y="1153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09" name="Group 92"/>
              <p:cNvGrpSpPr>
                <a:grpSpLocks/>
              </p:cNvGrpSpPr>
              <p:nvPr/>
            </p:nvGrpSpPr>
            <p:grpSpPr bwMode="auto">
              <a:xfrm>
                <a:off x="0" y="1547"/>
                <a:ext cx="1397" cy="394"/>
                <a:chOff x="0" y="1547"/>
                <a:chExt cx="1397" cy="394"/>
              </a:xfrm>
            </p:grpSpPr>
            <p:sp>
              <p:nvSpPr>
                <p:cNvPr id="33852" name="Rectangle 56"/>
                <p:cNvSpPr>
                  <a:spLocks noChangeArrowheads="1"/>
                </p:cNvSpPr>
                <p:nvPr/>
              </p:nvSpPr>
              <p:spPr bwMode="auto">
                <a:xfrm>
                  <a:off x="43" y="1547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Μονάδα Ανάκλησης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53" name="Rectangle 91"/>
                <p:cNvSpPr>
                  <a:spLocks noChangeArrowheads="1"/>
                </p:cNvSpPr>
                <p:nvPr/>
              </p:nvSpPr>
              <p:spPr bwMode="auto">
                <a:xfrm>
                  <a:off x="0" y="1547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0" name="Group 94"/>
              <p:cNvGrpSpPr>
                <a:grpSpLocks/>
              </p:cNvGrpSpPr>
              <p:nvPr/>
            </p:nvGrpSpPr>
            <p:grpSpPr bwMode="auto">
              <a:xfrm>
                <a:off x="1397" y="1547"/>
                <a:ext cx="867" cy="394"/>
                <a:chOff x="1397" y="1547"/>
                <a:chExt cx="867" cy="394"/>
              </a:xfrm>
            </p:grpSpPr>
            <p:sp>
              <p:nvSpPr>
                <p:cNvPr id="33850" name="Rectangle 57"/>
                <p:cNvSpPr>
                  <a:spLocks noChangeArrowheads="1"/>
                </p:cNvSpPr>
                <p:nvPr/>
              </p:nvSpPr>
              <p:spPr bwMode="auto">
                <a:xfrm>
                  <a:off x="1440" y="1547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Εντολών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51" name="Rectangle 93"/>
                <p:cNvSpPr>
                  <a:spLocks noChangeArrowheads="1"/>
                </p:cNvSpPr>
                <p:nvPr/>
              </p:nvSpPr>
              <p:spPr bwMode="auto">
                <a:xfrm>
                  <a:off x="1397" y="1547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1" name="Group 96"/>
              <p:cNvGrpSpPr>
                <a:grpSpLocks/>
              </p:cNvGrpSpPr>
              <p:nvPr/>
            </p:nvGrpSpPr>
            <p:grpSpPr bwMode="auto">
              <a:xfrm>
                <a:off x="2264" y="1547"/>
                <a:ext cx="1162" cy="394"/>
                <a:chOff x="2264" y="1547"/>
                <a:chExt cx="1162" cy="394"/>
              </a:xfrm>
            </p:grpSpPr>
            <p:sp>
              <p:nvSpPr>
                <p:cNvPr id="33848" name="Rectangle 58"/>
                <p:cNvSpPr>
                  <a:spLocks noChangeArrowheads="1"/>
                </p:cNvSpPr>
                <p:nvPr/>
              </p:nvSpPr>
              <p:spPr bwMode="auto">
                <a:xfrm>
                  <a:off x="2307" y="1547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Καταχωρητές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49" name="Rectangle 95"/>
                <p:cNvSpPr>
                  <a:spLocks noChangeArrowheads="1"/>
                </p:cNvSpPr>
                <p:nvPr/>
              </p:nvSpPr>
              <p:spPr bwMode="auto">
                <a:xfrm>
                  <a:off x="2264" y="1547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2" name="Group 98"/>
              <p:cNvGrpSpPr>
                <a:grpSpLocks/>
              </p:cNvGrpSpPr>
              <p:nvPr/>
            </p:nvGrpSpPr>
            <p:grpSpPr bwMode="auto">
              <a:xfrm>
                <a:off x="0" y="1941"/>
                <a:ext cx="1397" cy="500"/>
                <a:chOff x="0" y="1941"/>
                <a:chExt cx="1397" cy="500"/>
              </a:xfrm>
            </p:grpSpPr>
            <p:sp>
              <p:nvSpPr>
                <p:cNvPr id="33846" name="Rectangle 59"/>
                <p:cNvSpPr>
                  <a:spLocks noChangeArrowheads="1"/>
                </p:cNvSpPr>
                <p:nvPr/>
              </p:nvSpPr>
              <p:spPr bwMode="auto">
                <a:xfrm>
                  <a:off x="43" y="1941"/>
                  <a:ext cx="1311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Αριθμητικές </a:t>
                  </a:r>
                  <a:r>
                    <a:rPr lang="el-GR" altLang="en-US" sz="1100">
                      <a:latin typeface="Times New Roman" panose="02020603050405020304" pitchFamily="18" charset="0"/>
                    </a:rPr>
                    <a:t>&amp;</a:t>
                  </a: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Λογικές Πράξεις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47" name="Rectangle 97"/>
                <p:cNvSpPr>
                  <a:spLocks noChangeArrowheads="1"/>
                </p:cNvSpPr>
                <p:nvPr/>
              </p:nvSpPr>
              <p:spPr bwMode="auto">
                <a:xfrm>
                  <a:off x="0" y="1941"/>
                  <a:ext cx="1397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3" name="Group 100"/>
              <p:cNvGrpSpPr>
                <a:grpSpLocks/>
              </p:cNvGrpSpPr>
              <p:nvPr/>
            </p:nvGrpSpPr>
            <p:grpSpPr bwMode="auto">
              <a:xfrm>
                <a:off x="1397" y="1941"/>
                <a:ext cx="867" cy="500"/>
                <a:chOff x="1397" y="1941"/>
                <a:chExt cx="867" cy="500"/>
              </a:xfrm>
            </p:grpSpPr>
            <p:sp>
              <p:nvSpPr>
                <p:cNvPr id="33844" name="Rectangle 60"/>
                <p:cNvSpPr>
                  <a:spLocks noChangeArrowheads="1"/>
                </p:cNvSpPr>
                <p:nvPr/>
              </p:nvSpPr>
              <p:spPr bwMode="auto">
                <a:xfrm>
                  <a:off x="1440" y="1941"/>
                  <a:ext cx="781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Αντιστάσεις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45" name="Rectangle 99"/>
                <p:cNvSpPr>
                  <a:spLocks noChangeArrowheads="1"/>
                </p:cNvSpPr>
                <p:nvPr/>
              </p:nvSpPr>
              <p:spPr bwMode="auto">
                <a:xfrm>
                  <a:off x="1397" y="1941"/>
                  <a:ext cx="867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4" name="Group 102"/>
              <p:cNvGrpSpPr>
                <a:grpSpLocks/>
              </p:cNvGrpSpPr>
              <p:nvPr/>
            </p:nvGrpSpPr>
            <p:grpSpPr bwMode="auto">
              <a:xfrm>
                <a:off x="2264" y="1941"/>
                <a:ext cx="1162" cy="500"/>
                <a:chOff x="2264" y="1941"/>
                <a:chExt cx="1162" cy="500"/>
              </a:xfrm>
            </p:grpSpPr>
            <p:sp>
              <p:nvSpPr>
                <p:cNvPr id="33842" name="Rectangle 61"/>
                <p:cNvSpPr>
                  <a:spLocks noChangeArrowheads="1"/>
                </p:cNvSpPr>
                <p:nvPr/>
              </p:nvSpPr>
              <p:spPr bwMode="auto">
                <a:xfrm>
                  <a:off x="2307" y="1941"/>
                  <a:ext cx="1076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Πυκνωτές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43" name="Rectangle 101"/>
                <p:cNvSpPr>
                  <a:spLocks noChangeArrowheads="1"/>
                </p:cNvSpPr>
                <p:nvPr/>
              </p:nvSpPr>
              <p:spPr bwMode="auto">
                <a:xfrm>
                  <a:off x="2264" y="1941"/>
                  <a:ext cx="1162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5" name="Group 104"/>
              <p:cNvGrpSpPr>
                <a:grpSpLocks/>
              </p:cNvGrpSpPr>
              <p:nvPr/>
            </p:nvGrpSpPr>
            <p:grpSpPr bwMode="auto">
              <a:xfrm>
                <a:off x="0" y="2441"/>
                <a:ext cx="1397" cy="394"/>
                <a:chOff x="0" y="2441"/>
                <a:chExt cx="1397" cy="394"/>
              </a:xfrm>
            </p:grpSpPr>
            <p:sp>
              <p:nvSpPr>
                <p:cNvPr id="33840" name="Rectangle 62"/>
                <p:cNvSpPr>
                  <a:spLocks noChangeArrowheads="1"/>
                </p:cNvSpPr>
                <p:nvPr/>
              </p:nvSpPr>
              <p:spPr bwMode="auto">
                <a:xfrm>
                  <a:off x="43" y="2441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Στοιχεία Μνήμης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41" name="Rectangle 103"/>
                <p:cNvSpPr>
                  <a:spLocks noChangeArrowheads="1"/>
                </p:cNvSpPr>
                <p:nvPr/>
              </p:nvSpPr>
              <p:spPr bwMode="auto">
                <a:xfrm>
                  <a:off x="0" y="2441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6" name="Group 106"/>
              <p:cNvGrpSpPr>
                <a:grpSpLocks/>
              </p:cNvGrpSpPr>
              <p:nvPr/>
            </p:nvGrpSpPr>
            <p:grpSpPr bwMode="auto">
              <a:xfrm>
                <a:off x="1397" y="2441"/>
                <a:ext cx="867" cy="394"/>
                <a:chOff x="1397" y="2441"/>
                <a:chExt cx="867" cy="394"/>
              </a:xfrm>
            </p:grpSpPr>
            <p:sp>
              <p:nvSpPr>
                <p:cNvPr id="33838" name="Rectangle 63"/>
                <p:cNvSpPr>
                  <a:spLocks noChangeArrowheads="1"/>
                </p:cNvSpPr>
                <p:nvPr/>
              </p:nvSpPr>
              <p:spPr bwMode="auto">
                <a:xfrm>
                  <a:off x="1440" y="2441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Ταχύτητα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39" name="Rectangle 105"/>
                <p:cNvSpPr>
                  <a:spLocks noChangeArrowheads="1"/>
                </p:cNvSpPr>
                <p:nvPr/>
              </p:nvSpPr>
              <p:spPr bwMode="auto">
                <a:xfrm>
                  <a:off x="1397" y="2441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7" name="Group 108"/>
              <p:cNvGrpSpPr>
                <a:grpSpLocks/>
              </p:cNvGrpSpPr>
              <p:nvPr/>
            </p:nvGrpSpPr>
            <p:grpSpPr bwMode="auto">
              <a:xfrm>
                <a:off x="2264" y="2441"/>
                <a:ext cx="1162" cy="394"/>
                <a:chOff x="2264" y="2441"/>
                <a:chExt cx="1162" cy="394"/>
              </a:xfrm>
            </p:grpSpPr>
            <p:sp>
              <p:nvSpPr>
                <p:cNvPr id="33836" name="Rectangle 64"/>
                <p:cNvSpPr>
                  <a:spLocks noChangeArrowheads="1"/>
                </p:cNvSpPr>
                <p:nvPr/>
              </p:nvSpPr>
              <p:spPr bwMode="auto">
                <a:xfrm>
                  <a:off x="2307" y="2441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Μέγεθος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37" name="Rectangle 107"/>
                <p:cNvSpPr>
                  <a:spLocks noChangeArrowheads="1"/>
                </p:cNvSpPr>
                <p:nvPr/>
              </p:nvSpPr>
              <p:spPr bwMode="auto">
                <a:xfrm>
                  <a:off x="2264" y="2441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8" name="Group 110"/>
              <p:cNvGrpSpPr>
                <a:grpSpLocks/>
              </p:cNvGrpSpPr>
              <p:nvPr/>
            </p:nvGrpSpPr>
            <p:grpSpPr bwMode="auto">
              <a:xfrm>
                <a:off x="0" y="2835"/>
                <a:ext cx="1397" cy="394"/>
                <a:chOff x="0" y="2835"/>
                <a:chExt cx="1397" cy="394"/>
              </a:xfrm>
            </p:grpSpPr>
            <p:sp>
              <p:nvSpPr>
                <p:cNvPr id="33834" name="Rectangle 65"/>
                <p:cNvSpPr>
                  <a:spLocks noChangeArrowheads="1"/>
                </p:cNvSpPr>
                <p:nvPr/>
              </p:nvSpPr>
              <p:spPr bwMode="auto">
                <a:xfrm>
                  <a:off x="43" y="2835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Ολοκληρωμένο Κύκλωμα 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35" name="Rectangle 109"/>
                <p:cNvSpPr>
                  <a:spLocks noChangeArrowheads="1"/>
                </p:cNvSpPr>
                <p:nvPr/>
              </p:nvSpPr>
              <p:spPr bwMode="auto">
                <a:xfrm>
                  <a:off x="0" y="2835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19" name="Group 112"/>
              <p:cNvGrpSpPr>
                <a:grpSpLocks/>
              </p:cNvGrpSpPr>
              <p:nvPr/>
            </p:nvGrpSpPr>
            <p:grpSpPr bwMode="auto">
              <a:xfrm>
                <a:off x="1397" y="2835"/>
                <a:ext cx="867" cy="394"/>
                <a:chOff x="1397" y="2835"/>
                <a:chExt cx="867" cy="394"/>
              </a:xfrm>
            </p:grpSpPr>
            <p:sp>
              <p:nvSpPr>
                <p:cNvPr id="33832" name="Rectangle 66"/>
                <p:cNvSpPr>
                  <a:spLocks noChangeArrowheads="1"/>
                </p:cNvSpPr>
                <p:nvPr/>
              </p:nvSpPr>
              <p:spPr bwMode="auto">
                <a:xfrm>
                  <a:off x="1440" y="2835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Διευθύνσεων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33" name="Rectangle 111"/>
                <p:cNvSpPr>
                  <a:spLocks noChangeArrowheads="1"/>
                </p:cNvSpPr>
                <p:nvPr/>
              </p:nvSpPr>
              <p:spPr bwMode="auto">
                <a:xfrm>
                  <a:off x="1397" y="2835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20" name="Group 114"/>
              <p:cNvGrpSpPr>
                <a:grpSpLocks/>
              </p:cNvGrpSpPr>
              <p:nvPr/>
            </p:nvGrpSpPr>
            <p:grpSpPr bwMode="auto">
              <a:xfrm>
                <a:off x="2264" y="2835"/>
                <a:ext cx="1162" cy="394"/>
                <a:chOff x="2264" y="2835"/>
                <a:chExt cx="1162" cy="394"/>
              </a:xfrm>
            </p:grpSpPr>
            <p:sp>
              <p:nvSpPr>
                <p:cNvPr id="33830" name="Rectangle 67"/>
                <p:cNvSpPr>
                  <a:spLocks noChangeArrowheads="1"/>
                </p:cNvSpPr>
                <p:nvPr/>
              </p:nvSpPr>
              <p:spPr bwMode="auto">
                <a:xfrm>
                  <a:off x="2307" y="2835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Αποθήκευσης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31" name="Rectangle 113"/>
                <p:cNvSpPr>
                  <a:spLocks noChangeArrowheads="1"/>
                </p:cNvSpPr>
                <p:nvPr/>
              </p:nvSpPr>
              <p:spPr bwMode="auto">
                <a:xfrm>
                  <a:off x="2264" y="2835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21" name="Group 116"/>
              <p:cNvGrpSpPr>
                <a:grpSpLocks/>
              </p:cNvGrpSpPr>
              <p:nvPr/>
            </p:nvGrpSpPr>
            <p:grpSpPr bwMode="auto">
              <a:xfrm>
                <a:off x="0" y="3229"/>
                <a:ext cx="1397" cy="394"/>
                <a:chOff x="0" y="3229"/>
                <a:chExt cx="1397" cy="394"/>
              </a:xfrm>
            </p:grpSpPr>
            <p:sp>
              <p:nvSpPr>
                <p:cNvPr id="33828" name="Rectangle 68"/>
                <p:cNvSpPr>
                  <a:spLocks noChangeArrowheads="1"/>
                </p:cNvSpPr>
                <p:nvPr/>
              </p:nvSpPr>
              <p:spPr bwMode="auto">
                <a:xfrm>
                  <a:off x="43" y="3229"/>
                  <a:ext cx="131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Μονάδα Προστασίας 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29" name="Rectangle 115"/>
                <p:cNvSpPr>
                  <a:spLocks noChangeArrowheads="1"/>
                </p:cNvSpPr>
                <p:nvPr/>
              </p:nvSpPr>
              <p:spPr bwMode="auto">
                <a:xfrm>
                  <a:off x="0" y="3229"/>
                  <a:ext cx="139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22" name="Group 118"/>
              <p:cNvGrpSpPr>
                <a:grpSpLocks/>
              </p:cNvGrpSpPr>
              <p:nvPr/>
            </p:nvGrpSpPr>
            <p:grpSpPr bwMode="auto">
              <a:xfrm>
                <a:off x="1397" y="3229"/>
                <a:ext cx="867" cy="394"/>
                <a:chOff x="1397" y="3229"/>
                <a:chExt cx="867" cy="394"/>
              </a:xfrm>
            </p:grpSpPr>
            <p:sp>
              <p:nvSpPr>
                <p:cNvPr id="33826" name="Rectangle 69"/>
                <p:cNvSpPr>
                  <a:spLocks noChangeArrowheads="1"/>
                </p:cNvSpPr>
                <p:nvPr/>
              </p:nvSpPr>
              <p:spPr bwMode="auto">
                <a:xfrm>
                  <a:off x="1440" y="3229"/>
                  <a:ext cx="781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Κεντρική Μονάδα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27" name="Rectangle 117"/>
                <p:cNvSpPr>
                  <a:spLocks noChangeArrowheads="1"/>
                </p:cNvSpPr>
                <p:nvPr/>
              </p:nvSpPr>
              <p:spPr bwMode="auto">
                <a:xfrm>
                  <a:off x="1397" y="3229"/>
                  <a:ext cx="867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  <p:grpSp>
            <p:nvGrpSpPr>
              <p:cNvPr id="33823" name="Group 120"/>
              <p:cNvGrpSpPr>
                <a:grpSpLocks/>
              </p:cNvGrpSpPr>
              <p:nvPr/>
            </p:nvGrpSpPr>
            <p:grpSpPr bwMode="auto">
              <a:xfrm>
                <a:off x="2264" y="3229"/>
                <a:ext cx="1162" cy="394"/>
                <a:chOff x="2264" y="3229"/>
                <a:chExt cx="1162" cy="394"/>
              </a:xfrm>
            </p:grpSpPr>
            <p:sp>
              <p:nvSpPr>
                <p:cNvPr id="33824" name="Rectangle 70"/>
                <p:cNvSpPr>
                  <a:spLocks noChangeArrowheads="1"/>
                </p:cNvSpPr>
                <p:nvPr/>
              </p:nvSpPr>
              <p:spPr bwMode="auto">
                <a:xfrm>
                  <a:off x="2307" y="3229"/>
                  <a:ext cx="1076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just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l-GR" alt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Εκτυπωτής</a:t>
                  </a:r>
                  <a:endParaRPr lang="el-GR" altLang="en-US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3825" name="Rectangle 119"/>
                <p:cNvSpPr>
                  <a:spLocks noChangeArrowheads="1"/>
                </p:cNvSpPr>
                <p:nvPr/>
              </p:nvSpPr>
              <p:spPr bwMode="auto">
                <a:xfrm>
                  <a:off x="2264" y="3229"/>
                  <a:ext cx="1162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l-GR" altLang="en-US" sz="1800"/>
                </a:p>
              </p:txBody>
            </p:sp>
          </p:grpSp>
        </p:grpSp>
        <p:sp>
          <p:nvSpPr>
            <p:cNvPr id="33798" name="Rectangle 122"/>
            <p:cNvSpPr>
              <a:spLocks noChangeArrowheads="1"/>
            </p:cNvSpPr>
            <p:nvPr/>
          </p:nvSpPr>
          <p:spPr bwMode="auto">
            <a:xfrm>
              <a:off x="-3" y="-3"/>
              <a:ext cx="3432" cy="3629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l-GR" altLang="en-US" sz="1800"/>
            </a:p>
          </p:txBody>
        </p:sp>
      </p:grpSp>
      <p:sp>
        <p:nvSpPr>
          <p:cNvPr id="123" name="Text Box 4"/>
          <p:cNvSpPr txBox="1">
            <a:spLocks noChangeArrowheads="1"/>
          </p:cNvSpPr>
          <p:nvPr/>
        </p:nvSpPr>
        <p:spPr bwMode="auto">
          <a:xfrm>
            <a:off x="689303" y="1922390"/>
            <a:ext cx="42315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b="1" dirty="0" smtClean="0"/>
              <a:t>Δίνουμε παράλληλα και σχετικές σημειώσεις-πηγές </a:t>
            </a:r>
            <a:endParaRPr lang="el-GR" altLang="en-US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45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3452813" y="21574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n-US" sz="1800"/>
          </a:p>
        </p:txBody>
      </p:sp>
      <p:pic>
        <p:nvPicPr>
          <p:cNvPr id="34819" name="Picture 2" descr="ΚΜ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09650"/>
            <a:ext cx="8967788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479175" y="178653"/>
            <a:ext cx="89557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b="1" dirty="0"/>
              <a:t>Τι περιλαμβάνει η ΚΜΕ</a:t>
            </a:r>
            <a:r>
              <a:rPr lang="el-GR" altLang="en-US" sz="2400" b="1" dirty="0" smtClean="0"/>
              <a:t>; Θέτουμε ερωτήματα που </a:t>
            </a:r>
            <a:r>
              <a:rPr lang="el-GR" altLang="en-US" sz="2400" b="1" dirty="0" err="1" smtClean="0"/>
              <a:t>απαντιούνται</a:t>
            </a:r>
            <a:r>
              <a:rPr lang="el-GR" altLang="en-US" sz="2400" b="1" dirty="0" smtClean="0"/>
              <a:t> μέσα από το χάρτη</a:t>
            </a:r>
            <a:endParaRPr lang="el-GR" altLang="en-US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3848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0351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el-G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Δραστηριότητα Κατασκευής εννοιολογικού χάρτη : </a:t>
            </a:r>
            <a:r>
              <a:rPr lang="el-GR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Ανάλυση ποιήματος «Σπίτι με κήπον» (Ε’ δημοτικού)</a:t>
            </a:r>
            <a:endParaRPr lang="en-GB" sz="2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5843" name="Picture 3" descr="Σπίτι με κήπ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35114"/>
            <a:ext cx="822960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9708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490</Words>
  <Application>Microsoft Office PowerPoint</Application>
  <PresentationFormat>Ευρεία οθόνη</PresentationFormat>
  <Paragraphs>108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Times New Roman</vt:lpstr>
      <vt:lpstr>Wingdings</vt:lpstr>
      <vt:lpstr>Wingdings 3</vt:lpstr>
      <vt:lpstr>Θρόισμα</vt:lpstr>
      <vt:lpstr>Εννοιολογική Χαρτογράφηση    εργαλείο μάθησης &amp; αξιολόγησης</vt:lpstr>
      <vt:lpstr>Σχεδίαση δραστηριοτήτων εννοιολογικής χαρτογράφησης</vt:lpstr>
      <vt:lpstr>Εργαλείο Μάθησης και Αξιολόγησης</vt:lpstr>
      <vt:lpstr>Είδη δραστηριοτήτων που βασίζονται σε εννοιολογικούς χάρτες 1  (1/2)</vt:lpstr>
      <vt:lpstr>Είδη δραστηριοτήτων που βασίζονται σε εννοιολογικούς χάρτες 1  (2/2)</vt:lpstr>
      <vt:lpstr>Παρουσίαση του PowerPoint</vt:lpstr>
      <vt:lpstr>Δραστηριότητα Κατασκευής ενός εννοιολογικού χάρτη για την Κεντρική Μονάδα Επεξεργασίας του Η/Υ</vt:lpstr>
      <vt:lpstr>Παρουσίαση του PowerPoint</vt:lpstr>
      <vt:lpstr>Δραστηριότητα Κατασκευής εννοιολογικού χάρτη : Ανάλυση ποιήματος «Σπίτι με κήπον» (Ε’ δημοτικού)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Εννοιολογική Χαρτογράφηση    εργαλείο μάθησης &amp; αξιολόγησης</dc:title>
  <dc:creator>Kyparissia Papanikolaou</dc:creator>
  <cp:lastModifiedBy>Kyparissia Papanikolaou</cp:lastModifiedBy>
  <cp:revision>5</cp:revision>
  <dcterms:created xsi:type="dcterms:W3CDTF">2021-10-31T19:59:09Z</dcterms:created>
  <dcterms:modified xsi:type="dcterms:W3CDTF">2021-11-02T10:41:59Z</dcterms:modified>
</cp:coreProperties>
</file>