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7" r:id="rId11"/>
    <p:sldId id="268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1" d="100"/>
          <a:sy n="71" d="100"/>
        </p:scale>
        <p:origin x="41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8F5CC-268C-4EF4-A6C9-02951B0F7551}" type="datetimeFigureOut">
              <a:rPr lang="en-US" smtClean="0"/>
              <a:t>11/2/2021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C1056FBD-9261-4295-AB4B-E7AC027057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6192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8F5CC-268C-4EF4-A6C9-02951B0F7551}" type="datetimeFigureOut">
              <a:rPr lang="en-US" smtClean="0"/>
              <a:t>11/2/2021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1056FBD-9261-4295-AB4B-E7AC027057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3518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8F5CC-268C-4EF4-A6C9-02951B0F7551}" type="datetimeFigureOut">
              <a:rPr lang="en-US" smtClean="0"/>
              <a:t>11/2/2021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1056FBD-9261-4295-AB4B-E7AC02705727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038019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8F5CC-268C-4EF4-A6C9-02951B0F7551}" type="datetimeFigureOut">
              <a:rPr lang="en-US" smtClean="0"/>
              <a:t>11/2/2021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1056FBD-9261-4295-AB4B-E7AC027057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1316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 με φρά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8F5CC-268C-4EF4-A6C9-02951B0F7551}" type="datetimeFigureOut">
              <a:rPr lang="en-US" smtClean="0"/>
              <a:t>11/2/2021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1056FBD-9261-4295-AB4B-E7AC02705727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478782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ή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8F5CC-268C-4EF4-A6C9-02951B0F7551}" type="datetimeFigureOut">
              <a:rPr lang="en-US" smtClean="0"/>
              <a:t>11/2/2021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1056FBD-9261-4295-AB4B-E7AC027057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5865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8F5CC-268C-4EF4-A6C9-02951B0F7551}" type="datetimeFigureOut">
              <a:rPr lang="en-US" smtClean="0"/>
              <a:t>11/2/2021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56FBD-9261-4295-AB4B-E7AC027057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2102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8F5CC-268C-4EF4-A6C9-02951B0F7551}" type="datetimeFigureOut">
              <a:rPr lang="en-US" smtClean="0"/>
              <a:t>11/2/2021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56FBD-9261-4295-AB4B-E7AC027057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6765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8F5CC-268C-4EF4-A6C9-02951B0F7551}" type="datetimeFigureOut">
              <a:rPr lang="en-US" smtClean="0"/>
              <a:t>11/2/2021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56FBD-9261-4295-AB4B-E7AC027057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408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8F5CC-268C-4EF4-A6C9-02951B0F7551}" type="datetimeFigureOut">
              <a:rPr lang="en-US" smtClean="0"/>
              <a:t>11/2/2021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1056FBD-9261-4295-AB4B-E7AC027057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406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8F5CC-268C-4EF4-A6C9-02951B0F7551}" type="datetimeFigureOut">
              <a:rPr lang="en-US" smtClean="0"/>
              <a:t>11/2/2021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1056FBD-9261-4295-AB4B-E7AC027057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0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8F5CC-268C-4EF4-A6C9-02951B0F7551}" type="datetimeFigureOut">
              <a:rPr lang="en-US" smtClean="0"/>
              <a:t>11/2/2021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1056FBD-9261-4295-AB4B-E7AC027057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936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8F5CC-268C-4EF4-A6C9-02951B0F7551}" type="datetimeFigureOut">
              <a:rPr lang="en-US" smtClean="0"/>
              <a:t>11/2/2021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56FBD-9261-4295-AB4B-E7AC027057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284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8F5CC-268C-4EF4-A6C9-02951B0F7551}" type="datetimeFigureOut">
              <a:rPr lang="en-US" smtClean="0"/>
              <a:t>11/2/2021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56FBD-9261-4295-AB4B-E7AC027057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5575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8F5CC-268C-4EF4-A6C9-02951B0F7551}" type="datetimeFigureOut">
              <a:rPr lang="en-US" smtClean="0"/>
              <a:t>11/2/2021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56FBD-9261-4295-AB4B-E7AC027057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155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8F5CC-268C-4EF4-A6C9-02951B0F7551}" type="datetimeFigureOut">
              <a:rPr lang="en-US" smtClean="0"/>
              <a:t>11/2/2021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1056FBD-9261-4295-AB4B-E7AC027057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2401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18F5CC-268C-4EF4-A6C9-02951B0F7551}" type="datetimeFigureOut">
              <a:rPr lang="en-US" smtClean="0"/>
              <a:t>11/2/2021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1056FBD-9261-4295-AB4B-E7AC027057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62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4"/>
          <p:cNvSpPr>
            <a:spLocks noGrp="1" noChangeArrowheads="1"/>
          </p:cNvSpPr>
          <p:nvPr>
            <p:ph type="ctrTitle"/>
          </p:nvPr>
        </p:nvSpPr>
        <p:spPr>
          <a:xfrm>
            <a:off x="2248554" y="2958353"/>
            <a:ext cx="8915399" cy="2625852"/>
          </a:xfrm>
        </p:spPr>
        <p:txBody>
          <a:bodyPr/>
          <a:lstStyle/>
          <a:p>
            <a:pPr algn="r" eaLnBrk="1" hangingPunct="1"/>
            <a:r>
              <a:rPr lang="el-GR" altLang="en-US" sz="3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</a:t>
            </a:r>
            <a:r>
              <a:rPr lang="el-GR" altLang="en-US" sz="3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ννοιολογική Χαρτογράφηση  </a:t>
            </a:r>
            <a:br>
              <a:rPr lang="el-GR" altLang="en-US" sz="3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l-GR" altLang="en-US" sz="3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l-GR" altLang="en-US" sz="3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l-GR" altLang="en-US" sz="3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εργαλείο </a:t>
            </a:r>
            <a:r>
              <a:rPr lang="el-GR" altLang="en-US" sz="3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μάθησης &amp; αξιολόγησης</a:t>
            </a:r>
          </a:p>
        </p:txBody>
      </p:sp>
      <p:pic>
        <p:nvPicPr>
          <p:cNvPr id="3" name="Θέση περιεχομένου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320" y="0"/>
            <a:ext cx="5168789" cy="272041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80644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3"/>
          <p:cNvSpPr>
            <a:spLocks noChangeArrowheads="1"/>
          </p:cNvSpPr>
          <p:nvPr/>
        </p:nvSpPr>
        <p:spPr bwMode="auto">
          <a:xfrm>
            <a:off x="3452813" y="2138363"/>
            <a:ext cx="9144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n-US" sz="1800"/>
          </a:p>
        </p:txBody>
      </p:sp>
      <p:sp>
        <p:nvSpPr>
          <p:cNvPr id="149511" name="Text Box 7"/>
          <p:cNvSpPr txBox="1">
            <a:spLocks noChangeArrowheads="1"/>
          </p:cNvSpPr>
          <p:nvPr/>
        </p:nvSpPr>
        <p:spPr bwMode="auto">
          <a:xfrm>
            <a:off x="9375229" y="2415519"/>
            <a:ext cx="2651342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l-GR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Δραστηριότητα μάθησης: </a:t>
            </a:r>
            <a:r>
              <a:rPr lang="el-GR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δίνουμε ως πηγή πληροφόρησης ένα κείμενο περιγραφής οικολογικών δομικών υλικών &amp; οδηγίες όπως λίστα εννοιών ή συνδέσμων, προκειμένου οι μαθητές να κατασκευάσουν το χάρτη</a:t>
            </a:r>
            <a:endParaRPr lang="el-GR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6" name="Τίτλος 1"/>
          <p:cNvSpPr txBox="1">
            <a:spLocks/>
          </p:cNvSpPr>
          <p:nvPr/>
        </p:nvSpPr>
        <p:spPr>
          <a:xfrm>
            <a:off x="504496" y="54899"/>
            <a:ext cx="2511973" cy="670316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l-GR" alt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Δομικά Υλικά</a:t>
            </a:r>
            <a:br>
              <a:rPr lang="el-GR" alt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l-GR" alt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l-GR" alt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altLang="en-US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Θέση περιεχομένου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16786" y="271357"/>
            <a:ext cx="6090580" cy="65235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26809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64" t="28349" r="29126" b="22826"/>
          <a:stretch>
            <a:fillRect/>
          </a:stretch>
        </p:blipFill>
        <p:spPr bwMode="auto">
          <a:xfrm>
            <a:off x="1121272" y="863536"/>
            <a:ext cx="8877300" cy="561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Τίτλος 1"/>
          <p:cNvSpPr txBox="1">
            <a:spLocks/>
          </p:cNvSpPr>
          <p:nvPr/>
        </p:nvSpPr>
        <p:spPr>
          <a:xfrm>
            <a:off x="504496" y="54899"/>
            <a:ext cx="6222125" cy="670316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l-GR" alt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Αντισεισμικός κανονισμός</a:t>
            </a:r>
            <a:endParaRPr lang="en-US" altLang="en-US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9070428" y="3831943"/>
            <a:ext cx="2888489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l-GR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Δραστηριότητα αξιολόγησης; </a:t>
            </a:r>
            <a:r>
              <a:rPr lang="el-GR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δίνουμε τον χάρτη με κενά ή/και λάθη και ζητούμε να τον διορθώσουν/συμπληρώσουν παρέχοντας ή όχι λίστα εννοιών/συνδέσμων</a:t>
            </a:r>
            <a:endParaRPr lang="el-GR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5251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ChangeArrowheads="1"/>
          </p:cNvSpPr>
          <p:nvPr>
            <p:ph type="title"/>
          </p:nvPr>
        </p:nvSpPr>
        <p:spPr>
          <a:xfrm>
            <a:off x="1577788" y="416858"/>
            <a:ext cx="8478838" cy="9906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l-GR" sz="32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Σχεδίαση δραστηριοτήτων εννοιολογικής χαρτογράφησης</a:t>
            </a:r>
            <a:endParaRPr lang="el-GR" sz="32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4921251" y="1684338"/>
            <a:ext cx="6257737" cy="4121150"/>
          </a:xfrm>
        </p:spPr>
        <p:txBody>
          <a:bodyPr/>
          <a:lstStyle/>
          <a:p>
            <a:pPr marL="292100" indent="-292100" algn="just">
              <a:buNone/>
            </a:pPr>
            <a:r>
              <a:rPr lang="el-GR" altLang="en-US" sz="2400" dirty="0">
                <a:solidFill>
                  <a:schemeClr val="tx1"/>
                </a:solidFill>
              </a:rPr>
              <a:t>   </a:t>
            </a:r>
          </a:p>
          <a:p>
            <a:pPr marL="292100" indent="-292100" algn="just"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el-GR" altLang="en-US" sz="2400" dirty="0">
                <a:solidFill>
                  <a:schemeClr val="tx1"/>
                </a:solidFill>
              </a:rPr>
              <a:t>για διδασκαλία ενός θέματος</a:t>
            </a:r>
            <a:r>
              <a:rPr lang="el-GR" altLang="en-US" sz="2400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</a:p>
          <a:p>
            <a:pPr marL="292100" indent="-292100"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el-GR" altLang="en-US" sz="2400" dirty="0">
                <a:solidFill>
                  <a:schemeClr val="tx1"/>
                </a:solidFill>
              </a:rPr>
              <a:t>για την διερεύνηση αρχικών αναπαραστάσεων/παρανοήσεων και πρότερης γνώσης </a:t>
            </a:r>
          </a:p>
          <a:p>
            <a:pPr marL="292100" indent="-292100"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el-GR" altLang="en-US" sz="2400" dirty="0">
                <a:solidFill>
                  <a:schemeClr val="tx1"/>
                </a:solidFill>
              </a:rPr>
              <a:t>για ανταλλαγή ιδεών και συνεργασία </a:t>
            </a:r>
          </a:p>
          <a:p>
            <a:pPr marL="292100" indent="-292100"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el-GR" altLang="en-US" sz="2400" dirty="0">
                <a:solidFill>
                  <a:schemeClr val="tx1"/>
                </a:solidFill>
              </a:rPr>
              <a:t>για αξιολόγηση της μάθησης</a:t>
            </a:r>
          </a:p>
        </p:txBody>
      </p:sp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752600"/>
            <a:ext cx="3048000" cy="346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684882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457200"/>
            <a:ext cx="8229600" cy="668338"/>
          </a:xfrm>
        </p:spPr>
        <p:txBody>
          <a:bodyPr/>
          <a:lstStyle/>
          <a:p>
            <a:pPr eaLnBrk="1" hangingPunct="1"/>
            <a:r>
              <a:rPr lang="el-GR" altLang="en-US" sz="3200" dirty="0"/>
              <a:t>Εργαλείο </a:t>
            </a:r>
            <a:r>
              <a:rPr lang="el-GR" altLang="en-US" sz="3200" dirty="0" smtClean="0"/>
              <a:t>Μάθησης </a:t>
            </a:r>
            <a:r>
              <a:rPr lang="el-GR" altLang="en-US" sz="3200" dirty="0"/>
              <a:t>και Αξιολόγησης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1919287" y="1341439"/>
            <a:ext cx="9196947" cy="5113149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l-GR" altLang="en-US" b="1" dirty="0"/>
              <a:t>Εργαλείο </a:t>
            </a:r>
            <a:r>
              <a:rPr lang="el-GR" altLang="en-US" b="1" dirty="0" smtClean="0"/>
              <a:t>Μάθησης</a:t>
            </a:r>
            <a:endParaRPr lang="el-GR" altLang="en-US" b="1" dirty="0"/>
          </a:p>
          <a:p>
            <a:pPr eaLnBrk="1" hangingPunct="1">
              <a:lnSpc>
                <a:spcPct val="90000"/>
              </a:lnSpc>
            </a:pPr>
            <a:r>
              <a:rPr lang="el-GR" altLang="en-US" sz="2000" dirty="0"/>
              <a:t>Οργανόγραμμα μαθήματος</a:t>
            </a:r>
          </a:p>
          <a:p>
            <a:pPr eaLnBrk="1" hangingPunct="1">
              <a:lnSpc>
                <a:spcPct val="90000"/>
              </a:lnSpc>
            </a:pPr>
            <a:r>
              <a:rPr lang="el-GR" altLang="en-US" sz="2000" dirty="0"/>
              <a:t>Εισαγωγικός χάρτης ενότητας με βασικές έννοιες για κάθε μία από τις οποίες μπορεί να </a:t>
            </a:r>
            <a:r>
              <a:rPr lang="el-GR" altLang="en-US" sz="2000" dirty="0" err="1"/>
              <a:t>οικοδομηθεί</a:t>
            </a:r>
            <a:r>
              <a:rPr lang="el-GR" altLang="en-US" sz="2000" dirty="0"/>
              <a:t> νέος χάρτης</a:t>
            </a:r>
          </a:p>
          <a:p>
            <a:pPr eaLnBrk="1" hangingPunct="1">
              <a:lnSpc>
                <a:spcPct val="90000"/>
              </a:lnSpc>
            </a:pPr>
            <a:r>
              <a:rPr lang="el-GR" altLang="en-US" sz="2000" dirty="0"/>
              <a:t>Οργανωτής προώθησης νέων εννοιών απεικονίζοντας έννοιες που ήδη γνωρίζουν οι μαθητές</a:t>
            </a:r>
          </a:p>
          <a:p>
            <a:pPr eaLnBrk="1" hangingPunct="1">
              <a:lnSpc>
                <a:spcPct val="90000"/>
              </a:lnSpc>
            </a:pPr>
            <a:r>
              <a:rPr lang="el-GR" altLang="en-US" sz="2000" dirty="0"/>
              <a:t>Χάρτης επανάληψης – σύνοψη βασικών εννοιών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l-GR" altLang="en-US" sz="2000" dirty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l-GR" altLang="en-US" b="1" dirty="0"/>
              <a:t>Εργαλείο Αξιολόγησης</a:t>
            </a:r>
          </a:p>
          <a:p>
            <a:pPr eaLnBrk="1" hangingPunct="1">
              <a:lnSpc>
                <a:spcPct val="90000"/>
              </a:lnSpc>
            </a:pPr>
            <a:r>
              <a:rPr lang="el-GR" altLang="en-US" sz="2000" dirty="0"/>
              <a:t>Ανάδειξη πρότερης γνώσης, </a:t>
            </a:r>
            <a:r>
              <a:rPr lang="el-GR" altLang="en-US" sz="2000" dirty="0" smtClean="0"/>
              <a:t>γνώσης &amp; απόψεων για συγκεκριμένα θέματα, ατομικά ή μέσα </a:t>
            </a:r>
            <a:r>
              <a:rPr lang="el-GR" altLang="en-US" sz="2000" dirty="0"/>
              <a:t>από συνεργασία</a:t>
            </a:r>
          </a:p>
          <a:p>
            <a:pPr eaLnBrk="1" hangingPunct="1">
              <a:lnSpc>
                <a:spcPct val="90000"/>
              </a:lnSpc>
            </a:pPr>
            <a:r>
              <a:rPr lang="el-GR" altLang="en-US" sz="2000" b="1" dirty="0" smtClean="0"/>
              <a:t>Αξιολόγηση χάρτη μαθητή </a:t>
            </a:r>
            <a:r>
              <a:rPr lang="el-GR" altLang="en-US" sz="2000" dirty="0" smtClean="0"/>
              <a:t>σε </a:t>
            </a:r>
            <a:r>
              <a:rPr lang="el-GR" altLang="en-US" sz="2000" dirty="0"/>
              <a:t>σύγκριση με χάρτη </a:t>
            </a:r>
            <a:r>
              <a:rPr lang="el-GR" altLang="en-US" sz="2000" dirty="0" smtClean="0"/>
              <a:t>ειδικού όπου </a:t>
            </a:r>
            <a:r>
              <a:rPr lang="el-GR" altLang="en-US" sz="2000" dirty="0"/>
              <a:t>αναγνωρίζονται και βαθμολογούνται </a:t>
            </a:r>
            <a:r>
              <a:rPr lang="el-GR" altLang="en-US" sz="2000" dirty="0" smtClean="0"/>
              <a:t>(α) τα </a:t>
            </a:r>
            <a:r>
              <a:rPr lang="el-GR" altLang="en-US" sz="2000" dirty="0"/>
              <a:t>ορθά συστατικά στοιχεία του χάρτη </a:t>
            </a:r>
            <a:r>
              <a:rPr lang="el-GR" altLang="en-US" sz="2000" dirty="0" smtClean="0"/>
              <a:t>(έννοιες &amp; σύνδεσμοι), (β) το επίπεδο που τοποθετούνται ι έννοιες, (γ) η </a:t>
            </a:r>
            <a:r>
              <a:rPr lang="el-GR" altLang="en-US" sz="2000" dirty="0"/>
              <a:t>ορθότητα των προτάσεων </a:t>
            </a:r>
            <a:r>
              <a:rPr lang="el-GR" altLang="en-US" sz="2000" dirty="0" smtClean="0"/>
              <a:t>που περιλαμβάνει ο χάρτης.</a:t>
            </a:r>
            <a:endParaRPr lang="el-GR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258696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847851" y="404813"/>
            <a:ext cx="8372475" cy="1066800"/>
          </a:xfrm>
        </p:spPr>
        <p:txBody>
          <a:bodyPr/>
          <a:lstStyle/>
          <a:p>
            <a:pPr eaLnBrk="1" hangingPunct="1">
              <a:defRPr/>
            </a:pPr>
            <a:r>
              <a:rPr lang="el-GR" sz="32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Είδη δραστηριοτήτων που βασίζονται σε εννοιολογικούς χάρτες </a:t>
            </a:r>
            <a:r>
              <a:rPr lang="el-GR" sz="3200" baseline="30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1		</a:t>
            </a:r>
            <a:r>
              <a:rPr lang="el-GR" sz="32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(1/2)</a:t>
            </a:r>
            <a:endParaRPr lang="en-GB" sz="32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0723" name="Text Box 5"/>
          <p:cNvSpPr txBox="1">
            <a:spLocks noChangeArrowheads="1"/>
          </p:cNvSpPr>
          <p:nvPr/>
        </p:nvSpPr>
        <p:spPr bwMode="auto">
          <a:xfrm>
            <a:off x="1703389" y="1989139"/>
            <a:ext cx="9251482" cy="4278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85763" indent="-385763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</a:pPr>
            <a:r>
              <a:rPr lang="el-GR" altLang="en-US" sz="2800" i="1" dirty="0" smtClean="0">
                <a:latin typeface="+mn-lt"/>
              </a:rPr>
              <a:t>1 - </a:t>
            </a:r>
            <a:r>
              <a:rPr lang="el-GR" altLang="en-US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Κατασκευή </a:t>
            </a:r>
            <a:r>
              <a:rPr lang="el-GR" altLang="en-US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ενός χάρτη </a:t>
            </a:r>
            <a:r>
              <a:rPr lang="el-GR" altLang="en-US" sz="2800" dirty="0">
                <a:latin typeface="+mn-lt"/>
              </a:rPr>
              <a:t>που αφορά σε μια κεντρική έννοια ή σε μια ερώτηση ή μετά από </a:t>
            </a:r>
            <a:r>
              <a:rPr lang="el-GR" alt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μελέτη σχετικού υλικού</a:t>
            </a:r>
            <a:r>
              <a:rPr lang="el-GR" altLang="en-US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</a:p>
          <a:p>
            <a:pPr eaLnBrk="1" hangingPunct="1"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</a:pPr>
            <a:r>
              <a:rPr lang="el-GR" altLang="en-US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2 - Διόρθωση </a:t>
            </a:r>
            <a:r>
              <a:rPr lang="el-GR" altLang="en-US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ενός χάρτη </a:t>
            </a:r>
            <a:r>
              <a:rPr lang="el-GR" altLang="en-US" sz="2800" dirty="0" smtClean="0">
                <a:latin typeface="+mn-lt"/>
              </a:rPr>
              <a:t>όπου οι μαθητές τροποποιούν τις </a:t>
            </a:r>
            <a:r>
              <a:rPr lang="el-GR" altLang="en-US" sz="2800" dirty="0">
                <a:latin typeface="+mn-lt"/>
              </a:rPr>
              <a:t>έννοιες που απεικονίζονται και στις μεταξύ τους </a:t>
            </a:r>
            <a:r>
              <a:rPr lang="el-GR" altLang="en-US" sz="2800" dirty="0" smtClean="0">
                <a:latin typeface="+mn-lt"/>
              </a:rPr>
              <a:t>συνδέσεις</a:t>
            </a:r>
            <a:r>
              <a:rPr lang="el-GR" altLang="en-US" sz="2800" i="1" dirty="0" smtClean="0">
                <a:latin typeface="+mn-lt"/>
              </a:rPr>
              <a:t> </a:t>
            </a:r>
            <a:endParaRPr lang="el-GR" altLang="en-US" sz="2800" i="1" dirty="0">
              <a:latin typeface="+mn-lt"/>
            </a:endParaRPr>
          </a:p>
          <a:p>
            <a:pPr eaLnBrk="1" hangingPunct="1"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</a:pPr>
            <a:r>
              <a:rPr lang="el-GR" altLang="en-US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3 - Επέκταση </a:t>
            </a:r>
            <a:r>
              <a:rPr lang="el-GR" altLang="en-US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ενός </a:t>
            </a:r>
            <a:r>
              <a:rPr lang="el-GR" altLang="en-US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χάρτη</a:t>
            </a:r>
            <a:r>
              <a:rPr lang="el-GR" altLang="en-US" sz="2800" i="1" dirty="0" smtClean="0">
                <a:latin typeface="+mn-lt"/>
              </a:rPr>
              <a:t> </a:t>
            </a:r>
            <a:r>
              <a:rPr lang="el-GR" altLang="en-US" sz="2800" dirty="0" smtClean="0">
                <a:latin typeface="+mn-lt"/>
              </a:rPr>
              <a:t>όπου </a:t>
            </a:r>
            <a:r>
              <a:rPr lang="el-GR" altLang="en-US" sz="2800" dirty="0">
                <a:latin typeface="+mn-lt"/>
              </a:rPr>
              <a:t>οι μαθητές καλούνται να προσθέσουν στο δοσμένο χάρτη νέες έννοιες/συνδέσμους</a:t>
            </a:r>
            <a:r>
              <a:rPr lang="el-GR" altLang="en-US" sz="2800" i="1" dirty="0">
                <a:latin typeface="+mn-lt"/>
              </a:rPr>
              <a:t>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174448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3"/>
          <p:cNvSpPr txBox="1">
            <a:spLocks noChangeArrowheads="1"/>
          </p:cNvSpPr>
          <p:nvPr/>
        </p:nvSpPr>
        <p:spPr bwMode="auto">
          <a:xfrm>
            <a:off x="1111625" y="1700214"/>
            <a:ext cx="10685928" cy="4570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85763" indent="-385763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n-US" sz="2800" i="1" dirty="0" smtClean="0">
                <a:latin typeface="+mn-lt"/>
              </a:rPr>
              <a:t>4 - </a:t>
            </a:r>
            <a:r>
              <a:rPr lang="el-GR" altLang="en-US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Συμπλήρωση </a:t>
            </a:r>
            <a:r>
              <a:rPr lang="el-GR" altLang="en-US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ενός </a:t>
            </a:r>
            <a:r>
              <a:rPr lang="el-GR" altLang="en-US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χάρτη</a:t>
            </a:r>
            <a:r>
              <a:rPr lang="el-GR" altLang="en-US" sz="2800" i="1" dirty="0" smtClean="0">
                <a:latin typeface="+mn-lt"/>
              </a:rPr>
              <a:t> όπου</a:t>
            </a:r>
            <a:r>
              <a:rPr lang="el-GR" altLang="en-US" sz="2800" dirty="0" smtClean="0">
                <a:latin typeface="+mn-lt"/>
              </a:rPr>
              <a:t> </a:t>
            </a:r>
            <a:r>
              <a:rPr lang="el-GR" altLang="en-US" sz="2800" dirty="0">
                <a:latin typeface="+mn-lt"/>
              </a:rPr>
              <a:t>οι μαθητές καλούνται να συμπληρώσουν ένα δομημένο και </a:t>
            </a:r>
            <a:r>
              <a:rPr lang="el-GR" altLang="en-US" sz="2800" dirty="0" err="1">
                <a:latin typeface="+mn-lt"/>
              </a:rPr>
              <a:t>ημισυμπληρωμένο</a:t>
            </a:r>
            <a:r>
              <a:rPr lang="el-GR" altLang="en-US" sz="2800" dirty="0">
                <a:latin typeface="+mn-lt"/>
              </a:rPr>
              <a:t> χάρτη με έννοιες ή/και με συνδέσμους </a:t>
            </a:r>
          </a:p>
          <a:p>
            <a:pPr eaLnBrk="1" hangingPunct="1">
              <a:spcBef>
                <a:spcPts val="600"/>
              </a:spcBef>
              <a:buClrTx/>
              <a:buSzTx/>
              <a:buFontTx/>
              <a:buNone/>
            </a:pPr>
            <a:r>
              <a:rPr lang="el-GR" altLang="en-US" sz="2800" i="1" dirty="0" smtClean="0">
                <a:latin typeface="+mn-lt"/>
              </a:rPr>
              <a:t>5 - </a:t>
            </a:r>
            <a:r>
              <a:rPr lang="el-GR" altLang="en-US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Σχολιασμός </a:t>
            </a:r>
            <a:r>
              <a:rPr lang="el-GR" altLang="en-US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ενός χάρτη </a:t>
            </a:r>
            <a:r>
              <a:rPr lang="el-GR" altLang="en-US" sz="2800" dirty="0">
                <a:latin typeface="+mn-lt"/>
              </a:rPr>
              <a:t>από τους μαθητές ή απάντηση σε ερωτήσεις μετά από μελέτη σχετικού χάρτη</a:t>
            </a:r>
            <a:r>
              <a:rPr lang="el-GR" altLang="en-US" sz="2800" i="1" dirty="0">
                <a:latin typeface="+mn-lt"/>
              </a:rPr>
              <a:t> </a:t>
            </a:r>
            <a:endParaRPr lang="el-GR" altLang="en-US" sz="2800" dirty="0">
              <a:latin typeface="+mn-lt"/>
            </a:endParaRP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Char char="%"/>
            </a:pPr>
            <a:endParaRPr lang="el-GR" altLang="en-US" sz="2800" dirty="0">
              <a:latin typeface="+mn-lt"/>
            </a:endParaRP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Char char="%"/>
            </a:pPr>
            <a:r>
              <a:rPr lang="el-GR" alt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Συχνά </a:t>
            </a:r>
            <a:r>
              <a:rPr lang="el-GR" alt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παρέχεται για υποστήριξη</a:t>
            </a:r>
            <a:r>
              <a:rPr lang="el-GR" altLang="en-US" sz="2800" dirty="0" smtClean="0">
                <a:latin typeface="+mn-lt"/>
              </a:rPr>
              <a:t>: </a:t>
            </a:r>
            <a:r>
              <a:rPr lang="el-GR" altLang="en-US" sz="2800" dirty="0">
                <a:latin typeface="+mn-lt"/>
                <a:cs typeface="Times New Roman" panose="02020603050405020304" pitchFamily="18" charset="0"/>
              </a:rPr>
              <a:t>λίστα εννοιών</a:t>
            </a:r>
            <a:r>
              <a:rPr lang="el-GR" altLang="en-US" sz="2800" dirty="0">
                <a:latin typeface="+mn-lt"/>
              </a:rPr>
              <a:t> ή/και</a:t>
            </a:r>
            <a:r>
              <a:rPr lang="el-GR" altLang="en-US" sz="2800" dirty="0">
                <a:latin typeface="+mn-lt"/>
                <a:cs typeface="Times New Roman" panose="02020603050405020304" pitchFamily="18" charset="0"/>
              </a:rPr>
              <a:t> λίστα συνδέσμων ή</a:t>
            </a:r>
            <a:r>
              <a:rPr lang="el-GR" altLang="en-US" sz="2800" dirty="0">
                <a:latin typeface="+mn-lt"/>
              </a:rPr>
              <a:t>/και</a:t>
            </a:r>
            <a:r>
              <a:rPr lang="el-GR" altLang="en-US" sz="2800" dirty="0">
                <a:latin typeface="+mn-lt"/>
                <a:cs typeface="Times New Roman" panose="02020603050405020304" pitchFamily="18" charset="0"/>
              </a:rPr>
              <a:t> λίστα εννοιών </a:t>
            </a:r>
            <a:r>
              <a:rPr lang="el-GR" altLang="en-US" sz="2800" dirty="0">
                <a:latin typeface="+mn-lt"/>
              </a:rPr>
              <a:t>&amp;</a:t>
            </a:r>
            <a:r>
              <a:rPr lang="el-GR" altLang="en-US" sz="2800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l-GR" altLang="en-US" sz="2800" dirty="0" smtClean="0">
                <a:latin typeface="+mn-lt"/>
                <a:cs typeface="Times New Roman" panose="02020603050405020304" pitchFamily="18" charset="0"/>
              </a:rPr>
              <a:t>συνδέσμων</a:t>
            </a:r>
            <a:endParaRPr lang="el-GR" altLang="en-US" sz="2800" dirty="0">
              <a:latin typeface="+mn-lt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Char char="%"/>
            </a:pPr>
            <a:endParaRPr lang="el-GR" altLang="en-US" sz="2000" dirty="0">
              <a:latin typeface="+mn-lt"/>
            </a:endParaRP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l-GR" altLang="en-US" sz="1400" baseline="30000" dirty="0">
                <a:latin typeface="+mn-lt"/>
              </a:rPr>
              <a:t>1</a:t>
            </a:r>
            <a:r>
              <a:rPr lang="el-GR" altLang="en-US" sz="1400" dirty="0">
                <a:latin typeface="+mn-lt"/>
              </a:rPr>
              <a:t> Γουλή, Ε., </a:t>
            </a:r>
            <a:r>
              <a:rPr lang="el-GR" altLang="en-US" sz="1400" dirty="0" err="1">
                <a:latin typeface="+mn-lt"/>
              </a:rPr>
              <a:t>Γόγουλου</a:t>
            </a:r>
            <a:r>
              <a:rPr lang="el-GR" altLang="en-US" sz="1400" dirty="0">
                <a:latin typeface="+mn-lt"/>
              </a:rPr>
              <a:t>, Α., &amp; Γρηγοριάδου, Μ. Αξιοποιώντας τον εννοιολογικό χάρτη ως εργαλείο Διδασκαλίας, Αξιολόγησης και Μάθησης σε Μαθήματα Πληροφορικής. Στο Μ. Γρηγοριάδου, Ε. Γουλή, Α. </a:t>
            </a:r>
            <a:r>
              <a:rPr lang="el-GR" altLang="en-US" sz="1400" dirty="0" err="1">
                <a:latin typeface="+mn-lt"/>
              </a:rPr>
              <a:t>Γόγουλου</a:t>
            </a:r>
            <a:r>
              <a:rPr lang="el-GR" altLang="en-US" sz="1400" dirty="0">
                <a:latin typeface="+mn-lt"/>
              </a:rPr>
              <a:t>: Διδακτικές Προσεγγίσεις και Εργαλεία για τη διδασκαλία της Πληροφορικής. Εκδόσεις Νέων Τεχνολογιών, 2009.</a:t>
            </a:r>
            <a:endParaRPr lang="en-GB" altLang="en-US" sz="1400" dirty="0">
              <a:latin typeface="+mn-lt"/>
            </a:endParaRPr>
          </a:p>
        </p:txBody>
      </p:sp>
      <p:sp>
        <p:nvSpPr>
          <p:cNvPr id="212997" name="Rectangle 5"/>
          <p:cNvSpPr>
            <a:spLocks noGrp="1" noChangeArrowheads="1"/>
          </p:cNvSpPr>
          <p:nvPr>
            <p:ph type="title"/>
          </p:nvPr>
        </p:nvSpPr>
        <p:spPr>
          <a:xfrm>
            <a:off x="1847851" y="404813"/>
            <a:ext cx="8372475" cy="1066800"/>
          </a:xfrm>
        </p:spPr>
        <p:txBody>
          <a:bodyPr/>
          <a:lstStyle/>
          <a:p>
            <a:pPr eaLnBrk="1" hangingPunct="1">
              <a:defRPr/>
            </a:pPr>
            <a:r>
              <a:rPr lang="el-GR" sz="32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Είδη δραστηριοτήτων που βασίζονται σε εννοιολογικούς χάρτες </a:t>
            </a:r>
            <a:r>
              <a:rPr lang="el-GR" sz="3200" baseline="30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  <a:r>
              <a:rPr lang="el-GR" sz="32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		(2/2)</a:t>
            </a:r>
            <a:endParaRPr lang="en-GB" sz="32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245067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3"/>
          <p:cNvSpPr>
            <a:spLocks noChangeArrowheads="1"/>
          </p:cNvSpPr>
          <p:nvPr/>
        </p:nvSpPr>
        <p:spPr bwMode="auto">
          <a:xfrm>
            <a:off x="2605088" y="1114425"/>
            <a:ext cx="9144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n-US" sz="1800"/>
          </a:p>
        </p:txBody>
      </p:sp>
      <p:pic>
        <p:nvPicPr>
          <p:cNvPr id="32771" name="Picture 2" descr="student-map-part1-experiment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457200"/>
            <a:ext cx="6705600" cy="617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2772" name="Group 4"/>
          <p:cNvGrpSpPr>
            <a:grpSpLocks/>
          </p:cNvGrpSpPr>
          <p:nvPr/>
        </p:nvGrpSpPr>
        <p:grpSpPr bwMode="auto">
          <a:xfrm>
            <a:off x="1524000" y="658814"/>
            <a:ext cx="2362200" cy="6122987"/>
            <a:chOff x="387" y="1107"/>
            <a:chExt cx="4320" cy="10191"/>
          </a:xfrm>
        </p:grpSpPr>
        <p:sp>
          <p:nvSpPr>
            <p:cNvPr id="32774" name="Text Box 5"/>
            <p:cNvSpPr txBox="1">
              <a:spLocks noChangeArrowheads="1"/>
            </p:cNvSpPr>
            <p:nvPr/>
          </p:nvSpPr>
          <p:spPr bwMode="auto">
            <a:xfrm>
              <a:off x="387" y="1107"/>
              <a:ext cx="4320" cy="1019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l-GR" altLang="en-US" sz="11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Διαθέσιμη Λίστα Εννοιών</a:t>
              </a:r>
            </a:p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l-GR" altLang="en-US" sz="1100">
                  <a:latin typeface="Times New Roman" panose="02020603050405020304" pitchFamily="18" charset="0"/>
                  <a:cs typeface="Times New Roman" panose="02020603050405020304" pitchFamily="18" charset="0"/>
                </a:rPr>
                <a:t> </a:t>
              </a:r>
            </a:p>
            <a:p>
              <a:pPr algn="just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l-GR" altLang="en-US" sz="1100">
                  <a:latin typeface="Times New Roman" panose="02020603050405020304" pitchFamily="18" charset="0"/>
                  <a:cs typeface="Times New Roman" panose="02020603050405020304" pitchFamily="18" charset="0"/>
                </a:rPr>
                <a:t>1.    Είδη Περιφερειακής Μνήμης</a:t>
              </a:r>
            </a:p>
            <a:p>
              <a:pPr algn="just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l-GR" altLang="en-US" sz="1100">
                  <a:latin typeface="Times New Roman" panose="02020603050405020304" pitchFamily="18" charset="0"/>
                  <a:cs typeface="Times New Roman" panose="02020603050405020304" pitchFamily="18" charset="0"/>
                </a:rPr>
                <a:t>2.</a:t>
              </a:r>
              <a:r>
                <a:rPr lang="el-GR" altLang="en-US" sz="1100">
                  <a:latin typeface="Times New Roman" panose="02020603050405020304" pitchFamily="18" charset="0"/>
                </a:rPr>
                <a:t>  </a:t>
              </a:r>
              <a:r>
                <a:rPr lang="el-GR" altLang="en-US" sz="1100">
                  <a:latin typeface="Times New Roman" panose="02020603050405020304" pitchFamily="18" charset="0"/>
                  <a:cs typeface="Times New Roman" panose="02020603050405020304" pitchFamily="18" charset="0"/>
                </a:rPr>
                <a:t>Μαγνητικά </a:t>
              </a:r>
              <a:r>
                <a:rPr lang="el-GR" altLang="en-US" sz="1100">
                  <a:latin typeface="Times New Roman" panose="02020603050405020304" pitchFamily="18" charset="0"/>
                </a:rPr>
                <a:t>ε</a:t>
              </a:r>
              <a:r>
                <a:rPr lang="el-GR" altLang="en-US" sz="1100">
                  <a:latin typeface="Times New Roman" panose="02020603050405020304" pitchFamily="18" charset="0"/>
                  <a:cs typeface="Times New Roman" panose="02020603050405020304" pitchFamily="18" charset="0"/>
                </a:rPr>
                <a:t>ίδη </a:t>
              </a:r>
              <a:r>
                <a:rPr lang="el-GR" altLang="en-US" sz="1100">
                  <a:latin typeface="Times New Roman" panose="02020603050405020304" pitchFamily="18" charset="0"/>
                </a:rPr>
                <a:t>π</a:t>
              </a:r>
              <a:r>
                <a:rPr lang="el-GR" altLang="en-US" sz="1100">
                  <a:latin typeface="Times New Roman" panose="02020603050405020304" pitchFamily="18" charset="0"/>
                  <a:cs typeface="Times New Roman" panose="02020603050405020304" pitchFamily="18" charset="0"/>
                </a:rPr>
                <a:t>εριφ</a:t>
              </a:r>
              <a:r>
                <a:rPr lang="el-GR" altLang="en-US" sz="1100">
                  <a:latin typeface="Times New Roman" panose="02020603050405020304" pitchFamily="18" charset="0"/>
                </a:rPr>
                <a:t>.</a:t>
              </a:r>
              <a:r>
                <a:rPr lang="el-GR" altLang="en-US" sz="110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altLang="en-US" sz="1100">
                  <a:latin typeface="Times New Roman" panose="02020603050405020304" pitchFamily="18" charset="0"/>
                </a:rPr>
                <a:t>μ</a:t>
              </a:r>
              <a:r>
                <a:rPr lang="el-GR" altLang="en-US" sz="1100">
                  <a:latin typeface="Times New Roman" panose="02020603050405020304" pitchFamily="18" charset="0"/>
                  <a:cs typeface="Times New Roman" panose="02020603050405020304" pitchFamily="18" charset="0"/>
                </a:rPr>
                <a:t>νήμης</a:t>
              </a:r>
            </a:p>
            <a:p>
              <a:pPr algn="just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l-GR" altLang="en-US" sz="1100">
                  <a:latin typeface="Times New Roman" panose="02020603050405020304" pitchFamily="18" charset="0"/>
                  <a:cs typeface="Times New Roman" panose="02020603050405020304" pitchFamily="18" charset="0"/>
                </a:rPr>
                <a:t>3.   Τρόπο Προσπέλασης </a:t>
              </a:r>
            </a:p>
            <a:p>
              <a:pPr algn="just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l-GR" altLang="en-US" sz="1100">
                  <a:latin typeface="Times New Roman" panose="02020603050405020304" pitchFamily="18" charset="0"/>
                  <a:cs typeface="Times New Roman" panose="02020603050405020304" pitchFamily="18" charset="0"/>
                </a:rPr>
                <a:t>4.   Κύρια Μνήμη</a:t>
              </a:r>
            </a:p>
            <a:p>
              <a:pPr algn="just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l-GR" altLang="en-US" sz="1100">
                  <a:latin typeface="Times New Roman" panose="02020603050405020304" pitchFamily="18" charset="0"/>
                  <a:cs typeface="Times New Roman" panose="02020603050405020304" pitchFamily="18" charset="0"/>
                </a:rPr>
                <a:t>5.  </a:t>
              </a:r>
              <a:r>
                <a:rPr lang="el-GR" altLang="en-US" sz="1100">
                  <a:latin typeface="Times New Roman" panose="02020603050405020304" pitchFamily="18" charset="0"/>
                </a:rPr>
                <a:t> </a:t>
              </a:r>
              <a:r>
                <a:rPr lang="el-GR" altLang="en-US" sz="1100">
                  <a:latin typeface="Times New Roman" panose="02020603050405020304" pitchFamily="18" charset="0"/>
                  <a:cs typeface="Times New Roman" panose="02020603050405020304" pitchFamily="18" charset="0"/>
                </a:rPr>
                <a:t>Αρχεία</a:t>
              </a:r>
            </a:p>
            <a:p>
              <a:pPr algn="just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l-GR" altLang="en-US" sz="1100">
                  <a:latin typeface="Times New Roman" panose="02020603050405020304" pitchFamily="18" charset="0"/>
                  <a:cs typeface="Times New Roman" panose="02020603050405020304" pitchFamily="18" charset="0"/>
                </a:rPr>
                <a:t>6.  </a:t>
              </a:r>
              <a:r>
                <a:rPr lang="el-GR" altLang="en-US" sz="1100">
                  <a:latin typeface="Times New Roman" panose="02020603050405020304" pitchFamily="18" charset="0"/>
                </a:rPr>
                <a:t> </a:t>
              </a:r>
              <a:r>
                <a:rPr lang="el-GR" altLang="en-US" sz="1100">
                  <a:latin typeface="Times New Roman" panose="02020603050405020304" pitchFamily="18" charset="0"/>
                  <a:cs typeface="Times New Roman" panose="02020603050405020304" pitchFamily="18" charset="0"/>
                </a:rPr>
                <a:t>Μαγνητική Ταινία</a:t>
              </a:r>
            </a:p>
            <a:p>
              <a:pPr algn="just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l-GR" altLang="en-US" sz="1100">
                  <a:latin typeface="Times New Roman" panose="02020603050405020304" pitchFamily="18" charset="0"/>
                  <a:cs typeface="Times New Roman" panose="02020603050405020304" pitchFamily="18" charset="0"/>
                </a:rPr>
                <a:t>7.</a:t>
              </a:r>
              <a:r>
                <a:rPr lang="el-GR" altLang="en-US" sz="1100">
                  <a:latin typeface="Times New Roman" panose="02020603050405020304" pitchFamily="18" charset="0"/>
                </a:rPr>
                <a:t> </a:t>
              </a:r>
              <a:r>
                <a:rPr lang="el-GR" altLang="en-US" sz="1100">
                  <a:latin typeface="Times New Roman" panose="02020603050405020304" pitchFamily="18" charset="0"/>
                  <a:cs typeface="Times New Roman" panose="02020603050405020304" pitchFamily="18" charset="0"/>
                </a:rPr>
                <a:t>Οπτικά Είδη Περιφ</a:t>
              </a:r>
              <a:r>
                <a:rPr lang="el-GR" altLang="en-US" sz="1100">
                  <a:latin typeface="Times New Roman" panose="02020603050405020304" pitchFamily="18" charset="0"/>
                </a:rPr>
                <a:t>.</a:t>
              </a:r>
              <a:r>
                <a:rPr lang="el-GR" altLang="en-US" sz="1100">
                  <a:latin typeface="Times New Roman" panose="02020603050405020304" pitchFamily="18" charset="0"/>
                  <a:cs typeface="Times New Roman" panose="02020603050405020304" pitchFamily="18" charset="0"/>
                </a:rPr>
                <a:t> Μνήμης</a:t>
              </a:r>
            </a:p>
            <a:p>
              <a:pPr algn="just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l-GR" altLang="en-US" sz="1100">
                  <a:latin typeface="Times New Roman" panose="02020603050405020304" pitchFamily="18" charset="0"/>
                  <a:cs typeface="Times New Roman" panose="02020603050405020304" pitchFamily="18" charset="0"/>
                </a:rPr>
                <a:t>8.   Φάκελοι</a:t>
              </a:r>
            </a:p>
            <a:p>
              <a:pPr algn="just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l-GR" altLang="en-US" sz="1100">
                  <a:latin typeface="Times New Roman" panose="02020603050405020304" pitchFamily="18" charset="0"/>
                  <a:cs typeface="Times New Roman" panose="02020603050405020304" pitchFamily="18" charset="0"/>
                </a:rPr>
                <a:t>9.   Δισκέτα</a:t>
              </a:r>
            </a:p>
            <a:p>
              <a:pPr algn="just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l-GR" altLang="en-US" sz="1100">
                  <a:latin typeface="Times New Roman" panose="02020603050405020304" pitchFamily="18" charset="0"/>
                  <a:cs typeface="Times New Roman" panose="02020603050405020304" pitchFamily="18" charset="0"/>
                </a:rPr>
                <a:t>10. </a:t>
              </a:r>
              <a:r>
                <a:rPr lang="en-US" altLang="en-US" sz="1100">
                  <a:latin typeface="Times New Roman" panose="02020603050405020304" pitchFamily="18" charset="0"/>
                  <a:cs typeface="Times New Roman" panose="02020603050405020304" pitchFamily="18" charset="0"/>
                </a:rPr>
                <a:t>CD</a:t>
              </a:r>
              <a:r>
                <a:rPr lang="el-GR" altLang="en-US" sz="1100">
                  <a:latin typeface="Times New Roman" panose="02020603050405020304" pitchFamily="18" charset="0"/>
                  <a:cs typeface="Times New Roman" panose="02020603050405020304" pitchFamily="18" charset="0"/>
                </a:rPr>
                <a:t>-</a:t>
              </a:r>
              <a:r>
                <a:rPr lang="en-US" altLang="en-US" sz="1100">
                  <a:latin typeface="Times New Roman" panose="02020603050405020304" pitchFamily="18" charset="0"/>
                  <a:cs typeface="Times New Roman" panose="02020603050405020304" pitchFamily="18" charset="0"/>
                </a:rPr>
                <a:t>ROM</a:t>
              </a:r>
              <a:endParaRPr lang="el-GR" altLang="en-US" sz="11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l-GR" altLang="en-US" sz="1100">
                  <a:latin typeface="Times New Roman" panose="02020603050405020304" pitchFamily="18" charset="0"/>
                  <a:cs typeface="Times New Roman" panose="02020603050405020304" pitchFamily="18" charset="0"/>
                </a:rPr>
                <a:t>11. Τυχαία Προσπέλαση</a:t>
              </a:r>
            </a:p>
            <a:p>
              <a:pPr algn="just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l-GR" altLang="en-US" sz="1100">
                  <a:latin typeface="Times New Roman" panose="02020603050405020304" pitchFamily="18" charset="0"/>
                  <a:cs typeface="Times New Roman" panose="02020603050405020304" pitchFamily="18" charset="0"/>
                </a:rPr>
                <a:t>12. </a:t>
              </a:r>
              <a:r>
                <a:rPr lang="en-US" altLang="en-US" sz="1100">
                  <a:latin typeface="Times New Roman" panose="02020603050405020304" pitchFamily="18" charset="0"/>
                  <a:cs typeface="Times New Roman" panose="02020603050405020304" pitchFamily="18" charset="0"/>
                </a:rPr>
                <a:t>DVD</a:t>
              </a:r>
              <a:r>
                <a:rPr lang="el-GR" altLang="en-US" sz="1100">
                  <a:latin typeface="Times New Roman" panose="02020603050405020304" pitchFamily="18" charset="0"/>
                  <a:cs typeface="Times New Roman" panose="02020603050405020304" pitchFamily="18" charset="0"/>
                </a:rPr>
                <a:t>-</a:t>
              </a:r>
              <a:r>
                <a:rPr lang="en-US" altLang="en-US" sz="1100">
                  <a:latin typeface="Times New Roman" panose="02020603050405020304" pitchFamily="18" charset="0"/>
                  <a:cs typeface="Times New Roman" panose="02020603050405020304" pitchFamily="18" charset="0"/>
                </a:rPr>
                <a:t>ROM</a:t>
              </a:r>
              <a:endParaRPr lang="el-GR" altLang="en-US" sz="11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l-GR" altLang="en-US" sz="1100">
                  <a:latin typeface="Times New Roman" panose="02020603050405020304" pitchFamily="18" charset="0"/>
                  <a:cs typeface="Times New Roman" panose="02020603050405020304" pitchFamily="18" charset="0"/>
                </a:rPr>
                <a:t>13. Δεδομένα</a:t>
              </a:r>
            </a:p>
            <a:p>
              <a:pPr algn="just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l-GR" altLang="en-US" sz="1100">
                  <a:latin typeface="Times New Roman" panose="02020603050405020304" pitchFamily="18" charset="0"/>
                  <a:cs typeface="Times New Roman" panose="02020603050405020304" pitchFamily="18" charset="0"/>
                </a:rPr>
                <a:t>14. Σειριακή Προσπέλαση</a:t>
              </a:r>
            </a:p>
            <a:p>
              <a:pPr algn="just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l-GR" altLang="en-US" sz="1100">
                  <a:latin typeface="Times New Roman" panose="02020603050405020304" pitchFamily="18" charset="0"/>
                  <a:cs typeface="Times New Roman" panose="02020603050405020304" pitchFamily="18" charset="0"/>
                </a:rPr>
                <a:t>15. Μνήμη </a:t>
              </a:r>
              <a:r>
                <a:rPr lang="en-US" altLang="en-US" sz="1100">
                  <a:latin typeface="Times New Roman" panose="02020603050405020304" pitchFamily="18" charset="0"/>
                  <a:cs typeface="Times New Roman" panose="02020603050405020304" pitchFamily="18" charset="0"/>
                </a:rPr>
                <a:t>ROM</a:t>
              </a:r>
              <a:endParaRPr lang="el-GR" altLang="en-US" sz="11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l-GR" altLang="en-US" sz="1100">
                  <a:latin typeface="Times New Roman" panose="02020603050405020304" pitchFamily="18" charset="0"/>
                  <a:cs typeface="Times New Roman" panose="02020603050405020304" pitchFamily="18" charset="0"/>
                </a:rPr>
                <a:t>16. Σκληρός Δίσκος </a:t>
              </a:r>
            </a:p>
            <a:p>
              <a:pPr algn="just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l-GR" altLang="en-US" sz="1100">
                  <a:latin typeface="Times New Roman" panose="02020603050405020304" pitchFamily="18" charset="0"/>
                  <a:cs typeface="Times New Roman" panose="02020603050405020304" pitchFamily="18" charset="0"/>
                </a:rPr>
                <a:t>17. Μνήμη </a:t>
              </a:r>
              <a:r>
                <a:rPr lang="en-US" altLang="en-US" sz="1100">
                  <a:latin typeface="Times New Roman" panose="02020603050405020304" pitchFamily="18" charset="0"/>
                  <a:cs typeface="Times New Roman" panose="02020603050405020304" pitchFamily="18" charset="0"/>
                </a:rPr>
                <a:t>RAM</a:t>
              </a:r>
              <a:endParaRPr lang="el-GR" altLang="en-US" sz="11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l-GR" altLang="en-US" sz="1100">
                  <a:latin typeface="Times New Roman" panose="02020603050405020304" pitchFamily="18" charset="0"/>
                  <a:cs typeface="Times New Roman" panose="02020603050405020304" pitchFamily="18" charset="0"/>
                </a:rPr>
                <a:t>18. Τομείς</a:t>
              </a:r>
            </a:p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l-GR" altLang="en-US" sz="1100">
                  <a:latin typeface="Times New Roman" panose="02020603050405020304" pitchFamily="18" charset="0"/>
                  <a:cs typeface="Times New Roman" panose="02020603050405020304" pitchFamily="18" charset="0"/>
                </a:rPr>
                <a:t> </a:t>
              </a:r>
            </a:p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l-GR" altLang="en-US" sz="11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Διαθέσιμη Λίστα Συνδέσμων</a:t>
              </a:r>
            </a:p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l-GR" altLang="en-US" sz="1100">
                  <a:latin typeface="Times New Roman" panose="02020603050405020304" pitchFamily="18" charset="0"/>
                  <a:cs typeface="Times New Roman" panose="02020603050405020304" pitchFamily="18" charset="0"/>
                </a:rPr>
                <a:t> 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l-GR" altLang="en-US" sz="1100">
                  <a:latin typeface="Times New Roman" panose="02020603050405020304" pitchFamily="18" charset="0"/>
                  <a:cs typeface="Times New Roman" panose="02020603050405020304" pitchFamily="18" charset="0"/>
                </a:rPr>
                <a:t>1.</a:t>
              </a:r>
              <a:r>
                <a:rPr lang="el-GR" altLang="en-US" sz="1100">
                  <a:latin typeface="Times New Roman" panose="02020603050405020304" pitchFamily="18" charset="0"/>
                </a:rPr>
                <a:t>   </a:t>
              </a:r>
              <a:r>
                <a:rPr lang="el-GR" altLang="en-US" sz="1100">
                  <a:latin typeface="Times New Roman" panose="02020603050405020304" pitchFamily="18" charset="0"/>
                  <a:cs typeface="Times New Roman" panose="02020603050405020304" pitchFamily="18" charset="0"/>
                </a:rPr>
                <a:t>Χρησιμοποιούνται για την προσωρινή</a:t>
              </a:r>
              <a:r>
                <a:rPr lang="el-GR" altLang="en-US" sz="1100">
                  <a:latin typeface="Times New Roman" panose="02020603050405020304" pitchFamily="18" charset="0"/>
                </a:rPr>
                <a:t> </a:t>
              </a:r>
              <a:r>
                <a:rPr lang="el-GR" altLang="en-US" sz="1100">
                  <a:latin typeface="Times New Roman" panose="02020603050405020304" pitchFamily="18" charset="0"/>
                  <a:cs typeface="Times New Roman" panose="02020603050405020304" pitchFamily="18" charset="0"/>
                </a:rPr>
                <a:t>αποθήκευση</a:t>
              </a:r>
            </a:p>
            <a:p>
              <a:pPr algn="just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l-GR" altLang="en-US" sz="1100">
                  <a:latin typeface="Times New Roman" panose="02020603050405020304" pitchFamily="18" charset="0"/>
                  <a:cs typeface="Times New Roman" panose="02020603050405020304" pitchFamily="18" charset="0"/>
                </a:rPr>
                <a:t>2.   Χαρακτηρίζονται από τον</a:t>
              </a:r>
            </a:p>
            <a:p>
              <a:pPr algn="just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l-GR" altLang="en-US" sz="1100">
                  <a:latin typeface="Times New Roman" panose="02020603050405020304" pitchFamily="18" charset="0"/>
                  <a:cs typeface="Times New Roman" panose="02020603050405020304" pitchFamily="18" charset="0"/>
                </a:rPr>
                <a:t>3.   Ανήκει στα </a:t>
              </a:r>
            </a:p>
            <a:p>
              <a:pPr algn="just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l-GR" altLang="en-US" sz="1100">
                  <a:latin typeface="Times New Roman" panose="02020603050405020304" pitchFamily="18" charset="0"/>
                  <a:cs typeface="Times New Roman" panose="02020603050405020304" pitchFamily="18" charset="0"/>
                </a:rPr>
                <a:t>4.   Διακρίνονται σε</a:t>
              </a:r>
            </a:p>
            <a:p>
              <a:pPr algn="just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l-GR" altLang="en-US" sz="1100">
                  <a:latin typeface="Times New Roman" panose="02020603050405020304" pitchFamily="18" charset="0"/>
                  <a:cs typeface="Times New Roman" panose="02020603050405020304" pitchFamily="18" charset="0"/>
                </a:rPr>
                <a:t>5.   Ομαδοποιούνται σε </a:t>
              </a:r>
            </a:p>
            <a:p>
              <a:pPr algn="just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l-GR" altLang="en-US" sz="1100">
                  <a:latin typeface="Times New Roman" panose="02020603050405020304" pitchFamily="18" charset="0"/>
                  <a:cs typeface="Times New Roman" panose="02020603050405020304" pitchFamily="18" charset="0"/>
                </a:rPr>
                <a:t>6.   Είναι</a:t>
              </a:r>
            </a:p>
            <a:p>
              <a:pPr algn="just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l-GR" altLang="en-US" sz="1100">
                  <a:latin typeface="Times New Roman" panose="02020603050405020304" pitchFamily="18" charset="0"/>
                  <a:cs typeface="Times New Roman" panose="02020603050405020304" pitchFamily="18" charset="0"/>
                </a:rPr>
                <a:t>7.   Στα </a:t>
              </a:r>
            </a:p>
            <a:p>
              <a:pPr algn="just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l-GR" altLang="en-US" sz="1100">
                  <a:latin typeface="Times New Roman" panose="02020603050405020304" pitchFamily="18" charset="0"/>
                  <a:cs typeface="Times New Roman" panose="02020603050405020304" pitchFamily="18" charset="0"/>
                </a:rPr>
                <a:t>8.   Επιτρέπει την</a:t>
              </a:r>
            </a:p>
            <a:p>
              <a:pPr algn="just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l-GR" altLang="en-US" sz="1100">
                  <a:latin typeface="Times New Roman" panose="02020603050405020304" pitchFamily="18" charset="0"/>
                  <a:cs typeface="Times New Roman" panose="02020603050405020304" pitchFamily="18" charset="0"/>
                </a:rPr>
                <a:t>9. Χρησιμοποιούνται για  αποθήκευση</a:t>
              </a:r>
            </a:p>
            <a:p>
              <a:pPr algn="just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l-GR" altLang="en-US" sz="1100">
                  <a:latin typeface="Times New Roman" panose="02020603050405020304" pitchFamily="18" charset="0"/>
                  <a:cs typeface="Times New Roman" panose="02020603050405020304" pitchFamily="18" charset="0"/>
                </a:rPr>
                <a:t>10. Είναι συλλογή από</a:t>
              </a:r>
            </a:p>
          </p:txBody>
        </p:sp>
        <p:sp>
          <p:nvSpPr>
            <p:cNvPr id="32775" name="Line 6"/>
            <p:cNvSpPr>
              <a:spLocks noChangeShapeType="1"/>
            </p:cNvSpPr>
            <p:nvPr/>
          </p:nvSpPr>
          <p:spPr bwMode="auto">
            <a:xfrm>
              <a:off x="387" y="6867"/>
              <a:ext cx="414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2343" name="Text Box 7"/>
          <p:cNvSpPr txBox="1">
            <a:spLocks noChangeArrowheads="1"/>
          </p:cNvSpPr>
          <p:nvPr/>
        </p:nvSpPr>
        <p:spPr bwMode="auto">
          <a:xfrm>
            <a:off x="1981200" y="0"/>
            <a:ext cx="84407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l-GR" sz="24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Δραστηριότητα </a:t>
            </a:r>
            <a:r>
              <a:rPr lang="el-GR" sz="24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Αξιολόγηση</a:t>
            </a:r>
            <a:r>
              <a:rPr lang="el-GR" sz="24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ς</a:t>
            </a:r>
            <a:r>
              <a:rPr lang="el-GR" sz="24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/Διόρθωση</a:t>
            </a:r>
            <a:r>
              <a:rPr lang="el-GR" sz="24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ς</a:t>
            </a:r>
            <a:r>
              <a:rPr lang="el-GR" sz="24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Εννοιολογικού Χάρτη</a:t>
            </a:r>
            <a:endParaRPr lang="en-GB" sz="2400" b="1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377620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752600" y="304800"/>
            <a:ext cx="8763000" cy="114300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el-GR" sz="28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Δραστηριότητα Κατασκευής ενός εννοιολογικού χάρτη για την Κεντρική Μονάδα Επεξεργασίας του Η/Υ</a:t>
            </a:r>
            <a:endParaRPr lang="en-GB" sz="2800" dirty="0"/>
          </a:p>
        </p:txBody>
      </p:sp>
      <p:grpSp>
        <p:nvGrpSpPr>
          <p:cNvPr id="33795" name="Group 45"/>
          <p:cNvGrpSpPr>
            <a:grpSpLocks/>
          </p:cNvGrpSpPr>
          <p:nvPr/>
        </p:nvGrpSpPr>
        <p:grpSpPr bwMode="auto">
          <a:xfrm>
            <a:off x="5729568" y="1621913"/>
            <a:ext cx="5448300" cy="1925637"/>
            <a:chOff x="-3" y="-3"/>
            <a:chExt cx="3432" cy="1947"/>
          </a:xfrm>
        </p:grpSpPr>
        <p:grpSp>
          <p:nvGrpSpPr>
            <p:cNvPr id="33874" name="Group 43"/>
            <p:cNvGrpSpPr>
              <a:grpSpLocks/>
            </p:cNvGrpSpPr>
            <p:nvPr/>
          </p:nvGrpSpPr>
          <p:grpSpPr bwMode="auto">
            <a:xfrm>
              <a:off x="0" y="0"/>
              <a:ext cx="3426" cy="1941"/>
              <a:chOff x="0" y="0"/>
              <a:chExt cx="3426" cy="1941"/>
            </a:xfrm>
          </p:grpSpPr>
          <p:grpSp>
            <p:nvGrpSpPr>
              <p:cNvPr id="33876" name="Group 18"/>
              <p:cNvGrpSpPr>
                <a:grpSpLocks/>
              </p:cNvGrpSpPr>
              <p:nvPr/>
            </p:nvGrpSpPr>
            <p:grpSpPr bwMode="auto">
              <a:xfrm>
                <a:off x="0" y="0"/>
                <a:ext cx="3426" cy="365"/>
                <a:chOff x="0" y="0"/>
                <a:chExt cx="3426" cy="365"/>
              </a:xfrm>
            </p:grpSpPr>
            <p:sp>
              <p:nvSpPr>
                <p:cNvPr id="33913" name="Rectangle 4"/>
                <p:cNvSpPr>
                  <a:spLocks noChangeArrowheads="1"/>
                </p:cNvSpPr>
                <p:nvPr/>
              </p:nvSpPr>
              <p:spPr bwMode="auto">
                <a:xfrm>
                  <a:off x="43" y="0"/>
                  <a:ext cx="3340" cy="36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bIns="0"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just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l-GR" altLang="en-US" sz="1100" b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Λίστα Συνδέσμων</a:t>
                  </a:r>
                </a:p>
                <a:p>
                  <a:pPr algn="just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l-GR" altLang="en-US" sz="24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33914" name="Rectangle 17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3426" cy="365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l-GR" altLang="en-US" sz="1800"/>
                </a:p>
              </p:txBody>
            </p:sp>
          </p:grpSp>
          <p:grpSp>
            <p:nvGrpSpPr>
              <p:cNvPr id="33877" name="Group 20"/>
              <p:cNvGrpSpPr>
                <a:grpSpLocks/>
              </p:cNvGrpSpPr>
              <p:nvPr/>
            </p:nvGrpSpPr>
            <p:grpSpPr bwMode="auto">
              <a:xfrm>
                <a:off x="0" y="365"/>
                <a:ext cx="1497" cy="394"/>
                <a:chOff x="0" y="365"/>
                <a:chExt cx="1497" cy="394"/>
              </a:xfrm>
            </p:grpSpPr>
            <p:sp>
              <p:nvSpPr>
                <p:cNvPr id="33911" name="Rectangle 5"/>
                <p:cNvSpPr>
                  <a:spLocks noChangeArrowheads="1"/>
                </p:cNvSpPr>
                <p:nvPr/>
              </p:nvSpPr>
              <p:spPr bwMode="auto">
                <a:xfrm>
                  <a:off x="43" y="365"/>
                  <a:ext cx="1411" cy="39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just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l-GR" altLang="en-US" sz="11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Είναι </a:t>
                  </a:r>
                  <a:endParaRPr lang="el-GR" altLang="en-US" sz="120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algn="just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l-GR" altLang="en-US" sz="24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33912" name="Rectangle 19"/>
                <p:cNvSpPr>
                  <a:spLocks noChangeArrowheads="1"/>
                </p:cNvSpPr>
                <p:nvPr/>
              </p:nvSpPr>
              <p:spPr bwMode="auto">
                <a:xfrm>
                  <a:off x="0" y="365"/>
                  <a:ext cx="1497" cy="39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l-GR" altLang="en-US" sz="1800"/>
                </a:p>
              </p:txBody>
            </p:sp>
          </p:grpSp>
          <p:grpSp>
            <p:nvGrpSpPr>
              <p:cNvPr id="33878" name="Group 22"/>
              <p:cNvGrpSpPr>
                <a:grpSpLocks/>
              </p:cNvGrpSpPr>
              <p:nvPr/>
            </p:nvGrpSpPr>
            <p:grpSpPr bwMode="auto">
              <a:xfrm>
                <a:off x="1497" y="365"/>
                <a:ext cx="767" cy="394"/>
                <a:chOff x="1497" y="365"/>
                <a:chExt cx="767" cy="394"/>
              </a:xfrm>
            </p:grpSpPr>
            <p:sp>
              <p:nvSpPr>
                <p:cNvPr id="33909" name="Rectangle 6"/>
                <p:cNvSpPr>
                  <a:spLocks noChangeArrowheads="1"/>
                </p:cNvSpPr>
                <p:nvPr/>
              </p:nvSpPr>
              <p:spPr bwMode="auto">
                <a:xfrm>
                  <a:off x="1540" y="365"/>
                  <a:ext cx="681" cy="39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just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l-GR" altLang="en-US" sz="11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Έχουν μεγάλο</a:t>
                  </a:r>
                  <a:endParaRPr lang="el-GR" altLang="en-US" sz="12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algn="just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l-GR" altLang="en-US" sz="2400" dirty="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33910" name="Rectangle 21"/>
                <p:cNvSpPr>
                  <a:spLocks noChangeArrowheads="1"/>
                </p:cNvSpPr>
                <p:nvPr/>
              </p:nvSpPr>
              <p:spPr bwMode="auto">
                <a:xfrm>
                  <a:off x="1497" y="365"/>
                  <a:ext cx="767" cy="39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l-GR" altLang="en-US" sz="1800"/>
                </a:p>
              </p:txBody>
            </p:sp>
          </p:grpSp>
          <p:grpSp>
            <p:nvGrpSpPr>
              <p:cNvPr id="33879" name="Group 24"/>
              <p:cNvGrpSpPr>
                <a:grpSpLocks/>
              </p:cNvGrpSpPr>
              <p:nvPr/>
            </p:nvGrpSpPr>
            <p:grpSpPr bwMode="auto">
              <a:xfrm>
                <a:off x="2264" y="365"/>
                <a:ext cx="1162" cy="394"/>
                <a:chOff x="2264" y="365"/>
                <a:chExt cx="1162" cy="394"/>
              </a:xfrm>
            </p:grpSpPr>
            <p:sp>
              <p:nvSpPr>
                <p:cNvPr id="33907" name="Rectangle 7"/>
                <p:cNvSpPr>
                  <a:spLocks noChangeArrowheads="1"/>
                </p:cNvSpPr>
                <p:nvPr/>
              </p:nvSpPr>
              <p:spPr bwMode="auto">
                <a:xfrm>
                  <a:off x="2307" y="365"/>
                  <a:ext cx="1076" cy="39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just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l-GR" altLang="en-US" sz="11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εκτελεί</a:t>
                  </a:r>
                  <a:endParaRPr lang="el-GR" altLang="en-US" sz="120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algn="just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l-GR" altLang="en-US" sz="24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33908" name="Rectangle 23"/>
                <p:cNvSpPr>
                  <a:spLocks noChangeArrowheads="1"/>
                </p:cNvSpPr>
                <p:nvPr/>
              </p:nvSpPr>
              <p:spPr bwMode="auto">
                <a:xfrm>
                  <a:off x="2264" y="365"/>
                  <a:ext cx="1162" cy="39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l-GR" altLang="en-US" sz="1800"/>
                </a:p>
              </p:txBody>
            </p:sp>
          </p:grpSp>
          <p:grpSp>
            <p:nvGrpSpPr>
              <p:cNvPr id="33880" name="Group 26"/>
              <p:cNvGrpSpPr>
                <a:grpSpLocks/>
              </p:cNvGrpSpPr>
              <p:nvPr/>
            </p:nvGrpSpPr>
            <p:grpSpPr bwMode="auto">
              <a:xfrm>
                <a:off x="0" y="759"/>
                <a:ext cx="1497" cy="394"/>
                <a:chOff x="0" y="759"/>
                <a:chExt cx="1497" cy="394"/>
              </a:xfrm>
            </p:grpSpPr>
            <p:sp>
              <p:nvSpPr>
                <p:cNvPr id="33905" name="Rectangle 8"/>
                <p:cNvSpPr>
                  <a:spLocks noChangeArrowheads="1"/>
                </p:cNvSpPr>
                <p:nvPr/>
              </p:nvSpPr>
              <p:spPr bwMode="auto">
                <a:xfrm>
                  <a:off x="43" y="759"/>
                  <a:ext cx="1411" cy="39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just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l-GR" altLang="en-US" sz="11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Ελέγχει και συντονίζει τη μεταφορά</a:t>
                  </a:r>
                  <a:endParaRPr lang="el-GR" altLang="en-US" sz="120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algn="just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l-GR" altLang="en-US" sz="24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33906" name="Rectangle 25"/>
                <p:cNvSpPr>
                  <a:spLocks noChangeArrowheads="1"/>
                </p:cNvSpPr>
                <p:nvPr/>
              </p:nvSpPr>
              <p:spPr bwMode="auto">
                <a:xfrm>
                  <a:off x="0" y="759"/>
                  <a:ext cx="1497" cy="39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l-GR" altLang="en-US" sz="1800"/>
                </a:p>
              </p:txBody>
            </p:sp>
          </p:grpSp>
          <p:grpSp>
            <p:nvGrpSpPr>
              <p:cNvPr id="33881" name="Group 28"/>
              <p:cNvGrpSpPr>
                <a:grpSpLocks/>
              </p:cNvGrpSpPr>
              <p:nvPr/>
            </p:nvGrpSpPr>
            <p:grpSpPr bwMode="auto">
              <a:xfrm>
                <a:off x="1497" y="759"/>
                <a:ext cx="767" cy="394"/>
                <a:chOff x="1497" y="759"/>
                <a:chExt cx="767" cy="394"/>
              </a:xfrm>
            </p:grpSpPr>
            <p:sp>
              <p:nvSpPr>
                <p:cNvPr id="33903" name="Rectangle 9"/>
                <p:cNvSpPr>
                  <a:spLocks noChangeArrowheads="1"/>
                </p:cNvSpPr>
                <p:nvPr/>
              </p:nvSpPr>
              <p:spPr bwMode="auto">
                <a:xfrm>
                  <a:off x="1540" y="759"/>
                  <a:ext cx="681" cy="39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just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l-GR" altLang="en-US" sz="11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Έχουν μικρό</a:t>
                  </a:r>
                  <a:endParaRPr lang="el-GR" altLang="en-US" sz="12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algn="just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l-GR" altLang="en-US" sz="2400" dirty="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33904" name="Rectangle 27"/>
                <p:cNvSpPr>
                  <a:spLocks noChangeArrowheads="1"/>
                </p:cNvSpPr>
                <p:nvPr/>
              </p:nvSpPr>
              <p:spPr bwMode="auto">
                <a:xfrm>
                  <a:off x="1497" y="759"/>
                  <a:ext cx="767" cy="39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l-GR" altLang="en-US" sz="1800"/>
                </a:p>
              </p:txBody>
            </p:sp>
          </p:grpSp>
          <p:grpSp>
            <p:nvGrpSpPr>
              <p:cNvPr id="33882" name="Group 30"/>
              <p:cNvGrpSpPr>
                <a:grpSpLocks/>
              </p:cNvGrpSpPr>
              <p:nvPr/>
            </p:nvGrpSpPr>
            <p:grpSpPr bwMode="auto">
              <a:xfrm>
                <a:off x="2264" y="759"/>
                <a:ext cx="1162" cy="394"/>
                <a:chOff x="2264" y="759"/>
                <a:chExt cx="1162" cy="394"/>
              </a:xfrm>
            </p:grpSpPr>
            <p:sp>
              <p:nvSpPr>
                <p:cNvPr id="33901" name="Rectangle 10"/>
                <p:cNvSpPr>
                  <a:spLocks noChangeArrowheads="1"/>
                </p:cNvSpPr>
                <p:nvPr/>
              </p:nvSpPr>
              <p:spPr bwMode="auto">
                <a:xfrm>
                  <a:off x="2307" y="759"/>
                  <a:ext cx="1076" cy="39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just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l-GR" altLang="en-US" sz="11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Έχουν μεγάλη</a:t>
                  </a:r>
                  <a:endParaRPr lang="el-GR" altLang="en-US" sz="120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algn="just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l-GR" altLang="en-US" sz="24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33902" name="Rectangle 29"/>
                <p:cNvSpPr>
                  <a:spLocks noChangeArrowheads="1"/>
                </p:cNvSpPr>
                <p:nvPr/>
              </p:nvSpPr>
              <p:spPr bwMode="auto">
                <a:xfrm>
                  <a:off x="2264" y="759"/>
                  <a:ext cx="1162" cy="39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l-GR" altLang="en-US" sz="1800"/>
                </a:p>
              </p:txBody>
            </p:sp>
          </p:grpSp>
          <p:grpSp>
            <p:nvGrpSpPr>
              <p:cNvPr id="33883" name="Group 32"/>
              <p:cNvGrpSpPr>
                <a:grpSpLocks/>
              </p:cNvGrpSpPr>
              <p:nvPr/>
            </p:nvGrpSpPr>
            <p:grpSpPr bwMode="auto">
              <a:xfrm>
                <a:off x="0" y="1153"/>
                <a:ext cx="1497" cy="394"/>
                <a:chOff x="0" y="1153"/>
                <a:chExt cx="1497" cy="394"/>
              </a:xfrm>
            </p:grpSpPr>
            <p:sp>
              <p:nvSpPr>
                <p:cNvPr id="33899" name="Rectangle 11"/>
                <p:cNvSpPr>
                  <a:spLocks noChangeArrowheads="1"/>
                </p:cNvSpPr>
                <p:nvPr/>
              </p:nvSpPr>
              <p:spPr bwMode="auto">
                <a:xfrm>
                  <a:off x="43" y="1153"/>
                  <a:ext cx="1411" cy="39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just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l-GR" altLang="en-US" sz="11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Αποτελείται από</a:t>
                  </a:r>
                  <a:endParaRPr lang="el-GR" altLang="en-US" sz="120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algn="just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l-GR" altLang="en-US" sz="24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33900" name="Rectangle 31"/>
                <p:cNvSpPr>
                  <a:spLocks noChangeArrowheads="1"/>
                </p:cNvSpPr>
                <p:nvPr/>
              </p:nvSpPr>
              <p:spPr bwMode="auto">
                <a:xfrm>
                  <a:off x="0" y="1153"/>
                  <a:ext cx="1497" cy="39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l-GR" altLang="en-US" sz="1800"/>
                </a:p>
              </p:txBody>
            </p:sp>
          </p:grpSp>
          <p:grpSp>
            <p:nvGrpSpPr>
              <p:cNvPr id="33884" name="Group 34"/>
              <p:cNvGrpSpPr>
                <a:grpSpLocks/>
              </p:cNvGrpSpPr>
              <p:nvPr/>
            </p:nvGrpSpPr>
            <p:grpSpPr bwMode="auto">
              <a:xfrm>
                <a:off x="1497" y="1153"/>
                <a:ext cx="767" cy="394"/>
                <a:chOff x="1497" y="1153"/>
                <a:chExt cx="767" cy="394"/>
              </a:xfrm>
            </p:grpSpPr>
            <p:sp>
              <p:nvSpPr>
                <p:cNvPr id="33897" name="Rectangle 12"/>
                <p:cNvSpPr>
                  <a:spLocks noChangeArrowheads="1"/>
                </p:cNvSpPr>
                <p:nvPr/>
              </p:nvSpPr>
              <p:spPr bwMode="auto">
                <a:xfrm>
                  <a:off x="1540" y="1153"/>
                  <a:ext cx="681" cy="39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just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l-GR" altLang="en-US" sz="11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έχουν</a:t>
                  </a:r>
                  <a:endParaRPr lang="el-GR" altLang="en-US" sz="120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algn="just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l-GR" altLang="en-US" sz="24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33898" name="Rectangle 33"/>
                <p:cNvSpPr>
                  <a:spLocks noChangeArrowheads="1"/>
                </p:cNvSpPr>
                <p:nvPr/>
              </p:nvSpPr>
              <p:spPr bwMode="auto">
                <a:xfrm>
                  <a:off x="1497" y="1153"/>
                  <a:ext cx="767" cy="39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l-GR" altLang="en-US" sz="1800"/>
                </a:p>
              </p:txBody>
            </p:sp>
          </p:grpSp>
          <p:grpSp>
            <p:nvGrpSpPr>
              <p:cNvPr id="33885" name="Group 36"/>
              <p:cNvGrpSpPr>
                <a:grpSpLocks/>
              </p:cNvGrpSpPr>
              <p:nvPr/>
            </p:nvGrpSpPr>
            <p:grpSpPr bwMode="auto">
              <a:xfrm>
                <a:off x="2264" y="1153"/>
                <a:ext cx="1162" cy="394"/>
                <a:chOff x="2264" y="1153"/>
                <a:chExt cx="1162" cy="394"/>
              </a:xfrm>
            </p:grpSpPr>
            <p:sp>
              <p:nvSpPr>
                <p:cNvPr id="33895" name="Rectangle 13"/>
                <p:cNvSpPr>
                  <a:spLocks noChangeArrowheads="1"/>
                </p:cNvSpPr>
                <p:nvPr/>
              </p:nvSpPr>
              <p:spPr bwMode="auto">
                <a:xfrm>
                  <a:off x="2307" y="1153"/>
                  <a:ext cx="1076" cy="39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just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l-GR" altLang="en-US" sz="11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Έχουν μικρή</a:t>
                  </a:r>
                  <a:endParaRPr lang="el-GR" altLang="en-US" sz="120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algn="just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l-GR" altLang="en-US" sz="24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33896" name="Rectangle 35"/>
                <p:cNvSpPr>
                  <a:spLocks noChangeArrowheads="1"/>
                </p:cNvSpPr>
                <p:nvPr/>
              </p:nvSpPr>
              <p:spPr bwMode="auto">
                <a:xfrm>
                  <a:off x="2264" y="1153"/>
                  <a:ext cx="1162" cy="39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l-GR" altLang="en-US" sz="1800"/>
                </a:p>
              </p:txBody>
            </p:sp>
          </p:grpSp>
          <p:grpSp>
            <p:nvGrpSpPr>
              <p:cNvPr id="33886" name="Group 38"/>
              <p:cNvGrpSpPr>
                <a:grpSpLocks/>
              </p:cNvGrpSpPr>
              <p:nvPr/>
            </p:nvGrpSpPr>
            <p:grpSpPr bwMode="auto">
              <a:xfrm>
                <a:off x="0" y="1547"/>
                <a:ext cx="1497" cy="394"/>
                <a:chOff x="0" y="1547"/>
                <a:chExt cx="1497" cy="394"/>
              </a:xfrm>
            </p:grpSpPr>
            <p:sp>
              <p:nvSpPr>
                <p:cNvPr id="33893" name="Rectangle 14"/>
                <p:cNvSpPr>
                  <a:spLocks noChangeArrowheads="1"/>
                </p:cNvSpPr>
                <p:nvPr/>
              </p:nvSpPr>
              <p:spPr bwMode="auto">
                <a:xfrm>
                  <a:off x="43" y="1547"/>
                  <a:ext cx="1411" cy="39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just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l-GR" altLang="en-US" sz="11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αναλαμβάνει τη μετάφραση</a:t>
                  </a:r>
                  <a:endParaRPr lang="el-GR" altLang="en-US" sz="120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algn="just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l-GR" altLang="en-US" sz="24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33894" name="Rectangle 37"/>
                <p:cNvSpPr>
                  <a:spLocks noChangeArrowheads="1"/>
                </p:cNvSpPr>
                <p:nvPr/>
              </p:nvSpPr>
              <p:spPr bwMode="auto">
                <a:xfrm>
                  <a:off x="0" y="1547"/>
                  <a:ext cx="1497" cy="39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l-GR" altLang="en-US" sz="1800"/>
                </a:p>
              </p:txBody>
            </p:sp>
          </p:grpSp>
          <p:grpSp>
            <p:nvGrpSpPr>
              <p:cNvPr id="33887" name="Group 40"/>
              <p:cNvGrpSpPr>
                <a:grpSpLocks/>
              </p:cNvGrpSpPr>
              <p:nvPr/>
            </p:nvGrpSpPr>
            <p:grpSpPr bwMode="auto">
              <a:xfrm>
                <a:off x="1497" y="1547"/>
                <a:ext cx="767" cy="394"/>
                <a:chOff x="1497" y="1547"/>
                <a:chExt cx="767" cy="394"/>
              </a:xfrm>
            </p:grpSpPr>
            <p:sp>
              <p:nvSpPr>
                <p:cNvPr id="33891" name="Rectangle 15"/>
                <p:cNvSpPr>
                  <a:spLocks noChangeArrowheads="1"/>
                </p:cNvSpPr>
                <p:nvPr/>
              </p:nvSpPr>
              <p:spPr bwMode="auto">
                <a:xfrm>
                  <a:off x="1540" y="1547"/>
                  <a:ext cx="681" cy="39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just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l-GR" altLang="en-US" sz="11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όπως</a:t>
                  </a:r>
                  <a:endParaRPr lang="el-GR" altLang="en-US" sz="120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algn="just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l-GR" altLang="en-US" sz="24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33892" name="Rectangle 39"/>
                <p:cNvSpPr>
                  <a:spLocks noChangeArrowheads="1"/>
                </p:cNvSpPr>
                <p:nvPr/>
              </p:nvSpPr>
              <p:spPr bwMode="auto">
                <a:xfrm>
                  <a:off x="1497" y="1547"/>
                  <a:ext cx="767" cy="39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l-GR" altLang="en-US" sz="1800"/>
                </a:p>
              </p:txBody>
            </p:sp>
          </p:grpSp>
          <p:grpSp>
            <p:nvGrpSpPr>
              <p:cNvPr id="33888" name="Group 42"/>
              <p:cNvGrpSpPr>
                <a:grpSpLocks/>
              </p:cNvGrpSpPr>
              <p:nvPr/>
            </p:nvGrpSpPr>
            <p:grpSpPr bwMode="auto">
              <a:xfrm>
                <a:off x="2264" y="1547"/>
                <a:ext cx="1162" cy="394"/>
                <a:chOff x="2264" y="1547"/>
                <a:chExt cx="1162" cy="394"/>
              </a:xfrm>
            </p:grpSpPr>
            <p:sp>
              <p:nvSpPr>
                <p:cNvPr id="33889" name="Rectangle 16"/>
                <p:cNvSpPr>
                  <a:spLocks noChangeArrowheads="1"/>
                </p:cNvSpPr>
                <p:nvPr/>
              </p:nvSpPr>
              <p:spPr bwMode="auto">
                <a:xfrm>
                  <a:off x="2307" y="1547"/>
                  <a:ext cx="1076" cy="39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just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l-GR" altLang="en-US" sz="11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Επεξεργάζεται</a:t>
                  </a:r>
                  <a:endParaRPr lang="el-GR" altLang="en-US" sz="120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algn="just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l-GR" altLang="en-US" sz="24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33890" name="Rectangle 41"/>
                <p:cNvSpPr>
                  <a:spLocks noChangeArrowheads="1"/>
                </p:cNvSpPr>
                <p:nvPr/>
              </p:nvSpPr>
              <p:spPr bwMode="auto">
                <a:xfrm>
                  <a:off x="2264" y="1547"/>
                  <a:ext cx="1162" cy="39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l-GR" altLang="en-US" sz="1800"/>
                </a:p>
              </p:txBody>
            </p:sp>
          </p:grpSp>
        </p:grpSp>
        <p:sp>
          <p:nvSpPr>
            <p:cNvPr id="33875" name="Rectangle 44"/>
            <p:cNvSpPr>
              <a:spLocks noChangeArrowheads="1"/>
            </p:cNvSpPr>
            <p:nvPr/>
          </p:nvSpPr>
          <p:spPr bwMode="auto">
            <a:xfrm>
              <a:off x="-3" y="-3"/>
              <a:ext cx="3432" cy="1947"/>
            </a:xfrm>
            <a:prstGeom prst="rect">
              <a:avLst/>
            </a:prstGeom>
            <a:noFill/>
            <a:ln w="9525">
              <a:solidFill>
                <a:srgbClr val="A0A0A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n-US" sz="1800"/>
            </a:p>
          </p:txBody>
        </p:sp>
      </p:grpSp>
      <p:grpSp>
        <p:nvGrpSpPr>
          <p:cNvPr id="33796" name="Group 123"/>
          <p:cNvGrpSpPr>
            <a:grpSpLocks/>
          </p:cNvGrpSpPr>
          <p:nvPr/>
        </p:nvGrpSpPr>
        <p:grpSpPr bwMode="auto">
          <a:xfrm>
            <a:off x="5724806" y="3907299"/>
            <a:ext cx="5448300" cy="2500312"/>
            <a:chOff x="-3" y="-3"/>
            <a:chExt cx="3432" cy="3629"/>
          </a:xfrm>
        </p:grpSpPr>
        <p:grpSp>
          <p:nvGrpSpPr>
            <p:cNvPr id="33797" name="Group 121"/>
            <p:cNvGrpSpPr>
              <a:grpSpLocks/>
            </p:cNvGrpSpPr>
            <p:nvPr/>
          </p:nvGrpSpPr>
          <p:grpSpPr bwMode="auto">
            <a:xfrm>
              <a:off x="0" y="0"/>
              <a:ext cx="3426" cy="3623"/>
              <a:chOff x="0" y="0"/>
              <a:chExt cx="3426" cy="3623"/>
            </a:xfrm>
          </p:grpSpPr>
          <p:grpSp>
            <p:nvGrpSpPr>
              <p:cNvPr id="33799" name="Group 72"/>
              <p:cNvGrpSpPr>
                <a:grpSpLocks/>
              </p:cNvGrpSpPr>
              <p:nvPr/>
            </p:nvGrpSpPr>
            <p:grpSpPr bwMode="auto">
              <a:xfrm>
                <a:off x="0" y="0"/>
                <a:ext cx="3426" cy="365"/>
                <a:chOff x="0" y="0"/>
                <a:chExt cx="3426" cy="365"/>
              </a:xfrm>
            </p:grpSpPr>
            <p:sp>
              <p:nvSpPr>
                <p:cNvPr id="33872" name="Rectangle 46"/>
                <p:cNvSpPr>
                  <a:spLocks noChangeArrowheads="1"/>
                </p:cNvSpPr>
                <p:nvPr/>
              </p:nvSpPr>
              <p:spPr bwMode="auto">
                <a:xfrm>
                  <a:off x="43" y="0"/>
                  <a:ext cx="3340" cy="36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bIns="0"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just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l-GR" altLang="en-US" sz="1100" b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Λίστα Εννοιών</a:t>
                  </a:r>
                </a:p>
                <a:p>
                  <a:pPr algn="just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l-GR" altLang="en-US" sz="24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33873" name="Rectangle 71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3426" cy="365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l-GR" altLang="en-US" sz="1800"/>
                </a:p>
              </p:txBody>
            </p:sp>
          </p:grpSp>
          <p:grpSp>
            <p:nvGrpSpPr>
              <p:cNvPr id="33800" name="Group 74"/>
              <p:cNvGrpSpPr>
                <a:grpSpLocks/>
              </p:cNvGrpSpPr>
              <p:nvPr/>
            </p:nvGrpSpPr>
            <p:grpSpPr bwMode="auto">
              <a:xfrm>
                <a:off x="0" y="365"/>
                <a:ext cx="1397" cy="394"/>
                <a:chOff x="0" y="365"/>
                <a:chExt cx="1397" cy="394"/>
              </a:xfrm>
            </p:grpSpPr>
            <p:sp>
              <p:nvSpPr>
                <p:cNvPr id="33870" name="Rectangle 47"/>
                <p:cNvSpPr>
                  <a:spLocks noChangeArrowheads="1"/>
                </p:cNvSpPr>
                <p:nvPr/>
              </p:nvSpPr>
              <p:spPr bwMode="auto">
                <a:xfrm>
                  <a:off x="43" y="365"/>
                  <a:ext cx="1311" cy="39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just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l-GR" altLang="en-US" sz="11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Μονάδα Ελέγχου </a:t>
                  </a:r>
                  <a:endParaRPr lang="el-GR" altLang="en-US" sz="120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algn="just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l-GR" altLang="en-US" sz="24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33871" name="Rectangle 73"/>
                <p:cNvSpPr>
                  <a:spLocks noChangeArrowheads="1"/>
                </p:cNvSpPr>
                <p:nvPr/>
              </p:nvSpPr>
              <p:spPr bwMode="auto">
                <a:xfrm>
                  <a:off x="0" y="365"/>
                  <a:ext cx="1397" cy="39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l-GR" altLang="en-US" sz="1800"/>
                </a:p>
              </p:txBody>
            </p:sp>
          </p:grpSp>
          <p:grpSp>
            <p:nvGrpSpPr>
              <p:cNvPr id="33801" name="Group 76"/>
              <p:cNvGrpSpPr>
                <a:grpSpLocks/>
              </p:cNvGrpSpPr>
              <p:nvPr/>
            </p:nvGrpSpPr>
            <p:grpSpPr bwMode="auto">
              <a:xfrm>
                <a:off x="1397" y="365"/>
                <a:ext cx="867" cy="394"/>
                <a:chOff x="1397" y="365"/>
                <a:chExt cx="867" cy="394"/>
              </a:xfrm>
            </p:grpSpPr>
            <p:sp>
              <p:nvSpPr>
                <p:cNvPr id="33868" name="Rectangle 48"/>
                <p:cNvSpPr>
                  <a:spLocks noChangeArrowheads="1"/>
                </p:cNvSpPr>
                <p:nvPr/>
              </p:nvSpPr>
              <p:spPr bwMode="auto">
                <a:xfrm>
                  <a:off x="1440" y="365"/>
                  <a:ext cx="781" cy="39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just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l-GR" altLang="en-US" sz="11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Δεδομένα</a:t>
                  </a:r>
                  <a:endParaRPr lang="el-GR" altLang="en-US" sz="120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algn="just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l-GR" altLang="en-US" sz="24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33869" name="Rectangle 75"/>
                <p:cNvSpPr>
                  <a:spLocks noChangeArrowheads="1"/>
                </p:cNvSpPr>
                <p:nvPr/>
              </p:nvSpPr>
              <p:spPr bwMode="auto">
                <a:xfrm>
                  <a:off x="1397" y="365"/>
                  <a:ext cx="867" cy="39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l-GR" altLang="en-US" sz="1800"/>
                </a:p>
              </p:txBody>
            </p:sp>
          </p:grpSp>
          <p:grpSp>
            <p:nvGrpSpPr>
              <p:cNvPr id="33802" name="Group 78"/>
              <p:cNvGrpSpPr>
                <a:grpSpLocks/>
              </p:cNvGrpSpPr>
              <p:nvPr/>
            </p:nvGrpSpPr>
            <p:grpSpPr bwMode="auto">
              <a:xfrm>
                <a:off x="2264" y="365"/>
                <a:ext cx="1162" cy="394"/>
                <a:chOff x="2264" y="365"/>
                <a:chExt cx="1162" cy="394"/>
              </a:xfrm>
            </p:grpSpPr>
            <p:sp>
              <p:nvSpPr>
                <p:cNvPr id="33866" name="Rectangle 49"/>
                <p:cNvSpPr>
                  <a:spLocks noChangeArrowheads="1"/>
                </p:cNvSpPr>
                <p:nvPr/>
              </p:nvSpPr>
              <p:spPr bwMode="auto">
                <a:xfrm>
                  <a:off x="2307" y="365"/>
                  <a:ext cx="1076" cy="39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just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l-GR" altLang="en-US" sz="11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Μονάδες</a:t>
                  </a:r>
                  <a:endParaRPr lang="el-GR" altLang="en-US" sz="120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algn="just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l-GR" altLang="en-US" sz="24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33867" name="Rectangle 77"/>
                <p:cNvSpPr>
                  <a:spLocks noChangeArrowheads="1"/>
                </p:cNvSpPr>
                <p:nvPr/>
              </p:nvSpPr>
              <p:spPr bwMode="auto">
                <a:xfrm>
                  <a:off x="2264" y="365"/>
                  <a:ext cx="1162" cy="39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l-GR" altLang="en-US" sz="1800"/>
                </a:p>
              </p:txBody>
            </p:sp>
          </p:grpSp>
          <p:grpSp>
            <p:nvGrpSpPr>
              <p:cNvPr id="33803" name="Group 80"/>
              <p:cNvGrpSpPr>
                <a:grpSpLocks/>
              </p:cNvGrpSpPr>
              <p:nvPr/>
            </p:nvGrpSpPr>
            <p:grpSpPr bwMode="auto">
              <a:xfrm>
                <a:off x="0" y="759"/>
                <a:ext cx="1397" cy="394"/>
                <a:chOff x="0" y="759"/>
                <a:chExt cx="1397" cy="394"/>
              </a:xfrm>
            </p:grpSpPr>
            <p:sp>
              <p:nvSpPr>
                <p:cNvPr id="33864" name="Rectangle 50"/>
                <p:cNvSpPr>
                  <a:spLocks noChangeArrowheads="1"/>
                </p:cNvSpPr>
                <p:nvPr/>
              </p:nvSpPr>
              <p:spPr bwMode="auto">
                <a:xfrm>
                  <a:off x="43" y="759"/>
                  <a:ext cx="1311" cy="39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just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l-GR" altLang="en-US" sz="11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Μονάδα Αποκωδικοποίησης </a:t>
                  </a:r>
                  <a:endParaRPr lang="el-GR" altLang="en-US" sz="120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algn="just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l-GR" altLang="en-US" sz="24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33865" name="Rectangle 79"/>
                <p:cNvSpPr>
                  <a:spLocks noChangeArrowheads="1"/>
                </p:cNvSpPr>
                <p:nvPr/>
              </p:nvSpPr>
              <p:spPr bwMode="auto">
                <a:xfrm>
                  <a:off x="0" y="759"/>
                  <a:ext cx="1397" cy="39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l-GR" altLang="en-US" sz="1800"/>
                </a:p>
              </p:txBody>
            </p:sp>
          </p:grpSp>
          <p:grpSp>
            <p:nvGrpSpPr>
              <p:cNvPr id="33804" name="Group 82"/>
              <p:cNvGrpSpPr>
                <a:grpSpLocks/>
              </p:cNvGrpSpPr>
              <p:nvPr/>
            </p:nvGrpSpPr>
            <p:grpSpPr bwMode="auto">
              <a:xfrm>
                <a:off x="1397" y="759"/>
                <a:ext cx="867" cy="394"/>
                <a:chOff x="1397" y="759"/>
                <a:chExt cx="867" cy="394"/>
              </a:xfrm>
            </p:grpSpPr>
            <p:sp>
              <p:nvSpPr>
                <p:cNvPr id="33862" name="Rectangle 51"/>
                <p:cNvSpPr>
                  <a:spLocks noChangeArrowheads="1"/>
                </p:cNvSpPr>
                <p:nvPr/>
              </p:nvSpPr>
              <p:spPr bwMode="auto">
                <a:xfrm>
                  <a:off x="1440" y="759"/>
                  <a:ext cx="781" cy="39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just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l-GR" altLang="en-US" sz="11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Τρανζίστορ</a:t>
                  </a:r>
                  <a:endParaRPr lang="el-GR" altLang="en-US" sz="120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algn="just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l-GR" altLang="en-US" sz="24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33863" name="Rectangle 81"/>
                <p:cNvSpPr>
                  <a:spLocks noChangeArrowheads="1"/>
                </p:cNvSpPr>
                <p:nvPr/>
              </p:nvSpPr>
              <p:spPr bwMode="auto">
                <a:xfrm>
                  <a:off x="1397" y="759"/>
                  <a:ext cx="867" cy="39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l-GR" altLang="en-US" sz="1800"/>
                </a:p>
              </p:txBody>
            </p:sp>
          </p:grpSp>
          <p:grpSp>
            <p:nvGrpSpPr>
              <p:cNvPr id="33805" name="Group 84"/>
              <p:cNvGrpSpPr>
                <a:grpSpLocks/>
              </p:cNvGrpSpPr>
              <p:nvPr/>
            </p:nvGrpSpPr>
            <p:grpSpPr bwMode="auto">
              <a:xfrm>
                <a:off x="2264" y="759"/>
                <a:ext cx="1162" cy="394"/>
                <a:chOff x="2264" y="759"/>
                <a:chExt cx="1162" cy="394"/>
              </a:xfrm>
            </p:grpSpPr>
            <p:sp>
              <p:nvSpPr>
                <p:cNvPr id="33860" name="Rectangle 52"/>
                <p:cNvSpPr>
                  <a:spLocks noChangeArrowheads="1"/>
                </p:cNvSpPr>
                <p:nvPr/>
              </p:nvSpPr>
              <p:spPr bwMode="auto">
                <a:xfrm>
                  <a:off x="2307" y="759"/>
                  <a:ext cx="1076" cy="39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just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l-GR" altLang="en-US" sz="11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Μητρική Πλακέτα</a:t>
                  </a:r>
                  <a:endParaRPr lang="el-GR" altLang="en-US" sz="120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algn="just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l-GR" altLang="en-US" sz="24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33861" name="Rectangle 83"/>
                <p:cNvSpPr>
                  <a:spLocks noChangeArrowheads="1"/>
                </p:cNvSpPr>
                <p:nvPr/>
              </p:nvSpPr>
              <p:spPr bwMode="auto">
                <a:xfrm>
                  <a:off x="2264" y="759"/>
                  <a:ext cx="1162" cy="39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l-GR" altLang="en-US" sz="1800"/>
                </a:p>
              </p:txBody>
            </p:sp>
          </p:grpSp>
          <p:grpSp>
            <p:nvGrpSpPr>
              <p:cNvPr id="33806" name="Group 86"/>
              <p:cNvGrpSpPr>
                <a:grpSpLocks/>
              </p:cNvGrpSpPr>
              <p:nvPr/>
            </p:nvGrpSpPr>
            <p:grpSpPr bwMode="auto">
              <a:xfrm>
                <a:off x="0" y="1153"/>
                <a:ext cx="1397" cy="394"/>
                <a:chOff x="0" y="1153"/>
                <a:chExt cx="1397" cy="394"/>
              </a:xfrm>
            </p:grpSpPr>
            <p:sp>
              <p:nvSpPr>
                <p:cNvPr id="33858" name="Rectangle 53"/>
                <p:cNvSpPr>
                  <a:spLocks noChangeArrowheads="1"/>
                </p:cNvSpPr>
                <p:nvPr/>
              </p:nvSpPr>
              <p:spPr bwMode="auto">
                <a:xfrm>
                  <a:off x="43" y="1153"/>
                  <a:ext cx="1311" cy="39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just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l-GR" altLang="en-US" sz="11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Αριθμητική και Λογική Μονάδα</a:t>
                  </a:r>
                  <a:endParaRPr lang="el-GR" altLang="en-US" sz="120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algn="just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l-GR" altLang="en-US" sz="24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33859" name="Rectangle 85"/>
                <p:cNvSpPr>
                  <a:spLocks noChangeArrowheads="1"/>
                </p:cNvSpPr>
                <p:nvPr/>
              </p:nvSpPr>
              <p:spPr bwMode="auto">
                <a:xfrm>
                  <a:off x="0" y="1153"/>
                  <a:ext cx="1397" cy="39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l-GR" altLang="en-US" sz="1800"/>
                </a:p>
              </p:txBody>
            </p:sp>
          </p:grpSp>
          <p:grpSp>
            <p:nvGrpSpPr>
              <p:cNvPr id="33807" name="Group 88"/>
              <p:cNvGrpSpPr>
                <a:grpSpLocks/>
              </p:cNvGrpSpPr>
              <p:nvPr/>
            </p:nvGrpSpPr>
            <p:grpSpPr bwMode="auto">
              <a:xfrm>
                <a:off x="1397" y="1153"/>
                <a:ext cx="867" cy="394"/>
                <a:chOff x="1397" y="1153"/>
                <a:chExt cx="867" cy="394"/>
              </a:xfrm>
            </p:grpSpPr>
            <p:sp>
              <p:nvSpPr>
                <p:cNvPr id="33856" name="Rectangle 54"/>
                <p:cNvSpPr>
                  <a:spLocks noChangeArrowheads="1"/>
                </p:cNvSpPr>
                <p:nvPr/>
              </p:nvSpPr>
              <p:spPr bwMode="auto">
                <a:xfrm>
                  <a:off x="1440" y="1153"/>
                  <a:ext cx="781" cy="39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just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l-GR" altLang="en-US" sz="11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Συσσώρευσης</a:t>
                  </a:r>
                  <a:endParaRPr lang="el-GR" altLang="en-US" sz="120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algn="just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l-GR" altLang="en-US" sz="24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33857" name="Rectangle 87"/>
                <p:cNvSpPr>
                  <a:spLocks noChangeArrowheads="1"/>
                </p:cNvSpPr>
                <p:nvPr/>
              </p:nvSpPr>
              <p:spPr bwMode="auto">
                <a:xfrm>
                  <a:off x="1397" y="1153"/>
                  <a:ext cx="867" cy="39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l-GR" altLang="en-US" sz="1800"/>
                </a:p>
              </p:txBody>
            </p:sp>
          </p:grpSp>
          <p:grpSp>
            <p:nvGrpSpPr>
              <p:cNvPr id="33808" name="Group 90"/>
              <p:cNvGrpSpPr>
                <a:grpSpLocks/>
              </p:cNvGrpSpPr>
              <p:nvPr/>
            </p:nvGrpSpPr>
            <p:grpSpPr bwMode="auto">
              <a:xfrm>
                <a:off x="2264" y="1153"/>
                <a:ext cx="1162" cy="394"/>
                <a:chOff x="2264" y="1153"/>
                <a:chExt cx="1162" cy="394"/>
              </a:xfrm>
            </p:grpSpPr>
            <p:sp>
              <p:nvSpPr>
                <p:cNvPr id="33854" name="Rectangle 55"/>
                <p:cNvSpPr>
                  <a:spLocks noChangeArrowheads="1"/>
                </p:cNvSpPr>
                <p:nvPr/>
              </p:nvSpPr>
              <p:spPr bwMode="auto">
                <a:xfrm>
                  <a:off x="2307" y="1153"/>
                  <a:ext cx="1076" cy="39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just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l-GR" altLang="en-US" sz="11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Σκληρός Δίσκος</a:t>
                  </a:r>
                  <a:endParaRPr lang="el-GR" altLang="en-US" sz="120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algn="just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l-GR" altLang="en-US" sz="24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33855" name="Rectangle 89"/>
                <p:cNvSpPr>
                  <a:spLocks noChangeArrowheads="1"/>
                </p:cNvSpPr>
                <p:nvPr/>
              </p:nvSpPr>
              <p:spPr bwMode="auto">
                <a:xfrm>
                  <a:off x="2264" y="1153"/>
                  <a:ext cx="1162" cy="39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l-GR" altLang="en-US" sz="1800"/>
                </a:p>
              </p:txBody>
            </p:sp>
          </p:grpSp>
          <p:grpSp>
            <p:nvGrpSpPr>
              <p:cNvPr id="33809" name="Group 92"/>
              <p:cNvGrpSpPr>
                <a:grpSpLocks/>
              </p:cNvGrpSpPr>
              <p:nvPr/>
            </p:nvGrpSpPr>
            <p:grpSpPr bwMode="auto">
              <a:xfrm>
                <a:off x="0" y="1547"/>
                <a:ext cx="1397" cy="394"/>
                <a:chOff x="0" y="1547"/>
                <a:chExt cx="1397" cy="394"/>
              </a:xfrm>
            </p:grpSpPr>
            <p:sp>
              <p:nvSpPr>
                <p:cNvPr id="33852" name="Rectangle 56"/>
                <p:cNvSpPr>
                  <a:spLocks noChangeArrowheads="1"/>
                </p:cNvSpPr>
                <p:nvPr/>
              </p:nvSpPr>
              <p:spPr bwMode="auto">
                <a:xfrm>
                  <a:off x="43" y="1547"/>
                  <a:ext cx="1311" cy="39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just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l-GR" altLang="en-US" sz="11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Μονάδα Ανάκλησης</a:t>
                  </a:r>
                  <a:endParaRPr lang="el-GR" altLang="en-US" sz="120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algn="just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l-GR" altLang="en-US" sz="24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33853" name="Rectangle 91"/>
                <p:cNvSpPr>
                  <a:spLocks noChangeArrowheads="1"/>
                </p:cNvSpPr>
                <p:nvPr/>
              </p:nvSpPr>
              <p:spPr bwMode="auto">
                <a:xfrm>
                  <a:off x="0" y="1547"/>
                  <a:ext cx="1397" cy="39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l-GR" altLang="en-US" sz="1800"/>
                </a:p>
              </p:txBody>
            </p:sp>
          </p:grpSp>
          <p:grpSp>
            <p:nvGrpSpPr>
              <p:cNvPr id="33810" name="Group 94"/>
              <p:cNvGrpSpPr>
                <a:grpSpLocks/>
              </p:cNvGrpSpPr>
              <p:nvPr/>
            </p:nvGrpSpPr>
            <p:grpSpPr bwMode="auto">
              <a:xfrm>
                <a:off x="1397" y="1547"/>
                <a:ext cx="867" cy="394"/>
                <a:chOff x="1397" y="1547"/>
                <a:chExt cx="867" cy="394"/>
              </a:xfrm>
            </p:grpSpPr>
            <p:sp>
              <p:nvSpPr>
                <p:cNvPr id="33850" name="Rectangle 57"/>
                <p:cNvSpPr>
                  <a:spLocks noChangeArrowheads="1"/>
                </p:cNvSpPr>
                <p:nvPr/>
              </p:nvSpPr>
              <p:spPr bwMode="auto">
                <a:xfrm>
                  <a:off x="1440" y="1547"/>
                  <a:ext cx="781" cy="39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just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l-GR" altLang="en-US" sz="11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Εντολών</a:t>
                  </a:r>
                  <a:endParaRPr lang="el-GR" altLang="en-US" sz="120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algn="just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l-GR" altLang="en-US" sz="24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33851" name="Rectangle 93"/>
                <p:cNvSpPr>
                  <a:spLocks noChangeArrowheads="1"/>
                </p:cNvSpPr>
                <p:nvPr/>
              </p:nvSpPr>
              <p:spPr bwMode="auto">
                <a:xfrm>
                  <a:off x="1397" y="1547"/>
                  <a:ext cx="867" cy="39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l-GR" altLang="en-US" sz="1800"/>
                </a:p>
              </p:txBody>
            </p:sp>
          </p:grpSp>
          <p:grpSp>
            <p:nvGrpSpPr>
              <p:cNvPr id="33811" name="Group 96"/>
              <p:cNvGrpSpPr>
                <a:grpSpLocks/>
              </p:cNvGrpSpPr>
              <p:nvPr/>
            </p:nvGrpSpPr>
            <p:grpSpPr bwMode="auto">
              <a:xfrm>
                <a:off x="2264" y="1547"/>
                <a:ext cx="1162" cy="394"/>
                <a:chOff x="2264" y="1547"/>
                <a:chExt cx="1162" cy="394"/>
              </a:xfrm>
            </p:grpSpPr>
            <p:sp>
              <p:nvSpPr>
                <p:cNvPr id="33848" name="Rectangle 58"/>
                <p:cNvSpPr>
                  <a:spLocks noChangeArrowheads="1"/>
                </p:cNvSpPr>
                <p:nvPr/>
              </p:nvSpPr>
              <p:spPr bwMode="auto">
                <a:xfrm>
                  <a:off x="2307" y="1547"/>
                  <a:ext cx="1076" cy="39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just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l-GR" altLang="en-US" sz="11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Καταχωρητές</a:t>
                  </a:r>
                  <a:endParaRPr lang="el-GR" altLang="en-US" sz="120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algn="just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l-GR" altLang="en-US" sz="24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33849" name="Rectangle 95"/>
                <p:cNvSpPr>
                  <a:spLocks noChangeArrowheads="1"/>
                </p:cNvSpPr>
                <p:nvPr/>
              </p:nvSpPr>
              <p:spPr bwMode="auto">
                <a:xfrm>
                  <a:off x="2264" y="1547"/>
                  <a:ext cx="1162" cy="39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l-GR" altLang="en-US" sz="1800"/>
                </a:p>
              </p:txBody>
            </p:sp>
          </p:grpSp>
          <p:grpSp>
            <p:nvGrpSpPr>
              <p:cNvPr id="33812" name="Group 98"/>
              <p:cNvGrpSpPr>
                <a:grpSpLocks/>
              </p:cNvGrpSpPr>
              <p:nvPr/>
            </p:nvGrpSpPr>
            <p:grpSpPr bwMode="auto">
              <a:xfrm>
                <a:off x="0" y="1941"/>
                <a:ext cx="1397" cy="500"/>
                <a:chOff x="0" y="1941"/>
                <a:chExt cx="1397" cy="500"/>
              </a:xfrm>
            </p:grpSpPr>
            <p:sp>
              <p:nvSpPr>
                <p:cNvPr id="33846" name="Rectangle 59"/>
                <p:cNvSpPr>
                  <a:spLocks noChangeArrowheads="1"/>
                </p:cNvSpPr>
                <p:nvPr/>
              </p:nvSpPr>
              <p:spPr bwMode="auto">
                <a:xfrm>
                  <a:off x="43" y="1941"/>
                  <a:ext cx="1311" cy="5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just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l-GR" altLang="en-US" sz="11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Αριθμητικές </a:t>
                  </a:r>
                  <a:r>
                    <a:rPr lang="el-GR" altLang="en-US" sz="1100">
                      <a:latin typeface="Times New Roman" panose="02020603050405020304" pitchFamily="18" charset="0"/>
                    </a:rPr>
                    <a:t>&amp;</a:t>
                  </a:r>
                  <a:r>
                    <a:rPr lang="el-GR" altLang="en-US" sz="11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Λογικές Πράξεις</a:t>
                  </a:r>
                  <a:endParaRPr lang="el-GR" altLang="en-US" sz="120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algn="just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l-GR" altLang="en-US" sz="24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33847" name="Rectangle 97"/>
                <p:cNvSpPr>
                  <a:spLocks noChangeArrowheads="1"/>
                </p:cNvSpPr>
                <p:nvPr/>
              </p:nvSpPr>
              <p:spPr bwMode="auto">
                <a:xfrm>
                  <a:off x="0" y="1941"/>
                  <a:ext cx="1397" cy="50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l-GR" altLang="en-US" sz="1800"/>
                </a:p>
              </p:txBody>
            </p:sp>
          </p:grpSp>
          <p:grpSp>
            <p:nvGrpSpPr>
              <p:cNvPr id="33813" name="Group 100"/>
              <p:cNvGrpSpPr>
                <a:grpSpLocks/>
              </p:cNvGrpSpPr>
              <p:nvPr/>
            </p:nvGrpSpPr>
            <p:grpSpPr bwMode="auto">
              <a:xfrm>
                <a:off x="1397" y="1941"/>
                <a:ext cx="867" cy="500"/>
                <a:chOff x="1397" y="1941"/>
                <a:chExt cx="867" cy="500"/>
              </a:xfrm>
            </p:grpSpPr>
            <p:sp>
              <p:nvSpPr>
                <p:cNvPr id="33844" name="Rectangle 60"/>
                <p:cNvSpPr>
                  <a:spLocks noChangeArrowheads="1"/>
                </p:cNvSpPr>
                <p:nvPr/>
              </p:nvSpPr>
              <p:spPr bwMode="auto">
                <a:xfrm>
                  <a:off x="1440" y="1941"/>
                  <a:ext cx="781" cy="5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just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l-GR" altLang="en-US" sz="11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Αντιστάσεις</a:t>
                  </a:r>
                  <a:endParaRPr lang="el-GR" altLang="en-US" sz="120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algn="just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l-GR" altLang="en-US" sz="24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33845" name="Rectangle 99"/>
                <p:cNvSpPr>
                  <a:spLocks noChangeArrowheads="1"/>
                </p:cNvSpPr>
                <p:nvPr/>
              </p:nvSpPr>
              <p:spPr bwMode="auto">
                <a:xfrm>
                  <a:off x="1397" y="1941"/>
                  <a:ext cx="867" cy="50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l-GR" altLang="en-US" sz="1800"/>
                </a:p>
              </p:txBody>
            </p:sp>
          </p:grpSp>
          <p:grpSp>
            <p:nvGrpSpPr>
              <p:cNvPr id="33814" name="Group 102"/>
              <p:cNvGrpSpPr>
                <a:grpSpLocks/>
              </p:cNvGrpSpPr>
              <p:nvPr/>
            </p:nvGrpSpPr>
            <p:grpSpPr bwMode="auto">
              <a:xfrm>
                <a:off x="2264" y="1941"/>
                <a:ext cx="1162" cy="500"/>
                <a:chOff x="2264" y="1941"/>
                <a:chExt cx="1162" cy="500"/>
              </a:xfrm>
            </p:grpSpPr>
            <p:sp>
              <p:nvSpPr>
                <p:cNvPr id="33842" name="Rectangle 61"/>
                <p:cNvSpPr>
                  <a:spLocks noChangeArrowheads="1"/>
                </p:cNvSpPr>
                <p:nvPr/>
              </p:nvSpPr>
              <p:spPr bwMode="auto">
                <a:xfrm>
                  <a:off x="2307" y="1941"/>
                  <a:ext cx="1076" cy="5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just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l-GR" altLang="en-US" sz="11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Πυκνωτές</a:t>
                  </a:r>
                  <a:endParaRPr lang="el-GR" altLang="en-US" sz="120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algn="just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l-GR" altLang="en-US" sz="24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33843" name="Rectangle 101"/>
                <p:cNvSpPr>
                  <a:spLocks noChangeArrowheads="1"/>
                </p:cNvSpPr>
                <p:nvPr/>
              </p:nvSpPr>
              <p:spPr bwMode="auto">
                <a:xfrm>
                  <a:off x="2264" y="1941"/>
                  <a:ext cx="1162" cy="50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l-GR" altLang="en-US" sz="1800"/>
                </a:p>
              </p:txBody>
            </p:sp>
          </p:grpSp>
          <p:grpSp>
            <p:nvGrpSpPr>
              <p:cNvPr id="33815" name="Group 104"/>
              <p:cNvGrpSpPr>
                <a:grpSpLocks/>
              </p:cNvGrpSpPr>
              <p:nvPr/>
            </p:nvGrpSpPr>
            <p:grpSpPr bwMode="auto">
              <a:xfrm>
                <a:off x="0" y="2441"/>
                <a:ext cx="1397" cy="394"/>
                <a:chOff x="0" y="2441"/>
                <a:chExt cx="1397" cy="394"/>
              </a:xfrm>
            </p:grpSpPr>
            <p:sp>
              <p:nvSpPr>
                <p:cNvPr id="33840" name="Rectangle 62"/>
                <p:cNvSpPr>
                  <a:spLocks noChangeArrowheads="1"/>
                </p:cNvSpPr>
                <p:nvPr/>
              </p:nvSpPr>
              <p:spPr bwMode="auto">
                <a:xfrm>
                  <a:off x="43" y="2441"/>
                  <a:ext cx="1311" cy="39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just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l-GR" altLang="en-US" sz="11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Στοιχεία Μνήμης</a:t>
                  </a:r>
                  <a:endParaRPr lang="el-GR" altLang="en-US" sz="120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algn="just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l-GR" altLang="en-US" sz="24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33841" name="Rectangle 103"/>
                <p:cNvSpPr>
                  <a:spLocks noChangeArrowheads="1"/>
                </p:cNvSpPr>
                <p:nvPr/>
              </p:nvSpPr>
              <p:spPr bwMode="auto">
                <a:xfrm>
                  <a:off x="0" y="2441"/>
                  <a:ext cx="1397" cy="39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l-GR" altLang="en-US" sz="1800"/>
                </a:p>
              </p:txBody>
            </p:sp>
          </p:grpSp>
          <p:grpSp>
            <p:nvGrpSpPr>
              <p:cNvPr id="33816" name="Group 106"/>
              <p:cNvGrpSpPr>
                <a:grpSpLocks/>
              </p:cNvGrpSpPr>
              <p:nvPr/>
            </p:nvGrpSpPr>
            <p:grpSpPr bwMode="auto">
              <a:xfrm>
                <a:off x="1397" y="2441"/>
                <a:ext cx="867" cy="394"/>
                <a:chOff x="1397" y="2441"/>
                <a:chExt cx="867" cy="394"/>
              </a:xfrm>
            </p:grpSpPr>
            <p:sp>
              <p:nvSpPr>
                <p:cNvPr id="33838" name="Rectangle 63"/>
                <p:cNvSpPr>
                  <a:spLocks noChangeArrowheads="1"/>
                </p:cNvSpPr>
                <p:nvPr/>
              </p:nvSpPr>
              <p:spPr bwMode="auto">
                <a:xfrm>
                  <a:off x="1440" y="2441"/>
                  <a:ext cx="781" cy="39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just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l-GR" altLang="en-US" sz="11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Ταχύτητα</a:t>
                  </a:r>
                  <a:endParaRPr lang="el-GR" altLang="en-US" sz="120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algn="just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l-GR" altLang="en-US" sz="24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33839" name="Rectangle 105"/>
                <p:cNvSpPr>
                  <a:spLocks noChangeArrowheads="1"/>
                </p:cNvSpPr>
                <p:nvPr/>
              </p:nvSpPr>
              <p:spPr bwMode="auto">
                <a:xfrm>
                  <a:off x="1397" y="2441"/>
                  <a:ext cx="867" cy="39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l-GR" altLang="en-US" sz="1800"/>
                </a:p>
              </p:txBody>
            </p:sp>
          </p:grpSp>
          <p:grpSp>
            <p:nvGrpSpPr>
              <p:cNvPr id="33817" name="Group 108"/>
              <p:cNvGrpSpPr>
                <a:grpSpLocks/>
              </p:cNvGrpSpPr>
              <p:nvPr/>
            </p:nvGrpSpPr>
            <p:grpSpPr bwMode="auto">
              <a:xfrm>
                <a:off x="2264" y="2441"/>
                <a:ext cx="1162" cy="394"/>
                <a:chOff x="2264" y="2441"/>
                <a:chExt cx="1162" cy="394"/>
              </a:xfrm>
            </p:grpSpPr>
            <p:sp>
              <p:nvSpPr>
                <p:cNvPr id="33836" name="Rectangle 64"/>
                <p:cNvSpPr>
                  <a:spLocks noChangeArrowheads="1"/>
                </p:cNvSpPr>
                <p:nvPr/>
              </p:nvSpPr>
              <p:spPr bwMode="auto">
                <a:xfrm>
                  <a:off x="2307" y="2441"/>
                  <a:ext cx="1076" cy="39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just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l-GR" altLang="en-US" sz="11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Μέγεθος</a:t>
                  </a:r>
                  <a:endParaRPr lang="el-GR" altLang="en-US" sz="120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algn="just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l-GR" altLang="en-US" sz="24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33837" name="Rectangle 107"/>
                <p:cNvSpPr>
                  <a:spLocks noChangeArrowheads="1"/>
                </p:cNvSpPr>
                <p:nvPr/>
              </p:nvSpPr>
              <p:spPr bwMode="auto">
                <a:xfrm>
                  <a:off x="2264" y="2441"/>
                  <a:ext cx="1162" cy="39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l-GR" altLang="en-US" sz="1800"/>
                </a:p>
              </p:txBody>
            </p:sp>
          </p:grpSp>
          <p:grpSp>
            <p:nvGrpSpPr>
              <p:cNvPr id="33818" name="Group 110"/>
              <p:cNvGrpSpPr>
                <a:grpSpLocks/>
              </p:cNvGrpSpPr>
              <p:nvPr/>
            </p:nvGrpSpPr>
            <p:grpSpPr bwMode="auto">
              <a:xfrm>
                <a:off x="0" y="2835"/>
                <a:ext cx="1397" cy="394"/>
                <a:chOff x="0" y="2835"/>
                <a:chExt cx="1397" cy="394"/>
              </a:xfrm>
            </p:grpSpPr>
            <p:sp>
              <p:nvSpPr>
                <p:cNvPr id="33834" name="Rectangle 65"/>
                <p:cNvSpPr>
                  <a:spLocks noChangeArrowheads="1"/>
                </p:cNvSpPr>
                <p:nvPr/>
              </p:nvSpPr>
              <p:spPr bwMode="auto">
                <a:xfrm>
                  <a:off x="43" y="2835"/>
                  <a:ext cx="1311" cy="39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just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l-GR" altLang="en-US" sz="11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Ολοκληρωμένο Κύκλωμα </a:t>
                  </a:r>
                  <a:endParaRPr lang="el-GR" altLang="en-US" sz="120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algn="just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l-GR" altLang="en-US" sz="24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33835" name="Rectangle 109"/>
                <p:cNvSpPr>
                  <a:spLocks noChangeArrowheads="1"/>
                </p:cNvSpPr>
                <p:nvPr/>
              </p:nvSpPr>
              <p:spPr bwMode="auto">
                <a:xfrm>
                  <a:off x="0" y="2835"/>
                  <a:ext cx="1397" cy="39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l-GR" altLang="en-US" sz="1800"/>
                </a:p>
              </p:txBody>
            </p:sp>
          </p:grpSp>
          <p:grpSp>
            <p:nvGrpSpPr>
              <p:cNvPr id="33819" name="Group 112"/>
              <p:cNvGrpSpPr>
                <a:grpSpLocks/>
              </p:cNvGrpSpPr>
              <p:nvPr/>
            </p:nvGrpSpPr>
            <p:grpSpPr bwMode="auto">
              <a:xfrm>
                <a:off x="1397" y="2835"/>
                <a:ext cx="867" cy="394"/>
                <a:chOff x="1397" y="2835"/>
                <a:chExt cx="867" cy="394"/>
              </a:xfrm>
            </p:grpSpPr>
            <p:sp>
              <p:nvSpPr>
                <p:cNvPr id="33832" name="Rectangle 66"/>
                <p:cNvSpPr>
                  <a:spLocks noChangeArrowheads="1"/>
                </p:cNvSpPr>
                <p:nvPr/>
              </p:nvSpPr>
              <p:spPr bwMode="auto">
                <a:xfrm>
                  <a:off x="1440" y="2835"/>
                  <a:ext cx="781" cy="39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just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l-GR" altLang="en-US" sz="11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Διευθύνσεων</a:t>
                  </a:r>
                  <a:endParaRPr lang="el-GR" altLang="en-US" sz="120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algn="just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l-GR" altLang="en-US" sz="24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33833" name="Rectangle 111"/>
                <p:cNvSpPr>
                  <a:spLocks noChangeArrowheads="1"/>
                </p:cNvSpPr>
                <p:nvPr/>
              </p:nvSpPr>
              <p:spPr bwMode="auto">
                <a:xfrm>
                  <a:off x="1397" y="2835"/>
                  <a:ext cx="867" cy="39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l-GR" altLang="en-US" sz="1800"/>
                </a:p>
              </p:txBody>
            </p:sp>
          </p:grpSp>
          <p:grpSp>
            <p:nvGrpSpPr>
              <p:cNvPr id="33820" name="Group 114"/>
              <p:cNvGrpSpPr>
                <a:grpSpLocks/>
              </p:cNvGrpSpPr>
              <p:nvPr/>
            </p:nvGrpSpPr>
            <p:grpSpPr bwMode="auto">
              <a:xfrm>
                <a:off x="2264" y="2835"/>
                <a:ext cx="1162" cy="394"/>
                <a:chOff x="2264" y="2835"/>
                <a:chExt cx="1162" cy="394"/>
              </a:xfrm>
            </p:grpSpPr>
            <p:sp>
              <p:nvSpPr>
                <p:cNvPr id="33830" name="Rectangle 67"/>
                <p:cNvSpPr>
                  <a:spLocks noChangeArrowheads="1"/>
                </p:cNvSpPr>
                <p:nvPr/>
              </p:nvSpPr>
              <p:spPr bwMode="auto">
                <a:xfrm>
                  <a:off x="2307" y="2835"/>
                  <a:ext cx="1076" cy="39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just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l-GR" altLang="en-US" sz="11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Αποθήκευσης</a:t>
                  </a:r>
                  <a:endParaRPr lang="el-GR" altLang="en-US" sz="120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algn="just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l-GR" altLang="en-US" sz="24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33831" name="Rectangle 113"/>
                <p:cNvSpPr>
                  <a:spLocks noChangeArrowheads="1"/>
                </p:cNvSpPr>
                <p:nvPr/>
              </p:nvSpPr>
              <p:spPr bwMode="auto">
                <a:xfrm>
                  <a:off x="2264" y="2835"/>
                  <a:ext cx="1162" cy="39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l-GR" altLang="en-US" sz="1800"/>
                </a:p>
              </p:txBody>
            </p:sp>
          </p:grpSp>
          <p:grpSp>
            <p:nvGrpSpPr>
              <p:cNvPr id="33821" name="Group 116"/>
              <p:cNvGrpSpPr>
                <a:grpSpLocks/>
              </p:cNvGrpSpPr>
              <p:nvPr/>
            </p:nvGrpSpPr>
            <p:grpSpPr bwMode="auto">
              <a:xfrm>
                <a:off x="0" y="3229"/>
                <a:ext cx="1397" cy="394"/>
                <a:chOff x="0" y="3229"/>
                <a:chExt cx="1397" cy="394"/>
              </a:xfrm>
            </p:grpSpPr>
            <p:sp>
              <p:nvSpPr>
                <p:cNvPr id="33828" name="Rectangle 68"/>
                <p:cNvSpPr>
                  <a:spLocks noChangeArrowheads="1"/>
                </p:cNvSpPr>
                <p:nvPr/>
              </p:nvSpPr>
              <p:spPr bwMode="auto">
                <a:xfrm>
                  <a:off x="43" y="3229"/>
                  <a:ext cx="1311" cy="39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just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l-GR" altLang="en-US" sz="11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Μονάδα Προστασίας </a:t>
                  </a:r>
                  <a:endParaRPr lang="el-GR" altLang="en-US" sz="120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algn="just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l-GR" altLang="en-US" sz="24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33829" name="Rectangle 115"/>
                <p:cNvSpPr>
                  <a:spLocks noChangeArrowheads="1"/>
                </p:cNvSpPr>
                <p:nvPr/>
              </p:nvSpPr>
              <p:spPr bwMode="auto">
                <a:xfrm>
                  <a:off x="0" y="3229"/>
                  <a:ext cx="1397" cy="39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l-GR" altLang="en-US" sz="1800"/>
                </a:p>
              </p:txBody>
            </p:sp>
          </p:grpSp>
          <p:grpSp>
            <p:nvGrpSpPr>
              <p:cNvPr id="33822" name="Group 118"/>
              <p:cNvGrpSpPr>
                <a:grpSpLocks/>
              </p:cNvGrpSpPr>
              <p:nvPr/>
            </p:nvGrpSpPr>
            <p:grpSpPr bwMode="auto">
              <a:xfrm>
                <a:off x="1397" y="3229"/>
                <a:ext cx="867" cy="394"/>
                <a:chOff x="1397" y="3229"/>
                <a:chExt cx="867" cy="394"/>
              </a:xfrm>
            </p:grpSpPr>
            <p:sp>
              <p:nvSpPr>
                <p:cNvPr id="33826" name="Rectangle 69"/>
                <p:cNvSpPr>
                  <a:spLocks noChangeArrowheads="1"/>
                </p:cNvSpPr>
                <p:nvPr/>
              </p:nvSpPr>
              <p:spPr bwMode="auto">
                <a:xfrm>
                  <a:off x="1440" y="3229"/>
                  <a:ext cx="781" cy="39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just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l-GR" altLang="en-US" sz="11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Κεντρική Μονάδα</a:t>
                  </a:r>
                  <a:endParaRPr lang="el-GR" altLang="en-US" sz="120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algn="just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l-GR" altLang="en-US" sz="24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33827" name="Rectangle 117"/>
                <p:cNvSpPr>
                  <a:spLocks noChangeArrowheads="1"/>
                </p:cNvSpPr>
                <p:nvPr/>
              </p:nvSpPr>
              <p:spPr bwMode="auto">
                <a:xfrm>
                  <a:off x="1397" y="3229"/>
                  <a:ext cx="867" cy="39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l-GR" altLang="en-US" sz="1800"/>
                </a:p>
              </p:txBody>
            </p:sp>
          </p:grpSp>
          <p:grpSp>
            <p:nvGrpSpPr>
              <p:cNvPr id="33823" name="Group 120"/>
              <p:cNvGrpSpPr>
                <a:grpSpLocks/>
              </p:cNvGrpSpPr>
              <p:nvPr/>
            </p:nvGrpSpPr>
            <p:grpSpPr bwMode="auto">
              <a:xfrm>
                <a:off x="2264" y="3229"/>
                <a:ext cx="1162" cy="394"/>
                <a:chOff x="2264" y="3229"/>
                <a:chExt cx="1162" cy="394"/>
              </a:xfrm>
            </p:grpSpPr>
            <p:sp>
              <p:nvSpPr>
                <p:cNvPr id="33824" name="Rectangle 70"/>
                <p:cNvSpPr>
                  <a:spLocks noChangeArrowheads="1"/>
                </p:cNvSpPr>
                <p:nvPr/>
              </p:nvSpPr>
              <p:spPr bwMode="auto">
                <a:xfrm>
                  <a:off x="2307" y="3229"/>
                  <a:ext cx="1076" cy="39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just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l-GR" altLang="en-US" sz="11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Εκτυπωτής</a:t>
                  </a:r>
                  <a:endParaRPr lang="el-GR" altLang="en-US" sz="120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algn="just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l-GR" altLang="en-US" sz="24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33825" name="Rectangle 119"/>
                <p:cNvSpPr>
                  <a:spLocks noChangeArrowheads="1"/>
                </p:cNvSpPr>
                <p:nvPr/>
              </p:nvSpPr>
              <p:spPr bwMode="auto">
                <a:xfrm>
                  <a:off x="2264" y="3229"/>
                  <a:ext cx="1162" cy="39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l-GR" altLang="en-US" sz="1800"/>
                </a:p>
              </p:txBody>
            </p:sp>
          </p:grpSp>
        </p:grpSp>
        <p:sp>
          <p:nvSpPr>
            <p:cNvPr id="33798" name="Rectangle 122"/>
            <p:cNvSpPr>
              <a:spLocks noChangeArrowheads="1"/>
            </p:cNvSpPr>
            <p:nvPr/>
          </p:nvSpPr>
          <p:spPr bwMode="auto">
            <a:xfrm>
              <a:off x="-3" y="-3"/>
              <a:ext cx="3432" cy="3629"/>
            </a:xfrm>
            <a:prstGeom prst="rect">
              <a:avLst/>
            </a:prstGeom>
            <a:noFill/>
            <a:ln w="9525">
              <a:solidFill>
                <a:srgbClr val="A0A0A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n-US" sz="1800"/>
            </a:p>
          </p:txBody>
        </p:sp>
      </p:grpSp>
      <p:sp>
        <p:nvSpPr>
          <p:cNvPr id="123" name="Text Box 4"/>
          <p:cNvSpPr txBox="1">
            <a:spLocks noChangeArrowheads="1"/>
          </p:cNvSpPr>
          <p:nvPr/>
        </p:nvSpPr>
        <p:spPr bwMode="auto">
          <a:xfrm>
            <a:off x="689303" y="1922390"/>
            <a:ext cx="423152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n-US" sz="2400" b="1" dirty="0" smtClean="0"/>
              <a:t>Δίνουμε παράλληλα και σχετικές σημειώσεις-πηγές </a:t>
            </a:r>
            <a:endParaRPr lang="el-GR" altLang="en-US" sz="2400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04507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3"/>
          <p:cNvSpPr>
            <a:spLocks noChangeArrowheads="1"/>
          </p:cNvSpPr>
          <p:nvPr/>
        </p:nvSpPr>
        <p:spPr bwMode="auto">
          <a:xfrm>
            <a:off x="3452813" y="2157413"/>
            <a:ext cx="9144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n-US" sz="1800"/>
          </a:p>
        </p:txBody>
      </p:sp>
      <p:pic>
        <p:nvPicPr>
          <p:cNvPr id="34819" name="Picture 2" descr="ΚΜ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009650"/>
            <a:ext cx="8967788" cy="546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0" name="Text Box 4"/>
          <p:cNvSpPr txBox="1">
            <a:spLocks noChangeArrowheads="1"/>
          </p:cNvSpPr>
          <p:nvPr/>
        </p:nvSpPr>
        <p:spPr bwMode="auto">
          <a:xfrm>
            <a:off x="1479175" y="178653"/>
            <a:ext cx="895574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n-US" sz="2400" b="1" dirty="0"/>
              <a:t>Τι περιλαμβάνει η ΚΜΕ</a:t>
            </a:r>
            <a:r>
              <a:rPr lang="el-GR" altLang="en-US" sz="2400" b="1" dirty="0" smtClean="0"/>
              <a:t>; Θέτουμε ερωτήματα που </a:t>
            </a:r>
            <a:r>
              <a:rPr lang="el-GR" altLang="en-US" sz="2400" b="1" dirty="0" err="1" smtClean="0"/>
              <a:t>απαντιούνται</a:t>
            </a:r>
            <a:r>
              <a:rPr lang="el-GR" altLang="en-US" sz="2400" b="1" dirty="0" smtClean="0"/>
              <a:t> μέσα από το χάρτη</a:t>
            </a:r>
            <a:endParaRPr lang="el-GR" altLang="en-US" sz="2400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438485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60351"/>
            <a:ext cx="8229600" cy="1152525"/>
          </a:xfrm>
        </p:spPr>
        <p:txBody>
          <a:bodyPr/>
          <a:lstStyle/>
          <a:p>
            <a:pPr eaLnBrk="1" hangingPunct="1">
              <a:defRPr/>
            </a:pPr>
            <a:r>
              <a:rPr lang="el-GR" sz="2400">
                <a:effectLst>
                  <a:outerShdw blurRad="38100" dist="38100" dir="2700000" algn="tl">
                    <a:srgbClr val="C0C0C0"/>
                  </a:outerShdw>
                </a:effectLst>
              </a:rPr>
              <a:t>Δραστηριότητα Κατασκευής εννοιολογικού χάρτη : </a:t>
            </a:r>
            <a:r>
              <a:rPr lang="el-GR" sz="2400" i="1">
                <a:effectLst>
                  <a:outerShdw blurRad="38100" dist="38100" dir="2700000" algn="tl">
                    <a:srgbClr val="C0C0C0"/>
                  </a:outerShdw>
                </a:effectLst>
              </a:rPr>
              <a:t>Ανάλυση ποιήματος «Σπίτι με κήπον» (Ε’ δημοτικού)</a:t>
            </a:r>
            <a:endParaRPr lang="en-GB" sz="2400" i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35843" name="Picture 3" descr="Σπίτι με κήπο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535114"/>
            <a:ext cx="8229600" cy="5018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1970896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Θρόισμα">
  <a:themeElements>
    <a:clrScheme name="Θρόισμα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Θρόισμα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Θρόισμα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490</Words>
  <Application>Microsoft Office PowerPoint</Application>
  <PresentationFormat>Ευρεία οθόνη</PresentationFormat>
  <Paragraphs>108</Paragraphs>
  <Slides>11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11</vt:i4>
      </vt:variant>
    </vt:vector>
  </HeadingPairs>
  <TitlesOfParts>
    <vt:vector size="17" baseType="lpstr">
      <vt:lpstr>Arial</vt:lpstr>
      <vt:lpstr>Century Gothic</vt:lpstr>
      <vt:lpstr>Times New Roman</vt:lpstr>
      <vt:lpstr>Wingdings</vt:lpstr>
      <vt:lpstr>Wingdings 3</vt:lpstr>
      <vt:lpstr>Θρόισμα</vt:lpstr>
      <vt:lpstr>Εννοιολογική Χαρτογράφηση    εργαλείο μάθησης &amp; αξιολόγησης</vt:lpstr>
      <vt:lpstr>Σχεδίαση δραστηριοτήτων εννοιολογικής χαρτογράφησης</vt:lpstr>
      <vt:lpstr>Εργαλείο Μάθησης και Αξιολόγησης</vt:lpstr>
      <vt:lpstr>Είδη δραστηριοτήτων που βασίζονται σε εννοιολογικούς χάρτες 1  (1/2)</vt:lpstr>
      <vt:lpstr>Είδη δραστηριοτήτων που βασίζονται σε εννοιολογικούς χάρτες 1  (2/2)</vt:lpstr>
      <vt:lpstr>Παρουσίαση του PowerPoint</vt:lpstr>
      <vt:lpstr>Δραστηριότητα Κατασκευής ενός εννοιολογικού χάρτη για την Κεντρική Μονάδα Επεξεργασίας του Η/Υ</vt:lpstr>
      <vt:lpstr>Παρουσίαση του PowerPoint</vt:lpstr>
      <vt:lpstr>Δραστηριότητα Κατασκευής εννοιολογικού χάρτη : Ανάλυση ποιήματος «Σπίτι με κήπον» (Ε’ δημοτικού)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Εννοιολογική Χαρτογράφηση    εργαλείο μάθησης &amp; αξιολόγησης</dc:title>
  <dc:creator>Kyparissia Papanikolaou</dc:creator>
  <cp:lastModifiedBy>Kyparissia Papanikolaou</cp:lastModifiedBy>
  <cp:revision>5</cp:revision>
  <dcterms:created xsi:type="dcterms:W3CDTF">2021-10-31T19:59:09Z</dcterms:created>
  <dcterms:modified xsi:type="dcterms:W3CDTF">2021-11-02T10:41:59Z</dcterms:modified>
</cp:coreProperties>
</file>