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7"/>
  </p:notesMasterIdLst>
  <p:sldIdLst>
    <p:sldId id="264" r:id="rId2"/>
    <p:sldId id="279" r:id="rId3"/>
    <p:sldId id="270" r:id="rId4"/>
    <p:sldId id="271" r:id="rId5"/>
    <p:sldId id="275" r:id="rId6"/>
    <p:sldId id="276" r:id="rId7"/>
    <p:sldId id="272" r:id="rId8"/>
    <p:sldId id="277" r:id="rId9"/>
    <p:sldId id="273" r:id="rId10"/>
    <p:sldId id="278" r:id="rId11"/>
    <p:sldId id="274" r:id="rId12"/>
    <p:sldId id="280" r:id="rId13"/>
    <p:sldId id="281" r:id="rId14"/>
    <p:sldId id="282" r:id="rId15"/>
    <p:sldId id="283" r:id="rId16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50" autoAdjust="0"/>
    <p:restoredTop sz="94660" autoAdjust="0"/>
  </p:normalViewPr>
  <p:slideViewPr>
    <p:cSldViewPr>
      <p:cViewPr varScale="1">
        <p:scale>
          <a:sx n="87" d="100"/>
          <a:sy n="87" d="100"/>
        </p:scale>
        <p:origin x="136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C8E879F-BBB4-4CF0-AA7F-502AB7D315F2}" type="datetimeFigureOut">
              <a:rPr lang="el-GR"/>
              <a:pPr>
                <a:defRPr/>
              </a:pPr>
              <a:t>14/10/2021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CBF4A0F-61CB-4F19-AB8E-54B0FDEAFE9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5837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7B556E-845D-4696-9888-0AD8962AE065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645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09EBB59-D7C6-4D50-A859-AB3252D1ED86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65540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2ECD3F-230C-4694-A745-B485BA1FE354}" type="slidenum">
              <a:rPr lang="el-GR" smtClean="0"/>
              <a:pPr/>
              <a:t>4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66564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7A3C2CC-E50D-4FD1-9020-F089B87E1FD6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67588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F6CFAF-80F4-4564-9AD7-86C719A5F471}" type="slidenum">
              <a:rPr lang="el-GR" smtClean="0"/>
              <a:pPr/>
              <a:t>9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/>
          </a:p>
        </p:txBody>
      </p:sp>
      <p:sp>
        <p:nvSpPr>
          <p:cNvPr id="68612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B071F33-C1D4-4A5F-9902-AEB626814FDB}" type="slidenum">
              <a:rPr lang="el-GR" smtClean="0"/>
              <a:pPr/>
              <a:t>11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905000" y="1219200"/>
            <a:ext cx="0" cy="205740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5" name="Oval 8"/>
          <p:cNvSpPr>
            <a:spLocks noChangeArrowheads="1"/>
          </p:cNvSpPr>
          <p:nvPr/>
        </p:nvSpPr>
        <p:spPr bwMode="auto">
          <a:xfrm>
            <a:off x="163513" y="2103438"/>
            <a:ext cx="347662" cy="347662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l-GR" sz="2400">
              <a:latin typeface="Times New Roman" pitchFamily="18" charset="0"/>
            </a:endParaRPr>
          </a:p>
        </p:txBody>
      </p:sp>
      <p:sp>
        <p:nvSpPr>
          <p:cNvPr id="6" name="Oval 9"/>
          <p:cNvSpPr>
            <a:spLocks noChangeArrowheads="1"/>
          </p:cNvSpPr>
          <p:nvPr/>
        </p:nvSpPr>
        <p:spPr bwMode="auto">
          <a:xfrm>
            <a:off x="739775" y="2105025"/>
            <a:ext cx="349250" cy="347663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l-GR" sz="2400">
              <a:latin typeface="Times New Roman" pitchFamily="18" charset="0"/>
            </a:endParaRPr>
          </a:p>
        </p:txBody>
      </p:sp>
      <p:sp>
        <p:nvSpPr>
          <p:cNvPr id="7" name="Oval 10"/>
          <p:cNvSpPr>
            <a:spLocks noChangeArrowheads="1"/>
          </p:cNvSpPr>
          <p:nvPr/>
        </p:nvSpPr>
        <p:spPr bwMode="auto">
          <a:xfrm>
            <a:off x="1317625" y="2105025"/>
            <a:ext cx="347663" cy="347663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l-GR" sz="2400">
              <a:latin typeface="Times New Roman" pitchFamily="18" charset="0"/>
            </a:endParaRPr>
          </a:p>
        </p:txBody>
      </p:sp>
      <p:sp>
        <p:nvSpPr>
          <p:cNvPr id="942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133600" y="1371600"/>
            <a:ext cx="6477000" cy="1752600"/>
          </a:xfrm>
        </p:spPr>
        <p:txBody>
          <a:bodyPr/>
          <a:lstStyle>
            <a:lvl1pPr>
              <a:defRPr sz="5400"/>
            </a:lvl1pPr>
          </a:lstStyle>
          <a:p>
            <a:r>
              <a:rPr lang="el-GR"/>
              <a:t>Click to edit Master title style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733800"/>
            <a:ext cx="6477000" cy="19812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l-GR"/>
              <a:t>Click to edit Master subtitle style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086600" y="6248400"/>
            <a:ext cx="1524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810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22098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0FFF95-F351-43E4-8501-5ADDC79050B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29552C-6C07-4103-A993-389ED79406A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90500"/>
            <a:ext cx="1752600" cy="5829300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524000" y="190500"/>
            <a:ext cx="5105400" cy="5829300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EBBB82-88A7-436D-95B7-0641476C848B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Τίτλος και Πίνακ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ίνακα"/>
          <p:cNvSpPr>
            <a:spLocks noGrp="1"/>
          </p:cNvSpPr>
          <p:nvPr>
            <p:ph type="tbl" idx="1"/>
          </p:nvPr>
        </p:nvSpPr>
        <p:spPr>
          <a:xfrm>
            <a:off x="1524000" y="1905000"/>
            <a:ext cx="7010400" cy="4114800"/>
          </a:xfrm>
        </p:spPr>
        <p:txBody>
          <a:bodyPr/>
          <a:lstStyle/>
          <a:p>
            <a:pPr lvl="0"/>
            <a:endParaRPr lang="el-G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3E609-90CA-4360-A947-1BECA10DAAB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Τίτλος, Κείμενο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524000" y="190500"/>
            <a:ext cx="7010400" cy="152717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6F5923-9D5E-4232-A8BD-456D9F374A7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D4E6FE-0A01-46BF-B667-70385C74CAC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7178E-F504-41DC-9829-2BB6068EBC8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05400" y="1905000"/>
            <a:ext cx="3429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F7CE27-64D9-4A4A-B926-91285BB2B9F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4C6809-FB80-4004-9104-FF77FCD9705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9A959-6457-475F-9094-E80BAE95AD7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DADE42-C0A2-434B-807B-0507ED8B2C4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541F0D-B724-47D1-89CC-B0D96009FCE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02743-FE6E-487A-96BA-8C08072B9CF4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0" y="190500"/>
            <a:ext cx="7010400" cy="152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title style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0" y="1905000"/>
            <a:ext cx="7010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Click to edit Master text styles</a:t>
            </a:r>
          </a:p>
          <a:p>
            <a:pPr lvl="1"/>
            <a:r>
              <a:rPr lang="el-GR"/>
              <a:t>Second level</a:t>
            </a:r>
          </a:p>
          <a:p>
            <a:pPr lvl="2"/>
            <a:r>
              <a:rPr lang="el-GR"/>
              <a:t>Third level</a:t>
            </a:r>
          </a:p>
          <a:p>
            <a:pPr lvl="3"/>
            <a:r>
              <a:rPr lang="el-GR"/>
              <a:t>Fourth level</a:t>
            </a:r>
          </a:p>
          <a:p>
            <a:pPr lvl="4"/>
            <a:r>
              <a:rPr lang="el-GR"/>
              <a:t>Fifth level</a:t>
            </a:r>
          </a:p>
        </p:txBody>
      </p:sp>
      <p:sp>
        <p:nvSpPr>
          <p:cNvPr id="931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29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31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31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24000" y="62484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fld id="{23F23291-972D-4777-9E17-0485CCE97DB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93191" name="Line 7"/>
          <p:cNvSpPr>
            <a:spLocks noChangeShapeType="1"/>
          </p:cNvSpPr>
          <p:nvPr/>
        </p:nvSpPr>
        <p:spPr bwMode="auto">
          <a:xfrm flipV="1">
            <a:off x="1371600" y="304800"/>
            <a:ext cx="0" cy="12954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l-GR"/>
          </a:p>
        </p:txBody>
      </p:sp>
      <p:sp>
        <p:nvSpPr>
          <p:cNvPr id="93192" name="Oval 8"/>
          <p:cNvSpPr>
            <a:spLocks noChangeArrowheads="1"/>
          </p:cNvSpPr>
          <p:nvPr/>
        </p:nvSpPr>
        <p:spPr bwMode="auto">
          <a:xfrm>
            <a:off x="152400" y="838200"/>
            <a:ext cx="228600" cy="228600"/>
          </a:xfrm>
          <a:prstGeom prst="ellipse">
            <a:avLst/>
          </a:prstGeom>
          <a:solidFill>
            <a:schemeClr val="tx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l-GR" sz="2400">
              <a:latin typeface="Times New Roman" pitchFamily="18" charset="0"/>
            </a:endParaRPr>
          </a:p>
        </p:txBody>
      </p:sp>
      <p:sp>
        <p:nvSpPr>
          <p:cNvPr id="93193" name="Oval 9"/>
          <p:cNvSpPr>
            <a:spLocks noChangeArrowheads="1"/>
          </p:cNvSpPr>
          <p:nvPr/>
        </p:nvSpPr>
        <p:spPr bwMode="auto">
          <a:xfrm>
            <a:off x="539750" y="838200"/>
            <a:ext cx="228600" cy="228600"/>
          </a:xfrm>
          <a:prstGeom prst="ellipse">
            <a:avLst/>
          </a:prstGeom>
          <a:solidFill>
            <a:schemeClr val="accent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l-GR" sz="2400">
              <a:latin typeface="Times New Roman" pitchFamily="18" charset="0"/>
            </a:endParaRPr>
          </a:p>
        </p:txBody>
      </p:sp>
      <p:sp>
        <p:nvSpPr>
          <p:cNvPr id="93194" name="Oval 10"/>
          <p:cNvSpPr>
            <a:spLocks noChangeArrowheads="1"/>
          </p:cNvSpPr>
          <p:nvPr/>
        </p:nvSpPr>
        <p:spPr bwMode="auto">
          <a:xfrm>
            <a:off x="927100" y="838200"/>
            <a:ext cx="228600" cy="228600"/>
          </a:xfrm>
          <a:prstGeom prst="ellipse">
            <a:avLst/>
          </a:prstGeom>
          <a:solidFill>
            <a:schemeClr val="accent2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l-GR" sz="24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0" r:id="rId2"/>
    <p:sldLayoutId id="2147483871" r:id="rId3"/>
    <p:sldLayoutId id="2147483872" r:id="rId4"/>
    <p:sldLayoutId id="2147483873" r:id="rId5"/>
    <p:sldLayoutId id="2147483874" r:id="rId6"/>
    <p:sldLayoutId id="2147483875" r:id="rId7"/>
    <p:sldLayoutId id="2147483876" r:id="rId8"/>
    <p:sldLayoutId id="2147483877" r:id="rId9"/>
    <p:sldLayoutId id="2147483878" r:id="rId10"/>
    <p:sldLayoutId id="2147483879" r:id="rId11"/>
    <p:sldLayoutId id="2147483880" r:id="rId12"/>
    <p:sldLayoutId id="2147483881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0000"/>
        <a:buFont typeface="Wingdings" pitchFamily="2" charset="2"/>
        <a:buChar char="¢"/>
        <a:defRPr sz="30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l"/>
        <a:defRPr sz="28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image" Target="../media/image36.png"/><Relationship Id="rId7" Type="http://schemas.openxmlformats.org/officeDocument/2006/relationships/image" Target="../media/image4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8.png"/><Relationship Id="rId7" Type="http://schemas.openxmlformats.org/officeDocument/2006/relationships/image" Target="../media/image5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10" Type="http://schemas.openxmlformats.org/officeDocument/2006/relationships/image" Target="../media/image55.png"/><Relationship Id="rId4" Type="http://schemas.openxmlformats.org/officeDocument/2006/relationships/image" Target="../media/image49.png"/><Relationship Id="rId9" Type="http://schemas.openxmlformats.org/officeDocument/2006/relationships/image" Target="../media/image5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8.png"/><Relationship Id="rId5" Type="http://schemas.openxmlformats.org/officeDocument/2006/relationships/image" Target="../media/image57.png"/><Relationship Id="rId4" Type="http://schemas.openxmlformats.org/officeDocument/2006/relationships/image" Target="../media/image56.png"/></Relationships>
</file>

<file path=ppt/slides/_rels/slide15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5.png"/><Relationship Id="rId3" Type="http://schemas.openxmlformats.org/officeDocument/2006/relationships/image" Target="../media/image60.png"/><Relationship Id="rId12" Type="http://schemas.openxmlformats.org/officeDocument/2006/relationships/image" Target="../media/image64.png"/><Relationship Id="rId17" Type="http://schemas.openxmlformats.org/officeDocument/2006/relationships/image" Target="../media/image67.png"/><Relationship Id="rId2" Type="http://schemas.openxmlformats.org/officeDocument/2006/relationships/image" Target="../media/image59.png"/><Relationship Id="rId16" Type="http://schemas.openxmlformats.org/officeDocument/2006/relationships/image" Target="../media/image88.png"/><Relationship Id="rId1" Type="http://schemas.openxmlformats.org/officeDocument/2006/relationships/slideLayout" Target="../slideLayouts/slideLayout7.xml"/><Relationship Id="rId11" Type="http://schemas.openxmlformats.org/officeDocument/2006/relationships/image" Target="../media/image63.png"/><Relationship Id="rId10" Type="http://schemas.openxmlformats.org/officeDocument/2006/relationships/image" Target="../media/image62.png"/><Relationship Id="rId4" Type="http://schemas.openxmlformats.org/officeDocument/2006/relationships/image" Target="../media/image61.png"/><Relationship Id="rId9" Type="http://schemas.openxmlformats.org/officeDocument/2006/relationships/image" Target="../media/image77.png"/><Relationship Id="rId14" Type="http://schemas.openxmlformats.org/officeDocument/2006/relationships/image" Target="../media/image6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7.png"/><Relationship Id="rId7" Type="http://schemas.openxmlformats.org/officeDocument/2006/relationships/image" Target="../media/image1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1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4.png"/><Relationship Id="rId7" Type="http://schemas.openxmlformats.org/officeDocument/2006/relationships/image" Target="../media/image2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7.png"/><Relationship Id="rId7" Type="http://schemas.openxmlformats.org/officeDocument/2006/relationships/image" Target="../media/image3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190501"/>
            <a:ext cx="7010400" cy="1113126"/>
          </a:xfrm>
        </p:spPr>
        <p:txBody>
          <a:bodyPr/>
          <a:lstStyle/>
          <a:p>
            <a:pPr algn="ctr" eaLnBrk="1" hangingPunct="1"/>
            <a:r>
              <a:rPr lang="el-GR" sz="3600" b="1" dirty="0">
                <a:solidFill>
                  <a:srgbClr val="FF0000"/>
                </a:solidFill>
                <a:latin typeface="Trebuchet MS" pitchFamily="34" charset="0"/>
              </a:rPr>
              <a:t>ΑΒΕΒΑΙΟΤΗΤΑ ΣΤΙΣ ΜΕΤΡΗΣΕΙΣ</a:t>
            </a:r>
            <a:br>
              <a:rPr lang="en-US" sz="3800" dirty="0">
                <a:latin typeface="Trebuchet MS" pitchFamily="34" charset="0"/>
              </a:rPr>
            </a:b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Αβεβαιότητα μέτρησης σε </a:t>
            </a:r>
            <a:r>
              <a:rPr lang="el-G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αναλογικό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 όργανο</a:t>
            </a: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l-G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820" name="Rectangle 17"/>
          <p:cNvSpPr>
            <a:spLocks noChangeArrowheads="1"/>
          </p:cNvSpPr>
          <p:nvPr/>
        </p:nvSpPr>
        <p:spPr bwMode="auto">
          <a:xfrm>
            <a:off x="0" y="26177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34821" name="Rectangle 21"/>
          <p:cNvSpPr>
            <a:spLocks noChangeArrowheads="1"/>
          </p:cNvSpPr>
          <p:nvPr/>
        </p:nvSpPr>
        <p:spPr bwMode="auto">
          <a:xfrm>
            <a:off x="0" y="26177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70A0C95-B906-48A3-87BF-FBE72131D374}"/>
              </a:ext>
            </a:extLst>
          </p:cNvPr>
          <p:cNvGrpSpPr/>
          <p:nvPr/>
        </p:nvGrpSpPr>
        <p:grpSpPr>
          <a:xfrm>
            <a:off x="1000125" y="1772816"/>
            <a:ext cx="7100267" cy="1872208"/>
            <a:chOff x="1000125" y="1771105"/>
            <a:chExt cx="7100267" cy="1872208"/>
          </a:xfrm>
        </p:grpSpPr>
        <p:sp>
          <p:nvSpPr>
            <p:cNvPr id="34828" name="Text Box 9"/>
            <p:cNvSpPr txBox="1">
              <a:spLocks noChangeArrowheads="1"/>
            </p:cNvSpPr>
            <p:nvPr/>
          </p:nvSpPr>
          <p:spPr bwMode="auto">
            <a:xfrm>
              <a:off x="4457081" y="3155505"/>
              <a:ext cx="3643311" cy="48780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r>
                <a:rPr lang="el-GR" sz="1600">
                  <a:latin typeface="Trebuchet MS" pitchFamily="34" charset="0"/>
                  <a:cs typeface="Times New Roman" pitchFamily="18" charset="0"/>
                </a:rPr>
                <a:t>0        1        2        3        4        5     </a:t>
              </a:r>
              <a:r>
                <a:rPr lang="en-US" sz="1600">
                  <a:latin typeface="Trebuchet MS" pitchFamily="34" charset="0"/>
                  <a:cs typeface="Times New Roman" pitchFamily="18" charset="0"/>
                </a:rPr>
                <a:t>      </a:t>
              </a:r>
              <a:endParaRPr lang="en-US" sz="3600">
                <a:latin typeface="Trebuchet MS" pitchFamily="34" charset="0"/>
              </a:endParaRP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082ADB07-DA55-4FBA-8CBD-ABFDAF13B6B1}"/>
                </a:ext>
              </a:extLst>
            </p:cNvPr>
            <p:cNvGrpSpPr/>
            <p:nvPr/>
          </p:nvGrpSpPr>
          <p:grpSpPr>
            <a:xfrm>
              <a:off x="1000125" y="1771105"/>
              <a:ext cx="7096259" cy="1602550"/>
              <a:chOff x="1000125" y="1771105"/>
              <a:chExt cx="7096259" cy="1602550"/>
            </a:xfrm>
          </p:grpSpPr>
          <p:grpSp>
            <p:nvGrpSpPr>
              <p:cNvPr id="19" name="18 - Ομάδα"/>
              <p:cNvGrpSpPr/>
              <p:nvPr/>
            </p:nvGrpSpPr>
            <p:grpSpPr>
              <a:xfrm>
                <a:off x="4477600" y="2707978"/>
                <a:ext cx="1819713" cy="379306"/>
                <a:chOff x="4477600" y="2707978"/>
                <a:chExt cx="1819713" cy="379306"/>
              </a:xfrm>
            </p:grpSpPr>
            <p:sp>
              <p:nvSpPr>
                <p:cNvPr id="34830" name="Line 15"/>
                <p:cNvSpPr>
                  <a:spLocks noChangeShapeType="1"/>
                </p:cNvSpPr>
                <p:nvPr/>
              </p:nvSpPr>
              <p:spPr bwMode="auto">
                <a:xfrm>
                  <a:off x="4477600" y="2707978"/>
                  <a:ext cx="2126" cy="37930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34831" name="Line 14"/>
                <p:cNvSpPr>
                  <a:spLocks noChangeShapeType="1"/>
                </p:cNvSpPr>
                <p:nvPr/>
              </p:nvSpPr>
              <p:spPr bwMode="auto">
                <a:xfrm>
                  <a:off x="5083461" y="2707978"/>
                  <a:ext cx="1063" cy="37930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34832" name="Line 13"/>
                <p:cNvSpPr>
                  <a:spLocks noChangeShapeType="1"/>
                </p:cNvSpPr>
                <p:nvPr/>
              </p:nvSpPr>
              <p:spPr bwMode="auto">
                <a:xfrm>
                  <a:off x="5688261" y="2707978"/>
                  <a:ext cx="1063" cy="37930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34833" name="Line 12"/>
                <p:cNvSpPr>
                  <a:spLocks noChangeShapeType="1"/>
                </p:cNvSpPr>
                <p:nvPr/>
              </p:nvSpPr>
              <p:spPr bwMode="auto">
                <a:xfrm>
                  <a:off x="6295187" y="2707978"/>
                  <a:ext cx="2126" cy="37930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l-GR"/>
                </a:p>
              </p:txBody>
            </p:sp>
          </p:grpSp>
          <p:sp>
            <p:nvSpPr>
              <p:cNvPr id="34834" name="Line 11"/>
              <p:cNvSpPr>
                <a:spLocks noChangeShapeType="1"/>
              </p:cNvSpPr>
              <p:nvPr/>
            </p:nvSpPr>
            <p:spPr bwMode="auto">
              <a:xfrm>
                <a:off x="6899987" y="2707978"/>
                <a:ext cx="2126" cy="37930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4835" name="Line 10"/>
              <p:cNvSpPr>
                <a:spLocks noChangeShapeType="1"/>
              </p:cNvSpPr>
              <p:nvPr/>
            </p:nvSpPr>
            <p:spPr bwMode="auto">
              <a:xfrm>
                <a:off x="7505849" y="2707978"/>
                <a:ext cx="1063" cy="379306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grpSp>
            <p:nvGrpSpPr>
              <p:cNvPr id="2" name="Group 1">
                <a:extLst>
                  <a:ext uri="{FF2B5EF4-FFF2-40B4-BE49-F238E27FC236}">
                    <a16:creationId xmlns:a16="http://schemas.microsoft.com/office/drawing/2014/main" id="{30A0B5F3-F994-42B6-B50A-EAA7AD8A6AB3}"/>
                  </a:ext>
                </a:extLst>
              </p:cNvPr>
              <p:cNvGrpSpPr/>
              <p:nvPr/>
            </p:nvGrpSpPr>
            <p:grpSpPr>
              <a:xfrm>
                <a:off x="1000125" y="1771105"/>
                <a:ext cx="7096259" cy="1602550"/>
                <a:chOff x="1000125" y="1771105"/>
                <a:chExt cx="7096259" cy="1602550"/>
              </a:xfrm>
            </p:grpSpPr>
            <p:grpSp>
              <p:nvGrpSpPr>
                <p:cNvPr id="34836" name="Group 6"/>
                <p:cNvGrpSpPr>
                  <a:grpSpLocks/>
                </p:cNvGrpSpPr>
                <p:nvPr/>
              </p:nvGrpSpPr>
              <p:grpSpPr bwMode="auto">
                <a:xfrm>
                  <a:off x="4218866" y="2332501"/>
                  <a:ext cx="3877518" cy="1041154"/>
                  <a:chOff x="2778" y="10223"/>
                  <a:chExt cx="3535" cy="1097"/>
                </a:xfrm>
              </p:grpSpPr>
              <p:sp>
                <p:nvSpPr>
                  <p:cNvPr id="34837" name="Rectangle 8"/>
                  <p:cNvSpPr>
                    <a:spLocks noChangeArrowheads="1"/>
                  </p:cNvSpPr>
                  <p:nvPr/>
                </p:nvSpPr>
                <p:spPr bwMode="auto">
                  <a:xfrm>
                    <a:off x="2778" y="10619"/>
                    <a:ext cx="3535" cy="701"/>
                  </a:xfrm>
                  <a:prstGeom prst="rect">
                    <a:avLst/>
                  </a:prstGeom>
                  <a:noFill/>
                  <a:ln w="9525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l-GR">
                      <a:latin typeface="Trebuchet MS" pitchFamily="34" charset="0"/>
                    </a:endParaRPr>
                  </a:p>
                </p:txBody>
              </p:sp>
              <p:sp>
                <p:nvSpPr>
                  <p:cNvPr id="34838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5345" y="10223"/>
                    <a:ext cx="0" cy="399"/>
                  </a:xfrm>
                  <a:prstGeom prst="line">
                    <a:avLst/>
                  </a:prstGeom>
                  <a:noFill/>
                  <a:ln w="25400">
                    <a:solidFill>
                      <a:srgbClr val="000000"/>
                    </a:solidFill>
                    <a:round/>
                    <a:headEnd/>
                    <a:tailEnd type="triangle" w="med" len="med"/>
                  </a:ln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sp>
              <p:nvSpPr>
                <p:cNvPr id="34827" name="18 - Ορθογώνιο"/>
                <p:cNvSpPr>
                  <a:spLocks noChangeArrowheads="1"/>
                </p:cNvSpPr>
                <p:nvPr/>
              </p:nvSpPr>
              <p:spPr bwMode="auto">
                <a:xfrm>
                  <a:off x="1000125" y="1771105"/>
                  <a:ext cx="6038704" cy="46166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l-GR" sz="2400" b="1" dirty="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Μια περίπτωση αναλογικής κλίμακας …</a:t>
                  </a:r>
                  <a:endParaRPr lang="el-GR" sz="2400" b="1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graphicFrame>
        <p:nvGraphicFramePr>
          <p:cNvPr id="26" name="Group 73">
            <a:extLst>
              <a:ext uri="{FF2B5EF4-FFF2-40B4-BE49-F238E27FC236}">
                <a16:creationId xmlns:a16="http://schemas.microsoft.com/office/drawing/2014/main" id="{7B91AB72-2B10-4E46-9FDE-74E99DF361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9726025"/>
              </p:ext>
            </p:extLst>
          </p:nvPr>
        </p:nvGraphicFramePr>
        <p:xfrm>
          <a:off x="755576" y="3908182"/>
          <a:ext cx="8072494" cy="822960"/>
        </p:xfrm>
        <a:graphic>
          <a:graphicData uri="http://schemas.openxmlformats.org/drawingml/2006/table">
            <a:tbl>
              <a:tblPr/>
              <a:tblGrid>
                <a:gridCol w="807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92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Ο παρατηρητής εκτιμά ότι η ένδειξη είναι μεταξύ του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και του 4,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5FB245F-532D-4540-8C0B-D31EEE02C178}"/>
                  </a:ext>
                </a:extLst>
              </p:cNvPr>
              <p:cNvSpPr txBox="1"/>
              <p:nvPr/>
            </p:nvSpPr>
            <p:spPr>
              <a:xfrm flipH="1">
                <a:off x="3203847" y="5066020"/>
                <a:ext cx="342561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l-GR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</m:oMath>
                  </m:oMathPara>
                </a14:m>
                <a:endParaRPr lang="en-GB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5FB245F-532D-4540-8C0B-D31EEE02C1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203847" y="5066020"/>
                <a:ext cx="3425618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3">
            <a:extLst>
              <a:ext uri="{FF2B5EF4-FFF2-40B4-BE49-F238E27FC236}">
                <a16:creationId xmlns:a16="http://schemas.microsoft.com/office/drawing/2014/main" id="{188D75DC-CA87-48CF-A5B6-DF8A6BEC99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3837186"/>
            <a:ext cx="59940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85725" lvl="2">
              <a:buFont typeface="Wingdings" pitchFamily="2" charset="2"/>
              <a:buChar char="Ø"/>
            </a:pPr>
            <a:r>
              <a:rPr lang="el-GR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Αν α είναι </a:t>
            </a:r>
            <a:r>
              <a:rPr lang="el-GR" sz="2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άρτιος</a:t>
            </a:r>
            <a:r>
              <a:rPr lang="el-GR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αριθμός, τότε </a:t>
            </a:r>
            <a:r>
              <a:rPr lang="el-G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 = α</a:t>
            </a:r>
            <a:endParaRPr lang="el-G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8ABB308A-0114-40DC-92F4-CF6E4FA8DE51}"/>
              </a:ext>
            </a:extLst>
          </p:cNvPr>
          <p:cNvSpPr txBox="1">
            <a:spLocks/>
          </p:cNvSpPr>
          <p:nvPr/>
        </p:nvSpPr>
        <p:spPr>
          <a:xfrm>
            <a:off x="1331640" y="476672"/>
            <a:ext cx="7512496" cy="58695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l-GR" sz="3200" b="1" kern="0" dirty="0">
                <a:solidFill>
                  <a:srgbClr val="FF0000"/>
                </a:solidFill>
              </a:rPr>
              <a:t>ΣΤΡΟΓΓΥΛΟΠΟΙΗΣΗ ΑΡΙΘΜΟΥ</a:t>
            </a:r>
            <a:endParaRPr lang="en-GB" sz="3200" b="1" kern="0" dirty="0">
              <a:solidFill>
                <a:srgbClr val="FF0000"/>
              </a:solidFill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8BD9A4B7-236B-4476-AB05-114A69AB08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1628800"/>
            <a:ext cx="77062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 typeface="Wingdings" pitchFamily="2" charset="2"/>
              <a:buBlip>
                <a:blip r:embed="rId2"/>
              </a:buBlip>
              <a:tabLst>
                <a:tab pos="447675" algn="l"/>
              </a:tabLst>
            </a:pPr>
            <a:r>
              <a:rPr lang="el-G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Αν β = 5 τότε διακρίνουμε 2 περιπτώσεις: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E0206F3-D51C-432A-88E7-37C574C4BDA8}"/>
              </a:ext>
            </a:extLst>
          </p:cNvPr>
          <p:cNvGrpSpPr/>
          <p:nvPr/>
        </p:nvGrpSpPr>
        <p:grpSpPr>
          <a:xfrm>
            <a:off x="467544" y="2204864"/>
            <a:ext cx="8062912" cy="1505501"/>
            <a:chOff x="467544" y="2204864"/>
            <a:chExt cx="8062912" cy="1505501"/>
          </a:xfrm>
        </p:grpSpPr>
        <p:sp>
          <p:nvSpPr>
            <p:cNvPr id="5" name="Text Box 27">
              <a:extLst>
                <a:ext uri="{FF2B5EF4-FFF2-40B4-BE49-F238E27FC236}">
                  <a16:creationId xmlns:a16="http://schemas.microsoft.com/office/drawing/2014/main" id="{729D245E-B9EF-4AA7-A282-EFEFF3D870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544" y="2817813"/>
              <a:ext cx="8062912" cy="8925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268288" indent="-268288">
                <a:tabLst>
                  <a:tab pos="268288" algn="l"/>
                </a:tabLst>
              </a:pPr>
              <a:r>
                <a:rPr lang="el-GR" sz="2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Μετά το </a:t>
              </a:r>
              <a:r>
                <a:rPr lang="el-GR" sz="28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β</a:t>
              </a:r>
              <a:r>
                <a:rPr lang="el-GR" sz="2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δεν υπάρχει κανένα ψηφίο ή αν υπάρχουν μηδενικά</a:t>
              </a:r>
              <a:r>
                <a:rPr lang="en-US" sz="2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l-GR" sz="2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ψηφία, ισχύει η εξής σύμβαση: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FAD8B144-333F-4D38-BB76-F2E5C93606B2}"/>
                </a:ext>
              </a:extLst>
            </p:cNvPr>
            <p:cNvSpPr txBox="1"/>
            <p:nvPr/>
          </p:nvSpPr>
          <p:spPr>
            <a:xfrm>
              <a:off x="611560" y="2204864"/>
              <a:ext cx="27955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800" b="1" dirty="0">
                  <a:solidFill>
                    <a:srgbClr val="000000"/>
                  </a:solidFill>
                </a:rPr>
                <a:t>2</a:t>
              </a:r>
              <a:r>
                <a:rPr lang="el-GR" sz="2800" b="1" baseline="30000" dirty="0">
                  <a:solidFill>
                    <a:srgbClr val="000000"/>
                  </a:solidFill>
                </a:rPr>
                <a:t>η</a:t>
              </a:r>
              <a:r>
                <a:rPr lang="el-GR" sz="2800" b="1" dirty="0">
                  <a:solidFill>
                    <a:srgbClr val="000000"/>
                  </a:solidFill>
                </a:rPr>
                <a:t>  Περίπτωση:</a:t>
              </a:r>
              <a:endParaRPr lang="en-GB" sz="2800" b="1" dirty="0">
                <a:solidFill>
                  <a:srgbClr val="00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919534C-08D9-47C6-B942-D05D6FB62BBB}"/>
                  </a:ext>
                </a:extLst>
              </p:cNvPr>
              <p:cNvSpPr txBox="1"/>
              <p:nvPr/>
            </p:nvSpPr>
            <p:spPr>
              <a:xfrm>
                <a:off x="1628538" y="4569452"/>
                <a:ext cx="15728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𝟐𝟑𝟐𝟓𝟎𝟎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2919534C-08D9-47C6-B942-D05D6FB62B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28538" y="4569452"/>
                <a:ext cx="1572866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5" name="Group 14">
            <a:extLst>
              <a:ext uri="{FF2B5EF4-FFF2-40B4-BE49-F238E27FC236}">
                <a16:creationId xmlns:a16="http://schemas.microsoft.com/office/drawing/2014/main" id="{C5475A6B-B978-4901-8EC3-6C832893D052}"/>
              </a:ext>
            </a:extLst>
          </p:cNvPr>
          <p:cNvGrpSpPr/>
          <p:nvPr/>
        </p:nvGrpSpPr>
        <p:grpSpPr>
          <a:xfrm>
            <a:off x="1756200" y="4452592"/>
            <a:ext cx="648000" cy="633784"/>
            <a:chOff x="2469552" y="4797152"/>
            <a:chExt cx="648000" cy="633784"/>
          </a:xfrm>
        </p:grpSpPr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C004F798-8847-4AA7-99CD-0C7AFCAF184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02696" y="4797152"/>
              <a:ext cx="0" cy="612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DA12CA4-4289-4842-B44A-F5A172EF544A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793552" y="5106936"/>
              <a:ext cx="0" cy="648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5BDEF857-2487-4FE5-A535-F8F645A806AD}"/>
              </a:ext>
            </a:extLst>
          </p:cNvPr>
          <p:cNvSpPr txBox="1"/>
          <p:nvPr/>
        </p:nvSpPr>
        <p:spPr>
          <a:xfrm>
            <a:off x="2080296" y="427895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FF0000"/>
                </a:solidFill>
              </a:rPr>
              <a:t>α β</a:t>
            </a:r>
            <a:endParaRPr lang="en-GB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BA5C995-9141-4106-8ECF-66EC4ECA8E95}"/>
                  </a:ext>
                </a:extLst>
              </p:cNvPr>
              <p:cNvSpPr txBox="1"/>
              <p:nvPr/>
            </p:nvSpPr>
            <p:spPr>
              <a:xfrm>
                <a:off x="3203849" y="4712840"/>
                <a:ext cx="1944216" cy="5163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𝛂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&amp; 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𝛃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ac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BA5C995-9141-4106-8ECF-66EC4ECA8E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9" y="4712840"/>
                <a:ext cx="1944216" cy="516360"/>
              </a:xfrm>
              <a:prstGeom prst="rect">
                <a:avLst/>
              </a:prstGeom>
              <a:blipFill>
                <a:blip r:embed="rId4"/>
                <a:stretch>
                  <a:fillRect r="-15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9D37EA4-D8B4-4739-B015-D4874E15C1DF}"/>
                  </a:ext>
                </a:extLst>
              </p:cNvPr>
              <p:cNvSpPr txBox="1"/>
              <p:nvPr/>
            </p:nvSpPr>
            <p:spPr>
              <a:xfrm>
                <a:off x="5436096" y="4604828"/>
                <a:ext cx="15728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𝟐𝟑𝟐𝟎𝟎𝟎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9D37EA4-D8B4-4739-B015-D4874E15C1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36096" y="4604828"/>
                <a:ext cx="1572866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33">
            <a:extLst>
              <a:ext uri="{FF2B5EF4-FFF2-40B4-BE49-F238E27FC236}">
                <a16:creationId xmlns:a16="http://schemas.microsoft.com/office/drawing/2014/main" id="{B9A45164-47D2-4F6A-B186-11978C1CE4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5445224"/>
            <a:ext cx="674319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85725" lvl="2">
              <a:buFont typeface="Wingdings" pitchFamily="2" charset="2"/>
              <a:buChar char="Ø"/>
            </a:pPr>
            <a:r>
              <a:rPr lang="el-GR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Αν α είναι </a:t>
            </a:r>
            <a:r>
              <a:rPr lang="el-GR" sz="2400" b="1" u="sng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περιττός</a:t>
            </a:r>
            <a:r>
              <a:rPr lang="el-GR" sz="2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αριθμός, τότε </a:t>
            </a:r>
            <a:r>
              <a:rPr lang="el-G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 = α+1</a:t>
            </a:r>
            <a:endParaRPr lang="el-GR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DBC2FD5-61FF-4A0A-A022-72C6474F55F6}"/>
                  </a:ext>
                </a:extLst>
              </p:cNvPr>
              <p:cNvSpPr txBox="1"/>
              <p:nvPr/>
            </p:nvSpPr>
            <p:spPr>
              <a:xfrm>
                <a:off x="1043608" y="6177490"/>
                <a:ext cx="19212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𝟎𝟐𝟑𝟑𝟓𝟎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DBC2FD5-61FF-4A0A-A022-72C6474F55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6177490"/>
                <a:ext cx="1921232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B5922663-4D21-48DE-ADBF-85DD6BEC020C}"/>
              </a:ext>
            </a:extLst>
          </p:cNvPr>
          <p:cNvGrpSpPr/>
          <p:nvPr/>
        </p:nvGrpSpPr>
        <p:grpSpPr>
          <a:xfrm>
            <a:off x="1756200" y="6060630"/>
            <a:ext cx="648000" cy="633784"/>
            <a:chOff x="2469552" y="4797152"/>
            <a:chExt cx="648000" cy="633784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4E4E6CAF-4AB9-42D7-96E7-B34E4BD4C1F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02696" y="4797152"/>
              <a:ext cx="0" cy="612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077189ED-5795-4CE0-AF0D-B7ED4D9CB058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793552" y="5106936"/>
              <a:ext cx="0" cy="648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AD782026-5A53-4E00-B2DF-F2284BCD4C27}"/>
              </a:ext>
            </a:extLst>
          </p:cNvPr>
          <p:cNvSpPr txBox="1"/>
          <p:nvPr/>
        </p:nvSpPr>
        <p:spPr>
          <a:xfrm>
            <a:off x="2080296" y="5886997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FF0000"/>
                </a:solidFill>
              </a:rPr>
              <a:t>α β</a:t>
            </a:r>
            <a:endParaRPr lang="en-GB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65D132D-3EE9-42F7-90C9-1138FFA2EF1F}"/>
                  </a:ext>
                </a:extLst>
              </p:cNvPr>
              <p:cNvSpPr txBox="1"/>
              <p:nvPr/>
            </p:nvSpPr>
            <p:spPr>
              <a:xfrm>
                <a:off x="3203849" y="6320878"/>
                <a:ext cx="1944216" cy="5163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𝛂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&amp; 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𝛃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ac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65D132D-3EE9-42F7-90C9-1138FFA2EF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3849" y="6320878"/>
                <a:ext cx="1944216" cy="516360"/>
              </a:xfrm>
              <a:prstGeom prst="rect">
                <a:avLst/>
              </a:prstGeom>
              <a:blipFill>
                <a:blip r:embed="rId7"/>
                <a:stretch>
                  <a:fillRect r="-157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C72D10F-F0BB-4F87-BBD0-BED90DD6A5EB}"/>
                  </a:ext>
                </a:extLst>
              </p:cNvPr>
              <p:cNvSpPr txBox="1"/>
              <p:nvPr/>
            </p:nvSpPr>
            <p:spPr>
              <a:xfrm>
                <a:off x="5364088" y="6165304"/>
                <a:ext cx="14916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𝟎𝟐𝟑𝟒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FC72D10F-F0BB-4F87-BBD0-BED90DD6A5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4088" y="6165304"/>
                <a:ext cx="1491627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3113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8" grpId="0"/>
      <p:bldP spid="19" grpId="0"/>
      <p:bldP spid="20" grpId="0"/>
      <p:bldP spid="21" grpId="0"/>
      <p:bldP spid="22" grpId="0"/>
      <p:bldP spid="26" grpId="0"/>
      <p:bldP spid="27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609725" y="1239838"/>
            <a:ext cx="7234411" cy="388937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ΠΡΑΞΕΙΣ ΜΕΤΑΞΥ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dirty="0">
                <a:latin typeface="Arial" panose="020B0604020202020204" pitchFamily="34" charset="0"/>
                <a:cs typeface="Arial" panose="020B0604020202020204" pitchFamily="34" charset="0"/>
              </a:rPr>
              <a:t>ΜΕΤΡΟΥΜΕΝΩΝ ΜΕΓΕΘΩΝ</a:t>
            </a:r>
          </a:p>
        </p:txBody>
      </p:sp>
      <p:sp>
        <p:nvSpPr>
          <p:cNvPr id="9226" name="Rectangle 5"/>
          <p:cNvSpPr>
            <a:spLocks noChangeArrowheads="1"/>
          </p:cNvSpPr>
          <p:nvPr/>
        </p:nvSpPr>
        <p:spPr bwMode="auto">
          <a:xfrm>
            <a:off x="186099" y="1913604"/>
            <a:ext cx="73650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buFontTx/>
              <a:buBlip>
                <a:blip r:embed="rId3"/>
              </a:buBlip>
              <a:tabLst>
                <a:tab pos="627063" algn="l"/>
              </a:tabLst>
            </a:pPr>
            <a:r>
              <a:rPr lang="el-G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Πρόσθεση και Αφαίρεση, αριθμητικών τιμών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AE80F67-F996-47D8-B7BB-6321CE326337}"/>
              </a:ext>
            </a:extLst>
          </p:cNvPr>
          <p:cNvSpPr txBox="1">
            <a:spLocks/>
          </p:cNvSpPr>
          <p:nvPr/>
        </p:nvSpPr>
        <p:spPr>
          <a:xfrm>
            <a:off x="1331640" y="476672"/>
            <a:ext cx="7512496" cy="58695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l-GR" sz="3200" b="1" kern="0" dirty="0">
                <a:solidFill>
                  <a:srgbClr val="FF0000"/>
                </a:solidFill>
              </a:rPr>
              <a:t>ΣΤΡΟΓΓΥΛΟΠΟΙΗΣΗ ΑΡΙΘΜΟΥ</a:t>
            </a:r>
            <a:endParaRPr lang="en-GB" sz="3200" b="1" kern="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56DC596-1248-4E84-8260-10CCB365F9B7}"/>
                  </a:ext>
                </a:extLst>
              </p:cNvPr>
              <p:cNvSpPr txBox="1"/>
              <p:nvPr/>
            </p:nvSpPr>
            <p:spPr>
              <a:xfrm>
                <a:off x="1187622" y="4705980"/>
                <a:ext cx="5362045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𝟐𝟔𝟓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𝟏𝟎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𝟕𝟐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𝟏𝟖𝟓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56DC596-1248-4E84-8260-10CCB365F9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2" y="4705980"/>
                <a:ext cx="5362045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91656F2D-19B2-45FD-8A28-F5F217CDEA29}"/>
              </a:ext>
            </a:extLst>
          </p:cNvPr>
          <p:cNvSpPr txBox="1"/>
          <p:nvPr/>
        </p:nvSpPr>
        <p:spPr>
          <a:xfrm>
            <a:off x="827584" y="2588711"/>
            <a:ext cx="8316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000000"/>
                </a:solidFill>
              </a:rPr>
              <a:t>Στο αποτέλεσμα κρατάμε τόσα </a:t>
            </a:r>
            <a:r>
              <a:rPr lang="el-GR" sz="2400" b="1" dirty="0">
                <a:solidFill>
                  <a:srgbClr val="FF0000"/>
                </a:solidFill>
              </a:rPr>
              <a:t>δεκαδικά ψηφία </a:t>
            </a:r>
            <a:r>
              <a:rPr lang="el-GR" sz="2400" b="1" dirty="0">
                <a:solidFill>
                  <a:srgbClr val="000000"/>
                </a:solidFill>
              </a:rPr>
              <a:t>όσα </a:t>
            </a:r>
            <a:r>
              <a:rPr lang="el-GR" sz="2400" b="1" dirty="0">
                <a:solidFill>
                  <a:srgbClr val="FF0000"/>
                </a:solidFill>
              </a:rPr>
              <a:t>δεκαδικά ψηφία</a:t>
            </a:r>
            <a:r>
              <a:rPr lang="el-GR" sz="2400" b="1" dirty="0">
                <a:solidFill>
                  <a:srgbClr val="000000"/>
                </a:solidFill>
              </a:rPr>
              <a:t> έχει ο αριθμός με τα λιγότερα </a:t>
            </a:r>
            <a:r>
              <a:rPr lang="el-GR" sz="2400" b="1" dirty="0">
                <a:solidFill>
                  <a:srgbClr val="FF0000"/>
                </a:solidFill>
              </a:rPr>
              <a:t>δεκαδικά ψηφία</a:t>
            </a:r>
            <a:endParaRPr lang="en-GB" sz="2400" b="1" dirty="0">
              <a:solidFill>
                <a:srgbClr val="FF0000"/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C9EAF5-7889-4E1E-82FB-D70C1C0480B6}"/>
              </a:ext>
            </a:extLst>
          </p:cNvPr>
          <p:cNvGrpSpPr/>
          <p:nvPr/>
        </p:nvGrpSpPr>
        <p:grpSpPr>
          <a:xfrm>
            <a:off x="2267744" y="3789040"/>
            <a:ext cx="2291134" cy="1008112"/>
            <a:chOff x="2267744" y="3789040"/>
            <a:chExt cx="2291134" cy="1008112"/>
          </a:xfrm>
        </p:grpSpPr>
        <p:sp>
          <p:nvSpPr>
            <p:cNvPr id="7" name="Left Brace 6">
              <a:extLst>
                <a:ext uri="{FF2B5EF4-FFF2-40B4-BE49-F238E27FC236}">
                  <a16:creationId xmlns:a16="http://schemas.microsoft.com/office/drawing/2014/main" id="{45BA31BC-F3F4-4E98-8783-2F2E22C0B1F8}"/>
                </a:ext>
              </a:extLst>
            </p:cNvPr>
            <p:cNvSpPr/>
            <p:nvPr/>
          </p:nvSpPr>
          <p:spPr bwMode="auto">
            <a:xfrm rot="5400000">
              <a:off x="3239824" y="4221152"/>
              <a:ext cx="324000" cy="828000"/>
            </a:xfrm>
            <a:prstGeom prst="leftBrace">
              <a:avLst>
                <a:gd name="adj1" fmla="val 20239"/>
                <a:gd name="adj2" fmla="val 50000"/>
              </a:avLst>
            </a:prstGeom>
            <a:solidFill>
              <a:schemeClr val="bg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0E6D6BC-0108-4319-BC06-71A71F6C75FC}"/>
                </a:ext>
              </a:extLst>
            </p:cNvPr>
            <p:cNvSpPr txBox="1"/>
            <p:nvPr/>
          </p:nvSpPr>
          <p:spPr>
            <a:xfrm>
              <a:off x="2267744" y="3789040"/>
              <a:ext cx="22911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000" b="1" dirty="0">
                  <a:solidFill>
                    <a:srgbClr val="FF0000"/>
                  </a:solidFill>
                </a:rPr>
                <a:t>Αριθμός με 1 δεκαδικό ψηφίο</a:t>
              </a:r>
              <a:endParaRPr lang="en-GB" sz="2000" b="1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75D5894-3FD1-4C0F-92BD-038499CB9BE6}"/>
              </a:ext>
            </a:extLst>
          </p:cNvPr>
          <p:cNvGrpSpPr/>
          <p:nvPr/>
        </p:nvGrpSpPr>
        <p:grpSpPr>
          <a:xfrm>
            <a:off x="5303929" y="4425205"/>
            <a:ext cx="981975" cy="766518"/>
            <a:chOff x="5303929" y="4425205"/>
            <a:chExt cx="981975" cy="766518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FEED887D-509B-46CC-BABF-C640900E9F8E}"/>
                </a:ext>
              </a:extLst>
            </p:cNvPr>
            <p:cNvGrpSpPr/>
            <p:nvPr/>
          </p:nvGrpSpPr>
          <p:grpSpPr>
            <a:xfrm>
              <a:off x="5303929" y="4557939"/>
              <a:ext cx="648000" cy="633784"/>
              <a:chOff x="2469552" y="4797152"/>
              <a:chExt cx="648000" cy="633784"/>
            </a:xfrm>
          </p:grpSpPr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80A1C2C-A93B-41A7-8299-C5DA67815F5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102696" y="4797152"/>
                <a:ext cx="0" cy="612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ADC0D633-5334-4578-B0B7-A00EC8FF5B7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>
                <a:off x="2793552" y="5106936"/>
                <a:ext cx="0" cy="648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ABF6453-B3F4-4CC5-ABA8-59E4C12CC4AC}"/>
                </a:ext>
              </a:extLst>
            </p:cNvPr>
            <p:cNvSpPr txBox="1"/>
            <p:nvPr/>
          </p:nvSpPr>
          <p:spPr>
            <a:xfrm>
              <a:off x="5639573" y="4425205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</a:rPr>
                <a:t>α β</a:t>
              </a:r>
              <a:endPara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86C5905-BEE5-4037-9E10-F222DF0DFDCE}"/>
                  </a:ext>
                </a:extLst>
              </p:cNvPr>
              <p:cNvSpPr txBox="1"/>
              <p:nvPr/>
            </p:nvSpPr>
            <p:spPr>
              <a:xfrm>
                <a:off x="6372200" y="4696000"/>
                <a:ext cx="1006558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𝟖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586C5905-BEE5-4037-9E10-F222DF0DFD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2200" y="4696000"/>
                <a:ext cx="1006558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>
            <a:extLst>
              <a:ext uri="{FF2B5EF4-FFF2-40B4-BE49-F238E27FC236}">
                <a16:creationId xmlns:a16="http://schemas.microsoft.com/office/drawing/2014/main" id="{4A1AEDB7-8F05-48C2-8899-488049D50840}"/>
              </a:ext>
            </a:extLst>
          </p:cNvPr>
          <p:cNvSpPr txBox="1">
            <a:spLocks noChangeArrowheads="1"/>
          </p:cNvSpPr>
          <p:nvPr/>
        </p:nvSpPr>
        <p:spPr>
          <a:xfrm>
            <a:off x="1609725" y="1239838"/>
            <a:ext cx="7234411" cy="38893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0000"/>
              <a:buFont typeface="Wingdings" pitchFamily="2" charset="2"/>
              <a:buChar char="¢"/>
              <a:defRPr sz="3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400" b="1" kern="0">
                <a:latin typeface="Arial" panose="020B0604020202020204" pitchFamily="34" charset="0"/>
                <a:cs typeface="Arial" panose="020B0604020202020204" pitchFamily="34" charset="0"/>
              </a:rPr>
              <a:t>ΠΡΑΞΕΙΣ ΜΕΤΑΞΥ</a:t>
            </a:r>
            <a:r>
              <a:rPr lang="en-US" sz="2400" b="1" ker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kern="0">
                <a:latin typeface="Arial" panose="020B0604020202020204" pitchFamily="34" charset="0"/>
                <a:cs typeface="Arial" panose="020B0604020202020204" pitchFamily="34" charset="0"/>
              </a:rPr>
              <a:t>ΜΕΤΡΟΥΜΕΝΩΝ ΜΕΓΕΘΩΝ</a:t>
            </a:r>
            <a:endParaRPr lang="el-GR" sz="24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B7C2FA73-B9DD-4B4E-8C67-3C048469D5E5}"/>
              </a:ext>
            </a:extLst>
          </p:cNvPr>
          <p:cNvSpPr txBox="1">
            <a:spLocks/>
          </p:cNvSpPr>
          <p:nvPr/>
        </p:nvSpPr>
        <p:spPr>
          <a:xfrm>
            <a:off x="1331640" y="476672"/>
            <a:ext cx="7512496" cy="58695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l-GR" sz="3200" b="1" kern="0" dirty="0">
                <a:solidFill>
                  <a:srgbClr val="FF0000"/>
                </a:solidFill>
              </a:rPr>
              <a:t>ΣΤΡΟΓΓΥΛΟΠΟΙΗΣΗ ΑΡΙΘΜΟΥ</a:t>
            </a:r>
            <a:endParaRPr lang="en-GB" sz="3200" b="1" kern="0" dirty="0">
              <a:solidFill>
                <a:srgbClr val="FF0000"/>
              </a:solidFill>
            </a:endParaRPr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B1D63949-C1C9-44A9-8AB3-A9F58BA24D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054" y="1913604"/>
            <a:ext cx="684719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>
              <a:buFontTx/>
              <a:buBlip>
                <a:blip r:embed="rId2"/>
              </a:buBlip>
              <a:tabLst>
                <a:tab pos="627063" algn="l"/>
              </a:tabLst>
            </a:pPr>
            <a:r>
              <a:rPr lang="el-G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Γινόμενο και διαίρεση αριθμητικών τιμών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D56FA0-2110-451B-A3C5-38CACDADAB29}"/>
              </a:ext>
            </a:extLst>
          </p:cNvPr>
          <p:cNvSpPr txBox="1"/>
          <p:nvPr/>
        </p:nvSpPr>
        <p:spPr>
          <a:xfrm>
            <a:off x="827584" y="2588711"/>
            <a:ext cx="83164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000000"/>
                </a:solidFill>
              </a:rPr>
              <a:t>Στο αποτέλεσμα κρατάμε τόσα </a:t>
            </a:r>
            <a:r>
              <a:rPr lang="el-GR" sz="2400" b="1" dirty="0">
                <a:solidFill>
                  <a:srgbClr val="FF0000"/>
                </a:solidFill>
              </a:rPr>
              <a:t>Σημαντικά Ψηφία </a:t>
            </a:r>
            <a:r>
              <a:rPr lang="el-GR" sz="2400" b="1" dirty="0">
                <a:solidFill>
                  <a:srgbClr val="000000"/>
                </a:solidFill>
              </a:rPr>
              <a:t>όσα </a:t>
            </a:r>
            <a:r>
              <a:rPr lang="el-GR" sz="2400" b="1" dirty="0">
                <a:solidFill>
                  <a:srgbClr val="FF0000"/>
                </a:solidFill>
              </a:rPr>
              <a:t>Σημαντικά Ψηφία</a:t>
            </a:r>
            <a:r>
              <a:rPr lang="el-GR" sz="2400" b="1" dirty="0">
                <a:solidFill>
                  <a:srgbClr val="000000"/>
                </a:solidFill>
              </a:rPr>
              <a:t> έχει ο αριθμός με τα λιγότερα </a:t>
            </a:r>
            <a:r>
              <a:rPr lang="el-GR" sz="2400" b="1" dirty="0">
                <a:solidFill>
                  <a:srgbClr val="FF0000"/>
                </a:solidFill>
              </a:rPr>
              <a:t>Σημαντικά Ψηφία ψηφία</a:t>
            </a:r>
            <a:endParaRPr lang="en-GB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2285E54-F153-4E12-9C55-6C94D4C3ACD8}"/>
                  </a:ext>
                </a:extLst>
              </p:cNvPr>
              <p:cNvSpPr txBox="1"/>
              <p:nvPr/>
            </p:nvSpPr>
            <p:spPr>
              <a:xfrm>
                <a:off x="1187622" y="4365104"/>
                <a:ext cx="6280053" cy="9561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𝟏𝟑𝟒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𝟐𝟑𝟓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𝟕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𝟐𝟖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den>
                      </m:f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𝟕𝟔𝟎𝟔𝟒𝟑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𝟏𝟖𝟑𝟑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2285E54-F153-4E12-9C55-6C94D4C3AC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2" y="4365104"/>
                <a:ext cx="6280053" cy="95615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ECCD0B6D-9271-4E74-842C-414526461B13}"/>
              </a:ext>
            </a:extLst>
          </p:cNvPr>
          <p:cNvGrpSpPr/>
          <p:nvPr/>
        </p:nvGrpSpPr>
        <p:grpSpPr>
          <a:xfrm>
            <a:off x="1806217" y="5206317"/>
            <a:ext cx="2291134" cy="1067633"/>
            <a:chOff x="1806217" y="5206317"/>
            <a:chExt cx="2291134" cy="1067633"/>
          </a:xfrm>
        </p:grpSpPr>
        <p:sp>
          <p:nvSpPr>
            <p:cNvPr id="17" name="Left Brace 16">
              <a:extLst>
                <a:ext uri="{FF2B5EF4-FFF2-40B4-BE49-F238E27FC236}">
                  <a16:creationId xmlns:a16="http://schemas.microsoft.com/office/drawing/2014/main" id="{79FE9557-322C-4A01-8085-A4D79919D50F}"/>
                </a:ext>
              </a:extLst>
            </p:cNvPr>
            <p:cNvSpPr/>
            <p:nvPr/>
          </p:nvSpPr>
          <p:spPr bwMode="auto">
            <a:xfrm rot="16200000" flipV="1">
              <a:off x="2789784" y="5044317"/>
              <a:ext cx="324000" cy="648000"/>
            </a:xfrm>
            <a:prstGeom prst="leftBrace">
              <a:avLst>
                <a:gd name="adj1" fmla="val 20239"/>
                <a:gd name="adj2" fmla="val 50000"/>
              </a:avLst>
            </a:prstGeom>
            <a:solidFill>
              <a:schemeClr val="bg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E395B4DC-808D-4212-BE47-598CA0E5007F}"/>
                </a:ext>
              </a:extLst>
            </p:cNvPr>
            <p:cNvSpPr txBox="1"/>
            <p:nvPr/>
          </p:nvSpPr>
          <p:spPr>
            <a:xfrm>
              <a:off x="1806217" y="5566064"/>
              <a:ext cx="229113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l-GR" sz="2000" b="1" dirty="0">
                  <a:solidFill>
                    <a:srgbClr val="FF0000"/>
                  </a:solidFill>
                </a:rPr>
                <a:t>Αριθμός με 2 Σημαντικά Ψηφίο</a:t>
              </a:r>
              <a:endParaRPr lang="en-GB" sz="2000" b="1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A29DB21-BF3D-44D4-BECE-A94FAF955683}"/>
                  </a:ext>
                </a:extLst>
              </p:cNvPr>
              <p:cNvSpPr txBox="1"/>
              <p:nvPr/>
            </p:nvSpPr>
            <p:spPr>
              <a:xfrm>
                <a:off x="7260909" y="4561964"/>
                <a:ext cx="1775587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𝟕𝟔𝟎𝟎𝟎𝟎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A29DB21-BF3D-44D4-BECE-A94FAF9556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0909" y="4561964"/>
                <a:ext cx="1775587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7" name="Group 26">
            <a:extLst>
              <a:ext uri="{FF2B5EF4-FFF2-40B4-BE49-F238E27FC236}">
                <a16:creationId xmlns:a16="http://schemas.microsoft.com/office/drawing/2014/main" id="{4FD85ED4-886F-4CC2-84E3-519FB1E757A6}"/>
              </a:ext>
            </a:extLst>
          </p:cNvPr>
          <p:cNvGrpSpPr/>
          <p:nvPr/>
        </p:nvGrpSpPr>
        <p:grpSpPr>
          <a:xfrm>
            <a:off x="5032624" y="4293096"/>
            <a:ext cx="981975" cy="766518"/>
            <a:chOff x="5032624" y="4293096"/>
            <a:chExt cx="981975" cy="766518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F4576A54-1703-4A60-9519-C66DFBBA4999}"/>
                </a:ext>
              </a:extLst>
            </p:cNvPr>
            <p:cNvGrpSpPr/>
            <p:nvPr/>
          </p:nvGrpSpPr>
          <p:grpSpPr>
            <a:xfrm>
              <a:off x="5032624" y="4425830"/>
              <a:ext cx="648000" cy="633784"/>
              <a:chOff x="2469552" y="4797152"/>
              <a:chExt cx="648000" cy="633784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4122F9AE-1E0F-4DDB-AA2C-DC4E1D23CC1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102696" y="4797152"/>
                <a:ext cx="0" cy="612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88A55C8-75D6-4656-BCD3-B610EB26033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>
                <a:off x="2793552" y="5106936"/>
                <a:ext cx="0" cy="648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E850A62-7B21-4F91-8C39-52429E335662}"/>
                </a:ext>
              </a:extLst>
            </p:cNvPr>
            <p:cNvSpPr txBox="1"/>
            <p:nvPr/>
          </p:nvSpPr>
          <p:spPr>
            <a:xfrm>
              <a:off x="5368268" y="4293096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</a:rPr>
                <a:t>α β</a:t>
              </a:r>
              <a:endPara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6801AADA-1803-49C0-B992-E167ECE71041}"/>
              </a:ext>
            </a:extLst>
          </p:cNvPr>
          <p:cNvGrpSpPr/>
          <p:nvPr/>
        </p:nvGrpSpPr>
        <p:grpSpPr>
          <a:xfrm>
            <a:off x="7332917" y="5085184"/>
            <a:ext cx="1775587" cy="999979"/>
            <a:chOff x="7332917" y="5085184"/>
            <a:chExt cx="1775587" cy="999979"/>
          </a:xfrm>
        </p:grpSpPr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BA7424E-C956-4275-9C93-BFB48EE6B5AA}"/>
                </a:ext>
              </a:extLst>
            </p:cNvPr>
            <p:cNvSpPr txBox="1"/>
            <p:nvPr/>
          </p:nvSpPr>
          <p:spPr>
            <a:xfrm>
              <a:off x="7956378" y="5085184"/>
              <a:ext cx="4042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800" b="1" dirty="0">
                  <a:solidFill>
                    <a:srgbClr val="000000"/>
                  </a:solidFill>
                </a:rPr>
                <a:t>ή</a:t>
              </a:r>
              <a:endParaRPr lang="en-GB" sz="2800" b="1" dirty="0">
                <a:solidFill>
                  <a:srgbClr val="00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E9352FA9-0F40-467D-A75D-04688B9DA304}"/>
                    </a:ext>
                  </a:extLst>
                </p:cNvPr>
                <p:cNvSpPr txBox="1"/>
                <p:nvPr/>
              </p:nvSpPr>
              <p:spPr>
                <a:xfrm>
                  <a:off x="7332917" y="5545848"/>
                  <a:ext cx="1775587" cy="53931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2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el-GR" sz="2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l-GR" sz="2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l-GR" sz="2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l-GR" sz="2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2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l-GR" sz="28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𝟓</m:t>
                            </m:r>
                          </m:sup>
                        </m:sSup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E9352FA9-0F40-467D-A75D-04688B9DA30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332917" y="5545848"/>
                  <a:ext cx="1775587" cy="539315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421709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>
            <a:extLst>
              <a:ext uri="{FF2B5EF4-FFF2-40B4-BE49-F238E27FC236}">
                <a16:creationId xmlns:a16="http://schemas.microsoft.com/office/drawing/2014/main" id="{35D660FE-1DEF-460F-8109-3D039A9F5CC4}"/>
              </a:ext>
            </a:extLst>
          </p:cNvPr>
          <p:cNvSpPr txBox="1">
            <a:spLocks noChangeArrowheads="1"/>
          </p:cNvSpPr>
          <p:nvPr/>
        </p:nvSpPr>
        <p:spPr>
          <a:xfrm>
            <a:off x="1609725" y="1239838"/>
            <a:ext cx="7234411" cy="388937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0000"/>
              <a:buFont typeface="Wingdings" pitchFamily="2" charset="2"/>
              <a:buChar char="¢"/>
              <a:defRPr sz="3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l-GR" sz="2400" b="1" kern="0">
                <a:latin typeface="Arial" panose="020B0604020202020204" pitchFamily="34" charset="0"/>
                <a:cs typeface="Arial" panose="020B0604020202020204" pitchFamily="34" charset="0"/>
              </a:rPr>
              <a:t>ΠΡΑΞΕΙΣ ΜΕΤΑΞΥ</a:t>
            </a:r>
            <a:r>
              <a:rPr lang="en-US" sz="2400" b="1" ker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400" b="1" kern="0">
                <a:latin typeface="Arial" panose="020B0604020202020204" pitchFamily="34" charset="0"/>
                <a:cs typeface="Arial" panose="020B0604020202020204" pitchFamily="34" charset="0"/>
              </a:rPr>
              <a:t>ΜΕΤΡΟΥΜΕΝΩΝ ΜΕΓΕΘΩΝ</a:t>
            </a:r>
            <a:endParaRPr lang="el-GR" sz="2400" b="1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3B83611-7463-4A0D-9213-EBADBCAEA6AA}"/>
              </a:ext>
            </a:extLst>
          </p:cNvPr>
          <p:cNvSpPr txBox="1">
            <a:spLocks/>
          </p:cNvSpPr>
          <p:nvPr/>
        </p:nvSpPr>
        <p:spPr>
          <a:xfrm>
            <a:off x="1331640" y="476672"/>
            <a:ext cx="7512496" cy="58695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l-GR" sz="3200" b="1" kern="0" dirty="0">
                <a:solidFill>
                  <a:srgbClr val="FF0000"/>
                </a:solidFill>
              </a:rPr>
              <a:t>ΣΤΡΟΓΓΥΛΟΠΟΙΗΣΗ ΑΡΙΘΜΟΥ</a:t>
            </a:r>
            <a:endParaRPr lang="en-GB" sz="3200" b="1" kern="0" dirty="0">
              <a:solidFill>
                <a:srgbClr val="FF0000"/>
              </a:solidFill>
            </a:endParaRPr>
          </a:p>
        </p:txBody>
      </p:sp>
      <p:sp>
        <p:nvSpPr>
          <p:cNvPr id="15" name="Rectangle 5">
            <a:extLst>
              <a:ext uri="{FF2B5EF4-FFF2-40B4-BE49-F238E27FC236}">
                <a16:creationId xmlns:a16="http://schemas.microsoft.com/office/drawing/2014/main" id="{1A8687A6-DD76-4CF7-93EE-99BC4A7172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7495" y="1728938"/>
            <a:ext cx="822699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just">
              <a:buFontTx/>
              <a:buBlip>
                <a:blip r:embed="rId2"/>
              </a:buBlip>
              <a:tabLst>
                <a:tab pos="627063" algn="l"/>
              </a:tabLst>
            </a:pPr>
            <a:r>
              <a:rPr lang="el-GR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Δύναμη – Ρίζα – Λογάριθμος και Τριγωνομετρικό 	Αριθμός αριθμητικής τιμής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6DBB21-4486-45CD-AF9E-A85F756597DA}"/>
              </a:ext>
            </a:extLst>
          </p:cNvPr>
          <p:cNvSpPr txBox="1"/>
          <p:nvPr/>
        </p:nvSpPr>
        <p:spPr>
          <a:xfrm>
            <a:off x="827584" y="2876743"/>
            <a:ext cx="83164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000000"/>
                </a:solidFill>
              </a:rPr>
              <a:t>Στο αποτέλεσμα κρατάμε τόσα </a:t>
            </a:r>
            <a:r>
              <a:rPr lang="el-GR" sz="2400" b="1" dirty="0">
                <a:solidFill>
                  <a:srgbClr val="FF0000"/>
                </a:solidFill>
              </a:rPr>
              <a:t>Σημαντικά Ψηφία </a:t>
            </a:r>
            <a:r>
              <a:rPr lang="el-GR" sz="2400" b="1" dirty="0">
                <a:solidFill>
                  <a:srgbClr val="000000"/>
                </a:solidFill>
              </a:rPr>
              <a:t>όσα </a:t>
            </a:r>
            <a:r>
              <a:rPr lang="el-GR" sz="2400" b="1" dirty="0">
                <a:solidFill>
                  <a:srgbClr val="FF0000"/>
                </a:solidFill>
              </a:rPr>
              <a:t>Σημαντικά Ψηφία</a:t>
            </a:r>
            <a:r>
              <a:rPr lang="el-GR" sz="2400" b="1" dirty="0">
                <a:solidFill>
                  <a:srgbClr val="000000"/>
                </a:solidFill>
              </a:rPr>
              <a:t> έχει η αριθμητική τιμή</a:t>
            </a:r>
            <a:endParaRPr lang="en-GB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5DD26BD-B32E-44F4-BCA1-50BBD36ECC14}"/>
                  </a:ext>
                </a:extLst>
              </p:cNvPr>
              <p:cNvSpPr txBox="1"/>
              <p:nvPr/>
            </p:nvSpPr>
            <p:spPr>
              <a:xfrm>
                <a:off x="179512" y="4365104"/>
                <a:ext cx="2694007" cy="53181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e>
                        <m:sup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𝟓𝟓𝟑𝟔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5DD26BD-B32E-44F4-BCA1-50BBD36ECC1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4365104"/>
                <a:ext cx="2694007" cy="53181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1298B9DF-B78C-4E0F-9602-4534411C73C6}"/>
              </a:ext>
            </a:extLst>
          </p:cNvPr>
          <p:cNvGrpSpPr/>
          <p:nvPr/>
        </p:nvGrpSpPr>
        <p:grpSpPr>
          <a:xfrm>
            <a:off x="1432224" y="4077072"/>
            <a:ext cx="981975" cy="766518"/>
            <a:chOff x="5032624" y="4293096"/>
            <a:chExt cx="981975" cy="766518"/>
          </a:xfrm>
        </p:grpSpPr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7C2C78D0-B7A0-4763-AE9E-74BB6A27807F}"/>
                </a:ext>
              </a:extLst>
            </p:cNvPr>
            <p:cNvGrpSpPr/>
            <p:nvPr/>
          </p:nvGrpSpPr>
          <p:grpSpPr>
            <a:xfrm>
              <a:off x="5032624" y="4425830"/>
              <a:ext cx="648000" cy="633784"/>
              <a:chOff x="2469552" y="4797152"/>
              <a:chExt cx="648000" cy="633784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F41A9FC3-8A36-45AE-9712-9BAC36C1F7E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102696" y="4797152"/>
                <a:ext cx="0" cy="612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E8103FE8-26AD-465B-A8CD-6DBFABCEF90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>
                <a:off x="2793552" y="5106936"/>
                <a:ext cx="0" cy="648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5AA51C0-E2A7-408E-B769-D51C18EF4CB6}"/>
                </a:ext>
              </a:extLst>
            </p:cNvPr>
            <p:cNvSpPr txBox="1"/>
            <p:nvPr/>
          </p:nvSpPr>
          <p:spPr>
            <a:xfrm>
              <a:off x="5368268" y="4293096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</a:rPr>
                <a:t>α β</a:t>
              </a:r>
              <a:endPara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90503C4-5111-4E34-87AC-9879F06C7D74}"/>
                  </a:ext>
                </a:extLst>
              </p:cNvPr>
              <p:cNvSpPr txBox="1"/>
              <p:nvPr/>
            </p:nvSpPr>
            <p:spPr>
              <a:xfrm>
                <a:off x="2699792" y="4373696"/>
                <a:ext cx="1173903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490503C4-5111-4E34-87AC-9879F06C7D7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4373696"/>
                <a:ext cx="1173903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80A6567-111E-4B7C-B4FC-6BDDDA7D15F4}"/>
                  </a:ext>
                </a:extLst>
              </p:cNvPr>
              <p:cNvSpPr txBox="1"/>
              <p:nvPr/>
            </p:nvSpPr>
            <p:spPr>
              <a:xfrm>
                <a:off x="4379306" y="4365104"/>
                <a:ext cx="350506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d>
                            <m:dPr>
                              <m:ctrlPr>
                                <a:rPr lang="en-GB" sz="28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8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l-GR" sz="28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l-GR" sz="28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𝟐𝟒</m:t>
                              </m:r>
                            </m:e>
                          </m:d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𝟗𝟕𝟗𝟔</m:t>
                          </m:r>
                        </m:e>
                      </m:func>
                    </m:oMath>
                  </m:oMathPara>
                </a14:m>
                <a:endParaRPr lang="en-GB" sz="1600" b="1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380A6567-111E-4B7C-B4FC-6BDDDA7D15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9306" y="4365104"/>
                <a:ext cx="3505062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B47CCB23-43A0-4CC9-B052-5BDC3A4D22A7}"/>
              </a:ext>
            </a:extLst>
          </p:cNvPr>
          <p:cNvGrpSpPr/>
          <p:nvPr/>
        </p:nvGrpSpPr>
        <p:grpSpPr>
          <a:xfrm>
            <a:off x="6523291" y="4077072"/>
            <a:ext cx="1053975" cy="766518"/>
            <a:chOff x="4960624" y="4293096"/>
            <a:chExt cx="1053975" cy="766518"/>
          </a:xfrm>
        </p:grpSpPr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B37546A5-F2B0-4863-BEF0-5154AACBAFB4}"/>
                </a:ext>
              </a:extLst>
            </p:cNvPr>
            <p:cNvGrpSpPr/>
            <p:nvPr/>
          </p:nvGrpSpPr>
          <p:grpSpPr>
            <a:xfrm>
              <a:off x="4960624" y="4425830"/>
              <a:ext cx="720000" cy="633784"/>
              <a:chOff x="2397552" y="4797152"/>
              <a:chExt cx="720000" cy="633784"/>
            </a:xfrm>
          </p:grpSpPr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DF3F6716-468F-4894-B0D9-64A8897504E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102696" y="4797152"/>
                <a:ext cx="0" cy="612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135BBDB9-4DC9-4962-9852-9BA61F67F43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>
                <a:off x="2757552" y="5070936"/>
                <a:ext cx="0" cy="720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10F3E7C-4D46-4DE8-A936-C65A1C9B4FBC}"/>
                </a:ext>
              </a:extLst>
            </p:cNvPr>
            <p:cNvSpPr txBox="1"/>
            <p:nvPr/>
          </p:nvSpPr>
          <p:spPr>
            <a:xfrm>
              <a:off x="5368268" y="4293096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</a:rPr>
                <a:t>α β</a:t>
              </a:r>
              <a:endPara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92634C0-1126-4246-B773-1ADB00556BD0}"/>
                  </a:ext>
                </a:extLst>
              </p:cNvPr>
              <p:cNvSpPr txBox="1"/>
              <p:nvPr/>
            </p:nvSpPr>
            <p:spPr>
              <a:xfrm>
                <a:off x="7633491" y="4373696"/>
                <a:ext cx="125898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𝟗𝟖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392634C0-1126-4246-B773-1ADB00556B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33491" y="4373696"/>
                <a:ext cx="1258989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167861D-1E96-4B7F-8EFA-5B35B5A2CB7D}"/>
                  </a:ext>
                </a:extLst>
              </p:cNvPr>
              <p:cNvSpPr txBox="1"/>
              <p:nvPr/>
            </p:nvSpPr>
            <p:spPr>
              <a:xfrm>
                <a:off x="186773" y="5300292"/>
                <a:ext cx="3472489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ctrlPr>
                            <a:rPr lang="en-GB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g>
                        <m:e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𝟑𝟎𝟖𝟑𝟑𝟏</m:t>
                      </m:r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4167861D-1E96-4B7F-8EFA-5B35B5A2CB7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6773" y="5300292"/>
                <a:ext cx="3472489" cy="61414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>
            <a:extLst>
              <a:ext uri="{FF2B5EF4-FFF2-40B4-BE49-F238E27FC236}">
                <a16:creationId xmlns:a16="http://schemas.microsoft.com/office/drawing/2014/main" id="{6914C378-E487-4201-A9BB-A789D97D7D88}"/>
              </a:ext>
            </a:extLst>
          </p:cNvPr>
          <p:cNvGrpSpPr/>
          <p:nvPr/>
        </p:nvGrpSpPr>
        <p:grpSpPr>
          <a:xfrm>
            <a:off x="1914896" y="5080097"/>
            <a:ext cx="1089975" cy="766518"/>
            <a:chOff x="4924624" y="4293096"/>
            <a:chExt cx="1089975" cy="766518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FA686225-9D2D-4514-BE24-79F6BC1EAEEF}"/>
                </a:ext>
              </a:extLst>
            </p:cNvPr>
            <p:cNvGrpSpPr/>
            <p:nvPr/>
          </p:nvGrpSpPr>
          <p:grpSpPr>
            <a:xfrm>
              <a:off x="4924624" y="4425830"/>
              <a:ext cx="756000" cy="633784"/>
              <a:chOff x="2361552" y="4797152"/>
              <a:chExt cx="756000" cy="633784"/>
            </a:xfrm>
          </p:grpSpPr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243A1CDD-14E9-4858-92AB-51627F909FE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102696" y="4797152"/>
                <a:ext cx="0" cy="612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0BBD596A-9CA5-4964-B09F-AB2647C0D91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>
                <a:off x="2739552" y="5052936"/>
                <a:ext cx="0" cy="756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ADE683C2-5CCE-4A63-AAA8-BB4D33EC67D1}"/>
                </a:ext>
              </a:extLst>
            </p:cNvPr>
            <p:cNvSpPr txBox="1"/>
            <p:nvPr/>
          </p:nvSpPr>
          <p:spPr>
            <a:xfrm>
              <a:off x="5368268" y="4293096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</a:rPr>
                <a:t>α β</a:t>
              </a:r>
              <a:endPara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767AD3A-556F-4C49-9D4A-9AB72C61F6F1}"/>
                  </a:ext>
                </a:extLst>
              </p:cNvPr>
              <p:cNvSpPr txBox="1"/>
              <p:nvPr/>
            </p:nvSpPr>
            <p:spPr>
              <a:xfrm>
                <a:off x="3531378" y="5356552"/>
                <a:ext cx="1258989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𝟑𝟏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2767AD3A-556F-4C49-9D4A-9AB72C61F6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1378" y="5356552"/>
                <a:ext cx="125898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25A5497B-8BE0-4D82-AACA-2E3D2E6BF4D4}"/>
                  </a:ext>
                </a:extLst>
              </p:cNvPr>
              <p:cNvSpPr txBox="1"/>
              <p:nvPr/>
            </p:nvSpPr>
            <p:spPr>
              <a:xfrm>
                <a:off x="3128663" y="6195570"/>
                <a:ext cx="442627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sz="28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d>
                            <m:dPr>
                              <m:ctrlPr>
                                <a:rPr lang="en-GB" sz="28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l-GR" sz="28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l-GR" sz="28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l-GR" sz="28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𝟖𝟕</m:t>
                              </m:r>
                              <m:r>
                                <a:rPr lang="el-GR" sz="2800" b="1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1" i="0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𝐫𝐚𝐝</m:t>
                              </m:r>
                            </m:e>
                          </m:d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𝟕𝟔𝟒𝟑𝟑</m:t>
                          </m:r>
                        </m:e>
                      </m:func>
                    </m:oMath>
                  </m:oMathPara>
                </a14:m>
                <a:endParaRPr lang="en-GB" b="1" dirty="0"/>
              </a:p>
            </p:txBody>
          </p:sp>
        </mc:Choice>
        <mc:Fallback xmlns="">
          <p:sp>
            <p:nvSpPr>
              <p:cNvPr id="44" name="TextBox 43">
                <a:extLst>
                  <a:ext uri="{FF2B5EF4-FFF2-40B4-BE49-F238E27FC236}">
                    <a16:creationId xmlns:a16="http://schemas.microsoft.com/office/drawing/2014/main" id="{25A5497B-8BE0-4D82-AACA-2E3D2E6BF4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8663" y="6195570"/>
                <a:ext cx="442627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6" name="Group 45">
            <a:extLst>
              <a:ext uri="{FF2B5EF4-FFF2-40B4-BE49-F238E27FC236}">
                <a16:creationId xmlns:a16="http://schemas.microsoft.com/office/drawing/2014/main" id="{7C33E4D3-378A-4C61-856F-DA0CF57DA034}"/>
              </a:ext>
            </a:extLst>
          </p:cNvPr>
          <p:cNvGrpSpPr/>
          <p:nvPr/>
        </p:nvGrpSpPr>
        <p:grpSpPr>
          <a:xfrm>
            <a:off x="6015501" y="5912215"/>
            <a:ext cx="1089975" cy="766518"/>
            <a:chOff x="4924624" y="4293096"/>
            <a:chExt cx="1089975" cy="766518"/>
          </a:xfrm>
        </p:grpSpPr>
        <p:grpSp>
          <p:nvGrpSpPr>
            <p:cNvPr id="47" name="Group 46">
              <a:extLst>
                <a:ext uri="{FF2B5EF4-FFF2-40B4-BE49-F238E27FC236}">
                  <a16:creationId xmlns:a16="http://schemas.microsoft.com/office/drawing/2014/main" id="{5F6D026A-07C4-4A14-87D5-8FFED8419239}"/>
                </a:ext>
              </a:extLst>
            </p:cNvPr>
            <p:cNvGrpSpPr/>
            <p:nvPr/>
          </p:nvGrpSpPr>
          <p:grpSpPr>
            <a:xfrm>
              <a:off x="4924624" y="4425830"/>
              <a:ext cx="756000" cy="633784"/>
              <a:chOff x="2361552" y="4797152"/>
              <a:chExt cx="756000" cy="633784"/>
            </a:xfrm>
          </p:grpSpPr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F67BB3A6-5C39-4D2E-B8DD-6B45F90F2F9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102696" y="4797152"/>
                <a:ext cx="0" cy="612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A7B29BFA-188F-4C67-B05D-323BBA0D14E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5400000">
                <a:off x="2739552" y="5052936"/>
                <a:ext cx="0" cy="756000"/>
              </a:xfrm>
              <a:prstGeom prst="line">
                <a:avLst/>
              </a:prstGeom>
              <a:solidFill>
                <a:schemeClr val="accent1"/>
              </a:solidFill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C775E39-AC2D-4A5D-AAFB-C9FEED37AFEC}"/>
                </a:ext>
              </a:extLst>
            </p:cNvPr>
            <p:cNvSpPr txBox="1"/>
            <p:nvPr/>
          </p:nvSpPr>
          <p:spPr>
            <a:xfrm>
              <a:off x="5368268" y="4293096"/>
              <a:ext cx="64633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FF0000"/>
                  </a:solidFill>
                </a:rPr>
                <a:t>α β</a:t>
              </a:r>
              <a:endPara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2BF23A19-B3F6-4F1E-ACD8-8FD620BB3D87}"/>
                  </a:ext>
                </a:extLst>
              </p:cNvPr>
              <p:cNvSpPr txBox="1"/>
              <p:nvPr/>
            </p:nvSpPr>
            <p:spPr>
              <a:xfrm>
                <a:off x="7384738" y="6155513"/>
                <a:ext cx="153645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𝟕𝟔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54" name="TextBox 53">
                <a:extLst>
                  <a:ext uri="{FF2B5EF4-FFF2-40B4-BE49-F238E27FC236}">
                    <a16:creationId xmlns:a16="http://schemas.microsoft.com/office/drawing/2014/main" id="{2BF23A19-B3F6-4F1E-ACD8-8FD620BB3D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84738" y="6155513"/>
                <a:ext cx="1536455" cy="52322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2271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24" grpId="0"/>
      <p:bldP spid="25" grpId="0"/>
      <p:bldP spid="32" grpId="0"/>
      <p:bldP spid="35" grpId="0"/>
      <p:bldP spid="41" grpId="0"/>
      <p:bldP spid="44" grpId="0"/>
      <p:bldP spid="5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26">
            <a:extLst>
              <a:ext uri="{FF2B5EF4-FFF2-40B4-BE49-F238E27FC236}">
                <a16:creationId xmlns:a16="http://schemas.microsoft.com/office/drawing/2014/main" id="{5DBEF7E1-E94A-49AD-9E33-905A92905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363" y="331788"/>
            <a:ext cx="6777037" cy="646331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rgbClr val="B2B2B2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l-GR" altLang="el-GR" sz="3600" b="1" dirty="0">
                <a:solidFill>
                  <a:srgbClr val="CC3300"/>
                </a:solidFill>
              </a:rPr>
              <a:t>ΠΡΟΣΕΓΓΙΣΕΙΣ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EEEB401-2F4C-45DB-9A70-CCF9B0CAC1A6}"/>
                  </a:ext>
                </a:extLst>
              </p:cNvPr>
              <p:cNvSpPr txBox="1"/>
              <p:nvPr/>
            </p:nvSpPr>
            <p:spPr>
              <a:xfrm>
                <a:off x="5044868" y="2612932"/>
                <a:ext cx="255146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l-GR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l-GR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l-GR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sup>
                      </m:sSup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𝒏𝒙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2EEEB401-2F4C-45DB-9A70-CCF9B0CAC1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44868" y="2612932"/>
                <a:ext cx="2551468" cy="369332"/>
              </a:xfrm>
              <a:prstGeom prst="rect">
                <a:avLst/>
              </a:prstGeom>
              <a:blipFill>
                <a:blip r:embed="rId2"/>
                <a:stretch>
                  <a:fillRect r="-957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Ομάδα 6">
            <a:extLst>
              <a:ext uri="{FF2B5EF4-FFF2-40B4-BE49-F238E27FC236}">
                <a16:creationId xmlns:a16="http://schemas.microsoft.com/office/drawing/2014/main" id="{168FFF81-2B27-4DA6-9EC1-AD2724B057F5}"/>
              </a:ext>
            </a:extLst>
          </p:cNvPr>
          <p:cNvGrpSpPr/>
          <p:nvPr/>
        </p:nvGrpSpPr>
        <p:grpSpPr>
          <a:xfrm>
            <a:off x="1272883" y="2828956"/>
            <a:ext cx="3515141" cy="1512168"/>
            <a:chOff x="480795" y="1460804"/>
            <a:chExt cx="3515141" cy="1512168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45DE7A97-EB44-4A5F-96A1-82495149BFB1}"/>
                    </a:ext>
                  </a:extLst>
                </p:cNvPr>
                <p:cNvSpPr txBox="1"/>
                <p:nvPr/>
              </p:nvSpPr>
              <p:spPr>
                <a:xfrm>
                  <a:off x="564004" y="1907540"/>
                  <a:ext cx="1478418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≪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45DE7A97-EB44-4A5F-96A1-82495149BFB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004" y="1907540"/>
                  <a:ext cx="1478418" cy="369332"/>
                </a:xfrm>
                <a:prstGeom prst="rect">
                  <a:avLst/>
                </a:prstGeom>
                <a:blipFill>
                  <a:blip r:embed="rId3"/>
                  <a:stretch>
                    <a:fillRect l="-3704" r="-3704" b="-9836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4B001C1F-193B-40B8-B7FC-6A1D6CFFCCB0}"/>
                    </a:ext>
                  </a:extLst>
                </p:cNvPr>
                <p:cNvSpPr txBox="1"/>
                <p:nvPr/>
              </p:nvSpPr>
              <p:spPr>
                <a:xfrm>
                  <a:off x="480795" y="2276872"/>
                  <a:ext cx="2795061" cy="369332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24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𝛒𝛈𝛕</m:t>
                        </m:r>
                        <m:r>
                          <m:rPr>
                            <m:sty m:val="p"/>
                          </m:rPr>
                          <a:rPr lang="el-GR" sz="2400" b="1" i="0" smtClean="0">
                            <a:latin typeface="Cambria Math" panose="02040503050406030204" pitchFamily="18" charset="0"/>
                          </a:rPr>
                          <m:t>ό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𝛓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𝛂𝛒𝛊𝛉𝛍</m:t>
                        </m:r>
                        <m:r>
                          <m:rPr>
                            <m:sty m:val="p"/>
                          </m:rPr>
                          <a:rPr lang="el-GR" sz="2400" b="1" i="0" smtClean="0">
                            <a:latin typeface="Cambria Math" panose="02040503050406030204" pitchFamily="18" charset="0"/>
                          </a:rPr>
                          <m:t>ό</m:t>
                        </m:r>
                        <m:r>
                          <a:rPr lang="el-GR" sz="2400" b="1" i="0" smtClean="0">
                            <a:latin typeface="Cambria Math" panose="02040503050406030204" pitchFamily="18" charset="0"/>
                          </a:rPr>
                          <m:t>𝛓</m:t>
                        </m:r>
                      </m:oMath>
                    </m:oMathPara>
                  </a14:m>
                  <a:endParaRPr lang="el-GR" b="1" dirty="0"/>
                </a:p>
              </p:txBody>
            </p:sp>
          </mc:Choice>
          <mc:Fallback>
            <p:sp>
              <p:nvSpPr>
                <p:cNvPr id="7" name="TextBox 6">
                  <a:extLst>
                    <a:ext uri="{FF2B5EF4-FFF2-40B4-BE49-F238E27FC236}">
                      <a16:creationId xmlns:a16="http://schemas.microsoft.com/office/drawing/2014/main" id="{4B001C1F-193B-40B8-B7FC-6A1D6CFFCCB0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0795" y="2276872"/>
                  <a:ext cx="2795061" cy="369332"/>
                </a:xfrm>
                <a:prstGeom prst="rect">
                  <a:avLst/>
                </a:prstGeom>
                <a:blipFill>
                  <a:blip r:embed="rId4"/>
                  <a:stretch>
                    <a:fillRect l="-218" r="-2838" b="-37705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" name="AutoShape 1036">
              <a:extLst>
                <a:ext uri="{FF2B5EF4-FFF2-40B4-BE49-F238E27FC236}">
                  <a16:creationId xmlns:a16="http://schemas.microsoft.com/office/drawing/2014/main" id="{3DCCECED-DD81-427F-A886-38ED4410E2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4710" y="1460804"/>
              <a:ext cx="381226" cy="1512168"/>
            </a:xfrm>
            <a:prstGeom prst="leftBrace">
              <a:avLst>
                <a:gd name="adj1" fmla="val 21569"/>
                <a:gd name="adj2" fmla="val 50000"/>
              </a:avLst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algn="l"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algn="l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algn="l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algn="l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algn="l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l-GR" altLang="el-GR" sz="180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30993A1-A621-4125-A342-77E4100D0C76}"/>
                  </a:ext>
                </a:extLst>
              </p:cNvPr>
              <p:cNvSpPr txBox="1"/>
              <p:nvPr/>
            </p:nvSpPr>
            <p:spPr>
              <a:xfrm>
                <a:off x="5148064" y="3405020"/>
                <a:ext cx="216302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𝐥𝐧</m:t>
                          </m:r>
                        </m:fName>
                        <m:e>
                          <m:d>
                            <m:dPr>
                              <m:ctrlP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±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𝒙</m:t>
                              </m:r>
                            </m:e>
                          </m:d>
                        </m:e>
                      </m:func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≈±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C30993A1-A621-4125-A342-77E4100D0C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3405020"/>
                <a:ext cx="2163028" cy="369332"/>
              </a:xfrm>
              <a:prstGeom prst="rect">
                <a:avLst/>
              </a:prstGeom>
              <a:blipFill>
                <a:blip r:embed="rId5"/>
                <a:stretch>
                  <a:fillRect l="-2535" r="-1127" b="-200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4C0B582-6C5C-4402-B0C0-6008295A9531}"/>
                  </a:ext>
                </a:extLst>
              </p:cNvPr>
              <p:cNvSpPr txBox="1"/>
              <p:nvPr/>
            </p:nvSpPr>
            <p:spPr>
              <a:xfrm>
                <a:off x="5148064" y="4135171"/>
                <a:ext cx="1689501" cy="3739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𝒆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𝒙</m:t>
                          </m:r>
                        </m:sup>
                      </m:sSup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±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4C0B582-6C5C-4402-B0C0-6008295A95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8064" y="4135171"/>
                <a:ext cx="1689501" cy="373949"/>
              </a:xfrm>
              <a:prstGeom prst="rect">
                <a:avLst/>
              </a:prstGeom>
              <a:blipFill>
                <a:blip r:embed="rId6"/>
                <a:stretch>
                  <a:fillRect l="-1799" r="-1439" b="-1612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34799C61-273C-4DBD-BCAF-12E1D7C95CB4}"/>
              </a:ext>
            </a:extLst>
          </p:cNvPr>
          <p:cNvSpPr txBox="1"/>
          <p:nvPr/>
        </p:nvSpPr>
        <p:spPr>
          <a:xfrm>
            <a:off x="1835696" y="1196752"/>
            <a:ext cx="51635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</a:rPr>
              <a:t>Προσέγγιση μικρών αριθμών</a:t>
            </a:r>
            <a:endParaRPr lang="en-GB" sz="28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984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26">
            <a:extLst>
              <a:ext uri="{FF2B5EF4-FFF2-40B4-BE49-F238E27FC236}">
                <a16:creationId xmlns:a16="http://schemas.microsoft.com/office/drawing/2014/main" id="{F0C9EECF-1ED6-42EF-83DB-4CB420296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363" y="331788"/>
            <a:ext cx="6777037" cy="646331"/>
          </a:xfrm>
          <a:prstGeom prst="rect">
            <a:avLst/>
          </a:prstGeom>
          <a:noFill/>
          <a:ln>
            <a:noFill/>
          </a:ln>
          <a:effectLst>
            <a:outerShdw dist="45791" dir="2021404" algn="ctr" rotWithShape="0">
              <a:srgbClr val="B2B2B2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l-GR" altLang="el-GR" sz="3600" b="1" dirty="0">
                <a:solidFill>
                  <a:srgbClr val="CC3300"/>
                </a:solidFill>
              </a:rPr>
              <a:t>ΠΡΟΣΕΓΓΙΣΕΙΣ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F393504-C65B-467C-8553-1E05EF2DC72C}"/>
                  </a:ext>
                </a:extLst>
              </p:cNvPr>
              <p:cNvSpPr txBox="1"/>
              <p:nvPr/>
            </p:nvSpPr>
            <p:spPr>
              <a:xfrm>
                <a:off x="1331640" y="2060848"/>
                <a:ext cx="282923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400" b="1" i="1" smtClean="0">
                          <a:latin typeface="Cambria Math" panose="02040503050406030204" pitchFamily="18" charset="0"/>
                        </a:rPr>
                        <m:t>𝝋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𝟏𝟕𝟓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𝐫𝐚𝐝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  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F393504-C65B-467C-8553-1E05EF2DC7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1640" y="2060848"/>
                <a:ext cx="2829236" cy="369332"/>
              </a:xfrm>
              <a:prstGeom prst="rect">
                <a:avLst/>
              </a:prstGeom>
              <a:blipFill>
                <a:blip r:embed="rId2"/>
                <a:stretch>
                  <a:fillRect l="-1935" r="-860" b="-2950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0EA9321-3DBD-4591-9038-21FD742AFFA5}"/>
                  </a:ext>
                </a:extLst>
              </p:cNvPr>
              <p:cNvSpPr txBox="1"/>
              <p:nvPr/>
            </p:nvSpPr>
            <p:spPr>
              <a:xfrm>
                <a:off x="4406892" y="2060848"/>
                <a:ext cx="342125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sz="2400" b="1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</a:rPr>
                            <m:t>𝐬𝐢𝐧</m:t>
                          </m:r>
                        </m:fName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func>
                        <m:func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US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𝐭𝐚𝐧</m:t>
                          </m:r>
                        </m:fName>
                        <m:e>
                          <m:r>
                            <a:rPr lang="el-GR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𝝋</m:t>
                          </m:r>
                        </m:e>
                      </m:func>
                      <m:r>
                        <a:rPr lang="el-GR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𝝋</m:t>
                      </m:r>
                      <m:r>
                        <a:rPr lang="el-GR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(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𝐫𝐚𝐝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sz="2400" b="1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20EA9321-3DBD-4591-9038-21FD742AFFA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6892" y="2060848"/>
                <a:ext cx="3421258" cy="369332"/>
              </a:xfrm>
              <a:prstGeom prst="rect">
                <a:avLst/>
              </a:prstGeom>
              <a:blipFill>
                <a:blip r:embed="rId3"/>
                <a:stretch>
                  <a:fillRect l="-1426" r="-2496" b="-3770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Ορθογώνιο 32">
                <a:extLst>
                  <a:ext uri="{FF2B5EF4-FFF2-40B4-BE49-F238E27FC236}">
                    <a16:creationId xmlns:a16="http://schemas.microsoft.com/office/drawing/2014/main" id="{EF926AC3-45A0-43F4-B276-C51D9017EB03}"/>
                  </a:ext>
                </a:extLst>
              </p:cNvPr>
              <p:cNvSpPr/>
              <p:nvPr/>
            </p:nvSpPr>
            <p:spPr>
              <a:xfrm>
                <a:off x="6057792" y="6300028"/>
                <a:ext cx="121058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𝛑</m:t>
                      </m:r>
                      <m:r>
                        <a:rPr lang="el-GR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 (</m:t>
                      </m:r>
                      <m:r>
                        <a:rPr lang="en-US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𝐫𝐚𝐝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18" name="Ορθογώνιο 32">
                <a:extLst>
                  <a:ext uri="{FF2B5EF4-FFF2-40B4-BE49-F238E27FC236}">
                    <a16:creationId xmlns:a16="http://schemas.microsoft.com/office/drawing/2014/main" id="{EF926AC3-45A0-43F4-B276-C51D9017EB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7792" y="6300028"/>
                <a:ext cx="1210588" cy="369332"/>
              </a:xfrm>
              <a:prstGeom prst="rect">
                <a:avLst/>
              </a:prstGeom>
              <a:blipFill>
                <a:blip r:embed="rId4"/>
                <a:stretch>
                  <a:fillRect b="-1475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800DF4C5-FE7A-4DB9-ACCC-0FA6676F39C2}"/>
              </a:ext>
            </a:extLst>
          </p:cNvPr>
          <p:cNvSpPr txBox="1"/>
          <p:nvPr/>
        </p:nvSpPr>
        <p:spPr>
          <a:xfrm>
            <a:off x="1835696" y="1196752"/>
            <a:ext cx="50097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</a:rPr>
              <a:t>Προσέγγιση μικρών γωνιών</a:t>
            </a:r>
            <a:endParaRPr lang="en-GB" sz="2800" b="1" dirty="0">
              <a:solidFill>
                <a:srgbClr val="000000"/>
              </a:solidFill>
            </a:endParaRPr>
          </a:p>
        </p:txBody>
      </p:sp>
      <p:grpSp>
        <p:nvGrpSpPr>
          <p:cNvPr id="26" name="Ομάδα 7">
            <a:extLst>
              <a:ext uri="{FF2B5EF4-FFF2-40B4-BE49-F238E27FC236}">
                <a16:creationId xmlns:a16="http://schemas.microsoft.com/office/drawing/2014/main" id="{23117C49-7E1C-4E35-9AD6-806F4131D5FF}"/>
              </a:ext>
            </a:extLst>
          </p:cNvPr>
          <p:cNvGrpSpPr/>
          <p:nvPr/>
        </p:nvGrpSpPr>
        <p:grpSpPr>
          <a:xfrm>
            <a:off x="486562" y="4729167"/>
            <a:ext cx="1916935" cy="1806766"/>
            <a:chOff x="998881" y="4685737"/>
            <a:chExt cx="1916935" cy="1806766"/>
          </a:xfrm>
        </p:grpSpPr>
        <p:sp>
          <p:nvSpPr>
            <p:cNvPr id="27" name="Ελεύθερη σχεδίαση 2">
              <a:extLst>
                <a:ext uri="{FF2B5EF4-FFF2-40B4-BE49-F238E27FC236}">
                  <a16:creationId xmlns:a16="http://schemas.microsoft.com/office/drawing/2014/main" id="{66F900CC-3134-40AF-9ED4-FE8536703D38}"/>
                </a:ext>
              </a:extLst>
            </p:cNvPr>
            <p:cNvSpPr/>
            <p:nvPr/>
          </p:nvSpPr>
          <p:spPr bwMode="auto">
            <a:xfrm>
              <a:off x="998881" y="4685737"/>
              <a:ext cx="1916935" cy="1806766"/>
            </a:xfrm>
            <a:custGeom>
              <a:avLst/>
              <a:gdLst>
                <a:gd name="connsiteX0" fmla="*/ 1861851 w 1916935"/>
                <a:gd name="connsiteY0" fmla="*/ 0 h 1806766"/>
                <a:gd name="connsiteX1" fmla="*/ 0 w 1916935"/>
                <a:gd name="connsiteY1" fmla="*/ 892366 h 1806766"/>
                <a:gd name="connsiteX2" fmla="*/ 1916935 w 1916935"/>
                <a:gd name="connsiteY2" fmla="*/ 1806766 h 18067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916935" h="1806766">
                  <a:moveTo>
                    <a:pt x="1861851" y="0"/>
                  </a:moveTo>
                  <a:lnTo>
                    <a:pt x="0" y="892366"/>
                  </a:lnTo>
                  <a:lnTo>
                    <a:pt x="1916935" y="1806766"/>
                  </a:lnTo>
                </a:path>
              </a:pathLst>
            </a:cu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l-GR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Ορθογώνιο 3">
                  <a:extLst>
                    <a:ext uri="{FF2B5EF4-FFF2-40B4-BE49-F238E27FC236}">
                      <a16:creationId xmlns:a16="http://schemas.microsoft.com/office/drawing/2014/main" id="{A2C9795C-4037-4DFB-AE3E-B2269CBF8019}"/>
                    </a:ext>
                  </a:extLst>
                </p:cNvPr>
                <p:cNvSpPr/>
                <p:nvPr/>
              </p:nvSpPr>
              <p:spPr>
                <a:xfrm>
                  <a:off x="1242519" y="5333146"/>
                  <a:ext cx="449161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2000" b="1" i="1">
                            <a:latin typeface="Cambria Math" panose="02040503050406030204" pitchFamily="18" charset="0"/>
                          </a:rPr>
                          <m:t>𝝋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" name="Ορθογώνιο 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42519" y="5333146"/>
                  <a:ext cx="449161" cy="400110"/>
                </a:xfrm>
                <a:prstGeom prst="rect">
                  <a:avLst/>
                </a:prstGeom>
                <a:blipFill>
                  <a:blip r:embed="rId9"/>
                  <a:stretch>
                    <a:fillRect b="-1230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Ορθογώνιο 5">
                <a:extLst>
                  <a:ext uri="{FF2B5EF4-FFF2-40B4-BE49-F238E27FC236}">
                    <a16:creationId xmlns:a16="http://schemas.microsoft.com/office/drawing/2014/main" id="{DDC9AD15-FF69-4325-B19C-0A434C02DD56}"/>
                  </a:ext>
                </a:extLst>
              </p:cNvPr>
              <p:cNvSpPr/>
              <p:nvPr/>
            </p:nvSpPr>
            <p:spPr>
              <a:xfrm>
                <a:off x="2699792" y="4408534"/>
                <a:ext cx="3592137" cy="7294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𝝋</m:t>
                      </m:r>
                      <m:r>
                        <a:rPr lang="el-GR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l-GR" sz="20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𝐫𝐚𝐝</m:t>
                          </m:r>
                        </m:e>
                      </m:d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𝛍𝛈𝛋𝛐𝛓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𝛕𝛐𝛏𝛐𝛖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𝚨𝚩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𝛂𝛋𝛕𝛊𝛎𝛂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𝛕𝛐𝛏𝛐𝛖</m:t>
                          </m:r>
                          <m:r>
                            <a:rPr lang="el-GR" sz="20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sz="2000" b="1" dirty="0"/>
              </a:p>
            </p:txBody>
          </p:sp>
        </mc:Choice>
        <mc:Fallback>
          <p:sp>
            <p:nvSpPr>
              <p:cNvPr id="29" name="Ορθογώνιο 5">
                <a:extLst>
                  <a:ext uri="{FF2B5EF4-FFF2-40B4-BE49-F238E27FC236}">
                    <a16:creationId xmlns:a16="http://schemas.microsoft.com/office/drawing/2014/main" id="{DDC9AD15-FF69-4325-B19C-0A434C02DD5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4408534"/>
                <a:ext cx="3592137" cy="72949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0" name="Ορθογώνιο 27">
                <a:extLst>
                  <a:ext uri="{FF2B5EF4-FFF2-40B4-BE49-F238E27FC236}">
                    <a16:creationId xmlns:a16="http://schemas.microsoft.com/office/drawing/2014/main" id="{6CAAE2DB-7D20-4C2F-ACE8-7C528BDE8AA2}"/>
                  </a:ext>
                </a:extLst>
              </p:cNvPr>
              <p:cNvSpPr/>
              <p:nvPr/>
            </p:nvSpPr>
            <p:spPr>
              <a:xfrm>
                <a:off x="2721628" y="5453782"/>
                <a:ext cx="5874557" cy="619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𝛑𝛌𝛈𝛒𝛈𝛓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𝛄𝛚𝛎𝛊𝛂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l-GR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𝐫𝐚𝐝</m:t>
                          </m:r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𝛍𝛈𝛋𝛐𝛓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𝛑𝛆𝛒𝛊𝛗𝛆𝛒𝛆𝛊𝛂𝛓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𝛋𝛖𝛋𝛌𝛐𝛖</m:t>
                          </m:r>
                        </m:num>
                        <m:den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𝛂𝛋𝛕𝛊𝛎𝛂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𝛋𝛖𝛋𝛌𝛐𝛖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30" name="Ορθογώνιο 27">
                <a:extLst>
                  <a:ext uri="{FF2B5EF4-FFF2-40B4-BE49-F238E27FC236}">
                    <a16:creationId xmlns:a16="http://schemas.microsoft.com/office/drawing/2014/main" id="{6CAAE2DB-7D20-4C2F-ACE8-7C528BDE8AA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1628" y="5453782"/>
                <a:ext cx="5874557" cy="619144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Ορθογώνιο 28">
                <a:extLst>
                  <a:ext uri="{FF2B5EF4-FFF2-40B4-BE49-F238E27FC236}">
                    <a16:creationId xmlns:a16="http://schemas.microsoft.com/office/drawing/2014/main" id="{A656D3D7-3FA7-4985-989D-5E33EB879059}"/>
                  </a:ext>
                </a:extLst>
              </p:cNvPr>
              <p:cNvSpPr/>
              <p:nvPr/>
            </p:nvSpPr>
            <p:spPr>
              <a:xfrm>
                <a:off x="2722876" y="6173862"/>
                <a:ext cx="3556615" cy="6109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</m:t>
                      </m:r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𝛑𝛌𝛈𝛒𝛈𝛓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𝛄𝛚𝛎𝛊𝛂</m:t>
                      </m:r>
                      <m:r>
                        <a:rPr lang="el-GR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d>
                        <m:dPr>
                          <m:ctrlPr>
                            <a:rPr lang="el-GR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𝐫𝐚𝐝</m:t>
                          </m:r>
                        </m:e>
                      </m:d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𝛑</m:t>
                          </m:r>
                          <m:r>
                            <a:rPr lang="en-US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𝐫</m:t>
                          </m:r>
                        </m:num>
                        <m:den>
                          <m:r>
                            <a:rPr lang="en-US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den>
                      </m:f>
                      <m:r>
                        <a:rPr lang="en-US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l-GR" b="1" dirty="0"/>
              </a:p>
            </p:txBody>
          </p:sp>
        </mc:Choice>
        <mc:Fallback>
          <p:sp>
            <p:nvSpPr>
              <p:cNvPr id="31" name="Ορθογώνιο 28">
                <a:extLst>
                  <a:ext uri="{FF2B5EF4-FFF2-40B4-BE49-F238E27FC236}">
                    <a16:creationId xmlns:a16="http://schemas.microsoft.com/office/drawing/2014/main" id="{A656D3D7-3FA7-4985-989D-5E33EB87905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2876" y="6173862"/>
                <a:ext cx="3556615" cy="61093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2" name="Ομάδα 9">
            <a:extLst>
              <a:ext uri="{FF2B5EF4-FFF2-40B4-BE49-F238E27FC236}">
                <a16:creationId xmlns:a16="http://schemas.microsoft.com/office/drawing/2014/main" id="{FE34164E-2320-4410-9471-9B1A073AE3D9}"/>
              </a:ext>
            </a:extLst>
          </p:cNvPr>
          <p:cNvGrpSpPr/>
          <p:nvPr/>
        </p:nvGrpSpPr>
        <p:grpSpPr>
          <a:xfrm>
            <a:off x="-908871" y="4234247"/>
            <a:ext cx="3032599" cy="2880000"/>
            <a:chOff x="-396552" y="4138063"/>
            <a:chExt cx="3032599" cy="2880000"/>
          </a:xfrm>
        </p:grpSpPr>
        <p:grpSp>
          <p:nvGrpSpPr>
            <p:cNvPr id="33" name="Ομάδα 8">
              <a:extLst>
                <a:ext uri="{FF2B5EF4-FFF2-40B4-BE49-F238E27FC236}">
                  <a16:creationId xmlns:a16="http://schemas.microsoft.com/office/drawing/2014/main" id="{9AD75295-0914-4A5F-B7AC-A4A123A516AA}"/>
                </a:ext>
              </a:extLst>
            </p:cNvPr>
            <p:cNvGrpSpPr/>
            <p:nvPr/>
          </p:nvGrpSpPr>
          <p:grpSpPr>
            <a:xfrm>
              <a:off x="-396552" y="4138063"/>
              <a:ext cx="3032599" cy="2880000"/>
              <a:chOff x="-396552" y="4138063"/>
              <a:chExt cx="3032599" cy="2880000"/>
            </a:xfrm>
          </p:grpSpPr>
          <p:sp>
            <p:nvSpPr>
              <p:cNvPr id="35" name="Τόξο 4">
                <a:extLst>
                  <a:ext uri="{FF2B5EF4-FFF2-40B4-BE49-F238E27FC236}">
                    <a16:creationId xmlns:a16="http://schemas.microsoft.com/office/drawing/2014/main" id="{CF2128E9-774F-4202-A0C8-AA11DC007556}"/>
                  </a:ext>
                </a:extLst>
              </p:cNvPr>
              <p:cNvSpPr/>
              <p:nvPr/>
            </p:nvSpPr>
            <p:spPr bwMode="auto">
              <a:xfrm>
                <a:off x="-396552" y="4138063"/>
                <a:ext cx="2880000" cy="2880000"/>
              </a:xfrm>
              <a:prstGeom prst="arc">
                <a:avLst>
                  <a:gd name="adj1" fmla="val 18844503"/>
                  <a:gd name="adj2" fmla="val 2668985"/>
                </a:avLst>
              </a:prstGeom>
              <a:noFill/>
              <a:ln w="28575" cap="flat" cmpd="sng" algn="ctr">
                <a:solidFill>
                  <a:schemeClr val="tx1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6" name="Ορθογώνιο 24">
                    <a:extLst>
                      <a:ext uri="{FF2B5EF4-FFF2-40B4-BE49-F238E27FC236}">
                        <a16:creationId xmlns:a16="http://schemas.microsoft.com/office/drawing/2014/main" id="{937586BB-BF01-4328-A3EF-47FA2D122126}"/>
                      </a:ext>
                    </a:extLst>
                  </p:cNvPr>
                  <p:cNvSpPr/>
                  <p:nvPr/>
                </p:nvSpPr>
                <p:spPr>
                  <a:xfrm>
                    <a:off x="2131991" y="4516882"/>
                    <a:ext cx="42511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𝑨</m:t>
                          </m:r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>
              <p:sp>
                <p:nvSpPr>
                  <p:cNvPr id="36" name="Ορθογώνιο 24">
                    <a:extLst>
                      <a:ext uri="{FF2B5EF4-FFF2-40B4-BE49-F238E27FC236}">
                        <a16:creationId xmlns:a16="http://schemas.microsoft.com/office/drawing/2014/main" id="{937586BB-BF01-4328-A3EF-47FA2D122126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31991" y="4516882"/>
                    <a:ext cx="425116" cy="400110"/>
                  </a:xfrm>
                  <a:prstGeom prst="rect">
                    <a:avLst/>
                  </a:prstGeom>
                  <a:blipFill>
                    <a:blip r:embed="rId13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>
            <mc:Choice xmlns:a14="http://schemas.microsoft.com/office/drawing/2010/main" Requires="a14">
              <p:sp>
                <p:nvSpPr>
                  <p:cNvPr id="37" name="Ορθογώνιο 25">
                    <a:extLst>
                      <a:ext uri="{FF2B5EF4-FFF2-40B4-BE49-F238E27FC236}">
                        <a16:creationId xmlns:a16="http://schemas.microsoft.com/office/drawing/2014/main" id="{475C3CCC-2078-4B5D-9E48-A7B90D6E943E}"/>
                      </a:ext>
                    </a:extLst>
                  </p:cNvPr>
                  <p:cNvSpPr/>
                  <p:nvPr/>
                </p:nvSpPr>
                <p:spPr>
                  <a:xfrm>
                    <a:off x="2194901" y="6173066"/>
                    <a:ext cx="441146" cy="400110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𝑩</m:t>
                          </m:r>
                        </m:oMath>
                      </m:oMathPara>
                    </a14:m>
                    <a:endParaRPr lang="el-GR" sz="2000" dirty="0"/>
                  </a:p>
                </p:txBody>
              </p:sp>
            </mc:Choice>
            <mc:Fallback>
              <p:sp>
                <p:nvSpPr>
                  <p:cNvPr id="37" name="Ορθογώνιο 25">
                    <a:extLst>
                      <a:ext uri="{FF2B5EF4-FFF2-40B4-BE49-F238E27FC236}">
                        <a16:creationId xmlns:a16="http://schemas.microsoft.com/office/drawing/2014/main" id="{475C3CCC-2078-4B5D-9E48-A7B90D6E943E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94901" y="6173066"/>
                    <a:ext cx="441146" cy="400110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GB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Ορθογώνιο 33">
                  <a:extLst>
                    <a:ext uri="{FF2B5EF4-FFF2-40B4-BE49-F238E27FC236}">
                      <a16:creationId xmlns:a16="http://schemas.microsoft.com/office/drawing/2014/main" id="{B7CE7F5D-F385-4816-816C-39CFDCC21EE2}"/>
                    </a:ext>
                  </a:extLst>
                </p:cNvPr>
                <p:cNvSpPr/>
                <p:nvPr/>
              </p:nvSpPr>
              <p:spPr>
                <a:xfrm>
                  <a:off x="1486595" y="4869160"/>
                  <a:ext cx="393056" cy="40011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34" name="Ορθογώνιο 3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86595" y="4869160"/>
                  <a:ext cx="393056" cy="400110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DCEBBA13-74C7-4F5F-843B-432216B4A2CA}"/>
              </a:ext>
            </a:extLst>
          </p:cNvPr>
          <p:cNvSpPr txBox="1"/>
          <p:nvPr/>
        </p:nvSpPr>
        <p:spPr>
          <a:xfrm>
            <a:off x="2324134" y="3687415"/>
            <a:ext cx="47681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>
                <a:solidFill>
                  <a:srgbClr val="000000"/>
                </a:solidFill>
              </a:rPr>
              <a:t>Ορισμός της γωνίας σε ακτίνια</a:t>
            </a:r>
            <a:endParaRPr lang="en-GB" sz="2400" b="1" dirty="0">
              <a:solidFill>
                <a:srgbClr val="000000"/>
              </a:solidFill>
            </a:endParaRP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A6AEF20-8317-4289-BB6F-FA5615AD6CF8}"/>
              </a:ext>
            </a:extLst>
          </p:cNvPr>
          <p:cNvGrpSpPr/>
          <p:nvPr/>
        </p:nvGrpSpPr>
        <p:grpSpPr>
          <a:xfrm>
            <a:off x="1331640" y="2703327"/>
            <a:ext cx="6336170" cy="461665"/>
            <a:chOff x="1331640" y="2703327"/>
            <a:chExt cx="6336170" cy="461665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3E9140B-A95C-4435-8DEB-5BE40E268FE2}"/>
                </a:ext>
              </a:extLst>
            </p:cNvPr>
            <p:cNvSpPr txBox="1"/>
            <p:nvPr/>
          </p:nvSpPr>
          <p:spPr>
            <a:xfrm>
              <a:off x="1331640" y="2703327"/>
              <a:ext cx="7681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400" b="1" dirty="0">
                  <a:solidFill>
                    <a:srgbClr val="000000"/>
                  </a:solidFill>
                </a:rPr>
                <a:t>π.χ.</a:t>
              </a:r>
              <a:endParaRPr lang="en-GB" sz="2400" b="1" dirty="0">
                <a:solidFill>
                  <a:srgbClr val="000000"/>
                </a:solidFill>
              </a:endParaRP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1CFBCE18-F3CD-40C2-8A53-9D91A8E5956C}"/>
                    </a:ext>
                  </a:extLst>
                </p:cNvPr>
                <p:cNvSpPr txBox="1"/>
                <p:nvPr/>
              </p:nvSpPr>
              <p:spPr>
                <a:xfrm>
                  <a:off x="2123728" y="2780928"/>
                  <a:ext cx="5544082" cy="338554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unc>
                          <m:funcPr>
                            <m:ctrlPr>
                              <a:rPr lang="en-US" sz="2200" b="1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200" b="1" i="0" smtClean="0">
                                <a:latin typeface="Cambria Math" panose="02040503050406030204" pitchFamily="18" charset="0"/>
                              </a:rPr>
                              <m:t>𝐬𝐢𝐧</m:t>
                            </m:r>
                          </m:fName>
                          <m:e>
                            <m:r>
                              <a:rPr lang="el-GR" sz="22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el-GR" sz="2200" b="1" i="1" smtClean="0">
                                <a:latin typeface="Cambria Math" panose="02040503050406030204" pitchFamily="18" charset="0"/>
                              </a:rPr>
                              <m:t>𝟎</m:t>
                            </m:r>
                            <m:r>
                              <a:rPr lang="el-GR" sz="2200" b="1" i="1" smtClean="0"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a:rPr lang="el-GR" sz="2200" b="1" i="1" smtClean="0">
                                <a:latin typeface="Cambria Math" panose="02040503050406030204" pitchFamily="18" charset="0"/>
                              </a:rPr>
                              <m:t>𝟏𝟕𝟎</m:t>
                            </m:r>
                            <m:r>
                              <a:rPr lang="el-GR" sz="2200" b="1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2200" b="1" i="0" smtClean="0">
                                <a:latin typeface="Cambria Math" panose="02040503050406030204" pitchFamily="18" charset="0"/>
                              </a:rPr>
                              <m:t>𝐫𝐚𝐝</m:t>
                            </m:r>
                            <m:r>
                              <a:rPr lang="en-US" sz="2200" b="1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</m:func>
                        <m:r>
                          <a:rPr lang="en-US" sz="2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func>
                          <m:funcPr>
                            <m:ctrlPr>
                              <a:rPr lang="en-US" sz="2200" b="1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a:rPr lang="en-US" sz="2200" b="1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𝐭𝐚𝐧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sz="2200" b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200" b="1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sz="2200" b="1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</m:t>
                                </m:r>
                                <m:r>
                                  <a:rPr lang="en-US" sz="2200" b="1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𝟏𝟕𝟎</m:t>
                                </m:r>
                                <m:r>
                                  <a:rPr lang="en-US" sz="2200" b="1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200" b="1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𝐫𝐚𝐝</m:t>
                                </m:r>
                              </m:e>
                            </m:d>
                          </m:e>
                        </m:func>
                        <m:r>
                          <a:rPr lang="el-GR" sz="22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≈</m:t>
                        </m:r>
                        <m:r>
                          <a:rPr lang="en-US" sz="2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  <m:r>
                          <a:rPr lang="en-US" sz="2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n-US" sz="22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𝟏𝟕𝟎</m:t>
                        </m:r>
                      </m:oMath>
                    </m:oMathPara>
                  </a14:m>
                  <a:endParaRPr lang="el-GR" sz="2200" b="1" dirty="0"/>
                </a:p>
              </p:txBody>
            </p:sp>
          </mc:Choice>
          <mc:Fallback>
            <p:sp>
              <p:nvSpPr>
                <p:cNvPr id="41" name="TextBox 40">
                  <a:extLst>
                    <a:ext uri="{FF2B5EF4-FFF2-40B4-BE49-F238E27FC236}">
                      <a16:creationId xmlns:a16="http://schemas.microsoft.com/office/drawing/2014/main" id="{1CFBCE18-F3CD-40C2-8A53-9D91A8E595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23728" y="2780928"/>
                  <a:ext cx="5544082" cy="338554"/>
                </a:xfrm>
                <a:prstGeom prst="rect">
                  <a:avLst/>
                </a:prstGeom>
                <a:blipFill>
                  <a:blip r:embed="rId17"/>
                  <a:stretch>
                    <a:fillRect l="-220" r="-220" b="-3750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625631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8" grpId="0"/>
      <p:bldP spid="29" grpId="0"/>
      <p:bldP spid="30" grpId="0"/>
      <p:bldP spid="31" grpId="0"/>
      <p:bldP spid="3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7">
            <a:extLst>
              <a:ext uri="{FF2B5EF4-FFF2-40B4-BE49-F238E27FC236}">
                <a16:creationId xmlns:a16="http://schemas.microsoft.com/office/drawing/2014/main" id="{7D01AFE9-EB3A-43E6-8341-08BCC2A2E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177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4" name="Rectangle 21">
            <a:extLst>
              <a:ext uri="{FF2B5EF4-FFF2-40B4-BE49-F238E27FC236}">
                <a16:creationId xmlns:a16="http://schemas.microsoft.com/office/drawing/2014/main" id="{D886B8AD-D80F-4015-867A-216152A502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177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graphicFrame>
        <p:nvGraphicFramePr>
          <p:cNvPr id="26" name="Group 73">
            <a:extLst>
              <a:ext uri="{FF2B5EF4-FFF2-40B4-BE49-F238E27FC236}">
                <a16:creationId xmlns:a16="http://schemas.microsoft.com/office/drawing/2014/main" id="{0F2564C3-8988-443F-9C71-82EA436E30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7035342"/>
              </p:ext>
            </p:extLst>
          </p:nvPr>
        </p:nvGraphicFramePr>
        <p:xfrm>
          <a:off x="857250" y="3933056"/>
          <a:ext cx="8072494" cy="822960"/>
        </p:xfrm>
        <a:graphic>
          <a:graphicData uri="http://schemas.openxmlformats.org/drawingml/2006/table">
            <a:tbl>
              <a:tblPr/>
              <a:tblGrid>
                <a:gridCol w="8072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6928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Ο παρατηρητής εκτιμά ότι η ένδειξη είναι μεταξύ του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70000"/>
                        <a:buFont typeface="Wingdings" pitchFamily="2" charset="2"/>
                        <a:buNone/>
                        <a:tabLst/>
                      </a:pPr>
                      <a:r>
                        <a:rPr kumimoji="0" lang="el-GR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4,2 και του 4,4 </a:t>
                      </a: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Volt</a:t>
                      </a:r>
                      <a:endParaRPr kumimoji="0" lang="en-US" sz="4000" b="1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ED6988E-19EB-4B07-8CC6-F6A4ACD248BC}"/>
                  </a:ext>
                </a:extLst>
              </p:cNvPr>
              <p:cNvSpPr txBox="1"/>
              <p:nvPr/>
            </p:nvSpPr>
            <p:spPr>
              <a:xfrm flipH="1">
                <a:off x="3128961" y="4941168"/>
                <a:ext cx="367528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l-GR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en-US" sz="28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ED6988E-19EB-4B07-8CC6-F6A4ACD248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128961" y="4941168"/>
                <a:ext cx="3675287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Group 53">
            <a:extLst>
              <a:ext uri="{FF2B5EF4-FFF2-40B4-BE49-F238E27FC236}">
                <a16:creationId xmlns:a16="http://schemas.microsoft.com/office/drawing/2014/main" id="{95A5D273-6667-4522-9228-E1C995E61317}"/>
              </a:ext>
            </a:extLst>
          </p:cNvPr>
          <p:cNvGrpSpPr/>
          <p:nvPr/>
        </p:nvGrpSpPr>
        <p:grpSpPr>
          <a:xfrm>
            <a:off x="1000125" y="1715096"/>
            <a:ext cx="7100267" cy="1944216"/>
            <a:chOff x="1000125" y="1192907"/>
            <a:chExt cx="7100267" cy="194421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F5A2FBB0-1F78-4471-B323-DABC48332855}"/>
                </a:ext>
              </a:extLst>
            </p:cNvPr>
            <p:cNvGrpSpPr/>
            <p:nvPr/>
          </p:nvGrpSpPr>
          <p:grpSpPr>
            <a:xfrm>
              <a:off x="1000125" y="1192907"/>
              <a:ext cx="7100267" cy="1944216"/>
              <a:chOff x="1000125" y="1699097"/>
              <a:chExt cx="7100267" cy="1944216"/>
            </a:xfrm>
          </p:grpSpPr>
          <p:sp>
            <p:nvSpPr>
              <p:cNvPr id="7" name="Text Box 9">
                <a:extLst>
                  <a:ext uri="{FF2B5EF4-FFF2-40B4-BE49-F238E27FC236}">
                    <a16:creationId xmlns:a16="http://schemas.microsoft.com/office/drawing/2014/main" id="{CF441882-FB74-4B0A-8D52-C22A7669226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57081" y="3155505"/>
                <a:ext cx="3643311" cy="487808"/>
              </a:xfrm>
              <a:prstGeom prst="rect">
                <a:avLst/>
              </a:prstGeom>
              <a:solidFill>
                <a:srgbClr val="FFFF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lIns="0" tIns="0" rIns="0" bIns="0"/>
              <a:lstStyle/>
              <a:p>
                <a:r>
                  <a:rPr lang="el-GR" sz="1600">
                    <a:latin typeface="Trebuchet MS" pitchFamily="34" charset="0"/>
                    <a:cs typeface="Times New Roman" pitchFamily="18" charset="0"/>
                  </a:rPr>
                  <a:t>0        1        2        3        4        5     </a:t>
                </a:r>
                <a:r>
                  <a:rPr lang="en-US" sz="1600">
                    <a:latin typeface="Trebuchet MS" pitchFamily="34" charset="0"/>
                    <a:cs typeface="Times New Roman" pitchFamily="18" charset="0"/>
                  </a:rPr>
                  <a:t>      </a:t>
                </a:r>
                <a:endParaRPr lang="en-US" sz="3600">
                  <a:latin typeface="Trebuchet MS" pitchFamily="34" charset="0"/>
                </a:endParaRPr>
              </a:p>
            </p:txBody>
          </p:sp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ECCD7244-C4C1-4120-83D9-4DD3E7DD0E76}"/>
                  </a:ext>
                </a:extLst>
              </p:cNvPr>
              <p:cNvGrpSpPr/>
              <p:nvPr/>
            </p:nvGrpSpPr>
            <p:grpSpPr>
              <a:xfrm>
                <a:off x="1000125" y="1699097"/>
                <a:ext cx="7098290" cy="1674558"/>
                <a:chOff x="1000125" y="1699097"/>
                <a:chExt cx="7098290" cy="1674558"/>
              </a:xfrm>
            </p:grpSpPr>
            <p:grpSp>
              <p:nvGrpSpPr>
                <p:cNvPr id="9" name="18 - Ομάδα">
                  <a:extLst>
                    <a:ext uri="{FF2B5EF4-FFF2-40B4-BE49-F238E27FC236}">
                      <a16:creationId xmlns:a16="http://schemas.microsoft.com/office/drawing/2014/main" id="{0AA9BF5A-4083-447D-B97B-50E460D11AD5}"/>
                    </a:ext>
                  </a:extLst>
                </p:cNvPr>
                <p:cNvGrpSpPr/>
                <p:nvPr/>
              </p:nvGrpSpPr>
              <p:grpSpPr>
                <a:xfrm>
                  <a:off x="4477600" y="2707978"/>
                  <a:ext cx="1819713" cy="379306"/>
                  <a:chOff x="4477600" y="2707978"/>
                  <a:chExt cx="1819713" cy="379306"/>
                </a:xfrm>
              </p:grpSpPr>
              <p:sp>
                <p:nvSpPr>
                  <p:cNvPr id="17" name="Line 15">
                    <a:extLst>
                      <a:ext uri="{FF2B5EF4-FFF2-40B4-BE49-F238E27FC236}">
                        <a16:creationId xmlns:a16="http://schemas.microsoft.com/office/drawing/2014/main" id="{E5015E35-CAFE-41B1-AB53-B9BCD305135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4477600" y="2707978"/>
                    <a:ext cx="2126" cy="37930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8" name="Line 14">
                    <a:extLst>
                      <a:ext uri="{FF2B5EF4-FFF2-40B4-BE49-F238E27FC236}">
                        <a16:creationId xmlns:a16="http://schemas.microsoft.com/office/drawing/2014/main" id="{E4D8D6BD-781C-458F-9111-64D1010DB7C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083461" y="2707978"/>
                    <a:ext cx="1063" cy="37930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19" name="Line 13">
                    <a:extLst>
                      <a:ext uri="{FF2B5EF4-FFF2-40B4-BE49-F238E27FC236}">
                        <a16:creationId xmlns:a16="http://schemas.microsoft.com/office/drawing/2014/main" id="{FDBE1CC8-2D10-4CE0-A614-524D9653AFF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5688261" y="2707978"/>
                    <a:ext cx="1063" cy="37930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l-GR"/>
                  </a:p>
                </p:txBody>
              </p:sp>
              <p:sp>
                <p:nvSpPr>
                  <p:cNvPr id="20" name="Line 12">
                    <a:extLst>
                      <a:ext uri="{FF2B5EF4-FFF2-40B4-BE49-F238E27FC236}">
                        <a16:creationId xmlns:a16="http://schemas.microsoft.com/office/drawing/2014/main" id="{7B6D63DD-DFDB-4FDC-87FC-6F683BE12DC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295187" y="2707978"/>
                    <a:ext cx="2126" cy="379306"/>
                  </a:xfrm>
                  <a:prstGeom prst="line">
                    <a:avLst/>
                  </a:prstGeom>
                  <a:noFill/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l-GR"/>
                  </a:p>
                </p:txBody>
              </p:sp>
            </p:grpSp>
            <p:sp>
              <p:nvSpPr>
                <p:cNvPr id="10" name="Line 11">
                  <a:extLst>
                    <a:ext uri="{FF2B5EF4-FFF2-40B4-BE49-F238E27FC236}">
                      <a16:creationId xmlns:a16="http://schemas.microsoft.com/office/drawing/2014/main" id="{5C189CB4-B4F6-4566-B572-5DCF945B875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899987" y="2707978"/>
                  <a:ext cx="2126" cy="37930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l-GR"/>
                </a:p>
              </p:txBody>
            </p:sp>
            <p:sp>
              <p:nvSpPr>
                <p:cNvPr id="11" name="Line 10">
                  <a:extLst>
                    <a:ext uri="{FF2B5EF4-FFF2-40B4-BE49-F238E27FC236}">
                      <a16:creationId xmlns:a16="http://schemas.microsoft.com/office/drawing/2014/main" id="{62CEC9FD-55B7-4C08-96E0-880AB2E9F51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7505849" y="2707978"/>
                  <a:ext cx="1063" cy="37930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l-GR"/>
                </a:p>
              </p:txBody>
            </p: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CD68ED31-3DCE-45B5-96E1-E118D5687A35}"/>
                    </a:ext>
                  </a:extLst>
                </p:cNvPr>
                <p:cNvGrpSpPr/>
                <p:nvPr/>
              </p:nvGrpSpPr>
              <p:grpSpPr>
                <a:xfrm>
                  <a:off x="1000125" y="1699097"/>
                  <a:ext cx="7098290" cy="1674558"/>
                  <a:chOff x="1000125" y="1699097"/>
                  <a:chExt cx="7098290" cy="1674558"/>
                </a:xfrm>
              </p:grpSpPr>
              <p:grpSp>
                <p:nvGrpSpPr>
                  <p:cNvPr id="13" name="Group 6">
                    <a:extLst>
                      <a:ext uri="{FF2B5EF4-FFF2-40B4-BE49-F238E27FC236}">
                        <a16:creationId xmlns:a16="http://schemas.microsoft.com/office/drawing/2014/main" id="{AB4AB8F4-11D4-4C5B-AAC0-25898C4DB25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4218866" y="2332501"/>
                    <a:ext cx="3877518" cy="1041154"/>
                    <a:chOff x="2778" y="10223"/>
                    <a:chExt cx="3535" cy="1097"/>
                  </a:xfrm>
                </p:grpSpPr>
                <p:sp>
                  <p:nvSpPr>
                    <p:cNvPr id="15" name="Rectangle 8">
                      <a:extLst>
                        <a:ext uri="{FF2B5EF4-FFF2-40B4-BE49-F238E27FC236}">
                          <a16:creationId xmlns:a16="http://schemas.microsoft.com/office/drawing/2014/main" id="{CE0E3D62-2F4C-4646-B39D-8F81E0E5FF3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778" y="10619"/>
                      <a:ext cx="3535" cy="701"/>
                    </a:xfrm>
                    <a:prstGeom prst="rect">
                      <a:avLst/>
                    </a:prstGeom>
                    <a:noFill/>
                    <a:ln w="9525">
                      <a:solidFill>
                        <a:srgbClr val="000000"/>
                      </a:solidFill>
                      <a:miter lim="800000"/>
                      <a:headEnd/>
                      <a:tailEnd/>
                    </a:ln>
                  </p:spPr>
                  <p:txBody>
                    <a:bodyPr/>
                    <a:lstStyle/>
                    <a:p>
                      <a:endParaRPr lang="el-GR">
                        <a:latin typeface="Trebuchet MS" pitchFamily="34" charset="0"/>
                      </a:endParaRPr>
                    </a:p>
                  </p:txBody>
                </p:sp>
                <p:sp>
                  <p:nvSpPr>
                    <p:cNvPr id="16" name="Line 7">
                      <a:extLst>
                        <a:ext uri="{FF2B5EF4-FFF2-40B4-BE49-F238E27FC236}">
                          <a16:creationId xmlns:a16="http://schemas.microsoft.com/office/drawing/2014/main" id="{4FA10118-FE6E-4407-8A00-E9CDAD3FD93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5345" y="10223"/>
                      <a:ext cx="0" cy="399"/>
                    </a:xfrm>
                    <a:prstGeom prst="line">
                      <a:avLst/>
                    </a:prstGeom>
                    <a:noFill/>
                    <a:ln w="25400">
                      <a:solidFill>
                        <a:srgbClr val="000000"/>
                      </a:solidFill>
                      <a:round/>
                      <a:headEnd/>
                      <a:tailEnd type="triangle" w="med" len="med"/>
                    </a:ln>
                  </p:spPr>
                  <p:txBody>
                    <a:bodyPr/>
                    <a:lstStyle/>
                    <a:p>
                      <a:endParaRPr lang="el-GR"/>
                    </a:p>
                  </p:txBody>
                </p:sp>
              </p:grpSp>
              <p:sp>
                <p:nvSpPr>
                  <p:cNvPr id="14" name="18 - Ορθογώνιο">
                    <a:extLst>
                      <a:ext uri="{FF2B5EF4-FFF2-40B4-BE49-F238E27FC236}">
                        <a16:creationId xmlns:a16="http://schemas.microsoft.com/office/drawing/2014/main" id="{2CB36D7D-4A9E-4A3A-A6BE-7F5ADFAE5830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000125" y="1699097"/>
                    <a:ext cx="7098290" cy="461665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</p:spPr>
                <p:txBody>
                  <a:bodyPr wrap="none">
                    <a:spAutoFit/>
                  </a:bodyPr>
                  <a:lstStyle/>
                  <a:p>
                    <a:r>
                      <a:rPr lang="el-GR" sz="2400" b="1" dirty="0">
                        <a:solidFill>
                          <a:schemeClr val="tx2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a:t>Περίπτωση ακριβέστερης αναλογικής κλίμακας</a:t>
                    </a:r>
                    <a:endParaRPr lang="el-GR" sz="2400" b="1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</p:grpSp>
          </p:grpSp>
        </p:grpSp>
        <p:grpSp>
          <p:nvGrpSpPr>
            <p:cNvPr id="21" name="19 - Ομάδα">
              <a:extLst>
                <a:ext uri="{FF2B5EF4-FFF2-40B4-BE49-F238E27FC236}">
                  <a16:creationId xmlns:a16="http://schemas.microsoft.com/office/drawing/2014/main" id="{DF08CCD4-46C5-412F-94AE-71D907D540E6}"/>
                </a:ext>
              </a:extLst>
            </p:cNvPr>
            <p:cNvGrpSpPr/>
            <p:nvPr/>
          </p:nvGrpSpPr>
          <p:grpSpPr>
            <a:xfrm>
              <a:off x="6993830" y="2204864"/>
              <a:ext cx="386482" cy="216024"/>
              <a:chOff x="3618152" y="2707978"/>
              <a:chExt cx="1819713" cy="379306"/>
            </a:xfrm>
          </p:grpSpPr>
          <p:sp>
            <p:nvSpPr>
              <p:cNvPr id="22" name="Line 15">
                <a:extLst>
                  <a:ext uri="{FF2B5EF4-FFF2-40B4-BE49-F238E27FC236}">
                    <a16:creationId xmlns:a16="http://schemas.microsoft.com/office/drawing/2014/main" id="{1604C5A0-0811-4DF2-9291-9ACAC14BC9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18152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3" name="Line 14">
                <a:extLst>
                  <a:ext uri="{FF2B5EF4-FFF2-40B4-BE49-F238E27FC236}">
                    <a16:creationId xmlns:a16="http://schemas.microsoft.com/office/drawing/2014/main" id="{4204867D-08D0-48EC-86E4-814435A36E0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0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4" name="Line 13">
                <a:extLst>
                  <a:ext uri="{FF2B5EF4-FFF2-40B4-BE49-F238E27FC236}">
                    <a16:creationId xmlns:a16="http://schemas.microsoft.com/office/drawing/2014/main" id="{AFBC0244-DE5D-4CD7-BE7C-243A838E725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88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25" name="Line 12">
                <a:extLst>
                  <a:ext uri="{FF2B5EF4-FFF2-40B4-BE49-F238E27FC236}">
                    <a16:creationId xmlns:a16="http://schemas.microsoft.com/office/drawing/2014/main" id="{3924AAA1-37DF-46B9-AB9C-658663A58B1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5739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29" name="19 - Ομάδα">
              <a:extLst>
                <a:ext uri="{FF2B5EF4-FFF2-40B4-BE49-F238E27FC236}">
                  <a16:creationId xmlns:a16="http://schemas.microsoft.com/office/drawing/2014/main" id="{A6B15BFA-58DD-4FD8-8812-7677808D6B32}"/>
                </a:ext>
              </a:extLst>
            </p:cNvPr>
            <p:cNvGrpSpPr/>
            <p:nvPr/>
          </p:nvGrpSpPr>
          <p:grpSpPr>
            <a:xfrm>
              <a:off x="4571235" y="2204864"/>
              <a:ext cx="386482" cy="216024"/>
              <a:chOff x="3618152" y="2707978"/>
              <a:chExt cx="1819713" cy="379306"/>
            </a:xfrm>
          </p:grpSpPr>
          <p:sp>
            <p:nvSpPr>
              <p:cNvPr id="30" name="Line 15">
                <a:extLst>
                  <a:ext uri="{FF2B5EF4-FFF2-40B4-BE49-F238E27FC236}">
                    <a16:creationId xmlns:a16="http://schemas.microsoft.com/office/drawing/2014/main" id="{58F95F4B-63B1-43BC-98B6-F9D75230FB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18152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1" name="Line 14">
                <a:extLst>
                  <a:ext uri="{FF2B5EF4-FFF2-40B4-BE49-F238E27FC236}">
                    <a16:creationId xmlns:a16="http://schemas.microsoft.com/office/drawing/2014/main" id="{032E05BF-125F-495B-8FC4-52AE40C78F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0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2" name="Line 13">
                <a:extLst>
                  <a:ext uri="{FF2B5EF4-FFF2-40B4-BE49-F238E27FC236}">
                    <a16:creationId xmlns:a16="http://schemas.microsoft.com/office/drawing/2014/main" id="{C299585B-0562-43CD-A7B5-BB93A51790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88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3" name="Line 12">
                <a:extLst>
                  <a:ext uri="{FF2B5EF4-FFF2-40B4-BE49-F238E27FC236}">
                    <a16:creationId xmlns:a16="http://schemas.microsoft.com/office/drawing/2014/main" id="{F61CFDA3-FEAC-4C48-9442-023AADFB48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5739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34" name="19 - Ομάδα">
              <a:extLst>
                <a:ext uri="{FF2B5EF4-FFF2-40B4-BE49-F238E27FC236}">
                  <a16:creationId xmlns:a16="http://schemas.microsoft.com/office/drawing/2014/main" id="{16AF7B5E-289D-459A-9BC8-9EC783330C18}"/>
                </a:ext>
              </a:extLst>
            </p:cNvPr>
            <p:cNvGrpSpPr/>
            <p:nvPr/>
          </p:nvGrpSpPr>
          <p:grpSpPr>
            <a:xfrm>
              <a:off x="5191496" y="2204864"/>
              <a:ext cx="386482" cy="216024"/>
              <a:chOff x="3618152" y="2707978"/>
              <a:chExt cx="1819713" cy="379306"/>
            </a:xfrm>
          </p:grpSpPr>
          <p:sp>
            <p:nvSpPr>
              <p:cNvPr id="35" name="Line 15">
                <a:extLst>
                  <a:ext uri="{FF2B5EF4-FFF2-40B4-BE49-F238E27FC236}">
                    <a16:creationId xmlns:a16="http://schemas.microsoft.com/office/drawing/2014/main" id="{2E17C0A9-E9D7-4DB6-8443-04947080527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18152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6" name="Line 14">
                <a:extLst>
                  <a:ext uri="{FF2B5EF4-FFF2-40B4-BE49-F238E27FC236}">
                    <a16:creationId xmlns:a16="http://schemas.microsoft.com/office/drawing/2014/main" id="{815CAF92-D4BD-4693-BB15-C573D08BD8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0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7" name="Line 13">
                <a:extLst>
                  <a:ext uri="{FF2B5EF4-FFF2-40B4-BE49-F238E27FC236}">
                    <a16:creationId xmlns:a16="http://schemas.microsoft.com/office/drawing/2014/main" id="{16083FDF-28BA-48BD-85F0-E7BC420A5A2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88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38" name="Line 12">
                <a:extLst>
                  <a:ext uri="{FF2B5EF4-FFF2-40B4-BE49-F238E27FC236}">
                    <a16:creationId xmlns:a16="http://schemas.microsoft.com/office/drawing/2014/main" id="{0EB934C7-C536-449C-BFDA-F4AA6BDCE00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5739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44" name="19 - Ομάδα">
              <a:extLst>
                <a:ext uri="{FF2B5EF4-FFF2-40B4-BE49-F238E27FC236}">
                  <a16:creationId xmlns:a16="http://schemas.microsoft.com/office/drawing/2014/main" id="{DD807FB5-08CF-46CF-ADB7-2D34A6666F25}"/>
                </a:ext>
              </a:extLst>
            </p:cNvPr>
            <p:cNvGrpSpPr/>
            <p:nvPr/>
          </p:nvGrpSpPr>
          <p:grpSpPr>
            <a:xfrm>
              <a:off x="5783982" y="2204864"/>
              <a:ext cx="386482" cy="216024"/>
              <a:chOff x="3618152" y="2707978"/>
              <a:chExt cx="1819713" cy="379306"/>
            </a:xfrm>
          </p:grpSpPr>
          <p:sp>
            <p:nvSpPr>
              <p:cNvPr id="45" name="Line 15">
                <a:extLst>
                  <a:ext uri="{FF2B5EF4-FFF2-40B4-BE49-F238E27FC236}">
                    <a16:creationId xmlns:a16="http://schemas.microsoft.com/office/drawing/2014/main" id="{D4FBB1EB-2029-4A9D-A274-5BF7029231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18152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6" name="Line 14">
                <a:extLst>
                  <a:ext uri="{FF2B5EF4-FFF2-40B4-BE49-F238E27FC236}">
                    <a16:creationId xmlns:a16="http://schemas.microsoft.com/office/drawing/2014/main" id="{34CDF5B6-436F-49BD-8AF9-53FB55EE7AE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0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7" name="Line 13">
                <a:extLst>
                  <a:ext uri="{FF2B5EF4-FFF2-40B4-BE49-F238E27FC236}">
                    <a16:creationId xmlns:a16="http://schemas.microsoft.com/office/drawing/2014/main" id="{E3B8E138-49A8-41FA-A3A2-B05C7744949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88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48" name="Line 12">
                <a:extLst>
                  <a:ext uri="{FF2B5EF4-FFF2-40B4-BE49-F238E27FC236}">
                    <a16:creationId xmlns:a16="http://schemas.microsoft.com/office/drawing/2014/main" id="{79491B4F-EDC3-4662-91D5-D6EF494380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5739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</p:grpSp>
        <p:grpSp>
          <p:nvGrpSpPr>
            <p:cNvPr id="49" name="19 - Ομάδα">
              <a:extLst>
                <a:ext uri="{FF2B5EF4-FFF2-40B4-BE49-F238E27FC236}">
                  <a16:creationId xmlns:a16="http://schemas.microsoft.com/office/drawing/2014/main" id="{AD376FF8-14BA-49E3-8D8B-A78771204AC3}"/>
                </a:ext>
              </a:extLst>
            </p:cNvPr>
            <p:cNvGrpSpPr/>
            <p:nvPr/>
          </p:nvGrpSpPr>
          <p:grpSpPr>
            <a:xfrm>
              <a:off x="6417766" y="2204864"/>
              <a:ext cx="386482" cy="216024"/>
              <a:chOff x="3618152" y="2707978"/>
              <a:chExt cx="1819713" cy="379306"/>
            </a:xfrm>
          </p:grpSpPr>
          <p:sp>
            <p:nvSpPr>
              <p:cNvPr id="50" name="Line 15">
                <a:extLst>
                  <a:ext uri="{FF2B5EF4-FFF2-40B4-BE49-F238E27FC236}">
                    <a16:creationId xmlns:a16="http://schemas.microsoft.com/office/drawing/2014/main" id="{012F55B9-5031-41D2-861E-47C132A95C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18152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1" name="Line 14">
                <a:extLst>
                  <a:ext uri="{FF2B5EF4-FFF2-40B4-BE49-F238E27FC236}">
                    <a16:creationId xmlns:a16="http://schemas.microsoft.com/office/drawing/2014/main" id="{9B609A6F-95BB-48C9-A3BE-2F2578808A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2240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2" name="Line 13">
                <a:extLst>
                  <a:ext uri="{FF2B5EF4-FFF2-40B4-BE49-F238E27FC236}">
                    <a16:creationId xmlns:a16="http://schemas.microsoft.com/office/drawing/2014/main" id="{A563673A-F1E9-4E77-A86D-377DA13A6C9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828813" y="2707978"/>
                <a:ext cx="1063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  <p:sp>
            <p:nvSpPr>
              <p:cNvPr id="53" name="Line 12">
                <a:extLst>
                  <a:ext uri="{FF2B5EF4-FFF2-40B4-BE49-F238E27FC236}">
                    <a16:creationId xmlns:a16="http://schemas.microsoft.com/office/drawing/2014/main" id="{7FC65A2D-AF7F-41FA-A69D-459CB55E72D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35739" y="2707978"/>
                <a:ext cx="2126" cy="379306"/>
              </a:xfrm>
              <a:prstGeom prst="line">
                <a:avLst/>
              </a:prstGeom>
              <a:noFill/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l-GR"/>
              </a:p>
            </p:txBody>
          </p:sp>
        </p:grpSp>
      </p:grpSp>
      <p:sp>
        <p:nvSpPr>
          <p:cNvPr id="56" name="Rectangle 2">
            <a:extLst>
              <a:ext uri="{FF2B5EF4-FFF2-40B4-BE49-F238E27FC236}">
                <a16:creationId xmlns:a16="http://schemas.microsoft.com/office/drawing/2014/main" id="{371FEDCE-37B2-4B4C-A443-C7FBDC8321ED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0" y="190501"/>
            <a:ext cx="7010400" cy="111312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l-GR" sz="3600" b="1" kern="0" dirty="0">
                <a:solidFill>
                  <a:srgbClr val="FF0000"/>
                </a:solidFill>
                <a:latin typeface="Trebuchet MS" pitchFamily="34" charset="0"/>
              </a:rPr>
              <a:t>ΑΒΕΒΑΙΟΤΗΤΑ ΣΤΙΣ ΜΕΤΡΗΣΕΙΣ</a:t>
            </a:r>
            <a:br>
              <a:rPr lang="en-US" sz="3800" kern="0" dirty="0">
                <a:latin typeface="Trebuchet MS" pitchFamily="34" charset="0"/>
              </a:rPr>
            </a:br>
            <a:r>
              <a:rPr lang="el-G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Αβεβαιότητα μέτρησης σε </a:t>
            </a:r>
            <a:r>
              <a:rPr lang="el-GR" sz="2400" b="1" kern="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αναλογικό</a:t>
            </a:r>
            <a:r>
              <a:rPr lang="el-GR" sz="2400" b="1" kern="0" dirty="0">
                <a:latin typeface="Arial" panose="020B0604020202020204" pitchFamily="34" charset="0"/>
                <a:cs typeface="Arial" panose="020B0604020202020204" pitchFamily="34" charset="0"/>
              </a:rPr>
              <a:t> όργανο</a:t>
            </a:r>
            <a:r>
              <a:rPr lang="el-GR" sz="24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l-GR" sz="20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7609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460846"/>
            <a:ext cx="7272808" cy="1023938"/>
          </a:xfrm>
        </p:spPr>
        <p:txBody>
          <a:bodyPr/>
          <a:lstStyle/>
          <a:p>
            <a:pPr marL="838200" indent="-838200" algn="ctr" eaLnBrk="1" hangingPunct="1"/>
            <a:r>
              <a:rPr lang="el-GR" sz="4000" b="1" dirty="0">
                <a:solidFill>
                  <a:srgbClr val="FF0000"/>
                </a:solidFill>
                <a:latin typeface="Trebuchet MS" pitchFamily="34" charset="0"/>
              </a:rPr>
              <a:t>ΣΗΜΑΝΤΙΚΑ ΨΗΦΙΑ</a:t>
            </a:r>
            <a:r>
              <a:rPr lang="en-US" sz="4000" b="1" dirty="0">
                <a:solidFill>
                  <a:srgbClr val="FF0000"/>
                </a:solidFill>
                <a:latin typeface="Trebuchet MS" pitchFamily="34" charset="0"/>
              </a:rPr>
              <a:t> </a:t>
            </a:r>
            <a:r>
              <a:rPr lang="el-GR" sz="4000" b="1" dirty="0">
                <a:solidFill>
                  <a:srgbClr val="FF0000"/>
                </a:solidFill>
                <a:latin typeface="Trebuchet MS" pitchFamily="34" charset="0"/>
              </a:rPr>
              <a:t>ΑΡΙΘΜΟΥ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1214438"/>
            <a:ext cx="8569325" cy="5256212"/>
          </a:xfrm>
        </p:spPr>
        <p:txBody>
          <a:bodyPr/>
          <a:lstStyle/>
          <a:p>
            <a:pPr marL="3175" indent="-3175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000" dirty="0">
              <a:latin typeface="Trebuchet MS" pitchFamily="34" charset="0"/>
            </a:endParaRPr>
          </a:p>
          <a:p>
            <a:pPr marL="896938" indent="-534988" eaLnBrk="1" hangingPunct="1">
              <a:lnSpc>
                <a:spcPct val="80000"/>
              </a:lnSpc>
              <a:spcBef>
                <a:spcPct val="45000"/>
              </a:spcBef>
              <a:buFont typeface="Wingdings" pitchFamily="2" charset="2"/>
              <a:buNone/>
              <a:defRPr/>
            </a:pPr>
            <a:r>
              <a:rPr lang="el-GR" sz="2800" b="1" dirty="0">
                <a:latin typeface="Trebuchet MS" pitchFamily="34" charset="0"/>
              </a:rPr>
              <a:t>ΕΙΝΑΙ…</a:t>
            </a:r>
            <a:r>
              <a:rPr lang="el-GR" sz="2000" b="1" dirty="0">
                <a:latin typeface="Trebuchet MS" pitchFamily="34" charset="0"/>
              </a:rPr>
              <a:t>	</a:t>
            </a:r>
          </a:p>
          <a:p>
            <a:pPr marL="896938" indent="-534988" eaLnBrk="1" hangingPunct="1">
              <a:lnSpc>
                <a:spcPct val="80000"/>
              </a:lnSpc>
              <a:spcBef>
                <a:spcPct val="45000"/>
              </a:spcBef>
              <a:buFont typeface="Wingdings" pitchFamily="2" charset="2"/>
              <a:buBlip>
                <a:blip r:embed="rId3"/>
              </a:buBlip>
              <a:defRPr/>
            </a:pPr>
            <a:r>
              <a:rPr lang="el-GR" sz="2400" b="1" dirty="0">
                <a:latin typeface="Trebuchet MS" pitchFamily="34" charset="0"/>
              </a:rPr>
              <a:t>Όλα τα μη μηδενικά ψηφία</a:t>
            </a:r>
          </a:p>
          <a:p>
            <a:pPr marL="896938" indent="-534988" eaLnBrk="1" hangingPunct="1">
              <a:lnSpc>
                <a:spcPct val="80000"/>
              </a:lnSpc>
              <a:spcBef>
                <a:spcPct val="45000"/>
              </a:spcBef>
              <a:buFont typeface="Wingdings" pitchFamily="2" charset="2"/>
              <a:buBlip>
                <a:blip r:embed="rId3"/>
              </a:buBlip>
              <a:defRPr/>
            </a:pPr>
            <a:r>
              <a:rPr lang="el-GR" sz="2400" b="1" dirty="0">
                <a:latin typeface="Trebuchet MS" pitchFamily="34" charset="0"/>
              </a:rPr>
              <a:t>	Όλα τα μηδέν που ευρίσκονται μεταξύ </a:t>
            </a:r>
            <a:r>
              <a:rPr lang="el-GR" sz="2400" b="1" dirty="0">
                <a:solidFill>
                  <a:srgbClr val="FF0000"/>
                </a:solidFill>
                <a:latin typeface="Trebuchet MS" pitchFamily="34" charset="0"/>
              </a:rPr>
              <a:t>μη μηδενικών </a:t>
            </a:r>
            <a:r>
              <a:rPr lang="el-GR" sz="2400" b="1" dirty="0">
                <a:latin typeface="Trebuchet MS" pitchFamily="34" charset="0"/>
              </a:rPr>
              <a:t>ψηφίων</a:t>
            </a:r>
          </a:p>
          <a:p>
            <a:pPr marL="896938" indent="-534988" eaLnBrk="1" hangingPunct="1">
              <a:lnSpc>
                <a:spcPct val="80000"/>
              </a:lnSpc>
              <a:spcBef>
                <a:spcPct val="45000"/>
              </a:spcBef>
              <a:buFont typeface="Wingdings" pitchFamily="2" charset="2"/>
              <a:buBlip>
                <a:blip r:embed="rId3"/>
              </a:buBlip>
              <a:defRPr/>
            </a:pPr>
            <a:r>
              <a:rPr lang="el-GR" sz="2400" b="1" dirty="0">
                <a:latin typeface="Trebuchet MS" pitchFamily="34" charset="0"/>
              </a:rPr>
              <a:t>	Όλα τα μηδέν που ευρίσκονται </a:t>
            </a:r>
            <a:r>
              <a:rPr lang="el-GR" sz="2400" b="1" dirty="0">
                <a:solidFill>
                  <a:srgbClr val="000000"/>
                </a:solidFill>
                <a:latin typeface="Trebuchet MS" pitchFamily="34" charset="0"/>
              </a:rPr>
              <a:t>δεξιά από το τελευταίο μη μηδενικό ψηφίο</a:t>
            </a:r>
            <a:r>
              <a:rPr lang="el-GR" sz="2400" b="1" dirty="0">
                <a:solidFill>
                  <a:srgbClr val="FF0000"/>
                </a:solidFill>
                <a:latin typeface="Trebuchet MS" pitchFamily="34" charset="0"/>
              </a:rPr>
              <a:t> δεκαδικού αριθμού</a:t>
            </a:r>
          </a:p>
          <a:p>
            <a:pPr marL="896938" indent="-534988" eaLnBrk="1" hangingPunct="1">
              <a:lnSpc>
                <a:spcPct val="80000"/>
              </a:lnSpc>
              <a:spcBef>
                <a:spcPct val="45000"/>
              </a:spcBef>
              <a:buFont typeface="Wingdings" pitchFamily="2" charset="2"/>
              <a:buNone/>
              <a:defRPr/>
            </a:pPr>
            <a:endParaRPr lang="el-GR" sz="2000" b="1" dirty="0">
              <a:latin typeface="Trebuchet MS" pitchFamily="34" charset="0"/>
            </a:endParaRPr>
          </a:p>
          <a:p>
            <a:pPr marL="896938" indent="-534988" eaLnBrk="1" hangingPunct="1">
              <a:lnSpc>
                <a:spcPct val="80000"/>
              </a:lnSpc>
              <a:spcBef>
                <a:spcPct val="45000"/>
              </a:spcBef>
              <a:buFont typeface="Wingdings" pitchFamily="2" charset="2"/>
              <a:buNone/>
              <a:defRPr/>
            </a:pPr>
            <a:r>
              <a:rPr lang="el-GR" sz="2800" b="1" dirty="0">
                <a:latin typeface="Trebuchet MS" pitchFamily="34" charset="0"/>
              </a:rPr>
              <a:t>ΔΕΝ ΕΙΝΑΙ…</a:t>
            </a:r>
          </a:p>
          <a:p>
            <a:pPr marL="896938" indent="-534988" eaLnBrk="1" hangingPunct="1">
              <a:lnSpc>
                <a:spcPct val="80000"/>
              </a:lnSpc>
              <a:spcBef>
                <a:spcPct val="45000"/>
              </a:spcBef>
              <a:buFont typeface="Wingdings" pitchFamily="2" charset="2"/>
              <a:buBlip>
                <a:blip r:embed="rId4"/>
              </a:buBlip>
              <a:defRPr/>
            </a:pPr>
            <a:r>
              <a:rPr lang="el-GR" sz="2400" b="1" dirty="0">
                <a:latin typeface="Trebuchet MS" pitchFamily="34" charset="0"/>
              </a:rPr>
              <a:t>Τα μηδέν που βρίσκονται δεξιά από το τελευταίο μη μηδενικό ψηφίο </a:t>
            </a:r>
            <a:r>
              <a:rPr lang="el-GR" sz="2400" b="1" dirty="0">
                <a:solidFill>
                  <a:srgbClr val="FF0000"/>
                </a:solidFill>
                <a:latin typeface="Trebuchet MS" pitchFamily="34" charset="0"/>
              </a:rPr>
              <a:t>ακέραιου αριθμού</a:t>
            </a:r>
            <a:r>
              <a:rPr lang="el-GR" sz="2400" b="1" dirty="0">
                <a:latin typeface="Trebuchet MS" pitchFamily="34" charset="0"/>
              </a:rPr>
              <a:t>. </a:t>
            </a:r>
          </a:p>
          <a:p>
            <a:pPr marL="896938" indent="-534988" eaLnBrk="1" hangingPunct="1">
              <a:lnSpc>
                <a:spcPct val="80000"/>
              </a:lnSpc>
              <a:spcBef>
                <a:spcPct val="45000"/>
              </a:spcBef>
              <a:buFont typeface="Wingdings" pitchFamily="2" charset="2"/>
              <a:buBlip>
                <a:blip r:embed="rId4"/>
              </a:buBlip>
              <a:defRPr/>
            </a:pPr>
            <a:r>
              <a:rPr lang="el-GR" sz="2400" b="1" dirty="0">
                <a:latin typeface="Trebuchet MS" pitchFamily="34" charset="0"/>
              </a:rPr>
              <a:t>Τα μηδέν που βρίσκονται αριστερά από το πρώτο μη μηδενικό ψηφίο </a:t>
            </a:r>
            <a:r>
              <a:rPr lang="el-GR" sz="2400" b="1" dirty="0">
                <a:solidFill>
                  <a:srgbClr val="FF0000"/>
                </a:solidFill>
                <a:latin typeface="Trebuchet MS" pitchFamily="34" charset="0"/>
              </a:rPr>
              <a:t>δεκαδικού αριθμού</a:t>
            </a:r>
            <a:r>
              <a:rPr lang="el-GR" sz="2400" b="1" dirty="0">
                <a:latin typeface="Trebuchet MS" pitchFamily="34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4" y="1785938"/>
            <a:ext cx="9036496" cy="430735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800" b="1" dirty="0">
                <a:latin typeface="Trebuchet MS" pitchFamily="34" charset="0"/>
              </a:rPr>
              <a:t>Παραδείγματα: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l-GR" sz="1900" b="1" dirty="0"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</a:pPr>
            <a:r>
              <a:rPr lang="el-GR" sz="2400" b="1" dirty="0">
                <a:solidFill>
                  <a:srgbClr val="000000"/>
                </a:solidFill>
                <a:latin typeface="Trebuchet MS" pitchFamily="34" charset="0"/>
              </a:rPr>
              <a:t>Ένα σημαντικό ψηφίο: </a:t>
            </a:r>
            <a:r>
              <a:rPr lang="el-GR" sz="2800" b="1" dirty="0">
                <a:solidFill>
                  <a:srgbClr val="000000"/>
                </a:solidFill>
                <a:latin typeface="Trebuchet MS" pitchFamily="34" charset="0"/>
              </a:rPr>
              <a:t>5, 10, 200, 3000, 0.0006, 	 				0.002, 0.5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</a:pPr>
            <a:endParaRPr lang="el-GR" sz="2400" b="1" dirty="0">
              <a:solidFill>
                <a:srgbClr val="000000"/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</a:pPr>
            <a:r>
              <a:rPr lang="el-GR" sz="2400" b="1" dirty="0">
                <a:solidFill>
                  <a:srgbClr val="000000"/>
                </a:solidFill>
                <a:latin typeface="Trebuchet MS" pitchFamily="34" charset="0"/>
              </a:rPr>
              <a:t>Δυο σημαντικά ψηφία: </a:t>
            </a:r>
            <a:r>
              <a:rPr lang="el-GR" sz="2800" b="1" dirty="0">
                <a:solidFill>
                  <a:srgbClr val="000000"/>
                </a:solidFill>
                <a:latin typeface="Trebuchet MS" pitchFamily="34" charset="0"/>
              </a:rPr>
              <a:t>0.0030, 2.0, 35, 1500, 25000</a:t>
            </a:r>
            <a:r>
              <a:rPr lang="el-GR" sz="2400" b="1" dirty="0">
                <a:solidFill>
                  <a:srgbClr val="000000"/>
                </a:solidFill>
                <a:latin typeface="Trebuchet MS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</a:pPr>
            <a:endParaRPr lang="el-GR" sz="2400" b="1" dirty="0">
              <a:solidFill>
                <a:srgbClr val="000000"/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</a:pPr>
            <a:endParaRPr lang="el-GR" sz="2400" b="1" dirty="0">
              <a:solidFill>
                <a:srgbClr val="000000"/>
              </a:solidFill>
              <a:latin typeface="Trebuchet MS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Blip>
                <a:blip r:embed="rId3"/>
              </a:buBlip>
            </a:pPr>
            <a:r>
              <a:rPr lang="el-GR" sz="2400" b="1" dirty="0">
                <a:solidFill>
                  <a:srgbClr val="000000"/>
                </a:solidFill>
                <a:latin typeface="Trebuchet MS" pitchFamily="34" charset="0"/>
              </a:rPr>
              <a:t>Τρία σημαντικά ψηφία: </a:t>
            </a:r>
            <a:r>
              <a:rPr lang="el-GR" sz="2800" b="1" dirty="0">
                <a:solidFill>
                  <a:srgbClr val="000000"/>
                </a:solidFill>
                <a:latin typeface="Trebuchet MS" pitchFamily="34" charset="0"/>
              </a:rPr>
              <a:t>0.00200, 0.0508, 5.00, 205, 				10500</a:t>
            </a:r>
            <a:r>
              <a:rPr lang="el-GR" sz="2400" b="1" dirty="0">
                <a:solidFill>
                  <a:srgbClr val="000000"/>
                </a:solidFill>
                <a:latin typeface="Trebuchet MS" pitchFamily="34" charset="0"/>
              </a:rPr>
              <a:t>.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406524"/>
            <a:ext cx="7224464" cy="1078260"/>
          </a:xfrm>
        </p:spPr>
        <p:txBody>
          <a:bodyPr/>
          <a:lstStyle/>
          <a:p>
            <a:pPr marL="838200" indent="-838200" algn="ctr" eaLnBrk="1" hangingPunct="1"/>
            <a:r>
              <a:rPr lang="el-GR" sz="4000" b="1" dirty="0">
                <a:solidFill>
                  <a:srgbClr val="FF0000"/>
                </a:solidFill>
                <a:latin typeface="Trebuchet MS" pitchFamily="34" charset="0"/>
              </a:rPr>
              <a:t>ΣΗΜΑΝΤΙΚΑ ΨΗΦΙΑ ΑΡΙΘΜΟΥ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789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5ECB8-3C02-4162-BD3F-0FF07A48E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1640" y="260648"/>
            <a:ext cx="7512496" cy="1006252"/>
          </a:xfrm>
        </p:spPr>
        <p:txBody>
          <a:bodyPr/>
          <a:lstStyle/>
          <a:p>
            <a:r>
              <a:rPr lang="el-GR" sz="3200" b="1" dirty="0">
                <a:solidFill>
                  <a:srgbClr val="FF0000"/>
                </a:solidFill>
              </a:rPr>
              <a:t>ΕΠΙΣΤΗΜΟΝΙΚΗ ΓΡΑΦΗ ΑΡΙΘΜΟΥ  Χ</a:t>
            </a:r>
            <a:endParaRPr lang="en-GB" sz="32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042560B-D1D2-4509-8AE2-12F8EA5E697F}"/>
                  </a:ext>
                </a:extLst>
              </p:cNvPr>
              <p:cNvSpPr txBox="1"/>
              <p:nvPr/>
            </p:nvSpPr>
            <p:spPr>
              <a:xfrm>
                <a:off x="2195736" y="1340768"/>
                <a:ext cx="413574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32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l-GR" sz="32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32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𝛂</m:t>
                      </m:r>
                      <m:r>
                        <a:rPr lang="el-GR" sz="32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32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𝛃𝛄𝛅𝛆𝛇</m:t>
                      </m:r>
                      <m:r>
                        <a:rPr lang="el-GR" sz="32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…</m:t>
                      </m:r>
                      <m:r>
                        <a:rPr lang="el-GR" sz="32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l-GR" sz="32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32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32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𝐧</m:t>
                          </m:r>
                        </m:sup>
                      </m:sSup>
                    </m:oMath>
                  </m:oMathPara>
                </a14:m>
                <a:endParaRPr lang="en-GB" sz="2000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042560B-D1D2-4509-8AE2-12F8EA5E69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736" y="1340768"/>
                <a:ext cx="4135748" cy="58477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8" name="Group 27">
            <a:extLst>
              <a:ext uri="{FF2B5EF4-FFF2-40B4-BE49-F238E27FC236}">
                <a16:creationId xmlns:a16="http://schemas.microsoft.com/office/drawing/2014/main" id="{71DBBDCB-A38B-4469-B3D2-E380DEDF1DE2}"/>
              </a:ext>
            </a:extLst>
          </p:cNvPr>
          <p:cNvGrpSpPr/>
          <p:nvPr/>
        </p:nvGrpSpPr>
        <p:grpSpPr>
          <a:xfrm>
            <a:off x="1117308" y="1819391"/>
            <a:ext cx="2050536" cy="887788"/>
            <a:chOff x="1117308" y="2107423"/>
            <a:chExt cx="2050536" cy="887788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739AF706-A7DB-409C-9F96-DD0D76BA0B6D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663788" y="2107423"/>
              <a:ext cx="504056" cy="504056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C359D67-0703-4A33-9050-D78751AC81E5}"/>
                </a:ext>
              </a:extLst>
            </p:cNvPr>
            <p:cNvSpPr txBox="1"/>
            <p:nvPr/>
          </p:nvSpPr>
          <p:spPr>
            <a:xfrm>
              <a:off x="1117308" y="2348880"/>
              <a:ext cx="158248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Ένα ακέραιο</a:t>
              </a:r>
            </a:p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ψηφίο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F6C4A74D-ACE8-45B6-AEBD-949D533758B1}"/>
              </a:ext>
            </a:extLst>
          </p:cNvPr>
          <p:cNvGrpSpPr/>
          <p:nvPr/>
        </p:nvGrpSpPr>
        <p:grpSpPr>
          <a:xfrm>
            <a:off x="3505596" y="1914827"/>
            <a:ext cx="1570459" cy="912154"/>
            <a:chOff x="3505596" y="2202859"/>
            <a:chExt cx="1570459" cy="912154"/>
          </a:xfrm>
        </p:grpSpPr>
        <p:sp>
          <p:nvSpPr>
            <p:cNvPr id="8" name="Left Brace 7">
              <a:extLst>
                <a:ext uri="{FF2B5EF4-FFF2-40B4-BE49-F238E27FC236}">
                  <a16:creationId xmlns:a16="http://schemas.microsoft.com/office/drawing/2014/main" id="{4CE07622-9082-438C-95C5-D87C2452A36A}"/>
                </a:ext>
              </a:extLst>
            </p:cNvPr>
            <p:cNvSpPr/>
            <p:nvPr/>
          </p:nvSpPr>
          <p:spPr bwMode="auto">
            <a:xfrm rot="16200000">
              <a:off x="4145807" y="1562648"/>
              <a:ext cx="290037" cy="1570459"/>
            </a:xfrm>
            <a:prstGeom prst="leftBrace">
              <a:avLst>
                <a:gd name="adj1" fmla="val 24868"/>
                <a:gd name="adj2" fmla="val 50000"/>
              </a:avLst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096B006-8FDA-42DE-A2D7-39034D9D81D0}"/>
                </a:ext>
              </a:extLst>
            </p:cNvPr>
            <p:cNvSpPr txBox="1"/>
            <p:nvPr/>
          </p:nvSpPr>
          <p:spPr>
            <a:xfrm>
              <a:off x="3651742" y="2468682"/>
              <a:ext cx="11903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Δεκαδικά</a:t>
              </a:r>
            </a:p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ψηφία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375624AC-3C67-444B-9CEE-E6F77A7B1983}"/>
              </a:ext>
            </a:extLst>
          </p:cNvPr>
          <p:cNvGrpSpPr/>
          <p:nvPr/>
        </p:nvGrpSpPr>
        <p:grpSpPr>
          <a:xfrm>
            <a:off x="5796136" y="1844824"/>
            <a:ext cx="2194582" cy="792088"/>
            <a:chOff x="5796136" y="2132856"/>
            <a:chExt cx="2194582" cy="792088"/>
          </a:xfrm>
        </p:grpSpPr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BA7B2435-7D1F-4958-9B06-73C6B0A82D2D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796136" y="2132856"/>
              <a:ext cx="504056" cy="504056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F7C4491-7672-4888-964A-337E9FFC4D4C}"/>
                </a:ext>
              </a:extLst>
            </p:cNvPr>
            <p:cNvSpPr txBox="1"/>
            <p:nvPr/>
          </p:nvSpPr>
          <p:spPr>
            <a:xfrm>
              <a:off x="6228184" y="2555612"/>
              <a:ext cx="1762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Τάξη μεγέθους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FA1D7EF-4171-495A-B713-596CF4916491}"/>
                  </a:ext>
                </a:extLst>
              </p:cNvPr>
              <p:cNvSpPr txBox="1"/>
              <p:nvPr/>
            </p:nvSpPr>
            <p:spPr>
              <a:xfrm>
                <a:off x="6035871" y="2652663"/>
                <a:ext cx="302428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𝐧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  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𝐗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CFA1D7EF-4171-495A-B713-596CF49164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35871" y="2652663"/>
                <a:ext cx="3024289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86576CB-DA6C-463F-9A51-581268CE67A0}"/>
                  </a:ext>
                </a:extLst>
              </p:cNvPr>
              <p:cNvSpPr txBox="1"/>
              <p:nvPr/>
            </p:nvSpPr>
            <p:spPr>
              <a:xfrm>
                <a:off x="6077855" y="3140968"/>
                <a:ext cx="302428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𝐧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  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𝐗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86576CB-DA6C-463F-9A51-581268CE67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77855" y="3140968"/>
                <a:ext cx="302428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4" name="Group 33">
            <a:extLst>
              <a:ext uri="{FF2B5EF4-FFF2-40B4-BE49-F238E27FC236}">
                <a16:creationId xmlns:a16="http://schemas.microsoft.com/office/drawing/2014/main" id="{7FEDCAA0-64D8-4CE1-8C6E-D96A548F0536}"/>
              </a:ext>
            </a:extLst>
          </p:cNvPr>
          <p:cNvGrpSpPr/>
          <p:nvPr/>
        </p:nvGrpSpPr>
        <p:grpSpPr>
          <a:xfrm>
            <a:off x="107504" y="4306813"/>
            <a:ext cx="2522285" cy="1570459"/>
            <a:chOff x="107504" y="4306813"/>
            <a:chExt cx="2522285" cy="157045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3179401D-B357-441A-8352-D97A0C79FF0A}"/>
                    </a:ext>
                  </a:extLst>
                </p:cNvPr>
                <p:cNvSpPr txBox="1"/>
                <p:nvPr/>
              </p:nvSpPr>
              <p:spPr>
                <a:xfrm>
                  <a:off x="107504" y="4830433"/>
                  <a:ext cx="2376264" cy="52322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𝚾</m:t>
                        </m:r>
                        <m:r>
                          <a:rPr lang="el-GR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m:rPr>
                            <m:nor/>
                          </m:rPr>
                          <a:rPr lang="el-GR" sz="2800" b="1" dirty="0">
                            <a:solidFill>
                              <a:srgbClr val="000000"/>
                            </a:solidFill>
                            <a:latin typeface="Trebuchet MS" pitchFamily="34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l-GR" sz="2800" b="1" i="0" dirty="0" smtClean="0">
                            <a:solidFill>
                              <a:srgbClr val="000000"/>
                            </a:solidFill>
                            <a:latin typeface="Trebuchet MS" pitchFamily="34" charset="0"/>
                          </a:rPr>
                          <m:t>,</m:t>
                        </m:r>
                        <m:r>
                          <m:rPr>
                            <m:nor/>
                          </m:rPr>
                          <a:rPr lang="el-GR" sz="2800" b="1" dirty="0">
                            <a:solidFill>
                              <a:srgbClr val="000000"/>
                            </a:solidFill>
                            <a:latin typeface="Trebuchet MS" pitchFamily="34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l-GR" sz="2800" b="1" i="0" dirty="0" smtClean="0">
                            <a:solidFill>
                              <a:srgbClr val="000000"/>
                            </a:solidFill>
                            <a:latin typeface="Trebuchet MS" pitchFamily="34" charset="0"/>
                          </a:rPr>
                          <m:t>0</m:t>
                        </m:r>
                        <m:r>
                          <m:rPr>
                            <m:nor/>
                          </m:rPr>
                          <a:rPr lang="el-GR" sz="2800" b="1" dirty="0">
                            <a:solidFill>
                              <a:srgbClr val="000000"/>
                            </a:solidFill>
                            <a:latin typeface="Trebuchet MS" pitchFamily="34" charset="0"/>
                          </a:rPr>
                          <m:t>508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3179401D-B357-441A-8352-D97A0C79FF0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7504" y="4830433"/>
                  <a:ext cx="2376264" cy="52322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Left Brace 16">
              <a:extLst>
                <a:ext uri="{FF2B5EF4-FFF2-40B4-BE49-F238E27FC236}">
                  <a16:creationId xmlns:a16="http://schemas.microsoft.com/office/drawing/2014/main" id="{05CCB554-0193-448D-AF11-BC3AEF8EAF77}"/>
                </a:ext>
              </a:extLst>
            </p:cNvPr>
            <p:cNvSpPr/>
            <p:nvPr/>
          </p:nvSpPr>
          <p:spPr bwMode="auto">
            <a:xfrm rot="10800000" flipH="1">
              <a:off x="2339752" y="4306813"/>
              <a:ext cx="290037" cy="1570459"/>
            </a:xfrm>
            <a:prstGeom prst="leftBrace">
              <a:avLst>
                <a:gd name="adj1" fmla="val 24868"/>
                <a:gd name="adj2" fmla="val 50000"/>
              </a:avLst>
            </a:prstGeom>
            <a:noFill/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10E2032-44E6-4685-95D3-051C5BF1905F}"/>
                  </a:ext>
                </a:extLst>
              </p:cNvPr>
              <p:cNvSpPr txBox="1"/>
              <p:nvPr/>
            </p:nvSpPr>
            <p:spPr>
              <a:xfrm>
                <a:off x="2772512" y="4052477"/>
                <a:ext cx="2879608" cy="539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𝟎𝟖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610E2032-44E6-4685-95D3-051C5BF1905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2512" y="4052477"/>
                <a:ext cx="2879608" cy="53931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DE9B9E6C-1E4E-40DE-B74C-DB40ADE5DB07}"/>
              </a:ext>
            </a:extLst>
          </p:cNvPr>
          <p:cNvSpPr txBox="1"/>
          <p:nvPr/>
        </p:nvSpPr>
        <p:spPr>
          <a:xfrm>
            <a:off x="5652832" y="4077072"/>
            <a:ext cx="1329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</a:rPr>
              <a:t>(3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Σ.Ψ)</a:t>
            </a:r>
            <a:endParaRPr lang="en-GB" sz="2800" b="1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4DD368-F415-4C37-B609-2BC8F24AFF75}"/>
                  </a:ext>
                </a:extLst>
              </p:cNvPr>
              <p:cNvSpPr txBox="1"/>
              <p:nvPr/>
            </p:nvSpPr>
            <p:spPr>
              <a:xfrm>
                <a:off x="2771800" y="4825401"/>
                <a:ext cx="2736304" cy="539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634DD368-F415-4C37-B609-2BC8F24AFF7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4825401"/>
                <a:ext cx="2736304" cy="53931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21">
            <a:extLst>
              <a:ext uri="{FF2B5EF4-FFF2-40B4-BE49-F238E27FC236}">
                <a16:creationId xmlns:a16="http://schemas.microsoft.com/office/drawing/2014/main" id="{36111D66-E4EA-473A-96E8-09B92A807767}"/>
              </a:ext>
            </a:extLst>
          </p:cNvPr>
          <p:cNvSpPr txBox="1"/>
          <p:nvPr/>
        </p:nvSpPr>
        <p:spPr>
          <a:xfrm>
            <a:off x="5652120" y="4849996"/>
            <a:ext cx="1329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</a:rPr>
              <a:t>(2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Σ.Ψ)</a:t>
            </a:r>
            <a:endParaRPr lang="en-GB" sz="2800" b="1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A56B31A-CC93-49EE-ACA6-BA9380E6F6BB}"/>
                  </a:ext>
                </a:extLst>
              </p:cNvPr>
              <p:cNvSpPr txBox="1"/>
              <p:nvPr/>
            </p:nvSpPr>
            <p:spPr>
              <a:xfrm>
                <a:off x="2771800" y="5545481"/>
                <a:ext cx="2520280" cy="539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FA56B31A-CC93-49EE-ACA6-BA9380E6F6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5545481"/>
                <a:ext cx="2520280" cy="53931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>
            <a:extLst>
              <a:ext uri="{FF2B5EF4-FFF2-40B4-BE49-F238E27FC236}">
                <a16:creationId xmlns:a16="http://schemas.microsoft.com/office/drawing/2014/main" id="{EEBEBFC1-10DF-42B8-887C-83F891F71307}"/>
              </a:ext>
            </a:extLst>
          </p:cNvPr>
          <p:cNvSpPr txBox="1"/>
          <p:nvPr/>
        </p:nvSpPr>
        <p:spPr>
          <a:xfrm>
            <a:off x="5652120" y="5570076"/>
            <a:ext cx="1329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</a:rPr>
              <a:t>(1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Σ.Ψ)</a:t>
            </a:r>
            <a:endParaRPr lang="en-GB" sz="2800" b="1" dirty="0">
              <a:solidFill>
                <a:srgbClr val="000000"/>
              </a:solidFill>
            </a:endParaRP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C251C3E-7840-4A67-95CA-082DA363A2A8}"/>
              </a:ext>
            </a:extLst>
          </p:cNvPr>
          <p:cNvGrpSpPr/>
          <p:nvPr/>
        </p:nvGrpSpPr>
        <p:grpSpPr>
          <a:xfrm>
            <a:off x="2736304" y="6143870"/>
            <a:ext cx="3228783" cy="544654"/>
            <a:chOff x="2736304" y="6143870"/>
            <a:chExt cx="3228783" cy="5446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FBB6394-182E-4278-9BEF-4BB590868F4C}"/>
                    </a:ext>
                  </a:extLst>
                </p:cNvPr>
                <p:cNvSpPr txBox="1"/>
                <p:nvPr/>
              </p:nvSpPr>
              <p:spPr>
                <a:xfrm>
                  <a:off x="2736304" y="6165304"/>
                  <a:ext cx="504056" cy="52322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𝚾</m:t>
                        </m:r>
                        <m:r>
                          <a:rPr lang="el-GR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6" name="TextBox 25">
                  <a:extLst>
                    <a:ext uri="{FF2B5EF4-FFF2-40B4-BE49-F238E27FC236}">
                      <a16:creationId xmlns:a16="http://schemas.microsoft.com/office/drawing/2014/main" id="{7FBB6394-182E-4278-9BEF-4BB590868F4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6304" y="6165304"/>
                  <a:ext cx="504056" cy="52322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72B68AC1-FCBA-453E-989C-26A779D8E050}"/>
                </a:ext>
              </a:extLst>
            </p:cNvPr>
            <p:cNvSpPr txBox="1"/>
            <p:nvPr/>
          </p:nvSpPr>
          <p:spPr>
            <a:xfrm>
              <a:off x="3079361" y="6143870"/>
              <a:ext cx="28857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800" b="1" dirty="0">
                  <a:solidFill>
                    <a:srgbClr val="000000"/>
                  </a:solidFill>
                </a:rPr>
                <a:t>(με 4</a:t>
              </a:r>
              <a:r>
                <a:rPr lang="en-US" sz="2800" b="1" dirty="0">
                  <a:solidFill>
                    <a:srgbClr val="000000"/>
                  </a:solidFill>
                </a:rPr>
                <a:t> </a:t>
              </a:r>
              <a:r>
                <a:rPr lang="el-GR" sz="2800" b="1" dirty="0">
                  <a:solidFill>
                    <a:srgbClr val="000000"/>
                  </a:solidFill>
                </a:rPr>
                <a:t>Σ.Ψ) = ???</a:t>
              </a:r>
              <a:endParaRPr lang="en-GB" sz="2800" b="1" dirty="0">
                <a:solidFill>
                  <a:srgbClr val="00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00BEA63-8611-43EA-884B-96EE86A12729}"/>
                  </a:ext>
                </a:extLst>
              </p:cNvPr>
              <p:cNvSpPr txBox="1"/>
              <p:nvPr/>
            </p:nvSpPr>
            <p:spPr>
              <a:xfrm>
                <a:off x="5076055" y="6079753"/>
                <a:ext cx="2879608" cy="53931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𝟓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𝟎𝟖𝟎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700BEA63-8611-43EA-884B-96EE86A127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5" y="6079753"/>
                <a:ext cx="2879608" cy="53931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0482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14" grpId="0"/>
      <p:bldP spid="18" grpId="0"/>
      <p:bldP spid="19" grpId="0"/>
      <p:bldP spid="21" grpId="0"/>
      <p:bldP spid="22" grpId="0"/>
      <p:bldP spid="23" grpId="0"/>
      <p:bldP spid="24" grpId="0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49FD14-3BA6-4B86-B269-3037D8A3D42A}"/>
              </a:ext>
            </a:extLst>
          </p:cNvPr>
          <p:cNvSpPr txBox="1">
            <a:spLocks/>
          </p:cNvSpPr>
          <p:nvPr/>
        </p:nvSpPr>
        <p:spPr>
          <a:xfrm>
            <a:off x="1331640" y="476672"/>
            <a:ext cx="7512496" cy="638987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l-GR" sz="3200" b="1" kern="0" dirty="0">
                <a:solidFill>
                  <a:srgbClr val="FF0000"/>
                </a:solidFill>
              </a:rPr>
              <a:t>ΕΠΙΣΤΗΜΟΝΙΚΗ ΓΡΑΦΗ ΑΡΙΘΜΟΥ</a:t>
            </a:r>
            <a:endParaRPr lang="en-GB" sz="3200" b="1" kern="0" dirty="0">
              <a:solidFill>
                <a:srgbClr val="FF0000"/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4BB4450E-1EA5-475F-8894-EE0B753BD161}"/>
              </a:ext>
            </a:extLst>
          </p:cNvPr>
          <p:cNvGrpSpPr/>
          <p:nvPr/>
        </p:nvGrpSpPr>
        <p:grpSpPr>
          <a:xfrm>
            <a:off x="1117308" y="1340768"/>
            <a:ext cx="7984836" cy="2323420"/>
            <a:chOff x="1117308" y="1628800"/>
            <a:chExt cx="7984836" cy="23234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FEBAE0CD-DBBC-4224-B9CF-996225ED5624}"/>
                    </a:ext>
                  </a:extLst>
                </p:cNvPr>
                <p:cNvSpPr txBox="1"/>
                <p:nvPr/>
              </p:nvSpPr>
              <p:spPr>
                <a:xfrm>
                  <a:off x="2195736" y="1628800"/>
                  <a:ext cx="4135748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sz="32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𝚾</m:t>
                        </m:r>
                        <m:r>
                          <a:rPr lang="el-GR" sz="32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l-GR" sz="32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𝛂</m:t>
                        </m:r>
                        <m:r>
                          <a:rPr lang="el-GR" sz="32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l-GR" sz="32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𝛃𝛄𝛅𝛆𝛇</m:t>
                        </m:r>
                        <m:r>
                          <a:rPr lang="el-GR" sz="32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…</m:t>
                        </m:r>
                        <m:r>
                          <a:rPr lang="el-GR" sz="32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el-GR" sz="3200" b="1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3200" b="1" i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𝟏𝟎</m:t>
                            </m:r>
                          </m:e>
                          <m:sup>
                            <m:r>
                              <a:rPr lang="en-US" sz="3200" b="1" i="0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𝐧</m:t>
                            </m:r>
                          </m:sup>
                        </m:sSup>
                      </m:oMath>
                    </m:oMathPara>
                  </a14:m>
                  <a:endParaRPr lang="en-GB" sz="2000" b="1" dirty="0">
                    <a:solidFill>
                      <a:srgbClr val="000000"/>
                    </a:solidFill>
                  </a:endParaRPr>
                </a:p>
              </p:txBody>
            </p:sp>
          </mc:Choice>
          <mc:Fallback xmlns="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FEBAE0CD-DBBC-4224-B9CF-996225ED5624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95736" y="1628800"/>
                  <a:ext cx="4135748" cy="584775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" name="Straight Arrow Connector 3">
              <a:extLst>
                <a:ext uri="{FF2B5EF4-FFF2-40B4-BE49-F238E27FC236}">
                  <a16:creationId xmlns:a16="http://schemas.microsoft.com/office/drawing/2014/main" id="{61F440FD-D2AB-4BF5-B0BB-F01E2D1B3244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663788" y="2107423"/>
              <a:ext cx="504056" cy="504056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DC0973A1-CCA6-4469-93F2-5D2382171D90}"/>
                </a:ext>
              </a:extLst>
            </p:cNvPr>
            <p:cNvSpPr txBox="1"/>
            <p:nvPr/>
          </p:nvSpPr>
          <p:spPr>
            <a:xfrm>
              <a:off x="1117308" y="2348880"/>
              <a:ext cx="158248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Ένα ακέραιο</a:t>
              </a:r>
            </a:p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ψηφίο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  <p:sp>
          <p:nvSpPr>
            <p:cNvPr id="6" name="Left Brace 5">
              <a:extLst>
                <a:ext uri="{FF2B5EF4-FFF2-40B4-BE49-F238E27FC236}">
                  <a16:creationId xmlns:a16="http://schemas.microsoft.com/office/drawing/2014/main" id="{9C3BE4D9-45E5-4EF0-80B4-54B67FA4EB01}"/>
                </a:ext>
              </a:extLst>
            </p:cNvPr>
            <p:cNvSpPr/>
            <p:nvPr/>
          </p:nvSpPr>
          <p:spPr bwMode="auto">
            <a:xfrm rot="16200000">
              <a:off x="4145807" y="1562648"/>
              <a:ext cx="290037" cy="1570459"/>
            </a:xfrm>
            <a:prstGeom prst="leftBrace">
              <a:avLst>
                <a:gd name="adj1" fmla="val 24868"/>
                <a:gd name="adj2" fmla="val 50000"/>
              </a:avLst>
            </a:prstGeom>
            <a:noFill/>
            <a:ln w="2857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4EAC5ED-3452-43C6-B89D-EAEE1FE3D158}"/>
                </a:ext>
              </a:extLst>
            </p:cNvPr>
            <p:cNvSpPr txBox="1"/>
            <p:nvPr/>
          </p:nvSpPr>
          <p:spPr>
            <a:xfrm>
              <a:off x="3651742" y="2468682"/>
              <a:ext cx="119039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Δεκαδικά</a:t>
              </a:r>
            </a:p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ψηφία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FE83E6-7B4A-415A-B281-1866D685F495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5796136" y="2132856"/>
              <a:ext cx="504056" cy="504056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triangle" w="med" len="lg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19D0CBB-029F-46C3-A444-482A6D7011EA}"/>
                </a:ext>
              </a:extLst>
            </p:cNvPr>
            <p:cNvSpPr txBox="1"/>
            <p:nvPr/>
          </p:nvSpPr>
          <p:spPr>
            <a:xfrm>
              <a:off x="6228184" y="2555612"/>
              <a:ext cx="17625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l-GR" b="1" dirty="0">
                  <a:solidFill>
                    <a:srgbClr val="000000"/>
                  </a:solidFill>
                </a:rPr>
                <a:t>Τάξη μεγέθους</a:t>
              </a:r>
              <a:endParaRPr lang="en-GB" b="1" dirty="0">
                <a:solidFill>
                  <a:srgbClr val="0000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974009F-2E77-4E49-A335-4A3BE5177532}"/>
                    </a:ext>
                  </a:extLst>
                </p:cNvPr>
                <p:cNvSpPr txBox="1"/>
                <p:nvPr/>
              </p:nvSpPr>
              <p:spPr>
                <a:xfrm>
                  <a:off x="6035871" y="2940695"/>
                  <a:ext cx="302428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⇒  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𝐗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&gt;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n-GB" b="1" dirty="0">
                    <a:solidFill>
                      <a:srgbClr val="000000"/>
                    </a:solidFill>
                  </a:endParaRPr>
                </a:p>
              </p:txBody>
            </p:sp>
          </mc:Choice>
          <mc:Fallback xmlns="">
            <p:sp>
              <p:nvSpPr>
                <p:cNvPr id="10" name="TextBox 9">
                  <a:extLst>
                    <a:ext uri="{FF2B5EF4-FFF2-40B4-BE49-F238E27FC236}">
                      <a16:creationId xmlns:a16="http://schemas.microsoft.com/office/drawing/2014/main" id="{5974009F-2E77-4E49-A335-4A3BE517753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35871" y="2940695"/>
                  <a:ext cx="3024289" cy="523220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C2B92809-11C6-41D4-AB04-F526642CF968}"/>
                    </a:ext>
                  </a:extLst>
                </p:cNvPr>
                <p:cNvSpPr txBox="1"/>
                <p:nvPr/>
              </p:nvSpPr>
              <p:spPr>
                <a:xfrm>
                  <a:off x="6077855" y="3429000"/>
                  <a:ext cx="3024289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𝐧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n-US" sz="2800" b="1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⇒  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𝐗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&lt;</m:t>
                        </m:r>
                        <m:r>
                          <a:rPr lang="en-US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oMath>
                    </m:oMathPara>
                  </a14:m>
                  <a:endParaRPr lang="en-GB" b="1" dirty="0">
                    <a:solidFill>
                      <a:srgbClr val="000000"/>
                    </a:solidFill>
                  </a:endParaRPr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C2B92809-11C6-41D4-AB04-F526642CF96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7855" y="3429000"/>
                  <a:ext cx="3024289" cy="52322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DA28E38-7E28-4BE7-B643-ED9037B3631F}"/>
                  </a:ext>
                </a:extLst>
              </p:cNvPr>
              <p:cNvSpPr txBox="1"/>
              <p:nvPr/>
            </p:nvSpPr>
            <p:spPr>
              <a:xfrm>
                <a:off x="270132" y="4830433"/>
                <a:ext cx="2069620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𝟑𝟎𝟕𝟎𝟎</m:t>
                      </m:r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DA28E38-7E28-4BE7-B643-ED9037B363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132" y="4830433"/>
                <a:ext cx="2069620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Left Brace 12">
            <a:extLst>
              <a:ext uri="{FF2B5EF4-FFF2-40B4-BE49-F238E27FC236}">
                <a16:creationId xmlns:a16="http://schemas.microsoft.com/office/drawing/2014/main" id="{4DD5D2CA-7DED-463F-9119-CC7FEEA02C38}"/>
              </a:ext>
            </a:extLst>
          </p:cNvPr>
          <p:cNvSpPr/>
          <p:nvPr/>
        </p:nvSpPr>
        <p:spPr bwMode="auto">
          <a:xfrm rot="10800000" flipH="1">
            <a:off x="2339752" y="4306813"/>
            <a:ext cx="290037" cy="1570459"/>
          </a:xfrm>
          <a:prstGeom prst="leftBrace">
            <a:avLst>
              <a:gd name="adj1" fmla="val 24868"/>
              <a:gd name="adj2" fmla="val 50000"/>
            </a:avLst>
          </a:prstGeom>
          <a:noFill/>
          <a:ln w="2857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D71B739-E6E0-43E0-A233-A5EB2B039418}"/>
                  </a:ext>
                </a:extLst>
              </p:cNvPr>
              <p:cNvSpPr txBox="1"/>
              <p:nvPr/>
            </p:nvSpPr>
            <p:spPr>
              <a:xfrm>
                <a:off x="2772512" y="4052477"/>
                <a:ext cx="3167640" cy="5318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𝟎𝟕𝟎𝟎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D71B739-E6E0-43E0-A233-A5EB2B0394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2512" y="4052477"/>
                <a:ext cx="3167640" cy="5318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>
            <a:extLst>
              <a:ext uri="{FF2B5EF4-FFF2-40B4-BE49-F238E27FC236}">
                <a16:creationId xmlns:a16="http://schemas.microsoft.com/office/drawing/2014/main" id="{09499B86-D4B7-4440-98BC-6E41A3A4C6B6}"/>
              </a:ext>
            </a:extLst>
          </p:cNvPr>
          <p:cNvSpPr txBox="1"/>
          <p:nvPr/>
        </p:nvSpPr>
        <p:spPr>
          <a:xfrm>
            <a:off x="5844973" y="4077072"/>
            <a:ext cx="1329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</a:rPr>
              <a:t>(</a:t>
            </a:r>
            <a:r>
              <a:rPr lang="en-US" sz="2800" b="1" dirty="0">
                <a:solidFill>
                  <a:srgbClr val="000000"/>
                </a:solidFill>
              </a:rPr>
              <a:t>5 </a:t>
            </a:r>
            <a:r>
              <a:rPr lang="el-GR" sz="2800" b="1" dirty="0">
                <a:solidFill>
                  <a:srgbClr val="000000"/>
                </a:solidFill>
              </a:rPr>
              <a:t>Σ.Ψ)</a:t>
            </a:r>
            <a:endParaRPr lang="en-GB" sz="2800" b="1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6BB035F-6912-47E8-9D23-497FBCB2828E}"/>
                  </a:ext>
                </a:extLst>
              </p:cNvPr>
              <p:cNvSpPr txBox="1"/>
              <p:nvPr/>
            </p:nvSpPr>
            <p:spPr>
              <a:xfrm>
                <a:off x="2771800" y="4825401"/>
                <a:ext cx="3167640" cy="5318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𝟎𝟕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6BB035F-6912-47E8-9D23-497FBCB282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4825401"/>
                <a:ext cx="3167640" cy="53181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>
            <a:extLst>
              <a:ext uri="{FF2B5EF4-FFF2-40B4-BE49-F238E27FC236}">
                <a16:creationId xmlns:a16="http://schemas.microsoft.com/office/drawing/2014/main" id="{520E9816-753F-4EA5-BF8E-7D5A54609576}"/>
              </a:ext>
            </a:extLst>
          </p:cNvPr>
          <p:cNvSpPr txBox="1"/>
          <p:nvPr/>
        </p:nvSpPr>
        <p:spPr>
          <a:xfrm>
            <a:off x="5844261" y="4849996"/>
            <a:ext cx="1329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</a:rPr>
              <a:t>(3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Σ.Ψ)</a:t>
            </a:r>
            <a:endParaRPr lang="en-GB" sz="2800" b="1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0D72041-2DE1-48E7-88E9-1C11FA7C7F58}"/>
                  </a:ext>
                </a:extLst>
              </p:cNvPr>
              <p:cNvSpPr txBox="1"/>
              <p:nvPr/>
            </p:nvSpPr>
            <p:spPr>
              <a:xfrm>
                <a:off x="2771800" y="5545481"/>
                <a:ext cx="3167640" cy="53181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𝚾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70D72041-2DE1-48E7-88E9-1C11FA7C7F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1800" y="5545481"/>
                <a:ext cx="3167640" cy="53181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>
            <a:extLst>
              <a:ext uri="{FF2B5EF4-FFF2-40B4-BE49-F238E27FC236}">
                <a16:creationId xmlns:a16="http://schemas.microsoft.com/office/drawing/2014/main" id="{AD91C719-162E-4795-BF3E-A026D5E842D2}"/>
              </a:ext>
            </a:extLst>
          </p:cNvPr>
          <p:cNvSpPr txBox="1"/>
          <p:nvPr/>
        </p:nvSpPr>
        <p:spPr>
          <a:xfrm>
            <a:off x="5844261" y="5570076"/>
            <a:ext cx="1329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</a:rPr>
              <a:t>(2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l-GR" sz="2800" b="1" dirty="0">
                <a:solidFill>
                  <a:srgbClr val="000000"/>
                </a:solidFill>
              </a:rPr>
              <a:t>Σ.Ψ)</a:t>
            </a:r>
            <a:endParaRPr lang="en-GB" sz="2800" b="1" dirty="0">
              <a:solidFill>
                <a:srgbClr val="000000"/>
              </a:solidFill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72E31167-30DA-461A-ADDC-4DA043E6C8B1}"/>
              </a:ext>
            </a:extLst>
          </p:cNvPr>
          <p:cNvGrpSpPr/>
          <p:nvPr/>
        </p:nvGrpSpPr>
        <p:grpSpPr>
          <a:xfrm>
            <a:off x="2736304" y="6143870"/>
            <a:ext cx="3228783" cy="544654"/>
            <a:chOff x="2736304" y="6143870"/>
            <a:chExt cx="3228783" cy="54465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C11C4BBA-57F4-43D4-A46C-47A3102E2D0E}"/>
                    </a:ext>
                  </a:extLst>
                </p:cNvPr>
                <p:cNvSpPr txBox="1"/>
                <p:nvPr/>
              </p:nvSpPr>
              <p:spPr>
                <a:xfrm>
                  <a:off x="2736304" y="6165304"/>
                  <a:ext cx="504056" cy="523220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𝚾</m:t>
                        </m:r>
                        <m:r>
                          <a:rPr lang="el-GR" sz="2800" b="1" i="0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oMath>
                    </m:oMathPara>
                  </a14:m>
                  <a:endParaRPr lang="en-GB" sz="2800" dirty="0"/>
                </a:p>
              </p:txBody>
            </p:sp>
          </mc:Choice>
          <mc:Fallback xmlns="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C11C4BBA-57F4-43D4-A46C-47A3102E2D0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736304" y="6165304"/>
                  <a:ext cx="504056" cy="523220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C51F8C8-E36A-41A9-8898-08E013A25E62}"/>
                </a:ext>
              </a:extLst>
            </p:cNvPr>
            <p:cNvSpPr txBox="1"/>
            <p:nvPr/>
          </p:nvSpPr>
          <p:spPr>
            <a:xfrm>
              <a:off x="3079361" y="6143870"/>
              <a:ext cx="288572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800" b="1" dirty="0">
                  <a:solidFill>
                    <a:srgbClr val="000000"/>
                  </a:solidFill>
                </a:rPr>
                <a:t>(με 1</a:t>
              </a:r>
              <a:r>
                <a:rPr lang="en-US" sz="2800" b="1" dirty="0">
                  <a:solidFill>
                    <a:srgbClr val="000000"/>
                  </a:solidFill>
                </a:rPr>
                <a:t> </a:t>
              </a:r>
              <a:r>
                <a:rPr lang="el-GR" sz="2800" b="1" dirty="0">
                  <a:solidFill>
                    <a:srgbClr val="000000"/>
                  </a:solidFill>
                </a:rPr>
                <a:t>Σ.Ψ) = ???</a:t>
              </a:r>
              <a:endParaRPr lang="en-GB" sz="2800" b="1" dirty="0">
                <a:solidFill>
                  <a:srgbClr val="00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9B8B982-D5F5-46A0-84E5-93F0F3060C7F}"/>
                  </a:ext>
                </a:extLst>
              </p:cNvPr>
              <p:cNvSpPr txBox="1"/>
              <p:nvPr/>
            </p:nvSpPr>
            <p:spPr>
              <a:xfrm>
                <a:off x="5076055" y="6079753"/>
                <a:ext cx="1512169" cy="531812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l-GR" sz="28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𝟒</m:t>
                          </m:r>
                        </m:sup>
                      </m:sSup>
                    </m:oMath>
                  </m:oMathPara>
                </a14:m>
                <a:endParaRPr lang="en-GB" sz="2800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9B8B982-D5F5-46A0-84E5-93F0F3060C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5" y="6079753"/>
                <a:ext cx="1512169" cy="53181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96324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4" grpId="0"/>
      <p:bldP spid="15" grpId="0"/>
      <p:bldP spid="16" grpId="0"/>
      <p:bldP spid="17" grpId="0"/>
      <p:bldP spid="18" grpId="0"/>
      <p:bldP spid="19" grpId="0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18170" y="1682378"/>
            <a:ext cx="8816975" cy="1377290"/>
          </a:xfrm>
        </p:spPr>
        <p:txBody>
          <a:bodyPr/>
          <a:lstStyle/>
          <a:p>
            <a:pPr marL="0" indent="0" eaLnBrk="1" hangingPunct="1">
              <a:buFont typeface="Wingdings" pitchFamily="2" charset="2"/>
              <a:buNone/>
              <a:tabLst>
                <a:tab pos="447675" algn="l"/>
              </a:tabLst>
            </a:pPr>
            <a:r>
              <a:rPr lang="el-GR" sz="2800" b="1" dirty="0">
                <a:latin typeface="Trebuchet MS" pitchFamily="34" charset="0"/>
              </a:rPr>
              <a:t>Εντοπίζουμε το τελευταίο σημαντικό ψηφίο [</a:t>
            </a:r>
            <a:r>
              <a:rPr lang="el-GR" sz="2800" b="1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r>
              <a:rPr lang="el-GR" sz="2800" b="1" dirty="0">
                <a:latin typeface="Trebuchet MS" pitchFamily="34" charset="0"/>
              </a:rPr>
              <a:t>] που μας ενδιαφέρει να κρατήσουμε και εξετάζουμε το αμέσως επόμενο ψηφίο [</a:t>
            </a:r>
            <a:r>
              <a:rPr lang="el-GR" sz="2800" b="1" dirty="0">
                <a:solidFill>
                  <a:srgbClr val="FF0000"/>
                </a:solidFill>
                <a:latin typeface="Trebuchet MS" pitchFamily="34" charset="0"/>
              </a:rPr>
              <a:t>β</a:t>
            </a:r>
            <a:r>
              <a:rPr lang="el-GR" sz="2800" b="1" dirty="0">
                <a:latin typeface="Trebuchet MS" pitchFamily="34" charset="0"/>
              </a:rPr>
              <a:t>]. </a:t>
            </a:r>
            <a:r>
              <a:rPr lang="el-GR" sz="2800" b="1" i="1" dirty="0">
                <a:latin typeface="Trebuchet MS" pitchFamily="34" charset="0"/>
              </a:rPr>
              <a:t>	</a:t>
            </a:r>
          </a:p>
        </p:txBody>
      </p:sp>
      <p:sp>
        <p:nvSpPr>
          <p:cNvPr id="7176" name="Rectangle 5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7177" name="Rectangle 7"/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32575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7181" name="Rectangle 14"/>
          <p:cNvSpPr>
            <a:spLocks noChangeArrowheads="1"/>
          </p:cNvSpPr>
          <p:nvPr/>
        </p:nvSpPr>
        <p:spPr bwMode="auto">
          <a:xfrm>
            <a:off x="0" y="32575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7182" name="Rectangle 15"/>
          <p:cNvSpPr>
            <a:spLocks noChangeArrowheads="1"/>
          </p:cNvSpPr>
          <p:nvPr/>
        </p:nvSpPr>
        <p:spPr bwMode="auto">
          <a:xfrm>
            <a:off x="611188" y="3965054"/>
            <a:ext cx="379142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tabLst>
                <a:tab pos="447675" algn="l"/>
              </a:tabLst>
            </a:pPr>
            <a:r>
              <a:rPr lang="el-GR" sz="2800" b="1" dirty="0">
                <a:solidFill>
                  <a:schemeClr val="tx2"/>
                </a:solidFill>
                <a:latin typeface="Trebuchet MS" pitchFamily="34" charset="0"/>
              </a:rPr>
              <a:t>	Αν </a:t>
            </a:r>
            <a:r>
              <a:rPr lang="el-GR" sz="2800" b="1" dirty="0">
                <a:solidFill>
                  <a:srgbClr val="FF0000"/>
                </a:solidFill>
                <a:latin typeface="Trebuchet MS" pitchFamily="34" charset="0"/>
              </a:rPr>
              <a:t>β &lt; 5 </a:t>
            </a:r>
            <a:r>
              <a:rPr lang="el-GR" sz="2800" b="1" dirty="0">
                <a:solidFill>
                  <a:schemeClr val="tx2"/>
                </a:solidFill>
                <a:latin typeface="Trebuchet MS" pitchFamily="34" charset="0"/>
              </a:rPr>
              <a:t>τότε </a:t>
            </a:r>
            <a:r>
              <a:rPr lang="el-GR" sz="2800" b="1" dirty="0">
                <a:solidFill>
                  <a:srgbClr val="FF0000"/>
                </a:solidFill>
                <a:latin typeface="Trebuchet MS" pitchFamily="34" charset="0"/>
              </a:rPr>
              <a:t>α = α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AC2E20BB-B7B6-493D-8640-F6B48631D047}"/>
              </a:ext>
            </a:extLst>
          </p:cNvPr>
          <p:cNvSpPr txBox="1">
            <a:spLocks/>
          </p:cNvSpPr>
          <p:nvPr/>
        </p:nvSpPr>
        <p:spPr>
          <a:xfrm>
            <a:off x="1331640" y="476672"/>
            <a:ext cx="7512496" cy="58695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l-GR" sz="3200" b="1" kern="0" dirty="0">
                <a:solidFill>
                  <a:srgbClr val="FF0000"/>
                </a:solidFill>
              </a:rPr>
              <a:t>ΣΤΡΟΓΓΥΛΟΠΟΙΗΣΗ ΑΡΙΘΜΟΥ</a:t>
            </a:r>
            <a:endParaRPr lang="en-GB" sz="3200" b="1" kern="0" dirty="0">
              <a:solidFill>
                <a:srgbClr val="FF0000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EBFAE8-9AE3-4951-B1E7-3BA6C1B1F4CC}"/>
              </a:ext>
            </a:extLst>
          </p:cNvPr>
          <p:cNvSpPr txBox="1"/>
          <p:nvPr/>
        </p:nvSpPr>
        <p:spPr>
          <a:xfrm>
            <a:off x="346198" y="3255367"/>
            <a:ext cx="68339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  <a:latin typeface="Trebuchet MS" pitchFamily="34" charset="0"/>
              </a:rPr>
              <a:t>Π.χ. Στρογγυλοποίηση αριθμού με 3 ΣΨ</a:t>
            </a:r>
            <a:endParaRPr lang="en-GB" sz="2800" dirty="0">
              <a:solidFill>
                <a:srgbClr val="0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950DC9-558D-4970-9536-BE78FE1B780E}"/>
                  </a:ext>
                </a:extLst>
              </p:cNvPr>
              <p:cNvSpPr txBox="1"/>
              <p:nvPr/>
            </p:nvSpPr>
            <p:spPr>
              <a:xfrm>
                <a:off x="2179750" y="4914012"/>
                <a:ext cx="192123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𝟐𝟒𝟕𝟗𝟖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16950DC9-558D-4970-9536-BE78FE1B780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9750" y="4914012"/>
                <a:ext cx="192123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72EA4557-E8E9-48DE-9978-519794505148}"/>
              </a:ext>
            </a:extLst>
          </p:cNvPr>
          <p:cNvGrpSpPr/>
          <p:nvPr/>
        </p:nvGrpSpPr>
        <p:grpSpPr>
          <a:xfrm>
            <a:off x="2397552" y="4797152"/>
            <a:ext cx="720000" cy="633784"/>
            <a:chOff x="2397552" y="4797152"/>
            <a:chExt cx="720000" cy="633784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E12132BA-34CD-47CC-A27F-612CF7175BD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02696" y="4797152"/>
              <a:ext cx="0" cy="612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CB581F5-C2F1-44A4-8767-F30A4DDB1845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757552" y="5070936"/>
              <a:ext cx="0" cy="720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B937D485-E631-4DC3-A360-AF451BCD5FB1}"/>
              </a:ext>
            </a:extLst>
          </p:cNvPr>
          <p:cNvSpPr txBox="1"/>
          <p:nvPr/>
        </p:nvSpPr>
        <p:spPr>
          <a:xfrm>
            <a:off x="2791071" y="4623519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FF0000"/>
                </a:solidFill>
              </a:rPr>
              <a:t>α β</a:t>
            </a:r>
            <a:endParaRPr lang="en-GB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9C419A7-6D5B-4CC3-88B9-ED4A0587AF87}"/>
                  </a:ext>
                </a:extLst>
              </p:cNvPr>
              <p:cNvSpPr txBox="1"/>
              <p:nvPr/>
            </p:nvSpPr>
            <p:spPr>
              <a:xfrm>
                <a:off x="4040498" y="5025542"/>
                <a:ext cx="2202542" cy="5163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𝛂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&amp; 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𝛃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ac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79C419A7-6D5B-4CC3-88B9-ED4A0587AF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0498" y="5025542"/>
                <a:ext cx="2202542" cy="516360"/>
              </a:xfrm>
              <a:prstGeom prst="rect">
                <a:avLst/>
              </a:prstGeom>
              <a:blipFill>
                <a:blip r:embed="rId5"/>
                <a:stretch>
                  <a:fillRect r="-163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C8B2797-8477-43EB-83E1-E6439D2A753B}"/>
                  </a:ext>
                </a:extLst>
              </p:cNvPr>
              <p:cNvSpPr txBox="1"/>
              <p:nvPr/>
            </p:nvSpPr>
            <p:spPr>
              <a:xfrm>
                <a:off x="6678331" y="4869160"/>
                <a:ext cx="1062021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𝟏𝟕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DC8B2797-8477-43EB-83E1-E6439D2A753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78331" y="4869160"/>
                <a:ext cx="1062021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7DF4067-0789-4FE3-B671-84E8B246E158}"/>
                  </a:ext>
                </a:extLst>
              </p:cNvPr>
              <p:cNvSpPr txBox="1"/>
              <p:nvPr/>
            </p:nvSpPr>
            <p:spPr>
              <a:xfrm>
                <a:off x="2215140" y="5974500"/>
                <a:ext cx="15728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𝟒𝟑𝟔𝟑𝟕𝟔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7DF4067-0789-4FE3-B671-84E8B246E1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5140" y="5974500"/>
                <a:ext cx="1572866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807D69C5-47BC-432F-82A9-F7B3DF79D0F4}"/>
              </a:ext>
            </a:extLst>
          </p:cNvPr>
          <p:cNvGrpSpPr/>
          <p:nvPr/>
        </p:nvGrpSpPr>
        <p:grpSpPr>
          <a:xfrm>
            <a:off x="2281573" y="5834408"/>
            <a:ext cx="720000" cy="619496"/>
            <a:chOff x="2397552" y="4797152"/>
            <a:chExt cx="720000" cy="619496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5939447B-88AF-401C-B017-452A4F68D10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02696" y="4797152"/>
              <a:ext cx="0" cy="612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F86E2AC0-A557-40DB-BB31-0DE9EEB3F65A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757552" y="5056648"/>
              <a:ext cx="0" cy="720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8B25DF83-82D6-4256-9A3E-A680C502D80E}"/>
              </a:ext>
            </a:extLst>
          </p:cNvPr>
          <p:cNvSpPr txBox="1"/>
          <p:nvPr/>
        </p:nvSpPr>
        <p:spPr>
          <a:xfrm>
            <a:off x="2678407" y="5658435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FF0000"/>
                </a:solidFill>
              </a:rPr>
              <a:t>α β</a:t>
            </a:r>
            <a:endParaRPr lang="en-GB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F76DD53-7350-4CB1-892E-B094566B9E46}"/>
                  </a:ext>
                </a:extLst>
              </p:cNvPr>
              <p:cNvSpPr txBox="1"/>
              <p:nvPr/>
            </p:nvSpPr>
            <p:spPr>
              <a:xfrm>
                <a:off x="3703773" y="6077822"/>
                <a:ext cx="2202542" cy="5163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𝛂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&amp; 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𝛃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&lt;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ac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2F76DD53-7350-4CB1-892E-B094566B9E4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3773" y="6077822"/>
                <a:ext cx="2202542" cy="516360"/>
              </a:xfrm>
              <a:prstGeom prst="rect">
                <a:avLst/>
              </a:prstGeom>
              <a:blipFill>
                <a:blip r:embed="rId8"/>
                <a:stretch>
                  <a:fillRect r="-1606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16D11D4-9AD1-4948-B34F-84921FD8418B}"/>
                  </a:ext>
                </a:extLst>
              </p:cNvPr>
              <p:cNvSpPr txBox="1"/>
              <p:nvPr/>
            </p:nvSpPr>
            <p:spPr>
              <a:xfrm>
                <a:off x="6397849" y="5932350"/>
                <a:ext cx="157286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𝟒𝟑𝟔𝟎𝟎𝟎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C16D11D4-9AD1-4948-B34F-84921FD841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7849" y="5932350"/>
                <a:ext cx="157286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4" grpId="0" build="p"/>
      <p:bldP spid="7182" grpId="0"/>
      <p:bldP spid="19" grpId="0"/>
      <p:bldP spid="5" grpId="0"/>
      <p:bldP spid="9" grpId="0"/>
      <p:bldP spid="27" grpId="0"/>
      <p:bldP spid="28" grpId="0"/>
      <p:bldP spid="29" grpId="0"/>
      <p:bldP spid="33" grpId="0"/>
      <p:bldP spid="34" grpId="0"/>
      <p:bldP spid="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>
            <a:extLst>
              <a:ext uri="{FF2B5EF4-FFF2-40B4-BE49-F238E27FC236}">
                <a16:creationId xmlns:a16="http://schemas.microsoft.com/office/drawing/2014/main" id="{E65BF608-150E-4C72-9A2E-B50386D153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A521FF96-539F-4E74-B274-14C78437A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9" name="Rectangle 12">
            <a:extLst>
              <a:ext uri="{FF2B5EF4-FFF2-40B4-BE49-F238E27FC236}">
                <a16:creationId xmlns:a16="http://schemas.microsoft.com/office/drawing/2014/main" id="{5D38AC3D-1A03-4E3D-9B68-848ED5B9B3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575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11" name="Rectangle 14">
            <a:extLst>
              <a:ext uri="{FF2B5EF4-FFF2-40B4-BE49-F238E27FC236}">
                <a16:creationId xmlns:a16="http://schemas.microsoft.com/office/drawing/2014/main" id="{D345A162-4C18-4125-B907-F0FF2DB65A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2575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2549817E-9A55-42DE-870B-5BD64C54F05C}"/>
              </a:ext>
            </a:extLst>
          </p:cNvPr>
          <p:cNvSpPr txBox="1">
            <a:spLocks/>
          </p:cNvSpPr>
          <p:nvPr/>
        </p:nvSpPr>
        <p:spPr>
          <a:xfrm>
            <a:off x="1331640" y="476672"/>
            <a:ext cx="7512496" cy="58695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l-GR" sz="3200" b="1" kern="0" dirty="0">
                <a:solidFill>
                  <a:srgbClr val="FF0000"/>
                </a:solidFill>
              </a:rPr>
              <a:t>ΣΤΡΟΓΓΥΛΟΠΟΙΗΣΗ ΑΡΙΘΜΟΥ</a:t>
            </a:r>
            <a:endParaRPr lang="en-GB" sz="3200" b="1" kern="0" dirty="0">
              <a:solidFill>
                <a:srgbClr val="FF0000"/>
              </a:solidFill>
            </a:endParaRPr>
          </a:p>
        </p:txBody>
      </p:sp>
      <p:sp>
        <p:nvSpPr>
          <p:cNvPr id="15" name="Rectangle 3">
            <a:extLst>
              <a:ext uri="{FF2B5EF4-FFF2-40B4-BE49-F238E27FC236}">
                <a16:creationId xmlns:a16="http://schemas.microsoft.com/office/drawing/2014/main" id="{00547FAE-EA80-454C-9F1D-FBEA74E868D9}"/>
              </a:ext>
            </a:extLst>
          </p:cNvPr>
          <p:cNvSpPr txBox="1">
            <a:spLocks noChangeArrowheads="1"/>
          </p:cNvSpPr>
          <p:nvPr/>
        </p:nvSpPr>
        <p:spPr>
          <a:xfrm>
            <a:off x="318170" y="1682378"/>
            <a:ext cx="8816975" cy="137729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70000"/>
              <a:buFont typeface="Wingdings" pitchFamily="2" charset="2"/>
              <a:buChar char="¢"/>
              <a:defRPr sz="30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2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+mn-lt"/>
              </a:defRPr>
            </a:lvl9pPr>
          </a:lstStyle>
          <a:p>
            <a:pPr marL="0" indent="0" eaLnBrk="1" hangingPunct="1">
              <a:buFont typeface="Wingdings" pitchFamily="2" charset="2"/>
              <a:buNone/>
              <a:tabLst>
                <a:tab pos="447675" algn="l"/>
              </a:tabLst>
            </a:pPr>
            <a:r>
              <a:rPr lang="el-GR" sz="2800" b="1" kern="0" dirty="0">
                <a:latin typeface="Trebuchet MS" pitchFamily="34" charset="0"/>
              </a:rPr>
              <a:t>Εντοπίζουμε το τελευταίο σημαντικό ψηφίο [</a:t>
            </a:r>
            <a:r>
              <a:rPr lang="el-GR" sz="2800" b="1" kern="0" dirty="0">
                <a:solidFill>
                  <a:srgbClr val="FF0000"/>
                </a:solidFill>
                <a:latin typeface="Trebuchet MS" pitchFamily="34" charset="0"/>
              </a:rPr>
              <a:t>α</a:t>
            </a:r>
            <a:r>
              <a:rPr lang="el-GR" sz="2800" b="1" kern="0" dirty="0">
                <a:latin typeface="Trebuchet MS" pitchFamily="34" charset="0"/>
              </a:rPr>
              <a:t>] που μας ενδιαφέρει να κρατήσουμε και εξετάζουμε το αμέσως επόμενο ψηφίο [</a:t>
            </a:r>
            <a:r>
              <a:rPr lang="el-GR" sz="2800" b="1" kern="0" dirty="0">
                <a:solidFill>
                  <a:srgbClr val="FF0000"/>
                </a:solidFill>
                <a:latin typeface="Trebuchet MS" pitchFamily="34" charset="0"/>
              </a:rPr>
              <a:t>β</a:t>
            </a:r>
            <a:r>
              <a:rPr lang="el-GR" sz="2800" b="1" kern="0" dirty="0">
                <a:latin typeface="Trebuchet MS" pitchFamily="34" charset="0"/>
              </a:rPr>
              <a:t>]. </a:t>
            </a:r>
            <a:r>
              <a:rPr lang="el-GR" sz="2800" b="1" i="1" kern="0" dirty="0">
                <a:latin typeface="Trebuchet MS" pitchFamily="34" charset="0"/>
              </a:rPr>
              <a:t>	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12AC2B8-5228-494B-B253-809AF7512481}"/>
              </a:ext>
            </a:extLst>
          </p:cNvPr>
          <p:cNvSpPr txBox="1"/>
          <p:nvPr/>
        </p:nvSpPr>
        <p:spPr>
          <a:xfrm>
            <a:off x="346198" y="3255367"/>
            <a:ext cx="683394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800" b="1" dirty="0">
                <a:solidFill>
                  <a:srgbClr val="000000"/>
                </a:solidFill>
                <a:latin typeface="Trebuchet MS" pitchFamily="34" charset="0"/>
              </a:rPr>
              <a:t>Π.χ. Στρογγυλοποίηση αριθμού με 3 ΣΨ</a:t>
            </a:r>
            <a:endParaRPr lang="en-GB" sz="2800" dirty="0">
              <a:solidFill>
                <a:srgbClr val="000000"/>
              </a:solidFill>
            </a:endParaRPr>
          </a:p>
        </p:txBody>
      </p:sp>
      <p:sp>
        <p:nvSpPr>
          <p:cNvPr id="17" name="Rectangle 15">
            <a:extLst>
              <a:ext uri="{FF2B5EF4-FFF2-40B4-BE49-F238E27FC236}">
                <a16:creationId xmlns:a16="http://schemas.microsoft.com/office/drawing/2014/main" id="{86850B06-4B95-48EB-9CAD-6BE5965032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3965054"/>
            <a:ext cx="42114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 typeface="Wingdings" pitchFamily="2" charset="2"/>
              <a:buBlip>
                <a:blip r:embed="rId2"/>
              </a:buBlip>
              <a:tabLst>
                <a:tab pos="447675" algn="l"/>
              </a:tabLst>
            </a:pPr>
            <a:r>
              <a:rPr lang="el-GR" sz="2800" b="1" dirty="0">
                <a:solidFill>
                  <a:schemeClr val="tx2"/>
                </a:solidFill>
                <a:latin typeface="Trebuchet MS" pitchFamily="34" charset="0"/>
              </a:rPr>
              <a:t>	Αν </a:t>
            </a:r>
            <a:r>
              <a:rPr lang="el-GR" sz="2800" b="1" dirty="0">
                <a:solidFill>
                  <a:srgbClr val="FF0000"/>
                </a:solidFill>
                <a:latin typeface="Trebuchet MS" pitchFamily="34" charset="0"/>
              </a:rPr>
              <a:t>β &gt; 5 </a:t>
            </a:r>
            <a:r>
              <a:rPr lang="el-GR" sz="2800" b="1" dirty="0">
                <a:solidFill>
                  <a:schemeClr val="tx2"/>
                </a:solidFill>
                <a:latin typeface="Trebuchet MS" pitchFamily="34" charset="0"/>
              </a:rPr>
              <a:t>τότε </a:t>
            </a:r>
            <a:r>
              <a:rPr lang="el-GR" sz="2800" b="1" dirty="0">
                <a:solidFill>
                  <a:srgbClr val="FF0000"/>
                </a:solidFill>
                <a:latin typeface="Trebuchet MS" pitchFamily="34" charset="0"/>
              </a:rPr>
              <a:t>α = α+1</a:t>
            </a:r>
          </a:p>
        </p:txBody>
      </p:sp>
      <p:sp>
        <p:nvSpPr>
          <p:cNvPr id="18" name="Rectangle 5">
            <a:extLst>
              <a:ext uri="{FF2B5EF4-FFF2-40B4-BE49-F238E27FC236}">
                <a16:creationId xmlns:a16="http://schemas.microsoft.com/office/drawing/2014/main" id="{DD54594E-743E-4BDF-84EF-5C132F34F6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99392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19" name="Rectangle 7">
            <a:extLst>
              <a:ext uri="{FF2B5EF4-FFF2-40B4-BE49-F238E27FC236}">
                <a16:creationId xmlns:a16="http://schemas.microsoft.com/office/drawing/2014/main" id="{255F3D5C-4177-47D0-959B-4782F16E9D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99392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20" name="Rectangle 12">
            <a:extLst>
              <a:ext uri="{FF2B5EF4-FFF2-40B4-BE49-F238E27FC236}">
                <a16:creationId xmlns:a16="http://schemas.microsoft.com/office/drawing/2014/main" id="{97A3DFF9-4612-4213-9B1E-20147BA70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58158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p:sp>
        <p:nvSpPr>
          <p:cNvPr id="21" name="Rectangle 14">
            <a:extLst>
              <a:ext uri="{FF2B5EF4-FFF2-40B4-BE49-F238E27FC236}">
                <a16:creationId xmlns:a16="http://schemas.microsoft.com/office/drawing/2014/main" id="{F0C87274-2093-4F12-9CD9-5F67E8D7C8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58158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l-GR">
              <a:latin typeface="Trebuchet MS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4C00E16-92F0-4B48-9DE9-16BF24064490}"/>
                  </a:ext>
                </a:extLst>
              </p:cNvPr>
              <p:cNvSpPr txBox="1"/>
              <p:nvPr/>
            </p:nvSpPr>
            <p:spPr>
              <a:xfrm>
                <a:off x="1734544" y="4814620"/>
                <a:ext cx="2136034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𝟎𝟐𝟎𝟔𝟖𝟐𝟑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74C00E16-92F0-4B48-9DE9-16BF240644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4544" y="4814620"/>
                <a:ext cx="2136034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3" name="Group 22">
            <a:extLst>
              <a:ext uri="{FF2B5EF4-FFF2-40B4-BE49-F238E27FC236}">
                <a16:creationId xmlns:a16="http://schemas.microsoft.com/office/drawing/2014/main" id="{D1011A03-03E0-40D3-A2A2-87572EA243E9}"/>
              </a:ext>
            </a:extLst>
          </p:cNvPr>
          <p:cNvGrpSpPr/>
          <p:nvPr/>
        </p:nvGrpSpPr>
        <p:grpSpPr>
          <a:xfrm>
            <a:off x="1915264" y="4697760"/>
            <a:ext cx="1188000" cy="633784"/>
            <a:chOff x="1929552" y="4797152"/>
            <a:chExt cx="1188000" cy="633784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9B81275-030B-44D8-8770-93670DE28B1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02696" y="4797152"/>
              <a:ext cx="0" cy="612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D9638B6-DD3A-4800-B64C-950A1D5BB3C0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523552" y="4836936"/>
              <a:ext cx="0" cy="1188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22664786-0130-4653-81A7-5435F8A85FB7}"/>
              </a:ext>
            </a:extLst>
          </p:cNvPr>
          <p:cNvSpPr txBox="1"/>
          <p:nvPr/>
        </p:nvSpPr>
        <p:spPr>
          <a:xfrm>
            <a:off x="2776783" y="4524127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FF0000"/>
                </a:solidFill>
              </a:rPr>
              <a:t>α β</a:t>
            </a:r>
            <a:endParaRPr lang="en-GB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2170BCD-0913-485E-9AA6-41CA5C805C91}"/>
                  </a:ext>
                </a:extLst>
              </p:cNvPr>
              <p:cNvSpPr txBox="1"/>
              <p:nvPr/>
            </p:nvSpPr>
            <p:spPr>
              <a:xfrm>
                <a:off x="3851920" y="4958008"/>
                <a:ext cx="2202542" cy="5163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𝛂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&amp; 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𝛃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ac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42170BCD-0913-485E-9AA6-41CA5C805C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20" y="4958008"/>
                <a:ext cx="2202542" cy="516360"/>
              </a:xfrm>
              <a:prstGeom prst="rect">
                <a:avLst/>
              </a:prstGeom>
              <a:blipFill>
                <a:blip r:embed="rId4"/>
                <a:stretch>
                  <a:fillRect r="-163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A241EBA-D980-40AA-8950-83A4728A1F05}"/>
                  </a:ext>
                </a:extLst>
              </p:cNvPr>
              <p:cNvSpPr txBox="1"/>
              <p:nvPr/>
            </p:nvSpPr>
            <p:spPr>
              <a:xfrm>
                <a:off x="6564027" y="4849996"/>
                <a:ext cx="14916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𝟎𝟐𝟎𝟕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A241EBA-D980-40AA-8950-83A4728A1F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4027" y="4849996"/>
                <a:ext cx="1491627" cy="5232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77FCD40-B903-4AD5-8A2C-9263074E433F}"/>
                  </a:ext>
                </a:extLst>
              </p:cNvPr>
              <p:cNvSpPr txBox="1"/>
              <p:nvPr/>
            </p:nvSpPr>
            <p:spPr>
              <a:xfrm>
                <a:off x="1736418" y="6081620"/>
                <a:ext cx="17876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𝟑𝟐𝟑𝟔𝟕𝟖𝟒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E77FCD40-B903-4AD5-8A2C-9263074E43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6418" y="6081620"/>
                <a:ext cx="1787669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0" name="Group 29">
            <a:extLst>
              <a:ext uri="{FF2B5EF4-FFF2-40B4-BE49-F238E27FC236}">
                <a16:creationId xmlns:a16="http://schemas.microsoft.com/office/drawing/2014/main" id="{56DCE67E-653B-400A-9A79-B457FD5CFEED}"/>
              </a:ext>
            </a:extLst>
          </p:cNvPr>
          <p:cNvGrpSpPr/>
          <p:nvPr/>
        </p:nvGrpSpPr>
        <p:grpSpPr>
          <a:xfrm>
            <a:off x="1849928" y="5964760"/>
            <a:ext cx="684000" cy="612000"/>
            <a:chOff x="2433552" y="4797152"/>
            <a:chExt cx="684000" cy="612000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01549F6D-439E-42E2-8DEE-2A06AB657279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02696" y="4797152"/>
              <a:ext cx="0" cy="612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30C67A26-F449-4093-96FF-7E92427C8462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775552" y="5060360"/>
              <a:ext cx="0" cy="684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3" name="TextBox 32">
            <a:extLst>
              <a:ext uri="{FF2B5EF4-FFF2-40B4-BE49-F238E27FC236}">
                <a16:creationId xmlns:a16="http://schemas.microsoft.com/office/drawing/2014/main" id="{3E9A7729-1D2B-46F3-967E-A60603D5AAF4}"/>
              </a:ext>
            </a:extLst>
          </p:cNvPr>
          <p:cNvSpPr txBox="1"/>
          <p:nvPr/>
        </p:nvSpPr>
        <p:spPr>
          <a:xfrm>
            <a:off x="2210024" y="5791127"/>
            <a:ext cx="6463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FF0000"/>
                </a:solidFill>
              </a:rPr>
              <a:t>α β</a:t>
            </a:r>
            <a:endParaRPr lang="en-GB" sz="2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9B341E4-55EE-496E-A9C5-4A8296458A55}"/>
                  </a:ext>
                </a:extLst>
              </p:cNvPr>
              <p:cNvSpPr txBox="1"/>
              <p:nvPr/>
            </p:nvSpPr>
            <p:spPr>
              <a:xfrm>
                <a:off x="3563888" y="6208168"/>
                <a:ext cx="2202542" cy="5163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𝛂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&amp; 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𝛃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ac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49B341E4-55EE-496E-A9C5-4A8296458A5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888" y="6208168"/>
                <a:ext cx="2202542" cy="516360"/>
              </a:xfrm>
              <a:prstGeom prst="rect">
                <a:avLst/>
              </a:prstGeom>
              <a:blipFill>
                <a:blip r:embed="rId7"/>
                <a:stretch>
                  <a:fillRect r="-1634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D94E95B-DEDE-403D-8DAA-F56CFDBD555C}"/>
                  </a:ext>
                </a:extLst>
              </p:cNvPr>
              <p:cNvSpPr txBox="1"/>
              <p:nvPr/>
            </p:nvSpPr>
            <p:spPr>
              <a:xfrm>
                <a:off x="6393705" y="6093296"/>
                <a:ext cx="178766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𝟑𝟐𝟒𝟎𝟎𝟎</m:t>
                      </m:r>
                      <m:r>
                        <a:rPr lang="en-US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AD94E95B-DEDE-403D-8DAA-F56CFDBD55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3705" y="6093296"/>
                <a:ext cx="1787669" cy="52322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208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2" grpId="0"/>
      <p:bldP spid="26" grpId="0"/>
      <p:bldP spid="27" grpId="0"/>
      <p:bldP spid="28" grpId="0"/>
      <p:bldP spid="29" grpId="0"/>
      <p:bldP spid="33" grpId="0"/>
      <p:bldP spid="34" grpId="0"/>
      <p:bldP spid="3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" name="Rectangle 5"/>
          <p:cNvSpPr>
            <a:spLocks noChangeArrowheads="1"/>
          </p:cNvSpPr>
          <p:nvPr/>
        </p:nvSpPr>
        <p:spPr bwMode="auto">
          <a:xfrm>
            <a:off x="467544" y="1628800"/>
            <a:ext cx="77062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Font typeface="Wingdings" pitchFamily="2" charset="2"/>
              <a:buBlip>
                <a:blip r:embed="rId3"/>
              </a:buBlip>
              <a:tabLst>
                <a:tab pos="447675" algn="l"/>
              </a:tabLst>
            </a:pPr>
            <a:r>
              <a:rPr lang="el-GR" sz="28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Αν β = 5 τότε διακρίνουμε 2 περιπτώσεις: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7DB688FE-C4FE-431D-9BFA-86A668479BF4}"/>
              </a:ext>
            </a:extLst>
          </p:cNvPr>
          <p:cNvSpPr txBox="1">
            <a:spLocks/>
          </p:cNvSpPr>
          <p:nvPr/>
        </p:nvSpPr>
        <p:spPr>
          <a:xfrm>
            <a:off x="1331640" y="476672"/>
            <a:ext cx="7512496" cy="586953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2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l-GR" sz="3200" b="1" kern="0" dirty="0">
                <a:solidFill>
                  <a:srgbClr val="FF0000"/>
                </a:solidFill>
              </a:rPr>
              <a:t>ΣΤΡΟΓΓΥΛΟΠΟΙΗΣΗ ΑΡΙΘΜΟΥ</a:t>
            </a:r>
            <a:endParaRPr lang="en-GB" sz="3200" b="1" kern="0" dirty="0">
              <a:solidFill>
                <a:srgbClr val="FF0000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FBB6939B-5512-4F6E-A49A-85D8EA5E30D5}"/>
              </a:ext>
            </a:extLst>
          </p:cNvPr>
          <p:cNvGrpSpPr/>
          <p:nvPr/>
        </p:nvGrpSpPr>
        <p:grpSpPr>
          <a:xfrm>
            <a:off x="611560" y="2204864"/>
            <a:ext cx="8232576" cy="1535107"/>
            <a:chOff x="611560" y="2204864"/>
            <a:chExt cx="8232576" cy="1535107"/>
          </a:xfrm>
        </p:grpSpPr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611560" y="2708920"/>
              <a:ext cx="8232576" cy="10310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marL="358775" indent="-358775">
                <a:spcBef>
                  <a:spcPts val="600"/>
                </a:spcBef>
              </a:pPr>
              <a:r>
                <a:rPr lang="el-GR" sz="2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Μετά το ψηφίο β (σε οποιαδήποτε θέση) υπάρχει έστω</a:t>
              </a:r>
            </a:p>
            <a:p>
              <a:pPr marL="358775" indent="-358775">
                <a:spcBef>
                  <a:spcPts val="600"/>
                </a:spcBef>
              </a:pPr>
              <a:r>
                <a:rPr lang="el-GR" sz="2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και ένα ψηφίο </a:t>
              </a:r>
              <a:r>
                <a:rPr lang="el-GR" sz="3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γ&gt;0</a:t>
              </a:r>
              <a:r>
                <a:rPr lang="el-GR" sz="2400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, τότε </a:t>
              </a:r>
              <a:r>
                <a:rPr lang="el-GR" sz="3200" b="1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α</a:t>
              </a:r>
              <a:r>
                <a:rPr lang="el-GR" sz="3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el-GR" sz="3200" b="1" i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α</a:t>
              </a:r>
              <a:r>
                <a:rPr lang="el-GR" sz="3200" b="1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+1</a:t>
              </a:r>
              <a:endParaRPr lang="el-G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3D122A38-4D4E-4C31-B3E7-DB93C063E6CE}"/>
                </a:ext>
              </a:extLst>
            </p:cNvPr>
            <p:cNvSpPr txBox="1"/>
            <p:nvPr/>
          </p:nvSpPr>
          <p:spPr>
            <a:xfrm>
              <a:off x="611560" y="2204864"/>
              <a:ext cx="279557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2800" b="1" dirty="0">
                  <a:solidFill>
                    <a:srgbClr val="000000"/>
                  </a:solidFill>
                </a:rPr>
                <a:t>1</a:t>
              </a:r>
              <a:r>
                <a:rPr lang="el-GR" sz="2800" b="1" baseline="30000" dirty="0">
                  <a:solidFill>
                    <a:srgbClr val="000000"/>
                  </a:solidFill>
                </a:rPr>
                <a:t>η</a:t>
              </a:r>
              <a:r>
                <a:rPr lang="el-GR" sz="2800" b="1" dirty="0">
                  <a:solidFill>
                    <a:srgbClr val="000000"/>
                  </a:solidFill>
                </a:rPr>
                <a:t>  Περίπτωση:</a:t>
              </a:r>
              <a:endParaRPr lang="en-GB" sz="2800" b="1" dirty="0">
                <a:solidFill>
                  <a:srgbClr val="00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B53A5EC-862F-456E-9A59-C8BCDC4FAF88}"/>
                  </a:ext>
                </a:extLst>
              </p:cNvPr>
              <p:cNvSpPr txBox="1"/>
              <p:nvPr/>
            </p:nvSpPr>
            <p:spPr>
              <a:xfrm>
                <a:off x="1403648" y="4151541"/>
                <a:ext cx="25656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𝟎𝟑𝟐𝟒𝟓𝟎𝟏𝟎𝟐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8B53A5EC-862F-456E-9A59-C8BCDC4FAF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3648" y="4151541"/>
                <a:ext cx="2565639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C78B1A6E-F013-4B2E-9E38-12545FC18A55}"/>
              </a:ext>
            </a:extLst>
          </p:cNvPr>
          <p:cNvGrpSpPr/>
          <p:nvPr/>
        </p:nvGrpSpPr>
        <p:grpSpPr>
          <a:xfrm>
            <a:off x="1576240" y="4034681"/>
            <a:ext cx="1188000" cy="633784"/>
            <a:chOff x="1929552" y="4797152"/>
            <a:chExt cx="1188000" cy="63378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DBCB83C-64D6-47AE-8671-761256E9374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102696" y="4797152"/>
              <a:ext cx="0" cy="612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3D83BE5-A66E-4AAF-AA6E-05867E409D6C}"/>
                </a:ext>
              </a:extLst>
            </p:cNvPr>
            <p:cNvCxnSpPr>
              <a:cxnSpLocks/>
            </p:cNvCxnSpPr>
            <p:nvPr/>
          </p:nvCxnSpPr>
          <p:spPr bwMode="auto">
            <a:xfrm rot="5400000">
              <a:off x="2523552" y="4836936"/>
              <a:ext cx="0" cy="1188000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8B1D92B0-2D15-4704-9E0A-4CAE7BEE44C8}"/>
              </a:ext>
            </a:extLst>
          </p:cNvPr>
          <p:cNvSpPr txBox="1"/>
          <p:nvPr/>
        </p:nvSpPr>
        <p:spPr>
          <a:xfrm>
            <a:off x="2440336" y="3861048"/>
            <a:ext cx="1072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400" b="1" dirty="0">
                <a:solidFill>
                  <a:srgbClr val="FF0000"/>
                </a:solidFill>
              </a:rPr>
              <a:t>α β   </a:t>
            </a:r>
            <a:r>
              <a:rPr lang="el-GR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</a:t>
            </a:r>
            <a:endParaRPr lang="en-GB" sz="24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39A4DC5-DF45-4043-A69D-C69A196CD5F0}"/>
                  </a:ext>
                </a:extLst>
              </p:cNvPr>
              <p:cNvSpPr txBox="1"/>
              <p:nvPr/>
            </p:nvSpPr>
            <p:spPr>
              <a:xfrm>
                <a:off x="3851919" y="4294929"/>
                <a:ext cx="3260899" cy="5163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el-GR" sz="2400" b="1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𝛂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&amp; 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𝛃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 &amp; 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𝛄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&gt;</m:t>
                          </m:r>
                          <m:r>
                            <a:rPr lang="el-GR" sz="2400" b="1" i="0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𝟎</m:t>
                          </m:r>
                        </m:e>
                      </m:acc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39A4DC5-DF45-4043-A69D-C69A196CD5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1919" y="4294929"/>
                <a:ext cx="3260899" cy="51636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08FFFE9-029F-419A-8E68-B7AB05F1928B}"/>
                  </a:ext>
                </a:extLst>
              </p:cNvPr>
              <p:cNvSpPr txBox="1"/>
              <p:nvPr/>
            </p:nvSpPr>
            <p:spPr>
              <a:xfrm>
                <a:off x="7112821" y="4186917"/>
                <a:ext cx="149162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l-GR" sz="2800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𝟎𝟑𝟐𝟓</m:t>
                      </m:r>
                    </m:oMath>
                  </m:oMathPara>
                </a14:m>
                <a:endParaRPr lang="en-GB" b="1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08FFFE9-029F-419A-8E68-B7AB05F192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821" y="4186917"/>
                <a:ext cx="1491627" cy="52322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15" grpId="0"/>
      <p:bldP spid="19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Echo">
  <a:themeElements>
    <a:clrScheme name="Echo 7">
      <a:dk1>
        <a:srgbClr val="336666"/>
      </a:dk1>
      <a:lt1>
        <a:srgbClr val="FFFFFF"/>
      </a:lt1>
      <a:dk2>
        <a:srgbClr val="000000"/>
      </a:dk2>
      <a:lt2>
        <a:srgbClr val="666699"/>
      </a:lt2>
      <a:accent1>
        <a:srgbClr val="99CCCC"/>
      </a:accent1>
      <a:accent2>
        <a:srgbClr val="CCCCCC"/>
      </a:accent2>
      <a:accent3>
        <a:srgbClr val="FFFFFF"/>
      </a:accent3>
      <a:accent4>
        <a:srgbClr val="2A5656"/>
      </a:accent4>
      <a:accent5>
        <a:srgbClr val="CAE2E2"/>
      </a:accent5>
      <a:accent6>
        <a:srgbClr val="B9B9B9"/>
      </a:accent6>
      <a:hlink>
        <a:srgbClr val="006666"/>
      </a:hlink>
      <a:folHlink>
        <a:srgbClr val="B2B2B2"/>
      </a:folHlink>
    </a:clrScheme>
    <a:fontScheme name="Ech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l-G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cho 1">
        <a:dk1>
          <a:srgbClr val="25252F"/>
        </a:dk1>
        <a:lt1>
          <a:srgbClr val="9999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3399"/>
        </a:accent2>
        <a:accent3>
          <a:srgbClr val="AAAAAA"/>
        </a:accent3>
        <a:accent4>
          <a:srgbClr val="8282DA"/>
        </a:accent4>
        <a:accent5>
          <a:srgbClr val="ADB8FF"/>
        </a:accent5>
        <a:accent6>
          <a:srgbClr val="002D8A"/>
        </a:accent6>
        <a:hlink>
          <a:srgbClr val="0099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2">
        <a:dk1>
          <a:srgbClr val="314183"/>
        </a:dk1>
        <a:lt1>
          <a:srgbClr val="FFFFFF"/>
        </a:lt1>
        <a:dk2>
          <a:srgbClr val="0B1E45"/>
        </a:dk2>
        <a:lt2>
          <a:srgbClr val="FFFFFF"/>
        </a:lt2>
        <a:accent1>
          <a:srgbClr val="6666FF"/>
        </a:accent1>
        <a:accent2>
          <a:srgbClr val="0066FF"/>
        </a:accent2>
        <a:accent3>
          <a:srgbClr val="AAABB0"/>
        </a:accent3>
        <a:accent4>
          <a:srgbClr val="DADADA"/>
        </a:accent4>
        <a:accent5>
          <a:srgbClr val="B8B8FF"/>
        </a:accent5>
        <a:accent6>
          <a:srgbClr val="005CE7"/>
        </a:accent6>
        <a:hlink>
          <a:srgbClr val="006699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3">
        <a:dk1>
          <a:srgbClr val="194349"/>
        </a:dk1>
        <a:lt1>
          <a:srgbClr val="FFFFCC"/>
        </a:lt1>
        <a:dk2>
          <a:srgbClr val="006666"/>
        </a:dk2>
        <a:lt2>
          <a:srgbClr val="FFFFFF"/>
        </a:lt2>
        <a:accent1>
          <a:srgbClr val="99CC00"/>
        </a:accent1>
        <a:accent2>
          <a:srgbClr val="00B6B2"/>
        </a:accent2>
        <a:accent3>
          <a:srgbClr val="AAB8B8"/>
        </a:accent3>
        <a:accent4>
          <a:srgbClr val="DADAAE"/>
        </a:accent4>
        <a:accent5>
          <a:srgbClr val="CAE2AA"/>
        </a:accent5>
        <a:accent6>
          <a:srgbClr val="00A5A1"/>
        </a:accent6>
        <a:hlink>
          <a:srgbClr val="669900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4">
        <a:dk1>
          <a:srgbClr val="194349"/>
        </a:dk1>
        <a:lt1>
          <a:srgbClr val="FFFFCC"/>
        </a:lt1>
        <a:dk2>
          <a:srgbClr val="0000FF"/>
        </a:dk2>
        <a:lt2>
          <a:srgbClr val="FFFFFF"/>
        </a:lt2>
        <a:accent1>
          <a:srgbClr val="0099FF"/>
        </a:accent1>
        <a:accent2>
          <a:srgbClr val="33CC33"/>
        </a:accent2>
        <a:accent3>
          <a:srgbClr val="AAAAFF"/>
        </a:accent3>
        <a:accent4>
          <a:srgbClr val="DADAAE"/>
        </a:accent4>
        <a:accent5>
          <a:srgbClr val="AACAFF"/>
        </a:accent5>
        <a:accent6>
          <a:srgbClr val="2DB92D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5">
        <a:dk1>
          <a:srgbClr val="194349"/>
        </a:dk1>
        <a:lt1>
          <a:srgbClr val="FFFFCC"/>
        </a:lt1>
        <a:dk2>
          <a:srgbClr val="72A497"/>
        </a:dk2>
        <a:lt2>
          <a:srgbClr val="000000"/>
        </a:lt2>
        <a:accent1>
          <a:srgbClr val="805D32"/>
        </a:accent1>
        <a:accent2>
          <a:srgbClr val="7D2F3C"/>
        </a:accent2>
        <a:accent3>
          <a:srgbClr val="BCCFC9"/>
        </a:accent3>
        <a:accent4>
          <a:srgbClr val="DADAAE"/>
        </a:accent4>
        <a:accent5>
          <a:srgbClr val="C0B6AD"/>
        </a:accent5>
        <a:accent6>
          <a:srgbClr val="712A35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6">
        <a:dk1>
          <a:srgbClr val="1C1C1C"/>
        </a:dk1>
        <a:lt1>
          <a:srgbClr val="FFFFFF"/>
        </a:lt1>
        <a:dk2>
          <a:srgbClr val="710F0F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BB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666699"/>
        </a:hlink>
        <a:folHlink>
          <a:srgbClr val="99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ho 7">
        <a:dk1>
          <a:srgbClr val="336666"/>
        </a:dk1>
        <a:lt1>
          <a:srgbClr val="FFFFFF"/>
        </a:lt1>
        <a:dk2>
          <a:srgbClr val="000000"/>
        </a:dk2>
        <a:lt2>
          <a:srgbClr val="666699"/>
        </a:lt2>
        <a:accent1>
          <a:srgbClr val="99CCCC"/>
        </a:accent1>
        <a:accent2>
          <a:srgbClr val="CCCCCC"/>
        </a:accent2>
        <a:accent3>
          <a:srgbClr val="FFFFFF"/>
        </a:accent3>
        <a:accent4>
          <a:srgbClr val="2A5656"/>
        </a:accent4>
        <a:accent5>
          <a:srgbClr val="CAE2E2"/>
        </a:accent5>
        <a:accent6>
          <a:srgbClr val="B9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8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336699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9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CC33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E2ADAA"/>
        </a:accent5>
        <a:accent6>
          <a:srgbClr val="B98A00"/>
        </a:accent6>
        <a:hlink>
          <a:srgbClr val="CC66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ho 10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666699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B8CA"/>
        </a:accent5>
        <a:accent6>
          <a:srgbClr val="8A8AE7"/>
        </a:accent6>
        <a:hlink>
          <a:srgbClr val="3366FF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Echo</Template>
  <TotalTime>1789</TotalTime>
  <Words>891</Words>
  <Application>Microsoft Office PowerPoint</Application>
  <PresentationFormat>On-screen Show (4:3)</PresentationFormat>
  <Paragraphs>178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Trebuchet MS</vt:lpstr>
      <vt:lpstr>Wingdings</vt:lpstr>
      <vt:lpstr>Echo</vt:lpstr>
      <vt:lpstr>ΑΒΕΒΑΙΟΤΗΤΑ ΣΤΙΣ ΜΕΤΡΗΣΕΙΣ Αβεβαιότητα μέτρησης σε αναλογικό όργανο </vt:lpstr>
      <vt:lpstr>PowerPoint Presentation</vt:lpstr>
      <vt:lpstr>ΣΗΜΑΝΤΙΚΑ ΨΗΦΙΑ ΑΡΙΘΜΟΥ</vt:lpstr>
      <vt:lpstr>ΣΗΜΑΝΤΙΚΑ ΨΗΦΙΑ ΑΡΙΘΜΟΥ</vt:lpstr>
      <vt:lpstr>ΕΠΙΣΤΗΜΟΝΙΚΗ ΓΡΑΦΗ ΑΡΙΘΜΟΥ  Χ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ΕΡΓΑΣΤΗΡΙΑΚΗ ΑΣΚΗΣΗ 1 ΣΦΑΛΜΑΤΑ ΜΕΤΡΗΣΕΩΝ</dc:title>
  <dc:creator>N.M</dc:creator>
  <cp:lastModifiedBy>ΣΙΔΕΡΗ ΑΙΚΑΤΕΡΙΝΗ</cp:lastModifiedBy>
  <cp:revision>72</cp:revision>
  <dcterms:created xsi:type="dcterms:W3CDTF">2012-03-01T18:46:18Z</dcterms:created>
  <dcterms:modified xsi:type="dcterms:W3CDTF">2021-10-13T22:39:50Z</dcterms:modified>
</cp:coreProperties>
</file>