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8" r:id="rId21"/>
    <p:sldId id="274" r:id="rId22"/>
    <p:sldId id="279" r:id="rId23"/>
    <p:sldId id="275" r:id="rId24"/>
    <p:sldId id="276"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8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Κάντε κλικ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idx="1"/>
          </p:nvPr>
        </p:nvSpPr>
        <p:spPr/>
        <p:txBody>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Κάντε κλικ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Κάντε κλικ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Κάντε κλικ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9000"/>
            <a:duotone>
              <a:schemeClr val="accent6">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a:t>Κάντε κλικ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dirty="0"/>
              <a:t>Κάντε κλικ για να επεξεργαστείτε τα στυλ κειμένου του υποδείγματος</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28/11/2022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3643314"/>
            <a:ext cx="7772400" cy="1470025"/>
          </a:xfrm>
        </p:spPr>
        <p:txBody>
          <a:bodyPr/>
          <a:lstStyle/>
          <a:p>
            <a:r>
              <a:rPr lang="el-GR" b="1" dirty="0"/>
              <a:t>Η θεωρία του Kohlberg για την ηθική ανάπτυξη</a:t>
            </a:r>
            <a:endParaRPr lang="el-GR" dirty="0"/>
          </a:p>
        </p:txBody>
      </p:sp>
      <p:sp>
        <p:nvSpPr>
          <p:cNvPr id="3" name="2 - Υπότιτλος"/>
          <p:cNvSpPr>
            <a:spLocks noGrp="1"/>
          </p:cNvSpPr>
          <p:nvPr>
            <p:ph type="subTitle" idx="1"/>
          </p:nvPr>
        </p:nvSpPr>
        <p:spPr>
          <a:xfrm>
            <a:off x="1428728" y="5286388"/>
            <a:ext cx="5929354" cy="1000132"/>
          </a:xfrm>
        </p:spPr>
        <p:txBody>
          <a:bodyPr/>
          <a:lstStyle/>
          <a:p>
            <a:r>
              <a:rPr lang="el-GR" dirty="0">
                <a:solidFill>
                  <a:schemeClr val="tx1"/>
                </a:solidFill>
              </a:rPr>
              <a:t>Εύη Μακρή-Μπότσαρη</a:t>
            </a:r>
          </a:p>
        </p:txBody>
      </p:sp>
      <p:pic>
        <p:nvPicPr>
          <p:cNvPr id="24578" name="Picture 2" descr="Αποτέλεσμα εικόνας για Η θεωρία του Kohlberg για την ηθική ανάπτυξη"/>
          <p:cNvPicPr>
            <a:picLocks noChangeAspect="1" noChangeArrowheads="1"/>
          </p:cNvPicPr>
          <p:nvPr/>
        </p:nvPicPr>
        <p:blipFill>
          <a:blip r:embed="rId2"/>
          <a:srcRect/>
          <a:stretch>
            <a:fillRect/>
          </a:stretch>
        </p:blipFill>
        <p:spPr bwMode="auto">
          <a:xfrm>
            <a:off x="3214678" y="428604"/>
            <a:ext cx="2200275" cy="2847976"/>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ipe(down)">
                                      <p:cBhvr>
                                        <p:cTn id="7" dur="5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Εξετάζοντας τις δομές σκέψης μέσα από τις απαντήσεις των παιδιών </a:t>
            </a:r>
            <a:endParaRPr lang="el-GR" dirty="0"/>
          </a:p>
        </p:txBody>
      </p:sp>
      <p:sp>
        <p:nvSpPr>
          <p:cNvPr id="3" name="2 - Θέση περιεχομένου"/>
          <p:cNvSpPr>
            <a:spLocks noGrp="1"/>
          </p:cNvSpPr>
          <p:nvPr>
            <p:ph idx="1"/>
          </p:nvPr>
        </p:nvSpPr>
        <p:spPr>
          <a:xfrm>
            <a:off x="457200" y="1600200"/>
            <a:ext cx="8329642" cy="4972072"/>
          </a:xfrm>
        </p:spPr>
        <p:txBody>
          <a:bodyPr>
            <a:normAutofit fontScale="92500" lnSpcReduction="10000"/>
          </a:bodyPr>
          <a:lstStyle/>
          <a:p>
            <a:pPr lvl="0" algn="just"/>
            <a:r>
              <a:rPr lang="el-GR" sz="2600" dirty="0"/>
              <a:t>Για να προσδιορίσει τη «δομή» της ηθικής σκέψης ενός ατόμου, ο </a:t>
            </a:r>
            <a:r>
              <a:rPr lang="en-US" sz="2600" dirty="0"/>
              <a:t>Kohlberg</a:t>
            </a:r>
            <a:r>
              <a:rPr lang="el-GR" sz="2600" dirty="0"/>
              <a:t> έκανε κάποιες διερευνητικές ερωτήσεις: </a:t>
            </a:r>
          </a:p>
          <a:p>
            <a:pPr lvl="0" algn="just"/>
            <a:endParaRPr lang="el-GR" sz="2600" dirty="0"/>
          </a:p>
          <a:p>
            <a:pPr lvl="1" algn="just">
              <a:buFont typeface="Wingdings" panose="05000000000000000000" pitchFamily="2" charset="2"/>
              <a:buChar char="Ø"/>
            </a:pPr>
            <a:r>
              <a:rPr lang="el-GR" sz="2600" dirty="0"/>
              <a:t>Έχει ο Χάιντζ υποχρέωση να κλέψει το φάρμακο; </a:t>
            </a:r>
          </a:p>
          <a:p>
            <a:pPr lvl="1" algn="just">
              <a:buFont typeface="Wingdings" panose="05000000000000000000" pitchFamily="2" charset="2"/>
              <a:buChar char="Ø"/>
            </a:pPr>
            <a:r>
              <a:rPr lang="el-GR" sz="2600" dirty="0"/>
              <a:t>Αν ο Χάιντζ δεν αγαπά την γυναίκα του, θα πρέπει να το κλέψει για εκείνη;</a:t>
            </a:r>
          </a:p>
          <a:p>
            <a:pPr lvl="1" algn="just">
              <a:buFont typeface="Wingdings" panose="05000000000000000000" pitchFamily="2" charset="2"/>
              <a:buChar char="Ø"/>
            </a:pPr>
            <a:r>
              <a:rPr lang="el-GR" sz="2600" dirty="0"/>
              <a:t>Θα έπρεπε ο Χάιντζ να κλέψει φάρμακο αν επρόκειτο για ένα ξένο;</a:t>
            </a:r>
          </a:p>
          <a:p>
            <a:pPr lvl="1" algn="just">
              <a:buFont typeface="Wingdings" panose="05000000000000000000" pitchFamily="2" charset="2"/>
              <a:buChar char="Ø"/>
            </a:pPr>
            <a:r>
              <a:rPr lang="el-GR" sz="2600" dirty="0"/>
              <a:t>Είναι σημαντικό για τους ανθρώπους να κάνουν ότι μπορούν για να σώσουν μια ζωή; </a:t>
            </a:r>
          </a:p>
          <a:p>
            <a:pPr lvl="1" algn="just">
              <a:buFont typeface="Wingdings" panose="05000000000000000000" pitchFamily="2" charset="2"/>
              <a:buChar char="Ø"/>
            </a:pPr>
            <a:r>
              <a:rPr lang="el-GR" sz="2600" dirty="0"/>
              <a:t>Είναι ενάντια στο νόμο να κλέβεις; </a:t>
            </a:r>
          </a:p>
          <a:p>
            <a:pPr lvl="1" algn="just">
              <a:buFont typeface="Wingdings" panose="05000000000000000000" pitchFamily="2" charset="2"/>
              <a:buChar char="Ø"/>
            </a:pPr>
            <a:r>
              <a:rPr lang="el-GR" sz="2600" dirty="0" smtClean="0"/>
              <a:t>Για το λόγο  </a:t>
            </a:r>
            <a:r>
              <a:rPr lang="el-GR" sz="2600" dirty="0"/>
              <a:t>αυτό αποτελεί ηθικό σφάλμα; </a:t>
            </a:r>
          </a:p>
          <a:p>
            <a:pPr>
              <a:buFont typeface="Wingdings" panose="05000000000000000000" pitchFamily="2" charset="2"/>
              <a:buChar char="Ø"/>
            </a:pPr>
            <a:endParaRPr lang="el-GR" dirty="0"/>
          </a:p>
        </p:txBody>
      </p:sp>
    </p:spTree>
  </p:cSld>
  <p:clrMapOvr>
    <a:masterClrMapping/>
  </p:clrMapOvr>
  <p:transition>
    <p:blind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t>Ο τελικός στόχος</a:t>
            </a:r>
            <a:endParaRPr lang="el-GR" dirty="0"/>
          </a:p>
        </p:txBody>
      </p:sp>
      <p:sp>
        <p:nvSpPr>
          <p:cNvPr id="3" name="2 - Θέση περιεχομένου"/>
          <p:cNvSpPr>
            <a:spLocks noGrp="1"/>
          </p:cNvSpPr>
          <p:nvPr>
            <p:ph idx="1"/>
          </p:nvPr>
        </p:nvSpPr>
        <p:spPr/>
        <p:txBody>
          <a:bodyPr/>
          <a:lstStyle/>
          <a:p>
            <a:pPr lvl="0" algn="just"/>
            <a:r>
              <a:rPr lang="el-GR" sz="2400" dirty="0"/>
              <a:t>Σκοπός αυτών των διερευνητικών ερωτήσεων ήταν να διευκρινιστεί ο τρόπος σκέψης των ατόμων πάνω στα ζητήματα της υπακοής και της εξουσίας από τη μια πλευρά και πάνω στα ζητήματα των ανθρώπινων αναγκών, δικαιωμάτων και προνομίων από την άλλη. </a:t>
            </a:r>
          </a:p>
          <a:p>
            <a:pPr>
              <a:buNone/>
            </a:pPr>
            <a:endParaRPr lang="el-GR" dirty="0"/>
          </a:p>
        </p:txBody>
      </p:sp>
      <p:pic>
        <p:nvPicPr>
          <p:cNvPr id="15362" name="Picture 2" descr="Αποτέλεσμα εικόνας για διλημμα"/>
          <p:cNvPicPr>
            <a:picLocks noChangeAspect="1" noChangeArrowheads="1"/>
          </p:cNvPicPr>
          <p:nvPr/>
        </p:nvPicPr>
        <p:blipFill>
          <a:blip r:embed="rId2"/>
          <a:srcRect/>
          <a:stretch>
            <a:fillRect/>
          </a:stretch>
        </p:blipFill>
        <p:spPr bwMode="auto">
          <a:xfrm>
            <a:off x="2786050" y="4000504"/>
            <a:ext cx="3881418" cy="2217953"/>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down)">
                                      <p:cBhvr>
                                        <p:cTn id="7"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142852"/>
            <a:ext cx="8229600" cy="1143000"/>
          </a:xfrm>
        </p:spPr>
        <p:txBody>
          <a:bodyPr>
            <a:noAutofit/>
          </a:bodyPr>
          <a:lstStyle/>
          <a:p>
            <a:r>
              <a:rPr lang="el-GR" sz="3200" b="1" dirty="0"/>
              <a:t>Το δίλημμα της Holly: Ένα υποθετικό δίλημμα για παιδιά του δημοτικού</a:t>
            </a:r>
            <a:endParaRPr lang="el-GR" sz="3200" dirty="0"/>
          </a:p>
        </p:txBody>
      </p:sp>
      <p:sp>
        <p:nvSpPr>
          <p:cNvPr id="3" name="2 - Θέση περιεχομένου"/>
          <p:cNvSpPr>
            <a:spLocks noGrp="1"/>
          </p:cNvSpPr>
          <p:nvPr>
            <p:ph idx="1"/>
          </p:nvPr>
        </p:nvSpPr>
        <p:spPr>
          <a:xfrm>
            <a:off x="214282" y="1357298"/>
            <a:ext cx="8715436" cy="5357850"/>
          </a:xfrm>
        </p:spPr>
        <p:txBody>
          <a:bodyPr>
            <a:normAutofit fontScale="92500" lnSpcReduction="20000"/>
          </a:bodyPr>
          <a:lstStyle/>
          <a:p>
            <a:pPr algn="just"/>
            <a:r>
              <a:rPr lang="el-GR" sz="2400" dirty="0"/>
              <a:t>«Η Holly είναι ένα οχτάχρονο κορίτσι που του αρέσει να σκαρφαλώνει στα δέντρα. Είναι η καλύτερη στη γειτονιά στο σκαρφάλωμα των δέντρων. Μια </a:t>
            </a:r>
            <a:r>
              <a:rPr lang="el-GR" sz="2400" dirty="0" smtClean="0"/>
              <a:t>μέρα </a:t>
            </a:r>
            <a:r>
              <a:rPr lang="el-GR" sz="2400" dirty="0"/>
              <a:t>καθώς κατεβαίνει κάτω από ένα ψηλό δέντρο, πέφτει από ένα κλαδί αλλά δεν χτυπά.</a:t>
            </a:r>
          </a:p>
          <a:p>
            <a:pPr algn="just"/>
            <a:endParaRPr lang="el-GR" sz="800" dirty="0"/>
          </a:p>
          <a:p>
            <a:pPr algn="just"/>
            <a:r>
              <a:rPr lang="el-GR" sz="2400" dirty="0"/>
              <a:t>Ο πατέρας της την βλέπει να πέφτει. Είναι αναστατωμένος και της ζητά να του υποσχεθεί ότι θα σταματήσει να σκαρφαλώνει στα δέντρα. Η Holly το υπόσχεται.</a:t>
            </a:r>
          </a:p>
          <a:p>
            <a:pPr algn="just">
              <a:buNone/>
            </a:pPr>
            <a:endParaRPr lang="el-GR" sz="800" dirty="0"/>
          </a:p>
          <a:p>
            <a:pPr algn="just"/>
            <a:r>
              <a:rPr lang="el-GR" sz="2400" dirty="0"/>
              <a:t>Αργότερα την ίδια μέρα, η Holly και οι φίλες της συναντούν τον Shawn. Το γατάκι του Shawn παγιδεύτηκε πάνω σε ένα δέντρο και δεν μπορεί να κατέβει κάτω. Κάτι πρέπει να γίνει αμέσως, αλλιώς το γατάκι μπορεί να πέσει κάτω.</a:t>
            </a:r>
          </a:p>
          <a:p>
            <a:pPr algn="just"/>
            <a:endParaRPr lang="el-GR" sz="800" dirty="0"/>
          </a:p>
          <a:p>
            <a:pPr algn="just"/>
            <a:r>
              <a:rPr lang="el-GR" sz="2400" dirty="0"/>
              <a:t>Η Holly είναι η μόνη που ξέρει να σκαρφαλώνει στα δέντρα τόσο καλά ώστε να μπορεί να φτάσει το γατάκι και να το κατεβάσει κάτω, και θυμάται την υπόσχεση που έδωσε στον πατέρα της.</a:t>
            </a:r>
          </a:p>
          <a:p>
            <a:pPr algn="just"/>
            <a:endParaRPr lang="el-GR" sz="800" dirty="0"/>
          </a:p>
          <a:p>
            <a:pPr algn="just"/>
            <a:r>
              <a:rPr lang="el-GR" sz="2400" dirty="0"/>
              <a:t>Η Holly πρέπει να βοηθήσει τον Shawn σκαρφαλώνοντας στο δέντρο για να κατεβάσει το γατάκι κάτω; </a:t>
            </a:r>
            <a:r>
              <a:rPr lang="el-GR" sz="2400" dirty="0" smtClean="0"/>
              <a:t>Γιατί ναι  </a:t>
            </a:r>
            <a:r>
              <a:rPr lang="el-GR" sz="2400" dirty="0"/>
              <a:t>ή γιατί όχι;»</a:t>
            </a:r>
          </a:p>
          <a:p>
            <a:endParaRPr lang="el-GR" sz="2400" dirty="0"/>
          </a:p>
          <a:p>
            <a:pPr>
              <a:buNone/>
            </a:pPr>
            <a:endParaRPr lang="el-GR" dirty="0"/>
          </a:p>
        </p:txBody>
      </p:sp>
    </p:spTree>
  </p:cSld>
  <p:clrMapOvr>
    <a:masterClrMapping/>
  </p:clrMapOvr>
  <p:transition>
    <p:blind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Διερευνητικές ερωτήσεις που ακολουθούν το δίλημμα της Holly</a:t>
            </a:r>
          </a:p>
        </p:txBody>
      </p:sp>
      <p:sp>
        <p:nvSpPr>
          <p:cNvPr id="3" name="2 - Θέση περιεχομένου"/>
          <p:cNvSpPr>
            <a:spLocks noGrp="1"/>
          </p:cNvSpPr>
          <p:nvPr>
            <p:ph idx="1"/>
          </p:nvPr>
        </p:nvSpPr>
        <p:spPr>
          <a:xfrm>
            <a:off x="457200" y="1600200"/>
            <a:ext cx="8329642" cy="4972072"/>
          </a:xfrm>
        </p:spPr>
        <p:txBody>
          <a:bodyPr>
            <a:noAutofit/>
          </a:bodyPr>
          <a:lstStyle/>
          <a:p>
            <a:pPr lvl="0" algn="just"/>
            <a:r>
              <a:rPr lang="el-GR" sz="2200" dirty="0"/>
              <a:t>Υποθέτοντας ότι υπάρχει μια μεγάλη πιθανότητα ο πατέρας της Holly να μην μάθει ποτέ τι έγινε, θα υπήρχε κάποια διαφορά στην απόφασή σου;</a:t>
            </a:r>
          </a:p>
          <a:p>
            <a:pPr lvl="0" algn="just"/>
            <a:endParaRPr lang="el-GR" sz="2200" dirty="0"/>
          </a:p>
          <a:p>
            <a:pPr lvl="0" algn="just"/>
            <a:r>
              <a:rPr lang="el-GR" sz="2200" dirty="0"/>
              <a:t>Τι είναι πιο σημαντικό για σένα, να βοηθήσεις ένα φίλο ή να τηρήσεις την υπόσχεση που έδωσες στον πατέρα σου;</a:t>
            </a:r>
          </a:p>
          <a:p>
            <a:pPr lvl="0" algn="just"/>
            <a:endParaRPr lang="el-GR" sz="2200" dirty="0"/>
          </a:p>
          <a:p>
            <a:pPr lvl="0" algn="just"/>
            <a:r>
              <a:rPr lang="el-GR" sz="2200" dirty="0"/>
              <a:t>Θα </a:t>
            </a:r>
            <a:r>
              <a:rPr lang="el-GR" sz="2200" dirty="0" smtClean="0"/>
              <a:t>διαφοροποιούσες </a:t>
            </a:r>
            <a:r>
              <a:rPr lang="el-GR" sz="2200" dirty="0"/>
              <a:t>την απάντησή σου εάν γνώριζες ότι υπήρχε μεγάλη πιθανότητα να πιαστεί η Holly και να τιμωρηθεί;</a:t>
            </a:r>
          </a:p>
          <a:p>
            <a:pPr lvl="0" algn="just"/>
            <a:endParaRPr lang="el-GR" sz="2200" dirty="0"/>
          </a:p>
          <a:p>
            <a:pPr lvl="0" algn="just"/>
            <a:r>
              <a:rPr lang="el-GR" sz="2200" dirty="0"/>
              <a:t>Εάν η Holly δε σώσει το γατάκι, ο Shawn θα θυμώσει μαζί της. Πρέπει αυτό να παίξει ρόλο στην απόφαση που θα πάρει; Γιατί;</a:t>
            </a:r>
          </a:p>
        </p:txBody>
      </p:sp>
    </p:spTree>
  </p:cSld>
  <p:clrMapOvr>
    <a:masterClrMapping/>
  </p:clrMapOvr>
  <p:transition>
    <p:blinds/>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a:bodyPr>
          <a:lstStyle/>
          <a:p>
            <a:r>
              <a:rPr lang="el-GR" sz="3200" b="1" dirty="0"/>
              <a:t>Ο ρόλος του εκπαιδευτικού</a:t>
            </a:r>
            <a:endParaRPr lang="el-GR" sz="3200" dirty="0"/>
          </a:p>
        </p:txBody>
      </p:sp>
      <p:sp>
        <p:nvSpPr>
          <p:cNvPr id="3" name="2 - Θέση περιεχομένου"/>
          <p:cNvSpPr>
            <a:spLocks noGrp="1"/>
          </p:cNvSpPr>
          <p:nvPr>
            <p:ph idx="1"/>
          </p:nvPr>
        </p:nvSpPr>
        <p:spPr>
          <a:xfrm>
            <a:off x="285720" y="1124744"/>
            <a:ext cx="8643998" cy="5518966"/>
          </a:xfrm>
        </p:spPr>
        <p:txBody>
          <a:bodyPr>
            <a:normAutofit fontScale="85000" lnSpcReduction="20000"/>
          </a:bodyPr>
          <a:lstStyle/>
          <a:p>
            <a:pPr algn="just"/>
            <a:r>
              <a:rPr lang="el-GR" sz="2800" dirty="0"/>
              <a:t>Ο δάσκαλος δεν ενθαρρύνει τα παιδιά να βρουν λύση στο </a:t>
            </a:r>
            <a:r>
              <a:rPr lang="el-GR" sz="2800" dirty="0" smtClean="0"/>
              <a:t>πρόβλημα </a:t>
            </a:r>
            <a:r>
              <a:rPr lang="el-GR" sz="2800" dirty="0"/>
              <a:t>ρωτώντας τους για παράδειγμα, τι θα έκαναν στη θέση της Holly. </a:t>
            </a:r>
          </a:p>
          <a:p>
            <a:pPr algn="just"/>
            <a:endParaRPr lang="el-GR" sz="2800" dirty="0"/>
          </a:p>
          <a:p>
            <a:pPr algn="just"/>
            <a:r>
              <a:rPr lang="el-GR" sz="2800" dirty="0"/>
              <a:t>Παρόλο που ο δάσκαλος δεν πιέζει προς μια απάντηση που να δίνει λύση στο πρόβλημα τα παιδιά  μπορεί να δώσουν κάποιες λύσεις. </a:t>
            </a:r>
          </a:p>
          <a:p>
            <a:pPr algn="just"/>
            <a:endParaRPr lang="el-GR" sz="2800" dirty="0"/>
          </a:p>
          <a:p>
            <a:pPr algn="just"/>
            <a:r>
              <a:rPr lang="el-GR" sz="2800" dirty="0"/>
              <a:t>Το να κληθεί η πυροσβεστική υπηρεσία μπορεί να είναι μια τέτοια λύση, αλλά αποφεύγεται το δίλημμα.</a:t>
            </a:r>
          </a:p>
          <a:p>
            <a:pPr algn="just"/>
            <a:endParaRPr lang="el-GR" sz="2800" dirty="0"/>
          </a:p>
          <a:p>
            <a:pPr algn="just"/>
            <a:r>
              <a:rPr lang="el-GR" sz="2800" dirty="0"/>
              <a:t>Την περίοδο του 1970 η καθοδήγηση του δασκάλου για συζητήσεις που αφορούν τέτοια  διλήμματα έδινε έμφαση στο να εστιάσουν ξανά την προσοχή των παιδιών στο δίλημμα και να οξύνουν την σύγκρουση που μπορεί να βιώνουν . Δεν ενθάρρυναν σε γενικές στρατηγικές επίλυσης προβλημάτων.</a:t>
            </a:r>
          </a:p>
          <a:p>
            <a:pPr>
              <a:buNone/>
            </a:pPr>
            <a:endParaRPr lang="el-GR" dirty="0"/>
          </a:p>
        </p:txBody>
      </p:sp>
    </p:spTree>
  </p:cSld>
  <p:clrMapOvr>
    <a:masterClrMapping/>
  </p:clrMapOvr>
  <p:transition>
    <p:blind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Δυσκολεύουν τα διλήμματα τα παιδιά μικρής ηλικίας;</a:t>
            </a:r>
            <a:r>
              <a:rPr lang="el-GR" sz="3200" dirty="0"/>
              <a:t> </a:t>
            </a:r>
          </a:p>
        </p:txBody>
      </p:sp>
      <p:sp>
        <p:nvSpPr>
          <p:cNvPr id="3" name="2 - Θέση περιεχομένου"/>
          <p:cNvSpPr>
            <a:spLocks noGrp="1"/>
          </p:cNvSpPr>
          <p:nvPr>
            <p:ph idx="1"/>
          </p:nvPr>
        </p:nvSpPr>
        <p:spPr/>
        <p:txBody>
          <a:bodyPr/>
          <a:lstStyle/>
          <a:p>
            <a:pPr algn="just"/>
            <a:r>
              <a:rPr lang="el-GR" sz="2400" dirty="0"/>
              <a:t>Είναι πιθανόν τα διλήμματα να αναγκάζουν τα παιδιά να βάλουν προτεραιότητες, και να σπάνε ένα κανόνα για χάρη κάποιου άλλου.</a:t>
            </a:r>
          </a:p>
          <a:p>
            <a:pPr algn="just"/>
            <a:endParaRPr lang="el-GR" sz="2400" dirty="0"/>
          </a:p>
          <a:p>
            <a:pPr algn="just"/>
            <a:r>
              <a:rPr lang="el-GR" sz="2400" dirty="0"/>
              <a:t> Αυτό μπορεί να προκαλέσει σύγχυση στα παιδιά τα οποία δεν έχουν μάθει ακόμη να αξιολογούν κάποιον κανόνα όπως είναι η τήρηση μιας υπόσχεσης.</a:t>
            </a:r>
          </a:p>
          <a:p>
            <a:pPr>
              <a:buNone/>
            </a:pPr>
            <a:endParaRPr lang="el-GR" sz="2400" dirty="0"/>
          </a:p>
          <a:p>
            <a:pPr>
              <a:buNone/>
            </a:pPr>
            <a:endParaRPr lang="el-GR" dirty="0"/>
          </a:p>
        </p:txBody>
      </p:sp>
    </p:spTree>
  </p:cSld>
  <p:clrMapOvr>
    <a:masterClrMapping/>
  </p:clrMapOvr>
  <p:transition>
    <p:blinds/>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00042"/>
            <a:ext cx="8229600" cy="1143000"/>
          </a:xfrm>
        </p:spPr>
        <p:txBody>
          <a:bodyPr>
            <a:noAutofit/>
          </a:bodyPr>
          <a:lstStyle/>
          <a:p>
            <a:r>
              <a:rPr lang="el-GR" sz="2800" b="1" dirty="0"/>
              <a:t>Σε ποιες τάξεις και πόσο συχνά πρέπει τα υποθετικά διλήμματα να παρουσιάζονται  στα πλαίσια των μαθημάτων του δημοτικού σχολείου;</a:t>
            </a:r>
            <a:endParaRPr lang="el-GR" sz="2800" dirty="0"/>
          </a:p>
        </p:txBody>
      </p:sp>
      <p:sp>
        <p:nvSpPr>
          <p:cNvPr id="3" name="2 - Θέση περιεχομένου"/>
          <p:cNvSpPr>
            <a:spLocks noGrp="1"/>
          </p:cNvSpPr>
          <p:nvPr>
            <p:ph idx="1"/>
          </p:nvPr>
        </p:nvSpPr>
        <p:spPr>
          <a:xfrm>
            <a:off x="428596" y="1844824"/>
            <a:ext cx="8229600" cy="4681379"/>
          </a:xfrm>
        </p:spPr>
        <p:txBody>
          <a:bodyPr>
            <a:normAutofit/>
          </a:bodyPr>
          <a:lstStyle/>
          <a:p>
            <a:pPr algn="just"/>
            <a:r>
              <a:rPr lang="el-GR" sz="2400" dirty="0"/>
              <a:t>Ο Kohlberg και οι συνεργάτες του δεν έδωσαν μια απάντηση για αυτή την ερώτηση. </a:t>
            </a:r>
          </a:p>
          <a:p>
            <a:pPr algn="just"/>
            <a:endParaRPr lang="el-GR" sz="2400" dirty="0"/>
          </a:p>
          <a:p>
            <a:pPr algn="just"/>
            <a:r>
              <a:rPr lang="el-GR" sz="2400" dirty="0"/>
              <a:t>Η κοινή λογική προτείνει ότι οι αντιδράσεις των παιδιών χρησιμεύουν σαν οδηγός και ότι κάθε καλή δραστηριότητα μπορεί να αποβεί βαρετή με την υπερβολική χρήση </a:t>
            </a:r>
            <a:r>
              <a:rPr lang="el-GR" sz="2400" dirty="0" smtClean="0"/>
              <a:t>της. </a:t>
            </a:r>
            <a:r>
              <a:rPr lang="el-GR" sz="2400" dirty="0"/>
              <a:t>(Kuhmerker, 1994b).</a:t>
            </a:r>
          </a:p>
          <a:p>
            <a:endParaRPr lang="el-GR" dirty="0"/>
          </a:p>
        </p:txBody>
      </p:sp>
      <p:pic>
        <p:nvPicPr>
          <p:cNvPr id="10242" name="Picture 2" descr="Αποτέλεσμα εικόνας για διλημμα"/>
          <p:cNvPicPr>
            <a:picLocks noChangeAspect="1" noChangeArrowheads="1"/>
          </p:cNvPicPr>
          <p:nvPr/>
        </p:nvPicPr>
        <p:blipFill>
          <a:blip r:embed="rId2"/>
          <a:srcRect/>
          <a:stretch>
            <a:fillRect/>
          </a:stretch>
        </p:blipFill>
        <p:spPr bwMode="auto">
          <a:xfrm>
            <a:off x="6572259" y="4929194"/>
            <a:ext cx="2571741" cy="1928806"/>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wipe(down)">
                                      <p:cBhvr>
                                        <p:cTn id="7" dur="5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a:t>Το δίλημμα της </a:t>
            </a:r>
            <a:r>
              <a:rPr lang="el-GR" sz="3200" b="1" dirty="0" err="1"/>
              <a:t>Sharon</a:t>
            </a:r>
            <a:r>
              <a:rPr lang="el-GR" sz="3200" b="1" dirty="0"/>
              <a:t>: Ένα υποθετικό δίλημμα για εφήβους</a:t>
            </a:r>
          </a:p>
        </p:txBody>
      </p:sp>
      <p:sp>
        <p:nvSpPr>
          <p:cNvPr id="3" name="2 - Θέση περιεχομένου"/>
          <p:cNvSpPr>
            <a:spLocks noGrp="1"/>
          </p:cNvSpPr>
          <p:nvPr>
            <p:ph idx="1"/>
          </p:nvPr>
        </p:nvSpPr>
        <p:spPr>
          <a:xfrm>
            <a:off x="457200" y="1600200"/>
            <a:ext cx="8401080" cy="4972072"/>
          </a:xfrm>
        </p:spPr>
        <p:txBody>
          <a:bodyPr>
            <a:normAutofit fontScale="92500" lnSpcReduction="10000"/>
          </a:bodyPr>
          <a:lstStyle/>
          <a:p>
            <a:pPr algn="just"/>
            <a:r>
              <a:rPr lang="el-GR" sz="2400" dirty="0"/>
              <a:t>Το «δίλημμα της </a:t>
            </a:r>
            <a:r>
              <a:rPr lang="el-GR" sz="2400" dirty="0" err="1"/>
              <a:t>Sharon</a:t>
            </a:r>
            <a:r>
              <a:rPr lang="el-GR" sz="2400" dirty="0"/>
              <a:t>» κατασκευάστηκε για να διεγείρει τη φαντασία των εφήβων.</a:t>
            </a:r>
          </a:p>
          <a:p>
            <a:pPr algn="just"/>
            <a:endParaRPr lang="el-GR" sz="2400" dirty="0"/>
          </a:p>
          <a:p>
            <a:pPr algn="just"/>
            <a:r>
              <a:rPr lang="el-GR" sz="2400" dirty="0"/>
              <a:t>«Η </a:t>
            </a:r>
            <a:r>
              <a:rPr lang="el-GR" sz="2400" dirty="0" err="1"/>
              <a:t>Sharon</a:t>
            </a:r>
            <a:r>
              <a:rPr lang="el-GR" sz="2400" dirty="0"/>
              <a:t> και η καλύτερή της φίλη, </a:t>
            </a:r>
            <a:r>
              <a:rPr lang="el-GR" sz="2400" dirty="0" err="1"/>
              <a:t>Jill</a:t>
            </a:r>
            <a:r>
              <a:rPr lang="el-GR" sz="2400" dirty="0"/>
              <a:t>, μπήκαν σε ένα κατάστημα για να ψωνίσουν. Καθώς έψαχναν η </a:t>
            </a:r>
            <a:r>
              <a:rPr lang="el-GR" sz="2400" dirty="0" err="1"/>
              <a:t>Jill</a:t>
            </a:r>
            <a:r>
              <a:rPr lang="el-GR" sz="2400" dirty="0"/>
              <a:t> είδε μια μπλούζα που της άρεσε πολύ και είπε στη </a:t>
            </a:r>
            <a:r>
              <a:rPr lang="el-GR" sz="2400" dirty="0" err="1"/>
              <a:t>Sharon</a:t>
            </a:r>
            <a:r>
              <a:rPr lang="el-GR" sz="2400" dirty="0"/>
              <a:t> ότι ήθελε να τη δοκιμάσει. Η </a:t>
            </a:r>
            <a:r>
              <a:rPr lang="el-GR" sz="2400" dirty="0" err="1"/>
              <a:t>Sharon</a:t>
            </a:r>
            <a:r>
              <a:rPr lang="el-GR" sz="2400" dirty="0"/>
              <a:t> συνέχισε τα ψώνια. </a:t>
            </a:r>
          </a:p>
          <a:p>
            <a:pPr algn="just"/>
            <a:endParaRPr lang="el-GR" sz="2400" dirty="0"/>
          </a:p>
          <a:p>
            <a:pPr algn="just"/>
            <a:r>
              <a:rPr lang="el-GR" sz="2400" dirty="0"/>
              <a:t>Μετά από λίγο, η </a:t>
            </a:r>
            <a:r>
              <a:rPr lang="el-GR" sz="2400" dirty="0" err="1"/>
              <a:t>Jill</a:t>
            </a:r>
            <a:r>
              <a:rPr lang="el-GR" sz="2400" dirty="0"/>
              <a:t> βγήκε από τα δοκιμαστήρια φορώντας το παλτό της. Απέσπασε την προσοχή της </a:t>
            </a:r>
            <a:r>
              <a:rPr lang="el-GR" sz="2400" dirty="0" err="1"/>
              <a:t>Sharon</a:t>
            </a:r>
            <a:r>
              <a:rPr lang="el-GR" sz="2400" dirty="0"/>
              <a:t> με τα μάτια της και με το βλέμμα της έδειξε την μπλούζα κάτω απ’ το παλτό της. Χωρίς να πει λέξη, η </a:t>
            </a:r>
            <a:r>
              <a:rPr lang="el-GR" sz="2400" dirty="0" err="1"/>
              <a:t>Jill</a:t>
            </a:r>
            <a:r>
              <a:rPr lang="el-GR" sz="2400" dirty="0"/>
              <a:t> βγήκε από το κατάστημα. Λίγα λεπτά αργότερα ο υπεύθυνος ασφαλείας του μαγαζιού, ο πωλητής και ο διευθυντής του μαγαζιού προσέγγισαν την </a:t>
            </a:r>
            <a:r>
              <a:rPr lang="el-GR" sz="2400" dirty="0" err="1"/>
              <a:t>Sharon</a:t>
            </a:r>
            <a:r>
              <a:rPr lang="el-GR" sz="2400" dirty="0"/>
              <a:t>.</a:t>
            </a:r>
          </a:p>
          <a:p>
            <a:endParaRPr lang="el-GR" dirty="0"/>
          </a:p>
        </p:txBody>
      </p:sp>
    </p:spTree>
  </p:cSld>
  <p:clrMapOvr>
    <a:masterClrMapping/>
  </p:clrMapOvr>
  <p:transition>
    <p:blinds/>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t>Η συνέχεια της ιστορίας…</a:t>
            </a:r>
          </a:p>
        </p:txBody>
      </p:sp>
      <p:sp>
        <p:nvSpPr>
          <p:cNvPr id="3" name="2 - Θέση περιεχομένου"/>
          <p:cNvSpPr>
            <a:spLocks noGrp="1"/>
          </p:cNvSpPr>
          <p:nvPr>
            <p:ph idx="1"/>
          </p:nvPr>
        </p:nvSpPr>
        <p:spPr>
          <a:xfrm>
            <a:off x="107504" y="1556792"/>
            <a:ext cx="8686800" cy="4525963"/>
          </a:xfrm>
        </p:spPr>
        <p:txBody>
          <a:bodyPr>
            <a:normAutofit/>
          </a:bodyPr>
          <a:lstStyle/>
          <a:p>
            <a:pPr algn="just"/>
            <a:r>
              <a:rPr lang="el-GR" sz="2400" dirty="0"/>
              <a:t>Η </a:t>
            </a:r>
            <a:r>
              <a:rPr lang="el-GR" sz="2400" dirty="0" err="1"/>
              <a:t>Sharon</a:t>
            </a:r>
            <a:r>
              <a:rPr lang="el-GR" sz="2400" dirty="0"/>
              <a:t> δίνει την άδειά της στο προσωπικό του μαγαζιού να ψάξουν την τσάντα της, εκείνοι σωστά υπέθεσαν ότι η </a:t>
            </a:r>
            <a:r>
              <a:rPr lang="el-GR" sz="2400" dirty="0" err="1"/>
              <a:t>Jill</a:t>
            </a:r>
            <a:r>
              <a:rPr lang="el-GR" sz="2400" dirty="0"/>
              <a:t> έχει την μπλούζα και πιέζουν την </a:t>
            </a:r>
            <a:r>
              <a:rPr lang="el-GR" sz="2400" dirty="0" err="1"/>
              <a:t>Sharon</a:t>
            </a:r>
            <a:r>
              <a:rPr lang="el-GR" sz="2400" dirty="0"/>
              <a:t> να τους δώσει το όνομα του κοριτσιού που ήταν μαζί της. Ο υπεύθυνος του μαγαζιού ισχυρίστηκε: ‘Δε μπορώ να αφήνω αυτούς που κλέβουν το μαγαζί να ξεφεύγουν και να περιμένω να ορθοποδήσει η επιχείρηση. Εάν δεν μας πεις, θα κατηγορηθείς ότι βοήθησες ένα άλλο άτομο να διαπράξει το αδίκημα.’</a:t>
            </a:r>
          </a:p>
          <a:p>
            <a:pPr algn="just"/>
            <a:endParaRPr lang="el-GR" sz="2400" dirty="0"/>
          </a:p>
          <a:p>
            <a:pPr algn="just"/>
            <a:r>
              <a:rPr lang="el-GR" sz="2400" dirty="0"/>
              <a:t>Πρέπει η </a:t>
            </a:r>
            <a:r>
              <a:rPr lang="el-GR" sz="2400" dirty="0" err="1"/>
              <a:t>Sharon</a:t>
            </a:r>
            <a:r>
              <a:rPr lang="el-GR" sz="2400" dirty="0"/>
              <a:t> να δώσει το όνομα της </a:t>
            </a:r>
            <a:r>
              <a:rPr lang="el-GR" sz="2400" dirty="0" err="1"/>
              <a:t>Jill</a:t>
            </a:r>
            <a:r>
              <a:rPr lang="el-GR" sz="2400" dirty="0"/>
              <a:t> στον υπεύθυνο ασφαλείας; Γιατί ναι και γιατί όχι;»</a:t>
            </a:r>
          </a:p>
          <a:p>
            <a:endParaRPr lang="el-GR" dirty="0"/>
          </a:p>
        </p:txBody>
      </p:sp>
    </p:spTree>
  </p:cSld>
  <p:clrMapOvr>
    <a:masterClrMapping/>
  </p:clrMapOvr>
  <p:transition>
    <p:blinds/>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a:t>Διερευνητικές ερωτήσεις που ακολουθούν το δίλημμα της </a:t>
            </a:r>
            <a:r>
              <a:rPr lang="el-GR" sz="3200" b="1" dirty="0" err="1"/>
              <a:t>Sharon</a:t>
            </a:r>
            <a:endParaRPr lang="el-GR" sz="3200" b="1" dirty="0"/>
          </a:p>
        </p:txBody>
      </p:sp>
      <p:sp>
        <p:nvSpPr>
          <p:cNvPr id="3" name="2 - Θέση περιεχομένου"/>
          <p:cNvSpPr>
            <a:spLocks noGrp="1"/>
          </p:cNvSpPr>
          <p:nvPr>
            <p:ph idx="1"/>
          </p:nvPr>
        </p:nvSpPr>
        <p:spPr>
          <a:xfrm>
            <a:off x="285720" y="1500174"/>
            <a:ext cx="8858280" cy="5143536"/>
          </a:xfrm>
        </p:spPr>
        <p:txBody>
          <a:bodyPr>
            <a:normAutofit/>
          </a:bodyPr>
          <a:lstStyle/>
          <a:p>
            <a:pPr algn="just"/>
            <a:r>
              <a:rPr lang="el-GR" sz="2400" dirty="0"/>
              <a:t>Η ερώτηση είναι τι </a:t>
            </a:r>
            <a:r>
              <a:rPr lang="el-GR" sz="2400" i="1" dirty="0"/>
              <a:t>πρέπει </a:t>
            </a:r>
            <a:r>
              <a:rPr lang="el-GR" sz="2400" dirty="0"/>
              <a:t> να κάνει η </a:t>
            </a:r>
            <a:r>
              <a:rPr lang="el-GR" sz="2400" dirty="0" err="1"/>
              <a:t>Sharon</a:t>
            </a:r>
            <a:r>
              <a:rPr lang="el-GR" sz="2400" dirty="0"/>
              <a:t>, όχι τι θα έκανες εσύ στη θέση της </a:t>
            </a:r>
            <a:r>
              <a:rPr lang="el-GR" sz="2400" dirty="0" err="1"/>
              <a:t>Sharon</a:t>
            </a:r>
            <a:r>
              <a:rPr lang="el-GR" sz="2400" dirty="0"/>
              <a:t>.</a:t>
            </a:r>
          </a:p>
          <a:p>
            <a:pPr algn="just"/>
            <a:endParaRPr lang="el-GR" sz="2400" dirty="0"/>
          </a:p>
          <a:p>
            <a:pPr algn="just"/>
            <a:r>
              <a:rPr lang="el-GR" sz="2400" dirty="0"/>
              <a:t>Το δίλημμα δεν φανερώνει αρκετά τις προσωπικότητες και την ιστορία των δύο φίλων, ώστε να μπορούν οι μαθητές να κάνουν υποθέσεις και φτιάξουν ένα σενάριο της επιλογής τους, βασισμένοι στις πληροφορίες που τους έχουν δοθεί. </a:t>
            </a:r>
          </a:p>
          <a:p>
            <a:pPr algn="just"/>
            <a:endParaRPr lang="el-GR" sz="2400" dirty="0"/>
          </a:p>
          <a:p>
            <a:pPr algn="just"/>
            <a:r>
              <a:rPr lang="el-GR" sz="2400" dirty="0"/>
              <a:t>Δεν ενθαρρύνονται  να συγκρίνουν πόσο όμοιοι ή διαφορετικοί είναι οι    χαρακτήρες της ιστορίας από την δική τους καλύτερη φίλη και τον εαυτό τους.</a:t>
            </a:r>
          </a:p>
          <a:p>
            <a:pPr>
              <a:buNone/>
            </a:pPr>
            <a:endParaRPr lang="el-GR" sz="2400" dirty="0"/>
          </a:p>
        </p:txBody>
      </p:sp>
    </p:spTree>
  </p:cSld>
  <p:clrMapOvr>
    <a:masterClrMapping/>
  </p:clrMapOvr>
  <p:transition>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Η θεωρία του Kohlberg για την ηθική ανάπτυξη</a:t>
            </a:r>
            <a:endParaRPr lang="el-GR" dirty="0"/>
          </a:p>
        </p:txBody>
      </p:sp>
      <p:sp>
        <p:nvSpPr>
          <p:cNvPr id="3" name="2 - Θέση περιεχομένου"/>
          <p:cNvSpPr>
            <a:spLocks noGrp="1"/>
          </p:cNvSpPr>
          <p:nvPr>
            <p:ph idx="1"/>
          </p:nvPr>
        </p:nvSpPr>
        <p:spPr>
          <a:xfrm>
            <a:off x="214282" y="1500174"/>
            <a:ext cx="8715436" cy="5214974"/>
          </a:xfrm>
        </p:spPr>
        <p:txBody>
          <a:bodyPr>
            <a:normAutofit/>
          </a:bodyPr>
          <a:lstStyle/>
          <a:p>
            <a:pPr algn="just"/>
            <a:r>
              <a:rPr lang="el-GR" sz="2400" dirty="0"/>
              <a:t>Ο Lawrence Kohlberg υποστήριξε ότι η «ηθικότητα» δε θα πρέπει να ορίζεται με βάση το βαθμό συμμόρφωσης προς τις επικρατούσες κοινωνικές νόρμες, γιατί τότε πρόκειται για μια φιλοσοφική κυρίως και όχι τόσο ψυχολογική έννοια.</a:t>
            </a:r>
          </a:p>
          <a:p>
            <a:pPr algn="just"/>
            <a:endParaRPr lang="el-GR" sz="2400" dirty="0"/>
          </a:p>
          <a:p>
            <a:pPr algn="just"/>
            <a:r>
              <a:rPr lang="el-GR" sz="2400" dirty="0"/>
              <a:t>Η ηθικότητα του κάθε ατόμου θα πρέπει να αξιολογείται σε συνδυασμό με τις προθέσεις του καθενός και τη προσωπική σκοπιά θεώρησης των πραγμάτων.</a:t>
            </a:r>
          </a:p>
          <a:p>
            <a:pPr algn="just"/>
            <a:endParaRPr lang="el-GR" sz="2400" dirty="0"/>
          </a:p>
          <a:p>
            <a:pPr algn="just"/>
            <a:r>
              <a:rPr lang="el-GR" sz="2400" dirty="0"/>
              <a:t>Για να εντοπίσει τις διάφορες εξελικτικές αλλαγές της ηθικής κρίσης των ανθρώπων χρησιμοποίησε υποθετικά ηθικά διλήμματα, υιοθετώντας κατά βάση την τεχνική της ανοιχτής συνέντευξης.</a:t>
            </a:r>
          </a:p>
          <a:p>
            <a:pPr>
              <a:buNone/>
            </a:pPr>
            <a:endParaRPr lang="el-GR" dirty="0"/>
          </a:p>
        </p:txBody>
      </p:sp>
    </p:spTree>
  </p:cSld>
  <p:clrMapOvr>
    <a:masterClrMapping/>
  </p:clrMapOvr>
  <p:transition>
    <p:blinds/>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Διερευνητικά στοιχεία που </a:t>
            </a:r>
            <a:r>
              <a:rPr lang="el-GR" sz="3200" b="1" dirty="0"/>
              <a:t>ακολουθούν το δίλημμα της </a:t>
            </a:r>
            <a:r>
              <a:rPr lang="el-GR" sz="3200" b="1" dirty="0" err="1"/>
              <a:t>Sharon</a:t>
            </a:r>
            <a:endParaRPr lang="el-GR" sz="3200" dirty="0"/>
          </a:p>
        </p:txBody>
      </p:sp>
      <p:sp>
        <p:nvSpPr>
          <p:cNvPr id="3" name="2 - Θέση περιεχομένου"/>
          <p:cNvSpPr>
            <a:spLocks noGrp="1"/>
          </p:cNvSpPr>
          <p:nvPr>
            <p:ph idx="1"/>
          </p:nvPr>
        </p:nvSpPr>
        <p:spPr>
          <a:xfrm>
            <a:off x="179512" y="1417638"/>
            <a:ext cx="8964488" cy="4737125"/>
          </a:xfrm>
        </p:spPr>
        <p:txBody>
          <a:bodyPr>
            <a:noAutofit/>
          </a:bodyPr>
          <a:lstStyle/>
          <a:p>
            <a:pPr algn="just"/>
            <a:r>
              <a:rPr lang="el-GR" sz="2400" dirty="0"/>
              <a:t>Το δίλημμα δεν προσφέρει άσχετες πληροφορίες ή ελαφρυντικά. Εάν δεν επιθυμούμε να τις προσφέρουμε εμείς, δεν πρέπει  να λάβουμε υπόψη εάν η </a:t>
            </a:r>
            <a:r>
              <a:rPr lang="el-GR" sz="2400" dirty="0" err="1"/>
              <a:t>Jill</a:t>
            </a:r>
            <a:r>
              <a:rPr lang="el-GR" sz="2400" dirty="0"/>
              <a:t> είναι φτωχή ή αν το έχει ξανακάνει στο παρελθόν.</a:t>
            </a:r>
          </a:p>
          <a:p>
            <a:pPr algn="just"/>
            <a:endParaRPr lang="el-GR" sz="2400" dirty="0"/>
          </a:p>
          <a:p>
            <a:pPr algn="just"/>
            <a:r>
              <a:rPr lang="el-GR" sz="2400" dirty="0"/>
              <a:t>Η αναγκαστική λήψη απόφασης στο δίλημμα διατυπώνεται με τέτοιο τρόπο, ώστε να γίνει κατανοητό ότι το πρόβλημα πρέπει να αντιμετωπισθεί. Η </a:t>
            </a:r>
            <a:r>
              <a:rPr lang="el-GR" sz="2400" dirty="0" err="1"/>
              <a:t>Sharon</a:t>
            </a:r>
            <a:r>
              <a:rPr lang="el-GR" sz="2400" dirty="0"/>
              <a:t> δε μπορεί να λύσει το πρόβλημα συζητώντας </a:t>
            </a:r>
            <a:r>
              <a:rPr lang="el-GR" sz="2400" dirty="0" smtClean="0"/>
              <a:t>γιατί το έκανε η </a:t>
            </a:r>
            <a:r>
              <a:rPr lang="el-GR" sz="2400" dirty="0" err="1" smtClean="0"/>
              <a:t>Jill</a:t>
            </a:r>
            <a:r>
              <a:rPr lang="el-GR" sz="2400" dirty="0"/>
              <a:t>. </a:t>
            </a:r>
          </a:p>
          <a:p>
            <a:pPr algn="just"/>
            <a:endParaRPr lang="el-GR" sz="2400" dirty="0"/>
          </a:p>
          <a:p>
            <a:pPr algn="just"/>
            <a:r>
              <a:rPr lang="el-GR" sz="2400" dirty="0"/>
              <a:t>Η </a:t>
            </a:r>
            <a:r>
              <a:rPr lang="el-GR" sz="2400" dirty="0" err="1"/>
              <a:t>Sharon</a:t>
            </a:r>
            <a:r>
              <a:rPr lang="el-GR" sz="2400" dirty="0"/>
              <a:t> δε γνώριζε από πριν για το σχέδιο της </a:t>
            </a:r>
            <a:r>
              <a:rPr lang="el-GR" sz="2400" dirty="0" err="1"/>
              <a:t>Jill</a:t>
            </a:r>
            <a:r>
              <a:rPr lang="el-GR" sz="2400" dirty="0"/>
              <a:t>. Η </a:t>
            </a:r>
            <a:r>
              <a:rPr lang="el-GR" sz="2400" dirty="0" err="1"/>
              <a:t>Jill</a:t>
            </a:r>
            <a:r>
              <a:rPr lang="el-GR" sz="2400" dirty="0"/>
              <a:t> εξαφανίζεται προτού να αναλάβει δράση η  </a:t>
            </a:r>
            <a:r>
              <a:rPr lang="el-GR" sz="2400" dirty="0" err="1"/>
              <a:t>Sharon</a:t>
            </a:r>
            <a:r>
              <a:rPr lang="el-GR" sz="2400" dirty="0"/>
              <a:t>.</a:t>
            </a:r>
          </a:p>
          <a:p>
            <a:endParaRPr lang="el-GR" sz="2400" dirty="0"/>
          </a:p>
        </p:txBody>
      </p:sp>
    </p:spTree>
  </p:cSld>
  <p:clrMapOvr>
    <a:masterClrMapping/>
  </p:clrMapOvr>
  <p:transition>
    <p:blind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Τι θα συμβεί στη </a:t>
            </a:r>
            <a:r>
              <a:rPr lang="el-GR" sz="3200" b="1" dirty="0" smtClean="0"/>
              <a:t>συνέχεια….</a:t>
            </a:r>
            <a:endParaRPr lang="el-GR" sz="3200" dirty="0"/>
          </a:p>
        </p:txBody>
      </p:sp>
      <p:sp>
        <p:nvSpPr>
          <p:cNvPr id="3" name="2 - Θέση περιεχομένου"/>
          <p:cNvSpPr>
            <a:spLocks noGrp="1"/>
          </p:cNvSpPr>
          <p:nvPr>
            <p:ph idx="1"/>
          </p:nvPr>
        </p:nvSpPr>
        <p:spPr>
          <a:xfrm>
            <a:off x="142844" y="1357298"/>
            <a:ext cx="8858312" cy="5357850"/>
          </a:xfrm>
        </p:spPr>
        <p:txBody>
          <a:bodyPr>
            <a:normAutofit fontScale="62500" lnSpcReduction="20000"/>
          </a:bodyPr>
          <a:lstStyle/>
          <a:p>
            <a:pPr algn="just"/>
            <a:r>
              <a:rPr lang="el-GR" sz="3800" dirty="0"/>
              <a:t>Μερικοί μαθητές θα φλυαρήσουν πολύ μετατρέποντας τη συζήτηση για τα διλήμματα σε συζήτηση επίλυσης του προβλήματος όμως </a:t>
            </a:r>
            <a:r>
              <a:rPr lang="el-GR" sz="3800" dirty="0" smtClean="0"/>
              <a:t>:</a:t>
            </a:r>
          </a:p>
          <a:p>
            <a:pPr algn="just"/>
            <a:r>
              <a:rPr lang="el-GR" sz="3800" dirty="0" smtClean="0"/>
              <a:t>Ο στόχος </a:t>
            </a:r>
            <a:r>
              <a:rPr lang="el-GR" sz="3800" dirty="0"/>
              <a:t>της συζήτησης είναι η ανάπτυξη της ηθικής, η πίεση της </a:t>
            </a:r>
            <a:r>
              <a:rPr lang="el-GR" sz="3800" b="1" dirty="0"/>
              <a:t>αναγκαστικής λήψης </a:t>
            </a:r>
            <a:r>
              <a:rPr lang="el-GR" sz="3800" b="1" dirty="0" smtClean="0"/>
              <a:t>απόφασης </a:t>
            </a:r>
            <a:r>
              <a:rPr lang="el-GR" sz="3800" dirty="0" smtClean="0"/>
              <a:t>που</a:t>
            </a:r>
            <a:r>
              <a:rPr lang="el-GR" sz="3800" b="1" dirty="0" smtClean="0"/>
              <a:t> </a:t>
            </a:r>
            <a:r>
              <a:rPr lang="el-GR" sz="3800" dirty="0" smtClean="0"/>
              <a:t> </a:t>
            </a:r>
            <a:r>
              <a:rPr lang="el-GR" sz="3800" dirty="0"/>
              <a:t>εξαναγκάζει </a:t>
            </a:r>
            <a:r>
              <a:rPr lang="el-GR" sz="3800" dirty="0" smtClean="0"/>
              <a:t>στη </a:t>
            </a:r>
            <a:r>
              <a:rPr lang="el-GR" sz="3800" dirty="0"/>
              <a:t>δημιουργία  προτεραιοτήτων.</a:t>
            </a:r>
          </a:p>
          <a:p>
            <a:pPr algn="just"/>
            <a:endParaRPr lang="el-GR" sz="3800" dirty="0"/>
          </a:p>
          <a:p>
            <a:pPr algn="just"/>
            <a:r>
              <a:rPr lang="el-GR" sz="3800" dirty="0"/>
              <a:t>Η  αφοσίωση σε ένα φίλο είναι θετικό χαρακτηριστικό, αλλά η κοινωνική οπτική γωνία του ιδιοκτήτη και του υπεύθυνου ασφαλείας είναι επίσης υπό συζήτηση.</a:t>
            </a:r>
          </a:p>
          <a:p>
            <a:pPr algn="just"/>
            <a:endParaRPr lang="el-GR" sz="3800" dirty="0"/>
          </a:p>
          <a:p>
            <a:pPr algn="just"/>
            <a:r>
              <a:rPr lang="el-GR" sz="3800" dirty="0"/>
              <a:t>Οι μαθητές των οποίων η ηθική σκέψη αντιστοιχεί στο Στάδιο 3, όπου η αφοσίωση σε ένα φίλο υπερτερεί, είναι σε θέση να καταλάβουν </a:t>
            </a:r>
            <a:r>
              <a:rPr lang="el-GR" sz="3800" dirty="0" smtClean="0"/>
              <a:t>και την </a:t>
            </a:r>
            <a:r>
              <a:rPr lang="el-GR" sz="3800" dirty="0"/>
              <a:t>πλευρά της κοινωνίας, όχι μόνο γιατί έχουν ακούσει ξανά  και ξανά ότι η κλοπή είναι </a:t>
            </a:r>
            <a:r>
              <a:rPr lang="el-GR" sz="3800" dirty="0" smtClean="0"/>
              <a:t>λάθος.</a:t>
            </a:r>
            <a:endParaRPr lang="el-GR" sz="3800" dirty="0"/>
          </a:p>
          <a:p>
            <a:endParaRPr lang="el-GR" dirty="0"/>
          </a:p>
        </p:txBody>
      </p:sp>
    </p:spTree>
  </p:cSld>
  <p:clrMapOvr>
    <a:masterClrMapping/>
  </p:clrMapOvr>
  <p:transition>
    <p:blinds/>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dirty="0"/>
              <a:t>Τι θα συμβεί στη συνέχεια</a:t>
            </a:r>
            <a:endParaRPr lang="el-GR" sz="4000" dirty="0"/>
          </a:p>
        </p:txBody>
      </p:sp>
      <p:sp>
        <p:nvSpPr>
          <p:cNvPr id="3" name="2 - Θέση περιεχομένου"/>
          <p:cNvSpPr>
            <a:spLocks noGrp="1"/>
          </p:cNvSpPr>
          <p:nvPr>
            <p:ph idx="1"/>
          </p:nvPr>
        </p:nvSpPr>
        <p:spPr/>
        <p:txBody>
          <a:bodyPr>
            <a:normAutofit/>
          </a:bodyPr>
          <a:lstStyle/>
          <a:p>
            <a:pPr algn="just"/>
            <a:r>
              <a:rPr lang="el-GR" sz="2400" dirty="0"/>
              <a:t>Μια πληθώρα απαντήσεων γίνονται αποδεκτές· το σημαντικό είναι ότι οι μαθητές επιχειρηματολογούν για τις θέσεις τους. </a:t>
            </a:r>
          </a:p>
          <a:p>
            <a:pPr algn="just"/>
            <a:endParaRPr lang="el-GR" sz="2400" dirty="0"/>
          </a:p>
          <a:p>
            <a:pPr algn="just"/>
            <a:r>
              <a:rPr lang="el-GR" sz="2400" dirty="0"/>
              <a:t>Αντί να ζητηθεί από τους μαθητές να δώσουν τη ‘σωστή’ απάντηση,  οι ερωτήσεις τούς ενθαρρύνουν να δουν το δίλημμα από όσο το δυνατόν πιο πολλές διαφορετικές οπτικές γωνίες και να βρουν μια λύση η οποία να είναι τόσο περιεκτική, που να λαμβάνει υπόψη όλες  αυτές τις οπτικές γωνίες (Kuhmerker, 1994b).</a:t>
            </a:r>
          </a:p>
          <a:p>
            <a:endParaRPr lang="el-GR" dirty="0"/>
          </a:p>
        </p:txBody>
      </p:sp>
      <p:pic>
        <p:nvPicPr>
          <p:cNvPr id="1026" name="Picture 2" descr="Σχετική εικόνα"/>
          <p:cNvPicPr>
            <a:picLocks noChangeAspect="1" noChangeArrowheads="1"/>
          </p:cNvPicPr>
          <p:nvPr/>
        </p:nvPicPr>
        <p:blipFill>
          <a:blip r:embed="rId2" cstate="print"/>
          <a:srcRect/>
          <a:stretch>
            <a:fillRect/>
          </a:stretch>
        </p:blipFill>
        <p:spPr bwMode="auto">
          <a:xfrm>
            <a:off x="5072066" y="4857760"/>
            <a:ext cx="2286016" cy="1714512"/>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29600" cy="1143000"/>
          </a:xfrm>
        </p:spPr>
        <p:txBody>
          <a:bodyPr>
            <a:noAutofit/>
          </a:bodyPr>
          <a:lstStyle/>
          <a:p>
            <a:r>
              <a:rPr lang="el-GR" sz="3200" b="1" dirty="0"/>
              <a:t>Τα οφέλη των διλημμάτων στη σχολική τάξη</a:t>
            </a:r>
            <a:endParaRPr lang="el-GR" sz="3200" dirty="0"/>
          </a:p>
        </p:txBody>
      </p:sp>
      <p:sp>
        <p:nvSpPr>
          <p:cNvPr id="3" name="2 - Θέση περιεχομένου"/>
          <p:cNvSpPr>
            <a:spLocks noGrp="1"/>
          </p:cNvSpPr>
          <p:nvPr>
            <p:ph idx="1"/>
          </p:nvPr>
        </p:nvSpPr>
        <p:spPr>
          <a:xfrm>
            <a:off x="142844" y="1500174"/>
            <a:ext cx="8715436" cy="5143536"/>
          </a:xfrm>
        </p:spPr>
        <p:txBody>
          <a:bodyPr>
            <a:normAutofit fontScale="70000" lnSpcReduction="20000"/>
          </a:bodyPr>
          <a:lstStyle/>
          <a:p>
            <a:pPr algn="just"/>
            <a:r>
              <a:rPr lang="el-GR" dirty="0"/>
              <a:t>Η συζήτηση ενός διλήμματος μπορεί να είναι ιδιαίτερα διαφωτιστική επειδή ένα κατάλληλο δίλημμα τονίζει τις λεπτομέρειες της αλληλεπίδρασης στην τάξη. </a:t>
            </a:r>
          </a:p>
          <a:p>
            <a:pPr algn="just"/>
            <a:endParaRPr lang="el-GR" dirty="0"/>
          </a:p>
          <a:p>
            <a:pPr algn="just"/>
            <a:r>
              <a:rPr lang="el-GR" dirty="0"/>
              <a:t>Ποιο παιδί φαίνεται να ασκεί τη μεγαλύτερη επιρροή;</a:t>
            </a:r>
          </a:p>
          <a:p>
            <a:pPr algn="just"/>
            <a:endParaRPr lang="el-GR" dirty="0"/>
          </a:p>
          <a:p>
            <a:pPr algn="just"/>
            <a:r>
              <a:rPr lang="el-GR" dirty="0"/>
              <a:t>Ήταν το υψηλότερο στάδιο σκέψης αυτό που ‘</a:t>
            </a:r>
            <a:r>
              <a:rPr lang="el-GR" dirty="0" smtClean="0"/>
              <a:t>θριάμβευσε</a:t>
            </a:r>
            <a:r>
              <a:rPr lang="el-GR" dirty="0"/>
              <a:t>’ ή μήπως οι μαθητές παρασύρονται και σκέφτονται με διαφορετικά κριτήρια; </a:t>
            </a:r>
          </a:p>
          <a:p>
            <a:pPr algn="just"/>
            <a:endParaRPr lang="el-GR" dirty="0"/>
          </a:p>
          <a:p>
            <a:pPr algn="just"/>
            <a:r>
              <a:rPr lang="el-GR" dirty="0"/>
              <a:t>Ποιος αλλάζει άποψη, ίσως πάνω από μία φορά;</a:t>
            </a:r>
          </a:p>
          <a:p>
            <a:pPr algn="just"/>
            <a:endParaRPr lang="el-GR" dirty="0"/>
          </a:p>
          <a:p>
            <a:pPr algn="just"/>
            <a:r>
              <a:rPr lang="el-GR" dirty="0"/>
              <a:t>Είναι η σκέψη ή η πίεση των συνομηλίκων, που φαίνεται να μετράει για την αλλαγή γνώμης; </a:t>
            </a:r>
          </a:p>
          <a:p>
            <a:pPr algn="just"/>
            <a:endParaRPr lang="el-GR" dirty="0"/>
          </a:p>
          <a:p>
            <a:pPr algn="just"/>
            <a:r>
              <a:rPr lang="el-GR" dirty="0"/>
              <a:t>Αξιοποιούνται οι σκέψεις πολλών μαθητών ή μήπως τη συζήτηση μονοπωλούν λίγοι μαθητές;</a:t>
            </a:r>
          </a:p>
          <a:p>
            <a:endParaRPr lang="el-GR" dirty="0"/>
          </a:p>
        </p:txBody>
      </p:sp>
    </p:spTree>
  </p:cSld>
  <p:clrMapOvr>
    <a:masterClrMapping/>
  </p:clrMapOvr>
  <p:transition>
    <p:blinds/>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dirty="0"/>
              <a:t>Ενδεικτική Βιβλιογραφία</a:t>
            </a:r>
            <a:r>
              <a:rPr lang="en-GB" sz="4000" b="1" dirty="0"/>
              <a:t>:</a:t>
            </a:r>
            <a:endParaRPr lang="el-GR" sz="4000" dirty="0"/>
          </a:p>
        </p:txBody>
      </p:sp>
      <p:sp>
        <p:nvSpPr>
          <p:cNvPr id="3" name="2 - Θέση περιεχομένου"/>
          <p:cNvSpPr>
            <a:spLocks noGrp="1"/>
          </p:cNvSpPr>
          <p:nvPr>
            <p:ph idx="1"/>
          </p:nvPr>
        </p:nvSpPr>
        <p:spPr>
          <a:xfrm>
            <a:off x="285720" y="1357298"/>
            <a:ext cx="8643998" cy="5214974"/>
          </a:xfrm>
        </p:spPr>
        <p:txBody>
          <a:bodyPr>
            <a:normAutofit fontScale="70000" lnSpcReduction="20000"/>
          </a:bodyPr>
          <a:lstStyle/>
          <a:p>
            <a:pPr algn="just"/>
            <a:endParaRPr lang="el-GR" dirty="0" smtClean="0"/>
          </a:p>
          <a:p>
            <a:pPr algn="just"/>
            <a:r>
              <a:rPr lang="el-GR" dirty="0" err="1"/>
              <a:t>Berk</a:t>
            </a:r>
            <a:r>
              <a:rPr lang="el-GR" dirty="0"/>
              <a:t>, </a:t>
            </a:r>
            <a:r>
              <a:rPr lang="en-US" dirty="0"/>
              <a:t>L. E. </a:t>
            </a:r>
            <a:r>
              <a:rPr lang="el-GR" dirty="0"/>
              <a:t>(2015). </a:t>
            </a:r>
            <a:r>
              <a:rPr lang="el-GR" i="1" dirty="0"/>
              <a:t>Η ανάπτυξη των βρεφών, των παιδιών και των εφήβων </a:t>
            </a:r>
            <a:r>
              <a:rPr lang="en-US" dirty="0"/>
              <a:t>(</a:t>
            </a:r>
            <a:r>
              <a:rPr lang="el-GR" dirty="0" err="1"/>
              <a:t>Επιμ</a:t>
            </a:r>
            <a:r>
              <a:rPr lang="el-GR" dirty="0"/>
              <a:t>. </a:t>
            </a:r>
            <a:r>
              <a:rPr lang="el-GR" dirty="0" err="1"/>
              <a:t>Έκδ</a:t>
            </a:r>
            <a:r>
              <a:rPr lang="el-GR" dirty="0"/>
              <a:t>. Ε. Μακρή-Μπότσαρη). Αθήνα: Εκδόσεις ΕΛΛΗΝ.</a:t>
            </a:r>
          </a:p>
          <a:p>
            <a:pPr algn="just"/>
            <a:r>
              <a:rPr lang="en-GB" dirty="0" smtClean="0"/>
              <a:t>Blatt</a:t>
            </a:r>
            <a:r>
              <a:rPr lang="en-GB" dirty="0"/>
              <a:t>, M. &amp; Kohlberg, (1975). The effect of classroom moral discussion upon children’s level of moral judgment. Journal of Moral Education, 4, 129-161.</a:t>
            </a:r>
            <a:endParaRPr lang="el-GR" dirty="0"/>
          </a:p>
          <a:p>
            <a:pPr algn="just"/>
            <a:r>
              <a:rPr lang="en-GB" dirty="0" err="1"/>
              <a:t>Kolhberg</a:t>
            </a:r>
            <a:r>
              <a:rPr lang="en-GB" dirty="0"/>
              <a:t>, L. (1958). </a:t>
            </a:r>
            <a:r>
              <a:rPr lang="en-GB" i="1" dirty="0"/>
              <a:t>The development of modes of moral thinking and choice in the years 10 to 16</a:t>
            </a:r>
            <a:r>
              <a:rPr lang="en-GB" dirty="0"/>
              <a:t>. University of Chicago.</a:t>
            </a:r>
            <a:endParaRPr lang="el-GR" dirty="0"/>
          </a:p>
          <a:p>
            <a:pPr algn="just"/>
            <a:r>
              <a:rPr lang="en-GB" dirty="0"/>
              <a:t>Kohlberg, L. &amp; </a:t>
            </a:r>
            <a:r>
              <a:rPr lang="en-GB" dirty="0" err="1"/>
              <a:t>Turiel</a:t>
            </a:r>
            <a:r>
              <a:rPr lang="en-GB" dirty="0"/>
              <a:t>, E. (1971). Moral development and moral education. </a:t>
            </a:r>
            <a:r>
              <a:rPr lang="el-GR" dirty="0"/>
              <a:t>Στο </a:t>
            </a:r>
            <a:r>
              <a:rPr lang="en-GB" dirty="0"/>
              <a:t>G. Lesser, ed. Psychology and educational practice. Scott </a:t>
            </a:r>
            <a:r>
              <a:rPr lang="en-GB" dirty="0" err="1"/>
              <a:t>Foresman</a:t>
            </a:r>
            <a:r>
              <a:rPr lang="en-GB" dirty="0"/>
              <a:t>.</a:t>
            </a:r>
            <a:endParaRPr lang="el-GR" dirty="0"/>
          </a:p>
          <a:p>
            <a:pPr algn="just"/>
            <a:r>
              <a:rPr lang="en-GB" dirty="0" err="1"/>
              <a:t>Kolhberg</a:t>
            </a:r>
            <a:r>
              <a:rPr lang="en-GB" dirty="0"/>
              <a:t>, L. (1979). Foreword. In J. Rest, </a:t>
            </a:r>
            <a:r>
              <a:rPr lang="en-GB" i="1" dirty="0"/>
              <a:t>Development in Judging Moral Issues</a:t>
            </a:r>
            <a:r>
              <a:rPr lang="en-GB" dirty="0"/>
              <a:t>. Minneapolis: University of Minnesota Press.</a:t>
            </a:r>
            <a:endParaRPr lang="el-GR" dirty="0"/>
          </a:p>
          <a:p>
            <a:pPr algn="just"/>
            <a:r>
              <a:rPr lang="en-GB" dirty="0" err="1"/>
              <a:t>Kuhmerker</a:t>
            </a:r>
            <a:r>
              <a:rPr lang="en-GB" dirty="0"/>
              <a:t>, L. (1994b). Fostering moral development through dilemma discussions. In </a:t>
            </a:r>
            <a:r>
              <a:rPr lang="en-GB" dirty="0" err="1"/>
              <a:t>Kuhmerker</a:t>
            </a:r>
            <a:r>
              <a:rPr lang="en-GB" dirty="0"/>
              <a:t>, L., </a:t>
            </a:r>
            <a:r>
              <a:rPr lang="en-GB" dirty="0" err="1"/>
              <a:t>Gielen</a:t>
            </a:r>
            <a:r>
              <a:rPr lang="en-GB" dirty="0"/>
              <a:t>, U. &amp; Hayes, R. L., </a:t>
            </a:r>
            <a:r>
              <a:rPr lang="en-GB" i="1" dirty="0"/>
              <a:t>The Kohlberg Legacy for the Helping Professions</a:t>
            </a:r>
            <a:r>
              <a:rPr lang="en-GB" dirty="0"/>
              <a:t>. (p.p. 85-102). Birmingham, AL: </a:t>
            </a:r>
            <a:r>
              <a:rPr lang="en-GB" dirty="0" err="1"/>
              <a:t>Doxa</a:t>
            </a:r>
            <a:r>
              <a:rPr lang="en-GB" dirty="0" smtClean="0"/>
              <a:t>.</a:t>
            </a:r>
            <a:endParaRPr lang="el-GR" dirty="0"/>
          </a:p>
        </p:txBody>
      </p:sp>
    </p:spTree>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Η θεωρία του Kohlberg για την ηθική ανάπτυξη</a:t>
            </a:r>
            <a:endParaRPr lang="el-GR" dirty="0"/>
          </a:p>
        </p:txBody>
      </p:sp>
      <p:sp>
        <p:nvSpPr>
          <p:cNvPr id="3" name="2 - Θέση περιεχομένου"/>
          <p:cNvSpPr>
            <a:spLocks noGrp="1"/>
          </p:cNvSpPr>
          <p:nvPr>
            <p:ph idx="1"/>
          </p:nvPr>
        </p:nvSpPr>
        <p:spPr>
          <a:xfrm>
            <a:off x="457200" y="1417638"/>
            <a:ext cx="8229600" cy="5440362"/>
          </a:xfrm>
        </p:spPr>
        <p:txBody>
          <a:bodyPr>
            <a:normAutofit/>
          </a:bodyPr>
          <a:lstStyle/>
          <a:p>
            <a:pPr algn="just"/>
            <a:r>
              <a:rPr lang="el-GR" sz="2400" dirty="0"/>
              <a:t>Μετά τη παρουσίαση του κάθε διλήμματος έκανε μια σειρά ερωτημάτων, προκειμένου να καταλάβει πώς το άτομο αξιολογούσε τη συμμόρφωση στους νόμους, την ιδιοκτησία, τη ζωή, το θάνατο, τη φιλία και την απονομή δικαιοσύνης.</a:t>
            </a:r>
          </a:p>
          <a:p>
            <a:pPr algn="just"/>
            <a:endParaRPr lang="el-GR" sz="2400" dirty="0"/>
          </a:p>
          <a:p>
            <a:pPr algn="just"/>
            <a:r>
              <a:rPr lang="el-GR" sz="2400" dirty="0"/>
              <a:t>Μέσα από όλη αυτή την ερευνητική διαδικασία, ο Kohlberg κατέληξε σε τρία επίπεδα ηθικής </a:t>
            </a:r>
            <a:r>
              <a:rPr lang="el-GR" sz="2400" dirty="0" smtClean="0"/>
              <a:t>σκέψης </a:t>
            </a:r>
            <a:r>
              <a:rPr lang="el-GR" sz="2400" dirty="0"/>
              <a:t>με ιδιαίτερα γνωρίσματα το </a:t>
            </a:r>
            <a:r>
              <a:rPr lang="el-GR" sz="2400" dirty="0" smtClean="0"/>
              <a:t>καθένα όπου:</a:t>
            </a:r>
          </a:p>
          <a:p>
            <a:pPr algn="just"/>
            <a:endParaRPr lang="el-GR" sz="2400" dirty="0" smtClean="0"/>
          </a:p>
          <a:p>
            <a:pPr algn="just"/>
            <a:r>
              <a:rPr lang="el-GR" sz="2400" dirty="0" smtClean="0"/>
              <a:t>Το </a:t>
            </a:r>
            <a:r>
              <a:rPr lang="el-GR" sz="2400" dirty="0"/>
              <a:t>κάθε επίπεδο περιλαμβάνει δύο </a:t>
            </a:r>
            <a:r>
              <a:rPr lang="el-GR" sz="2400" dirty="0" smtClean="0"/>
              <a:t>στάδια- </a:t>
            </a:r>
            <a:r>
              <a:rPr lang="el-GR" sz="2400" dirty="0"/>
              <a:t>στα οποία εξειδικεύονται περισσότερο τα χαρακτηριστικά της ηθικής σκέψης καθώς συντελείται η εξέλιξη.</a:t>
            </a:r>
          </a:p>
          <a:p>
            <a:endParaRPr lang="el-GR" dirty="0"/>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a:t>Τα στάδια του </a:t>
            </a:r>
            <a:r>
              <a:rPr lang="en-US" sz="2800" b="1" dirty="0"/>
              <a:t>Kohlberg</a:t>
            </a:r>
            <a:r>
              <a:rPr lang="el-GR" sz="2800" b="1" dirty="0"/>
              <a:t> μέσα από την απάντηση στο ερώτημα :</a:t>
            </a:r>
            <a:r>
              <a:rPr lang="el-GR" sz="2800" dirty="0"/>
              <a:t/>
            </a:r>
            <a:br>
              <a:rPr lang="el-GR" sz="2800" dirty="0"/>
            </a:br>
            <a:r>
              <a:rPr lang="el-GR" sz="2800" b="1" dirty="0"/>
              <a:t>Γιατί να τηρήσω έναν κανόνα</a:t>
            </a:r>
            <a:r>
              <a:rPr lang="el-GR" sz="2800" b="1" dirty="0" smtClean="0"/>
              <a:t>;</a:t>
            </a:r>
            <a:endParaRPr lang="el-GR" sz="2800" dirty="0"/>
          </a:p>
        </p:txBody>
      </p:sp>
      <p:sp>
        <p:nvSpPr>
          <p:cNvPr id="3" name="2 - Θέση περιεχομένου"/>
          <p:cNvSpPr>
            <a:spLocks noGrp="1"/>
          </p:cNvSpPr>
          <p:nvPr>
            <p:ph idx="1"/>
          </p:nvPr>
        </p:nvSpPr>
        <p:spPr>
          <a:xfrm>
            <a:off x="142844" y="1428736"/>
            <a:ext cx="8858312" cy="5286412"/>
          </a:xfrm>
        </p:spPr>
        <p:txBody>
          <a:bodyPr>
            <a:noAutofit/>
          </a:bodyPr>
          <a:lstStyle/>
          <a:p>
            <a:pPr algn="just">
              <a:buNone/>
            </a:pPr>
            <a:r>
              <a:rPr lang="el-GR" sz="2000" b="1" dirty="0"/>
              <a:t>Στάδιο 1</a:t>
            </a:r>
            <a:endParaRPr lang="el-GR" sz="2000" dirty="0"/>
          </a:p>
          <a:p>
            <a:pPr algn="just"/>
            <a:r>
              <a:rPr lang="el-GR" sz="2000" dirty="0"/>
              <a:t>Γιατί δε θα </a:t>
            </a:r>
            <a:r>
              <a:rPr lang="el-GR" sz="2000" dirty="0" smtClean="0"/>
              <a:t>τιμωρηθώ.</a:t>
            </a:r>
            <a:endParaRPr lang="el-GR" sz="2000" dirty="0"/>
          </a:p>
          <a:p>
            <a:pPr algn="just">
              <a:buNone/>
            </a:pPr>
            <a:endParaRPr lang="el-GR" sz="500" b="1" dirty="0"/>
          </a:p>
          <a:p>
            <a:pPr algn="just">
              <a:buNone/>
            </a:pPr>
            <a:r>
              <a:rPr lang="el-GR" sz="2000" b="1" dirty="0"/>
              <a:t>Στάδιο 2</a:t>
            </a:r>
            <a:endParaRPr lang="el-GR" sz="2000" dirty="0"/>
          </a:p>
          <a:p>
            <a:pPr algn="just"/>
            <a:r>
              <a:rPr lang="el-GR" sz="2000" dirty="0"/>
              <a:t>Γιατί θα ανταμειφθώ </a:t>
            </a:r>
            <a:r>
              <a:rPr lang="el-GR" sz="2000" dirty="0" smtClean="0"/>
              <a:t>αργότερα.</a:t>
            </a:r>
            <a:endParaRPr lang="el-GR" sz="2000" dirty="0"/>
          </a:p>
          <a:p>
            <a:pPr algn="just">
              <a:buNone/>
            </a:pPr>
            <a:endParaRPr lang="el-GR" sz="500" b="1" dirty="0"/>
          </a:p>
          <a:p>
            <a:pPr algn="just">
              <a:buNone/>
            </a:pPr>
            <a:r>
              <a:rPr lang="el-GR" sz="2000" b="1" dirty="0"/>
              <a:t>Στάδιο 3</a:t>
            </a:r>
            <a:endParaRPr lang="el-GR" sz="2000" dirty="0"/>
          </a:p>
          <a:p>
            <a:pPr algn="just"/>
            <a:r>
              <a:rPr lang="el-GR" sz="2000" dirty="0"/>
              <a:t>Γιατί το θέλουν οι φίλοι </a:t>
            </a:r>
            <a:r>
              <a:rPr lang="el-GR" sz="2000" dirty="0" smtClean="0"/>
              <a:t>μου.</a:t>
            </a:r>
            <a:endParaRPr lang="el-GR" sz="2000" dirty="0"/>
          </a:p>
          <a:p>
            <a:pPr algn="just">
              <a:buNone/>
            </a:pPr>
            <a:endParaRPr lang="el-GR" sz="500" dirty="0"/>
          </a:p>
          <a:p>
            <a:pPr algn="just">
              <a:buNone/>
            </a:pPr>
            <a:r>
              <a:rPr lang="el-GR" sz="2000" b="1" dirty="0"/>
              <a:t>Στάδιο 4</a:t>
            </a:r>
            <a:endParaRPr lang="el-GR" sz="2000" dirty="0"/>
          </a:p>
          <a:p>
            <a:pPr algn="just"/>
            <a:r>
              <a:rPr lang="el-GR" sz="2000" dirty="0"/>
              <a:t>Γιατί είναι </a:t>
            </a:r>
            <a:r>
              <a:rPr lang="el-GR" sz="2000" dirty="0" smtClean="0"/>
              <a:t>νόμος.</a:t>
            </a:r>
            <a:endParaRPr lang="el-GR" sz="2000" dirty="0"/>
          </a:p>
          <a:p>
            <a:pPr algn="just"/>
            <a:endParaRPr lang="el-GR" sz="500" dirty="0"/>
          </a:p>
          <a:p>
            <a:pPr algn="just">
              <a:buNone/>
            </a:pPr>
            <a:r>
              <a:rPr lang="el-GR" sz="2000" b="1" dirty="0"/>
              <a:t>Στάδιο 5</a:t>
            </a:r>
            <a:endParaRPr lang="el-GR" sz="2000" dirty="0"/>
          </a:p>
          <a:p>
            <a:pPr algn="just"/>
            <a:r>
              <a:rPr lang="el-GR" sz="2000" dirty="0"/>
              <a:t>Γιατί η τήρηση των κανόνων είναι για το καλό της </a:t>
            </a:r>
            <a:r>
              <a:rPr lang="el-GR" sz="2000" dirty="0" smtClean="0"/>
              <a:t>κοινωνίας.</a:t>
            </a:r>
            <a:endParaRPr lang="el-GR" sz="2000" dirty="0"/>
          </a:p>
          <a:p>
            <a:pPr algn="just"/>
            <a:endParaRPr lang="el-GR" sz="500" dirty="0"/>
          </a:p>
          <a:p>
            <a:pPr algn="just">
              <a:buNone/>
            </a:pPr>
            <a:r>
              <a:rPr lang="el-GR" sz="2000" b="1" dirty="0"/>
              <a:t>Στάδιο 6</a:t>
            </a:r>
            <a:endParaRPr lang="el-GR" sz="2000" dirty="0"/>
          </a:p>
          <a:p>
            <a:pPr algn="just"/>
            <a:r>
              <a:rPr lang="el-GR" sz="2000" dirty="0"/>
              <a:t>Είναι ένας αφηρημένος, καθολικός κανόνας και μπορώ να ζω σύμφωνα με </a:t>
            </a:r>
            <a:r>
              <a:rPr lang="el-GR" sz="2000" dirty="0" smtClean="0"/>
              <a:t>αυτόν γιατί είναι </a:t>
            </a:r>
            <a:r>
              <a:rPr lang="el-GR" sz="2000" dirty="0"/>
              <a:t>δίκαιος. Αν δεν ήταν δίκαιος </a:t>
            </a:r>
            <a:r>
              <a:rPr lang="el-GR" sz="2000" dirty="0" smtClean="0"/>
              <a:t>κανόνας</a:t>
            </a:r>
            <a:r>
              <a:rPr lang="en-US" sz="2000" dirty="0" smtClean="0"/>
              <a:t>,</a:t>
            </a:r>
            <a:r>
              <a:rPr lang="el-GR" sz="2000" dirty="0" smtClean="0"/>
              <a:t> </a:t>
            </a:r>
            <a:r>
              <a:rPr lang="el-GR" sz="2000" dirty="0"/>
              <a:t>δε θα τον </a:t>
            </a:r>
            <a:r>
              <a:rPr lang="el-GR" sz="2000" dirty="0" smtClean="0"/>
              <a:t>τηρούσα.</a:t>
            </a:r>
            <a:endParaRPr lang="el-GR" sz="2000" dirty="0"/>
          </a:p>
        </p:txBody>
      </p:sp>
      <p:pic>
        <p:nvPicPr>
          <p:cNvPr id="22530" name="Picture 2" descr="Σχετική εικόνα"/>
          <p:cNvPicPr>
            <a:picLocks noChangeAspect="1" noChangeArrowheads="1"/>
          </p:cNvPicPr>
          <p:nvPr/>
        </p:nvPicPr>
        <p:blipFill>
          <a:blip r:embed="rId2" cstate="print"/>
          <a:srcRect/>
          <a:stretch>
            <a:fillRect/>
          </a:stretch>
        </p:blipFill>
        <p:spPr bwMode="auto">
          <a:xfrm>
            <a:off x="5143504" y="2214554"/>
            <a:ext cx="3071834" cy="2042770"/>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wipe(down)">
                                      <p:cBhvr>
                                        <p:cTn id="7"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128" y="260648"/>
            <a:ext cx="9154128" cy="1143000"/>
          </a:xfrm>
        </p:spPr>
        <p:txBody>
          <a:bodyPr>
            <a:normAutofit fontScale="90000"/>
          </a:bodyPr>
          <a:lstStyle/>
          <a:p>
            <a:r>
              <a:rPr lang="el-GR" b="1" dirty="0"/>
              <a:t> Υποθετικά διλήμματα και διδακτέα ύλη</a:t>
            </a:r>
            <a:endParaRPr lang="el-GR" dirty="0"/>
          </a:p>
        </p:txBody>
      </p:sp>
      <p:sp>
        <p:nvSpPr>
          <p:cNvPr id="3" name="2 - Θέση περιεχομένου"/>
          <p:cNvSpPr>
            <a:spLocks noGrp="1"/>
          </p:cNvSpPr>
          <p:nvPr>
            <p:ph idx="1"/>
          </p:nvPr>
        </p:nvSpPr>
        <p:spPr>
          <a:xfrm>
            <a:off x="214282" y="1571612"/>
            <a:ext cx="8786874" cy="5072098"/>
          </a:xfrm>
        </p:spPr>
        <p:txBody>
          <a:bodyPr>
            <a:normAutofit fontScale="92500"/>
          </a:bodyPr>
          <a:lstStyle/>
          <a:p>
            <a:pPr marL="0" indent="0" algn="just">
              <a:buNone/>
            </a:pPr>
            <a:r>
              <a:rPr lang="el-GR" sz="2400" dirty="0"/>
              <a:t>Η κατά περίσταση ενσωμάτωση υποθετικών διλημμάτων στη διδακτέα ύλη ή η χρήση των παραπάνω στρατηγικών για πρόκληση συζήτησης:</a:t>
            </a:r>
          </a:p>
          <a:p>
            <a:pPr algn="just"/>
            <a:endParaRPr lang="el-GR" sz="2400" dirty="0"/>
          </a:p>
          <a:p>
            <a:pPr algn="just"/>
            <a:r>
              <a:rPr lang="el-GR" sz="2400" dirty="0"/>
              <a:t>Μπορεί να επιτευχθεί σε συγκεκριμένες τάξεις και  δεν περιλαμβάνει εκπαιδευτική αλλαγή στο μακροεπίπεδο του σχολείου. </a:t>
            </a:r>
          </a:p>
          <a:p>
            <a:pPr algn="just"/>
            <a:endParaRPr lang="el-GR" sz="2400" dirty="0"/>
          </a:p>
          <a:p>
            <a:pPr algn="just"/>
            <a:r>
              <a:rPr lang="el-GR" sz="2400" dirty="0"/>
              <a:t>Υπάρχει  διαθέσιμο στο εμπόριο οπτικοακουστικό υλικό που μπορεί να βοηθήσει και να ενισχύσει τη προσπάθεια των </a:t>
            </a:r>
            <a:r>
              <a:rPr lang="el-GR" sz="2400" dirty="0" smtClean="0"/>
              <a:t>εκπαιδευτικών. </a:t>
            </a:r>
          </a:p>
          <a:p>
            <a:pPr algn="just"/>
            <a:endParaRPr lang="el-GR" sz="2400" dirty="0"/>
          </a:p>
          <a:p>
            <a:pPr algn="just"/>
            <a:r>
              <a:rPr lang="el-GR" sz="2400" dirty="0"/>
              <a:t>Οι στρατηγικές διδασκαλίας στο πλαίσιο  της χρήσης υποθετικών διλημμάτων στη σχολική αίθουσα μπορούν να εφαρμοσθούν σε διάφορα μαθήματα και να αποτελούν αναπόσπαστο κομμάτι της καθιερωμένης διδακτέας ύλης. </a:t>
            </a:r>
          </a:p>
          <a:p>
            <a:pPr>
              <a:buNone/>
            </a:pPr>
            <a:endParaRPr lang="el-GR" dirty="0"/>
          </a:p>
        </p:txBody>
      </p:sp>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142852"/>
            <a:ext cx="8115328" cy="868346"/>
          </a:xfrm>
        </p:spPr>
        <p:txBody>
          <a:bodyPr>
            <a:normAutofit/>
          </a:bodyPr>
          <a:lstStyle/>
          <a:p>
            <a:r>
              <a:rPr lang="el-GR" sz="3600" b="1" dirty="0"/>
              <a:t>Παραδείγματα</a:t>
            </a:r>
            <a:endParaRPr lang="el-GR" sz="3600" dirty="0"/>
          </a:p>
        </p:txBody>
      </p:sp>
      <p:sp>
        <p:nvSpPr>
          <p:cNvPr id="3" name="2 - Θέση περιεχομένου"/>
          <p:cNvSpPr>
            <a:spLocks noGrp="1"/>
          </p:cNvSpPr>
          <p:nvPr>
            <p:ph idx="1"/>
          </p:nvPr>
        </p:nvSpPr>
        <p:spPr>
          <a:xfrm>
            <a:off x="285720" y="1011198"/>
            <a:ext cx="8329642" cy="6090210"/>
          </a:xfrm>
        </p:spPr>
        <p:txBody>
          <a:bodyPr>
            <a:noAutofit/>
          </a:bodyPr>
          <a:lstStyle/>
          <a:p>
            <a:pPr algn="just"/>
            <a:r>
              <a:rPr lang="el-GR" sz="2000" dirty="0"/>
              <a:t>Το πρώτο παράδειγμα είναι το μάθημα λογοτεχνίας, διδασκόμενο στη δευτεροβάθμια εκπαίδευση που σχεδιάστηκε ειδικά για να ενισχύσει τη γνωστική σύγκρουση και την αντιληπτική προοπτική αντίληψη και τις ικανότητες της κριτικής και λογοτεχνικής ανάλυσης. </a:t>
            </a:r>
          </a:p>
          <a:p>
            <a:pPr algn="just"/>
            <a:endParaRPr lang="el-GR" sz="2000" dirty="0"/>
          </a:p>
          <a:p>
            <a:pPr algn="just"/>
            <a:r>
              <a:rPr lang="el-GR" sz="2000" dirty="0"/>
              <a:t>Το δεύτερο παράδειγμα αναφέρεται στο πλαίσιο  ενός προγράμματος κοινωνικών επιστημών:</a:t>
            </a:r>
          </a:p>
          <a:p>
            <a:pPr lvl="1" algn="just"/>
            <a:r>
              <a:rPr lang="el-GR" sz="2000" dirty="0"/>
              <a:t>Πλαισιώνοντας ιστορικά περιστατικά </a:t>
            </a:r>
            <a:r>
              <a:rPr lang="el-GR" sz="2000" dirty="0" smtClean="0"/>
              <a:t>με </a:t>
            </a:r>
            <a:r>
              <a:rPr lang="el-GR" sz="2000" dirty="0"/>
              <a:t>όρους διλημμάτων που οι ίδιοι δημιούργησαν για τους πρωταγωνιστές τους. </a:t>
            </a:r>
          </a:p>
          <a:p>
            <a:pPr algn="just"/>
            <a:endParaRPr lang="el-GR" sz="2000" dirty="0"/>
          </a:p>
          <a:p>
            <a:pPr algn="just"/>
            <a:r>
              <a:rPr lang="el-GR" sz="2000" dirty="0"/>
              <a:t>Ένα τρίτο παράδειγμα θα μπορούσε να αφορά σε μία ενότητα σχετικά με την περίοδο του Ολοκαυτώματος και τη συμπεριφορά των ανθρώπων με στόχο:</a:t>
            </a:r>
          </a:p>
          <a:p>
            <a:pPr lvl="1" algn="just"/>
            <a:r>
              <a:rPr lang="el-GR" sz="2000" dirty="0"/>
              <a:t>Να βοηθήσει τους μαθητές να βρεθούν αντιμέτωποι με την ιστορία</a:t>
            </a:r>
          </a:p>
          <a:p>
            <a:pPr lvl="1" algn="just"/>
            <a:r>
              <a:rPr lang="el-GR" sz="2000" dirty="0"/>
              <a:t>Να βοηθήσει τους μαθητές να βρεθούν αντιμέτωποι με τους εαυτούς </a:t>
            </a:r>
            <a:r>
              <a:rPr lang="el-GR" sz="2000" dirty="0" smtClean="0"/>
              <a:t>τους. </a:t>
            </a:r>
            <a:endParaRPr lang="el-GR" sz="2000" dirty="0"/>
          </a:p>
        </p:txBody>
      </p:sp>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66931"/>
            <a:ext cx="7211144" cy="1143000"/>
          </a:xfrm>
        </p:spPr>
        <p:txBody>
          <a:bodyPr>
            <a:normAutofit fontScale="90000"/>
          </a:bodyPr>
          <a:lstStyle/>
          <a:p>
            <a:r>
              <a:rPr lang="el-GR" sz="3600" b="1" dirty="0"/>
              <a:t>Τα οφέλη των υποθετικών διλημμάτων</a:t>
            </a:r>
            <a:endParaRPr lang="el-GR" sz="3600" dirty="0"/>
          </a:p>
        </p:txBody>
      </p:sp>
      <p:sp>
        <p:nvSpPr>
          <p:cNvPr id="3" name="2 - Θέση περιεχομένου"/>
          <p:cNvSpPr>
            <a:spLocks noGrp="1"/>
          </p:cNvSpPr>
          <p:nvPr>
            <p:ph idx="1"/>
          </p:nvPr>
        </p:nvSpPr>
        <p:spPr>
          <a:xfrm>
            <a:off x="457200" y="1476862"/>
            <a:ext cx="8229600" cy="4649301"/>
          </a:xfrm>
        </p:spPr>
        <p:txBody>
          <a:bodyPr>
            <a:normAutofit fontScale="92500"/>
          </a:bodyPr>
          <a:lstStyle/>
          <a:p>
            <a:pPr marL="0" indent="0" algn="just">
              <a:buNone/>
            </a:pPr>
            <a:r>
              <a:rPr lang="el-GR" sz="2400" dirty="0"/>
              <a:t>Μετά από ένα εύλογο χρονικό διάστημα που οι μαθητές θα έχουν εξασκηθεί στην επεξεργασία υποθετικών ηθικών </a:t>
            </a:r>
            <a:r>
              <a:rPr lang="el-GR" sz="2400" dirty="0" smtClean="0"/>
              <a:t>διλημμάτων:</a:t>
            </a:r>
          </a:p>
          <a:p>
            <a:pPr algn="just"/>
            <a:r>
              <a:rPr lang="el-GR" sz="2400" dirty="0" smtClean="0"/>
              <a:t> </a:t>
            </a:r>
            <a:r>
              <a:rPr lang="el-GR" sz="2400" dirty="0"/>
              <a:t>Τ</a:t>
            </a:r>
            <a:r>
              <a:rPr lang="el-GR" sz="2400" dirty="0" smtClean="0"/>
              <a:t>α </a:t>
            </a:r>
            <a:r>
              <a:rPr lang="el-GR" sz="2400" dirty="0"/>
              <a:t>υποθετικά διλήμματα μπορούν να μεταφερθούν σε καθημερινά θέματα αμεροληψίας στο σχολείο ή σε κάποιο άλλο εκπαιδευτικό και κοινωνικό  πλαίσιο.</a:t>
            </a:r>
            <a:r>
              <a:rPr lang="el-GR" sz="2400" b="1" dirty="0"/>
              <a:t> </a:t>
            </a:r>
          </a:p>
          <a:p>
            <a:pPr algn="just"/>
            <a:endParaRPr lang="el-GR" sz="2400" dirty="0"/>
          </a:p>
          <a:p>
            <a:pPr algn="just"/>
            <a:r>
              <a:rPr lang="el-GR" sz="2400" b="1" dirty="0"/>
              <a:t>Τα προγράμματα του Kohlberg, γνωστά ως σχολεία «κοινοτικής δικαιοσύνης»</a:t>
            </a:r>
            <a:r>
              <a:rPr lang="el-GR" sz="2400" dirty="0"/>
              <a:t> αντικατοπτρίζουν όχι τόσο τα όρια της ηθικής ανάπτυξης μέσα από συζητήσεις περί </a:t>
            </a:r>
            <a:r>
              <a:rPr lang="el-GR" sz="2400" dirty="0" smtClean="0"/>
              <a:t>διλημμάτων</a:t>
            </a:r>
            <a:endParaRPr lang="en-US" sz="2400" dirty="0" smtClean="0"/>
          </a:p>
          <a:p>
            <a:pPr algn="just"/>
            <a:r>
              <a:rPr lang="el-GR" sz="2400" dirty="0" smtClean="0"/>
              <a:t> </a:t>
            </a:r>
            <a:r>
              <a:rPr lang="en-US" sz="2400" dirty="0"/>
              <a:t>A</a:t>
            </a:r>
            <a:r>
              <a:rPr lang="el-GR" sz="2400" dirty="0" err="1" smtClean="0"/>
              <a:t>λλά</a:t>
            </a:r>
            <a:r>
              <a:rPr lang="el-GR" sz="2400" dirty="0" smtClean="0"/>
              <a:t> </a:t>
            </a:r>
            <a:r>
              <a:rPr lang="el-GR" sz="2400" dirty="0"/>
              <a:t>την πεποίθηση του Kohlberg ότι η δυνατότητα για ηθικές </a:t>
            </a:r>
            <a:r>
              <a:rPr lang="el-GR" sz="2400" dirty="0" smtClean="0"/>
              <a:t>ερμηνείες πρέπει </a:t>
            </a:r>
            <a:r>
              <a:rPr lang="el-GR" sz="2400" dirty="0"/>
              <a:t>να συνδυάζεται με τη δημιουργία κοινοτικών νορμών και </a:t>
            </a:r>
            <a:r>
              <a:rPr lang="el-GR" sz="2400" dirty="0" smtClean="0"/>
              <a:t>κανόνων μέσα </a:t>
            </a:r>
            <a:r>
              <a:rPr lang="el-GR" sz="2400" dirty="0"/>
              <a:t>στο σχολικό πλαίσιο.</a:t>
            </a:r>
          </a:p>
          <a:p>
            <a:pPr>
              <a:buNone/>
            </a:pPr>
            <a:endParaRPr lang="el-GR" dirty="0"/>
          </a:p>
        </p:txBody>
      </p:sp>
      <p:pic>
        <p:nvPicPr>
          <p:cNvPr id="19458" name="Picture 2" descr="Σχετική εικόνα"/>
          <p:cNvPicPr>
            <a:picLocks noChangeAspect="1" noChangeArrowheads="1"/>
          </p:cNvPicPr>
          <p:nvPr/>
        </p:nvPicPr>
        <p:blipFill>
          <a:blip r:embed="rId2" cstate="print"/>
          <a:srcRect/>
          <a:stretch>
            <a:fillRect/>
          </a:stretch>
        </p:blipFill>
        <p:spPr bwMode="auto">
          <a:xfrm>
            <a:off x="7452320" y="17846"/>
            <a:ext cx="1500198" cy="1476862"/>
          </a:xfrm>
          <a:prstGeom prst="rect">
            <a:avLst/>
          </a:prstGeom>
          <a:noFill/>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ipe(down)">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Τα ηθικά Διλλήματα του </a:t>
            </a:r>
            <a:r>
              <a:rPr lang="en-US" b="1" dirty="0"/>
              <a:t>Kohlberg</a:t>
            </a:r>
            <a:r>
              <a:rPr lang="el-GR" b="1" dirty="0"/>
              <a:t/>
            </a:r>
            <a:br>
              <a:rPr lang="el-GR" b="1" dirty="0"/>
            </a:br>
            <a:r>
              <a:rPr lang="el-GR" b="1" dirty="0"/>
              <a:t>Παράδειγμα</a:t>
            </a:r>
            <a:endParaRPr lang="el-GR" dirty="0"/>
          </a:p>
        </p:txBody>
      </p:sp>
      <p:sp>
        <p:nvSpPr>
          <p:cNvPr id="3" name="2 - Θέση περιεχομένου"/>
          <p:cNvSpPr>
            <a:spLocks noGrp="1"/>
          </p:cNvSpPr>
          <p:nvPr>
            <p:ph idx="1"/>
          </p:nvPr>
        </p:nvSpPr>
        <p:spPr>
          <a:xfrm>
            <a:off x="457200" y="1600200"/>
            <a:ext cx="8401080" cy="5043510"/>
          </a:xfrm>
        </p:spPr>
        <p:txBody>
          <a:bodyPr>
            <a:normAutofit fontScale="92500" lnSpcReduction="20000"/>
          </a:bodyPr>
          <a:lstStyle/>
          <a:p>
            <a:pPr lvl="0" algn="just"/>
            <a:r>
              <a:rPr lang="el-GR" sz="2400" dirty="0"/>
              <a:t>Στην Ευρώπη μια γυναίκα πέθαινε από ένα σπάνιο είδος καρκίνου. Υπήρχε ένα φάρμακο που οι γιατροί πίστευαν ότι μπορούσε να τη σώσει. Ήταν μια μορφή ραδίου που ο φαρμακοποιός της πόλης είχε ανακαλύψει πρόσφατα. Το κόστος του φαρμάκου ήταν μεγάλο και ο φαρμακοποιός πουλούσε μια μικρή δόση του (που πιθανόν μπορούσε να σώσει μια ζωή) 2.000 Ευρώ, δηλαδή 10 φορές πάνω από το κόστος. </a:t>
            </a:r>
          </a:p>
          <a:p>
            <a:pPr lvl="0" algn="just"/>
            <a:endParaRPr lang="el-GR" sz="2400" dirty="0"/>
          </a:p>
          <a:p>
            <a:pPr lvl="0" algn="just"/>
            <a:r>
              <a:rPr lang="el-GR" sz="2400" dirty="0"/>
              <a:t>Ο Χάιντζ, ο σύζυγος της άρρωστης γυναίκας, δανείστηκε όσα χρήματα μπορούσε, περίπου 1.000 Ευρώ, τα μισά δηλαδή από όσα χρειαζόταν. Είπε στο φαρμακοποιό ότι η γυναίκα του πέθαινε και του ζήτησε να του πουλήσει το φάρμακο φθηνότερα ή να του επιτρέψει να το πληρώσει αργότερα. Ο φαρμακοποιός απάντησε «όχι, ανακάλυψα το φάρμακο και θα βγάλω χρήματα από αυτό». </a:t>
            </a:r>
          </a:p>
          <a:p>
            <a:pPr lvl="0" algn="just"/>
            <a:endParaRPr lang="el-GR" sz="2400" dirty="0"/>
          </a:p>
          <a:p>
            <a:pPr algn="just"/>
            <a:r>
              <a:rPr lang="el-GR" sz="2400" dirty="0"/>
              <a:t>Απελπισμένος, ο Χάιντζ διέρρηξε το φαρμακείο και έκλεψε το φάρμακο για την γυναίκα του. Έπρεπε να το κάνει </a:t>
            </a:r>
            <a:r>
              <a:rPr lang="el-GR" sz="2400" dirty="0" smtClean="0"/>
              <a:t>αυτό;;</a:t>
            </a:r>
            <a:endParaRPr lang="el-GR" dirty="0"/>
          </a:p>
        </p:txBody>
      </p:sp>
    </p:spTree>
  </p:cSld>
  <p:clrMapOvr>
    <a:masterClrMapping/>
  </p:clrMapOvr>
  <p:transition>
    <p:blind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124744"/>
          </a:xfrm>
        </p:spPr>
        <p:txBody>
          <a:bodyPr>
            <a:normAutofit/>
          </a:bodyPr>
          <a:lstStyle/>
          <a:p>
            <a:r>
              <a:rPr lang="el-GR" sz="3200" b="1" dirty="0"/>
              <a:t>Εξετάζοντας τις δομές σκέψης μέσα από τις απαντήσεις των παιδιών </a:t>
            </a:r>
            <a:endParaRPr lang="el-GR" sz="3200" dirty="0"/>
          </a:p>
        </p:txBody>
      </p:sp>
      <p:sp>
        <p:nvSpPr>
          <p:cNvPr id="3" name="2 - Θέση περιεχομένου"/>
          <p:cNvSpPr>
            <a:spLocks noGrp="1"/>
          </p:cNvSpPr>
          <p:nvPr>
            <p:ph idx="1"/>
          </p:nvPr>
        </p:nvSpPr>
        <p:spPr>
          <a:xfrm>
            <a:off x="457200" y="1124744"/>
            <a:ext cx="8229600" cy="5904656"/>
          </a:xfrm>
        </p:spPr>
        <p:txBody>
          <a:bodyPr>
            <a:normAutofit/>
          </a:bodyPr>
          <a:lstStyle/>
          <a:p>
            <a:pPr lvl="0" algn="just"/>
            <a:r>
              <a:rPr lang="el-GR" sz="2400" dirty="0"/>
              <a:t>Ο </a:t>
            </a:r>
            <a:r>
              <a:rPr lang="en-US" sz="2400" dirty="0"/>
              <a:t>Kohlberg</a:t>
            </a:r>
            <a:r>
              <a:rPr lang="el-GR" sz="2400" dirty="0"/>
              <a:t> ενδιαφερόταν στην πραγματικότητα λιγότερο για την ίδια την απάντηση (τι δηλαδή θα έπρεπε να κάνει ο Χάιντζ) και περισσότερο για το </a:t>
            </a:r>
            <a:r>
              <a:rPr lang="el-GR" sz="2400" dirty="0" smtClean="0"/>
              <a:t>σκεπτικό- </a:t>
            </a:r>
            <a:r>
              <a:rPr lang="el-GR" sz="2400" dirty="0"/>
              <a:t>τις «δομές σκέψης</a:t>
            </a:r>
            <a:r>
              <a:rPr lang="el-GR" sz="2400" dirty="0" smtClean="0"/>
              <a:t>» </a:t>
            </a:r>
            <a:r>
              <a:rPr lang="el-GR" sz="2400" dirty="0"/>
              <a:t>που χρησιμοποιούσε το άτομο για να δικαιολογήσει την απάντηση του. </a:t>
            </a:r>
          </a:p>
          <a:p>
            <a:pPr algn="just">
              <a:buNone/>
            </a:pPr>
            <a:endParaRPr lang="el-GR" sz="2400" dirty="0"/>
          </a:p>
          <a:p>
            <a:pPr lvl="0" algn="just"/>
            <a:r>
              <a:rPr lang="el-GR" sz="2400" dirty="0"/>
              <a:t>Αν λοιπόν ένα παιδί έλεγε «ο Χάιντζ έπρεπε να κλέψει το φάρμακο, για να σώσει την ζωή της γυναίκας του</a:t>
            </a:r>
            <a:r>
              <a:rPr lang="el-GR" sz="2400" dirty="0" smtClean="0"/>
              <a:t>» </a:t>
            </a:r>
            <a:r>
              <a:rPr lang="el-GR" sz="2400" dirty="0"/>
              <a:t>έπρεπε να εξηγήσει γιατί η ζωή της γυναίκας ήταν τόσο σημαντική</a:t>
            </a:r>
            <a:r>
              <a:rPr lang="el-GR" sz="2400" dirty="0" smtClean="0"/>
              <a:t>.</a:t>
            </a:r>
          </a:p>
          <a:p>
            <a:pPr lvl="0" algn="just"/>
            <a:endParaRPr lang="el-GR" sz="2400" dirty="0" smtClean="0"/>
          </a:p>
          <a:p>
            <a:pPr lvl="0" algn="just"/>
            <a:r>
              <a:rPr lang="el-GR" sz="2400" dirty="0" smtClean="0"/>
              <a:t> </a:t>
            </a:r>
            <a:r>
              <a:rPr lang="el-GR" sz="2400" dirty="0"/>
              <a:t>Μήπως επειδή μαγείρευε και σιδέρωνε για τον </a:t>
            </a:r>
            <a:r>
              <a:rPr lang="el-GR" sz="2400" dirty="0" err="1" smtClean="0"/>
              <a:t>Χάιντζ</a:t>
            </a:r>
            <a:r>
              <a:rPr lang="el-GR" sz="2400" dirty="0" smtClean="0"/>
              <a:t>; Ή </a:t>
            </a:r>
            <a:r>
              <a:rPr lang="el-GR" sz="2400" dirty="0"/>
              <a:t>επειδή είναι καθήκον του συζύγου να σώσει την γυναίκα του</a:t>
            </a:r>
            <a:r>
              <a:rPr lang="el-GR" sz="2400" dirty="0" smtClean="0"/>
              <a:t>;</a:t>
            </a:r>
          </a:p>
          <a:p>
            <a:pPr lvl="0" algn="just"/>
            <a:r>
              <a:rPr lang="el-GR" sz="2400" dirty="0" smtClean="0"/>
              <a:t> </a:t>
            </a:r>
            <a:r>
              <a:rPr lang="el-GR" sz="2400" dirty="0"/>
              <a:t>Ή μήπως επειδή η διατήρηση της ζωής είναι μια από τις υψηλότερες ανθρώπινες αξίες; </a:t>
            </a:r>
          </a:p>
          <a:p>
            <a:pPr>
              <a:buNone/>
            </a:pPr>
            <a:endParaRPr lang="el-GR" dirty="0"/>
          </a:p>
        </p:txBody>
      </p:sp>
    </p:spTree>
  </p:cSld>
  <p:clrMapOvr>
    <a:masterClrMapping/>
  </p:clrMapOvr>
  <p:transition>
    <p:blinds/>
  </p:transition>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2503</Words>
  <Application>Microsoft Office PowerPoint</Application>
  <PresentationFormat>Προβολή στην οθόνη (4:3)</PresentationFormat>
  <Paragraphs>166</Paragraphs>
  <Slides>24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24</vt:i4>
      </vt:variant>
    </vt:vector>
  </HeadingPairs>
  <TitlesOfParts>
    <vt:vector size="28" baseType="lpstr">
      <vt:lpstr>Arial</vt:lpstr>
      <vt:lpstr>Calibri</vt:lpstr>
      <vt:lpstr>Wingdings</vt:lpstr>
      <vt:lpstr>Θέμα του Office</vt:lpstr>
      <vt:lpstr>Η θεωρία του Kohlberg για την ηθική ανάπτυξη</vt:lpstr>
      <vt:lpstr>Η θεωρία του Kohlberg για την ηθική ανάπτυξη</vt:lpstr>
      <vt:lpstr>Η θεωρία του Kohlberg για την ηθική ανάπτυξη</vt:lpstr>
      <vt:lpstr>Τα στάδια του Kohlberg μέσα από την απάντηση στο ερώτημα : Γιατί να τηρήσω έναν κανόνα;</vt:lpstr>
      <vt:lpstr> Υποθετικά διλήμματα και διδακτέα ύλη</vt:lpstr>
      <vt:lpstr>Παραδείγματα</vt:lpstr>
      <vt:lpstr>Τα οφέλη των υποθετικών διλημμάτων</vt:lpstr>
      <vt:lpstr>Τα ηθικά Διλλήματα του Kohlberg Παράδειγμα</vt:lpstr>
      <vt:lpstr>Εξετάζοντας τις δομές σκέψης μέσα από τις απαντήσεις των παιδιών </vt:lpstr>
      <vt:lpstr>Εξετάζοντας τις δομές σκέψης μέσα από τις απαντήσεις των παιδιών </vt:lpstr>
      <vt:lpstr>Ο τελικός στόχος</vt:lpstr>
      <vt:lpstr>Το δίλημμα της Holly: Ένα υποθετικό δίλημμα για παιδιά του δημοτικού</vt:lpstr>
      <vt:lpstr>Διερευνητικές ερωτήσεις που ακολουθούν το δίλημμα της Holly</vt:lpstr>
      <vt:lpstr>Ο ρόλος του εκπαιδευτικού</vt:lpstr>
      <vt:lpstr>Δυσκολεύουν τα διλήμματα τα παιδιά μικρής ηλικίας; </vt:lpstr>
      <vt:lpstr>Σε ποιες τάξεις και πόσο συχνά πρέπει τα υποθετικά διλήμματα να παρουσιάζονται  στα πλαίσια των μαθημάτων του δημοτικού σχολείου;</vt:lpstr>
      <vt:lpstr>Το δίλημμα της Sharon: Ένα υποθετικό δίλημμα για εφήβους</vt:lpstr>
      <vt:lpstr>Η συνέχεια της ιστορίας…</vt:lpstr>
      <vt:lpstr>Διερευνητικές ερωτήσεις που ακολουθούν το δίλημμα της Sharon</vt:lpstr>
      <vt:lpstr>Διερευνητικά στοιχεία που ακολουθούν το δίλημμα της Sharon</vt:lpstr>
      <vt:lpstr>Τι θα συμβεί στη συνέχεια….</vt:lpstr>
      <vt:lpstr>Τι θα συμβεί στη συνέχεια</vt:lpstr>
      <vt:lpstr>Τα οφέλη των διλημμάτων στη σχολική τάξη</vt:lpstr>
      <vt:lpstr>Ενδεικτική 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Γνωσιακά/διεργασιακά λάθη</dc:title>
  <dc:creator>maeducation</dc:creator>
  <cp:lastModifiedBy>ebotsari</cp:lastModifiedBy>
  <cp:revision>32</cp:revision>
  <dcterms:created xsi:type="dcterms:W3CDTF">2015-04-22T09:21:40Z</dcterms:created>
  <dcterms:modified xsi:type="dcterms:W3CDTF">2022-11-28T15:44:27Z</dcterms:modified>
</cp:coreProperties>
</file>