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93" r:id="rId4"/>
    <p:sldId id="296" r:id="rId5"/>
    <p:sldId id="298" r:id="rId6"/>
    <p:sldId id="294" r:id="rId7"/>
    <p:sldId id="295" r:id="rId8"/>
    <p:sldId id="297" r:id="rId9"/>
    <p:sldId id="299" r:id="rId10"/>
    <p:sldId id="300" r:id="rId11"/>
    <p:sldId id="268" r:id="rId12"/>
    <p:sldId id="272" r:id="rId13"/>
    <p:sldId id="271"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6600"/>
    <a:srgbClr val="000000"/>
    <a:srgbClr val="00FF00"/>
    <a:srgbClr val="9900CC"/>
    <a:srgbClr val="666699"/>
    <a:srgbClr val="660066"/>
    <a:srgbClr val="D700FF"/>
    <a:srgbClr val="FF0000"/>
    <a:srgbClr val="FF83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5507" autoAdjust="0"/>
  </p:normalViewPr>
  <p:slideViewPr>
    <p:cSldViewPr>
      <p:cViewPr varScale="1">
        <p:scale>
          <a:sx n="71" d="100"/>
          <a:sy n="71" d="100"/>
        </p:scale>
        <p:origin x="28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Sideris\Documents\difrac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2E07-4C24-A4FA-097EB4EFD1EA}"/>
            </c:ext>
          </c:extLst>
        </c:ser>
        <c:dLbls>
          <c:showLegendKey val="0"/>
          <c:showVal val="0"/>
          <c:showCatName val="0"/>
          <c:showSerName val="0"/>
          <c:showPercent val="0"/>
          <c:showBubbleSize val="0"/>
        </c:dLbls>
        <c:axId val="63878272"/>
        <c:axId val="63879808"/>
      </c:scatterChart>
      <c:valAx>
        <c:axId val="63878272"/>
        <c:scaling>
          <c:orientation val="minMax"/>
          <c:max val="0.2"/>
          <c:min val="-0.2"/>
        </c:scaling>
        <c:delete val="1"/>
        <c:axPos val="b"/>
        <c:numFmt formatCode="General" sourceLinked="1"/>
        <c:majorTickMark val="out"/>
        <c:minorTickMark val="none"/>
        <c:tickLblPos val="nextTo"/>
        <c:crossAx val="63879808"/>
        <c:crosses val="autoZero"/>
        <c:crossBetween val="midCat"/>
      </c:valAx>
      <c:valAx>
        <c:axId val="63879808"/>
        <c:scaling>
          <c:orientation val="minMax"/>
          <c:max val="1"/>
        </c:scaling>
        <c:delete val="1"/>
        <c:axPos val="l"/>
        <c:majorGridlines>
          <c:spPr>
            <a:ln>
              <a:noFill/>
            </a:ln>
          </c:spPr>
        </c:majorGridlines>
        <c:numFmt formatCode="General" sourceLinked="1"/>
        <c:majorTickMark val="out"/>
        <c:minorTickMark val="none"/>
        <c:tickLblPos val="nextTo"/>
        <c:crossAx val="6387827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6559-45A5-84AD-B6AB1CB831D8}"/>
            </c:ext>
          </c:extLst>
        </c:ser>
        <c:dLbls>
          <c:showLegendKey val="0"/>
          <c:showVal val="0"/>
          <c:showCatName val="0"/>
          <c:showSerName val="0"/>
          <c:showPercent val="0"/>
          <c:showBubbleSize val="0"/>
        </c:dLbls>
        <c:axId val="54881664"/>
        <c:axId val="54887552"/>
      </c:scatterChart>
      <c:valAx>
        <c:axId val="54881664"/>
        <c:scaling>
          <c:orientation val="minMax"/>
          <c:max val="0.2"/>
          <c:min val="-0.2"/>
        </c:scaling>
        <c:delete val="1"/>
        <c:axPos val="b"/>
        <c:numFmt formatCode="General" sourceLinked="1"/>
        <c:majorTickMark val="out"/>
        <c:minorTickMark val="none"/>
        <c:tickLblPos val="nextTo"/>
        <c:crossAx val="54887552"/>
        <c:crosses val="autoZero"/>
        <c:crossBetween val="midCat"/>
      </c:valAx>
      <c:valAx>
        <c:axId val="54887552"/>
        <c:scaling>
          <c:orientation val="minMax"/>
          <c:max val="1"/>
        </c:scaling>
        <c:delete val="1"/>
        <c:axPos val="l"/>
        <c:majorGridlines>
          <c:spPr>
            <a:ln>
              <a:noFill/>
            </a:ln>
          </c:spPr>
        </c:majorGridlines>
        <c:numFmt formatCode="General" sourceLinked="1"/>
        <c:majorTickMark val="out"/>
        <c:minorTickMark val="none"/>
        <c:tickLblPos val="nextTo"/>
        <c:crossAx val="54881664"/>
        <c:crosses val="autoZero"/>
        <c:crossBetween val="midCat"/>
        <c:majorUnit val="0.5"/>
      </c:valAx>
      <c:spPr>
        <a:ln>
          <a:noFill/>
        </a:ln>
      </c:spPr>
    </c:plotArea>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0FF-46A8-8929-2603656CCEAE}"/>
            </c:ext>
          </c:extLst>
        </c:ser>
        <c:dLbls>
          <c:showLegendKey val="0"/>
          <c:showVal val="0"/>
          <c:showCatName val="0"/>
          <c:showSerName val="0"/>
          <c:showPercent val="0"/>
          <c:showBubbleSize val="0"/>
        </c:dLbls>
        <c:axId val="97997568"/>
        <c:axId val="97999104"/>
      </c:scatterChart>
      <c:valAx>
        <c:axId val="97997568"/>
        <c:scaling>
          <c:orientation val="minMax"/>
          <c:max val="0.2"/>
          <c:min val="-0.2"/>
        </c:scaling>
        <c:delete val="1"/>
        <c:axPos val="b"/>
        <c:numFmt formatCode="General" sourceLinked="1"/>
        <c:majorTickMark val="out"/>
        <c:minorTickMark val="none"/>
        <c:tickLblPos val="nextTo"/>
        <c:crossAx val="97999104"/>
        <c:crosses val="autoZero"/>
        <c:crossBetween val="midCat"/>
      </c:valAx>
      <c:valAx>
        <c:axId val="97999104"/>
        <c:scaling>
          <c:orientation val="minMax"/>
          <c:max val="1"/>
        </c:scaling>
        <c:delete val="1"/>
        <c:axPos val="l"/>
        <c:majorGridlines>
          <c:spPr>
            <a:ln>
              <a:noFill/>
            </a:ln>
          </c:spPr>
        </c:majorGridlines>
        <c:numFmt formatCode="General" sourceLinked="1"/>
        <c:majorTickMark val="out"/>
        <c:minorTickMark val="none"/>
        <c:tickLblPos val="nextTo"/>
        <c:crossAx val="9799756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7E0C-460A-A7AE-F6C5659DC519}"/>
            </c:ext>
          </c:extLst>
        </c:ser>
        <c:dLbls>
          <c:showLegendKey val="0"/>
          <c:showVal val="0"/>
          <c:showCatName val="0"/>
          <c:showSerName val="0"/>
          <c:showPercent val="0"/>
          <c:showBubbleSize val="0"/>
        </c:dLbls>
        <c:axId val="98015104"/>
        <c:axId val="98016640"/>
      </c:scatterChart>
      <c:valAx>
        <c:axId val="98015104"/>
        <c:scaling>
          <c:orientation val="minMax"/>
          <c:max val="0.2"/>
          <c:min val="-0.2"/>
        </c:scaling>
        <c:delete val="1"/>
        <c:axPos val="b"/>
        <c:numFmt formatCode="General" sourceLinked="1"/>
        <c:majorTickMark val="out"/>
        <c:minorTickMark val="none"/>
        <c:tickLblPos val="nextTo"/>
        <c:crossAx val="98016640"/>
        <c:crosses val="autoZero"/>
        <c:crossBetween val="midCat"/>
      </c:valAx>
      <c:valAx>
        <c:axId val="98016640"/>
        <c:scaling>
          <c:orientation val="minMax"/>
          <c:max val="1"/>
        </c:scaling>
        <c:delete val="1"/>
        <c:axPos val="l"/>
        <c:majorGridlines>
          <c:spPr>
            <a:ln>
              <a:noFill/>
            </a:ln>
          </c:spPr>
        </c:majorGridlines>
        <c:numFmt formatCode="General" sourceLinked="1"/>
        <c:majorTickMark val="out"/>
        <c:minorTickMark val="none"/>
        <c:tickLblPos val="nextTo"/>
        <c:crossAx val="98015104"/>
        <c:crosses val="autoZero"/>
        <c:crossBetween val="midCat"/>
        <c:majorUnit val="0.5"/>
      </c:valAx>
      <c:spPr>
        <a:ln>
          <a:noFill/>
        </a:ln>
      </c:spPr>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99CCFF"/>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DC4C-417F-9BB3-CB3F6717AF13}"/>
            </c:ext>
          </c:extLst>
        </c:ser>
        <c:dLbls>
          <c:showLegendKey val="0"/>
          <c:showVal val="0"/>
          <c:showCatName val="0"/>
          <c:showSerName val="0"/>
          <c:showPercent val="0"/>
          <c:showBubbleSize val="0"/>
        </c:dLbls>
        <c:axId val="97714944"/>
        <c:axId val="97716480"/>
      </c:scatterChart>
      <c:valAx>
        <c:axId val="97714944"/>
        <c:scaling>
          <c:orientation val="minMax"/>
          <c:max val="0.2"/>
          <c:min val="-0.2"/>
        </c:scaling>
        <c:delete val="1"/>
        <c:axPos val="b"/>
        <c:numFmt formatCode="General" sourceLinked="1"/>
        <c:majorTickMark val="out"/>
        <c:minorTickMark val="none"/>
        <c:tickLblPos val="nextTo"/>
        <c:crossAx val="97716480"/>
        <c:crosses val="autoZero"/>
        <c:crossBetween val="midCat"/>
      </c:valAx>
      <c:valAx>
        <c:axId val="97716480"/>
        <c:scaling>
          <c:orientation val="minMax"/>
          <c:max val="1"/>
        </c:scaling>
        <c:delete val="1"/>
        <c:axPos val="l"/>
        <c:majorGridlines>
          <c:spPr>
            <a:ln>
              <a:noFill/>
            </a:ln>
          </c:spPr>
        </c:majorGridlines>
        <c:numFmt formatCode="General" sourceLinked="1"/>
        <c:majorTickMark val="out"/>
        <c:minorTickMark val="none"/>
        <c:tickLblPos val="nextTo"/>
        <c:crossAx val="977149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99CCFF"/>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15E0-4DFE-A691-783C059A587F}"/>
            </c:ext>
          </c:extLst>
        </c:ser>
        <c:dLbls>
          <c:showLegendKey val="0"/>
          <c:showVal val="0"/>
          <c:showCatName val="0"/>
          <c:showSerName val="0"/>
          <c:showPercent val="0"/>
          <c:showBubbleSize val="0"/>
        </c:dLbls>
        <c:axId val="97728384"/>
        <c:axId val="97729920"/>
      </c:scatterChart>
      <c:valAx>
        <c:axId val="97728384"/>
        <c:scaling>
          <c:orientation val="minMax"/>
          <c:max val="0.2"/>
          <c:min val="-0.2"/>
        </c:scaling>
        <c:delete val="1"/>
        <c:axPos val="b"/>
        <c:numFmt formatCode="General" sourceLinked="1"/>
        <c:majorTickMark val="out"/>
        <c:minorTickMark val="none"/>
        <c:tickLblPos val="nextTo"/>
        <c:crossAx val="97729920"/>
        <c:crosses val="autoZero"/>
        <c:crossBetween val="midCat"/>
      </c:valAx>
      <c:valAx>
        <c:axId val="97729920"/>
        <c:scaling>
          <c:orientation val="minMax"/>
          <c:max val="1"/>
        </c:scaling>
        <c:delete val="1"/>
        <c:axPos val="l"/>
        <c:majorGridlines>
          <c:spPr>
            <a:ln>
              <a:noFill/>
            </a:ln>
          </c:spPr>
        </c:majorGridlines>
        <c:numFmt formatCode="General" sourceLinked="1"/>
        <c:majorTickMark val="out"/>
        <c:minorTickMark val="none"/>
        <c:tickLblPos val="nextTo"/>
        <c:crossAx val="97728384"/>
        <c:crosses val="autoZero"/>
        <c:crossBetween val="midCat"/>
        <c:majorUnit val="0.5"/>
      </c:valAx>
      <c:spPr>
        <a:ln>
          <a:noFill/>
        </a:ln>
      </c:spPr>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00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DA5D-4B24-933E-45AC29CFC5B0}"/>
            </c:ext>
          </c:extLst>
        </c:ser>
        <c:dLbls>
          <c:showLegendKey val="0"/>
          <c:showVal val="0"/>
          <c:showCatName val="0"/>
          <c:showSerName val="0"/>
          <c:showPercent val="0"/>
          <c:showBubbleSize val="0"/>
        </c:dLbls>
        <c:axId val="97926144"/>
        <c:axId val="97932032"/>
      </c:scatterChart>
      <c:valAx>
        <c:axId val="97926144"/>
        <c:scaling>
          <c:orientation val="minMax"/>
          <c:max val="0.2"/>
          <c:min val="-0.2"/>
        </c:scaling>
        <c:delete val="1"/>
        <c:axPos val="b"/>
        <c:numFmt formatCode="General" sourceLinked="1"/>
        <c:majorTickMark val="out"/>
        <c:minorTickMark val="none"/>
        <c:tickLblPos val="nextTo"/>
        <c:crossAx val="97932032"/>
        <c:crosses val="autoZero"/>
        <c:crossBetween val="midCat"/>
      </c:valAx>
      <c:valAx>
        <c:axId val="97932032"/>
        <c:scaling>
          <c:orientation val="minMax"/>
          <c:max val="1"/>
        </c:scaling>
        <c:delete val="1"/>
        <c:axPos val="l"/>
        <c:majorGridlines>
          <c:spPr>
            <a:ln>
              <a:noFill/>
            </a:ln>
          </c:spPr>
        </c:majorGridlines>
        <c:numFmt formatCode="General" sourceLinked="1"/>
        <c:majorTickMark val="out"/>
        <c:minorTickMark val="none"/>
        <c:tickLblPos val="nextTo"/>
        <c:crossAx val="979261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00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FCA7-4B2B-A234-88ADB8E7E8DB}"/>
            </c:ext>
          </c:extLst>
        </c:ser>
        <c:dLbls>
          <c:showLegendKey val="0"/>
          <c:showVal val="0"/>
          <c:showCatName val="0"/>
          <c:showSerName val="0"/>
          <c:showPercent val="0"/>
          <c:showBubbleSize val="0"/>
        </c:dLbls>
        <c:axId val="98189696"/>
        <c:axId val="98191232"/>
      </c:scatterChart>
      <c:valAx>
        <c:axId val="98189696"/>
        <c:scaling>
          <c:orientation val="minMax"/>
          <c:max val="0.2"/>
          <c:min val="-0.2"/>
        </c:scaling>
        <c:delete val="1"/>
        <c:axPos val="b"/>
        <c:numFmt formatCode="General" sourceLinked="1"/>
        <c:majorTickMark val="out"/>
        <c:minorTickMark val="none"/>
        <c:tickLblPos val="nextTo"/>
        <c:crossAx val="98191232"/>
        <c:crosses val="autoZero"/>
        <c:crossBetween val="midCat"/>
      </c:valAx>
      <c:valAx>
        <c:axId val="98191232"/>
        <c:scaling>
          <c:orientation val="minMax"/>
          <c:max val="1"/>
        </c:scaling>
        <c:delete val="1"/>
        <c:axPos val="l"/>
        <c:majorGridlines>
          <c:spPr>
            <a:ln>
              <a:noFill/>
            </a:ln>
          </c:spPr>
        </c:majorGridlines>
        <c:numFmt formatCode="General" sourceLinked="1"/>
        <c:majorTickMark val="out"/>
        <c:minorTickMark val="none"/>
        <c:tickLblPos val="nextTo"/>
        <c:crossAx val="98189696"/>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13450292397661E-2"/>
          <c:y val="0.20158730158730159"/>
          <c:w val="0.86384015594541907"/>
          <c:h val="0.44563492063492066"/>
        </c:manualLayout>
      </c:layout>
      <c:scatterChart>
        <c:scatterStyle val="smoothMarker"/>
        <c:varyColors val="0"/>
        <c:ser>
          <c:idx val="0"/>
          <c:order val="0"/>
          <c:spPr>
            <a:ln>
              <a:solidFill>
                <a:srgbClr val="FF00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B51-4441-9432-DDF7D8F49C63}"/>
            </c:ext>
          </c:extLst>
        </c:ser>
        <c:dLbls>
          <c:showLegendKey val="0"/>
          <c:showVal val="0"/>
          <c:showCatName val="0"/>
          <c:showSerName val="0"/>
          <c:showPercent val="0"/>
          <c:showBubbleSize val="0"/>
        </c:dLbls>
        <c:axId val="98235904"/>
        <c:axId val="98237440"/>
      </c:scatterChart>
      <c:valAx>
        <c:axId val="98235904"/>
        <c:scaling>
          <c:orientation val="minMax"/>
          <c:max val="0.2"/>
          <c:min val="-0.2"/>
        </c:scaling>
        <c:delete val="1"/>
        <c:axPos val="b"/>
        <c:numFmt formatCode="General" sourceLinked="1"/>
        <c:majorTickMark val="out"/>
        <c:minorTickMark val="none"/>
        <c:tickLblPos val="nextTo"/>
        <c:crossAx val="98237440"/>
        <c:crosses val="autoZero"/>
        <c:crossBetween val="midCat"/>
      </c:valAx>
      <c:valAx>
        <c:axId val="98237440"/>
        <c:scaling>
          <c:orientation val="minMax"/>
          <c:max val="1"/>
        </c:scaling>
        <c:delete val="1"/>
        <c:axPos val="l"/>
        <c:majorGridlines>
          <c:spPr>
            <a:ln>
              <a:noFill/>
            </a:ln>
          </c:spPr>
        </c:majorGridlines>
        <c:numFmt formatCode="General" sourceLinked="1"/>
        <c:majorTickMark val="out"/>
        <c:minorTickMark val="none"/>
        <c:tickLblPos val="nextTo"/>
        <c:crossAx val="9823590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701754385964912E-2"/>
          <c:y val="0.25198412698412698"/>
          <c:w val="0.86384015594541907"/>
          <c:h val="0.44563492063492066"/>
        </c:manualLayout>
      </c:layout>
      <c:scatterChart>
        <c:scatterStyle val="smoothMarker"/>
        <c:varyColors val="0"/>
        <c:ser>
          <c:idx val="0"/>
          <c:order val="0"/>
          <c:spPr>
            <a:ln>
              <a:solidFill>
                <a:srgbClr val="FF00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55F4-4578-A9BE-8ED8391FECE2}"/>
            </c:ext>
          </c:extLst>
        </c:ser>
        <c:dLbls>
          <c:showLegendKey val="0"/>
          <c:showVal val="0"/>
          <c:showCatName val="0"/>
          <c:showSerName val="0"/>
          <c:showPercent val="0"/>
          <c:showBubbleSize val="0"/>
        </c:dLbls>
        <c:axId val="97856128"/>
        <c:axId val="97878400"/>
      </c:scatterChart>
      <c:valAx>
        <c:axId val="97856128"/>
        <c:scaling>
          <c:orientation val="minMax"/>
          <c:max val="0.2"/>
          <c:min val="-0.2"/>
        </c:scaling>
        <c:delete val="1"/>
        <c:axPos val="b"/>
        <c:numFmt formatCode="General" sourceLinked="1"/>
        <c:majorTickMark val="out"/>
        <c:minorTickMark val="none"/>
        <c:tickLblPos val="nextTo"/>
        <c:crossAx val="97878400"/>
        <c:crosses val="autoZero"/>
        <c:crossBetween val="midCat"/>
      </c:valAx>
      <c:valAx>
        <c:axId val="97878400"/>
        <c:scaling>
          <c:orientation val="minMax"/>
          <c:max val="1"/>
        </c:scaling>
        <c:delete val="1"/>
        <c:axPos val="l"/>
        <c:majorGridlines>
          <c:spPr>
            <a:ln>
              <a:noFill/>
            </a:ln>
          </c:spPr>
        </c:majorGridlines>
        <c:numFmt formatCode="General" sourceLinked="1"/>
        <c:majorTickMark val="out"/>
        <c:minorTickMark val="none"/>
        <c:tickLblPos val="nextTo"/>
        <c:crossAx val="9785612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59C5-4DDD-A9F2-2DC62A987951}"/>
            </c:ext>
          </c:extLst>
        </c:ser>
        <c:dLbls>
          <c:showLegendKey val="0"/>
          <c:showVal val="0"/>
          <c:showCatName val="0"/>
          <c:showSerName val="0"/>
          <c:showPercent val="0"/>
          <c:showBubbleSize val="0"/>
        </c:dLbls>
        <c:axId val="84245504"/>
        <c:axId val="39002880"/>
      </c:scatterChart>
      <c:valAx>
        <c:axId val="84245504"/>
        <c:scaling>
          <c:orientation val="minMax"/>
          <c:max val="0.2"/>
          <c:min val="-0.2"/>
        </c:scaling>
        <c:delete val="1"/>
        <c:axPos val="b"/>
        <c:numFmt formatCode="General" sourceLinked="1"/>
        <c:majorTickMark val="out"/>
        <c:minorTickMark val="none"/>
        <c:tickLblPos val="nextTo"/>
        <c:crossAx val="39002880"/>
        <c:crosses val="autoZero"/>
        <c:crossBetween val="midCat"/>
      </c:valAx>
      <c:valAx>
        <c:axId val="39002880"/>
        <c:scaling>
          <c:orientation val="minMax"/>
          <c:max val="1"/>
        </c:scaling>
        <c:delete val="1"/>
        <c:axPos val="l"/>
        <c:majorGridlines>
          <c:spPr>
            <a:ln>
              <a:noFill/>
            </a:ln>
          </c:spPr>
        </c:majorGridlines>
        <c:numFmt formatCode="General" sourceLinked="1"/>
        <c:majorTickMark val="out"/>
        <c:minorTickMark val="none"/>
        <c:tickLblPos val="nextTo"/>
        <c:crossAx val="84245504"/>
        <c:crosses val="autoZero"/>
        <c:crossBetween val="midCat"/>
        <c:majorUnit val="0.5"/>
      </c:valAx>
      <c:spPr>
        <a:ln>
          <a:noFill/>
        </a:ln>
      </c:spPr>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3190-42B9-8BFB-14172727FC7B}"/>
            </c:ext>
          </c:extLst>
        </c:ser>
        <c:dLbls>
          <c:showLegendKey val="0"/>
          <c:showVal val="0"/>
          <c:showCatName val="0"/>
          <c:showSerName val="0"/>
          <c:showPercent val="0"/>
          <c:showBubbleSize val="0"/>
        </c:dLbls>
        <c:axId val="39021952"/>
        <c:axId val="40060032"/>
      </c:scatterChart>
      <c:valAx>
        <c:axId val="39021952"/>
        <c:scaling>
          <c:orientation val="minMax"/>
          <c:max val="0.2"/>
          <c:min val="-0.2"/>
        </c:scaling>
        <c:delete val="1"/>
        <c:axPos val="b"/>
        <c:numFmt formatCode="General" sourceLinked="1"/>
        <c:majorTickMark val="out"/>
        <c:minorTickMark val="none"/>
        <c:tickLblPos val="nextTo"/>
        <c:crossAx val="40060032"/>
        <c:crosses val="autoZero"/>
        <c:crossBetween val="midCat"/>
      </c:valAx>
      <c:valAx>
        <c:axId val="40060032"/>
        <c:scaling>
          <c:orientation val="minMax"/>
          <c:max val="1"/>
        </c:scaling>
        <c:delete val="1"/>
        <c:axPos val="l"/>
        <c:majorGridlines>
          <c:spPr>
            <a:ln>
              <a:noFill/>
            </a:ln>
          </c:spPr>
        </c:majorGridlines>
        <c:numFmt formatCode="General" sourceLinked="1"/>
        <c:majorTickMark val="out"/>
        <c:minorTickMark val="none"/>
        <c:tickLblPos val="nextTo"/>
        <c:crossAx val="3902195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2FF6-4AF9-9C20-17E964CEA2CF}"/>
            </c:ext>
          </c:extLst>
        </c:ser>
        <c:dLbls>
          <c:showLegendKey val="0"/>
          <c:showVal val="0"/>
          <c:showCatName val="0"/>
          <c:showSerName val="0"/>
          <c:showPercent val="0"/>
          <c:showBubbleSize val="0"/>
        </c:dLbls>
        <c:axId val="41702144"/>
        <c:axId val="41703680"/>
      </c:scatterChart>
      <c:valAx>
        <c:axId val="41702144"/>
        <c:scaling>
          <c:orientation val="minMax"/>
          <c:max val="0.2"/>
          <c:min val="-0.2"/>
        </c:scaling>
        <c:delete val="1"/>
        <c:axPos val="b"/>
        <c:numFmt formatCode="General" sourceLinked="1"/>
        <c:majorTickMark val="out"/>
        <c:minorTickMark val="none"/>
        <c:tickLblPos val="nextTo"/>
        <c:crossAx val="41703680"/>
        <c:crosses val="autoZero"/>
        <c:crossBetween val="midCat"/>
      </c:valAx>
      <c:valAx>
        <c:axId val="41703680"/>
        <c:scaling>
          <c:orientation val="minMax"/>
          <c:max val="1"/>
        </c:scaling>
        <c:delete val="1"/>
        <c:axPos val="l"/>
        <c:majorGridlines>
          <c:spPr>
            <a:ln>
              <a:noFill/>
            </a:ln>
          </c:spPr>
        </c:majorGridlines>
        <c:numFmt formatCode="General" sourceLinked="1"/>
        <c:majorTickMark val="out"/>
        <c:minorTickMark val="none"/>
        <c:tickLblPos val="nextTo"/>
        <c:crossAx val="4170214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13450292397661E-2"/>
          <c:y val="0.20158730158730159"/>
          <c:w val="0.86384015594541907"/>
          <c:h val="0.44563492063492066"/>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BBAA-41E5-A331-93B5AD6DD19B}"/>
            </c:ext>
          </c:extLst>
        </c:ser>
        <c:dLbls>
          <c:showLegendKey val="0"/>
          <c:showVal val="0"/>
          <c:showCatName val="0"/>
          <c:showSerName val="0"/>
          <c:showPercent val="0"/>
          <c:showBubbleSize val="0"/>
        </c:dLbls>
        <c:axId val="41736064"/>
        <c:axId val="41737600"/>
      </c:scatterChart>
      <c:valAx>
        <c:axId val="41736064"/>
        <c:scaling>
          <c:orientation val="minMax"/>
          <c:max val="0.2"/>
          <c:min val="-0.2"/>
        </c:scaling>
        <c:delete val="1"/>
        <c:axPos val="b"/>
        <c:numFmt formatCode="General" sourceLinked="1"/>
        <c:majorTickMark val="out"/>
        <c:minorTickMark val="none"/>
        <c:tickLblPos val="nextTo"/>
        <c:crossAx val="41737600"/>
        <c:crosses val="autoZero"/>
        <c:crossBetween val="midCat"/>
      </c:valAx>
      <c:valAx>
        <c:axId val="41737600"/>
        <c:scaling>
          <c:orientation val="minMax"/>
          <c:max val="1"/>
        </c:scaling>
        <c:delete val="1"/>
        <c:axPos val="l"/>
        <c:majorGridlines>
          <c:spPr>
            <a:ln>
              <a:noFill/>
            </a:ln>
          </c:spPr>
        </c:majorGridlines>
        <c:numFmt formatCode="General" sourceLinked="1"/>
        <c:majorTickMark val="out"/>
        <c:minorTickMark val="none"/>
        <c:tickLblPos val="nextTo"/>
        <c:crossAx val="4173606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701754385964912E-2"/>
          <c:y val="0.25198412698412698"/>
          <c:w val="0.86384015594541907"/>
          <c:h val="0.44563492063492066"/>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A839-42A3-A8A3-9EA5016BA5ED}"/>
            </c:ext>
          </c:extLst>
        </c:ser>
        <c:dLbls>
          <c:showLegendKey val="0"/>
          <c:showVal val="0"/>
          <c:showCatName val="0"/>
          <c:showSerName val="0"/>
          <c:showPercent val="0"/>
          <c:showBubbleSize val="0"/>
        </c:dLbls>
        <c:axId val="41745408"/>
        <c:axId val="39977728"/>
      </c:scatterChart>
      <c:valAx>
        <c:axId val="41745408"/>
        <c:scaling>
          <c:orientation val="minMax"/>
          <c:max val="0.2"/>
          <c:min val="-0.2"/>
        </c:scaling>
        <c:delete val="1"/>
        <c:axPos val="b"/>
        <c:numFmt formatCode="General" sourceLinked="1"/>
        <c:majorTickMark val="out"/>
        <c:minorTickMark val="none"/>
        <c:tickLblPos val="nextTo"/>
        <c:crossAx val="39977728"/>
        <c:crosses val="autoZero"/>
        <c:crossBetween val="midCat"/>
      </c:valAx>
      <c:valAx>
        <c:axId val="39977728"/>
        <c:scaling>
          <c:orientation val="minMax"/>
          <c:max val="1"/>
        </c:scaling>
        <c:delete val="1"/>
        <c:axPos val="l"/>
        <c:majorGridlines>
          <c:spPr>
            <a:ln>
              <a:noFill/>
            </a:ln>
          </c:spPr>
        </c:majorGridlines>
        <c:numFmt formatCode="General" sourceLinked="1"/>
        <c:majorTickMark val="out"/>
        <c:minorTickMark val="none"/>
        <c:tickLblPos val="nextTo"/>
        <c:crossAx val="41745408"/>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9177-4BFB-91C3-20D94FD884BC}"/>
            </c:ext>
          </c:extLst>
        </c:ser>
        <c:dLbls>
          <c:showLegendKey val="0"/>
          <c:showVal val="0"/>
          <c:showCatName val="0"/>
          <c:showSerName val="0"/>
          <c:showPercent val="0"/>
          <c:showBubbleSize val="0"/>
        </c:dLbls>
        <c:axId val="41304064"/>
        <c:axId val="41305600"/>
      </c:scatterChart>
      <c:valAx>
        <c:axId val="41304064"/>
        <c:scaling>
          <c:orientation val="minMax"/>
          <c:max val="0.2"/>
          <c:min val="-0.2"/>
        </c:scaling>
        <c:delete val="1"/>
        <c:axPos val="b"/>
        <c:numFmt formatCode="General" sourceLinked="1"/>
        <c:majorTickMark val="out"/>
        <c:minorTickMark val="none"/>
        <c:tickLblPos val="nextTo"/>
        <c:crossAx val="41305600"/>
        <c:crosses val="autoZero"/>
        <c:crossBetween val="midCat"/>
      </c:valAx>
      <c:valAx>
        <c:axId val="41305600"/>
        <c:scaling>
          <c:orientation val="minMax"/>
          <c:max val="1"/>
        </c:scaling>
        <c:delete val="1"/>
        <c:axPos val="l"/>
        <c:majorGridlines>
          <c:spPr>
            <a:ln>
              <a:noFill/>
            </a:ln>
          </c:spPr>
        </c:majorGridlines>
        <c:numFmt formatCode="General" sourceLinked="1"/>
        <c:majorTickMark val="out"/>
        <c:minorTickMark val="none"/>
        <c:tickLblPos val="nextTo"/>
        <c:crossAx val="41304064"/>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5185185185186"/>
          <c:y val="0.10583333333333333"/>
          <c:w val="0.74129629629629634"/>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3E79-4674-B766-5171B5EA0A0E}"/>
            </c:ext>
          </c:extLst>
        </c:ser>
        <c:dLbls>
          <c:showLegendKey val="0"/>
          <c:showVal val="0"/>
          <c:showCatName val="0"/>
          <c:showSerName val="0"/>
          <c:showPercent val="0"/>
          <c:showBubbleSize val="0"/>
        </c:dLbls>
        <c:axId val="41223296"/>
        <c:axId val="41224832"/>
      </c:scatterChart>
      <c:valAx>
        <c:axId val="41223296"/>
        <c:scaling>
          <c:orientation val="minMax"/>
          <c:max val="0.2"/>
          <c:min val="-0.2"/>
        </c:scaling>
        <c:delete val="1"/>
        <c:axPos val="b"/>
        <c:numFmt formatCode="General" sourceLinked="1"/>
        <c:majorTickMark val="out"/>
        <c:minorTickMark val="none"/>
        <c:tickLblPos val="nextTo"/>
        <c:crossAx val="41224832"/>
        <c:crosses val="autoZero"/>
        <c:crossBetween val="midCat"/>
      </c:valAx>
      <c:valAx>
        <c:axId val="41224832"/>
        <c:scaling>
          <c:orientation val="minMax"/>
          <c:max val="1"/>
        </c:scaling>
        <c:delete val="1"/>
        <c:axPos val="l"/>
        <c:majorGridlines>
          <c:spPr>
            <a:ln>
              <a:noFill/>
            </a:ln>
          </c:spPr>
        </c:majorGridlines>
        <c:numFmt formatCode="General" sourceLinked="1"/>
        <c:majorTickMark val="out"/>
        <c:minorTickMark val="none"/>
        <c:tickLblPos val="nextTo"/>
        <c:crossAx val="41223296"/>
        <c:crosses val="autoZero"/>
        <c:crossBetween val="midCat"/>
        <c:majorUnit val="0.5"/>
      </c:valAx>
      <c:spPr>
        <a:ln>
          <a:noFill/>
        </a:ln>
      </c:spPr>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938791274234765"/>
          <c:y val="0.15287037037037038"/>
          <c:w val="0.74122417451530476"/>
          <c:h val="0.74129629629629634"/>
        </c:manualLayout>
      </c:layout>
      <c:scatterChart>
        <c:scatterStyle val="smoothMarker"/>
        <c:varyColors val="0"/>
        <c:ser>
          <c:idx val="0"/>
          <c:order val="0"/>
          <c:spPr>
            <a:ln>
              <a:solidFill>
                <a:srgbClr val="FFFF00"/>
              </a:solidFill>
            </a:ln>
          </c:spPr>
          <c:marker>
            <c:symbol val="none"/>
          </c:marker>
          <c:xVal>
            <c:numRef>
              <c:f>Φύλλο1!$F$1:$F$401</c:f>
              <c:numCache>
                <c:formatCode>General</c:formatCode>
                <c:ptCount val="401"/>
                <c:pt idx="0">
                  <c:v>-0.2</c:v>
                </c:pt>
                <c:pt idx="1">
                  <c:v>-0.19900000000000001</c:v>
                </c:pt>
                <c:pt idx="2">
                  <c:v>-0.19800000000000001</c:v>
                </c:pt>
                <c:pt idx="3">
                  <c:v>-0.19700000000000001</c:v>
                </c:pt>
                <c:pt idx="4">
                  <c:v>-0.19600000000000001</c:v>
                </c:pt>
                <c:pt idx="5">
                  <c:v>-0.19500000000000001</c:v>
                </c:pt>
                <c:pt idx="6">
                  <c:v>-0.19400000000000001</c:v>
                </c:pt>
                <c:pt idx="7">
                  <c:v>-0.193</c:v>
                </c:pt>
                <c:pt idx="8">
                  <c:v>-0.192</c:v>
                </c:pt>
                <c:pt idx="9">
                  <c:v>-0.191</c:v>
                </c:pt>
                <c:pt idx="10">
                  <c:v>-0.19</c:v>
                </c:pt>
                <c:pt idx="11">
                  <c:v>-0.189</c:v>
                </c:pt>
                <c:pt idx="12">
                  <c:v>-0.188</c:v>
                </c:pt>
                <c:pt idx="13">
                  <c:v>-0.187</c:v>
                </c:pt>
                <c:pt idx="14">
                  <c:v>-0.186</c:v>
                </c:pt>
                <c:pt idx="15">
                  <c:v>-0.185</c:v>
                </c:pt>
                <c:pt idx="16">
                  <c:v>-0.184</c:v>
                </c:pt>
                <c:pt idx="17">
                  <c:v>-0.183</c:v>
                </c:pt>
                <c:pt idx="18">
                  <c:v>-0.182</c:v>
                </c:pt>
                <c:pt idx="19">
                  <c:v>-0.18099999999999999</c:v>
                </c:pt>
                <c:pt idx="20">
                  <c:v>-0.18</c:v>
                </c:pt>
                <c:pt idx="21">
                  <c:v>-0.17899999999999999</c:v>
                </c:pt>
                <c:pt idx="22">
                  <c:v>-0.17799999999999999</c:v>
                </c:pt>
                <c:pt idx="23">
                  <c:v>-0.17699999999999999</c:v>
                </c:pt>
                <c:pt idx="24">
                  <c:v>-0.17599999999999999</c:v>
                </c:pt>
                <c:pt idx="25">
                  <c:v>-0.17499999999999999</c:v>
                </c:pt>
                <c:pt idx="26">
                  <c:v>-0.17399999999999999</c:v>
                </c:pt>
                <c:pt idx="27">
                  <c:v>-0.17299999999999999</c:v>
                </c:pt>
                <c:pt idx="28">
                  <c:v>-0.17199999999999999</c:v>
                </c:pt>
                <c:pt idx="29">
                  <c:v>-0.17100000000000001</c:v>
                </c:pt>
                <c:pt idx="30">
                  <c:v>-0.17</c:v>
                </c:pt>
                <c:pt idx="31">
                  <c:v>-0.16900000000000001</c:v>
                </c:pt>
                <c:pt idx="32">
                  <c:v>-0.16800000000000001</c:v>
                </c:pt>
                <c:pt idx="33">
                  <c:v>-0.16700000000000001</c:v>
                </c:pt>
                <c:pt idx="34">
                  <c:v>-0.16600000000000001</c:v>
                </c:pt>
                <c:pt idx="35">
                  <c:v>-0.16500000000000001</c:v>
                </c:pt>
                <c:pt idx="36">
                  <c:v>-0.16400000000000001</c:v>
                </c:pt>
                <c:pt idx="37">
                  <c:v>-0.16300000000000001</c:v>
                </c:pt>
                <c:pt idx="38">
                  <c:v>-0.16200000000000001</c:v>
                </c:pt>
                <c:pt idx="39">
                  <c:v>-0.161</c:v>
                </c:pt>
                <c:pt idx="40">
                  <c:v>-0.16</c:v>
                </c:pt>
                <c:pt idx="41">
                  <c:v>-0.159</c:v>
                </c:pt>
                <c:pt idx="42">
                  <c:v>-0.158</c:v>
                </c:pt>
                <c:pt idx="43">
                  <c:v>-0.157</c:v>
                </c:pt>
                <c:pt idx="44">
                  <c:v>-0.156</c:v>
                </c:pt>
                <c:pt idx="45">
                  <c:v>-0.155</c:v>
                </c:pt>
                <c:pt idx="46">
                  <c:v>-0.154</c:v>
                </c:pt>
                <c:pt idx="47">
                  <c:v>-0.153</c:v>
                </c:pt>
                <c:pt idx="48">
                  <c:v>-0.152</c:v>
                </c:pt>
                <c:pt idx="49">
                  <c:v>-0.151</c:v>
                </c:pt>
                <c:pt idx="50">
                  <c:v>-0.15</c:v>
                </c:pt>
                <c:pt idx="51">
                  <c:v>-0.14899999999999999</c:v>
                </c:pt>
                <c:pt idx="52">
                  <c:v>-0.14799999999999999</c:v>
                </c:pt>
                <c:pt idx="53">
                  <c:v>-0.14699999999999999</c:v>
                </c:pt>
                <c:pt idx="54">
                  <c:v>-0.14599999999999999</c:v>
                </c:pt>
                <c:pt idx="55">
                  <c:v>-0.14499999999999999</c:v>
                </c:pt>
                <c:pt idx="56">
                  <c:v>-0.14399999999999999</c:v>
                </c:pt>
                <c:pt idx="57">
                  <c:v>-0.14299999999999999</c:v>
                </c:pt>
                <c:pt idx="58">
                  <c:v>-0.14199999999999999</c:v>
                </c:pt>
                <c:pt idx="59">
                  <c:v>-0.14099999999999999</c:v>
                </c:pt>
                <c:pt idx="60">
                  <c:v>-0.14000000000000001</c:v>
                </c:pt>
                <c:pt idx="61">
                  <c:v>-0.13900000000000001</c:v>
                </c:pt>
                <c:pt idx="62">
                  <c:v>-0.13800000000000001</c:v>
                </c:pt>
                <c:pt idx="63">
                  <c:v>-0.13700000000000001</c:v>
                </c:pt>
                <c:pt idx="64">
                  <c:v>-0.13600000000000001</c:v>
                </c:pt>
                <c:pt idx="65">
                  <c:v>-0.13500000000000001</c:v>
                </c:pt>
                <c:pt idx="66">
                  <c:v>-0.13400000000000001</c:v>
                </c:pt>
                <c:pt idx="67">
                  <c:v>-0.13300000000000001</c:v>
                </c:pt>
                <c:pt idx="68">
                  <c:v>-0.13200000000000001</c:v>
                </c:pt>
                <c:pt idx="69">
                  <c:v>-0.13100000000000001</c:v>
                </c:pt>
                <c:pt idx="70">
                  <c:v>-0.13</c:v>
                </c:pt>
                <c:pt idx="71">
                  <c:v>-0.129</c:v>
                </c:pt>
                <c:pt idx="72">
                  <c:v>-0.128</c:v>
                </c:pt>
                <c:pt idx="73">
                  <c:v>-0.127</c:v>
                </c:pt>
                <c:pt idx="74">
                  <c:v>-0.126</c:v>
                </c:pt>
                <c:pt idx="75">
                  <c:v>-0.125</c:v>
                </c:pt>
                <c:pt idx="76">
                  <c:v>-0.124</c:v>
                </c:pt>
                <c:pt idx="77">
                  <c:v>-0.123</c:v>
                </c:pt>
                <c:pt idx="78">
                  <c:v>-0.122</c:v>
                </c:pt>
                <c:pt idx="79">
                  <c:v>-0.121</c:v>
                </c:pt>
                <c:pt idx="80">
                  <c:v>-0.12</c:v>
                </c:pt>
                <c:pt idx="81">
                  <c:v>-0.11899999999999999</c:v>
                </c:pt>
                <c:pt idx="82">
                  <c:v>-0.11799999999999999</c:v>
                </c:pt>
                <c:pt idx="83">
                  <c:v>-0.11700000000000001</c:v>
                </c:pt>
                <c:pt idx="84">
                  <c:v>-0.11600000000000001</c:v>
                </c:pt>
                <c:pt idx="85">
                  <c:v>-0.115</c:v>
                </c:pt>
                <c:pt idx="86">
                  <c:v>-0.114</c:v>
                </c:pt>
                <c:pt idx="87">
                  <c:v>-0.113</c:v>
                </c:pt>
                <c:pt idx="88">
                  <c:v>-0.112</c:v>
                </c:pt>
                <c:pt idx="89">
                  <c:v>-0.111</c:v>
                </c:pt>
                <c:pt idx="90">
                  <c:v>-0.11</c:v>
                </c:pt>
                <c:pt idx="91">
                  <c:v>-0.109</c:v>
                </c:pt>
                <c:pt idx="92">
                  <c:v>-0.108</c:v>
                </c:pt>
                <c:pt idx="93">
                  <c:v>-0.107</c:v>
                </c:pt>
                <c:pt idx="94">
                  <c:v>-0.106</c:v>
                </c:pt>
                <c:pt idx="95">
                  <c:v>-0.105</c:v>
                </c:pt>
                <c:pt idx="96">
                  <c:v>-0.104</c:v>
                </c:pt>
                <c:pt idx="97">
                  <c:v>-0.10299999999999999</c:v>
                </c:pt>
                <c:pt idx="98">
                  <c:v>-0.10199999999999999</c:v>
                </c:pt>
                <c:pt idx="99">
                  <c:v>-0.10100000000000001</c:v>
                </c:pt>
                <c:pt idx="100">
                  <c:v>-0.1</c:v>
                </c:pt>
                <c:pt idx="101">
                  <c:v>-9.9000000000000005E-2</c:v>
                </c:pt>
                <c:pt idx="102">
                  <c:v>-9.8000000000000004E-2</c:v>
                </c:pt>
                <c:pt idx="103">
                  <c:v>-9.7000000000000003E-2</c:v>
                </c:pt>
                <c:pt idx="104">
                  <c:v>-9.6000000000000002E-2</c:v>
                </c:pt>
                <c:pt idx="105">
                  <c:v>-9.5000000000000001E-2</c:v>
                </c:pt>
                <c:pt idx="106">
                  <c:v>-9.4E-2</c:v>
                </c:pt>
                <c:pt idx="107">
                  <c:v>-9.2999999999999999E-2</c:v>
                </c:pt>
                <c:pt idx="108">
                  <c:v>-9.1999999999999998E-2</c:v>
                </c:pt>
                <c:pt idx="109">
                  <c:v>-9.0999999999999998E-2</c:v>
                </c:pt>
                <c:pt idx="110">
                  <c:v>-0.09</c:v>
                </c:pt>
                <c:pt idx="111">
                  <c:v>-8.8999999999999996E-2</c:v>
                </c:pt>
                <c:pt idx="112">
                  <c:v>-8.7999999999999995E-2</c:v>
                </c:pt>
                <c:pt idx="113">
                  <c:v>-8.6999999999999994E-2</c:v>
                </c:pt>
                <c:pt idx="114">
                  <c:v>-8.5999999999999993E-2</c:v>
                </c:pt>
                <c:pt idx="115">
                  <c:v>-8.5000000000000006E-2</c:v>
                </c:pt>
                <c:pt idx="116">
                  <c:v>-8.4000000000000005E-2</c:v>
                </c:pt>
                <c:pt idx="117">
                  <c:v>-8.3000000000000004E-2</c:v>
                </c:pt>
                <c:pt idx="118">
                  <c:v>-8.2000000000000003E-2</c:v>
                </c:pt>
                <c:pt idx="119">
                  <c:v>-8.1000000000000003E-2</c:v>
                </c:pt>
                <c:pt idx="120">
                  <c:v>-0.08</c:v>
                </c:pt>
                <c:pt idx="121">
                  <c:v>-7.9000000000000001E-2</c:v>
                </c:pt>
                <c:pt idx="122">
                  <c:v>-7.8E-2</c:v>
                </c:pt>
                <c:pt idx="123">
                  <c:v>-7.6999999999999999E-2</c:v>
                </c:pt>
                <c:pt idx="124">
                  <c:v>-7.5999999999999998E-2</c:v>
                </c:pt>
                <c:pt idx="125">
                  <c:v>-7.4999999999999997E-2</c:v>
                </c:pt>
                <c:pt idx="126">
                  <c:v>-7.3999999999999996E-2</c:v>
                </c:pt>
                <c:pt idx="127">
                  <c:v>-7.2999999999999995E-2</c:v>
                </c:pt>
                <c:pt idx="128">
                  <c:v>-7.1999999999999995E-2</c:v>
                </c:pt>
                <c:pt idx="129">
                  <c:v>-7.0999999999999994E-2</c:v>
                </c:pt>
                <c:pt idx="130">
                  <c:v>-7.0000000000000007E-2</c:v>
                </c:pt>
                <c:pt idx="131">
                  <c:v>-6.9000000000000006E-2</c:v>
                </c:pt>
                <c:pt idx="132">
                  <c:v>-6.8000000000000005E-2</c:v>
                </c:pt>
                <c:pt idx="133">
                  <c:v>-6.7000000000000004E-2</c:v>
                </c:pt>
                <c:pt idx="134">
                  <c:v>-6.6000000000000003E-2</c:v>
                </c:pt>
                <c:pt idx="135">
                  <c:v>-6.5000000000000002E-2</c:v>
                </c:pt>
                <c:pt idx="136">
                  <c:v>-6.4000000000000001E-2</c:v>
                </c:pt>
                <c:pt idx="137">
                  <c:v>-6.3E-2</c:v>
                </c:pt>
                <c:pt idx="138">
                  <c:v>-6.2E-2</c:v>
                </c:pt>
                <c:pt idx="139">
                  <c:v>-6.0999999999999999E-2</c:v>
                </c:pt>
                <c:pt idx="140">
                  <c:v>-0.06</c:v>
                </c:pt>
                <c:pt idx="141">
                  <c:v>-5.8999999999999997E-2</c:v>
                </c:pt>
                <c:pt idx="142">
                  <c:v>-5.8000000000000003E-2</c:v>
                </c:pt>
                <c:pt idx="143">
                  <c:v>-5.7000000000000002E-2</c:v>
                </c:pt>
                <c:pt idx="144">
                  <c:v>-5.6000000000000001E-2</c:v>
                </c:pt>
                <c:pt idx="145">
                  <c:v>-5.5E-2</c:v>
                </c:pt>
                <c:pt idx="146">
                  <c:v>-5.3999999999999999E-2</c:v>
                </c:pt>
                <c:pt idx="147">
                  <c:v>-5.2999999999999999E-2</c:v>
                </c:pt>
                <c:pt idx="148">
                  <c:v>-5.1999999999999998E-2</c:v>
                </c:pt>
                <c:pt idx="149">
                  <c:v>-5.0999999999999997E-2</c:v>
                </c:pt>
                <c:pt idx="150">
                  <c:v>-0.05</c:v>
                </c:pt>
                <c:pt idx="151">
                  <c:v>-4.9000000000000002E-2</c:v>
                </c:pt>
                <c:pt idx="152">
                  <c:v>-4.8000000000000001E-2</c:v>
                </c:pt>
                <c:pt idx="153">
                  <c:v>-4.7E-2</c:v>
                </c:pt>
                <c:pt idx="154">
                  <c:v>-4.5999999999999999E-2</c:v>
                </c:pt>
                <c:pt idx="155">
                  <c:v>-4.4999999999999998E-2</c:v>
                </c:pt>
                <c:pt idx="156">
                  <c:v>-4.3999999999999997E-2</c:v>
                </c:pt>
                <c:pt idx="157">
                  <c:v>-4.2999999999999997E-2</c:v>
                </c:pt>
                <c:pt idx="158">
                  <c:v>-4.2000000000000003E-2</c:v>
                </c:pt>
                <c:pt idx="159">
                  <c:v>-4.1000000000000002E-2</c:v>
                </c:pt>
                <c:pt idx="160">
                  <c:v>-0.04</c:v>
                </c:pt>
                <c:pt idx="161">
                  <c:v>-3.9E-2</c:v>
                </c:pt>
                <c:pt idx="162">
                  <c:v>-3.7999999999999999E-2</c:v>
                </c:pt>
                <c:pt idx="163">
                  <c:v>-3.6999999999999998E-2</c:v>
                </c:pt>
                <c:pt idx="164">
                  <c:v>-3.5999999999999997E-2</c:v>
                </c:pt>
                <c:pt idx="165">
                  <c:v>-3.5000000000000003E-2</c:v>
                </c:pt>
                <c:pt idx="166">
                  <c:v>-3.4000000000000002E-2</c:v>
                </c:pt>
                <c:pt idx="167">
                  <c:v>-3.3000000000000002E-2</c:v>
                </c:pt>
                <c:pt idx="168">
                  <c:v>-3.2000000000000001E-2</c:v>
                </c:pt>
                <c:pt idx="169">
                  <c:v>-3.1E-2</c:v>
                </c:pt>
                <c:pt idx="170">
                  <c:v>-0.03</c:v>
                </c:pt>
                <c:pt idx="171">
                  <c:v>-2.9000000000000001E-2</c:v>
                </c:pt>
                <c:pt idx="172">
                  <c:v>-2.8000000000000001E-2</c:v>
                </c:pt>
                <c:pt idx="173">
                  <c:v>-2.7E-2</c:v>
                </c:pt>
                <c:pt idx="174">
                  <c:v>-2.5999999999999999E-2</c:v>
                </c:pt>
                <c:pt idx="175">
                  <c:v>-2.5000000000000001E-2</c:v>
                </c:pt>
                <c:pt idx="176">
                  <c:v>-2.4E-2</c:v>
                </c:pt>
                <c:pt idx="177">
                  <c:v>-2.3E-2</c:v>
                </c:pt>
                <c:pt idx="178">
                  <c:v>-2.1999999999999999E-2</c:v>
                </c:pt>
                <c:pt idx="179">
                  <c:v>-2.1000000000000001E-2</c:v>
                </c:pt>
                <c:pt idx="180">
                  <c:v>-0.02</c:v>
                </c:pt>
                <c:pt idx="181">
                  <c:v>-1.9E-2</c:v>
                </c:pt>
                <c:pt idx="182">
                  <c:v>-1.7999999999999999E-2</c:v>
                </c:pt>
                <c:pt idx="183">
                  <c:v>-1.7000000000000001E-2</c:v>
                </c:pt>
                <c:pt idx="184">
                  <c:v>-1.6E-2</c:v>
                </c:pt>
                <c:pt idx="185">
                  <c:v>-1.4999999999999999E-2</c:v>
                </c:pt>
                <c:pt idx="186">
                  <c:v>-1.4E-2</c:v>
                </c:pt>
                <c:pt idx="187">
                  <c:v>-1.2999999999999999E-2</c:v>
                </c:pt>
                <c:pt idx="188">
                  <c:v>-1.2E-2</c:v>
                </c:pt>
                <c:pt idx="189">
                  <c:v>-1.0999999999999999E-2</c:v>
                </c:pt>
                <c:pt idx="190">
                  <c:v>-0.01</c:v>
                </c:pt>
                <c:pt idx="191">
                  <c:v>-9.0000000000000097E-3</c:v>
                </c:pt>
                <c:pt idx="192">
                  <c:v>-8.0000000000000106E-3</c:v>
                </c:pt>
                <c:pt idx="193">
                  <c:v>-7.0000000000000097E-3</c:v>
                </c:pt>
                <c:pt idx="194">
                  <c:v>-6.0000000000000097E-3</c:v>
                </c:pt>
                <c:pt idx="195">
                  <c:v>-5.0000000000000001E-3</c:v>
                </c:pt>
                <c:pt idx="196">
                  <c:v>-4.0000000000000001E-3</c:v>
                </c:pt>
                <c:pt idx="197">
                  <c:v>-3.0000000000000001E-3</c:v>
                </c:pt>
                <c:pt idx="198">
                  <c:v>-2E-3</c:v>
                </c:pt>
                <c:pt idx="199">
                  <c:v>-1E-3</c:v>
                </c:pt>
                <c:pt idx="200">
                  <c:v>0</c:v>
                </c:pt>
                <c:pt idx="201">
                  <c:v>1E-3</c:v>
                </c:pt>
                <c:pt idx="202">
                  <c:v>2E-3</c:v>
                </c:pt>
                <c:pt idx="203">
                  <c:v>3.0000000000000001E-3</c:v>
                </c:pt>
                <c:pt idx="204">
                  <c:v>3.9999999999999801E-3</c:v>
                </c:pt>
                <c:pt idx="205">
                  <c:v>4.9999999999999802E-3</c:v>
                </c:pt>
                <c:pt idx="206">
                  <c:v>5.9999999999999802E-3</c:v>
                </c:pt>
                <c:pt idx="207">
                  <c:v>6.9999999999999802E-3</c:v>
                </c:pt>
                <c:pt idx="208">
                  <c:v>7.9999999999999793E-3</c:v>
                </c:pt>
                <c:pt idx="209">
                  <c:v>8.9999999999999802E-3</c:v>
                </c:pt>
                <c:pt idx="210">
                  <c:v>9.9999999999999794E-3</c:v>
                </c:pt>
                <c:pt idx="211">
                  <c:v>1.0999999999999999E-2</c:v>
                </c:pt>
                <c:pt idx="212">
                  <c:v>1.2E-2</c:v>
                </c:pt>
                <c:pt idx="213">
                  <c:v>1.2999999999999999E-2</c:v>
                </c:pt>
                <c:pt idx="214">
                  <c:v>1.4E-2</c:v>
                </c:pt>
                <c:pt idx="215">
                  <c:v>1.4999999999999999E-2</c:v>
                </c:pt>
                <c:pt idx="216">
                  <c:v>1.6E-2</c:v>
                </c:pt>
                <c:pt idx="217">
                  <c:v>1.7000000000000001E-2</c:v>
                </c:pt>
                <c:pt idx="218">
                  <c:v>1.7999999999999999E-2</c:v>
                </c:pt>
                <c:pt idx="219">
                  <c:v>1.9E-2</c:v>
                </c:pt>
                <c:pt idx="220">
                  <c:v>0.02</c:v>
                </c:pt>
                <c:pt idx="221">
                  <c:v>2.1000000000000001E-2</c:v>
                </c:pt>
                <c:pt idx="222">
                  <c:v>2.1999999999999999E-2</c:v>
                </c:pt>
                <c:pt idx="223">
                  <c:v>2.3E-2</c:v>
                </c:pt>
                <c:pt idx="224">
                  <c:v>2.4E-2</c:v>
                </c:pt>
                <c:pt idx="225">
                  <c:v>2.5000000000000001E-2</c:v>
                </c:pt>
                <c:pt idx="226">
                  <c:v>2.5999999999999999E-2</c:v>
                </c:pt>
                <c:pt idx="227">
                  <c:v>2.7E-2</c:v>
                </c:pt>
                <c:pt idx="228">
                  <c:v>2.8000000000000001E-2</c:v>
                </c:pt>
                <c:pt idx="229">
                  <c:v>2.9000000000000001E-2</c:v>
                </c:pt>
                <c:pt idx="230">
                  <c:v>0.03</c:v>
                </c:pt>
                <c:pt idx="231">
                  <c:v>3.1E-2</c:v>
                </c:pt>
                <c:pt idx="232">
                  <c:v>3.2000000000000001E-2</c:v>
                </c:pt>
                <c:pt idx="233">
                  <c:v>3.3000000000000002E-2</c:v>
                </c:pt>
                <c:pt idx="234">
                  <c:v>3.4000000000000002E-2</c:v>
                </c:pt>
                <c:pt idx="235">
                  <c:v>3.5000000000000003E-2</c:v>
                </c:pt>
                <c:pt idx="236">
                  <c:v>3.5999999999999997E-2</c:v>
                </c:pt>
                <c:pt idx="237">
                  <c:v>3.6999999999999998E-2</c:v>
                </c:pt>
                <c:pt idx="238">
                  <c:v>3.7999999999999999E-2</c:v>
                </c:pt>
                <c:pt idx="239">
                  <c:v>3.9E-2</c:v>
                </c:pt>
                <c:pt idx="240">
                  <c:v>0.04</c:v>
                </c:pt>
                <c:pt idx="241">
                  <c:v>4.1000000000000002E-2</c:v>
                </c:pt>
                <c:pt idx="242">
                  <c:v>4.2000000000000003E-2</c:v>
                </c:pt>
                <c:pt idx="243">
                  <c:v>4.2999999999999997E-2</c:v>
                </c:pt>
                <c:pt idx="244">
                  <c:v>4.3999999999999997E-2</c:v>
                </c:pt>
                <c:pt idx="245">
                  <c:v>4.4999999999999998E-2</c:v>
                </c:pt>
                <c:pt idx="246">
                  <c:v>4.5999999999999999E-2</c:v>
                </c:pt>
                <c:pt idx="247">
                  <c:v>4.7E-2</c:v>
                </c:pt>
                <c:pt idx="248">
                  <c:v>4.8000000000000001E-2</c:v>
                </c:pt>
                <c:pt idx="249">
                  <c:v>4.9000000000000002E-2</c:v>
                </c:pt>
                <c:pt idx="250">
                  <c:v>0.05</c:v>
                </c:pt>
                <c:pt idx="251">
                  <c:v>5.0999999999999997E-2</c:v>
                </c:pt>
                <c:pt idx="252">
                  <c:v>5.1999999999999998E-2</c:v>
                </c:pt>
                <c:pt idx="253">
                  <c:v>5.2999999999999999E-2</c:v>
                </c:pt>
                <c:pt idx="254">
                  <c:v>5.3999999999999999E-2</c:v>
                </c:pt>
                <c:pt idx="255">
                  <c:v>5.5E-2</c:v>
                </c:pt>
                <c:pt idx="256">
                  <c:v>5.6000000000000001E-2</c:v>
                </c:pt>
                <c:pt idx="257">
                  <c:v>5.7000000000000002E-2</c:v>
                </c:pt>
                <c:pt idx="258">
                  <c:v>5.8000000000000003E-2</c:v>
                </c:pt>
                <c:pt idx="259">
                  <c:v>5.8999999999999997E-2</c:v>
                </c:pt>
                <c:pt idx="260">
                  <c:v>0.06</c:v>
                </c:pt>
                <c:pt idx="261">
                  <c:v>6.0999999999999999E-2</c:v>
                </c:pt>
                <c:pt idx="262">
                  <c:v>6.2E-2</c:v>
                </c:pt>
                <c:pt idx="263">
                  <c:v>6.3E-2</c:v>
                </c:pt>
                <c:pt idx="264">
                  <c:v>6.4000000000000001E-2</c:v>
                </c:pt>
                <c:pt idx="265">
                  <c:v>6.5000000000000002E-2</c:v>
                </c:pt>
                <c:pt idx="266">
                  <c:v>6.6000000000000003E-2</c:v>
                </c:pt>
                <c:pt idx="267">
                  <c:v>6.7000000000000004E-2</c:v>
                </c:pt>
                <c:pt idx="268">
                  <c:v>6.8000000000000005E-2</c:v>
                </c:pt>
                <c:pt idx="269">
                  <c:v>6.9000000000000006E-2</c:v>
                </c:pt>
                <c:pt idx="270">
                  <c:v>7.0000000000000007E-2</c:v>
                </c:pt>
                <c:pt idx="271">
                  <c:v>7.0999999999999994E-2</c:v>
                </c:pt>
                <c:pt idx="272">
                  <c:v>7.1999999999999995E-2</c:v>
                </c:pt>
                <c:pt idx="273">
                  <c:v>7.2999999999999995E-2</c:v>
                </c:pt>
                <c:pt idx="274">
                  <c:v>7.3999999999999996E-2</c:v>
                </c:pt>
                <c:pt idx="275">
                  <c:v>7.4999999999999997E-2</c:v>
                </c:pt>
                <c:pt idx="276">
                  <c:v>7.5999999999999998E-2</c:v>
                </c:pt>
                <c:pt idx="277">
                  <c:v>7.6999999999999999E-2</c:v>
                </c:pt>
                <c:pt idx="278">
                  <c:v>7.8E-2</c:v>
                </c:pt>
                <c:pt idx="279">
                  <c:v>7.9000000000000001E-2</c:v>
                </c:pt>
                <c:pt idx="280">
                  <c:v>0.08</c:v>
                </c:pt>
                <c:pt idx="281">
                  <c:v>8.1000000000000003E-2</c:v>
                </c:pt>
                <c:pt idx="282">
                  <c:v>8.2000000000000003E-2</c:v>
                </c:pt>
                <c:pt idx="283">
                  <c:v>8.3000000000000004E-2</c:v>
                </c:pt>
                <c:pt idx="284">
                  <c:v>8.4000000000000005E-2</c:v>
                </c:pt>
                <c:pt idx="285">
                  <c:v>8.5000000000000006E-2</c:v>
                </c:pt>
                <c:pt idx="286">
                  <c:v>8.5999999999999993E-2</c:v>
                </c:pt>
                <c:pt idx="287">
                  <c:v>8.6999999999999994E-2</c:v>
                </c:pt>
                <c:pt idx="288">
                  <c:v>8.7999999999999995E-2</c:v>
                </c:pt>
                <c:pt idx="289">
                  <c:v>8.8999999999999996E-2</c:v>
                </c:pt>
                <c:pt idx="290">
                  <c:v>0.09</c:v>
                </c:pt>
                <c:pt idx="291">
                  <c:v>9.0999999999999998E-2</c:v>
                </c:pt>
                <c:pt idx="292">
                  <c:v>9.1999999999999998E-2</c:v>
                </c:pt>
                <c:pt idx="293">
                  <c:v>9.2999999999999999E-2</c:v>
                </c:pt>
                <c:pt idx="294">
                  <c:v>9.4E-2</c:v>
                </c:pt>
                <c:pt idx="295">
                  <c:v>9.5000000000000001E-2</c:v>
                </c:pt>
                <c:pt idx="296">
                  <c:v>9.6000000000000002E-2</c:v>
                </c:pt>
                <c:pt idx="297">
                  <c:v>9.7000000000000003E-2</c:v>
                </c:pt>
                <c:pt idx="298">
                  <c:v>9.8000000000000004E-2</c:v>
                </c:pt>
                <c:pt idx="299">
                  <c:v>9.9000000000000005E-2</c:v>
                </c:pt>
                <c:pt idx="300">
                  <c:v>0.1</c:v>
                </c:pt>
                <c:pt idx="301">
                  <c:v>0.10100000000000001</c:v>
                </c:pt>
                <c:pt idx="302">
                  <c:v>0.10199999999999999</c:v>
                </c:pt>
                <c:pt idx="303">
                  <c:v>0.10299999999999999</c:v>
                </c:pt>
                <c:pt idx="304">
                  <c:v>0.104</c:v>
                </c:pt>
                <c:pt idx="305">
                  <c:v>0.105</c:v>
                </c:pt>
                <c:pt idx="306">
                  <c:v>0.106</c:v>
                </c:pt>
                <c:pt idx="307">
                  <c:v>0.107</c:v>
                </c:pt>
                <c:pt idx="308">
                  <c:v>0.108</c:v>
                </c:pt>
                <c:pt idx="309">
                  <c:v>0.109</c:v>
                </c:pt>
                <c:pt idx="310">
                  <c:v>0.11</c:v>
                </c:pt>
                <c:pt idx="311">
                  <c:v>0.111</c:v>
                </c:pt>
                <c:pt idx="312">
                  <c:v>0.112</c:v>
                </c:pt>
                <c:pt idx="313">
                  <c:v>0.113</c:v>
                </c:pt>
                <c:pt idx="314">
                  <c:v>0.114</c:v>
                </c:pt>
                <c:pt idx="315">
                  <c:v>0.115</c:v>
                </c:pt>
                <c:pt idx="316">
                  <c:v>0.11600000000000001</c:v>
                </c:pt>
                <c:pt idx="317">
                  <c:v>0.11700000000000001</c:v>
                </c:pt>
                <c:pt idx="318">
                  <c:v>0.11799999999999999</c:v>
                </c:pt>
                <c:pt idx="319">
                  <c:v>0.11899999999999999</c:v>
                </c:pt>
                <c:pt idx="320">
                  <c:v>0.12</c:v>
                </c:pt>
                <c:pt idx="321">
                  <c:v>0.121</c:v>
                </c:pt>
                <c:pt idx="322">
                  <c:v>0.122</c:v>
                </c:pt>
                <c:pt idx="323">
                  <c:v>0.123</c:v>
                </c:pt>
                <c:pt idx="324">
                  <c:v>0.124</c:v>
                </c:pt>
                <c:pt idx="325">
                  <c:v>0.125</c:v>
                </c:pt>
                <c:pt idx="326">
                  <c:v>0.126</c:v>
                </c:pt>
                <c:pt idx="327">
                  <c:v>0.127</c:v>
                </c:pt>
                <c:pt idx="328">
                  <c:v>0.128</c:v>
                </c:pt>
                <c:pt idx="329">
                  <c:v>0.129</c:v>
                </c:pt>
                <c:pt idx="330">
                  <c:v>0.13</c:v>
                </c:pt>
                <c:pt idx="331">
                  <c:v>0.13100000000000001</c:v>
                </c:pt>
                <c:pt idx="332">
                  <c:v>0.13200000000000001</c:v>
                </c:pt>
                <c:pt idx="333">
                  <c:v>0.13300000000000001</c:v>
                </c:pt>
                <c:pt idx="334">
                  <c:v>0.13400000000000001</c:v>
                </c:pt>
                <c:pt idx="335">
                  <c:v>0.13500000000000001</c:v>
                </c:pt>
                <c:pt idx="336">
                  <c:v>0.13600000000000001</c:v>
                </c:pt>
                <c:pt idx="337">
                  <c:v>0.13700000000000001</c:v>
                </c:pt>
                <c:pt idx="338">
                  <c:v>0.13800000000000001</c:v>
                </c:pt>
                <c:pt idx="339">
                  <c:v>0.13900000000000001</c:v>
                </c:pt>
                <c:pt idx="340">
                  <c:v>0.14000000000000001</c:v>
                </c:pt>
                <c:pt idx="341">
                  <c:v>0.14099999999999999</c:v>
                </c:pt>
                <c:pt idx="342">
                  <c:v>0.14199999999999999</c:v>
                </c:pt>
                <c:pt idx="343">
                  <c:v>0.14299999999999999</c:v>
                </c:pt>
                <c:pt idx="344">
                  <c:v>0.14399999999999999</c:v>
                </c:pt>
                <c:pt idx="345">
                  <c:v>0.14499999999999999</c:v>
                </c:pt>
                <c:pt idx="346">
                  <c:v>0.14599999999999999</c:v>
                </c:pt>
                <c:pt idx="347">
                  <c:v>0.14699999999999999</c:v>
                </c:pt>
                <c:pt idx="348">
                  <c:v>0.14799999999999999</c:v>
                </c:pt>
                <c:pt idx="349">
                  <c:v>0.14899999999999999</c:v>
                </c:pt>
                <c:pt idx="350">
                  <c:v>0.15</c:v>
                </c:pt>
                <c:pt idx="351">
                  <c:v>0.151</c:v>
                </c:pt>
                <c:pt idx="352">
                  <c:v>0.152</c:v>
                </c:pt>
                <c:pt idx="353">
                  <c:v>0.153</c:v>
                </c:pt>
                <c:pt idx="354">
                  <c:v>0.154</c:v>
                </c:pt>
                <c:pt idx="355">
                  <c:v>0.155</c:v>
                </c:pt>
                <c:pt idx="356">
                  <c:v>0.156</c:v>
                </c:pt>
                <c:pt idx="357">
                  <c:v>0.157</c:v>
                </c:pt>
                <c:pt idx="358">
                  <c:v>0.158</c:v>
                </c:pt>
                <c:pt idx="359">
                  <c:v>0.159</c:v>
                </c:pt>
                <c:pt idx="360">
                  <c:v>0.16</c:v>
                </c:pt>
                <c:pt idx="361">
                  <c:v>0.161</c:v>
                </c:pt>
                <c:pt idx="362">
                  <c:v>0.16200000000000001</c:v>
                </c:pt>
                <c:pt idx="363">
                  <c:v>0.16300000000000001</c:v>
                </c:pt>
                <c:pt idx="364">
                  <c:v>0.16400000000000001</c:v>
                </c:pt>
                <c:pt idx="365">
                  <c:v>0.16500000000000001</c:v>
                </c:pt>
                <c:pt idx="366">
                  <c:v>0.16600000000000001</c:v>
                </c:pt>
                <c:pt idx="367">
                  <c:v>0.16700000000000001</c:v>
                </c:pt>
                <c:pt idx="368">
                  <c:v>0.16800000000000001</c:v>
                </c:pt>
                <c:pt idx="369">
                  <c:v>0.16900000000000001</c:v>
                </c:pt>
                <c:pt idx="370">
                  <c:v>0.17</c:v>
                </c:pt>
                <c:pt idx="371">
                  <c:v>0.17100000000000001</c:v>
                </c:pt>
                <c:pt idx="372">
                  <c:v>0.17199999999999999</c:v>
                </c:pt>
                <c:pt idx="373">
                  <c:v>0.17299999999999999</c:v>
                </c:pt>
                <c:pt idx="374">
                  <c:v>0.17399999999999999</c:v>
                </c:pt>
                <c:pt idx="375">
                  <c:v>0.17499999999999999</c:v>
                </c:pt>
                <c:pt idx="376">
                  <c:v>0.17599999999999999</c:v>
                </c:pt>
                <c:pt idx="377">
                  <c:v>0.17699999999999999</c:v>
                </c:pt>
                <c:pt idx="378">
                  <c:v>0.17799999999999999</c:v>
                </c:pt>
                <c:pt idx="379">
                  <c:v>0.17899999999999999</c:v>
                </c:pt>
                <c:pt idx="380">
                  <c:v>0.18</c:v>
                </c:pt>
                <c:pt idx="381">
                  <c:v>0.18099999999999999</c:v>
                </c:pt>
                <c:pt idx="382">
                  <c:v>0.182</c:v>
                </c:pt>
                <c:pt idx="383">
                  <c:v>0.183</c:v>
                </c:pt>
                <c:pt idx="384">
                  <c:v>0.184</c:v>
                </c:pt>
                <c:pt idx="385">
                  <c:v>0.185</c:v>
                </c:pt>
                <c:pt idx="386">
                  <c:v>0.186</c:v>
                </c:pt>
                <c:pt idx="387">
                  <c:v>0.187</c:v>
                </c:pt>
                <c:pt idx="388">
                  <c:v>0.188</c:v>
                </c:pt>
                <c:pt idx="389">
                  <c:v>0.189</c:v>
                </c:pt>
                <c:pt idx="390">
                  <c:v>0.19</c:v>
                </c:pt>
                <c:pt idx="391">
                  <c:v>0.191</c:v>
                </c:pt>
                <c:pt idx="392">
                  <c:v>0.192</c:v>
                </c:pt>
                <c:pt idx="393">
                  <c:v>0.193</c:v>
                </c:pt>
                <c:pt idx="394">
                  <c:v>0.19400000000000001</c:v>
                </c:pt>
                <c:pt idx="395">
                  <c:v>0.19500000000000001</c:v>
                </c:pt>
                <c:pt idx="396">
                  <c:v>0.19600000000000001</c:v>
                </c:pt>
                <c:pt idx="397">
                  <c:v>0.19700000000000001</c:v>
                </c:pt>
                <c:pt idx="398">
                  <c:v>0.19800000000000001</c:v>
                </c:pt>
                <c:pt idx="399">
                  <c:v>0.19900000000000001</c:v>
                </c:pt>
                <c:pt idx="400">
                  <c:v>0.2</c:v>
                </c:pt>
              </c:numCache>
            </c:numRef>
          </c:xVal>
          <c:yVal>
            <c:numRef>
              <c:f>Φύλλο1!$G$1:$G$401</c:f>
              <c:numCache>
                <c:formatCode>General</c:formatCode>
                <c:ptCount val="401"/>
                <c:pt idx="0">
                  <c:v>4.4855459142312593E-5</c:v>
                </c:pt>
                <c:pt idx="1">
                  <c:v>1.3657819665312168E-4</c:v>
                </c:pt>
                <c:pt idx="2">
                  <c:v>2.796878457864858E-4</c:v>
                </c:pt>
                <c:pt idx="3">
                  <c:v>4.7561386174489539E-4</c:v>
                </c:pt>
                <c:pt idx="4">
                  <c:v>7.2578018609068386E-4</c:v>
                </c:pt>
                <c:pt idx="5">
                  <c:v>1.0316043248263349E-3</c:v>
                </c:pt>
                <c:pt idx="6">
                  <c:v>1.3944964208124982E-3</c:v>
                </c:pt>
                <c:pt idx="7">
                  <c:v>1.8158583210831326E-3</c:v>
                </c:pt>
                <c:pt idx="8">
                  <c:v>2.2970826396254349E-3</c:v>
                </c:pt>
                <c:pt idx="9">
                  <c:v>2.839551816199846E-3</c:v>
                </c:pt>
                <c:pt idx="10">
                  <c:v>3.4446371717826007E-3</c:v>
                </c:pt>
                <c:pt idx="11">
                  <c:v>4.1136979612210276E-3</c:v>
                </c:pt>
                <c:pt idx="12">
                  <c:v>4.8480804236970838E-3</c:v>
                </c:pt>
                <c:pt idx="13">
                  <c:v>5.6491168316022073E-3</c:v>
                </c:pt>
                <c:pt idx="14">
                  <c:v>6.5181245384321211E-3</c:v>
                </c:pt>
                <c:pt idx="15">
                  <c:v>7.4564050263145514E-3</c:v>
                </c:pt>
                <c:pt idx="16">
                  <c:v>8.4652429537894636E-3</c:v>
                </c:pt>
                <c:pt idx="17">
                  <c:v>9.5459052044655542E-3</c:v>
                </c:pt>
                <c:pt idx="18">
                  <c:v>1.0699639937179747E-2</c:v>
                </c:pt>
                <c:pt idx="19">
                  <c:v>1.1927675638292707E-2</c:v>
                </c:pt>
                <c:pt idx="20">
                  <c:v>1.3231220176754079E-2</c:v>
                </c:pt>
                <c:pt idx="21">
                  <c:v>1.4611459862576507E-2</c:v>
                </c:pt>
                <c:pt idx="22">
                  <c:v>1.6069558509357783E-2</c:v>
                </c:pt>
                <c:pt idx="23">
                  <c:v>1.7606656501494664E-2</c:v>
                </c:pt>
                <c:pt idx="24">
                  <c:v>1.9223869866732159E-2</c:v>
                </c:pt>
                <c:pt idx="25">
                  <c:v>2.0922289354693101E-2</c:v>
                </c:pt>
                <c:pt idx="26">
                  <c:v>2.2702979522035226E-2</c:v>
                </c:pt>
                <c:pt idx="27">
                  <c:v>2.4566977824880907E-2</c:v>
                </c:pt>
                <c:pt idx="28">
                  <c:v>2.6515293719166711E-2</c:v>
                </c:pt>
                <c:pt idx="29">
                  <c:v>2.8548907769556896E-2</c:v>
                </c:pt>
                <c:pt idx="30">
                  <c:v>3.0668770767567726E-2</c:v>
                </c:pt>
                <c:pt idx="31">
                  <c:v>3.2875802859541517E-2</c:v>
                </c:pt>
                <c:pt idx="32">
                  <c:v>3.5170892685115432E-2</c:v>
                </c:pt>
                <c:pt idx="33">
                  <c:v>3.7554896526819759E-2</c:v>
                </c:pt>
                <c:pt idx="34">
                  <c:v>4.0028637471442446E-2</c:v>
                </c:pt>
                <c:pt idx="35">
                  <c:v>4.2592904583791898E-2</c:v>
                </c:pt>
                <c:pt idx="36">
                  <c:v>4.5248452093484236E-2</c:v>
                </c:pt>
                <c:pt idx="37">
                  <c:v>4.7995998595379494E-2</c:v>
                </c:pt>
                <c:pt idx="38">
                  <c:v>5.083622626428487E-2</c:v>
                </c:pt>
                <c:pt idx="39">
                  <c:v>5.3769780084538879E-2</c:v>
                </c:pt>
                <c:pt idx="40">
                  <c:v>5.6797267095080393E-2</c:v>
                </c:pt>
                <c:pt idx="41">
                  <c:v>5.9919255650608523E-2</c:v>
                </c:pt>
                <c:pt idx="42">
                  <c:v>6.3136274699422026E-2</c:v>
                </c:pt>
                <c:pt idx="43">
                  <c:v>6.6448813078529442E-2</c:v>
                </c:pt>
                <c:pt idx="44">
                  <c:v>6.9857318826606188E-2</c:v>
                </c:pt>
                <c:pt idx="45">
                  <c:v>7.3362198515370403E-2</c:v>
                </c:pt>
                <c:pt idx="46">
                  <c:v>7.6963816599940768E-2</c:v>
                </c:pt>
                <c:pt idx="47">
                  <c:v>8.0662494788727404E-2</c:v>
                </c:pt>
                <c:pt idx="48">
                  <c:v>8.44585114334023E-2</c:v>
                </c:pt>
                <c:pt idx="49">
                  <c:v>8.8352100939479344E-2</c:v>
                </c:pt>
                <c:pt idx="50">
                  <c:v>9.2343453198031306E-2</c:v>
                </c:pt>
                <c:pt idx="51">
                  <c:v>9.6432713039052681E-2</c:v>
                </c:pt>
                <c:pt idx="52">
                  <c:v>0.10061997970697131</c:v>
                </c:pt>
                <c:pt idx="53">
                  <c:v>0.10490530635879848</c:v>
                </c:pt>
                <c:pt idx="54">
                  <c:v>0.10928869958539303</c:v>
                </c:pt>
                <c:pt idx="55">
                  <c:v>0.11377011895630644</c:v>
                </c:pt>
                <c:pt idx="56">
                  <c:v>0.11834947658865905</c:v>
                </c:pt>
                <c:pt idx="57">
                  <c:v>0.12302663674048697</c:v>
                </c:pt>
                <c:pt idx="58">
                  <c:v>0.12780141542898335</c:v>
                </c:pt>
                <c:pt idx="59">
                  <c:v>0.13267358007404673</c:v>
                </c:pt>
                <c:pt idx="60">
                  <c:v>0.13764284916752972</c:v>
                </c:pt>
                <c:pt idx="61">
                  <c:v>0.14270889196857353</c:v>
                </c:pt>
                <c:pt idx="62">
                  <c:v>0.1478713282253897</c:v>
                </c:pt>
                <c:pt idx="63">
                  <c:v>0.15312972792384366</c:v>
                </c:pt>
                <c:pt idx="64">
                  <c:v>0.15848361106317435</c:v>
                </c:pt>
                <c:pt idx="65">
                  <c:v>0.16393244745916624</c:v>
                </c:pt>
                <c:pt idx="66">
                  <c:v>0.1694756565750781</c:v>
                </c:pt>
                <c:pt idx="67">
                  <c:v>0.17511260738061518</c:v>
                </c:pt>
                <c:pt idx="68">
                  <c:v>0.18084261823920916</c:v>
                </c:pt>
                <c:pt idx="69">
                  <c:v>0.18666495682385986</c:v>
                </c:pt>
                <c:pt idx="70">
                  <c:v>0.19257884006177217</c:v>
                </c:pt>
                <c:pt idx="71">
                  <c:v>0.19858343410800164</c:v>
                </c:pt>
                <c:pt idx="72">
                  <c:v>0.20467785434830799</c:v>
                </c:pt>
                <c:pt idx="73">
                  <c:v>0.21086116543139388</c:v>
                </c:pt>
                <c:pt idx="74">
                  <c:v>0.21713238133069118</c:v>
                </c:pt>
                <c:pt idx="75">
                  <c:v>0.22349046543583415</c:v>
                </c:pt>
                <c:pt idx="76">
                  <c:v>0.22993433067394406</c:v>
                </c:pt>
                <c:pt idx="77">
                  <c:v>0.23646283966082729</c:v>
                </c:pt>
                <c:pt idx="78">
                  <c:v>0.24307480488217117</c:v>
                </c:pt>
                <c:pt idx="79">
                  <c:v>0.24976898890480351</c:v>
                </c:pt>
                <c:pt idx="80">
                  <c:v>0.25654410461805816</c:v>
                </c:pt>
                <c:pt idx="81">
                  <c:v>0.26339881550527416</c:v>
                </c:pt>
                <c:pt idx="82">
                  <c:v>0.27033173594543281</c:v>
                </c:pt>
                <c:pt idx="83">
                  <c:v>0.27734143154491747</c:v>
                </c:pt>
                <c:pt idx="84">
                  <c:v>0.28442641949936237</c:v>
                </c:pt>
                <c:pt idx="85">
                  <c:v>0.29158516898553472</c:v>
                </c:pt>
                <c:pt idx="86">
                  <c:v>0.2988161015831754</c:v>
                </c:pt>
                <c:pt idx="87">
                  <c:v>0.30611759172670272</c:v>
                </c:pt>
                <c:pt idx="88">
                  <c:v>0.31348796718666416</c:v>
                </c:pt>
                <c:pt idx="89">
                  <c:v>0.32092550958080007</c:v>
                </c:pt>
                <c:pt idx="90">
                  <c:v>0.32842845491456246</c:v>
                </c:pt>
                <c:pt idx="91">
                  <c:v>0.33599499415091394</c:v>
                </c:pt>
                <c:pt idx="92">
                  <c:v>0.34362327380920865</c:v>
                </c:pt>
                <c:pt idx="93">
                  <c:v>0.35131139659294114</c:v>
                </c:pt>
                <c:pt idx="94">
                  <c:v>0.35905742204612229</c:v>
                </c:pt>
                <c:pt idx="95">
                  <c:v>0.36685936723803048</c:v>
                </c:pt>
                <c:pt idx="96">
                  <c:v>0.37471520747605552</c:v>
                </c:pt>
                <c:pt idx="97">
                  <c:v>0.38262287704634629</c:v>
                </c:pt>
                <c:pt idx="98">
                  <c:v>0.39058026998193546</c:v>
                </c:pt>
                <c:pt idx="99">
                  <c:v>0.39858524085801794</c:v>
                </c:pt>
                <c:pt idx="100">
                  <c:v>0.40663560561401746</c:v>
                </c:pt>
                <c:pt idx="101">
                  <c:v>0.41472914240207065</c:v>
                </c:pt>
                <c:pt idx="102">
                  <c:v>0.42286359246153848</c:v>
                </c:pt>
                <c:pt idx="103">
                  <c:v>0.43103666101912663</c:v>
                </c:pt>
                <c:pt idx="104">
                  <c:v>0.43924601821418824</c:v>
                </c:pt>
                <c:pt idx="105">
                  <c:v>0.44748930004875787</c:v>
                </c:pt>
                <c:pt idx="106">
                  <c:v>0.45576410936185047</c:v>
                </c:pt>
                <c:pt idx="107">
                  <c:v>0.46406801682753746</c:v>
                </c:pt>
                <c:pt idx="108">
                  <c:v>0.47239856197630065</c:v>
                </c:pt>
                <c:pt idx="109">
                  <c:v>0.48075325423913906</c:v>
                </c:pt>
                <c:pt idx="110">
                  <c:v>0.48912957401389578</c:v>
                </c:pt>
                <c:pt idx="111">
                  <c:v>0.49752497375324639</c:v>
                </c:pt>
                <c:pt idx="112">
                  <c:v>0.50593687907378326</c:v>
                </c:pt>
                <c:pt idx="113">
                  <c:v>0.51436268988560185</c:v>
                </c:pt>
                <c:pt idx="114">
                  <c:v>0.52279978154179596</c:v>
                </c:pt>
                <c:pt idx="115">
                  <c:v>0.53124550600723452</c:v>
                </c:pt>
                <c:pt idx="116">
                  <c:v>0.53969719304599506</c:v>
                </c:pt>
                <c:pt idx="117">
                  <c:v>0.54815215142680129</c:v>
                </c:pt>
                <c:pt idx="118">
                  <c:v>0.55660767014580537</c:v>
                </c:pt>
                <c:pt idx="119">
                  <c:v>0.5650610196660395</c:v>
                </c:pt>
                <c:pt idx="120">
                  <c:v>0.57350945317284829</c:v>
                </c:pt>
                <c:pt idx="121">
                  <c:v>0.58195020784459861</c:v>
                </c:pt>
                <c:pt idx="122">
                  <c:v>0.59038050613795523</c:v>
                </c:pt>
                <c:pt idx="123">
                  <c:v>0.59879755708699345</c:v>
                </c:pt>
                <c:pt idx="124">
                  <c:v>0.60719855761541441</c:v>
                </c:pt>
                <c:pt idx="125">
                  <c:v>0.61558069386111014</c:v>
                </c:pt>
                <c:pt idx="126">
                  <c:v>0.62394114251232313</c:v>
                </c:pt>
                <c:pt idx="127">
                  <c:v>0.63227707215462781</c:v>
                </c:pt>
                <c:pt idx="128">
                  <c:v>0.64058564462795664</c:v>
                </c:pt>
                <c:pt idx="129">
                  <c:v>0.64886401639288094</c:v>
                </c:pt>
                <c:pt idx="130">
                  <c:v>0.65710933990535325</c:v>
                </c:pt>
                <c:pt idx="131">
                  <c:v>0.66531876499910148</c:v>
                </c:pt>
                <c:pt idx="132">
                  <c:v>0.6734894402748679</c:v>
                </c:pt>
                <c:pt idx="133">
                  <c:v>0.68161851449566835</c:v>
                </c:pt>
                <c:pt idx="134">
                  <c:v>0.68970313798725114</c:v>
                </c:pt>
                <c:pt idx="135">
                  <c:v>0.69774046404292189</c:v>
                </c:pt>
                <c:pt idx="136">
                  <c:v>0.70572765033189477</c:v>
                </c:pt>
                <c:pt idx="137">
                  <c:v>0.71366186031033718</c:v>
                </c:pt>
                <c:pt idx="138">
                  <c:v>0.7215402646342497</c:v>
                </c:pt>
                <c:pt idx="139">
                  <c:v>0.72936004257334563</c:v>
                </c:pt>
                <c:pt idx="140">
                  <c:v>0.73711838342506752</c:v>
                </c:pt>
                <c:pt idx="141">
                  <c:v>0.7448124879278909</c:v>
                </c:pt>
                <c:pt idx="142">
                  <c:v>0.75243956967305881</c:v>
                </c:pt>
                <c:pt idx="143">
                  <c:v>0.75999685651388804</c:v>
                </c:pt>
                <c:pt idx="144">
                  <c:v>0.76748159197178933</c:v>
                </c:pt>
                <c:pt idx="145">
                  <c:v>0.77489103663814451</c:v>
                </c:pt>
                <c:pt idx="146">
                  <c:v>0.78222246957117902</c:v>
                </c:pt>
                <c:pt idx="147">
                  <c:v>0.7894731896869801</c:v>
                </c:pt>
                <c:pt idx="148">
                  <c:v>0.79664051714379647</c:v>
                </c:pt>
                <c:pt idx="149">
                  <c:v>0.80372179471877581</c:v>
                </c:pt>
                <c:pt idx="150">
                  <c:v>0.81071438917628524</c:v>
                </c:pt>
                <c:pt idx="151">
                  <c:v>0.81761569262696909</c:v>
                </c:pt>
                <c:pt idx="152">
                  <c:v>0.82442312387670491</c:v>
                </c:pt>
                <c:pt idx="153">
                  <c:v>0.83113412976461609</c:v>
                </c:pt>
                <c:pt idx="154">
                  <c:v>0.83774618648931343</c:v>
                </c:pt>
                <c:pt idx="155">
                  <c:v>0.84425680092253663</c:v>
                </c:pt>
                <c:pt idx="156">
                  <c:v>0.85066351190937683</c:v>
                </c:pt>
                <c:pt idx="157">
                  <c:v>0.856963891554269</c:v>
                </c:pt>
                <c:pt idx="158">
                  <c:v>0.8631555464919467</c:v>
                </c:pt>
                <c:pt idx="159">
                  <c:v>0.86923611914256371</c:v>
                </c:pt>
                <c:pt idx="160">
                  <c:v>0.87520328895019583</c:v>
                </c:pt>
                <c:pt idx="161">
                  <c:v>0.88105477360394235</c:v>
                </c:pt>
                <c:pt idx="162">
                  <c:v>0.88678833024085812</c:v>
                </c:pt>
                <c:pt idx="163">
                  <c:v>0.89240175662996091</c:v>
                </c:pt>
                <c:pt idx="164">
                  <c:v>0.89789289233655978</c:v>
                </c:pt>
                <c:pt idx="165">
                  <c:v>0.90325961986617875</c:v>
                </c:pt>
                <c:pt idx="166">
                  <c:v>0.90849986578734265</c:v>
                </c:pt>
                <c:pt idx="167">
                  <c:v>0.91361160183251788</c:v>
                </c:pt>
                <c:pt idx="168">
                  <c:v>0.91859284597650892</c:v>
                </c:pt>
                <c:pt idx="169">
                  <c:v>0.92344166349162748</c:v>
                </c:pt>
                <c:pt idx="170">
                  <c:v>0.92815616797896061</c:v>
                </c:pt>
                <c:pt idx="171">
                  <c:v>0.93273452237508325</c:v>
                </c:pt>
                <c:pt idx="172">
                  <c:v>0.93717493993357581</c:v>
                </c:pt>
                <c:pt idx="173">
                  <c:v>0.94147568518071478</c:v>
                </c:pt>
                <c:pt idx="174">
                  <c:v>0.94563507484473541</c:v>
                </c:pt>
                <c:pt idx="175">
                  <c:v>0.94965147875806666</c:v>
                </c:pt>
                <c:pt idx="176">
                  <c:v>0.95352332073196056</c:v>
                </c:pt>
                <c:pt idx="177">
                  <c:v>0.95724907940296478</c:v>
                </c:pt>
                <c:pt idx="178">
                  <c:v>0.96082728905068659</c:v>
                </c:pt>
                <c:pt idx="179">
                  <c:v>0.96425654038632913</c:v>
                </c:pt>
                <c:pt idx="180">
                  <c:v>0.96753548131149747</c:v>
                </c:pt>
                <c:pt idx="181">
                  <c:v>0.97066281764677897</c:v>
                </c:pt>
                <c:pt idx="182">
                  <c:v>0.9736373138296387</c:v>
                </c:pt>
                <c:pt idx="183">
                  <c:v>0.97645779358117923</c:v>
                </c:pt>
                <c:pt idx="184">
                  <c:v>0.97912314054133054</c:v>
                </c:pt>
                <c:pt idx="185">
                  <c:v>0.98163229887207326</c:v>
                </c:pt>
                <c:pt idx="186">
                  <c:v>0.98398427382829301</c:v>
                </c:pt>
                <c:pt idx="187">
                  <c:v>0.98617813229591067</c:v>
                </c:pt>
                <c:pt idx="188">
                  <c:v>0.98821300329693329</c:v>
                </c:pt>
                <c:pt idx="189">
                  <c:v>0.99008807846110847</c:v>
                </c:pt>
                <c:pt idx="190">
                  <c:v>0.99180261246386825</c:v>
                </c:pt>
                <c:pt idx="191">
                  <c:v>0.993355923430288</c:v>
                </c:pt>
                <c:pt idx="192">
                  <c:v>0.994747393304798</c:v>
                </c:pt>
                <c:pt idx="193">
                  <c:v>0.99597646818640806</c:v>
                </c:pt>
                <c:pt idx="194">
                  <c:v>0.99704265862922414</c:v>
                </c:pt>
                <c:pt idx="195">
                  <c:v>0.99794553990807844</c:v>
                </c:pt>
                <c:pt idx="196">
                  <c:v>0.99868475224908004</c:v>
                </c:pt>
                <c:pt idx="197">
                  <c:v>0.9992600010249556</c:v>
                </c:pt>
                <c:pt idx="198">
                  <c:v>0.99967105691504143</c:v>
                </c:pt>
                <c:pt idx="199">
                  <c:v>0.99991775602983168</c:v>
                </c:pt>
                <c:pt idx="200">
                  <c:v>1</c:v>
                </c:pt>
                <c:pt idx="201">
                  <c:v>0.99991775602983168</c:v>
                </c:pt>
                <c:pt idx="202">
                  <c:v>0.99967105691504143</c:v>
                </c:pt>
                <c:pt idx="203">
                  <c:v>0.9992600010249556</c:v>
                </c:pt>
                <c:pt idx="204">
                  <c:v>0.99868475224908004</c:v>
                </c:pt>
                <c:pt idx="205">
                  <c:v>0.99794553990807855</c:v>
                </c:pt>
                <c:pt idx="206">
                  <c:v>0.99704265862922414</c:v>
                </c:pt>
                <c:pt idx="207">
                  <c:v>0.99597646818640784</c:v>
                </c:pt>
                <c:pt idx="208">
                  <c:v>0.99474739330479822</c:v>
                </c:pt>
                <c:pt idx="209">
                  <c:v>0.99335592343028822</c:v>
                </c:pt>
                <c:pt idx="210">
                  <c:v>0.99180261246386847</c:v>
                </c:pt>
                <c:pt idx="211">
                  <c:v>0.99008807846110847</c:v>
                </c:pt>
                <c:pt idx="212">
                  <c:v>0.98821300329693329</c:v>
                </c:pt>
                <c:pt idx="213">
                  <c:v>0.98617813229591067</c:v>
                </c:pt>
                <c:pt idx="214">
                  <c:v>0.98398427382829301</c:v>
                </c:pt>
                <c:pt idx="215">
                  <c:v>0.98163229887207326</c:v>
                </c:pt>
                <c:pt idx="216">
                  <c:v>0.97912314054133054</c:v>
                </c:pt>
                <c:pt idx="217">
                  <c:v>0.97645779358117923</c:v>
                </c:pt>
                <c:pt idx="218">
                  <c:v>0.9736373138296387</c:v>
                </c:pt>
                <c:pt idx="219">
                  <c:v>0.97066281764677897</c:v>
                </c:pt>
                <c:pt idx="220">
                  <c:v>0.96753548131149747</c:v>
                </c:pt>
                <c:pt idx="221">
                  <c:v>0.96425654038632913</c:v>
                </c:pt>
                <c:pt idx="222">
                  <c:v>0.96082728905068659</c:v>
                </c:pt>
                <c:pt idx="223">
                  <c:v>0.95724907940296478</c:v>
                </c:pt>
                <c:pt idx="224">
                  <c:v>0.95352332073196056</c:v>
                </c:pt>
                <c:pt idx="225">
                  <c:v>0.94965147875806666</c:v>
                </c:pt>
                <c:pt idx="226">
                  <c:v>0.94563507484473541</c:v>
                </c:pt>
                <c:pt idx="227">
                  <c:v>0.94147568518071478</c:v>
                </c:pt>
                <c:pt idx="228">
                  <c:v>0.93717493993357581</c:v>
                </c:pt>
                <c:pt idx="229">
                  <c:v>0.93273452237508325</c:v>
                </c:pt>
                <c:pt idx="230">
                  <c:v>0.92815616797896061</c:v>
                </c:pt>
                <c:pt idx="231">
                  <c:v>0.92344166349162748</c:v>
                </c:pt>
                <c:pt idx="232">
                  <c:v>0.91859284597650892</c:v>
                </c:pt>
                <c:pt idx="233">
                  <c:v>0.91361160183251788</c:v>
                </c:pt>
                <c:pt idx="234">
                  <c:v>0.90849986578734265</c:v>
                </c:pt>
                <c:pt idx="235">
                  <c:v>0.90325961986617875</c:v>
                </c:pt>
                <c:pt idx="236">
                  <c:v>0.89789289233655978</c:v>
                </c:pt>
                <c:pt idx="237">
                  <c:v>0.89240175662996091</c:v>
                </c:pt>
                <c:pt idx="238">
                  <c:v>0.88678833024085812</c:v>
                </c:pt>
                <c:pt idx="239">
                  <c:v>0.88105477360394235</c:v>
                </c:pt>
                <c:pt idx="240">
                  <c:v>0.87520328895019583</c:v>
                </c:pt>
                <c:pt idx="241">
                  <c:v>0.86923611914256371</c:v>
                </c:pt>
                <c:pt idx="242">
                  <c:v>0.8631555464919467</c:v>
                </c:pt>
                <c:pt idx="243">
                  <c:v>0.856963891554269</c:v>
                </c:pt>
                <c:pt idx="244">
                  <c:v>0.85066351190937683</c:v>
                </c:pt>
                <c:pt idx="245">
                  <c:v>0.84425680092253663</c:v>
                </c:pt>
                <c:pt idx="246">
                  <c:v>0.83774618648931343</c:v>
                </c:pt>
                <c:pt idx="247">
                  <c:v>0.83113412976461609</c:v>
                </c:pt>
                <c:pt idx="248">
                  <c:v>0.82442312387670491</c:v>
                </c:pt>
                <c:pt idx="249">
                  <c:v>0.81761569262696909</c:v>
                </c:pt>
                <c:pt idx="250">
                  <c:v>0.81071438917628524</c:v>
                </c:pt>
                <c:pt idx="251">
                  <c:v>0.80372179471877581</c:v>
                </c:pt>
                <c:pt idx="252">
                  <c:v>0.79664051714379647</c:v>
                </c:pt>
                <c:pt idx="253">
                  <c:v>0.7894731896869801</c:v>
                </c:pt>
                <c:pt idx="254">
                  <c:v>0.78222246957117902</c:v>
                </c:pt>
                <c:pt idx="255">
                  <c:v>0.77489103663814451</c:v>
                </c:pt>
                <c:pt idx="256">
                  <c:v>0.76748159197178933</c:v>
                </c:pt>
                <c:pt idx="257">
                  <c:v>0.75999685651388804</c:v>
                </c:pt>
                <c:pt idx="258">
                  <c:v>0.75243956967305881</c:v>
                </c:pt>
                <c:pt idx="259">
                  <c:v>0.7448124879278909</c:v>
                </c:pt>
                <c:pt idx="260">
                  <c:v>0.73711838342506752</c:v>
                </c:pt>
                <c:pt idx="261">
                  <c:v>0.72936004257334563</c:v>
                </c:pt>
                <c:pt idx="262">
                  <c:v>0.7215402646342497</c:v>
                </c:pt>
                <c:pt idx="263">
                  <c:v>0.71366186031033718</c:v>
                </c:pt>
                <c:pt idx="264">
                  <c:v>0.70572765033189477</c:v>
                </c:pt>
                <c:pt idx="265">
                  <c:v>0.69774046404292189</c:v>
                </c:pt>
                <c:pt idx="266">
                  <c:v>0.68970313798725114</c:v>
                </c:pt>
                <c:pt idx="267">
                  <c:v>0.68161851449566835</c:v>
                </c:pt>
                <c:pt idx="268">
                  <c:v>0.6734894402748679</c:v>
                </c:pt>
                <c:pt idx="269">
                  <c:v>0.66531876499910148</c:v>
                </c:pt>
                <c:pt idx="270">
                  <c:v>0.65710933990535325</c:v>
                </c:pt>
                <c:pt idx="271">
                  <c:v>0.64886401639288094</c:v>
                </c:pt>
                <c:pt idx="272">
                  <c:v>0.64058564462795664</c:v>
                </c:pt>
                <c:pt idx="273">
                  <c:v>0.63227707215462781</c:v>
                </c:pt>
                <c:pt idx="274">
                  <c:v>0.62394114251232313</c:v>
                </c:pt>
                <c:pt idx="275">
                  <c:v>0.61558069386111014</c:v>
                </c:pt>
                <c:pt idx="276">
                  <c:v>0.60719855761541441</c:v>
                </c:pt>
                <c:pt idx="277">
                  <c:v>0.59879755708699345</c:v>
                </c:pt>
                <c:pt idx="278">
                  <c:v>0.59038050613795523</c:v>
                </c:pt>
                <c:pt idx="279">
                  <c:v>0.58195020784459861</c:v>
                </c:pt>
                <c:pt idx="280">
                  <c:v>0.57350945317284829</c:v>
                </c:pt>
                <c:pt idx="281">
                  <c:v>0.5650610196660395</c:v>
                </c:pt>
                <c:pt idx="282">
                  <c:v>0.55660767014580537</c:v>
                </c:pt>
                <c:pt idx="283">
                  <c:v>0.54815215142680129</c:v>
                </c:pt>
                <c:pt idx="284">
                  <c:v>0.53969719304599506</c:v>
                </c:pt>
                <c:pt idx="285">
                  <c:v>0.53124550600723452</c:v>
                </c:pt>
                <c:pt idx="286">
                  <c:v>0.52279978154179596</c:v>
                </c:pt>
                <c:pt idx="287">
                  <c:v>0.51436268988560185</c:v>
                </c:pt>
                <c:pt idx="288">
                  <c:v>0.50593687907378326</c:v>
                </c:pt>
                <c:pt idx="289">
                  <c:v>0.49752497375324639</c:v>
                </c:pt>
                <c:pt idx="290">
                  <c:v>0.48912957401389578</c:v>
                </c:pt>
                <c:pt idx="291">
                  <c:v>0.48075325423913906</c:v>
                </c:pt>
                <c:pt idx="292">
                  <c:v>0.47239856197630065</c:v>
                </c:pt>
                <c:pt idx="293">
                  <c:v>0.46406801682753746</c:v>
                </c:pt>
                <c:pt idx="294">
                  <c:v>0.45576410936185047</c:v>
                </c:pt>
                <c:pt idx="295">
                  <c:v>0.44748930004875787</c:v>
                </c:pt>
                <c:pt idx="296">
                  <c:v>0.43924601821418824</c:v>
                </c:pt>
                <c:pt idx="297">
                  <c:v>0.43103666101912663</c:v>
                </c:pt>
                <c:pt idx="298">
                  <c:v>0.42286359246153848</c:v>
                </c:pt>
                <c:pt idx="299">
                  <c:v>0.41472914240207065</c:v>
                </c:pt>
                <c:pt idx="300">
                  <c:v>0.40663560561401746</c:v>
                </c:pt>
                <c:pt idx="301">
                  <c:v>0.39858524085801794</c:v>
                </c:pt>
                <c:pt idx="302">
                  <c:v>0.39058026998193546</c:v>
                </c:pt>
                <c:pt idx="303">
                  <c:v>0.38262287704634629</c:v>
                </c:pt>
                <c:pt idx="304">
                  <c:v>0.37471520747605552</c:v>
                </c:pt>
                <c:pt idx="305">
                  <c:v>0.36685936723803048</c:v>
                </c:pt>
                <c:pt idx="306">
                  <c:v>0.35905742204612229</c:v>
                </c:pt>
                <c:pt idx="307">
                  <c:v>0.35131139659294114</c:v>
                </c:pt>
                <c:pt idx="308">
                  <c:v>0.34362327380920865</c:v>
                </c:pt>
                <c:pt idx="309">
                  <c:v>0.33599499415091394</c:v>
                </c:pt>
                <c:pt idx="310">
                  <c:v>0.32842845491456246</c:v>
                </c:pt>
                <c:pt idx="311">
                  <c:v>0.32092550958080007</c:v>
                </c:pt>
                <c:pt idx="312">
                  <c:v>0.31348796718666416</c:v>
                </c:pt>
                <c:pt idx="313">
                  <c:v>0.30611759172670272</c:v>
                </c:pt>
                <c:pt idx="314">
                  <c:v>0.2988161015831754</c:v>
                </c:pt>
                <c:pt idx="315">
                  <c:v>0.29158516898553472</c:v>
                </c:pt>
                <c:pt idx="316">
                  <c:v>0.28442641949936237</c:v>
                </c:pt>
                <c:pt idx="317">
                  <c:v>0.27734143154491747</c:v>
                </c:pt>
                <c:pt idx="318">
                  <c:v>0.27033173594543281</c:v>
                </c:pt>
                <c:pt idx="319">
                  <c:v>0.26339881550527416</c:v>
                </c:pt>
                <c:pt idx="320">
                  <c:v>0.25654410461805816</c:v>
                </c:pt>
                <c:pt idx="321">
                  <c:v>0.24976898890480351</c:v>
                </c:pt>
                <c:pt idx="322">
                  <c:v>0.24307480488217117</c:v>
                </c:pt>
                <c:pt idx="323">
                  <c:v>0.23646283966082729</c:v>
                </c:pt>
                <c:pt idx="324">
                  <c:v>0.22993433067394406</c:v>
                </c:pt>
                <c:pt idx="325">
                  <c:v>0.22349046543583415</c:v>
                </c:pt>
                <c:pt idx="326">
                  <c:v>0.21713238133069118</c:v>
                </c:pt>
                <c:pt idx="327">
                  <c:v>0.21086116543139388</c:v>
                </c:pt>
                <c:pt idx="328">
                  <c:v>0.20467785434830799</c:v>
                </c:pt>
                <c:pt idx="329">
                  <c:v>0.19858343410800164</c:v>
                </c:pt>
                <c:pt idx="330">
                  <c:v>0.19257884006177217</c:v>
                </c:pt>
                <c:pt idx="331">
                  <c:v>0.18666495682385986</c:v>
                </c:pt>
                <c:pt idx="332">
                  <c:v>0.18084261823920916</c:v>
                </c:pt>
                <c:pt idx="333">
                  <c:v>0.17511260738061518</c:v>
                </c:pt>
                <c:pt idx="334">
                  <c:v>0.1694756565750781</c:v>
                </c:pt>
                <c:pt idx="335">
                  <c:v>0.16393244745916624</c:v>
                </c:pt>
                <c:pt idx="336">
                  <c:v>0.15848361106317435</c:v>
                </c:pt>
                <c:pt idx="337">
                  <c:v>0.15312972792384366</c:v>
                </c:pt>
                <c:pt idx="338">
                  <c:v>0.1478713282253897</c:v>
                </c:pt>
                <c:pt idx="339">
                  <c:v>0.14270889196857353</c:v>
                </c:pt>
                <c:pt idx="340">
                  <c:v>0.13764284916752972</c:v>
                </c:pt>
                <c:pt idx="341">
                  <c:v>0.13267358007404673</c:v>
                </c:pt>
                <c:pt idx="342">
                  <c:v>0.12780141542898335</c:v>
                </c:pt>
                <c:pt idx="343">
                  <c:v>0.12302663674048697</c:v>
                </c:pt>
                <c:pt idx="344">
                  <c:v>0.11834947658865905</c:v>
                </c:pt>
                <c:pt idx="345">
                  <c:v>0.11377011895630644</c:v>
                </c:pt>
                <c:pt idx="346">
                  <c:v>0.10928869958539303</c:v>
                </c:pt>
                <c:pt idx="347">
                  <c:v>0.10490530635879848</c:v>
                </c:pt>
                <c:pt idx="348">
                  <c:v>0.10061997970697131</c:v>
                </c:pt>
                <c:pt idx="349">
                  <c:v>9.6432713039052681E-2</c:v>
                </c:pt>
                <c:pt idx="350">
                  <c:v>9.2343453198031306E-2</c:v>
                </c:pt>
                <c:pt idx="351">
                  <c:v>8.8352100939479344E-2</c:v>
                </c:pt>
                <c:pt idx="352">
                  <c:v>8.44585114334023E-2</c:v>
                </c:pt>
                <c:pt idx="353">
                  <c:v>8.0662494788727404E-2</c:v>
                </c:pt>
                <c:pt idx="354">
                  <c:v>7.6963816599940768E-2</c:v>
                </c:pt>
                <c:pt idx="355">
                  <c:v>7.3362198515370403E-2</c:v>
                </c:pt>
                <c:pt idx="356">
                  <c:v>6.9857318826606188E-2</c:v>
                </c:pt>
                <c:pt idx="357">
                  <c:v>6.6448813078529442E-2</c:v>
                </c:pt>
                <c:pt idx="358">
                  <c:v>6.3136274699422026E-2</c:v>
                </c:pt>
                <c:pt idx="359">
                  <c:v>5.9919255650608523E-2</c:v>
                </c:pt>
                <c:pt idx="360">
                  <c:v>5.6797267095080393E-2</c:v>
                </c:pt>
                <c:pt idx="361">
                  <c:v>5.3769780084538879E-2</c:v>
                </c:pt>
                <c:pt idx="362">
                  <c:v>5.083622626428487E-2</c:v>
                </c:pt>
                <c:pt idx="363">
                  <c:v>4.7995998595379494E-2</c:v>
                </c:pt>
                <c:pt idx="364">
                  <c:v>4.5248452093484236E-2</c:v>
                </c:pt>
                <c:pt idx="365">
                  <c:v>4.2592904583791898E-2</c:v>
                </c:pt>
                <c:pt idx="366">
                  <c:v>4.0028637471442446E-2</c:v>
                </c:pt>
                <c:pt idx="367">
                  <c:v>3.7554896526819759E-2</c:v>
                </c:pt>
                <c:pt idx="368">
                  <c:v>3.5170892685115432E-2</c:v>
                </c:pt>
                <c:pt idx="369">
                  <c:v>3.2875802859541517E-2</c:v>
                </c:pt>
                <c:pt idx="370">
                  <c:v>3.0668770767567726E-2</c:v>
                </c:pt>
                <c:pt idx="371">
                  <c:v>2.8548907769556896E-2</c:v>
                </c:pt>
                <c:pt idx="372">
                  <c:v>2.6515293719166711E-2</c:v>
                </c:pt>
                <c:pt idx="373">
                  <c:v>2.4566977824880907E-2</c:v>
                </c:pt>
                <c:pt idx="374">
                  <c:v>2.2702979522035226E-2</c:v>
                </c:pt>
                <c:pt idx="375">
                  <c:v>2.0922289354693101E-2</c:v>
                </c:pt>
                <c:pt idx="376">
                  <c:v>1.9223869866732159E-2</c:v>
                </c:pt>
                <c:pt idx="377">
                  <c:v>1.7606656501494664E-2</c:v>
                </c:pt>
                <c:pt idx="378">
                  <c:v>1.6069558509357783E-2</c:v>
                </c:pt>
                <c:pt idx="379">
                  <c:v>1.4611459862576507E-2</c:v>
                </c:pt>
                <c:pt idx="380">
                  <c:v>1.3231220176754079E-2</c:v>
                </c:pt>
                <c:pt idx="381">
                  <c:v>1.1927675638292707E-2</c:v>
                </c:pt>
                <c:pt idx="382">
                  <c:v>1.0699639937179747E-2</c:v>
                </c:pt>
                <c:pt idx="383">
                  <c:v>9.5459052044655542E-3</c:v>
                </c:pt>
                <c:pt idx="384">
                  <c:v>8.4652429537894636E-3</c:v>
                </c:pt>
                <c:pt idx="385">
                  <c:v>7.4564050263145514E-3</c:v>
                </c:pt>
                <c:pt idx="386">
                  <c:v>6.5181245384321211E-3</c:v>
                </c:pt>
                <c:pt idx="387">
                  <c:v>5.6491168316022073E-3</c:v>
                </c:pt>
                <c:pt idx="388">
                  <c:v>4.8480804236970838E-3</c:v>
                </c:pt>
                <c:pt idx="389">
                  <c:v>4.1136979612210276E-3</c:v>
                </c:pt>
                <c:pt idx="390">
                  <c:v>3.4446371717826007E-3</c:v>
                </c:pt>
                <c:pt idx="391">
                  <c:v>2.839551816199846E-3</c:v>
                </c:pt>
                <c:pt idx="392">
                  <c:v>2.2970826396254349E-3</c:v>
                </c:pt>
                <c:pt idx="393">
                  <c:v>1.8158583210831326E-3</c:v>
                </c:pt>
                <c:pt idx="394">
                  <c:v>1.3944964208124982E-3</c:v>
                </c:pt>
                <c:pt idx="395">
                  <c:v>1.0316043248263349E-3</c:v>
                </c:pt>
                <c:pt idx="396">
                  <c:v>7.2578018609068386E-4</c:v>
                </c:pt>
                <c:pt idx="397">
                  <c:v>4.7561386174489539E-4</c:v>
                </c:pt>
                <c:pt idx="398">
                  <c:v>2.796878457864858E-4</c:v>
                </c:pt>
                <c:pt idx="399">
                  <c:v>1.3657819665312168E-4</c:v>
                </c:pt>
                <c:pt idx="400">
                  <c:v>4.4855459142312593E-5</c:v>
                </c:pt>
              </c:numCache>
            </c:numRef>
          </c:yVal>
          <c:smooth val="1"/>
          <c:extLst>
            <c:ext xmlns:c16="http://schemas.microsoft.com/office/drawing/2014/chart" uri="{C3380CC4-5D6E-409C-BE32-E72D297353CC}">
              <c16:uniqueId val="{00000000-0902-4F16-A54F-42590CC22880}"/>
            </c:ext>
          </c:extLst>
        </c:ser>
        <c:dLbls>
          <c:showLegendKey val="0"/>
          <c:showVal val="0"/>
          <c:showCatName val="0"/>
          <c:showSerName val="0"/>
          <c:showPercent val="0"/>
          <c:showBubbleSize val="0"/>
        </c:dLbls>
        <c:axId val="54860032"/>
        <c:axId val="54861824"/>
      </c:scatterChart>
      <c:valAx>
        <c:axId val="54860032"/>
        <c:scaling>
          <c:orientation val="minMax"/>
          <c:max val="0.2"/>
          <c:min val="-0.2"/>
        </c:scaling>
        <c:delete val="1"/>
        <c:axPos val="b"/>
        <c:numFmt formatCode="General" sourceLinked="1"/>
        <c:majorTickMark val="out"/>
        <c:minorTickMark val="none"/>
        <c:tickLblPos val="nextTo"/>
        <c:crossAx val="54861824"/>
        <c:crosses val="autoZero"/>
        <c:crossBetween val="midCat"/>
      </c:valAx>
      <c:valAx>
        <c:axId val="54861824"/>
        <c:scaling>
          <c:orientation val="minMax"/>
          <c:max val="1"/>
        </c:scaling>
        <c:delete val="1"/>
        <c:axPos val="l"/>
        <c:majorGridlines>
          <c:spPr>
            <a:ln>
              <a:noFill/>
            </a:ln>
          </c:spPr>
        </c:majorGridlines>
        <c:numFmt formatCode="General" sourceLinked="1"/>
        <c:majorTickMark val="out"/>
        <c:minorTickMark val="none"/>
        <c:tickLblPos val="nextTo"/>
        <c:crossAx val="54860032"/>
        <c:crosses val="autoZero"/>
        <c:crossBetween val="midCat"/>
        <c:majorUnit val="0.5"/>
      </c:valAx>
      <c:spPr>
        <a:ln>
          <a:noFill/>
        </a:ln>
      </c:spPr>
    </c:plotArea>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3AAB06-A218-478D-A398-AC46966E9FFC}" type="datetimeFigureOut">
              <a:rPr lang="el-GR" smtClean="0"/>
              <a:t>18/10/2020</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79B79-FA4C-4F69-8C01-C153D920D859}" type="slidenum">
              <a:rPr lang="el-GR" smtClean="0"/>
              <a:t>‹#›</a:t>
            </a:fld>
            <a:endParaRPr lang="el-GR"/>
          </a:p>
        </p:txBody>
      </p:sp>
    </p:spTree>
    <p:extLst>
      <p:ext uri="{BB962C8B-B14F-4D97-AF65-F5344CB8AC3E}">
        <p14:creationId xmlns:p14="http://schemas.microsoft.com/office/powerpoint/2010/main" val="138871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258348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60953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433441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25119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95596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F315E1A-439C-455B-82DF-ADA08390F761}" type="datetimeFigureOut">
              <a:rPr lang="el-GR" smtClean="0"/>
              <a:t>18/10/2020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1175731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F315E1A-439C-455B-82DF-ADA08390F761}" type="datetimeFigureOut">
              <a:rPr lang="el-GR" smtClean="0"/>
              <a:t>18/10/2020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725093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F315E1A-439C-455B-82DF-ADA08390F761}" type="datetimeFigureOut">
              <a:rPr lang="el-GR" smtClean="0"/>
              <a:t>18/10/2020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29233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F315E1A-439C-455B-82DF-ADA08390F761}" type="datetimeFigureOut">
              <a:rPr lang="el-GR" smtClean="0"/>
              <a:t>18/10/2020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3083061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F315E1A-439C-455B-82DF-ADA08390F761}" type="datetimeFigureOut">
              <a:rPr lang="el-GR" smtClean="0"/>
              <a:t>18/10/2020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72107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F315E1A-439C-455B-82DF-ADA08390F761}" type="datetimeFigureOut">
              <a:rPr lang="el-GR" smtClean="0"/>
              <a:t>18/10/2020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FDEDEE6-219A-4B62-99C0-CAA2B4D02AD8}" type="slidenum">
              <a:rPr lang="el-GR" smtClean="0"/>
              <a:t>‹#›</a:t>
            </a:fld>
            <a:endParaRPr lang="el-GR"/>
          </a:p>
        </p:txBody>
      </p:sp>
    </p:spTree>
    <p:extLst>
      <p:ext uri="{BB962C8B-B14F-4D97-AF65-F5344CB8AC3E}">
        <p14:creationId xmlns:p14="http://schemas.microsoft.com/office/powerpoint/2010/main" val="42969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15E1A-439C-455B-82DF-ADA08390F761}" type="datetimeFigureOut">
              <a:rPr lang="el-GR" smtClean="0"/>
              <a:t>18/10/2020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EDEE6-219A-4B62-99C0-CAA2B4D02AD8}" type="slidenum">
              <a:rPr lang="el-GR" smtClean="0"/>
              <a:t>‹#›</a:t>
            </a:fld>
            <a:endParaRPr lang="el-GR"/>
          </a:p>
        </p:txBody>
      </p:sp>
    </p:spTree>
    <p:extLst>
      <p:ext uri="{BB962C8B-B14F-4D97-AF65-F5344CB8AC3E}">
        <p14:creationId xmlns:p14="http://schemas.microsoft.com/office/powerpoint/2010/main" val="160592915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40.png"/><Relationship Id="rId13" Type="http://schemas.openxmlformats.org/officeDocument/2006/relationships/image" Target="../media/image150.png"/><Relationship Id="rId3" Type="http://schemas.openxmlformats.org/officeDocument/2006/relationships/image" Target="../media/image120.png"/><Relationship Id="rId12" Type="http://schemas.openxmlformats.org/officeDocument/2006/relationships/chart" Target="../charts/chart6.xml"/><Relationship Id="rId2" Type="http://schemas.openxmlformats.org/officeDocument/2006/relationships/image" Target="../media/image91.png"/><Relationship Id="rId1" Type="http://schemas.openxmlformats.org/officeDocument/2006/relationships/slideLayout" Target="../slideLayouts/slideLayout7.xml"/><Relationship Id="rId11" Type="http://schemas.openxmlformats.org/officeDocument/2006/relationships/chart" Target="../charts/chart5.xml"/><Relationship Id="rId5" Type="http://schemas.openxmlformats.org/officeDocument/2006/relationships/chart" Target="../charts/chart2.xml"/><Relationship Id="rId15" Type="http://schemas.openxmlformats.org/officeDocument/2006/relationships/image" Target="../media/image160.png"/><Relationship Id="rId10" Type="http://schemas.openxmlformats.org/officeDocument/2006/relationships/chart" Target="../charts/chart4.xml"/><Relationship Id="rId4" Type="http://schemas.openxmlformats.org/officeDocument/2006/relationships/chart" Target="../charts/chart1.xml"/><Relationship Id="rId9" Type="http://schemas.openxmlformats.org/officeDocument/2006/relationships/chart" Target="../charts/chart3.xml"/><Relationship Id="rId14" Type="http://schemas.openxmlformats.org/officeDocument/2006/relationships/image" Target="../media/image161.png"/></Relationships>
</file>

<file path=ppt/slides/_rels/slide12.xml.rels><?xml version="1.0" encoding="UTF-8" standalone="yes"?>
<Relationships xmlns="http://schemas.openxmlformats.org/package/2006/relationships"><Relationship Id="rId8" Type="http://schemas.openxmlformats.org/officeDocument/2006/relationships/image" Target="../media/image190.png"/><Relationship Id="rId13" Type="http://schemas.openxmlformats.org/officeDocument/2006/relationships/chart" Target="../charts/chart11.xml"/><Relationship Id="rId18" Type="http://schemas.openxmlformats.org/officeDocument/2006/relationships/chart" Target="../charts/chart12.xml"/><Relationship Id="rId3" Type="http://schemas.openxmlformats.org/officeDocument/2006/relationships/chart" Target="../charts/chart8.xml"/><Relationship Id="rId7" Type="http://schemas.openxmlformats.org/officeDocument/2006/relationships/image" Target="../media/image180.png"/><Relationship Id="rId12" Type="http://schemas.openxmlformats.org/officeDocument/2006/relationships/image" Target="../media/image21.png"/><Relationship Id="rId17" Type="http://schemas.openxmlformats.org/officeDocument/2006/relationships/chart" Target="../charts/chart12.xml"/><Relationship Id="rId2" Type="http://schemas.openxmlformats.org/officeDocument/2006/relationships/chart" Target="../charts/chart7.xml"/><Relationship Id="rId16" Type="http://schemas.openxmlformats.org/officeDocument/2006/relationships/chart" Target="../charts/chart11.xml"/><Relationship Id="rId1" Type="http://schemas.openxmlformats.org/officeDocument/2006/relationships/slideLayout" Target="../slideLayouts/slideLayout7.xml"/><Relationship Id="rId6" Type="http://schemas.openxmlformats.org/officeDocument/2006/relationships/image" Target="../media/image170.png"/><Relationship Id="rId11" Type="http://schemas.openxmlformats.org/officeDocument/2006/relationships/chart" Target="../charts/chart10.xml"/><Relationship Id="rId10" Type="http://schemas.openxmlformats.org/officeDocument/2006/relationships/chart" Target="../charts/chart9.xml"/><Relationship Id="rId19" Type="http://schemas.openxmlformats.org/officeDocument/2006/relationships/image" Target="../media/image210.png"/><Relationship Id="rId9" Type="http://schemas.openxmlformats.org/officeDocument/2006/relationships/image" Target="../media/image200.png"/></Relationships>
</file>

<file path=ppt/slides/_rels/slide13.xml.rels><?xml version="1.0" encoding="UTF-8" standalone="yes"?>
<Relationships xmlns="http://schemas.openxmlformats.org/package/2006/relationships"><Relationship Id="rId8" Type="http://schemas.openxmlformats.org/officeDocument/2006/relationships/image" Target="../media/image230.png"/><Relationship Id="rId13" Type="http://schemas.openxmlformats.org/officeDocument/2006/relationships/chart" Target="../charts/chart18.xml"/><Relationship Id="rId3" Type="http://schemas.openxmlformats.org/officeDocument/2006/relationships/image" Target="../media/image23.png"/><Relationship Id="rId12" Type="http://schemas.openxmlformats.org/officeDocument/2006/relationships/chart" Target="../charts/chart17.xml"/><Relationship Id="rId2" Type="http://schemas.openxmlformats.org/officeDocument/2006/relationships/image" Target="../media/image22.png"/><Relationship Id="rId1" Type="http://schemas.openxmlformats.org/officeDocument/2006/relationships/slideLayout" Target="../slideLayouts/slideLayout7.xml"/><Relationship Id="rId6" Type="http://schemas.openxmlformats.org/officeDocument/2006/relationships/chart" Target="../charts/chart14.xml"/><Relationship Id="rId11" Type="http://schemas.openxmlformats.org/officeDocument/2006/relationships/chart" Target="../charts/chart16.xml"/><Relationship Id="rId5" Type="http://schemas.openxmlformats.org/officeDocument/2006/relationships/chart" Target="../charts/chart13.xml"/><Relationship Id="rId10" Type="http://schemas.openxmlformats.org/officeDocument/2006/relationships/chart" Target="../charts/chart15.xml"/><Relationship Id="rId4" Type="http://schemas.openxmlformats.org/officeDocument/2006/relationships/image" Target="../media/image24.png"/><Relationship Id="rId9" Type="http://schemas.openxmlformats.org/officeDocument/2006/relationships/image" Target="../media/image25.png"/><Relationship Id="rId14" Type="http://schemas.openxmlformats.org/officeDocument/2006/relationships/image" Target="../media/image2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8.png"/><Relationship Id="rId7"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ChangeAspect="1"/>
          </p:cNvPicPr>
          <p:nvPr/>
        </p:nvPicPr>
        <p:blipFill>
          <a:blip r:embed="rId2"/>
          <a:stretch>
            <a:fillRect/>
          </a:stretch>
        </p:blipFill>
        <p:spPr>
          <a:xfrm>
            <a:off x="558800" y="3089274"/>
            <a:ext cx="8013700" cy="2441575"/>
          </a:xfrm>
          <a:prstGeom prst="rect">
            <a:avLst/>
          </a:prstGeom>
        </p:spPr>
      </p:pic>
      <p:sp>
        <p:nvSpPr>
          <p:cNvPr id="5" name="1 - Τίτλος"/>
          <p:cNvSpPr>
            <a:spLocks noGrp="1"/>
          </p:cNvSpPr>
          <p:nvPr/>
        </p:nvSpPr>
        <p:spPr bwMode="auto">
          <a:xfrm>
            <a:off x="3317875" y="538162"/>
            <a:ext cx="5330825" cy="1628775"/>
          </a:xfrm>
          <a:prstGeom prst="rect">
            <a:avLst/>
          </a:prstGeom>
          <a:noFill/>
          <a:ln w="9525">
            <a:noFill/>
            <a:miter lim="800000"/>
            <a:headEnd/>
            <a:tailEnd/>
          </a:ln>
        </p:spPr>
        <p:txBody>
          <a:bodyPr anchor="ctr">
            <a:normAutofit fontScale="82500" lnSpcReduction="20000"/>
          </a:bodyPr>
          <a:lstStyle>
            <a:defPPr>
              <a:defRPr lang="en-US"/>
            </a:defPPr>
            <a:lvl1pPr algn="l" rtl="0" eaLnBrk="0" fontAlgn="base" hangingPunct="0">
              <a:spcBef>
                <a:spcPct val="50000"/>
              </a:spcBef>
              <a:spcAft>
                <a:spcPct val="0"/>
              </a:spcAft>
              <a:defRPr sz="2500" b="1" kern="1200">
                <a:solidFill>
                  <a:schemeClr val="tx2"/>
                </a:solidFill>
                <a:latin typeface="Times New Roman" pitchFamily="18" charset="0"/>
                <a:ea typeface="+mn-ea"/>
                <a:cs typeface="+mn-cs"/>
              </a:defRPr>
            </a:lvl1pPr>
            <a:lvl2pPr marL="457200" algn="l" rtl="0" eaLnBrk="0" fontAlgn="base" hangingPunct="0">
              <a:spcBef>
                <a:spcPct val="50000"/>
              </a:spcBef>
              <a:spcAft>
                <a:spcPct val="0"/>
              </a:spcAft>
              <a:defRPr sz="2500" b="1" kern="1200">
                <a:solidFill>
                  <a:schemeClr val="tx2"/>
                </a:solidFill>
                <a:latin typeface="Times New Roman" pitchFamily="18" charset="0"/>
                <a:ea typeface="+mn-ea"/>
                <a:cs typeface="+mn-cs"/>
              </a:defRPr>
            </a:lvl2pPr>
            <a:lvl3pPr marL="914400" algn="l" rtl="0" eaLnBrk="0" fontAlgn="base" hangingPunct="0">
              <a:spcBef>
                <a:spcPct val="50000"/>
              </a:spcBef>
              <a:spcAft>
                <a:spcPct val="0"/>
              </a:spcAft>
              <a:defRPr sz="2500" b="1" kern="1200">
                <a:solidFill>
                  <a:schemeClr val="tx2"/>
                </a:solidFill>
                <a:latin typeface="Times New Roman" pitchFamily="18" charset="0"/>
                <a:ea typeface="+mn-ea"/>
                <a:cs typeface="+mn-cs"/>
              </a:defRPr>
            </a:lvl3pPr>
            <a:lvl4pPr marL="1371600" algn="l" rtl="0" eaLnBrk="0" fontAlgn="base" hangingPunct="0">
              <a:spcBef>
                <a:spcPct val="50000"/>
              </a:spcBef>
              <a:spcAft>
                <a:spcPct val="0"/>
              </a:spcAft>
              <a:defRPr sz="2500" b="1" kern="1200">
                <a:solidFill>
                  <a:schemeClr val="tx2"/>
                </a:solidFill>
                <a:latin typeface="Times New Roman" pitchFamily="18" charset="0"/>
                <a:ea typeface="+mn-ea"/>
                <a:cs typeface="+mn-cs"/>
              </a:defRPr>
            </a:lvl4pPr>
            <a:lvl5pPr marL="1828800" algn="l" rtl="0" eaLnBrk="0" fontAlgn="base" hangingPunct="0">
              <a:spcBef>
                <a:spcPct val="50000"/>
              </a:spcBef>
              <a:spcAft>
                <a:spcPct val="0"/>
              </a:spcAft>
              <a:defRPr sz="2500" b="1" kern="1200">
                <a:solidFill>
                  <a:schemeClr val="tx2"/>
                </a:solidFill>
                <a:latin typeface="Times New Roman" pitchFamily="18" charset="0"/>
                <a:ea typeface="+mn-ea"/>
                <a:cs typeface="+mn-cs"/>
              </a:defRPr>
            </a:lvl5pPr>
            <a:lvl6pPr marL="2286000" algn="l" defTabSz="914400" rtl="0" eaLnBrk="1" latinLnBrk="0" hangingPunct="1">
              <a:defRPr sz="2500" b="1" kern="1200">
                <a:solidFill>
                  <a:schemeClr val="tx2"/>
                </a:solidFill>
                <a:latin typeface="Times New Roman" pitchFamily="18" charset="0"/>
                <a:ea typeface="+mn-ea"/>
                <a:cs typeface="+mn-cs"/>
              </a:defRPr>
            </a:lvl6pPr>
            <a:lvl7pPr marL="2743200" algn="l" defTabSz="914400" rtl="0" eaLnBrk="1" latinLnBrk="0" hangingPunct="1">
              <a:defRPr sz="2500" b="1" kern="1200">
                <a:solidFill>
                  <a:schemeClr val="tx2"/>
                </a:solidFill>
                <a:latin typeface="Times New Roman" pitchFamily="18" charset="0"/>
                <a:ea typeface="+mn-ea"/>
                <a:cs typeface="+mn-cs"/>
              </a:defRPr>
            </a:lvl7pPr>
            <a:lvl8pPr marL="3200400" algn="l" defTabSz="914400" rtl="0" eaLnBrk="1" latinLnBrk="0" hangingPunct="1">
              <a:defRPr sz="2500" b="1" kern="1200">
                <a:solidFill>
                  <a:schemeClr val="tx2"/>
                </a:solidFill>
                <a:latin typeface="Times New Roman" pitchFamily="18" charset="0"/>
                <a:ea typeface="+mn-ea"/>
                <a:cs typeface="+mn-cs"/>
              </a:defRPr>
            </a:lvl8pPr>
            <a:lvl9pPr marL="3657600" algn="l" defTabSz="914400" rtl="0" eaLnBrk="1" latinLnBrk="0" hangingPunct="1">
              <a:defRPr sz="2500" b="1" kern="1200">
                <a:solidFill>
                  <a:schemeClr val="tx2"/>
                </a:solidFill>
                <a:latin typeface="Times New Roman" pitchFamily="18" charset="0"/>
                <a:ea typeface="+mn-ea"/>
                <a:cs typeface="+mn-cs"/>
              </a:defRPr>
            </a:lvl9pPr>
          </a:lstStyle>
          <a:p>
            <a:pPr fontAlgn="auto">
              <a:spcAft>
                <a:spcPts val="0"/>
              </a:spcAft>
              <a:defRPr/>
            </a:pPr>
            <a:r>
              <a:rPr lang="el-GR" sz="3000" dirty="0" smtClean="0">
                <a:solidFill>
                  <a:srgbClr val="FF0000"/>
                </a:solidFill>
                <a:cs typeface="Times New Roman" pitchFamily="18" charset="0"/>
              </a:rPr>
              <a:t>Α</a:t>
            </a:r>
            <a:r>
              <a:rPr lang="el-GR" dirty="0" smtClean="0">
                <a:solidFill>
                  <a:srgbClr val="FFFF00"/>
                </a:solidFill>
                <a:cs typeface="Times New Roman" pitchFamily="18" charset="0"/>
              </a:rPr>
              <a:t>ΝΩΤΑΤΗ</a:t>
            </a:r>
            <a:r>
              <a:rPr lang="el-GR" sz="3000" dirty="0" smtClean="0">
                <a:cs typeface="Times New Roman" pitchFamily="18" charset="0"/>
              </a:rPr>
              <a:t> </a:t>
            </a:r>
            <a:r>
              <a:rPr lang="en-US" sz="3000" dirty="0" smtClean="0">
                <a:cs typeface="Times New Roman" pitchFamily="18" charset="0"/>
              </a:rPr>
              <a:t/>
            </a:r>
            <a:br>
              <a:rPr lang="en-US" sz="3000" dirty="0" smtClean="0">
                <a:cs typeface="Times New Roman" pitchFamily="18" charset="0"/>
              </a:rPr>
            </a:br>
            <a:r>
              <a:rPr lang="el-GR" sz="3000" dirty="0" smtClean="0">
                <a:solidFill>
                  <a:srgbClr val="FF0000"/>
                </a:solidFill>
                <a:cs typeface="Times New Roman" pitchFamily="18" charset="0"/>
              </a:rPr>
              <a:t>Σ</a:t>
            </a:r>
            <a:r>
              <a:rPr lang="el-GR" dirty="0" smtClean="0">
                <a:solidFill>
                  <a:srgbClr val="FFFF00"/>
                </a:solidFill>
                <a:cs typeface="Times New Roman" pitchFamily="18" charset="0"/>
              </a:rPr>
              <a:t>ΧΟΛΗ</a:t>
            </a:r>
            <a:r>
              <a:rPr lang="el-GR" sz="3000" dirty="0">
                <a:cs typeface="Times New Roman" pitchFamily="18" charset="0"/>
              </a:rPr>
              <a:t/>
            </a:r>
            <a:br>
              <a:rPr lang="el-GR" sz="3000" dirty="0">
                <a:cs typeface="Times New Roman" pitchFamily="18" charset="0"/>
              </a:rPr>
            </a:br>
            <a:r>
              <a:rPr lang="el-GR" sz="3000" dirty="0">
                <a:solidFill>
                  <a:srgbClr val="FF0000"/>
                </a:solidFill>
                <a:cs typeface="Times New Roman" pitchFamily="18" charset="0"/>
              </a:rPr>
              <a:t>ΠΑΙ</a:t>
            </a:r>
            <a:r>
              <a:rPr lang="el-GR" dirty="0">
                <a:solidFill>
                  <a:srgbClr val="FFFF00"/>
                </a:solidFill>
                <a:cs typeface="Times New Roman" pitchFamily="18" charset="0"/>
              </a:rPr>
              <a:t>ΔΑΓΩΓΙΚΗΣ</a:t>
            </a:r>
            <a:r>
              <a:rPr lang="el-GR" sz="3000" dirty="0">
                <a:cs typeface="Times New Roman" pitchFamily="18" charset="0"/>
              </a:rPr>
              <a:t> </a:t>
            </a:r>
            <a:r>
              <a:rPr lang="el-GR" dirty="0">
                <a:solidFill>
                  <a:srgbClr val="FFFF00"/>
                </a:solidFill>
                <a:cs typeface="Times New Roman" pitchFamily="18" charset="0"/>
              </a:rPr>
              <a:t>ΚΑΙ</a:t>
            </a:r>
            <a:r>
              <a:rPr lang="el-GR" sz="3000" dirty="0">
                <a:solidFill>
                  <a:srgbClr val="FFFF00"/>
                </a:solidFill>
                <a:cs typeface="Times New Roman" pitchFamily="18" charset="0"/>
              </a:rPr>
              <a:t/>
            </a:r>
            <a:br>
              <a:rPr lang="el-GR" sz="3000" dirty="0">
                <a:solidFill>
                  <a:srgbClr val="FFFF00"/>
                </a:solidFill>
                <a:cs typeface="Times New Roman" pitchFamily="18" charset="0"/>
              </a:rPr>
            </a:br>
            <a:r>
              <a:rPr lang="el-GR" sz="3000" dirty="0">
                <a:solidFill>
                  <a:srgbClr val="FF0000"/>
                </a:solidFill>
                <a:cs typeface="Times New Roman" pitchFamily="18" charset="0"/>
              </a:rPr>
              <a:t>Τ</a:t>
            </a:r>
            <a:r>
              <a:rPr lang="el-GR" dirty="0">
                <a:solidFill>
                  <a:srgbClr val="FFFF00"/>
                </a:solidFill>
                <a:cs typeface="Times New Roman" pitchFamily="18" charset="0"/>
              </a:rPr>
              <a:t>ΕΧΝΟΛΟΓΙΚΗΣ</a:t>
            </a:r>
            <a:r>
              <a:rPr lang="el-GR" sz="3000" dirty="0">
                <a:cs typeface="Times New Roman" pitchFamily="18" charset="0"/>
              </a:rPr>
              <a:t/>
            </a:r>
            <a:br>
              <a:rPr lang="el-GR" sz="3000" dirty="0">
                <a:cs typeface="Times New Roman" pitchFamily="18" charset="0"/>
              </a:rPr>
            </a:br>
            <a:r>
              <a:rPr lang="el-GR" sz="3000" dirty="0" smtClean="0">
                <a:solidFill>
                  <a:srgbClr val="FF0000"/>
                </a:solidFill>
                <a:cs typeface="Times New Roman" pitchFamily="18" charset="0"/>
              </a:rPr>
              <a:t>Ε</a:t>
            </a:r>
            <a:r>
              <a:rPr lang="el-GR" dirty="0" smtClean="0">
                <a:solidFill>
                  <a:srgbClr val="FFFF00"/>
                </a:solidFill>
                <a:cs typeface="Times New Roman" pitchFamily="18" charset="0"/>
              </a:rPr>
              <a:t>ΚΠΑΙΔΕΥΣΗΣ</a:t>
            </a:r>
            <a:endParaRPr lang="el-GR" dirty="0">
              <a:solidFill>
                <a:srgbClr val="FFFF00"/>
              </a:solidFill>
              <a:cs typeface="Times New Roman" pitchFamily="18" charset="0"/>
            </a:endParaRPr>
          </a:p>
        </p:txBody>
      </p:sp>
      <p:pic>
        <p:nvPicPr>
          <p:cNvPr id="6"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6100" y="619124"/>
            <a:ext cx="2700338" cy="147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4 - Ορθογώνιο"/>
          <p:cNvSpPr>
            <a:spLocks noChangeArrowheads="1"/>
          </p:cNvSpPr>
          <p:nvPr/>
        </p:nvSpPr>
        <p:spPr bwMode="auto">
          <a:xfrm>
            <a:off x="469900" y="5857874"/>
            <a:ext cx="8204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50000"/>
              </a:spcBef>
              <a:spcAft>
                <a:spcPct val="0"/>
              </a:spcAft>
              <a:defRPr sz="2500" b="1" kern="1200">
                <a:solidFill>
                  <a:schemeClr val="tx2"/>
                </a:solidFill>
                <a:latin typeface="Times New Roman" pitchFamily="18" charset="0"/>
                <a:ea typeface="+mn-ea"/>
                <a:cs typeface="+mn-cs"/>
              </a:defRPr>
            </a:lvl1pPr>
            <a:lvl2pPr marL="457200" algn="l" rtl="0" eaLnBrk="0" fontAlgn="base" hangingPunct="0">
              <a:spcBef>
                <a:spcPct val="50000"/>
              </a:spcBef>
              <a:spcAft>
                <a:spcPct val="0"/>
              </a:spcAft>
              <a:defRPr sz="2500" b="1" kern="1200">
                <a:solidFill>
                  <a:schemeClr val="tx2"/>
                </a:solidFill>
                <a:latin typeface="Times New Roman" pitchFamily="18" charset="0"/>
                <a:ea typeface="+mn-ea"/>
                <a:cs typeface="+mn-cs"/>
              </a:defRPr>
            </a:lvl2pPr>
            <a:lvl3pPr marL="914400" algn="l" rtl="0" eaLnBrk="0" fontAlgn="base" hangingPunct="0">
              <a:spcBef>
                <a:spcPct val="50000"/>
              </a:spcBef>
              <a:spcAft>
                <a:spcPct val="0"/>
              </a:spcAft>
              <a:defRPr sz="2500" b="1" kern="1200">
                <a:solidFill>
                  <a:schemeClr val="tx2"/>
                </a:solidFill>
                <a:latin typeface="Times New Roman" pitchFamily="18" charset="0"/>
                <a:ea typeface="+mn-ea"/>
                <a:cs typeface="+mn-cs"/>
              </a:defRPr>
            </a:lvl3pPr>
            <a:lvl4pPr marL="1371600" algn="l" rtl="0" eaLnBrk="0" fontAlgn="base" hangingPunct="0">
              <a:spcBef>
                <a:spcPct val="50000"/>
              </a:spcBef>
              <a:spcAft>
                <a:spcPct val="0"/>
              </a:spcAft>
              <a:defRPr sz="2500" b="1" kern="1200">
                <a:solidFill>
                  <a:schemeClr val="tx2"/>
                </a:solidFill>
                <a:latin typeface="Times New Roman" pitchFamily="18" charset="0"/>
                <a:ea typeface="+mn-ea"/>
                <a:cs typeface="+mn-cs"/>
              </a:defRPr>
            </a:lvl4pPr>
            <a:lvl5pPr marL="1828800" algn="l" rtl="0" eaLnBrk="0" fontAlgn="base" hangingPunct="0">
              <a:spcBef>
                <a:spcPct val="50000"/>
              </a:spcBef>
              <a:spcAft>
                <a:spcPct val="0"/>
              </a:spcAft>
              <a:defRPr sz="2500" b="1" kern="1200">
                <a:solidFill>
                  <a:schemeClr val="tx2"/>
                </a:solidFill>
                <a:latin typeface="Times New Roman" pitchFamily="18" charset="0"/>
                <a:ea typeface="+mn-ea"/>
                <a:cs typeface="+mn-cs"/>
              </a:defRPr>
            </a:lvl5pPr>
            <a:lvl6pPr marL="2286000" algn="l" defTabSz="914400" rtl="0" eaLnBrk="1" latinLnBrk="0" hangingPunct="1">
              <a:defRPr sz="2500" b="1" kern="1200">
                <a:solidFill>
                  <a:schemeClr val="tx2"/>
                </a:solidFill>
                <a:latin typeface="Times New Roman" pitchFamily="18" charset="0"/>
                <a:ea typeface="+mn-ea"/>
                <a:cs typeface="+mn-cs"/>
              </a:defRPr>
            </a:lvl6pPr>
            <a:lvl7pPr marL="2743200" algn="l" defTabSz="914400" rtl="0" eaLnBrk="1" latinLnBrk="0" hangingPunct="1">
              <a:defRPr sz="2500" b="1" kern="1200">
                <a:solidFill>
                  <a:schemeClr val="tx2"/>
                </a:solidFill>
                <a:latin typeface="Times New Roman" pitchFamily="18" charset="0"/>
                <a:ea typeface="+mn-ea"/>
                <a:cs typeface="+mn-cs"/>
              </a:defRPr>
            </a:lvl7pPr>
            <a:lvl8pPr marL="3200400" algn="l" defTabSz="914400" rtl="0" eaLnBrk="1" latinLnBrk="0" hangingPunct="1">
              <a:defRPr sz="2500" b="1" kern="1200">
                <a:solidFill>
                  <a:schemeClr val="tx2"/>
                </a:solidFill>
                <a:latin typeface="Times New Roman" pitchFamily="18" charset="0"/>
                <a:ea typeface="+mn-ea"/>
                <a:cs typeface="+mn-cs"/>
              </a:defRPr>
            </a:lvl8pPr>
            <a:lvl9pPr marL="3657600" algn="l" defTabSz="914400" rtl="0" eaLnBrk="1" latinLnBrk="0" hangingPunct="1">
              <a:defRPr sz="2500" b="1" kern="1200">
                <a:solidFill>
                  <a:schemeClr val="tx2"/>
                </a:solidFill>
                <a:latin typeface="Times New Roman" pitchFamily="18" charset="0"/>
                <a:ea typeface="+mn-ea"/>
                <a:cs typeface="+mn-cs"/>
              </a:defRPr>
            </a:lvl9pPr>
          </a:lstStyle>
          <a:p>
            <a:pPr algn="ctr">
              <a:spcBef>
                <a:spcPct val="0"/>
              </a:spcBef>
            </a:pPr>
            <a:r>
              <a:rPr lang="el-GR" altLang="el-GR" sz="2400" dirty="0">
                <a:solidFill>
                  <a:srgbClr val="FFFF00"/>
                </a:solidFill>
                <a:cs typeface="Times New Roman" pitchFamily="18" charset="0"/>
              </a:rPr>
              <a:t>Καθηγητής Σιδερής  Ευστάθιος</a:t>
            </a:r>
          </a:p>
        </p:txBody>
      </p:sp>
    </p:spTree>
    <p:extLst>
      <p:ext uri="{BB962C8B-B14F-4D97-AF65-F5344CB8AC3E}">
        <p14:creationId xmlns:p14="http://schemas.microsoft.com/office/powerpoint/2010/main" val="2190084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 name="Ομάδα 34"/>
          <p:cNvGrpSpPr/>
          <p:nvPr/>
        </p:nvGrpSpPr>
        <p:grpSpPr>
          <a:xfrm>
            <a:off x="4788024" y="755473"/>
            <a:ext cx="1383447" cy="2807396"/>
            <a:chOff x="4788024" y="755473"/>
            <a:chExt cx="1383447" cy="2807396"/>
          </a:xfrm>
        </p:grpSpPr>
        <p:sp>
          <p:nvSpPr>
            <p:cNvPr id="63" name="Παραλληλόγραμμο 62"/>
            <p:cNvSpPr/>
            <p:nvPr/>
          </p:nvSpPr>
          <p:spPr>
            <a:xfrm rot="16200000">
              <a:off x="4168018" y="1559415"/>
              <a:ext cx="2623460" cy="1383447"/>
            </a:xfrm>
            <a:prstGeom prst="parallelogram">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2" name="Ορθογώνιο 71"/>
            <p:cNvSpPr/>
            <p:nvPr/>
          </p:nvSpPr>
          <p:spPr>
            <a:xfrm rot="770635">
              <a:off x="5111891" y="755473"/>
              <a:ext cx="768372" cy="338554"/>
            </a:xfrm>
            <a:prstGeom prst="rect">
              <a:avLst/>
            </a:prstGeom>
          </p:spPr>
          <p:txBody>
            <a:bodyPr wrap="square">
              <a:spAutoFit/>
            </a:bodyPr>
            <a:lstStyle/>
            <a:p>
              <a:r>
                <a:rPr lang="el-GR" sz="1600" b="1" dirty="0" smtClean="0">
                  <a:latin typeface="Times New Roman" panose="02020603050405020304" pitchFamily="18" charset="0"/>
                  <a:cs typeface="Times New Roman" panose="02020603050405020304" pitchFamily="18" charset="0"/>
                </a:rPr>
                <a:t>Οθόνη</a:t>
              </a:r>
              <a:endParaRPr lang="el-GR" sz="1600" b="1" dirty="0">
                <a:solidFill>
                  <a:srgbClr val="FFFF00"/>
                </a:solidFill>
                <a:latin typeface="Times New Roman" panose="02020603050405020304" pitchFamily="18" charset="0"/>
                <a:cs typeface="Times New Roman" panose="02020603050405020304" pitchFamily="18" charset="0"/>
              </a:endParaRPr>
            </a:p>
          </p:txBody>
        </p:sp>
      </p:grpSp>
      <p:cxnSp>
        <p:nvCxnSpPr>
          <p:cNvPr id="88" name="Ευθεία γραμμή σύνδεσης 87"/>
          <p:cNvCxnSpPr>
            <a:stCxn id="78" idx="0"/>
            <a:endCxn id="119" idx="0"/>
          </p:cNvCxnSpPr>
          <p:nvPr/>
        </p:nvCxnSpPr>
        <p:spPr>
          <a:xfrm flipV="1">
            <a:off x="2377717" y="1496665"/>
            <a:ext cx="3082249" cy="6426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9" name="Ευθεία γραμμή σύνδεσης 98"/>
          <p:cNvCxnSpPr/>
          <p:nvPr/>
        </p:nvCxnSpPr>
        <p:spPr>
          <a:xfrm flipV="1">
            <a:off x="2342920" y="1700808"/>
            <a:ext cx="3119603" cy="112350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2" name="Ευθεία γραμμή σύνδεσης 111"/>
          <p:cNvCxnSpPr>
            <a:endCxn id="31" idx="7"/>
          </p:cNvCxnSpPr>
          <p:nvPr/>
        </p:nvCxnSpPr>
        <p:spPr>
          <a:xfrm flipV="1">
            <a:off x="2289995" y="1951565"/>
            <a:ext cx="3180803" cy="180868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0" name="Ευθεία γραμμή σύνδεσης 109"/>
          <p:cNvCxnSpPr/>
          <p:nvPr/>
        </p:nvCxnSpPr>
        <p:spPr>
          <a:xfrm flipV="1">
            <a:off x="2306122" y="1884127"/>
            <a:ext cx="3153955" cy="13459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6" name="Ευθεία γραμμή σύνδεσης 105"/>
          <p:cNvCxnSpPr>
            <a:stCxn id="79" idx="4"/>
          </p:cNvCxnSpPr>
          <p:nvPr/>
        </p:nvCxnSpPr>
        <p:spPr>
          <a:xfrm flipV="1">
            <a:off x="2342920" y="1873736"/>
            <a:ext cx="3123104" cy="225657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Ευθεία γραμμή σύνδεσης 92"/>
          <p:cNvCxnSpPr>
            <a:endCxn id="119" idx="4"/>
          </p:cNvCxnSpPr>
          <p:nvPr/>
        </p:nvCxnSpPr>
        <p:spPr>
          <a:xfrm flipV="1">
            <a:off x="2307704" y="1784665"/>
            <a:ext cx="3152262" cy="29599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Ευθεία γραμμή σύνδεσης 137"/>
          <p:cNvCxnSpPr/>
          <p:nvPr/>
        </p:nvCxnSpPr>
        <p:spPr>
          <a:xfrm flipV="1">
            <a:off x="2307458" y="1965078"/>
            <a:ext cx="3148691" cy="1513874"/>
          </a:xfrm>
          <a:prstGeom prst="line">
            <a:avLst/>
          </a:prstGeom>
          <a:ln w="19050">
            <a:solidFill>
              <a:srgbClr val="FF0000"/>
            </a:solidFill>
          </a:ln>
        </p:spPr>
        <p:style>
          <a:lnRef idx="1">
            <a:schemeClr val="accent6"/>
          </a:lnRef>
          <a:fillRef idx="0">
            <a:schemeClr val="accent6"/>
          </a:fillRef>
          <a:effectRef idx="0">
            <a:schemeClr val="accent6"/>
          </a:effectRef>
          <a:fontRef idx="minor">
            <a:schemeClr val="tx1"/>
          </a:fontRef>
        </p:style>
      </p:cxnSp>
      <p:grpSp>
        <p:nvGrpSpPr>
          <p:cNvPr id="49" name="Ομάδα 48"/>
          <p:cNvGrpSpPr/>
          <p:nvPr/>
        </p:nvGrpSpPr>
        <p:grpSpPr>
          <a:xfrm>
            <a:off x="1358179" y="1612961"/>
            <a:ext cx="2048161" cy="3256199"/>
            <a:chOff x="1358179" y="1612961"/>
            <a:chExt cx="2048161" cy="3256199"/>
          </a:xfrm>
        </p:grpSpPr>
        <p:pic>
          <p:nvPicPr>
            <p:cNvPr id="75" name="Εικόνα 74"/>
            <p:cNvPicPr>
              <a:picLocks noChangeAspect="1"/>
            </p:cNvPicPr>
            <p:nvPr/>
          </p:nvPicPr>
          <p:blipFill>
            <a:blip r:embed="rId2"/>
            <a:stretch>
              <a:fillRect/>
            </a:stretch>
          </p:blipFill>
          <p:spPr>
            <a:xfrm>
              <a:off x="1358179" y="1954103"/>
              <a:ext cx="2048161" cy="2915057"/>
            </a:xfrm>
            <a:prstGeom prst="rect">
              <a:avLst/>
            </a:prstGeom>
          </p:spPr>
        </p:pic>
        <p:sp>
          <p:nvSpPr>
            <p:cNvPr id="48" name="Ορθογώνιο 47"/>
            <p:cNvSpPr/>
            <p:nvPr/>
          </p:nvSpPr>
          <p:spPr>
            <a:xfrm>
              <a:off x="1858715" y="1612961"/>
              <a:ext cx="838435" cy="369332"/>
            </a:xfrm>
            <a:prstGeom prst="rect">
              <a:avLst/>
            </a:prstGeom>
          </p:spPr>
          <p:txBody>
            <a:bodyPr wrap="none">
              <a:spAutoFit/>
            </a:bodyPr>
            <a:lstStyle/>
            <a:p>
              <a:r>
                <a:rPr lang="el-GR" b="1" dirty="0" smtClean="0">
                  <a:latin typeface="Times New Roman" panose="02020603050405020304" pitchFamily="18" charset="0"/>
                  <a:cs typeface="Times New Roman" panose="02020603050405020304" pitchFamily="18" charset="0"/>
                </a:rPr>
                <a:t>Φακός</a:t>
              </a:r>
              <a:endParaRPr lang="el-GR" dirty="0"/>
            </a:p>
          </p:txBody>
        </p:sp>
      </p:grpSp>
      <p:sp>
        <p:nvSpPr>
          <p:cNvPr id="78" name="Οβάλ 77"/>
          <p:cNvSpPr/>
          <p:nvPr/>
        </p:nvSpPr>
        <p:spPr>
          <a:xfrm>
            <a:off x="1567717" y="2139321"/>
            <a:ext cx="1620000" cy="2592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9" name="Οβάλ 78"/>
          <p:cNvSpPr/>
          <p:nvPr/>
        </p:nvSpPr>
        <p:spPr>
          <a:xfrm>
            <a:off x="1928920" y="2834313"/>
            <a:ext cx="828000" cy="1296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0" name="Οβάλ 79"/>
          <p:cNvSpPr/>
          <p:nvPr/>
        </p:nvSpPr>
        <p:spPr>
          <a:xfrm>
            <a:off x="2190104" y="3240271"/>
            <a:ext cx="273600" cy="4901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81" name="Ομάδα 80"/>
          <p:cNvGrpSpPr/>
          <p:nvPr/>
        </p:nvGrpSpPr>
        <p:grpSpPr>
          <a:xfrm>
            <a:off x="58242" y="2428752"/>
            <a:ext cx="5429547" cy="1731426"/>
            <a:chOff x="2278135" y="2427148"/>
            <a:chExt cx="5429547" cy="1731426"/>
          </a:xfrm>
        </p:grpSpPr>
        <p:cxnSp>
          <p:nvCxnSpPr>
            <p:cNvPr id="82" name="Ευθεία γραμμή σύνδεσης 81"/>
            <p:cNvCxnSpPr/>
            <p:nvPr/>
          </p:nvCxnSpPr>
          <p:spPr>
            <a:xfrm flipV="1">
              <a:off x="5508104" y="2427148"/>
              <a:ext cx="2199578" cy="695935"/>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83" name="Ευθεία γραμμή σύνδεσης 82"/>
            <p:cNvCxnSpPr/>
            <p:nvPr/>
          </p:nvCxnSpPr>
          <p:spPr>
            <a:xfrm flipV="1">
              <a:off x="2278135" y="3460174"/>
              <a:ext cx="2232248" cy="6984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86" name="Ευθεία γραμμή σύνδεσης 85"/>
          <p:cNvCxnSpPr/>
          <p:nvPr/>
        </p:nvCxnSpPr>
        <p:spPr>
          <a:xfrm flipV="1">
            <a:off x="729356" y="2138517"/>
            <a:ext cx="1583253" cy="208045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1" name="Ευθεία γραμμή σύνδεσης 90"/>
          <p:cNvCxnSpPr/>
          <p:nvPr/>
        </p:nvCxnSpPr>
        <p:spPr>
          <a:xfrm>
            <a:off x="749067" y="4225436"/>
            <a:ext cx="1559512" cy="50588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Ευθεία γραμμή σύνδεσης 95"/>
          <p:cNvCxnSpPr>
            <a:endCxn id="79" idx="0"/>
          </p:cNvCxnSpPr>
          <p:nvPr/>
        </p:nvCxnSpPr>
        <p:spPr>
          <a:xfrm flipV="1">
            <a:off x="728286" y="2834313"/>
            <a:ext cx="1614634" cy="1394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2" name="Ευθεία γραμμή σύνδεσης 101"/>
          <p:cNvCxnSpPr/>
          <p:nvPr/>
        </p:nvCxnSpPr>
        <p:spPr>
          <a:xfrm flipV="1">
            <a:off x="728285" y="4139743"/>
            <a:ext cx="1590684" cy="76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Ευθεία γραμμή σύνδεσης 107"/>
          <p:cNvCxnSpPr/>
          <p:nvPr/>
        </p:nvCxnSpPr>
        <p:spPr>
          <a:xfrm flipV="1">
            <a:off x="728285" y="3240271"/>
            <a:ext cx="1561710" cy="97642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Ευθεία γραμμή σύνδεσης 112"/>
          <p:cNvCxnSpPr>
            <a:endCxn id="80" idx="4"/>
          </p:cNvCxnSpPr>
          <p:nvPr/>
        </p:nvCxnSpPr>
        <p:spPr>
          <a:xfrm flipV="1">
            <a:off x="728285" y="3730409"/>
            <a:ext cx="1598619" cy="4862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19" name="Οβάλ 118"/>
          <p:cNvSpPr/>
          <p:nvPr/>
        </p:nvSpPr>
        <p:spPr>
          <a:xfrm>
            <a:off x="5369966" y="1496665"/>
            <a:ext cx="180000" cy="28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8" name="Οβάλ 127"/>
          <p:cNvSpPr/>
          <p:nvPr/>
        </p:nvSpPr>
        <p:spPr>
          <a:xfrm>
            <a:off x="5404923" y="1695997"/>
            <a:ext cx="115200" cy="18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4" name="Ευθεία γραμμή σύνδεσης 133"/>
          <p:cNvCxnSpPr/>
          <p:nvPr/>
        </p:nvCxnSpPr>
        <p:spPr>
          <a:xfrm flipV="1">
            <a:off x="718449" y="3470955"/>
            <a:ext cx="1587361" cy="77271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3" name="Οβάλ 152"/>
          <p:cNvSpPr/>
          <p:nvPr/>
        </p:nvSpPr>
        <p:spPr>
          <a:xfrm>
            <a:off x="5424077" y="1873736"/>
            <a:ext cx="72000" cy="7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 name="Ομάδα 3"/>
          <p:cNvGrpSpPr/>
          <p:nvPr/>
        </p:nvGrpSpPr>
        <p:grpSpPr>
          <a:xfrm>
            <a:off x="683576" y="3955022"/>
            <a:ext cx="72000" cy="316301"/>
            <a:chOff x="683576" y="3091909"/>
            <a:chExt cx="72000" cy="316301"/>
          </a:xfrm>
        </p:grpSpPr>
        <p:cxnSp>
          <p:nvCxnSpPr>
            <p:cNvPr id="64" name="Ευθεία γραμμή σύνδεσης 63"/>
            <p:cNvCxnSpPr/>
            <p:nvPr/>
          </p:nvCxnSpPr>
          <p:spPr>
            <a:xfrm>
              <a:off x="718449" y="3091909"/>
              <a:ext cx="0" cy="28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Οβάλ 2"/>
            <p:cNvSpPr/>
            <p:nvPr/>
          </p:nvSpPr>
          <p:spPr>
            <a:xfrm>
              <a:off x="683576" y="3336210"/>
              <a:ext cx="72000" cy="72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1" name="Οβάλ 30"/>
          <p:cNvSpPr/>
          <p:nvPr/>
        </p:nvSpPr>
        <p:spPr>
          <a:xfrm>
            <a:off x="5440070" y="1946293"/>
            <a:ext cx="36000" cy="36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Σφάλμα Κόμης</a:t>
            </a:r>
          </a:p>
        </p:txBody>
      </p:sp>
      <p:sp>
        <p:nvSpPr>
          <p:cNvPr id="30" name="Ορθογώνιο 29"/>
          <p:cNvSpPr/>
          <p:nvPr/>
        </p:nvSpPr>
        <p:spPr>
          <a:xfrm>
            <a:off x="3569744" y="3806140"/>
            <a:ext cx="5466752" cy="1200329"/>
          </a:xfrm>
          <a:prstGeom prst="rect">
            <a:avLst/>
          </a:prstGeom>
        </p:spPr>
        <p:txBody>
          <a:bodyPr wrap="square">
            <a:spAutoFit/>
          </a:bodyPr>
          <a:lstStyle/>
          <a:p>
            <a:r>
              <a:rPr lang="el-GR" b="1" dirty="0" smtClean="0">
                <a:latin typeface="Times New Roman" panose="02020603050405020304" pitchFamily="18" charset="0"/>
                <a:cs typeface="Times New Roman" panose="02020603050405020304" pitchFamily="18" charset="0"/>
              </a:rPr>
              <a:t>Το σφάλμα κόμης εμφανίζεται στις φωτεινές ακτίνες οι οποίες προσπίπτουν στο φακό και οι οποίες δεν διέρχονται από το οπτικό κέντρο και δεν είναι παράλληλες με τον κύριο οπτικό άξονα του φακού.</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34" name="Ορθογώνιο 33"/>
          <p:cNvSpPr/>
          <p:nvPr/>
        </p:nvSpPr>
        <p:spPr>
          <a:xfrm>
            <a:off x="91717" y="5525767"/>
            <a:ext cx="4572000" cy="646331"/>
          </a:xfrm>
          <a:prstGeom prst="rect">
            <a:avLst/>
          </a:prstGeom>
        </p:spPr>
        <p:txBody>
          <a:bodyPr>
            <a:spAutoFit/>
          </a:bodyPr>
          <a:lstStyle/>
          <a:p>
            <a:r>
              <a:rPr lang="el-GR" b="1" dirty="0" smtClean="0">
                <a:latin typeface="Times New Roman" panose="02020603050405020304" pitchFamily="18" charset="0"/>
                <a:cs typeface="Times New Roman" panose="02020603050405020304" pitchFamily="18" charset="0"/>
              </a:rPr>
              <a:t>Οι λεπτοί και μικρών διαστάσεων φακού περιορίζουν στο ελάχιστο το σφάλμα </a:t>
            </a:r>
            <a:r>
              <a:rPr lang="el-GR" b="1" dirty="0" err="1" smtClean="0">
                <a:latin typeface="Times New Roman" panose="02020603050405020304" pitchFamily="18" charset="0"/>
                <a:cs typeface="Times New Roman" panose="02020603050405020304" pitchFamily="18" charset="0"/>
              </a:rPr>
              <a:t>κομης</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47" name="Ομάδα 46"/>
          <p:cNvGrpSpPr/>
          <p:nvPr/>
        </p:nvGrpSpPr>
        <p:grpSpPr>
          <a:xfrm>
            <a:off x="6320974" y="1196752"/>
            <a:ext cx="2391177" cy="1294716"/>
            <a:chOff x="6320974" y="1196752"/>
            <a:chExt cx="2391177" cy="1294716"/>
          </a:xfrm>
        </p:grpSpPr>
        <p:sp>
          <p:nvSpPr>
            <p:cNvPr id="68" name="Οβάλ 67"/>
            <p:cNvSpPr/>
            <p:nvPr/>
          </p:nvSpPr>
          <p:spPr>
            <a:xfrm>
              <a:off x="7510960" y="1628800"/>
              <a:ext cx="36000" cy="36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6" name="Ομάδα 45"/>
            <p:cNvGrpSpPr/>
            <p:nvPr/>
          </p:nvGrpSpPr>
          <p:grpSpPr>
            <a:xfrm>
              <a:off x="6320974" y="1196752"/>
              <a:ext cx="2391177" cy="1294716"/>
              <a:chOff x="6320974" y="1196752"/>
              <a:chExt cx="2391177" cy="1294716"/>
            </a:xfrm>
          </p:grpSpPr>
          <p:sp>
            <p:nvSpPr>
              <p:cNvPr id="62" name="Οβάλ 61"/>
              <p:cNvSpPr/>
              <p:nvPr/>
            </p:nvSpPr>
            <p:spPr>
              <a:xfrm>
                <a:off x="7493163" y="1586515"/>
                <a:ext cx="72000" cy="7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5" name="Ομάδα 44"/>
              <p:cNvGrpSpPr/>
              <p:nvPr/>
            </p:nvGrpSpPr>
            <p:grpSpPr>
              <a:xfrm>
                <a:off x="6320974" y="1196752"/>
                <a:ext cx="2391177" cy="1294716"/>
                <a:chOff x="6320974" y="1196752"/>
                <a:chExt cx="2391177" cy="1294716"/>
              </a:xfrm>
            </p:grpSpPr>
            <p:sp>
              <p:nvSpPr>
                <p:cNvPr id="42" name="Οβάλ 41"/>
                <p:cNvSpPr/>
                <p:nvPr/>
              </p:nvSpPr>
              <p:spPr>
                <a:xfrm>
                  <a:off x="7473102" y="1535281"/>
                  <a:ext cx="108000" cy="10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 name="Ομάδα 43"/>
                <p:cNvGrpSpPr/>
                <p:nvPr/>
              </p:nvGrpSpPr>
              <p:grpSpPr>
                <a:xfrm>
                  <a:off x="6320974" y="1196752"/>
                  <a:ext cx="2391177" cy="1294716"/>
                  <a:chOff x="6320974" y="1196752"/>
                  <a:chExt cx="2391177" cy="1294716"/>
                </a:xfrm>
              </p:grpSpPr>
              <p:sp>
                <p:nvSpPr>
                  <p:cNvPr id="41" name="Οβάλ 40"/>
                  <p:cNvSpPr/>
                  <p:nvPr/>
                </p:nvSpPr>
                <p:spPr>
                  <a:xfrm>
                    <a:off x="7462711" y="1494462"/>
                    <a:ext cx="144000" cy="144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3" name="Ομάδα 42"/>
                  <p:cNvGrpSpPr/>
                  <p:nvPr/>
                </p:nvGrpSpPr>
                <p:grpSpPr>
                  <a:xfrm>
                    <a:off x="6320974" y="1196752"/>
                    <a:ext cx="2391177" cy="1294716"/>
                    <a:chOff x="6320974" y="1196752"/>
                    <a:chExt cx="2391177" cy="1294716"/>
                  </a:xfrm>
                </p:grpSpPr>
                <p:sp>
                  <p:nvSpPr>
                    <p:cNvPr id="33" name="Οβάλ 32"/>
                    <p:cNvSpPr/>
                    <p:nvPr/>
                  </p:nvSpPr>
                  <p:spPr>
                    <a:xfrm>
                      <a:off x="7344328" y="1196752"/>
                      <a:ext cx="360000" cy="36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Οβάλ 35"/>
                    <p:cNvSpPr/>
                    <p:nvPr/>
                  </p:nvSpPr>
                  <p:spPr>
                    <a:xfrm>
                      <a:off x="7369921" y="1247978"/>
                      <a:ext cx="324000" cy="324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Οβάλ 36"/>
                    <p:cNvSpPr/>
                    <p:nvPr/>
                  </p:nvSpPr>
                  <p:spPr>
                    <a:xfrm>
                      <a:off x="7377530" y="1299204"/>
                      <a:ext cx="288000" cy="288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8" name="Οβάλ 37"/>
                    <p:cNvSpPr/>
                    <p:nvPr/>
                  </p:nvSpPr>
                  <p:spPr>
                    <a:xfrm>
                      <a:off x="7401094" y="1350430"/>
                      <a:ext cx="252000" cy="252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Οβάλ 38"/>
                    <p:cNvSpPr/>
                    <p:nvPr/>
                  </p:nvSpPr>
                  <p:spPr>
                    <a:xfrm>
                      <a:off x="7421171" y="1401680"/>
                      <a:ext cx="216000" cy="216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0" name="Οβάλ 39"/>
                    <p:cNvSpPr/>
                    <p:nvPr/>
                  </p:nvSpPr>
                  <p:spPr>
                    <a:xfrm>
                      <a:off x="7441929" y="1443220"/>
                      <a:ext cx="180000" cy="180000"/>
                    </a:xfrm>
                    <a:prstGeom prst="ellipse">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Ορθογώνιο 70"/>
                    <p:cNvSpPr/>
                    <p:nvPr/>
                  </p:nvSpPr>
                  <p:spPr>
                    <a:xfrm>
                      <a:off x="6320974" y="1752804"/>
                      <a:ext cx="2391177" cy="738664"/>
                    </a:xfrm>
                    <a:prstGeom prst="rect">
                      <a:avLst/>
                    </a:prstGeom>
                  </p:spPr>
                  <p:txBody>
                    <a:bodyPr wrap="square">
                      <a:spAutoFit/>
                    </a:bodyPr>
                    <a:lstStyle/>
                    <a:p>
                      <a:pPr algn="ctr"/>
                      <a:r>
                        <a:rPr lang="el-GR" sz="1400" b="1" dirty="0" smtClean="0">
                          <a:latin typeface="Times New Roman" panose="02020603050405020304" pitchFamily="18" charset="0"/>
                          <a:cs typeface="Times New Roman" panose="02020603050405020304" pitchFamily="18" charset="0"/>
                        </a:rPr>
                        <a:t>Το είδωλο φωτεινού σημείο πάνω στην οθόνη μαζί με το σφάλμα κόμης</a:t>
                      </a:r>
                      <a:endParaRPr lang="el-GR" sz="1400" b="1" dirty="0">
                        <a:solidFill>
                          <a:srgbClr val="FFFF00"/>
                        </a:solidFill>
                        <a:latin typeface="Times New Roman" panose="02020603050405020304" pitchFamily="18" charset="0"/>
                        <a:cs typeface="Times New Roman" panose="02020603050405020304" pitchFamily="18" charset="0"/>
                      </a:endParaRPr>
                    </a:p>
                  </p:txBody>
                </p:sp>
              </p:grpSp>
            </p:grpSp>
          </p:grpSp>
        </p:grpSp>
      </p:grpSp>
    </p:spTree>
    <p:extLst>
      <p:ext uri="{BB962C8B-B14F-4D97-AF65-F5344CB8AC3E}">
        <p14:creationId xmlns:p14="http://schemas.microsoft.com/office/powerpoint/2010/main" val="4147906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
                                        </p:tgtEl>
                                        <p:attrNameLst>
                                          <p:attrName>style.visibility</p:attrName>
                                        </p:attrNameLst>
                                      </p:cBhvr>
                                      <p:to>
                                        <p:strVal val="visible"/>
                                      </p:to>
                                    </p:set>
                                    <p:animEffect transition="in" filter="fade">
                                      <p:cBhvr>
                                        <p:cTn id="7" dur="500"/>
                                        <p:tgtEl>
                                          <p:spTgt spid="81"/>
                                        </p:tgtEl>
                                      </p:cBhvr>
                                    </p:animEffect>
                                  </p:childTnLst>
                                </p:cTn>
                              </p:par>
                              <p:par>
                                <p:cTn id="8" presetID="10" presetClass="entr" presetSubtype="0" fill="hold"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par>
                                <p:cTn id="11" presetID="10" presetClass="entr" presetSubtype="0" fill="hold" nodeType="withEffect">
                                  <p:stCondLst>
                                    <p:cond delay="0"/>
                                  </p:stCondLst>
                                  <p:childTnLst>
                                    <p:set>
                                      <p:cBhvr>
                                        <p:cTn id="12" dur="1" fill="hold">
                                          <p:stCondLst>
                                            <p:cond delay="0"/>
                                          </p:stCondLst>
                                        </p:cTn>
                                        <p:tgtEl>
                                          <p:spTgt spid="49"/>
                                        </p:tgtEl>
                                        <p:attrNameLst>
                                          <p:attrName>style.visibility</p:attrName>
                                        </p:attrNameLst>
                                      </p:cBhvr>
                                      <p:to>
                                        <p:strVal val="visible"/>
                                      </p:to>
                                    </p:set>
                                    <p:animEffect transition="in" filter="fade">
                                      <p:cBhvr>
                                        <p:cTn id="13" dur="500"/>
                                        <p:tgtEl>
                                          <p:spTgt spid="49"/>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up)">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34"/>
                                        </p:tgtEl>
                                        <p:attrNameLst>
                                          <p:attrName>style.visibility</p:attrName>
                                        </p:attrNameLst>
                                      </p:cBhvr>
                                      <p:to>
                                        <p:strVal val="visible"/>
                                      </p:to>
                                    </p:set>
                                    <p:animEffect transition="in" filter="wipe(left)">
                                      <p:cBhvr>
                                        <p:cTn id="23" dur="500"/>
                                        <p:tgtEl>
                                          <p:spTgt spid="134"/>
                                        </p:tgtEl>
                                      </p:cBhvr>
                                    </p:animEffect>
                                  </p:childTnLst>
                                </p:cTn>
                              </p:par>
                              <p:par>
                                <p:cTn id="24" presetID="22" presetClass="entr" presetSubtype="8" fill="hold" nodeType="withEffect">
                                  <p:stCondLst>
                                    <p:cond delay="0"/>
                                  </p:stCondLst>
                                  <p:childTnLst>
                                    <p:set>
                                      <p:cBhvr>
                                        <p:cTn id="25" dur="1" fill="hold">
                                          <p:stCondLst>
                                            <p:cond delay="0"/>
                                          </p:stCondLst>
                                        </p:cTn>
                                        <p:tgtEl>
                                          <p:spTgt spid="138"/>
                                        </p:tgtEl>
                                        <p:attrNameLst>
                                          <p:attrName>style.visibility</p:attrName>
                                        </p:attrNameLst>
                                      </p:cBhvr>
                                      <p:to>
                                        <p:strVal val="visible"/>
                                      </p:to>
                                    </p:set>
                                    <p:animEffect transition="in" filter="wipe(left)">
                                      <p:cBhvr>
                                        <p:cTn id="26" dur="500"/>
                                        <p:tgtEl>
                                          <p:spTgt spid="138"/>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wipe(left)">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113"/>
                                        </p:tgtEl>
                                        <p:attrNameLst>
                                          <p:attrName>style.visibility</p:attrName>
                                        </p:attrNameLst>
                                      </p:cBhvr>
                                      <p:to>
                                        <p:strVal val="visible"/>
                                      </p:to>
                                    </p:set>
                                    <p:animEffect transition="in" filter="wipe(left)">
                                      <p:cBhvr>
                                        <p:cTn id="34" dur="500"/>
                                        <p:tgtEl>
                                          <p:spTgt spid="113"/>
                                        </p:tgtEl>
                                      </p:cBhvr>
                                    </p:animEffect>
                                  </p:childTnLst>
                                </p:cTn>
                              </p:par>
                              <p:par>
                                <p:cTn id="35" presetID="22" presetClass="entr" presetSubtype="8" fill="hold" nodeType="withEffect">
                                  <p:stCondLst>
                                    <p:cond delay="0"/>
                                  </p:stCondLst>
                                  <p:childTnLst>
                                    <p:set>
                                      <p:cBhvr>
                                        <p:cTn id="36" dur="1" fill="hold">
                                          <p:stCondLst>
                                            <p:cond delay="0"/>
                                          </p:stCondLst>
                                        </p:cTn>
                                        <p:tgtEl>
                                          <p:spTgt spid="112"/>
                                        </p:tgtEl>
                                        <p:attrNameLst>
                                          <p:attrName>style.visibility</p:attrName>
                                        </p:attrNameLst>
                                      </p:cBhvr>
                                      <p:to>
                                        <p:strVal val="visible"/>
                                      </p:to>
                                    </p:set>
                                    <p:animEffect transition="in" filter="wipe(left)">
                                      <p:cBhvr>
                                        <p:cTn id="37" dur="500"/>
                                        <p:tgtEl>
                                          <p:spTgt spid="1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8"/>
                                        </p:tgtEl>
                                        <p:attrNameLst>
                                          <p:attrName>style.visibility</p:attrName>
                                        </p:attrNameLst>
                                      </p:cBhvr>
                                      <p:to>
                                        <p:strVal val="visible"/>
                                      </p:to>
                                    </p:set>
                                    <p:animEffect transition="in" filter="wipe(left)">
                                      <p:cBhvr>
                                        <p:cTn id="42" dur="500"/>
                                        <p:tgtEl>
                                          <p:spTgt spid="108"/>
                                        </p:tgtEl>
                                      </p:cBhvr>
                                    </p:animEffect>
                                  </p:childTnLst>
                                </p:cTn>
                              </p:par>
                              <p:par>
                                <p:cTn id="43" presetID="22" presetClass="entr" presetSubtype="8" fill="hold" nodeType="withEffect">
                                  <p:stCondLst>
                                    <p:cond delay="0"/>
                                  </p:stCondLst>
                                  <p:childTnLst>
                                    <p:set>
                                      <p:cBhvr>
                                        <p:cTn id="44" dur="1" fill="hold">
                                          <p:stCondLst>
                                            <p:cond delay="0"/>
                                          </p:stCondLst>
                                        </p:cTn>
                                        <p:tgtEl>
                                          <p:spTgt spid="110"/>
                                        </p:tgtEl>
                                        <p:attrNameLst>
                                          <p:attrName>style.visibility</p:attrName>
                                        </p:attrNameLst>
                                      </p:cBhvr>
                                      <p:to>
                                        <p:strVal val="visible"/>
                                      </p:to>
                                    </p:set>
                                    <p:animEffect transition="in" filter="wipe(left)">
                                      <p:cBhvr>
                                        <p:cTn id="45" dur="500"/>
                                        <p:tgtEl>
                                          <p:spTgt spid="110"/>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80"/>
                                        </p:tgtEl>
                                        <p:attrNameLst>
                                          <p:attrName>style.visibility</p:attrName>
                                        </p:attrNameLst>
                                      </p:cBhvr>
                                      <p:to>
                                        <p:strVal val="visible"/>
                                      </p:to>
                                    </p:set>
                                    <p:animEffect transition="in" filter="wheel(1)">
                                      <p:cBhvr>
                                        <p:cTn id="50" dur="3000"/>
                                        <p:tgtEl>
                                          <p:spTgt spid="80"/>
                                        </p:tgtEl>
                                      </p:cBhvr>
                                    </p:animEffect>
                                  </p:childTnLst>
                                </p:cTn>
                              </p:par>
                              <p:par>
                                <p:cTn id="51" presetID="21" presetClass="entr" presetSubtype="1" fill="hold" grpId="0" nodeType="withEffect">
                                  <p:stCondLst>
                                    <p:cond delay="0"/>
                                  </p:stCondLst>
                                  <p:childTnLst>
                                    <p:set>
                                      <p:cBhvr>
                                        <p:cTn id="52" dur="1" fill="hold">
                                          <p:stCondLst>
                                            <p:cond delay="0"/>
                                          </p:stCondLst>
                                        </p:cTn>
                                        <p:tgtEl>
                                          <p:spTgt spid="153"/>
                                        </p:tgtEl>
                                        <p:attrNameLst>
                                          <p:attrName>style.visibility</p:attrName>
                                        </p:attrNameLst>
                                      </p:cBhvr>
                                      <p:to>
                                        <p:strVal val="visible"/>
                                      </p:to>
                                    </p:set>
                                    <p:animEffect transition="in" filter="wheel(1)">
                                      <p:cBhvr>
                                        <p:cTn id="53" dur="3000"/>
                                        <p:tgtEl>
                                          <p:spTgt spid="153"/>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102"/>
                                        </p:tgtEl>
                                        <p:attrNameLst>
                                          <p:attrName>style.visibility</p:attrName>
                                        </p:attrNameLst>
                                      </p:cBhvr>
                                      <p:to>
                                        <p:strVal val="visible"/>
                                      </p:to>
                                    </p:set>
                                    <p:animEffect transition="in" filter="wipe(left)">
                                      <p:cBhvr>
                                        <p:cTn id="58" dur="500"/>
                                        <p:tgtEl>
                                          <p:spTgt spid="102"/>
                                        </p:tgtEl>
                                      </p:cBhvr>
                                    </p:animEffect>
                                  </p:childTnLst>
                                </p:cTn>
                              </p:par>
                              <p:par>
                                <p:cTn id="59" presetID="22" presetClass="entr" presetSubtype="8" fill="hold" nodeType="withEffect">
                                  <p:stCondLst>
                                    <p:cond delay="0"/>
                                  </p:stCondLst>
                                  <p:childTnLst>
                                    <p:set>
                                      <p:cBhvr>
                                        <p:cTn id="60" dur="1" fill="hold">
                                          <p:stCondLst>
                                            <p:cond delay="0"/>
                                          </p:stCondLst>
                                        </p:cTn>
                                        <p:tgtEl>
                                          <p:spTgt spid="106"/>
                                        </p:tgtEl>
                                        <p:attrNameLst>
                                          <p:attrName>style.visibility</p:attrName>
                                        </p:attrNameLst>
                                      </p:cBhvr>
                                      <p:to>
                                        <p:strVal val="visible"/>
                                      </p:to>
                                    </p:set>
                                    <p:animEffect transition="in" filter="wipe(left)">
                                      <p:cBhvr>
                                        <p:cTn id="61" dur="500"/>
                                        <p:tgtEl>
                                          <p:spTgt spid="106"/>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nodeType="clickEffect">
                                  <p:stCondLst>
                                    <p:cond delay="0"/>
                                  </p:stCondLst>
                                  <p:childTnLst>
                                    <p:set>
                                      <p:cBhvr>
                                        <p:cTn id="65" dur="1" fill="hold">
                                          <p:stCondLst>
                                            <p:cond delay="0"/>
                                          </p:stCondLst>
                                        </p:cTn>
                                        <p:tgtEl>
                                          <p:spTgt spid="96"/>
                                        </p:tgtEl>
                                        <p:attrNameLst>
                                          <p:attrName>style.visibility</p:attrName>
                                        </p:attrNameLst>
                                      </p:cBhvr>
                                      <p:to>
                                        <p:strVal val="visible"/>
                                      </p:to>
                                    </p:set>
                                    <p:animEffect transition="in" filter="wipe(left)">
                                      <p:cBhvr>
                                        <p:cTn id="66" dur="500"/>
                                        <p:tgtEl>
                                          <p:spTgt spid="96"/>
                                        </p:tgtEl>
                                      </p:cBhvr>
                                    </p:animEffect>
                                  </p:childTnLst>
                                </p:cTn>
                              </p:par>
                              <p:par>
                                <p:cTn id="67" presetID="22" presetClass="entr" presetSubtype="8" fill="hold" nodeType="withEffect">
                                  <p:stCondLst>
                                    <p:cond delay="0"/>
                                  </p:stCondLst>
                                  <p:childTnLst>
                                    <p:set>
                                      <p:cBhvr>
                                        <p:cTn id="68" dur="1" fill="hold">
                                          <p:stCondLst>
                                            <p:cond delay="0"/>
                                          </p:stCondLst>
                                        </p:cTn>
                                        <p:tgtEl>
                                          <p:spTgt spid="99"/>
                                        </p:tgtEl>
                                        <p:attrNameLst>
                                          <p:attrName>style.visibility</p:attrName>
                                        </p:attrNameLst>
                                      </p:cBhvr>
                                      <p:to>
                                        <p:strVal val="visible"/>
                                      </p:to>
                                    </p:set>
                                    <p:animEffect transition="in" filter="wipe(left)">
                                      <p:cBhvr>
                                        <p:cTn id="69" dur="500"/>
                                        <p:tgtEl>
                                          <p:spTgt spid="99"/>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1" fill="hold" grpId="0" nodeType="clickEffect">
                                  <p:stCondLst>
                                    <p:cond delay="0"/>
                                  </p:stCondLst>
                                  <p:childTnLst>
                                    <p:set>
                                      <p:cBhvr>
                                        <p:cTn id="73" dur="1" fill="hold">
                                          <p:stCondLst>
                                            <p:cond delay="0"/>
                                          </p:stCondLst>
                                        </p:cTn>
                                        <p:tgtEl>
                                          <p:spTgt spid="79"/>
                                        </p:tgtEl>
                                        <p:attrNameLst>
                                          <p:attrName>style.visibility</p:attrName>
                                        </p:attrNameLst>
                                      </p:cBhvr>
                                      <p:to>
                                        <p:strVal val="visible"/>
                                      </p:to>
                                    </p:set>
                                    <p:animEffect transition="in" filter="wheel(1)">
                                      <p:cBhvr>
                                        <p:cTn id="74" dur="3000"/>
                                        <p:tgtEl>
                                          <p:spTgt spid="79"/>
                                        </p:tgtEl>
                                      </p:cBhvr>
                                    </p:animEffect>
                                  </p:childTnLst>
                                </p:cTn>
                              </p:par>
                              <p:par>
                                <p:cTn id="75" presetID="21" presetClass="entr" presetSubtype="1" fill="hold" grpId="0" nodeType="withEffect">
                                  <p:stCondLst>
                                    <p:cond delay="0"/>
                                  </p:stCondLst>
                                  <p:childTnLst>
                                    <p:set>
                                      <p:cBhvr>
                                        <p:cTn id="76" dur="1" fill="hold">
                                          <p:stCondLst>
                                            <p:cond delay="0"/>
                                          </p:stCondLst>
                                        </p:cTn>
                                        <p:tgtEl>
                                          <p:spTgt spid="128"/>
                                        </p:tgtEl>
                                        <p:attrNameLst>
                                          <p:attrName>style.visibility</p:attrName>
                                        </p:attrNameLst>
                                      </p:cBhvr>
                                      <p:to>
                                        <p:strVal val="visible"/>
                                      </p:to>
                                    </p:set>
                                    <p:animEffect transition="in" filter="wheel(1)">
                                      <p:cBhvr>
                                        <p:cTn id="77" dur="3000"/>
                                        <p:tgtEl>
                                          <p:spTgt spid="12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nodeType="clickEffect">
                                  <p:stCondLst>
                                    <p:cond delay="0"/>
                                  </p:stCondLst>
                                  <p:childTnLst>
                                    <p:set>
                                      <p:cBhvr>
                                        <p:cTn id="81" dur="1" fill="hold">
                                          <p:stCondLst>
                                            <p:cond delay="0"/>
                                          </p:stCondLst>
                                        </p:cTn>
                                        <p:tgtEl>
                                          <p:spTgt spid="93"/>
                                        </p:tgtEl>
                                        <p:attrNameLst>
                                          <p:attrName>style.visibility</p:attrName>
                                        </p:attrNameLst>
                                      </p:cBhvr>
                                      <p:to>
                                        <p:strVal val="visible"/>
                                      </p:to>
                                    </p:set>
                                    <p:animEffect transition="in" filter="wipe(left)">
                                      <p:cBhvr>
                                        <p:cTn id="82" dur="500"/>
                                        <p:tgtEl>
                                          <p:spTgt spid="93"/>
                                        </p:tgtEl>
                                      </p:cBhvr>
                                    </p:animEffect>
                                  </p:childTnLst>
                                </p:cTn>
                              </p:par>
                              <p:par>
                                <p:cTn id="83" presetID="22" presetClass="entr" presetSubtype="8" fill="hold" nodeType="withEffect">
                                  <p:stCondLst>
                                    <p:cond delay="0"/>
                                  </p:stCondLst>
                                  <p:childTnLst>
                                    <p:set>
                                      <p:cBhvr>
                                        <p:cTn id="84" dur="1" fill="hold">
                                          <p:stCondLst>
                                            <p:cond delay="0"/>
                                          </p:stCondLst>
                                        </p:cTn>
                                        <p:tgtEl>
                                          <p:spTgt spid="91"/>
                                        </p:tgtEl>
                                        <p:attrNameLst>
                                          <p:attrName>style.visibility</p:attrName>
                                        </p:attrNameLst>
                                      </p:cBhvr>
                                      <p:to>
                                        <p:strVal val="visible"/>
                                      </p:to>
                                    </p:set>
                                    <p:animEffect transition="in" filter="wipe(left)">
                                      <p:cBhvr>
                                        <p:cTn id="85" dur="500"/>
                                        <p:tgtEl>
                                          <p:spTgt spid="91"/>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8" fill="hold" nodeType="clickEffect">
                                  <p:stCondLst>
                                    <p:cond delay="0"/>
                                  </p:stCondLst>
                                  <p:childTnLst>
                                    <p:set>
                                      <p:cBhvr>
                                        <p:cTn id="89" dur="1" fill="hold">
                                          <p:stCondLst>
                                            <p:cond delay="0"/>
                                          </p:stCondLst>
                                        </p:cTn>
                                        <p:tgtEl>
                                          <p:spTgt spid="86"/>
                                        </p:tgtEl>
                                        <p:attrNameLst>
                                          <p:attrName>style.visibility</p:attrName>
                                        </p:attrNameLst>
                                      </p:cBhvr>
                                      <p:to>
                                        <p:strVal val="visible"/>
                                      </p:to>
                                    </p:set>
                                    <p:animEffect transition="in" filter="wipe(left)">
                                      <p:cBhvr>
                                        <p:cTn id="90" dur="500"/>
                                        <p:tgtEl>
                                          <p:spTgt spid="86"/>
                                        </p:tgtEl>
                                      </p:cBhvr>
                                    </p:animEffect>
                                  </p:childTnLst>
                                </p:cTn>
                              </p:par>
                              <p:par>
                                <p:cTn id="91" presetID="22" presetClass="entr" presetSubtype="8" fill="hold" nodeType="withEffect">
                                  <p:stCondLst>
                                    <p:cond delay="0"/>
                                  </p:stCondLst>
                                  <p:childTnLst>
                                    <p:set>
                                      <p:cBhvr>
                                        <p:cTn id="92" dur="1" fill="hold">
                                          <p:stCondLst>
                                            <p:cond delay="0"/>
                                          </p:stCondLst>
                                        </p:cTn>
                                        <p:tgtEl>
                                          <p:spTgt spid="88"/>
                                        </p:tgtEl>
                                        <p:attrNameLst>
                                          <p:attrName>style.visibility</p:attrName>
                                        </p:attrNameLst>
                                      </p:cBhvr>
                                      <p:to>
                                        <p:strVal val="visible"/>
                                      </p:to>
                                    </p:set>
                                    <p:animEffect transition="in" filter="wipe(left)">
                                      <p:cBhvr>
                                        <p:cTn id="93" dur="500"/>
                                        <p:tgtEl>
                                          <p:spTgt spid="88"/>
                                        </p:tgtEl>
                                      </p:cBhvr>
                                    </p:animEffect>
                                  </p:childTnLst>
                                </p:cTn>
                              </p:par>
                            </p:childTnLst>
                          </p:cTn>
                        </p:par>
                      </p:childTnLst>
                    </p:cTn>
                  </p:par>
                  <p:par>
                    <p:cTn id="94" fill="hold">
                      <p:stCondLst>
                        <p:cond delay="indefinite"/>
                      </p:stCondLst>
                      <p:childTnLst>
                        <p:par>
                          <p:cTn id="95" fill="hold">
                            <p:stCondLst>
                              <p:cond delay="0"/>
                            </p:stCondLst>
                            <p:childTnLst>
                              <p:par>
                                <p:cTn id="96" presetID="21" presetClass="entr" presetSubtype="1" fill="hold" grpId="0" nodeType="clickEffect">
                                  <p:stCondLst>
                                    <p:cond delay="0"/>
                                  </p:stCondLst>
                                  <p:childTnLst>
                                    <p:set>
                                      <p:cBhvr>
                                        <p:cTn id="97" dur="1" fill="hold">
                                          <p:stCondLst>
                                            <p:cond delay="0"/>
                                          </p:stCondLst>
                                        </p:cTn>
                                        <p:tgtEl>
                                          <p:spTgt spid="78"/>
                                        </p:tgtEl>
                                        <p:attrNameLst>
                                          <p:attrName>style.visibility</p:attrName>
                                        </p:attrNameLst>
                                      </p:cBhvr>
                                      <p:to>
                                        <p:strVal val="visible"/>
                                      </p:to>
                                    </p:set>
                                    <p:animEffect transition="in" filter="wheel(1)">
                                      <p:cBhvr>
                                        <p:cTn id="98" dur="3000"/>
                                        <p:tgtEl>
                                          <p:spTgt spid="78"/>
                                        </p:tgtEl>
                                      </p:cBhvr>
                                    </p:animEffect>
                                  </p:childTnLst>
                                </p:cTn>
                              </p:par>
                              <p:par>
                                <p:cTn id="99" presetID="21" presetClass="entr" presetSubtype="1" fill="hold" grpId="0" nodeType="withEffect">
                                  <p:stCondLst>
                                    <p:cond delay="0"/>
                                  </p:stCondLst>
                                  <p:childTnLst>
                                    <p:set>
                                      <p:cBhvr>
                                        <p:cTn id="100" dur="1" fill="hold">
                                          <p:stCondLst>
                                            <p:cond delay="0"/>
                                          </p:stCondLst>
                                        </p:cTn>
                                        <p:tgtEl>
                                          <p:spTgt spid="119"/>
                                        </p:tgtEl>
                                        <p:attrNameLst>
                                          <p:attrName>style.visibility</p:attrName>
                                        </p:attrNameLst>
                                      </p:cBhvr>
                                      <p:to>
                                        <p:strVal val="visible"/>
                                      </p:to>
                                    </p:set>
                                    <p:animEffect transition="in" filter="wheel(1)">
                                      <p:cBhvr>
                                        <p:cTn id="101" dur="3000"/>
                                        <p:tgtEl>
                                          <p:spTgt spid="119"/>
                                        </p:tgtEl>
                                      </p:cBhvr>
                                    </p:animEffect>
                                  </p:childTnLst>
                                </p:cTn>
                              </p:par>
                            </p:childTnLst>
                          </p:cTn>
                        </p:par>
                      </p:childTnLst>
                    </p:cTn>
                  </p:par>
                  <p:par>
                    <p:cTn id="102" fill="hold">
                      <p:stCondLst>
                        <p:cond delay="indefinite"/>
                      </p:stCondLst>
                      <p:childTnLst>
                        <p:par>
                          <p:cTn id="103" fill="hold">
                            <p:stCondLst>
                              <p:cond delay="0"/>
                            </p:stCondLst>
                            <p:childTnLst>
                              <p:par>
                                <p:cTn id="104" presetID="22" presetClass="entr" presetSubtype="1" fill="hold" nodeType="click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wipe(up)">
                                      <p:cBhvr>
                                        <p:cTn id="106" dur="500"/>
                                        <p:tgtEl>
                                          <p:spTgt spid="47"/>
                                        </p:tgtEl>
                                      </p:cBhvr>
                                    </p:animEffect>
                                  </p:childTnLst>
                                </p:cTn>
                              </p:par>
                            </p:childTnLst>
                          </p:cTn>
                        </p:par>
                      </p:childTnLst>
                    </p:cTn>
                  </p:par>
                  <p:par>
                    <p:cTn id="107" fill="hold">
                      <p:stCondLst>
                        <p:cond delay="indefinite"/>
                      </p:stCondLst>
                      <p:childTnLst>
                        <p:par>
                          <p:cTn id="108" fill="hold">
                            <p:stCondLst>
                              <p:cond delay="0"/>
                            </p:stCondLst>
                            <p:childTnLst>
                              <p:par>
                                <p:cTn id="109" presetID="22" presetClass="entr" presetSubtype="1"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wipe(up)">
                                      <p:cBhvr>
                                        <p:cTn id="111" dur="500"/>
                                        <p:tgtEl>
                                          <p:spTgt spid="30"/>
                                        </p:tgtEl>
                                      </p:cBhvr>
                                    </p:animEffect>
                                  </p:childTnLst>
                                </p:cTn>
                              </p:par>
                            </p:childTnLst>
                          </p:cTn>
                        </p:par>
                      </p:childTnLst>
                    </p:cTn>
                  </p:par>
                  <p:par>
                    <p:cTn id="112" fill="hold">
                      <p:stCondLst>
                        <p:cond delay="indefinite"/>
                      </p:stCondLst>
                      <p:childTnLst>
                        <p:par>
                          <p:cTn id="113" fill="hold">
                            <p:stCondLst>
                              <p:cond delay="0"/>
                            </p:stCondLst>
                            <p:childTnLst>
                              <p:par>
                                <p:cTn id="114" presetID="22" presetClass="entr" presetSubtype="1" fill="hold" grpId="0" nodeType="clickEffect">
                                  <p:stCondLst>
                                    <p:cond delay="0"/>
                                  </p:stCondLst>
                                  <p:childTnLst>
                                    <p:set>
                                      <p:cBhvr>
                                        <p:cTn id="115" dur="1" fill="hold">
                                          <p:stCondLst>
                                            <p:cond delay="0"/>
                                          </p:stCondLst>
                                        </p:cTn>
                                        <p:tgtEl>
                                          <p:spTgt spid="34"/>
                                        </p:tgtEl>
                                        <p:attrNameLst>
                                          <p:attrName>style.visibility</p:attrName>
                                        </p:attrNameLst>
                                      </p:cBhvr>
                                      <p:to>
                                        <p:strVal val="visible"/>
                                      </p:to>
                                    </p:set>
                                    <p:animEffect transition="in" filter="wipe(up)">
                                      <p:cBhvr>
                                        <p:cTn id="11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9" grpId="0" animBg="1"/>
      <p:bldP spid="80" grpId="0" animBg="1"/>
      <p:bldP spid="119" grpId="0" animBg="1"/>
      <p:bldP spid="128" grpId="0" animBg="1"/>
      <p:bldP spid="153" grpId="0" animBg="1"/>
      <p:bldP spid="31" grpId="0" animBg="1"/>
      <p:bldP spid="30" grpId="0"/>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84" name="TextBox 83"/>
              <p:cNvSpPr txBox="1"/>
              <p:nvPr/>
            </p:nvSpPr>
            <p:spPr>
              <a:xfrm>
                <a:off x="6762264" y="5517232"/>
                <a:ext cx="1050096"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FFFF00"/>
                          </a:solidFill>
                          <a:latin typeface="Cambria Math"/>
                        </a:rPr>
                        <m:t>𝒂</m:t>
                      </m:r>
                      <m:r>
                        <a:rPr lang="en-US" sz="2000" b="1" i="1" smtClean="0">
                          <a:solidFill>
                            <a:srgbClr val="FFFF00"/>
                          </a:solidFill>
                          <a:latin typeface="Cambria Math"/>
                        </a:rPr>
                        <m:t>&lt;</m:t>
                      </m:r>
                      <m:r>
                        <a:rPr lang="en-US" sz="2000" b="1" i="1" smtClean="0">
                          <a:solidFill>
                            <a:srgbClr val="FFFF00"/>
                          </a:solidFill>
                          <a:latin typeface="Cambria Math"/>
                        </a:rPr>
                        <m:t>𝟐</m:t>
                      </m:r>
                      <m:r>
                        <a:rPr lang="el-GR" sz="2000" b="1" i="1" smtClean="0">
                          <a:solidFill>
                            <a:srgbClr val="FFFF00"/>
                          </a:solidFill>
                          <a:latin typeface="Cambria Math"/>
                        </a:rPr>
                        <m:t>𝜽</m:t>
                      </m:r>
                    </m:oMath>
                  </m:oMathPara>
                </a14:m>
                <a:endParaRPr lang="el-GR" sz="2000" b="1" dirty="0">
                  <a:solidFill>
                    <a:srgbClr val="FFFF00"/>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6762264" y="5517232"/>
                <a:ext cx="1050096" cy="400110"/>
              </a:xfrm>
              <a:prstGeom prst="rect">
                <a:avLst/>
              </a:prstGeom>
              <a:blipFill rotWithShape="1">
                <a:blip r:embed="rId2"/>
                <a:stretch>
                  <a:fillRect/>
                </a:stretch>
              </a:blipFill>
            </p:spPr>
            <p:txBody>
              <a:bodyPr/>
              <a:lstStyle/>
              <a:p>
                <a:r>
                  <a:rPr lang="el-GR">
                    <a:noFill/>
                  </a:rPr>
                  <a:t> </a:t>
                </a:r>
              </a:p>
            </p:txBody>
          </p:sp>
        </mc:Fallback>
      </mc:AlternateContent>
      <p:sp>
        <p:nvSpPr>
          <p:cNvPr id="3" name="Τίτλος 1"/>
          <p:cNvSpPr txBox="1">
            <a:spLocks/>
          </p:cNvSpPr>
          <p:nvPr/>
        </p:nvSpPr>
        <p:spPr>
          <a:xfrm>
            <a:off x="0" y="44624"/>
            <a:ext cx="9144000" cy="64028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b="1" dirty="0" smtClean="0">
                <a:latin typeface="Times New Roman" panose="02020603050405020304" pitchFamily="18" charset="0"/>
                <a:cs typeface="Times New Roman" panose="02020603050405020304" pitchFamily="18" charset="0"/>
              </a:rPr>
              <a:t>Μέγεθος Φακού &amp; Διακριτική Ικανότητα Φακού</a:t>
            </a:r>
            <a:endParaRPr lang="el-GR" sz="3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9" name="TextBox 28"/>
              <p:cNvSpPr txBox="1"/>
              <p:nvPr/>
            </p:nvSpPr>
            <p:spPr>
              <a:xfrm>
                <a:off x="3471059"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1" smtClean="0">
                              <a:solidFill>
                                <a:srgbClr val="FFFF00"/>
                              </a:solidFill>
                              <a:latin typeface="Cambria Math"/>
                            </a:rPr>
                            <m:t>𝒄</m:t>
                          </m:r>
                        </m:sub>
                      </m:sSub>
                    </m:oMath>
                  </m:oMathPara>
                </a14:m>
                <a:endParaRPr lang="el-GR" sz="2000" b="1" dirty="0">
                  <a:solidFill>
                    <a:srgbClr val="FFFF00"/>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3471059" y="5517232"/>
                <a:ext cx="1172950" cy="400110"/>
              </a:xfrm>
              <a:prstGeom prst="rect">
                <a:avLst/>
              </a:prstGeom>
              <a:blipFill rotWithShape="1">
                <a:blip r:embed="rId3"/>
                <a:stretch>
                  <a:fillRect/>
                </a:stretch>
              </a:blipFill>
            </p:spPr>
            <p:txBody>
              <a:bodyPr/>
              <a:lstStyle/>
              <a:p>
                <a:r>
                  <a:rPr lang="el-GR">
                    <a:noFill/>
                  </a:rPr>
                  <a:t> </a:t>
                </a:r>
              </a:p>
            </p:txBody>
          </p:sp>
        </mc:Fallback>
      </mc:AlternateContent>
      <p:sp>
        <p:nvSpPr>
          <p:cNvPr id="59" name="TextBox 3"/>
          <p:cNvSpPr txBox="1"/>
          <p:nvPr/>
        </p:nvSpPr>
        <p:spPr>
          <a:xfrm>
            <a:off x="2896974" y="6207695"/>
            <a:ext cx="1952284" cy="400110"/>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smtClean="0">
                <a:latin typeface="Times New Roman" panose="02020603050405020304" pitchFamily="18" charset="0"/>
                <a:cs typeface="Times New Roman" panose="02020603050405020304" pitchFamily="18" charset="0"/>
              </a:rPr>
              <a:t>Πρέπει: </a:t>
            </a:r>
            <a:r>
              <a:rPr lang="en-US" sz="2000" b="1" dirty="0" smtClean="0">
                <a:latin typeface="Times New Roman" panose="02020603050405020304" pitchFamily="18" charset="0"/>
                <a:cs typeface="Times New Roman" panose="02020603050405020304" pitchFamily="18" charset="0"/>
              </a:rPr>
              <a:t> </a:t>
            </a:r>
            <a:r>
              <a:rPr lang="el-GR" sz="2000" b="1" dirty="0" smtClean="0">
                <a:latin typeface="Times New Roman" panose="02020603050405020304" pitchFamily="18" charset="0"/>
                <a:cs typeface="Times New Roman" panose="02020603050405020304" pitchFamily="18" charset="0"/>
              </a:rPr>
              <a:t> </a:t>
            </a:r>
            <a:r>
              <a:rPr lang="en-US" sz="2000" b="1" i="1" dirty="0" smtClean="0">
                <a:latin typeface="Times New Roman" panose="02020603050405020304" pitchFamily="18" charset="0"/>
                <a:cs typeface="Times New Roman" panose="02020603050405020304" pitchFamily="18" charset="0"/>
              </a:rPr>
              <a:t>D</a:t>
            </a:r>
            <a:r>
              <a:rPr lang="el-GR" sz="2000" b="1" dirty="0" smtClean="0">
                <a:latin typeface="Times New Roman" panose="02020603050405020304" pitchFamily="18" charset="0"/>
                <a:cs typeface="Times New Roman" panose="02020603050405020304" pitchFamily="18" charset="0"/>
              </a:rPr>
              <a:t> ≥ </a:t>
            </a:r>
            <a:r>
              <a:rPr lang="en-US" sz="2000" b="1" i="1" dirty="0" smtClean="0">
                <a:latin typeface="Times New Roman" panose="02020603050405020304" pitchFamily="18" charset="0"/>
                <a:cs typeface="Times New Roman" panose="02020603050405020304" pitchFamily="18" charset="0"/>
              </a:rPr>
              <a:t>D</a:t>
            </a:r>
            <a:r>
              <a:rPr lang="en-US" sz="2000" b="1" baseline="-25000" dirty="0" smtClean="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5" name="Ομάδα 4"/>
          <p:cNvGrpSpPr/>
          <p:nvPr/>
        </p:nvGrpSpPr>
        <p:grpSpPr>
          <a:xfrm>
            <a:off x="657988" y="2608448"/>
            <a:ext cx="1053812" cy="2836760"/>
            <a:chOff x="657988" y="3112504"/>
            <a:chExt cx="1053812" cy="2836760"/>
          </a:xfrm>
        </p:grpSpPr>
        <p:sp>
          <p:nvSpPr>
            <p:cNvPr id="17" name="TextBox 16"/>
            <p:cNvSpPr txBox="1"/>
            <p:nvPr/>
          </p:nvSpPr>
          <p:spPr>
            <a:xfrm>
              <a:off x="1031663" y="5279436"/>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35" name="Ευθύγραμμο βέλος σύνδεσης 34"/>
            <p:cNvCxnSpPr>
              <a:stCxn id="37" idx="4"/>
            </p:cNvCxnSpPr>
            <p:nvPr/>
          </p:nvCxnSpPr>
          <p:spPr>
            <a:xfrm flipH="1" flipV="1">
              <a:off x="657988" y="3123392"/>
              <a:ext cx="838926" cy="282587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43" name="Ευθύγραμμο βέλος σύνδεσης 42"/>
            <p:cNvCxnSpPr>
              <a:stCxn id="45" idx="0"/>
            </p:cNvCxnSpPr>
            <p:nvPr/>
          </p:nvCxnSpPr>
          <p:spPr>
            <a:xfrm flipV="1">
              <a:off x="872480" y="3112504"/>
              <a:ext cx="839320"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grpSp>
        <p:nvGrpSpPr>
          <p:cNvPr id="12" name="Ομάδα 11"/>
          <p:cNvGrpSpPr/>
          <p:nvPr/>
        </p:nvGrpSpPr>
        <p:grpSpPr>
          <a:xfrm>
            <a:off x="108828" y="908720"/>
            <a:ext cx="2169261" cy="1785067"/>
            <a:chOff x="108828" y="1412776"/>
            <a:chExt cx="2169261" cy="1785067"/>
          </a:xfrm>
        </p:grpSpPr>
        <p:sp>
          <p:nvSpPr>
            <p:cNvPr id="32" name="Έλλειψη 31"/>
            <p:cNvSpPr/>
            <p:nvPr/>
          </p:nvSpPr>
          <p:spPr>
            <a:xfrm>
              <a:off x="323528" y="1412776"/>
              <a:ext cx="648000" cy="648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40" name="Έλλειψη 39"/>
            <p:cNvSpPr/>
            <p:nvPr/>
          </p:nvSpPr>
          <p:spPr>
            <a:xfrm>
              <a:off x="1406381" y="1412776"/>
              <a:ext cx="648000" cy="648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64" name="Γράφημα 63"/>
            <p:cNvGraphicFramePr>
              <a:graphicFrameLocks/>
            </p:cNvGraphicFramePr>
            <p:nvPr>
              <p:extLst>
                <p:ext uri="{D42A27DB-BD31-4B8C-83A1-F6EECF244321}">
                  <p14:modId xmlns:p14="http://schemas.microsoft.com/office/powerpoint/2010/main" val="4020429465"/>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3" name="Γράφημα 62"/>
            <p:cNvGraphicFramePr>
              <a:graphicFrameLocks/>
            </p:cNvGraphicFramePr>
            <p:nvPr>
              <p:extLst>
                <p:ext uri="{D42A27DB-BD31-4B8C-83A1-F6EECF244321}">
                  <p14:modId xmlns:p14="http://schemas.microsoft.com/office/powerpoint/2010/main" val="2704879260"/>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5"/>
            </a:graphicData>
          </a:graphic>
        </p:graphicFrame>
      </p:grpSp>
      <mc:AlternateContent xmlns:mc="http://schemas.openxmlformats.org/markup-compatibility/2006" xmlns:a14="http://schemas.microsoft.com/office/drawing/2010/main">
        <mc:Choice Requires="a14">
          <p:sp>
            <p:nvSpPr>
              <p:cNvPr id="28" name="TextBox 27"/>
              <p:cNvSpPr txBox="1"/>
              <p:nvPr/>
            </p:nvSpPr>
            <p:spPr>
              <a:xfrm>
                <a:off x="641480"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641480" y="5517232"/>
                <a:ext cx="1172950" cy="400110"/>
              </a:xfrm>
              <a:prstGeom prst="rect">
                <a:avLst/>
              </a:prstGeom>
              <a:blipFill rotWithShape="1">
                <a:blip r:embed="rId8"/>
                <a:stretch>
                  <a:fillRect/>
                </a:stretch>
              </a:blipFill>
            </p:spPr>
            <p:txBody>
              <a:bodyPr/>
              <a:lstStyle/>
              <a:p>
                <a:r>
                  <a:rPr lang="el-GR">
                    <a:noFill/>
                  </a:rPr>
                  <a:t> </a:t>
                </a:r>
              </a:p>
            </p:txBody>
          </p:sp>
        </mc:Fallback>
      </mc:AlternateContent>
      <p:grpSp>
        <p:nvGrpSpPr>
          <p:cNvPr id="9" name="Ομάδα 8"/>
          <p:cNvGrpSpPr/>
          <p:nvPr/>
        </p:nvGrpSpPr>
        <p:grpSpPr>
          <a:xfrm>
            <a:off x="240887" y="2531341"/>
            <a:ext cx="1918753" cy="1793392"/>
            <a:chOff x="240887" y="3035397"/>
            <a:chExt cx="1918753" cy="1793392"/>
          </a:xfrm>
        </p:grpSpPr>
        <p:sp>
          <p:nvSpPr>
            <p:cNvPr id="36" name="Τόξο 35"/>
            <p:cNvSpPr/>
            <p:nvPr/>
          </p:nvSpPr>
          <p:spPr>
            <a:xfrm>
              <a:off x="251520" y="3035397"/>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 name="Ομάδα 1"/>
            <p:cNvGrpSpPr/>
            <p:nvPr/>
          </p:nvGrpSpPr>
          <p:grpSpPr>
            <a:xfrm>
              <a:off x="240887" y="3040496"/>
              <a:ext cx="1918753" cy="1788293"/>
              <a:chOff x="240887" y="3040496"/>
              <a:chExt cx="1918753" cy="1788293"/>
            </a:xfrm>
          </p:grpSpPr>
          <p:sp>
            <p:nvSpPr>
              <p:cNvPr id="44" name="Τόξο 43"/>
              <p:cNvSpPr/>
              <p:nvPr/>
            </p:nvSpPr>
            <p:spPr>
              <a:xfrm>
                <a:off x="13316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7" name="Ομάδα 6"/>
              <p:cNvGrpSpPr/>
              <p:nvPr/>
            </p:nvGrpSpPr>
            <p:grpSpPr>
              <a:xfrm>
                <a:off x="240887" y="3047956"/>
                <a:ext cx="1901684" cy="1780833"/>
                <a:chOff x="240887" y="3047956"/>
                <a:chExt cx="1901684" cy="1780833"/>
              </a:xfrm>
            </p:grpSpPr>
            <p:cxnSp>
              <p:nvCxnSpPr>
                <p:cNvPr id="13" name="Ευθεία γραμμή σύνδεσης 12"/>
                <p:cNvCxnSpPr/>
                <p:nvPr/>
              </p:nvCxnSpPr>
              <p:spPr>
                <a:xfrm>
                  <a:off x="1066271" y="3079593"/>
                  <a:ext cx="103746" cy="174919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 name="Ευθεία γραμμή σύνδεσης 13"/>
                <p:cNvCxnSpPr/>
                <p:nvPr/>
              </p:nvCxnSpPr>
              <p:spPr>
                <a:xfrm flipV="1">
                  <a:off x="1213697" y="3047956"/>
                  <a:ext cx="133532" cy="174919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217100" y="3563724"/>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799815" y="3542856"/>
                  <a:ext cx="396019"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42" name="Ευθεία γραμμή σύνδεσης 141"/>
                <p:cNvCxnSpPr/>
                <p:nvPr/>
              </p:nvCxnSpPr>
              <p:spPr>
                <a:xfrm flipV="1">
                  <a:off x="1213697" y="3098960"/>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4" name="Ευθεία γραμμή σύνδεσης 143"/>
                <p:cNvCxnSpPr/>
                <p:nvPr/>
              </p:nvCxnSpPr>
              <p:spPr>
                <a:xfrm flipH="1" flipV="1">
                  <a:off x="240887" y="3108901"/>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4" name="Ομάδα 3"/>
          <p:cNvGrpSpPr/>
          <p:nvPr/>
        </p:nvGrpSpPr>
        <p:grpSpPr>
          <a:xfrm>
            <a:off x="118390" y="2547987"/>
            <a:ext cx="2304000" cy="2908107"/>
            <a:chOff x="118390" y="3073815"/>
            <a:chExt cx="2304000" cy="2908107"/>
          </a:xfrm>
        </p:grpSpPr>
        <p:sp>
          <p:nvSpPr>
            <p:cNvPr id="6" name="TextBox 5"/>
            <p:cNvSpPr txBox="1"/>
            <p:nvPr/>
          </p:nvSpPr>
          <p:spPr>
            <a:xfrm>
              <a:off x="539552" y="4581128"/>
              <a:ext cx="537352" cy="381044"/>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r>
                <a:rPr lang="el-GR" b="1" baseline="-25000" dirty="0" smtClean="0">
                  <a:latin typeface="Times New Roman" panose="02020603050405020304" pitchFamily="18" charset="0"/>
                  <a:cs typeface="Times New Roman" panose="02020603050405020304" pitchFamily="18" charset="0"/>
                </a:rPr>
                <a:t>1</a:t>
              </a:r>
              <a:endParaRPr lang="el-GR" b="1" dirty="0">
                <a:latin typeface="Times New Roman" panose="02020603050405020304" pitchFamily="18" charset="0"/>
                <a:cs typeface="Times New Roman" panose="02020603050405020304" pitchFamily="18" charset="0"/>
              </a:endParaRPr>
            </a:p>
          </p:txBody>
        </p:sp>
        <p:cxnSp>
          <p:nvCxnSpPr>
            <p:cNvPr id="10" name="Ευθεία γραμμή σύνδεσης 9"/>
            <p:cNvCxnSpPr/>
            <p:nvPr/>
          </p:nvCxnSpPr>
          <p:spPr>
            <a:xfrm>
              <a:off x="118390" y="3073815"/>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Έλλειψη 7"/>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Έλλειψη 36"/>
            <p:cNvSpPr/>
            <p:nvPr/>
          </p:nvSpPr>
          <p:spPr>
            <a:xfrm>
              <a:off x="1424914"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5" name="Έλλειψη 44"/>
            <p:cNvSpPr/>
            <p:nvPr/>
          </p:nvSpPr>
          <p:spPr>
            <a:xfrm>
              <a:off x="800480"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sp>
          <p:nvSpPr>
            <p:cNvPr id="61" name="TextBox 60"/>
            <p:cNvSpPr txBox="1"/>
            <p:nvPr/>
          </p:nvSpPr>
          <p:spPr>
            <a:xfrm>
              <a:off x="1475656" y="4685026"/>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p:grpSp>
        <p:nvGrpSpPr>
          <p:cNvPr id="26" name="Ομάδα 25"/>
          <p:cNvGrpSpPr/>
          <p:nvPr/>
        </p:nvGrpSpPr>
        <p:grpSpPr>
          <a:xfrm>
            <a:off x="2699792" y="836712"/>
            <a:ext cx="2664296" cy="4691390"/>
            <a:chOff x="2699792" y="1340768"/>
            <a:chExt cx="2664296" cy="4691390"/>
          </a:xfrm>
        </p:grpSpPr>
        <p:grpSp>
          <p:nvGrpSpPr>
            <p:cNvPr id="19" name="Ομάδα 18"/>
            <p:cNvGrpSpPr/>
            <p:nvPr/>
          </p:nvGrpSpPr>
          <p:grpSpPr>
            <a:xfrm>
              <a:off x="2699792" y="1340768"/>
              <a:ext cx="2664296" cy="4691390"/>
              <a:chOff x="2699792" y="1340768"/>
              <a:chExt cx="2664296" cy="4691390"/>
            </a:xfrm>
          </p:grpSpPr>
          <p:sp>
            <p:nvSpPr>
              <p:cNvPr id="120" name="TextBox 119"/>
              <p:cNvSpPr txBox="1"/>
              <p:nvPr/>
            </p:nvSpPr>
            <p:spPr>
              <a:xfrm>
                <a:off x="3833836" y="5301208"/>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118" name="TextBox 117"/>
              <p:cNvSpPr txBox="1"/>
              <p:nvPr/>
            </p:nvSpPr>
            <p:spPr>
              <a:xfrm>
                <a:off x="4211960" y="4735262"/>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p:nvGrpSpPr>
              <p:cNvPr id="18" name="Ομάδα 17"/>
              <p:cNvGrpSpPr/>
              <p:nvPr/>
            </p:nvGrpSpPr>
            <p:grpSpPr>
              <a:xfrm>
                <a:off x="2699792" y="1340768"/>
                <a:ext cx="2664296" cy="4691390"/>
                <a:chOff x="2699792" y="1340768"/>
                <a:chExt cx="2664296" cy="4691390"/>
              </a:xfrm>
            </p:grpSpPr>
            <p:cxnSp>
              <p:nvCxnSpPr>
                <p:cNvPr id="109" name="Ευθεία γραμμή σύνδεσης 108"/>
                <p:cNvCxnSpPr/>
                <p:nvPr/>
              </p:nvCxnSpPr>
              <p:spPr>
                <a:xfrm flipH="1">
                  <a:off x="3993229" y="3173026"/>
                  <a:ext cx="0" cy="1717138"/>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4000811" y="3429000"/>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13" name="TextBox 112"/>
                <p:cNvSpPr txBox="1"/>
                <p:nvPr/>
              </p:nvSpPr>
              <p:spPr>
                <a:xfrm>
                  <a:off x="3625505" y="3429729"/>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161" name="Ομάδα 160"/>
                <p:cNvGrpSpPr/>
                <p:nvPr/>
              </p:nvGrpSpPr>
              <p:grpSpPr>
                <a:xfrm>
                  <a:off x="2807936" y="1340768"/>
                  <a:ext cx="2402408" cy="4691390"/>
                  <a:chOff x="2807936" y="1340768"/>
                  <a:chExt cx="2402408" cy="4691390"/>
                </a:xfrm>
              </p:grpSpPr>
              <p:sp>
                <p:nvSpPr>
                  <p:cNvPr id="66" name="Τόξο 65"/>
                  <p:cNvSpPr/>
                  <p:nvPr/>
                </p:nvSpPr>
                <p:spPr>
                  <a:xfrm>
                    <a:off x="4013394" y="3062268"/>
                    <a:ext cx="108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60" name="Ομάδα 159"/>
                  <p:cNvGrpSpPr/>
                  <p:nvPr/>
                </p:nvGrpSpPr>
                <p:grpSpPr>
                  <a:xfrm>
                    <a:off x="2807936" y="1340768"/>
                    <a:ext cx="2402408" cy="4691390"/>
                    <a:chOff x="2807936" y="1340768"/>
                    <a:chExt cx="2402408" cy="4691390"/>
                  </a:xfrm>
                </p:grpSpPr>
                <p:sp>
                  <p:nvSpPr>
                    <p:cNvPr id="65" name="Τόξο 64"/>
                    <p:cNvSpPr/>
                    <p:nvPr/>
                  </p:nvSpPr>
                  <p:spPr>
                    <a:xfrm>
                      <a:off x="2933394" y="3062268"/>
                      <a:ext cx="108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7" name="Έλλειψη 66"/>
                    <p:cNvSpPr/>
                    <p:nvPr/>
                  </p:nvSpPr>
                  <p:spPr>
                    <a:xfrm>
                      <a:off x="2966052" y="1340768"/>
                      <a:ext cx="1044000" cy="10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8" name="Έλλειψη 67"/>
                    <p:cNvSpPr/>
                    <p:nvPr/>
                  </p:nvSpPr>
                  <p:spPr>
                    <a:xfrm>
                      <a:off x="4043494" y="1344102"/>
                      <a:ext cx="1044000" cy="10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85" name="Γράφημα 84"/>
                    <p:cNvGraphicFramePr>
                      <a:graphicFrameLocks/>
                    </p:cNvGraphicFramePr>
                    <p:nvPr>
                      <p:extLst>
                        <p:ext uri="{D42A27DB-BD31-4B8C-83A1-F6EECF244321}">
                          <p14:modId xmlns:p14="http://schemas.microsoft.com/office/powerpoint/2010/main" val="1304957186"/>
                        </p:ext>
                      </p:extLst>
                    </p:nvPr>
                  </p:nvGraphicFramePr>
                  <p:xfrm>
                    <a:off x="2807936" y="2357243"/>
                    <a:ext cx="1332000" cy="828000"/>
                  </p:xfrm>
                  <a:graphic>
                    <a:graphicData uri="http://schemas.openxmlformats.org/drawingml/2006/chart">
                      <c:chart xmlns:c="http://schemas.openxmlformats.org/drawingml/2006/chart" xmlns:r="http://schemas.openxmlformats.org/officeDocument/2006/relationships" r:id="rId9"/>
                    </a:graphicData>
                  </a:graphic>
                </p:graphicFrame>
                <p:cxnSp>
                  <p:nvCxnSpPr>
                    <p:cNvPr id="114" name="Ευθύγραμμο βέλος σύνδεσης 113"/>
                    <p:cNvCxnSpPr>
                      <a:stCxn id="115" idx="5"/>
                    </p:cNvCxnSpPr>
                    <p:nvPr/>
                  </p:nvCxnSpPr>
                  <p:spPr>
                    <a:xfrm flipH="1" flipV="1">
                      <a:off x="3448795" y="3173627"/>
                      <a:ext cx="896710" cy="2826557"/>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6" name="Ευθύγραμμο βέλος σύνδεσης 115"/>
                    <p:cNvCxnSpPr>
                      <a:stCxn id="117" idx="4"/>
                    </p:cNvCxnSpPr>
                    <p:nvPr/>
                  </p:nvCxnSpPr>
                  <p:spPr>
                    <a:xfrm flipV="1">
                      <a:off x="3691425" y="3162740"/>
                      <a:ext cx="843081" cy="2869418"/>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aphicFrame>
                  <p:nvGraphicFramePr>
                    <p:cNvPr id="124" name="Γράφημα 123"/>
                    <p:cNvGraphicFramePr>
                      <a:graphicFrameLocks/>
                    </p:cNvGraphicFramePr>
                    <p:nvPr>
                      <p:extLst>
                        <p:ext uri="{D42A27DB-BD31-4B8C-83A1-F6EECF244321}">
                          <p14:modId xmlns:p14="http://schemas.microsoft.com/office/powerpoint/2010/main" val="3649493649"/>
                        </p:ext>
                      </p:extLst>
                    </p:nvPr>
                  </p:nvGraphicFramePr>
                  <p:xfrm>
                    <a:off x="3878344" y="2358269"/>
                    <a:ext cx="1332000" cy="828000"/>
                  </p:xfrm>
                  <a:graphic>
                    <a:graphicData uri="http://schemas.openxmlformats.org/drawingml/2006/chart">
                      <c:chart xmlns:c="http://schemas.openxmlformats.org/drawingml/2006/chart" xmlns:r="http://schemas.openxmlformats.org/officeDocument/2006/relationships" r:id="rId10"/>
                    </a:graphicData>
                  </a:graphic>
                </p:graphicFrame>
              </p:grpSp>
            </p:grpSp>
            <p:cxnSp>
              <p:nvCxnSpPr>
                <p:cNvPr id="145" name="Ευθεία γραμμή σύνδεσης 144"/>
                <p:cNvCxnSpPr/>
                <p:nvPr/>
              </p:nvCxnSpPr>
              <p:spPr>
                <a:xfrm flipV="1">
                  <a:off x="3985203" y="3134268"/>
                  <a:ext cx="1118824" cy="18279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7" name="Ευθεία γραμμή σύνδεσης 146"/>
                <p:cNvCxnSpPr/>
                <p:nvPr/>
              </p:nvCxnSpPr>
              <p:spPr>
                <a:xfrm flipH="1" flipV="1">
                  <a:off x="2896973" y="3068960"/>
                  <a:ext cx="1075408" cy="179943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1" name="Ευθεία γραμμή σύνδεσης 10"/>
                <p:cNvCxnSpPr/>
                <p:nvPr/>
              </p:nvCxnSpPr>
              <p:spPr>
                <a:xfrm>
                  <a:off x="2699792" y="3068960"/>
                  <a:ext cx="266429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8" name="TextBox 107"/>
              <p:cNvSpPr txBox="1"/>
              <p:nvPr/>
            </p:nvSpPr>
            <p:spPr>
              <a:xfrm>
                <a:off x="3033408" y="4509120"/>
                <a:ext cx="962528" cy="338554"/>
              </a:xfrm>
              <a:prstGeom prst="rect">
                <a:avLst/>
              </a:prstGeom>
              <a:noFill/>
            </p:spPr>
            <p:txBody>
              <a:bodyPr wrap="square" rtlCol="0">
                <a:spAutoFit/>
              </a:bodyPr>
              <a:lstStyle/>
              <a:p>
                <a:r>
                  <a:rPr lang="en-US" sz="1600" b="1" i="1" dirty="0" smtClean="0">
                    <a:latin typeface="Times New Roman" panose="02020603050405020304" pitchFamily="18" charset="0"/>
                    <a:cs typeface="Times New Roman" panose="02020603050405020304" pitchFamily="18" charset="0"/>
                  </a:rPr>
                  <a:t>D</a:t>
                </a:r>
                <a:r>
                  <a:rPr lang="en-US" sz="1600" b="1" baseline="-25000" dirty="0" smtClean="0">
                    <a:latin typeface="Times New Roman" panose="02020603050405020304" pitchFamily="18" charset="0"/>
                    <a:cs typeface="Times New Roman" panose="02020603050405020304" pitchFamily="18" charset="0"/>
                  </a:rPr>
                  <a:t>2</a:t>
                </a:r>
                <a:r>
                  <a:rPr lang="en-US" sz="1600" b="1" dirty="0" smtClean="0">
                    <a:latin typeface="Times New Roman" panose="02020603050405020304" pitchFamily="18" charset="0"/>
                    <a:cs typeface="Times New Roman" panose="02020603050405020304" pitchFamily="18" charset="0"/>
                  </a:rPr>
                  <a:t> &lt; </a:t>
                </a:r>
                <a:r>
                  <a:rPr lang="en-US" sz="1600" b="1" i="1" dirty="0" smtClean="0">
                    <a:latin typeface="Times New Roman" panose="02020603050405020304" pitchFamily="18" charset="0"/>
                    <a:cs typeface="Times New Roman" panose="02020603050405020304" pitchFamily="18" charset="0"/>
                  </a:rPr>
                  <a:t>D</a:t>
                </a:r>
                <a:r>
                  <a:rPr lang="en-US" sz="1600" b="1" baseline="-25000" dirty="0" smtClean="0">
                    <a:latin typeface="Times New Roman" panose="02020603050405020304" pitchFamily="18" charset="0"/>
                    <a:cs typeface="Times New Roman" panose="02020603050405020304" pitchFamily="18" charset="0"/>
                  </a:rPr>
                  <a:t>1</a:t>
                </a:r>
                <a:endParaRPr lang="el-GR" sz="1600" b="1" dirty="0">
                  <a:latin typeface="Times New Roman" panose="02020603050405020304" pitchFamily="18" charset="0"/>
                  <a:cs typeface="Times New Roman" panose="02020603050405020304" pitchFamily="18" charset="0"/>
                </a:endParaRPr>
              </a:p>
            </p:txBody>
          </p:sp>
          <p:sp>
            <p:nvSpPr>
              <p:cNvPr id="110" name="Έλλειψη 109"/>
              <p:cNvSpPr/>
              <p:nvPr/>
            </p:nvSpPr>
            <p:spPr>
              <a:xfrm>
                <a:off x="3779912" y="4868392"/>
                <a:ext cx="43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115" name="Έλλειψη 114"/>
            <p:cNvSpPr/>
            <p:nvPr/>
          </p:nvSpPr>
          <p:spPr>
            <a:xfrm>
              <a:off x="4222593" y="587727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7" name="Έλλειψη 116"/>
            <p:cNvSpPr/>
            <p:nvPr/>
          </p:nvSpPr>
          <p:spPr>
            <a:xfrm>
              <a:off x="3619425" y="5888158"/>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grpSp>
      <p:grpSp>
        <p:nvGrpSpPr>
          <p:cNvPr id="39" name="Ομάδα 38"/>
          <p:cNvGrpSpPr/>
          <p:nvPr/>
        </p:nvGrpSpPr>
        <p:grpSpPr>
          <a:xfrm>
            <a:off x="5796136" y="836712"/>
            <a:ext cx="3024000" cy="4691390"/>
            <a:chOff x="2953903" y="1520872"/>
            <a:chExt cx="3024000" cy="4691390"/>
          </a:xfrm>
        </p:grpSpPr>
        <p:sp>
          <p:nvSpPr>
            <p:cNvPr id="127" name="Τόξο 126"/>
            <p:cNvSpPr/>
            <p:nvPr/>
          </p:nvSpPr>
          <p:spPr>
            <a:xfrm>
              <a:off x="3995936" y="3242460"/>
              <a:ext cx="180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38" name="Ομάδα 37"/>
            <p:cNvGrpSpPr/>
            <p:nvPr/>
          </p:nvGrpSpPr>
          <p:grpSpPr>
            <a:xfrm>
              <a:off x="2953903" y="1520872"/>
              <a:ext cx="3024000" cy="4691390"/>
              <a:chOff x="5724128" y="1340768"/>
              <a:chExt cx="3024000" cy="4691390"/>
            </a:xfrm>
          </p:grpSpPr>
          <p:grpSp>
            <p:nvGrpSpPr>
              <p:cNvPr id="34" name="Ομάδα 33"/>
              <p:cNvGrpSpPr/>
              <p:nvPr/>
            </p:nvGrpSpPr>
            <p:grpSpPr>
              <a:xfrm>
                <a:off x="5727374" y="1340768"/>
                <a:ext cx="2956084" cy="4691390"/>
                <a:chOff x="5727374" y="1340768"/>
                <a:chExt cx="2956084" cy="4691390"/>
              </a:xfrm>
            </p:grpSpPr>
            <p:sp>
              <p:nvSpPr>
                <p:cNvPr id="126" name="Τόξο 125"/>
                <p:cNvSpPr/>
                <p:nvPr/>
              </p:nvSpPr>
              <p:spPr>
                <a:xfrm>
                  <a:off x="5842002" y="3064702"/>
                  <a:ext cx="1800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33" name="Ομάδα 32"/>
                <p:cNvGrpSpPr/>
                <p:nvPr/>
              </p:nvGrpSpPr>
              <p:grpSpPr>
                <a:xfrm>
                  <a:off x="5727374" y="1340768"/>
                  <a:ext cx="2956084" cy="4691390"/>
                  <a:chOff x="5727374" y="1340768"/>
                  <a:chExt cx="2956084" cy="4691390"/>
                </a:xfrm>
              </p:grpSpPr>
              <p:graphicFrame>
                <p:nvGraphicFramePr>
                  <p:cNvPr id="125" name="Γράφημα 124"/>
                  <p:cNvGraphicFramePr>
                    <a:graphicFrameLocks/>
                  </p:cNvGraphicFramePr>
                  <p:nvPr>
                    <p:extLst>
                      <p:ext uri="{D42A27DB-BD31-4B8C-83A1-F6EECF244321}">
                        <p14:modId xmlns:p14="http://schemas.microsoft.com/office/powerpoint/2010/main" val="2213272527"/>
                      </p:ext>
                    </p:extLst>
                  </p:nvPr>
                </p:nvGraphicFramePr>
                <p:xfrm>
                  <a:off x="5727374" y="2714663"/>
                  <a:ext cx="2052000" cy="5040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38" name="Γράφημα 137"/>
                  <p:cNvGraphicFramePr>
                    <a:graphicFrameLocks/>
                  </p:cNvGraphicFramePr>
                  <p:nvPr>
                    <p:extLst>
                      <p:ext uri="{D42A27DB-BD31-4B8C-83A1-F6EECF244321}">
                        <p14:modId xmlns:p14="http://schemas.microsoft.com/office/powerpoint/2010/main" val="699658631"/>
                      </p:ext>
                    </p:extLst>
                  </p:nvPr>
                </p:nvGraphicFramePr>
                <p:xfrm>
                  <a:off x="6631458" y="2695536"/>
                  <a:ext cx="2052000" cy="504000"/>
                </p:xfrm>
                <a:graphic>
                  <a:graphicData uri="http://schemas.openxmlformats.org/drawingml/2006/chart">
                    <c:chart xmlns:c="http://schemas.openxmlformats.org/drawingml/2006/chart" xmlns:r="http://schemas.openxmlformats.org/officeDocument/2006/relationships" r:id="rId12"/>
                  </a:graphicData>
                </a:graphic>
              </p:graphicFrame>
              <p:sp>
                <p:nvSpPr>
                  <p:cNvPr id="139" name="Έλλειψη 138"/>
                  <p:cNvSpPr/>
                  <p:nvPr/>
                </p:nvSpPr>
                <p:spPr>
                  <a:xfrm>
                    <a:off x="6033932" y="1340768"/>
                    <a:ext cx="1440000" cy="1440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0" name="Έλλειψη 139"/>
                  <p:cNvSpPr/>
                  <p:nvPr/>
                </p:nvSpPr>
                <p:spPr>
                  <a:xfrm>
                    <a:off x="6948264" y="1340768"/>
                    <a:ext cx="1440000" cy="1440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31" name="Ομάδα 30"/>
                  <p:cNvGrpSpPr/>
                  <p:nvPr/>
                </p:nvGrpSpPr>
                <p:grpSpPr>
                  <a:xfrm>
                    <a:off x="5865959" y="3083132"/>
                    <a:ext cx="2694745" cy="2949026"/>
                    <a:chOff x="5865959" y="3083132"/>
                    <a:chExt cx="2694745" cy="2949026"/>
                  </a:xfrm>
                </p:grpSpPr>
                <p:cxnSp>
                  <p:nvCxnSpPr>
                    <p:cNvPr id="129" name="Ευθεία γραμμή σύνδεσης 128"/>
                    <p:cNvCxnSpPr/>
                    <p:nvPr/>
                  </p:nvCxnSpPr>
                  <p:spPr>
                    <a:xfrm flipH="1">
                      <a:off x="7114052" y="3173026"/>
                      <a:ext cx="302499" cy="169536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30" name="Έλλειψη 129"/>
                    <p:cNvSpPr/>
                    <p:nvPr/>
                  </p:nvSpPr>
                  <p:spPr>
                    <a:xfrm>
                      <a:off x="6995182" y="4846620"/>
                      <a:ext cx="252000" cy="720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1" name="TextBox 130"/>
                    <p:cNvSpPr txBox="1"/>
                    <p:nvPr/>
                  </p:nvSpPr>
                  <p:spPr>
                    <a:xfrm>
                      <a:off x="7001429" y="3730088"/>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32" name="Ευθύγραμμο βέλος σύνδεσης 131"/>
                    <p:cNvCxnSpPr>
                      <a:stCxn id="133" idx="4"/>
                    </p:cNvCxnSpPr>
                    <p:nvPr/>
                  </p:nvCxnSpPr>
                  <p:spPr>
                    <a:xfrm flipH="1" flipV="1">
                      <a:off x="6571748" y="3151856"/>
                      <a:ext cx="880564" cy="286941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34" name="Ευθύγραμμο βέλος σύνδεσης 133"/>
                    <p:cNvCxnSpPr>
                      <a:stCxn id="135" idx="4"/>
                    </p:cNvCxnSpPr>
                    <p:nvPr/>
                  </p:nvCxnSpPr>
                  <p:spPr>
                    <a:xfrm flipV="1">
                      <a:off x="6809035" y="3140968"/>
                      <a:ext cx="848423" cy="2891190"/>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51" name="Ευθεία γραμμή σύνδεσης 150"/>
                    <p:cNvCxnSpPr/>
                    <p:nvPr/>
                  </p:nvCxnSpPr>
                  <p:spPr>
                    <a:xfrm flipH="1" flipV="1">
                      <a:off x="5865959" y="3103224"/>
                      <a:ext cx="1198027" cy="1753940"/>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6912304" y="3420790"/>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28" name="TextBox 127"/>
                    <p:cNvSpPr txBox="1"/>
                    <p:nvPr/>
                  </p:nvSpPr>
                  <p:spPr>
                    <a:xfrm>
                      <a:off x="6033932" y="4715852"/>
                      <a:ext cx="967364" cy="369332"/>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r>
                        <a:rPr lang="en-US" b="1" baseline="-25000" dirty="0" smtClean="0">
                          <a:latin typeface="Times New Roman" panose="02020603050405020304" pitchFamily="18" charset="0"/>
                          <a:cs typeface="Times New Roman" panose="02020603050405020304" pitchFamily="18" charset="0"/>
                        </a:rPr>
                        <a:t>3</a:t>
                      </a:r>
                      <a:r>
                        <a:rPr lang="en-US" b="1" dirty="0" smtClean="0">
                          <a:latin typeface="Times New Roman" panose="02020603050405020304" pitchFamily="18" charset="0"/>
                          <a:cs typeface="Times New Roman" panose="02020603050405020304" pitchFamily="18" charset="0"/>
                        </a:rPr>
                        <a:t> &lt; </a:t>
                      </a:r>
                      <a:r>
                        <a:rPr lang="en-US" b="1" i="1" dirty="0" smtClean="0">
                          <a:latin typeface="Times New Roman" panose="02020603050405020304" pitchFamily="18" charset="0"/>
                          <a:cs typeface="Times New Roman" panose="02020603050405020304" pitchFamily="18" charset="0"/>
                        </a:rPr>
                        <a:t>D</a:t>
                      </a:r>
                      <a:r>
                        <a:rPr lang="en-US" b="1" baseline="-25000" dirty="0">
                          <a:latin typeface="Times New Roman" panose="02020603050405020304" pitchFamily="18" charset="0"/>
                          <a:cs typeface="Times New Roman" panose="02020603050405020304" pitchFamily="18" charset="0"/>
                        </a:rPr>
                        <a:t>c</a:t>
                      </a:r>
                      <a:endParaRPr lang="el-GR" b="1" dirty="0">
                        <a:latin typeface="Times New Roman" panose="02020603050405020304" pitchFamily="18" charset="0"/>
                        <a:cs typeface="Times New Roman" panose="02020603050405020304" pitchFamily="18" charset="0"/>
                      </a:endParaRPr>
                    </a:p>
                  </p:txBody>
                </p:sp>
                <p:cxnSp>
                  <p:nvCxnSpPr>
                    <p:cNvPr id="149" name="Ευθεία γραμμή σύνδεσης 148"/>
                    <p:cNvCxnSpPr/>
                    <p:nvPr/>
                  </p:nvCxnSpPr>
                  <p:spPr>
                    <a:xfrm flipV="1">
                      <a:off x="7121182" y="3083132"/>
                      <a:ext cx="1439522" cy="17919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57" name="TextBox 156"/>
                    <p:cNvSpPr txBox="1"/>
                    <p:nvPr/>
                  </p:nvSpPr>
                  <p:spPr>
                    <a:xfrm>
                      <a:off x="7236296" y="4715852"/>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sp>
                  <p:nvSpPr>
                    <p:cNvPr id="166" name="TextBox 165"/>
                    <p:cNvSpPr txBox="1"/>
                    <p:nvPr/>
                  </p:nvSpPr>
                  <p:spPr>
                    <a:xfrm>
                      <a:off x="6959182" y="5373216"/>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133" name="Έλλειψη 132"/>
                    <p:cNvSpPr/>
                    <p:nvPr/>
                  </p:nvSpPr>
                  <p:spPr>
                    <a:xfrm>
                      <a:off x="7380312" y="587727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5" name="Έλλειψη 134"/>
                    <p:cNvSpPr/>
                    <p:nvPr/>
                  </p:nvSpPr>
                  <p:spPr>
                    <a:xfrm>
                      <a:off x="6737035" y="5888158"/>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cxnSp>
                  <p:nvCxnSpPr>
                    <p:cNvPr id="87" name="Ευθεία γραμμή σύνδεσης 86"/>
                    <p:cNvCxnSpPr/>
                    <p:nvPr/>
                  </p:nvCxnSpPr>
                  <p:spPr>
                    <a:xfrm>
                      <a:off x="6804248" y="3140968"/>
                      <a:ext cx="302499" cy="1695366"/>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5" name="Τόξο 24"/>
                    <p:cNvSpPr/>
                    <p:nvPr/>
                  </p:nvSpPr>
                  <p:spPr>
                    <a:xfrm>
                      <a:off x="6646151" y="3810744"/>
                      <a:ext cx="914400" cy="914400"/>
                    </a:xfrm>
                    <a:prstGeom prst="arc">
                      <a:avLst>
                        <a:gd name="adj1" fmla="val 15019454"/>
                        <a:gd name="adj2" fmla="val 18532375"/>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9" name="Τόξο 88"/>
                    <p:cNvSpPr/>
                    <p:nvPr/>
                  </p:nvSpPr>
                  <p:spPr>
                    <a:xfrm rot="21345113">
                      <a:off x="6398271" y="3540260"/>
                      <a:ext cx="1093691" cy="914400"/>
                    </a:xfrm>
                    <a:prstGeom prst="arc">
                      <a:avLst>
                        <a:gd name="adj1" fmla="val 14610116"/>
                        <a:gd name="adj2" fmla="val 19171894"/>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cxnSp>
            <p:nvCxnSpPr>
              <p:cNvPr id="123" name="Ευθεία γραμμή σύνδεσης 122"/>
              <p:cNvCxnSpPr/>
              <p:nvPr/>
            </p:nvCxnSpPr>
            <p:spPr>
              <a:xfrm>
                <a:off x="5724128" y="3068960"/>
                <a:ext cx="302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55" name="TextBox 54"/>
              <p:cNvSpPr txBox="1"/>
              <p:nvPr/>
            </p:nvSpPr>
            <p:spPr>
              <a:xfrm>
                <a:off x="5652120" y="6018671"/>
                <a:ext cx="1811137" cy="794705"/>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a:rPr>
                        <m:t>𝑫</m:t>
                      </m:r>
                      <m:r>
                        <a:rPr lang="en-US" sz="2400" b="1" i="1" smtClean="0">
                          <a:latin typeface="Cambria Math"/>
                          <a:ea typeface="Cambria Math"/>
                        </a:rPr>
                        <m:t>≥</m:t>
                      </m:r>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𝝀</m:t>
                          </m:r>
                        </m:num>
                        <m:den>
                          <m:r>
                            <a:rPr lang="el-GR" sz="2400" b="1" i="1" smtClean="0">
                              <a:latin typeface="Cambria Math"/>
                              <a:ea typeface="Cambria Math"/>
                            </a:rPr>
                            <m:t>𝜶</m:t>
                          </m:r>
                        </m:den>
                      </m:f>
                    </m:oMath>
                  </m:oMathPara>
                </a14:m>
                <a:endParaRPr lang="el-GR" sz="2400" b="1" dirty="0"/>
              </a:p>
            </p:txBody>
          </p:sp>
        </mc:Choice>
        <mc:Fallback xmlns="">
          <p:sp>
            <p:nvSpPr>
              <p:cNvPr id="55" name="TextBox 54"/>
              <p:cNvSpPr txBox="1">
                <a:spLocks noRot="1" noChangeAspect="1" noMove="1" noResize="1" noEditPoints="1" noAdjustHandles="1" noChangeArrowheads="1" noChangeShapeType="1" noTextEdit="1"/>
              </p:cNvSpPr>
              <p:nvPr/>
            </p:nvSpPr>
            <p:spPr>
              <a:xfrm>
                <a:off x="5652120" y="6018671"/>
                <a:ext cx="1811137" cy="794705"/>
              </a:xfrm>
              <a:prstGeom prst="rect">
                <a:avLst/>
              </a:prstGeom>
              <a:blipFill>
                <a:blip r:embed="rId13"/>
                <a:stretch>
                  <a:fillRect/>
                </a:stretch>
              </a:blipFill>
              <a:ln w="28575">
                <a:solidFill>
                  <a:srgbClr val="FFFF66"/>
                </a:solidFill>
              </a:ln>
            </p:spPr>
            <p:txBody>
              <a:bodyPr/>
              <a:lstStyle/>
              <a:p>
                <a:r>
                  <a:rPr lang="el-GR">
                    <a:noFill/>
                  </a:rPr>
                  <a:t> </a:t>
                </a:r>
              </a:p>
            </p:txBody>
          </p:sp>
        </mc:Fallback>
      </mc:AlternateContent>
      <p:sp>
        <p:nvSpPr>
          <p:cNvPr id="93" name="TextBox 92"/>
          <p:cNvSpPr txBox="1"/>
          <p:nvPr/>
        </p:nvSpPr>
        <p:spPr>
          <a:xfrm>
            <a:off x="3033408" y="4365104"/>
            <a:ext cx="962528" cy="338554"/>
          </a:xfrm>
          <a:prstGeom prst="rect">
            <a:avLst/>
          </a:prstGeom>
          <a:noFill/>
        </p:spPr>
        <p:txBody>
          <a:bodyPr wrap="square" rtlCol="0">
            <a:spAutoFit/>
          </a:bodyPr>
          <a:lstStyle/>
          <a:p>
            <a:r>
              <a:rPr lang="en-US" sz="1600" b="1" i="1" dirty="0" smtClean="0">
                <a:latin typeface="Times New Roman" panose="02020603050405020304" pitchFamily="18" charset="0"/>
                <a:cs typeface="Times New Roman" panose="02020603050405020304" pitchFamily="18" charset="0"/>
              </a:rPr>
              <a:t>D</a:t>
            </a:r>
            <a:r>
              <a:rPr lang="en-US" sz="1600" b="1" baseline="-25000" dirty="0">
                <a:latin typeface="Times New Roman" panose="02020603050405020304" pitchFamily="18" charset="0"/>
                <a:cs typeface="Times New Roman" panose="02020603050405020304" pitchFamily="18" charset="0"/>
              </a:rPr>
              <a:t>2</a:t>
            </a:r>
            <a:r>
              <a:rPr lang="en-US" sz="1600" b="1" dirty="0" smtClean="0">
                <a:latin typeface="Times New Roman" panose="02020603050405020304" pitchFamily="18" charset="0"/>
                <a:cs typeface="Times New Roman" panose="02020603050405020304" pitchFamily="18" charset="0"/>
              </a:rPr>
              <a:t> = </a:t>
            </a:r>
            <a:r>
              <a:rPr lang="en-US" sz="1600" b="1" i="1" dirty="0" smtClean="0">
                <a:latin typeface="Times New Roman" panose="02020603050405020304" pitchFamily="18" charset="0"/>
                <a:cs typeface="Times New Roman" panose="02020603050405020304" pitchFamily="18" charset="0"/>
              </a:rPr>
              <a:t>D</a:t>
            </a:r>
            <a:r>
              <a:rPr lang="en-US" sz="1600" b="1" baseline="-25000" dirty="0" smtClean="0">
                <a:latin typeface="Times New Roman" panose="02020603050405020304" pitchFamily="18" charset="0"/>
                <a:cs typeface="Times New Roman" panose="02020603050405020304" pitchFamily="18" charset="0"/>
              </a:rPr>
              <a:t>c</a:t>
            </a:r>
            <a:endParaRPr lang="el-GR" sz="1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98" name="TextBox 97"/>
              <p:cNvSpPr txBox="1"/>
              <p:nvPr/>
            </p:nvSpPr>
            <p:spPr>
              <a:xfrm>
                <a:off x="4439547" y="3377774"/>
                <a:ext cx="1437253" cy="60208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chemeClr val="tx1"/>
                              </a:solidFill>
                              <a:latin typeface="Cambria Math" panose="02040503050406030204" pitchFamily="18" charset="0"/>
                            </a:rPr>
                          </m:ctrlPr>
                        </m:sSubPr>
                        <m:e>
                          <m:r>
                            <a:rPr lang="el-GR" sz="1600" b="1" i="1" smtClean="0">
                              <a:solidFill>
                                <a:schemeClr val="tx1"/>
                              </a:solidFill>
                              <a:latin typeface="Cambria Math"/>
                            </a:rPr>
                            <m:t>𝜽</m:t>
                          </m:r>
                        </m:e>
                        <m:sub>
                          <m:r>
                            <a:rPr lang="en-US" sz="1600" b="1" i="0" smtClean="0">
                              <a:solidFill>
                                <a:schemeClr val="tx1"/>
                              </a:solidFill>
                              <a:latin typeface="Cambria Math"/>
                            </a:rPr>
                            <m:t>𝐜</m:t>
                          </m:r>
                        </m:sub>
                      </m:sSub>
                      <m:r>
                        <a:rPr lang="en-US" sz="1600" b="1" i="1" smtClean="0">
                          <a:solidFill>
                            <a:schemeClr val="tx1"/>
                          </a:solidFill>
                          <a:latin typeface="Cambria Math"/>
                          <a:ea typeface="Cambria Math"/>
                        </a:rPr>
                        <m:t>≈</m:t>
                      </m:r>
                      <m:r>
                        <a:rPr lang="en-US" sz="1600" b="1" i="1" smtClean="0">
                          <a:solidFill>
                            <a:schemeClr val="tx1"/>
                          </a:solidFill>
                          <a:latin typeface="Cambria Math"/>
                        </a:rPr>
                        <m:t>𝟏</m:t>
                      </m:r>
                      <m:r>
                        <a:rPr lang="en-US" sz="1600" b="1" i="1" smtClean="0">
                          <a:solidFill>
                            <a:schemeClr val="tx1"/>
                          </a:solidFill>
                          <a:latin typeface="Cambria Math"/>
                        </a:rPr>
                        <m:t>,</m:t>
                      </m:r>
                      <m:r>
                        <a:rPr lang="en-US" sz="1600" b="1" i="1" smtClean="0">
                          <a:solidFill>
                            <a:schemeClr val="tx1"/>
                          </a:solidFill>
                          <a:latin typeface="Cambria Math"/>
                        </a:rPr>
                        <m:t>𝟐𝟐</m:t>
                      </m:r>
                      <m:f>
                        <m:fPr>
                          <m:ctrlPr>
                            <a:rPr lang="en-US" sz="1600" b="1" i="1" smtClean="0">
                              <a:solidFill>
                                <a:schemeClr val="tx1"/>
                              </a:solidFill>
                              <a:latin typeface="Cambria Math" panose="02040503050406030204" pitchFamily="18" charset="0"/>
                            </a:rPr>
                          </m:ctrlPr>
                        </m:fPr>
                        <m:num>
                          <m:r>
                            <a:rPr lang="el-GR" sz="1600" b="1" i="1" smtClean="0">
                              <a:solidFill>
                                <a:schemeClr val="tx1"/>
                              </a:solidFill>
                              <a:latin typeface="Cambria Math"/>
                            </a:rPr>
                            <m:t>𝝀</m:t>
                          </m:r>
                        </m:num>
                        <m:den>
                          <m:sSub>
                            <m:sSubPr>
                              <m:ctrlPr>
                                <a:rPr lang="el-GR" sz="1600" b="1" i="1" smtClean="0">
                                  <a:solidFill>
                                    <a:schemeClr val="tx1"/>
                                  </a:solidFill>
                                  <a:latin typeface="Cambria Math" panose="02040503050406030204" pitchFamily="18" charset="0"/>
                                </a:rPr>
                              </m:ctrlPr>
                            </m:sSubPr>
                            <m:e>
                              <m:r>
                                <a:rPr lang="en-US" sz="1600" b="1" i="1" smtClean="0">
                                  <a:solidFill>
                                    <a:schemeClr val="tx1"/>
                                  </a:solidFill>
                                  <a:latin typeface="Cambria Math"/>
                                </a:rPr>
                                <m:t>𝑫</m:t>
                              </m:r>
                            </m:e>
                            <m:sub>
                              <m:r>
                                <a:rPr lang="en-US" sz="1600" b="1" i="1" smtClean="0">
                                  <a:solidFill>
                                    <a:schemeClr val="tx1"/>
                                  </a:solidFill>
                                  <a:latin typeface="Cambria Math"/>
                                </a:rPr>
                                <m:t>𝒄</m:t>
                              </m:r>
                            </m:sub>
                          </m:sSub>
                        </m:den>
                      </m:f>
                    </m:oMath>
                  </m:oMathPara>
                </a14:m>
                <a:endParaRPr lang="el-GR" sz="1600" b="1" dirty="0">
                  <a:solidFill>
                    <a:schemeClr val="tx1"/>
                  </a:solidFill>
                </a:endParaRPr>
              </a:p>
            </p:txBody>
          </p:sp>
        </mc:Choice>
        <mc:Fallback xmlns="">
          <p:sp>
            <p:nvSpPr>
              <p:cNvPr id="98" name="TextBox 97"/>
              <p:cNvSpPr txBox="1">
                <a:spLocks noRot="1" noChangeAspect="1" noMove="1" noResize="1" noEditPoints="1" noAdjustHandles="1" noChangeArrowheads="1" noChangeShapeType="1" noTextEdit="1"/>
              </p:cNvSpPr>
              <p:nvPr/>
            </p:nvSpPr>
            <p:spPr>
              <a:xfrm>
                <a:off x="4439547" y="3377774"/>
                <a:ext cx="1437253" cy="602088"/>
              </a:xfrm>
              <a:prstGeom prst="rect">
                <a:avLst/>
              </a:prstGeom>
              <a:blipFill>
                <a:blip r:embed="rId1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3" name="TextBox 102"/>
              <p:cNvSpPr txBox="1"/>
              <p:nvPr/>
            </p:nvSpPr>
            <p:spPr>
              <a:xfrm>
                <a:off x="1619672" y="3284984"/>
                <a:ext cx="1488549" cy="602088"/>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chemeClr val="tx1"/>
                              </a:solidFill>
                              <a:latin typeface="Cambria Math" panose="02040503050406030204" pitchFamily="18" charset="0"/>
                            </a:rPr>
                          </m:ctrlPr>
                        </m:sSubPr>
                        <m:e>
                          <m:r>
                            <a:rPr lang="el-GR" sz="1600" b="1" i="1" smtClean="0">
                              <a:solidFill>
                                <a:schemeClr val="tx1"/>
                              </a:solidFill>
                              <a:latin typeface="Cambria Math"/>
                            </a:rPr>
                            <m:t>𝜽</m:t>
                          </m:r>
                        </m:e>
                        <m:sub>
                          <m:r>
                            <a:rPr lang="en-US" sz="1600" b="1" i="1" smtClean="0">
                              <a:solidFill>
                                <a:schemeClr val="tx1"/>
                              </a:solidFill>
                              <a:latin typeface="Cambria Math"/>
                            </a:rPr>
                            <m:t>𝟏</m:t>
                          </m:r>
                        </m:sub>
                      </m:sSub>
                      <m:r>
                        <a:rPr lang="en-US" sz="1600" b="1" i="1" smtClean="0">
                          <a:solidFill>
                            <a:schemeClr val="tx1"/>
                          </a:solidFill>
                          <a:latin typeface="Cambria Math"/>
                          <a:ea typeface="Cambria Math"/>
                        </a:rPr>
                        <m:t>≈</m:t>
                      </m:r>
                      <m:r>
                        <a:rPr lang="en-US" sz="1600" b="1" i="1" smtClean="0">
                          <a:solidFill>
                            <a:schemeClr val="tx1"/>
                          </a:solidFill>
                          <a:latin typeface="Cambria Math"/>
                        </a:rPr>
                        <m:t>𝟏</m:t>
                      </m:r>
                      <m:r>
                        <a:rPr lang="en-US" sz="1600" b="1" i="1" smtClean="0">
                          <a:solidFill>
                            <a:schemeClr val="tx1"/>
                          </a:solidFill>
                          <a:latin typeface="Cambria Math"/>
                        </a:rPr>
                        <m:t>,</m:t>
                      </m:r>
                      <m:r>
                        <a:rPr lang="en-US" sz="1600" b="1" i="1" smtClean="0">
                          <a:solidFill>
                            <a:schemeClr val="tx1"/>
                          </a:solidFill>
                          <a:latin typeface="Cambria Math"/>
                        </a:rPr>
                        <m:t>𝟐𝟐</m:t>
                      </m:r>
                      <m:f>
                        <m:fPr>
                          <m:ctrlPr>
                            <a:rPr lang="en-US" sz="1600" b="1" i="1" smtClean="0">
                              <a:solidFill>
                                <a:schemeClr val="tx1"/>
                              </a:solidFill>
                              <a:latin typeface="Cambria Math" panose="02040503050406030204" pitchFamily="18" charset="0"/>
                            </a:rPr>
                          </m:ctrlPr>
                        </m:fPr>
                        <m:num>
                          <m:r>
                            <a:rPr lang="el-GR" sz="1600" b="1" i="1" smtClean="0">
                              <a:solidFill>
                                <a:schemeClr val="tx1"/>
                              </a:solidFill>
                              <a:latin typeface="Cambria Math"/>
                            </a:rPr>
                            <m:t>𝝀</m:t>
                          </m:r>
                        </m:num>
                        <m:den>
                          <m:sSub>
                            <m:sSubPr>
                              <m:ctrlPr>
                                <a:rPr lang="el-GR" sz="1600" b="1" i="1" smtClean="0">
                                  <a:solidFill>
                                    <a:schemeClr val="tx1"/>
                                  </a:solidFill>
                                  <a:latin typeface="Cambria Math" panose="02040503050406030204" pitchFamily="18" charset="0"/>
                                </a:rPr>
                              </m:ctrlPr>
                            </m:sSubPr>
                            <m:e>
                              <m:r>
                                <a:rPr lang="en-US" sz="1600" b="1" i="1" smtClean="0">
                                  <a:solidFill>
                                    <a:schemeClr val="tx1"/>
                                  </a:solidFill>
                                  <a:latin typeface="Cambria Math"/>
                                </a:rPr>
                                <m:t>𝑫</m:t>
                              </m:r>
                            </m:e>
                            <m:sub>
                              <m:r>
                                <a:rPr lang="en-US" sz="1600" b="1" i="1" smtClean="0">
                                  <a:solidFill>
                                    <a:schemeClr val="tx1"/>
                                  </a:solidFill>
                                  <a:latin typeface="Cambria Math"/>
                                </a:rPr>
                                <m:t>𝟏</m:t>
                              </m:r>
                            </m:sub>
                          </m:sSub>
                        </m:den>
                      </m:f>
                    </m:oMath>
                  </m:oMathPara>
                </a14:m>
                <a:endParaRPr lang="el-GR" sz="1600" b="1" dirty="0">
                  <a:solidFill>
                    <a:schemeClr val="tx1"/>
                  </a:solidFill>
                </a:endParaRPr>
              </a:p>
            </p:txBody>
          </p:sp>
        </mc:Choice>
        <mc:Fallback xmlns="">
          <p:sp>
            <p:nvSpPr>
              <p:cNvPr id="103" name="TextBox 102"/>
              <p:cNvSpPr txBox="1">
                <a:spLocks noRot="1" noChangeAspect="1" noMove="1" noResize="1" noEditPoints="1" noAdjustHandles="1" noChangeArrowheads="1" noChangeShapeType="1" noTextEdit="1"/>
              </p:cNvSpPr>
              <p:nvPr/>
            </p:nvSpPr>
            <p:spPr>
              <a:xfrm>
                <a:off x="1619672" y="3284984"/>
                <a:ext cx="1488549" cy="602088"/>
              </a:xfrm>
              <a:prstGeom prst="rect">
                <a:avLst/>
              </a:prstGeom>
              <a:blipFill rotWithShape="1">
                <a:blip r:embed="rId15"/>
                <a:stretch>
                  <a:fillRect/>
                </a:stretch>
              </a:blipFill>
            </p:spPr>
            <p:txBody>
              <a:bodyPr/>
              <a:lstStyle/>
              <a:p>
                <a:r>
                  <a:rPr lang="el-GR">
                    <a:noFill/>
                  </a:rPr>
                  <a:t> </a:t>
                </a:r>
              </a:p>
            </p:txBody>
          </p:sp>
        </mc:Fallback>
      </mc:AlternateContent>
      <p:grpSp>
        <p:nvGrpSpPr>
          <p:cNvPr id="49" name="Ομάδα 48"/>
          <p:cNvGrpSpPr/>
          <p:nvPr/>
        </p:nvGrpSpPr>
        <p:grpSpPr>
          <a:xfrm>
            <a:off x="3471059" y="3334211"/>
            <a:ext cx="2476758" cy="3306835"/>
            <a:chOff x="3471059" y="3334211"/>
            <a:chExt cx="2476758" cy="3306835"/>
          </a:xfrm>
        </p:grpSpPr>
        <p:grpSp>
          <p:nvGrpSpPr>
            <p:cNvPr id="99" name="Ομάδα 98"/>
            <p:cNvGrpSpPr/>
            <p:nvPr/>
          </p:nvGrpSpPr>
          <p:grpSpPr>
            <a:xfrm>
              <a:off x="4511554" y="3334211"/>
              <a:ext cx="1436263" cy="2684460"/>
              <a:chOff x="1835695" y="3372079"/>
              <a:chExt cx="1436263" cy="2684460"/>
            </a:xfrm>
          </p:grpSpPr>
          <p:sp>
            <p:nvSpPr>
              <p:cNvPr id="100" name="Έλλειψη 99"/>
              <p:cNvSpPr/>
              <p:nvPr/>
            </p:nvSpPr>
            <p:spPr>
              <a:xfrm>
                <a:off x="1835695" y="3372079"/>
                <a:ext cx="1436263" cy="751537"/>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1" name="Ευθύγραμμο βέλος σύνδεσης 100"/>
              <p:cNvCxnSpPr/>
              <p:nvPr/>
            </p:nvCxnSpPr>
            <p:spPr>
              <a:xfrm>
                <a:off x="2495057" y="4123616"/>
                <a:ext cx="517751" cy="1932923"/>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2" name="Ομάδα 41"/>
            <p:cNvGrpSpPr/>
            <p:nvPr/>
          </p:nvGrpSpPr>
          <p:grpSpPr>
            <a:xfrm>
              <a:off x="3471059" y="5560902"/>
              <a:ext cx="2109053" cy="667881"/>
              <a:chOff x="3471059" y="5560902"/>
              <a:chExt cx="1838259" cy="646793"/>
            </a:xfrm>
          </p:grpSpPr>
          <p:sp>
            <p:nvSpPr>
              <p:cNvPr id="102" name="Έλλειψη 99"/>
              <p:cNvSpPr/>
              <p:nvPr/>
            </p:nvSpPr>
            <p:spPr>
              <a:xfrm>
                <a:off x="3471059" y="5560902"/>
                <a:ext cx="1143019" cy="389873"/>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4" name="Ευθύγραμμο βέλος σύνδεσης 103"/>
              <p:cNvCxnSpPr/>
              <p:nvPr/>
            </p:nvCxnSpPr>
            <p:spPr>
              <a:xfrm>
                <a:off x="4572000" y="5856751"/>
                <a:ext cx="737318" cy="35094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48" name="Ομάδα 47"/>
            <p:cNvGrpSpPr/>
            <p:nvPr/>
          </p:nvGrpSpPr>
          <p:grpSpPr>
            <a:xfrm>
              <a:off x="3944475" y="6238161"/>
              <a:ext cx="1635637" cy="402885"/>
              <a:chOff x="3944475" y="6238161"/>
              <a:chExt cx="1635637" cy="402885"/>
            </a:xfrm>
          </p:grpSpPr>
          <p:sp>
            <p:nvSpPr>
              <p:cNvPr id="106" name="Έλλειψη 99"/>
              <p:cNvSpPr/>
              <p:nvPr/>
            </p:nvSpPr>
            <p:spPr>
              <a:xfrm>
                <a:off x="3944475" y="6238161"/>
                <a:ext cx="987565"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7" name="Ευθύγραμμο βέλος σύνδεσης 106"/>
              <p:cNvCxnSpPr/>
              <p:nvPr/>
            </p:nvCxnSpPr>
            <p:spPr>
              <a:xfrm>
                <a:off x="4940659" y="6453336"/>
                <a:ext cx="639453"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87013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3"/>
                                        </p:tgtEl>
                                        <p:attrNameLst>
                                          <p:attrName>style.visibility</p:attrName>
                                        </p:attrNameLst>
                                      </p:cBhvr>
                                      <p:to>
                                        <p:strVal val="visible"/>
                                      </p:to>
                                    </p:set>
                                    <p:animEffect transition="in" filter="wipe(left)">
                                      <p:cBhvr>
                                        <p:cTn id="22" dur="500"/>
                                        <p:tgtEl>
                                          <p:spTgt spid="10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3"/>
                                        </p:tgtEl>
                                        <p:attrNameLst>
                                          <p:attrName>style.visibility</p:attrName>
                                        </p:attrNameLst>
                                      </p:cBhvr>
                                      <p:to>
                                        <p:strVal val="visible"/>
                                      </p:to>
                                    </p:set>
                                    <p:animEffect transition="in" filter="wipe(left)">
                                      <p:cBhvr>
                                        <p:cTn id="37" dur="500"/>
                                        <p:tgtEl>
                                          <p:spTgt spid="9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98"/>
                                        </p:tgtEl>
                                        <p:attrNameLst>
                                          <p:attrName>style.visibility</p:attrName>
                                        </p:attrNameLst>
                                      </p:cBhvr>
                                      <p:to>
                                        <p:strVal val="visible"/>
                                      </p:to>
                                    </p:set>
                                    <p:animEffect transition="in" filter="wipe(left)">
                                      <p:cBhvr>
                                        <p:cTn id="42" dur="500"/>
                                        <p:tgtEl>
                                          <p:spTgt spid="9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fade">
                                      <p:cBhvr>
                                        <p:cTn id="47" dur="500"/>
                                        <p:tgtEl>
                                          <p:spTgt spid="2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fade">
                                      <p:cBhvr>
                                        <p:cTn id="52" dur="500"/>
                                        <p:tgtEl>
                                          <p:spTgt spid="3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4"/>
                                        </p:tgtEl>
                                        <p:attrNameLst>
                                          <p:attrName>style.visibility</p:attrName>
                                        </p:attrNameLst>
                                      </p:cBhvr>
                                      <p:to>
                                        <p:strVal val="visible"/>
                                      </p:to>
                                    </p:set>
                                    <p:animEffect transition="in" filter="fade">
                                      <p:cBhvr>
                                        <p:cTn id="57" dur="500"/>
                                        <p:tgtEl>
                                          <p:spTgt spid="8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9"/>
                                        </p:tgtEl>
                                        <p:attrNameLst>
                                          <p:attrName>style.visibility</p:attrName>
                                        </p:attrNameLst>
                                      </p:cBhvr>
                                      <p:to>
                                        <p:strVal val="visible"/>
                                      </p:to>
                                    </p:set>
                                    <p:animEffect transition="in" filter="fade">
                                      <p:cBhvr>
                                        <p:cTn id="62" dur="500"/>
                                        <p:tgtEl>
                                          <p:spTgt spid="5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49"/>
                                        </p:tgtEl>
                                        <p:attrNameLst>
                                          <p:attrName>style.visibility</p:attrName>
                                        </p:attrNameLst>
                                      </p:cBhvr>
                                      <p:to>
                                        <p:strVal val="visible"/>
                                      </p:to>
                                    </p:set>
                                    <p:animEffect transition="in" filter="wipe(left)">
                                      <p:cBhvr>
                                        <p:cTn id="67" dur="500"/>
                                        <p:tgtEl>
                                          <p:spTgt spid="49"/>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55"/>
                                        </p:tgtEl>
                                        <p:attrNameLst>
                                          <p:attrName>style.visibility</p:attrName>
                                        </p:attrNameLst>
                                      </p:cBhvr>
                                      <p:to>
                                        <p:strVal val="visible"/>
                                      </p:to>
                                    </p:set>
                                    <p:animEffect transition="in" filter="wipe(left)">
                                      <p:cBhvr>
                                        <p:cTn id="7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29" grpId="0"/>
      <p:bldP spid="59" grpId="0"/>
      <p:bldP spid="28" grpId="0"/>
      <p:bldP spid="55" grpId="0" animBg="1"/>
      <p:bldP spid="93" grpId="0"/>
      <p:bldP spid="98" grpId="0"/>
      <p:bldP spid="10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Τίτλος 1"/>
          <p:cNvSpPr txBox="1">
            <a:spLocks/>
          </p:cNvSpPr>
          <p:nvPr/>
        </p:nvSpPr>
        <p:spPr>
          <a:xfrm>
            <a:off x="0" y="-27384"/>
            <a:ext cx="9144000" cy="87819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000" b="1" dirty="0" smtClean="0">
                <a:latin typeface="Times New Roman" panose="02020603050405020304" pitchFamily="18" charset="0"/>
                <a:cs typeface="Times New Roman" panose="02020603050405020304" pitchFamily="18" charset="0"/>
              </a:rPr>
              <a:t>Απόσταση Αντικειμένων &amp; Διακριτική Ικανότητα Φακού</a:t>
            </a:r>
            <a:endParaRPr lang="el-GR" sz="3000" b="1" dirty="0">
              <a:latin typeface="Times New Roman" panose="02020603050405020304" pitchFamily="18" charset="0"/>
              <a:cs typeface="Times New Roman" panose="02020603050405020304" pitchFamily="18" charset="0"/>
            </a:endParaRPr>
          </a:p>
        </p:txBody>
      </p:sp>
      <p:sp>
        <p:nvSpPr>
          <p:cNvPr id="6" name="TextBox 3"/>
          <p:cNvSpPr txBox="1"/>
          <p:nvPr/>
        </p:nvSpPr>
        <p:spPr>
          <a:xfrm>
            <a:off x="3016003" y="6197242"/>
            <a:ext cx="1988045" cy="400110"/>
          </a:xfrm>
          <a:prstGeom prst="rect">
            <a:avLst/>
          </a:prstGeom>
          <a:noFill/>
        </p:spPr>
        <p:txBody>
          <a:bodyPr wrap="non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smtClean="0">
                <a:latin typeface="Times New Roman" panose="02020603050405020304" pitchFamily="18" charset="0"/>
                <a:cs typeface="Times New Roman" panose="02020603050405020304" pitchFamily="18" charset="0"/>
              </a:rPr>
              <a:t>Πρέπει: </a:t>
            </a:r>
            <a:r>
              <a:rPr lang="en-US" sz="2000" b="1" dirty="0" smtClean="0">
                <a:latin typeface="Times New Roman" panose="02020603050405020304" pitchFamily="18" charset="0"/>
                <a:cs typeface="Times New Roman" panose="02020603050405020304" pitchFamily="18" charset="0"/>
              </a:rPr>
              <a:t> </a:t>
            </a:r>
            <a:r>
              <a:rPr lang="el-GR" sz="2000" b="1" dirty="0" smtClean="0">
                <a:latin typeface="Times New Roman" panose="02020603050405020304" pitchFamily="18" charset="0"/>
                <a:cs typeface="Times New Roman" panose="02020603050405020304" pitchFamily="18" charset="0"/>
              </a:rPr>
              <a:t> α </a:t>
            </a:r>
            <a:r>
              <a:rPr lang="en-US" sz="2000" b="1" dirty="0" smtClean="0">
                <a:latin typeface="Times New Roman" panose="02020603050405020304" pitchFamily="18" charset="0"/>
                <a:cs typeface="Times New Roman" panose="02020603050405020304" pitchFamily="18" charset="0"/>
              </a:rPr>
              <a:t>≥</a:t>
            </a:r>
            <a:r>
              <a:rPr lang="el-GR" sz="2000" b="1" dirty="0" smtClean="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2</a:t>
            </a:r>
            <a:r>
              <a:rPr lang="el-GR" sz="2000" b="1" dirty="0" smtClean="0">
                <a:latin typeface="Times New Roman" panose="02020603050405020304" pitchFamily="18" charset="0"/>
                <a:cs typeface="Times New Roman" panose="02020603050405020304" pitchFamily="18" charset="0"/>
              </a:rPr>
              <a:t>θ</a:t>
            </a:r>
            <a:r>
              <a:rPr lang="en-US" sz="2000" b="1" baseline="-25000" dirty="0" smtClean="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8" name="Ομάδα 7"/>
          <p:cNvGrpSpPr/>
          <p:nvPr/>
        </p:nvGrpSpPr>
        <p:grpSpPr>
          <a:xfrm>
            <a:off x="657988" y="2608448"/>
            <a:ext cx="1053812" cy="2836760"/>
            <a:chOff x="657988" y="3112504"/>
            <a:chExt cx="1053812" cy="2836760"/>
          </a:xfrm>
        </p:grpSpPr>
        <p:sp>
          <p:nvSpPr>
            <p:cNvPr id="9" name="TextBox 8"/>
            <p:cNvSpPr txBox="1"/>
            <p:nvPr/>
          </p:nvSpPr>
          <p:spPr>
            <a:xfrm>
              <a:off x="1031663" y="5279436"/>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0" name="Ευθύγραμμο βέλος σύνδεσης 9"/>
            <p:cNvCxnSpPr>
              <a:stCxn id="33" idx="4"/>
            </p:cNvCxnSpPr>
            <p:nvPr/>
          </p:nvCxnSpPr>
          <p:spPr>
            <a:xfrm flipH="1" flipV="1">
              <a:off x="657988" y="3123392"/>
              <a:ext cx="838926" cy="282587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a:stCxn id="34" idx="0"/>
            </p:cNvCxnSpPr>
            <p:nvPr/>
          </p:nvCxnSpPr>
          <p:spPr>
            <a:xfrm flipV="1">
              <a:off x="872480" y="3112504"/>
              <a:ext cx="839320"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grpSp>
        <p:nvGrpSpPr>
          <p:cNvPr id="12" name="Ομάδα 11"/>
          <p:cNvGrpSpPr/>
          <p:nvPr/>
        </p:nvGrpSpPr>
        <p:grpSpPr>
          <a:xfrm>
            <a:off x="108828" y="908720"/>
            <a:ext cx="2169261" cy="1785067"/>
            <a:chOff x="108828" y="1412776"/>
            <a:chExt cx="2169261" cy="1785067"/>
          </a:xfrm>
          <a:solidFill>
            <a:srgbClr val="FFFF66"/>
          </a:solidFill>
        </p:grpSpPr>
        <p:sp>
          <p:nvSpPr>
            <p:cNvPr id="13" name="Έλλειψη 12"/>
            <p:cNvSpPr/>
            <p:nvPr/>
          </p:nvSpPr>
          <p:spPr>
            <a:xfrm>
              <a:off x="323528" y="1412776"/>
              <a:ext cx="648000" cy="648000"/>
            </a:xfrm>
            <a:prstGeom prst="ellipse">
              <a:avLst/>
            </a:prstGeom>
            <a:grp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4" name="Έλλειψη 13"/>
            <p:cNvSpPr/>
            <p:nvPr/>
          </p:nvSpPr>
          <p:spPr>
            <a:xfrm>
              <a:off x="1406381"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5" name="Γράφημα 14"/>
            <p:cNvGraphicFramePr>
              <a:graphicFrameLocks/>
            </p:cNvGraphicFramePr>
            <p:nvPr>
              <p:extLst>
                <p:ext uri="{D42A27DB-BD31-4B8C-83A1-F6EECF244321}">
                  <p14:modId xmlns:p14="http://schemas.microsoft.com/office/powerpoint/2010/main" val="1344785359"/>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6" name="Γράφημα 15"/>
            <p:cNvGraphicFramePr>
              <a:graphicFrameLocks/>
            </p:cNvGraphicFramePr>
            <p:nvPr>
              <p:extLst>
                <p:ext uri="{D42A27DB-BD31-4B8C-83A1-F6EECF244321}">
                  <p14:modId xmlns:p14="http://schemas.microsoft.com/office/powerpoint/2010/main" val="2025256398"/>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3"/>
            </a:graphicData>
          </a:graphic>
        </p:graphicFrame>
      </p:grpSp>
      <mc:AlternateContent xmlns:mc="http://schemas.openxmlformats.org/markup-compatibility/2006" xmlns:a14="http://schemas.microsoft.com/office/drawing/2010/main">
        <mc:Choice Requires="a14">
          <p:sp>
            <p:nvSpPr>
              <p:cNvPr id="17" name="TextBox 16"/>
              <p:cNvSpPr txBox="1"/>
              <p:nvPr/>
            </p:nvSpPr>
            <p:spPr>
              <a:xfrm>
                <a:off x="641480"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641480" y="5517232"/>
                <a:ext cx="1172950" cy="400110"/>
              </a:xfrm>
              <a:prstGeom prst="rect">
                <a:avLst/>
              </a:prstGeom>
              <a:blipFill rotWithShape="1">
                <a:blip r:embed="rId6"/>
                <a:stretch>
                  <a:fillRect/>
                </a:stretch>
              </a:blipFill>
            </p:spPr>
            <p:txBody>
              <a:bodyPr/>
              <a:lstStyle/>
              <a:p>
                <a:r>
                  <a:rPr lang="el-GR">
                    <a:noFill/>
                  </a:rPr>
                  <a:t> </a:t>
                </a:r>
              </a:p>
            </p:txBody>
          </p:sp>
        </mc:Fallback>
      </mc:AlternateContent>
      <p:grpSp>
        <p:nvGrpSpPr>
          <p:cNvPr id="18" name="Ομάδα 17"/>
          <p:cNvGrpSpPr/>
          <p:nvPr/>
        </p:nvGrpSpPr>
        <p:grpSpPr>
          <a:xfrm>
            <a:off x="240887" y="2536440"/>
            <a:ext cx="1918753" cy="1788293"/>
            <a:chOff x="240887" y="3040496"/>
            <a:chExt cx="1918753" cy="1788293"/>
          </a:xfrm>
        </p:grpSpPr>
        <p:sp>
          <p:nvSpPr>
            <p:cNvPr id="19" name="Τόξο 18"/>
            <p:cNvSpPr/>
            <p:nvPr/>
          </p:nvSpPr>
          <p:spPr>
            <a:xfrm>
              <a:off x="251520" y="3043348"/>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0" name="Ομάδα 19"/>
            <p:cNvGrpSpPr/>
            <p:nvPr/>
          </p:nvGrpSpPr>
          <p:grpSpPr>
            <a:xfrm>
              <a:off x="240887" y="3040496"/>
              <a:ext cx="1918753" cy="1788293"/>
              <a:chOff x="240887" y="3040496"/>
              <a:chExt cx="1918753" cy="1788293"/>
            </a:xfrm>
          </p:grpSpPr>
          <p:sp>
            <p:nvSpPr>
              <p:cNvPr id="21" name="Τόξο 20"/>
              <p:cNvSpPr/>
              <p:nvPr/>
            </p:nvSpPr>
            <p:spPr>
              <a:xfrm>
                <a:off x="13316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2" name="Ομάδα 21"/>
              <p:cNvGrpSpPr/>
              <p:nvPr/>
            </p:nvGrpSpPr>
            <p:grpSpPr>
              <a:xfrm>
                <a:off x="240887" y="3043348"/>
                <a:ext cx="1901684" cy="1785441"/>
                <a:chOff x="240887" y="3043348"/>
                <a:chExt cx="1901684" cy="1785441"/>
              </a:xfrm>
            </p:grpSpPr>
            <p:cxnSp>
              <p:nvCxnSpPr>
                <p:cNvPr id="23" name="Ευθεία γραμμή σύνδεσης 22"/>
                <p:cNvCxnSpPr/>
                <p:nvPr/>
              </p:nvCxnSpPr>
              <p:spPr>
                <a:xfrm>
                  <a:off x="971528" y="3076496"/>
                  <a:ext cx="209122" cy="1752293"/>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flipV="1">
                  <a:off x="1181798" y="3043348"/>
                  <a:ext cx="201403" cy="175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17100" y="3563724"/>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799815" y="3542856"/>
                  <a:ext cx="396019"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7" name="Ευθεία γραμμή σύνδεσης 26"/>
                <p:cNvCxnSpPr/>
                <p:nvPr/>
              </p:nvCxnSpPr>
              <p:spPr>
                <a:xfrm flipV="1">
                  <a:off x="1213697" y="3098960"/>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flipH="1" flipV="1">
                  <a:off x="240887" y="3108901"/>
                  <a:ext cx="928874" cy="1698192"/>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29" name="Ομάδα 28"/>
          <p:cNvGrpSpPr/>
          <p:nvPr/>
        </p:nvGrpSpPr>
        <p:grpSpPr>
          <a:xfrm>
            <a:off x="118390" y="2547987"/>
            <a:ext cx="2304000" cy="2908107"/>
            <a:chOff x="118390" y="3073815"/>
            <a:chExt cx="2304000" cy="2908107"/>
          </a:xfrm>
        </p:grpSpPr>
        <p:sp>
          <p:nvSpPr>
            <p:cNvPr id="30" name="TextBox 29"/>
            <p:cNvSpPr txBox="1"/>
            <p:nvPr/>
          </p:nvSpPr>
          <p:spPr>
            <a:xfrm>
              <a:off x="539552" y="4581128"/>
              <a:ext cx="537352" cy="381044"/>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31" name="Ευθεία γραμμή σύνδεσης 30"/>
            <p:cNvCxnSpPr/>
            <p:nvPr/>
          </p:nvCxnSpPr>
          <p:spPr>
            <a:xfrm>
              <a:off x="118390" y="3073815"/>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Έλλειψη 31"/>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3" name="Έλλειψη 32"/>
            <p:cNvSpPr/>
            <p:nvPr/>
          </p:nvSpPr>
          <p:spPr>
            <a:xfrm>
              <a:off x="1424914"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4" name="Έλλειψη 33"/>
            <p:cNvSpPr/>
            <p:nvPr/>
          </p:nvSpPr>
          <p:spPr>
            <a:xfrm>
              <a:off x="800480"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sp>
          <p:nvSpPr>
            <p:cNvPr id="35" name="TextBox 34"/>
            <p:cNvSpPr txBox="1"/>
            <p:nvPr/>
          </p:nvSpPr>
          <p:spPr>
            <a:xfrm>
              <a:off x="1475656" y="4685026"/>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mc:AlternateContent xmlns:mc="http://schemas.openxmlformats.org/markup-compatibility/2006" xmlns:a14="http://schemas.microsoft.com/office/drawing/2010/main">
        <mc:Choice Requires="a14">
          <p:sp>
            <p:nvSpPr>
              <p:cNvPr id="4" name="TextBox 3"/>
              <p:cNvSpPr txBox="1"/>
              <p:nvPr/>
            </p:nvSpPr>
            <p:spPr>
              <a:xfrm>
                <a:off x="4943603" y="3518008"/>
                <a:ext cx="1356589"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𝐜</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r>
                            <a:rPr lang="el-GR" sz="1600" b="1" i="1" smtClean="0">
                              <a:solidFill>
                                <a:srgbClr val="FFFF00"/>
                              </a:solidFill>
                              <a:latin typeface="Cambria Math"/>
                            </a:rPr>
                            <m:t>𝝀</m:t>
                          </m:r>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4943603" y="3518008"/>
                <a:ext cx="1356589" cy="559064"/>
              </a:xfrm>
              <a:prstGeom prst="rect">
                <a:avLst/>
              </a:prstGeom>
              <a:blipFill>
                <a:blip r:embed="rId7"/>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92" name="TextBox 91"/>
              <p:cNvSpPr txBox="1"/>
              <p:nvPr/>
            </p:nvSpPr>
            <p:spPr>
              <a:xfrm>
                <a:off x="5652120" y="6000383"/>
                <a:ext cx="1811137" cy="794705"/>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1" i="1" smtClean="0">
                          <a:latin typeface="Cambria Math"/>
                        </a:rPr>
                        <m:t>𝒂</m:t>
                      </m:r>
                      <m:r>
                        <a:rPr lang="en-US" sz="2400" b="1" i="1" smtClean="0">
                          <a:latin typeface="Cambria Math"/>
                          <a:ea typeface="Cambria Math"/>
                        </a:rPr>
                        <m:t>≥</m:t>
                      </m:r>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𝝀</m:t>
                          </m:r>
                        </m:num>
                        <m:den>
                          <m:r>
                            <a:rPr lang="en-US" sz="2400" b="1" i="1" smtClean="0">
                              <a:latin typeface="Cambria Math"/>
                              <a:ea typeface="Cambria Math"/>
                            </a:rPr>
                            <m:t>𝑫</m:t>
                          </m:r>
                        </m:den>
                      </m:f>
                    </m:oMath>
                  </m:oMathPara>
                </a14:m>
                <a:endParaRPr lang="el-GR" sz="2400" b="1" dirty="0"/>
              </a:p>
            </p:txBody>
          </p:sp>
        </mc:Choice>
        <mc:Fallback xmlns="">
          <p:sp>
            <p:nvSpPr>
              <p:cNvPr id="92" name="TextBox 91"/>
              <p:cNvSpPr txBox="1">
                <a:spLocks noRot="1" noChangeAspect="1" noMove="1" noResize="1" noEditPoints="1" noAdjustHandles="1" noChangeArrowheads="1" noChangeShapeType="1" noTextEdit="1"/>
              </p:cNvSpPr>
              <p:nvPr/>
            </p:nvSpPr>
            <p:spPr>
              <a:xfrm>
                <a:off x="5652120" y="6000383"/>
                <a:ext cx="1811137" cy="794705"/>
              </a:xfrm>
              <a:prstGeom prst="rect">
                <a:avLst/>
              </a:prstGeom>
              <a:blipFill>
                <a:blip r:embed="rId8"/>
                <a:stretch>
                  <a:fillRect/>
                </a:stretch>
              </a:blipFill>
              <a:ln w="28575">
                <a:solidFill>
                  <a:srgbClr val="FFFF66"/>
                </a:solidFill>
              </a:ln>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821537" y="5517232"/>
                <a:ext cx="125572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e>
                            <m:sub>
                              <m:r>
                                <a:rPr lang="en-US" sz="2000" b="1" i="1" smtClean="0">
                                  <a:solidFill>
                                    <a:srgbClr val="FFFF00"/>
                                  </a:solidFill>
                                  <a:latin typeface="Cambria Math"/>
                                </a:rPr>
                                <m:t>𝒄</m:t>
                              </m:r>
                            </m:sub>
                          </m:sSub>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𝐜</m:t>
                          </m:r>
                        </m:sub>
                      </m:sSub>
                    </m:oMath>
                  </m:oMathPara>
                </a14:m>
                <a:endParaRPr lang="el-GR" sz="2000" b="1" dirty="0">
                  <a:solidFill>
                    <a:srgbClr val="FFFF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3821537" y="5517232"/>
                <a:ext cx="1255728" cy="400110"/>
              </a:xfrm>
              <a:prstGeom prst="rect">
                <a:avLst/>
              </a:prstGeom>
              <a:blipFill>
                <a:blip r:embed="rId9"/>
                <a:stretch>
                  <a:fillRect/>
                </a:stretch>
              </a:blipFill>
            </p:spPr>
            <p:txBody>
              <a:bodyPr/>
              <a:lstStyle/>
              <a:p>
                <a:r>
                  <a:rPr lang="el-GR">
                    <a:noFill/>
                  </a:rPr>
                  <a:t> </a:t>
                </a:r>
              </a:p>
            </p:txBody>
          </p:sp>
        </mc:Fallback>
      </mc:AlternateContent>
      <p:grpSp>
        <p:nvGrpSpPr>
          <p:cNvPr id="39" name="Ομάδα 38"/>
          <p:cNvGrpSpPr/>
          <p:nvPr/>
        </p:nvGrpSpPr>
        <p:grpSpPr>
          <a:xfrm>
            <a:off x="3419872" y="908720"/>
            <a:ext cx="2304000" cy="4547374"/>
            <a:chOff x="3419872" y="908720"/>
            <a:chExt cx="2304000" cy="4547374"/>
          </a:xfrm>
        </p:grpSpPr>
        <p:cxnSp>
          <p:nvCxnSpPr>
            <p:cNvPr id="125" name="Ευθύγραμμο βέλος σύνδεσης 124"/>
            <p:cNvCxnSpPr/>
            <p:nvPr/>
          </p:nvCxnSpPr>
          <p:spPr>
            <a:xfrm flipH="1" flipV="1">
              <a:off x="4170695" y="2564904"/>
              <a:ext cx="463751" cy="2860932"/>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26" name="Ευθύγραμμο βέλος σύνδεσης 125"/>
            <p:cNvCxnSpPr/>
            <p:nvPr/>
          </p:nvCxnSpPr>
          <p:spPr>
            <a:xfrm flipV="1">
              <a:off x="4260694" y="2608464"/>
              <a:ext cx="579143" cy="27036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38" name="Ομάδα 37"/>
            <p:cNvGrpSpPr/>
            <p:nvPr/>
          </p:nvGrpSpPr>
          <p:grpSpPr>
            <a:xfrm>
              <a:off x="3419872" y="908720"/>
              <a:ext cx="2304000" cy="4547374"/>
              <a:chOff x="3419872" y="908720"/>
              <a:chExt cx="2304000" cy="4547374"/>
            </a:xfrm>
          </p:grpSpPr>
          <p:sp>
            <p:nvSpPr>
              <p:cNvPr id="124" name="TextBox 123"/>
              <p:cNvSpPr txBox="1"/>
              <p:nvPr/>
            </p:nvSpPr>
            <p:spPr>
              <a:xfrm>
                <a:off x="4229212" y="4901098"/>
                <a:ext cx="42247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r>
                  <a:rPr lang="en-US" sz="2000" b="1" i="1" baseline="-25000" dirty="0" smtClean="0">
                    <a:latin typeface="Times New Roman" panose="02020603050405020304" pitchFamily="18" charset="0"/>
                    <a:cs typeface="Times New Roman" panose="02020603050405020304" pitchFamily="18" charset="0"/>
                  </a:rPr>
                  <a:t>c</a:t>
                </a:r>
                <a:endParaRPr lang="el-GR" sz="2000" b="1" dirty="0">
                  <a:latin typeface="Times New Roman" panose="02020603050405020304" pitchFamily="18" charset="0"/>
                  <a:cs typeface="Times New Roman" panose="02020603050405020304" pitchFamily="18" charset="0"/>
                </a:endParaRPr>
              </a:p>
            </p:txBody>
          </p:sp>
          <p:grpSp>
            <p:nvGrpSpPr>
              <p:cNvPr id="133" name="Ομάδα 132"/>
              <p:cNvGrpSpPr/>
              <p:nvPr/>
            </p:nvGrpSpPr>
            <p:grpSpPr>
              <a:xfrm>
                <a:off x="3730241" y="2533005"/>
                <a:ext cx="1516181" cy="1863683"/>
                <a:chOff x="428759" y="3037061"/>
                <a:chExt cx="1516181" cy="1863683"/>
              </a:xfrm>
            </p:grpSpPr>
            <p:sp>
              <p:nvSpPr>
                <p:cNvPr id="134" name="Τόξο 133"/>
                <p:cNvSpPr/>
                <p:nvPr/>
              </p:nvSpPr>
              <p:spPr>
                <a:xfrm>
                  <a:off x="447690" y="3037061"/>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35" name="Ομάδα 134"/>
                <p:cNvGrpSpPr/>
                <p:nvPr/>
              </p:nvGrpSpPr>
              <p:grpSpPr>
                <a:xfrm>
                  <a:off x="428759" y="3040496"/>
                  <a:ext cx="1516181" cy="1860248"/>
                  <a:chOff x="428759" y="3040496"/>
                  <a:chExt cx="1516181" cy="1860248"/>
                </a:xfrm>
              </p:grpSpPr>
              <p:sp>
                <p:nvSpPr>
                  <p:cNvPr id="136" name="Τόξο 135"/>
                  <p:cNvSpPr/>
                  <p:nvPr/>
                </p:nvSpPr>
                <p:spPr>
                  <a:xfrm>
                    <a:off x="1116940"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137" name="Ομάδα 136"/>
                  <p:cNvGrpSpPr/>
                  <p:nvPr/>
                </p:nvGrpSpPr>
                <p:grpSpPr>
                  <a:xfrm>
                    <a:off x="428759" y="3089094"/>
                    <a:ext cx="1516181" cy="1811650"/>
                    <a:chOff x="428759" y="3089094"/>
                    <a:chExt cx="1516181" cy="1811650"/>
                  </a:xfrm>
                </p:grpSpPr>
                <p:cxnSp>
                  <p:nvCxnSpPr>
                    <p:cNvPr id="139" name="Ευθεία γραμμή σύνδεσης 138"/>
                    <p:cNvCxnSpPr/>
                    <p:nvPr/>
                  </p:nvCxnSpPr>
                  <p:spPr>
                    <a:xfrm flipV="1">
                      <a:off x="1148839" y="3133348"/>
                      <a:ext cx="47259"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1116940" y="3356992"/>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141" name="TextBox 140"/>
                    <p:cNvSpPr txBox="1"/>
                    <p:nvPr/>
                  </p:nvSpPr>
                  <p:spPr>
                    <a:xfrm>
                      <a:off x="890283" y="3346359"/>
                      <a:ext cx="396019"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142" name="Ευθεία γραμμή σύνδεσης 141"/>
                    <p:cNvCxnSpPr/>
                    <p:nvPr/>
                  </p:nvCxnSpPr>
                  <p:spPr>
                    <a:xfrm flipV="1">
                      <a:off x="1213697" y="3133348"/>
                      <a:ext cx="731243"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43" name="Ευθεία γραμμή σύνδεσης 142"/>
                    <p:cNvCxnSpPr/>
                    <p:nvPr/>
                  </p:nvCxnSpPr>
                  <p:spPr>
                    <a:xfrm flipH="1" flipV="1">
                      <a:off x="428759" y="3089094"/>
                      <a:ext cx="729098" cy="1811650"/>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36" name="Ομάδα 35"/>
              <p:cNvGrpSpPr/>
              <p:nvPr/>
            </p:nvGrpSpPr>
            <p:grpSpPr>
              <a:xfrm>
                <a:off x="3419872" y="908720"/>
                <a:ext cx="2304000" cy="4547374"/>
                <a:chOff x="3419872" y="908720"/>
                <a:chExt cx="2304000" cy="4547374"/>
              </a:xfrm>
            </p:grpSpPr>
            <p:grpSp>
              <p:nvGrpSpPr>
                <p:cNvPr id="127" name="Ομάδα 126"/>
                <p:cNvGrpSpPr/>
                <p:nvPr/>
              </p:nvGrpSpPr>
              <p:grpSpPr>
                <a:xfrm>
                  <a:off x="3653740" y="908720"/>
                  <a:ext cx="1700690" cy="1757529"/>
                  <a:chOff x="352258" y="1412776"/>
                  <a:chExt cx="1700690" cy="1757529"/>
                </a:xfrm>
              </p:grpSpPr>
              <p:sp>
                <p:nvSpPr>
                  <p:cNvPr id="128" name="Έλλειψη 127"/>
                  <p:cNvSpPr/>
                  <p:nvPr/>
                </p:nvSpPr>
                <p:spPr>
                  <a:xfrm>
                    <a:off x="54094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29" name="Έλλειψη 128"/>
                  <p:cNvSpPr/>
                  <p:nvPr/>
                </p:nvSpPr>
                <p:spPr>
                  <a:xfrm>
                    <a:off x="118894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30" name="Γράφημα 129"/>
                  <p:cNvGraphicFramePr>
                    <a:graphicFrameLocks/>
                  </p:cNvGraphicFramePr>
                  <p:nvPr>
                    <p:extLst>
                      <p:ext uri="{D42A27DB-BD31-4B8C-83A1-F6EECF244321}">
                        <p14:modId xmlns:p14="http://schemas.microsoft.com/office/powerpoint/2010/main" val="2267763248"/>
                      </p:ext>
                    </p:extLst>
                  </p:nvPr>
                </p:nvGraphicFramePr>
                <p:xfrm>
                  <a:off x="352258" y="2053348"/>
                  <a:ext cx="1079699" cy="1080000"/>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31" name="Γράφημα 130"/>
                  <p:cNvGraphicFramePr>
                    <a:graphicFrameLocks/>
                  </p:cNvGraphicFramePr>
                  <p:nvPr>
                    <p:extLst>
                      <p:ext uri="{D42A27DB-BD31-4B8C-83A1-F6EECF244321}">
                        <p14:modId xmlns:p14="http://schemas.microsoft.com/office/powerpoint/2010/main" val="2942529031"/>
                      </p:ext>
                    </p:extLst>
                  </p:nvPr>
                </p:nvGraphicFramePr>
                <p:xfrm>
                  <a:off x="972948" y="2090305"/>
                  <a:ext cx="1080000" cy="1080000"/>
                </p:xfrm>
                <a:graphic>
                  <a:graphicData uri="http://schemas.openxmlformats.org/drawingml/2006/chart">
                    <c:chart xmlns:c="http://schemas.openxmlformats.org/drawingml/2006/chart" xmlns:r="http://schemas.openxmlformats.org/officeDocument/2006/relationships" r:id="rId11"/>
                  </a:graphicData>
                </a:graphic>
              </p:graphicFrame>
            </p:grpSp>
            <p:grpSp>
              <p:nvGrpSpPr>
                <p:cNvPr id="144" name="Ομάδα 143"/>
                <p:cNvGrpSpPr/>
                <p:nvPr/>
              </p:nvGrpSpPr>
              <p:grpSpPr>
                <a:xfrm>
                  <a:off x="3419872" y="2543638"/>
                  <a:ext cx="2304000" cy="2912456"/>
                  <a:chOff x="118390" y="3069466"/>
                  <a:chExt cx="2304000" cy="2912456"/>
                </a:xfrm>
              </p:grpSpPr>
              <p:sp>
                <p:nvSpPr>
                  <p:cNvPr id="145" name="TextBox 144"/>
                  <p:cNvSpPr txBox="1"/>
                  <p:nvPr/>
                </p:nvSpPr>
                <p:spPr>
                  <a:xfrm>
                    <a:off x="539552" y="4581128"/>
                    <a:ext cx="537352" cy="381044"/>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146" name="Ευθεία γραμμή σύνδεσης 145"/>
                  <p:cNvCxnSpPr/>
                  <p:nvPr/>
                </p:nvCxnSpPr>
                <p:spPr>
                  <a:xfrm>
                    <a:off x="118390" y="3069466"/>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47" name="Έλλειψη 146"/>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8" name="Έλλειψη 147"/>
                  <p:cNvSpPr/>
                  <p:nvPr/>
                </p:nvSpPr>
                <p:spPr>
                  <a:xfrm>
                    <a:off x="1260956"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9" name="Έλλειψη 148"/>
                  <p:cNvSpPr/>
                  <p:nvPr/>
                </p:nvSpPr>
                <p:spPr>
                  <a:xfrm>
                    <a:off x="879666"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sp>
                <p:nvSpPr>
                  <p:cNvPr id="150" name="TextBox 149"/>
                  <p:cNvSpPr txBox="1"/>
                  <p:nvPr/>
                </p:nvSpPr>
                <p:spPr>
                  <a:xfrm>
                    <a:off x="1475656" y="4685026"/>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p:grpSp>
        </p:grpSp>
      </p:grpSp>
      <p:grpSp>
        <p:nvGrpSpPr>
          <p:cNvPr id="194" name="Ομάδα 193"/>
          <p:cNvGrpSpPr/>
          <p:nvPr/>
        </p:nvGrpSpPr>
        <p:grpSpPr>
          <a:xfrm>
            <a:off x="6588480" y="908720"/>
            <a:ext cx="2304000" cy="5008622"/>
            <a:chOff x="3069394" y="908720"/>
            <a:chExt cx="2304000" cy="5008622"/>
          </a:xfrm>
        </p:grpSpPr>
        <p:sp>
          <p:nvSpPr>
            <p:cNvPr id="195" name="TextBox 194"/>
            <p:cNvSpPr txBox="1"/>
            <p:nvPr/>
          </p:nvSpPr>
          <p:spPr>
            <a:xfrm>
              <a:off x="3997701" y="4901098"/>
              <a:ext cx="223565"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96" name="Ευθύγραμμο βέλος σύνδεσης 195"/>
            <p:cNvCxnSpPr/>
            <p:nvPr/>
          </p:nvCxnSpPr>
          <p:spPr>
            <a:xfrm flipH="1" flipV="1">
              <a:off x="3974670" y="2629292"/>
              <a:ext cx="288034" cy="2796546"/>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97" name="Ευθύγραμμο βέλος σύνδεσης 196"/>
            <p:cNvCxnSpPr/>
            <p:nvPr/>
          </p:nvCxnSpPr>
          <p:spPr>
            <a:xfrm flipV="1">
              <a:off x="4014556" y="2629292"/>
              <a:ext cx="341404" cy="2682819"/>
            </a:xfrm>
            <a:prstGeom prst="straightConnector1">
              <a:avLst/>
            </a:prstGeom>
            <a:ln w="19050">
              <a:solidFill>
                <a:srgbClr val="FFFF00"/>
              </a:solidFill>
              <a:tailEnd type="triangle" w="med" len="lg"/>
            </a:ln>
          </p:spPr>
          <p:style>
            <a:lnRef idx="1">
              <a:schemeClr val="accent1"/>
            </a:lnRef>
            <a:fillRef idx="0">
              <a:schemeClr val="accent1"/>
            </a:fillRef>
            <a:effectRef idx="0">
              <a:schemeClr val="accent1"/>
            </a:effectRef>
            <a:fontRef idx="minor">
              <a:schemeClr val="tx1"/>
            </a:fontRef>
          </p:style>
        </p:cxnSp>
        <p:grpSp>
          <p:nvGrpSpPr>
            <p:cNvPr id="198" name="Ομάδα 197"/>
            <p:cNvGrpSpPr/>
            <p:nvPr/>
          </p:nvGrpSpPr>
          <p:grpSpPr>
            <a:xfrm>
              <a:off x="3069394" y="908720"/>
              <a:ext cx="2304000" cy="5008622"/>
              <a:chOff x="3069394" y="908720"/>
              <a:chExt cx="2304000" cy="5008622"/>
            </a:xfrm>
          </p:grpSpPr>
          <p:grpSp>
            <p:nvGrpSpPr>
              <p:cNvPr id="199" name="Ομάδα 198"/>
              <p:cNvGrpSpPr/>
              <p:nvPr/>
            </p:nvGrpSpPr>
            <p:grpSpPr>
              <a:xfrm>
                <a:off x="3583915" y="2533005"/>
                <a:ext cx="1131268" cy="1863683"/>
                <a:chOff x="632911" y="3037061"/>
                <a:chExt cx="1131268" cy="1863683"/>
              </a:xfrm>
            </p:grpSpPr>
            <p:sp>
              <p:nvSpPr>
                <p:cNvPr id="214" name="Τόξο 213"/>
                <p:cNvSpPr/>
                <p:nvPr/>
              </p:nvSpPr>
              <p:spPr>
                <a:xfrm>
                  <a:off x="632911" y="3037061"/>
                  <a:ext cx="792000" cy="90000"/>
                </a:xfrm>
                <a:prstGeom prst="arc">
                  <a:avLst>
                    <a:gd name="adj1" fmla="val 21596028"/>
                    <a:gd name="adj2" fmla="val 10793524"/>
                  </a:avLst>
                </a:prstGeom>
                <a:solidFill>
                  <a:srgbClr val="FFFF00"/>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15" name="Ομάδα 214"/>
                <p:cNvGrpSpPr/>
                <p:nvPr/>
              </p:nvGrpSpPr>
              <p:grpSpPr>
                <a:xfrm>
                  <a:off x="683787" y="3040496"/>
                  <a:ext cx="1080392" cy="1860248"/>
                  <a:chOff x="683787" y="3040496"/>
                  <a:chExt cx="1080392" cy="1860248"/>
                </a:xfrm>
              </p:grpSpPr>
              <p:sp>
                <p:nvSpPr>
                  <p:cNvPr id="216" name="Τόξο 215"/>
                  <p:cNvSpPr/>
                  <p:nvPr/>
                </p:nvSpPr>
                <p:spPr>
                  <a:xfrm>
                    <a:off x="936179" y="3040496"/>
                    <a:ext cx="828000" cy="72000"/>
                  </a:xfrm>
                  <a:prstGeom prst="arc">
                    <a:avLst>
                      <a:gd name="adj1" fmla="val 21596028"/>
                      <a:gd name="adj2" fmla="val 10793524"/>
                    </a:avLst>
                  </a:prstGeom>
                  <a:solidFill>
                    <a:srgbClr val="FFFF00"/>
                  </a:solidFill>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17" name="Ομάδα 216"/>
                  <p:cNvGrpSpPr/>
                  <p:nvPr/>
                </p:nvGrpSpPr>
                <p:grpSpPr>
                  <a:xfrm>
                    <a:off x="683787" y="3052043"/>
                    <a:ext cx="1009217" cy="1848701"/>
                    <a:chOff x="683787" y="3052043"/>
                    <a:chExt cx="1009217" cy="1848701"/>
                  </a:xfrm>
                </p:grpSpPr>
                <p:sp>
                  <p:nvSpPr>
                    <p:cNvPr id="220" name="TextBox 219"/>
                    <p:cNvSpPr txBox="1"/>
                    <p:nvPr/>
                  </p:nvSpPr>
                  <p:spPr>
                    <a:xfrm>
                      <a:off x="1054238" y="3346359"/>
                      <a:ext cx="396019"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21" name="Ευθεία γραμμή σύνδεσης 220"/>
                    <p:cNvCxnSpPr/>
                    <p:nvPr/>
                  </p:nvCxnSpPr>
                  <p:spPr>
                    <a:xfrm flipV="1">
                      <a:off x="1213697" y="3133348"/>
                      <a:ext cx="479307" cy="1663804"/>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222" name="Ευθεία γραμμή σύνδεσης 221"/>
                    <p:cNvCxnSpPr/>
                    <p:nvPr/>
                  </p:nvCxnSpPr>
                  <p:spPr>
                    <a:xfrm flipH="1" flipV="1">
                      <a:off x="683787" y="3052043"/>
                      <a:ext cx="514467" cy="1848701"/>
                    </a:xfrm>
                    <a:prstGeom prst="line">
                      <a:avLst/>
                    </a:prstGeom>
                    <a:ln>
                      <a:solidFill>
                        <a:srgbClr val="FFFF00"/>
                      </a:solidFill>
                      <a:prstDash val="dash"/>
                    </a:ln>
                  </p:spPr>
                  <p:style>
                    <a:lnRef idx="1">
                      <a:schemeClr val="accent1"/>
                    </a:lnRef>
                    <a:fillRef idx="0">
                      <a:schemeClr val="accent1"/>
                    </a:fillRef>
                    <a:effectRef idx="0">
                      <a:schemeClr val="accent1"/>
                    </a:effectRef>
                    <a:fontRef idx="minor">
                      <a:schemeClr val="tx1"/>
                    </a:fontRef>
                  </p:style>
                </p:cxnSp>
              </p:grpSp>
            </p:grpSp>
          </p:grpSp>
          <p:grpSp>
            <p:nvGrpSpPr>
              <p:cNvPr id="200" name="Ομάδα 199"/>
              <p:cNvGrpSpPr/>
              <p:nvPr/>
            </p:nvGrpSpPr>
            <p:grpSpPr>
              <a:xfrm>
                <a:off x="3069394" y="908720"/>
                <a:ext cx="2304000" cy="5008622"/>
                <a:chOff x="3069394" y="908720"/>
                <a:chExt cx="2304000" cy="5008622"/>
              </a:xfrm>
            </p:grpSpPr>
            <mc:AlternateContent xmlns:mc="http://schemas.openxmlformats.org/markup-compatibility/2006" xmlns:a14="http://schemas.microsoft.com/office/drawing/2010/main">
              <mc:Choice Requires="a14">
                <p:sp>
                  <p:nvSpPr>
                    <p:cNvPr id="201" name="TextBox 200"/>
                    <p:cNvSpPr txBox="1"/>
                    <p:nvPr/>
                  </p:nvSpPr>
                  <p:spPr>
                    <a:xfrm>
                      <a:off x="3357170" y="5517232"/>
                      <a:ext cx="1663276"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l-GR" sz="2000" b="1" i="1" smtClean="0">
                                <a:solidFill>
                                  <a:srgbClr val="FFFF00"/>
                                </a:solidFill>
                                <a:latin typeface="Cambria Math"/>
                              </a:rPr>
                              <m:t>𝜶</m:t>
                            </m:r>
                            <m:r>
                              <a:rPr lang="el-GR" sz="2000" b="1" i="1" smtClean="0">
                                <a:solidFill>
                                  <a:srgbClr val="FFFF00"/>
                                </a:solidFill>
                                <a:latin typeface="Cambria Math"/>
                              </a:rPr>
                              <m:t>=</m:t>
                            </m:r>
                            <m:r>
                              <a:rPr lang="el-GR" sz="2000" b="1" i="1" smtClean="0">
                                <a:solidFill>
                                  <a:srgbClr val="FFFF00"/>
                                </a:solidFill>
                                <a:latin typeface="Cambria Math"/>
                              </a:rPr>
                              <m:t>𝜽</m:t>
                            </m:r>
                            <m:r>
                              <a:rPr lang="el-GR" sz="2000" b="1" i="1" smtClean="0">
                                <a:solidFill>
                                  <a:srgbClr val="FFFF00"/>
                                </a:solidFill>
                                <a:latin typeface="Cambria Math" panose="02040503050406030204" pitchFamily="18" charset="0"/>
                              </a:rPr>
                              <m:t>&lt;</m:t>
                            </m:r>
                            <m:r>
                              <a:rPr lang="el-GR" sz="2000" b="1" i="1" smtClean="0">
                                <a:solidFill>
                                  <a:srgbClr val="FFFF00"/>
                                </a:solidFill>
                                <a:latin typeface="Cambria Math" panose="02040503050406030204" pitchFamily="18" charset="0"/>
                              </a:rPr>
                              <m:t>𝟐</m:t>
                            </m:r>
                            <m:sSub>
                              <m:sSubPr>
                                <m:ctrlPr>
                                  <a:rPr lang="el-GR" sz="2000" b="1" i="1" smtClean="0">
                                    <a:solidFill>
                                      <a:srgbClr val="FFFF00"/>
                                    </a:solidFill>
                                    <a:latin typeface="Cambria Math" panose="02040503050406030204" pitchFamily="18" charset="0"/>
                                  </a:rPr>
                                </m:ctrlPr>
                              </m:sSubPr>
                              <m:e>
                                <m:r>
                                  <a:rPr lang="el-GR" sz="2000" b="1" i="1" smtClean="0">
                                    <a:solidFill>
                                      <a:srgbClr val="FFFF00"/>
                                    </a:solidFill>
                                    <a:latin typeface="Cambria Math" panose="02040503050406030204" pitchFamily="18" charset="0"/>
                                  </a:rPr>
                                  <m:t>𝜽</m:t>
                                </m:r>
                              </m:e>
                              <m:sub>
                                <m:r>
                                  <a:rPr lang="en-US" sz="2000" b="1" i="1" smtClean="0">
                                    <a:solidFill>
                                      <a:srgbClr val="FFFF00"/>
                                    </a:solidFill>
                                    <a:latin typeface="Cambria Math" panose="02040503050406030204" pitchFamily="18" charset="0"/>
                                  </a:rPr>
                                  <m:t>𝒄</m:t>
                                </m:r>
                              </m:sub>
                            </m:sSub>
                          </m:oMath>
                        </m:oMathPara>
                      </a14:m>
                      <a:endParaRPr lang="el-GR" sz="2000" b="1" dirty="0">
                        <a:solidFill>
                          <a:srgbClr val="FFFF00"/>
                        </a:solidFill>
                      </a:endParaRPr>
                    </a:p>
                  </p:txBody>
                </p:sp>
              </mc:Choice>
              <mc:Fallback xmlns="">
                <p:sp>
                  <p:nvSpPr>
                    <p:cNvPr id="201" name="TextBox 200"/>
                    <p:cNvSpPr txBox="1">
                      <a:spLocks noRot="1" noChangeAspect="1" noMove="1" noResize="1" noEditPoints="1" noAdjustHandles="1" noChangeArrowheads="1" noChangeShapeType="1" noTextEdit="1"/>
                    </p:cNvSpPr>
                    <p:nvPr/>
                  </p:nvSpPr>
                  <p:spPr>
                    <a:xfrm>
                      <a:off x="3357170" y="5517232"/>
                      <a:ext cx="1663276" cy="400110"/>
                    </a:xfrm>
                    <a:prstGeom prst="rect">
                      <a:avLst/>
                    </a:prstGeom>
                    <a:blipFill>
                      <a:blip r:embed="rId12"/>
                      <a:stretch>
                        <a:fillRect/>
                      </a:stretch>
                    </a:blipFill>
                  </p:spPr>
                  <p:txBody>
                    <a:bodyPr/>
                    <a:lstStyle/>
                    <a:p>
                      <a:r>
                        <a:rPr lang="el-GR">
                          <a:noFill/>
                        </a:rPr>
                        <a:t> </a:t>
                      </a:r>
                    </a:p>
                  </p:txBody>
                </p:sp>
              </mc:Fallback>
            </mc:AlternateContent>
            <p:grpSp>
              <p:nvGrpSpPr>
                <p:cNvPr id="202" name="Ομάδα 201"/>
                <p:cNvGrpSpPr/>
                <p:nvPr/>
              </p:nvGrpSpPr>
              <p:grpSpPr>
                <a:xfrm>
                  <a:off x="3429413" y="908720"/>
                  <a:ext cx="1416464" cy="1728000"/>
                  <a:chOff x="478409" y="1412776"/>
                  <a:chExt cx="1416464" cy="1728000"/>
                </a:xfrm>
              </p:grpSpPr>
              <p:sp>
                <p:nvSpPr>
                  <p:cNvPr id="210" name="Έλλειψη 209"/>
                  <p:cNvSpPr/>
                  <p:nvPr/>
                </p:nvSpPr>
                <p:spPr>
                  <a:xfrm>
                    <a:off x="694270"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211" name="Έλλειψη 210"/>
                  <p:cNvSpPr/>
                  <p:nvPr/>
                </p:nvSpPr>
                <p:spPr>
                  <a:xfrm>
                    <a:off x="1054238" y="1412776"/>
                    <a:ext cx="648000" cy="648000"/>
                  </a:xfrm>
                  <a:prstGeom prst="ellipse">
                    <a:avLst/>
                  </a:prstGeom>
                  <a:solidFill>
                    <a:srgbClr val="FFFF66"/>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graphicFrame>
                    <p:nvGraphicFramePr>
                      <p:cNvPr id="212" name="Γράφημα 211"/>
                      <p:cNvGraphicFramePr>
                        <a:graphicFrameLocks/>
                      </p:cNvGraphicFramePr>
                      <p:nvPr>
                        <p:extLst>
                          <p:ext uri="{D42A27DB-BD31-4B8C-83A1-F6EECF244321}">
                            <p14:modId xmlns:p14="http://schemas.microsoft.com/office/powerpoint/2010/main" val="859992046"/>
                          </p:ext>
                        </p:extLst>
                      </p:nvPr>
                    </p:nvGraphicFramePr>
                    <p:xfrm>
                      <a:off x="478409" y="2022905"/>
                      <a:ext cx="1079699" cy="1080000"/>
                    </p:xfrm>
                    <a:graphic>
                      <a:graphicData uri="http://schemas.openxmlformats.org/drawingml/2006/chart">
                        <c:chart xmlns:c="http://schemas.openxmlformats.org/drawingml/2006/chart" xmlns:r="http://schemas.openxmlformats.org/officeDocument/2006/relationships" r:id="rId13"/>
                      </a:graphicData>
                    </a:graphic>
                  </p:graphicFrame>
                </mc:Choice>
                <mc:Fallback xmlns="">
                  <p:graphicFrame>
                    <p:nvGraphicFramePr>
                      <p:cNvPr id="212" name="Γράφημα 211"/>
                      <p:cNvGraphicFramePr>
                        <a:graphicFrameLocks/>
                      </p:cNvGraphicFramePr>
                      <p:nvPr>
                        <p:extLst>
                          <p:ext uri="{D42A27DB-BD31-4B8C-83A1-F6EECF244321}">
                            <p14:modId xmlns:p14="http://schemas.microsoft.com/office/powerpoint/2010/main" val="859992046"/>
                          </p:ext>
                        </p:extLst>
                      </p:nvPr>
                    </p:nvGraphicFramePr>
                    <p:xfrm>
                      <a:off x="478409" y="2022905"/>
                      <a:ext cx="1079699" cy="1080000"/>
                    </p:xfrm>
                    <a:graphic>
                      <a:graphicData uri="http://schemas.openxmlformats.org/drawingml/2006/chart">
                        <c:chart xmlns:c="http://schemas.openxmlformats.org/drawingml/2006/chart" xmlns:r="http://schemas.openxmlformats.org/officeDocument/2006/relationships" r:id="rId16"/>
                      </a:graphicData>
                    </a:graphic>
                  </p:graphicFrame>
                </mc:Fallback>
              </mc:AlternateContent>
              <mc:AlternateContent xmlns:mc="http://schemas.openxmlformats.org/markup-compatibility/2006" xmlns:a14="http://schemas.microsoft.com/office/drawing/2010/main">
                <mc:Choice Requires="a14">
                  <p:graphicFrame>
                    <p:nvGraphicFramePr>
                      <p:cNvPr id="213" name="Γράφημα 212"/>
                      <p:cNvGraphicFramePr>
                        <a:graphicFrameLocks/>
                      </p:cNvGraphicFramePr>
                      <p:nvPr>
                        <p:extLst>
                          <p:ext uri="{D42A27DB-BD31-4B8C-83A1-F6EECF244321}">
                            <p14:modId xmlns:p14="http://schemas.microsoft.com/office/powerpoint/2010/main" val="865501048"/>
                          </p:ext>
                        </p:extLst>
                      </p:nvPr>
                    </p:nvGraphicFramePr>
                    <p:xfrm>
                      <a:off x="814873" y="2060776"/>
                      <a:ext cx="1080000" cy="1080000"/>
                    </p:xfrm>
                    <a:graphic>
                      <a:graphicData uri="http://schemas.openxmlformats.org/drawingml/2006/chart">
                        <c:chart xmlns:c="http://schemas.openxmlformats.org/drawingml/2006/chart" xmlns:r="http://schemas.openxmlformats.org/officeDocument/2006/relationships" r:id="rId17"/>
                      </a:graphicData>
                    </a:graphic>
                  </p:graphicFrame>
                </mc:Choice>
                <mc:Fallback xmlns="">
                  <p:graphicFrame>
                    <p:nvGraphicFramePr>
                      <p:cNvPr id="213" name="Γράφημα 212"/>
                      <p:cNvGraphicFramePr>
                        <a:graphicFrameLocks/>
                      </p:cNvGraphicFramePr>
                      <p:nvPr>
                        <p:extLst>
                          <p:ext uri="{D42A27DB-BD31-4B8C-83A1-F6EECF244321}">
                            <p14:modId xmlns:p14="http://schemas.microsoft.com/office/powerpoint/2010/main" val="865501048"/>
                          </p:ext>
                        </p:extLst>
                      </p:nvPr>
                    </p:nvGraphicFramePr>
                    <p:xfrm>
                      <a:off x="814873" y="2060776"/>
                      <a:ext cx="1080000" cy="1080000"/>
                    </p:xfrm>
                    <a:graphic>
                      <a:graphicData uri="http://schemas.openxmlformats.org/drawingml/2006/chart">
                        <c:chart xmlns:c="http://schemas.openxmlformats.org/drawingml/2006/chart" xmlns:r="http://schemas.openxmlformats.org/officeDocument/2006/relationships" r:id="rId18"/>
                      </a:graphicData>
                    </a:graphic>
                  </p:graphicFrame>
                </mc:Fallback>
              </mc:AlternateContent>
            </p:grpSp>
            <p:grpSp>
              <p:nvGrpSpPr>
                <p:cNvPr id="203" name="Ομάδα 202"/>
                <p:cNvGrpSpPr/>
                <p:nvPr/>
              </p:nvGrpSpPr>
              <p:grpSpPr>
                <a:xfrm>
                  <a:off x="3069394" y="2535428"/>
                  <a:ext cx="2304000" cy="2920666"/>
                  <a:chOff x="118390" y="3061256"/>
                  <a:chExt cx="2304000" cy="2920666"/>
                </a:xfrm>
              </p:grpSpPr>
              <p:sp>
                <p:nvSpPr>
                  <p:cNvPr id="204" name="TextBox 203"/>
                  <p:cNvSpPr txBox="1"/>
                  <p:nvPr/>
                </p:nvSpPr>
                <p:spPr>
                  <a:xfrm>
                    <a:off x="539552" y="4581128"/>
                    <a:ext cx="537352" cy="381044"/>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205" name="Ευθεία γραμμή σύνδεσης 204"/>
                  <p:cNvCxnSpPr/>
                  <p:nvPr/>
                </p:nvCxnSpPr>
                <p:spPr>
                  <a:xfrm>
                    <a:off x="118390" y="3061256"/>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206" name="Έλλειψη 205"/>
                  <p:cNvSpPr/>
                  <p:nvPr/>
                </p:nvSpPr>
                <p:spPr>
                  <a:xfrm>
                    <a:off x="892108" y="4818156"/>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7" name="Έλλειψη 206"/>
                  <p:cNvSpPr/>
                  <p:nvPr/>
                </p:nvSpPr>
                <p:spPr>
                  <a:xfrm>
                    <a:off x="1260956" y="5827036"/>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8" name="Έλλειψη 207"/>
                  <p:cNvSpPr/>
                  <p:nvPr/>
                </p:nvSpPr>
                <p:spPr>
                  <a:xfrm>
                    <a:off x="982246" y="5837922"/>
                    <a:ext cx="144000" cy="144000"/>
                  </a:xfrm>
                  <a:prstGeom prst="ellipse">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t>
                    </a:r>
                    <a:endParaRPr lang="el-GR" dirty="0"/>
                  </a:p>
                </p:txBody>
              </p:sp>
              <p:sp>
                <p:nvSpPr>
                  <p:cNvPr id="209" name="TextBox 208"/>
                  <p:cNvSpPr txBox="1"/>
                  <p:nvPr/>
                </p:nvSpPr>
                <p:spPr>
                  <a:xfrm>
                    <a:off x="1475656" y="4685026"/>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p:grpSp>
        </p:grpSp>
      </p:grpSp>
      <mc:AlternateContent xmlns:mc="http://schemas.openxmlformats.org/markup-compatibility/2006" xmlns:a14="http://schemas.microsoft.com/office/drawing/2010/main">
        <mc:Choice Requires="a14">
          <p:sp>
            <p:nvSpPr>
              <p:cNvPr id="95" name="TextBox 94"/>
              <p:cNvSpPr txBox="1"/>
              <p:nvPr/>
            </p:nvSpPr>
            <p:spPr>
              <a:xfrm>
                <a:off x="1763688" y="2996952"/>
                <a:ext cx="1404680"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1" smtClean="0">
                              <a:solidFill>
                                <a:srgbClr val="FFFF00"/>
                              </a:solidFill>
                              <a:latin typeface="Cambria Math"/>
                            </a:rPr>
                            <m:t>𝟏</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r>
                            <a:rPr lang="el-GR" sz="1600" b="1" i="1" smtClean="0">
                              <a:solidFill>
                                <a:srgbClr val="FFFF00"/>
                              </a:solidFill>
                              <a:latin typeface="Cambria Math"/>
                            </a:rPr>
                            <m:t>𝝀</m:t>
                          </m:r>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95" name="TextBox 94"/>
              <p:cNvSpPr txBox="1">
                <a:spLocks noRot="1" noChangeAspect="1" noMove="1" noResize="1" noEditPoints="1" noAdjustHandles="1" noChangeArrowheads="1" noChangeShapeType="1" noTextEdit="1"/>
              </p:cNvSpPr>
              <p:nvPr/>
            </p:nvSpPr>
            <p:spPr>
              <a:xfrm>
                <a:off x="1763688" y="2996952"/>
                <a:ext cx="1404680" cy="559064"/>
              </a:xfrm>
              <a:prstGeom prst="rect">
                <a:avLst/>
              </a:prstGeom>
              <a:blipFill rotWithShape="1">
                <a:blip r:embed="rId19"/>
                <a:stretch>
                  <a:fillRect/>
                </a:stretch>
              </a:blipFill>
            </p:spPr>
            <p:txBody>
              <a:bodyPr/>
              <a:lstStyle/>
              <a:p>
                <a:r>
                  <a:rPr lang="el-GR">
                    <a:noFill/>
                  </a:rPr>
                  <a:t> </a:t>
                </a:r>
              </a:p>
            </p:txBody>
          </p:sp>
        </mc:Fallback>
      </mc:AlternateContent>
      <p:grpSp>
        <p:nvGrpSpPr>
          <p:cNvPr id="100" name="Ομάδα 99"/>
          <p:cNvGrpSpPr/>
          <p:nvPr/>
        </p:nvGrpSpPr>
        <p:grpSpPr>
          <a:xfrm>
            <a:off x="4005956" y="3480031"/>
            <a:ext cx="2407079" cy="3148821"/>
            <a:chOff x="3944475" y="3492225"/>
            <a:chExt cx="2407079" cy="3148821"/>
          </a:xfrm>
        </p:grpSpPr>
        <p:grpSp>
          <p:nvGrpSpPr>
            <p:cNvPr id="101" name="Ομάδα 100"/>
            <p:cNvGrpSpPr/>
            <p:nvPr/>
          </p:nvGrpSpPr>
          <p:grpSpPr>
            <a:xfrm>
              <a:off x="4915291" y="3492225"/>
              <a:ext cx="1436263" cy="2469049"/>
              <a:chOff x="2239432" y="3530093"/>
              <a:chExt cx="1436263" cy="2469049"/>
            </a:xfrm>
          </p:grpSpPr>
          <p:sp>
            <p:nvSpPr>
              <p:cNvPr id="108" name="Έλλειψη 99"/>
              <p:cNvSpPr/>
              <p:nvPr/>
            </p:nvSpPr>
            <p:spPr>
              <a:xfrm>
                <a:off x="2239432" y="3530093"/>
                <a:ext cx="1436263" cy="66904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9" name="Ευθύγραμμο βέλος σύνδεσης 108"/>
              <p:cNvCxnSpPr>
                <a:stCxn id="108" idx="4"/>
              </p:cNvCxnSpPr>
              <p:nvPr/>
            </p:nvCxnSpPr>
            <p:spPr>
              <a:xfrm>
                <a:off x="2957564" y="4199142"/>
                <a:ext cx="0" cy="180000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3" name="Ομάδα 102"/>
            <p:cNvGrpSpPr/>
            <p:nvPr/>
          </p:nvGrpSpPr>
          <p:grpSpPr>
            <a:xfrm>
              <a:off x="3944475" y="6238161"/>
              <a:ext cx="1635637" cy="402885"/>
              <a:chOff x="3944475" y="6238161"/>
              <a:chExt cx="1635637" cy="402885"/>
            </a:xfrm>
          </p:grpSpPr>
          <p:sp>
            <p:nvSpPr>
              <p:cNvPr id="104" name="Έλλειψη 99"/>
              <p:cNvSpPr/>
              <p:nvPr/>
            </p:nvSpPr>
            <p:spPr>
              <a:xfrm>
                <a:off x="3944475" y="6238161"/>
                <a:ext cx="987565"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5" name="Ευθύγραμμο βέλος σύνδεσης 104"/>
              <p:cNvCxnSpPr/>
              <p:nvPr/>
            </p:nvCxnSpPr>
            <p:spPr>
              <a:xfrm>
                <a:off x="4940659" y="6453336"/>
                <a:ext cx="639453"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99217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5"/>
                                        </p:tgtEl>
                                        <p:attrNameLst>
                                          <p:attrName>style.visibility</p:attrName>
                                        </p:attrNameLst>
                                      </p:cBhvr>
                                      <p:to>
                                        <p:strVal val="visible"/>
                                      </p:to>
                                    </p:set>
                                    <p:animEffect transition="in" filter="fade">
                                      <p:cBhvr>
                                        <p:cTn id="22" dur="500"/>
                                        <p:tgtEl>
                                          <p:spTgt spid="9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fade">
                                      <p:cBhvr>
                                        <p:cTn id="32" dur="5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left)">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4"/>
                                        </p:tgtEl>
                                        <p:attrNameLst>
                                          <p:attrName>style.visibility</p:attrName>
                                        </p:attrNameLst>
                                      </p:cBhvr>
                                      <p:to>
                                        <p:strVal val="visible"/>
                                      </p:to>
                                    </p:set>
                                    <p:animEffect transition="in" filter="fade">
                                      <p:cBhvr>
                                        <p:cTn id="47" dur="500"/>
                                        <p:tgtEl>
                                          <p:spTgt spid="19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fade">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00"/>
                                        </p:tgtEl>
                                        <p:attrNameLst>
                                          <p:attrName>style.visibility</p:attrName>
                                        </p:attrNameLst>
                                      </p:cBhvr>
                                      <p:to>
                                        <p:strVal val="visible"/>
                                      </p:to>
                                    </p:set>
                                    <p:animEffect transition="in" filter="wipe(left)">
                                      <p:cBhvr>
                                        <p:cTn id="57" dur="500"/>
                                        <p:tgtEl>
                                          <p:spTgt spid="100"/>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92"/>
                                        </p:tgtEl>
                                        <p:attrNameLst>
                                          <p:attrName>style.visibility</p:attrName>
                                        </p:attrNameLst>
                                      </p:cBhvr>
                                      <p:to>
                                        <p:strVal val="visible"/>
                                      </p:to>
                                    </p:set>
                                    <p:animEffect transition="in" filter="wipe(left)">
                                      <p:cBhvr>
                                        <p:cTn id="62"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p:bldP spid="4" grpId="0"/>
      <p:bldP spid="92" grpId="0" animBg="1"/>
      <p:bldP spid="5" grpId="0"/>
      <p:bldP spid="9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6927443" y="5621178"/>
                <a:ext cx="1001428"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000" b="1" i="1" smtClean="0">
                          <a:solidFill>
                            <a:srgbClr val="FFFF00"/>
                          </a:solidFill>
                          <a:latin typeface="Cambria Math"/>
                        </a:rPr>
                        <m:t>𝒂</m:t>
                      </m:r>
                      <m:r>
                        <a:rPr lang="en-US" sz="2000" b="1" i="1" smtClean="0">
                          <a:solidFill>
                            <a:srgbClr val="FFFF00"/>
                          </a:solidFill>
                          <a:latin typeface="Cambria Math"/>
                        </a:rPr>
                        <m:t>&lt;</m:t>
                      </m:r>
                      <m:sSub>
                        <m:sSubPr>
                          <m:ctrlPr>
                            <a:rPr lang="en-US" sz="2000" b="1" i="1" smtClean="0">
                              <a:solidFill>
                                <a:srgbClr val="FFFF00"/>
                              </a:solidFill>
                              <a:latin typeface="Cambria Math" panose="02040503050406030204" pitchFamily="18" charset="0"/>
                            </a:rPr>
                          </m:ctrlPr>
                        </m:sSubPr>
                        <m:e>
                          <m:r>
                            <a:rPr lang="el-GR" sz="2000" b="1" i="1" smtClean="0">
                              <a:solidFill>
                                <a:srgbClr val="FFFF00"/>
                              </a:solidFill>
                              <a:latin typeface="Cambria Math"/>
                            </a:rPr>
                            <m:t>𝜽</m:t>
                          </m:r>
                        </m:e>
                        <m:sub>
                          <m:r>
                            <a:rPr lang="en-US" sz="2000" b="1" i="1" smtClean="0">
                              <a:solidFill>
                                <a:srgbClr val="FFFF00"/>
                              </a:solidFill>
                              <a:latin typeface="Cambria Math"/>
                            </a:rPr>
                            <m:t>𝒄</m:t>
                          </m:r>
                        </m:sub>
                      </m:sSub>
                    </m:oMath>
                  </m:oMathPara>
                </a14:m>
                <a:endParaRPr lang="el-GR" sz="2000" b="1" dirty="0">
                  <a:solidFill>
                    <a:srgbClr val="FFFF00"/>
                  </a:solidFill>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6927443" y="5621178"/>
                <a:ext cx="1001428" cy="400110"/>
              </a:xfrm>
              <a:prstGeom prst="rect">
                <a:avLst/>
              </a:prstGeom>
              <a:blipFill rotWithShape="1">
                <a:blip r:embed="rId2"/>
                <a:stretch>
                  <a:fillRect/>
                </a:stretch>
              </a:blipFill>
            </p:spPr>
            <p:txBody>
              <a:bodyPr/>
              <a:lstStyle/>
              <a:p>
                <a:r>
                  <a:rPr lang="el-GR">
                    <a:noFill/>
                  </a:rPr>
                  <a:t> </a:t>
                </a:r>
              </a:p>
            </p:txBody>
          </p:sp>
        </mc:Fallback>
      </mc:AlternateContent>
      <p:sp>
        <p:nvSpPr>
          <p:cNvPr id="3" name="Τίτλος 1"/>
          <p:cNvSpPr txBox="1">
            <a:spLocks/>
          </p:cNvSpPr>
          <p:nvPr/>
        </p:nvSpPr>
        <p:spPr>
          <a:xfrm>
            <a:off x="0" y="44624"/>
            <a:ext cx="9144000" cy="612469"/>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000" b="1" dirty="0" smtClean="0">
                <a:latin typeface="Times New Roman" panose="02020603050405020304" pitchFamily="18" charset="0"/>
                <a:cs typeface="Times New Roman" panose="02020603050405020304" pitchFamily="18" charset="0"/>
              </a:rPr>
              <a:t>Μήκος Κύματος &amp; Διακριτική Ικανότητα Φακού</a:t>
            </a:r>
            <a:endParaRPr lang="el-GR" sz="30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TextBox 3"/>
              <p:cNvSpPr txBox="1"/>
              <p:nvPr/>
            </p:nvSpPr>
            <p:spPr>
              <a:xfrm>
                <a:off x="1619672" y="3068960"/>
                <a:ext cx="1464503"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𝟏</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sSub>
                            <m:sSubPr>
                              <m:ctrlPr>
                                <a:rPr lang="en-US"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𝝀</m:t>
                              </m:r>
                            </m:e>
                            <m:sub>
                              <m:r>
                                <a:rPr lang="el-GR" sz="1600" b="1" i="1" smtClean="0">
                                  <a:solidFill>
                                    <a:srgbClr val="FFFF00"/>
                                  </a:solidFill>
                                  <a:latin typeface="Cambria Math"/>
                                </a:rPr>
                                <m:t>𝟏</m:t>
                              </m:r>
                            </m:sub>
                          </m:sSub>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1619672" y="3068960"/>
                <a:ext cx="1464503" cy="559064"/>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3615114" y="5538014"/>
                <a:ext cx="1172949"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m:t>
                          </m:r>
                          <m:r>
                            <a:rPr lang="en-US" sz="2000" b="1" i="1"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𝐜</m:t>
                          </m:r>
                        </m:sub>
                      </m:sSub>
                    </m:oMath>
                  </m:oMathPara>
                </a14:m>
                <a:endParaRPr lang="el-GR" sz="2000" b="1" dirty="0">
                  <a:solidFill>
                    <a:srgbClr val="FFFF00"/>
                  </a:solidFill>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3615114" y="5538014"/>
                <a:ext cx="1172949" cy="400110"/>
              </a:xfrm>
              <a:prstGeom prst="rect">
                <a:avLst/>
              </a:prstGeom>
              <a:blipFill>
                <a:blip r:embed="rId4"/>
                <a:stretch>
                  <a:fillRect/>
                </a:stretch>
              </a:blipFill>
            </p:spPr>
            <p:txBody>
              <a:bodyPr/>
              <a:lstStyle/>
              <a:p>
                <a:r>
                  <a:rPr lang="el-GR">
                    <a:noFill/>
                  </a:rPr>
                  <a:t> </a:t>
                </a:r>
              </a:p>
            </p:txBody>
          </p:sp>
        </mc:Fallback>
      </mc:AlternateContent>
      <p:sp>
        <p:nvSpPr>
          <p:cNvPr id="6" name="TextBox 3"/>
          <p:cNvSpPr txBox="1"/>
          <p:nvPr/>
        </p:nvSpPr>
        <p:spPr>
          <a:xfrm>
            <a:off x="2840586" y="6253771"/>
            <a:ext cx="2219273" cy="461665"/>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b="1" dirty="0" smtClean="0">
                <a:latin typeface="Times New Roman" panose="02020603050405020304" pitchFamily="18" charset="0"/>
                <a:cs typeface="Times New Roman" panose="02020603050405020304" pitchFamily="18" charset="0"/>
              </a:rPr>
              <a:t>Πρέπει</a:t>
            </a:r>
            <a:r>
              <a:rPr lang="el-GR" sz="2400" b="1" dirty="0" smtClean="0">
                <a:latin typeface="Times New Roman" panose="02020603050405020304" pitchFamily="18" charset="0"/>
                <a:cs typeface="Times New Roman" panose="02020603050405020304" pitchFamily="18" charset="0"/>
              </a:rPr>
              <a:t>:  λ ≤ λ</a:t>
            </a:r>
            <a:r>
              <a:rPr lang="en-US" sz="2400" b="1" baseline="-25000" dirty="0" smtClean="0">
                <a:latin typeface="Times New Roman" panose="02020603050405020304" pitchFamily="18" charset="0"/>
                <a:cs typeface="Times New Roman" panose="02020603050405020304" pitchFamily="18" charset="0"/>
              </a:rPr>
              <a:t>c</a:t>
            </a:r>
            <a:r>
              <a:rPr lang="el-GR" sz="2400" b="1" dirty="0" smtClean="0">
                <a:latin typeface="Times New Roman" panose="02020603050405020304" pitchFamily="18" charset="0"/>
                <a:cs typeface="Times New Roman" panose="02020603050405020304" pitchFamily="18" charset="0"/>
              </a:rPr>
              <a:t> </a:t>
            </a:r>
            <a:endParaRPr lang="el-GR" sz="2400" b="1" dirty="0">
              <a:latin typeface="Times New Roman" panose="02020603050405020304" pitchFamily="18" charset="0"/>
              <a:cs typeface="Times New Roman" panose="02020603050405020304" pitchFamily="18" charset="0"/>
            </a:endParaRPr>
          </a:p>
        </p:txBody>
      </p:sp>
      <p:grpSp>
        <p:nvGrpSpPr>
          <p:cNvPr id="12" name="Ομάδα 11"/>
          <p:cNvGrpSpPr/>
          <p:nvPr/>
        </p:nvGrpSpPr>
        <p:grpSpPr>
          <a:xfrm>
            <a:off x="35496" y="908720"/>
            <a:ext cx="2169261" cy="1785067"/>
            <a:chOff x="108828" y="1412776"/>
            <a:chExt cx="2169261" cy="1785067"/>
          </a:xfrm>
          <a:solidFill>
            <a:srgbClr val="99CCFF"/>
          </a:solidFill>
        </p:grpSpPr>
        <p:sp>
          <p:nvSpPr>
            <p:cNvPr id="13" name="Έλλειψη 12"/>
            <p:cNvSpPr/>
            <p:nvPr/>
          </p:nvSpPr>
          <p:spPr>
            <a:xfrm>
              <a:off x="323528" y="1412776"/>
              <a:ext cx="648000" cy="648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gradFill flip="none" rotWithShape="1">
                  <a:gsLst>
                    <a:gs pos="0">
                      <a:schemeClr val="lt1">
                        <a:shade val="30000"/>
                        <a:satMod val="115000"/>
                      </a:schemeClr>
                    </a:gs>
                    <a:gs pos="50000">
                      <a:schemeClr val="lt1">
                        <a:shade val="67500"/>
                        <a:satMod val="115000"/>
                      </a:schemeClr>
                    </a:gs>
                    <a:gs pos="100000">
                      <a:schemeClr val="lt1">
                        <a:shade val="100000"/>
                        <a:satMod val="115000"/>
                      </a:schemeClr>
                    </a:gs>
                  </a:gsLst>
                  <a:path path="circle">
                    <a:fillToRect l="50000" t="50000" r="50000" b="50000"/>
                  </a:path>
                  <a:tileRect/>
                </a:gradFill>
              </a:endParaRPr>
            </a:p>
          </p:txBody>
        </p:sp>
        <p:sp>
          <p:nvSpPr>
            <p:cNvPr id="14" name="Έλλειψη 13"/>
            <p:cNvSpPr/>
            <p:nvPr/>
          </p:nvSpPr>
          <p:spPr>
            <a:xfrm>
              <a:off x="1406381" y="1412776"/>
              <a:ext cx="648000" cy="648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5" name="Γράφημα 14"/>
            <p:cNvGraphicFramePr>
              <a:graphicFrameLocks/>
            </p:cNvGraphicFramePr>
            <p:nvPr>
              <p:extLst>
                <p:ext uri="{D42A27DB-BD31-4B8C-83A1-F6EECF244321}">
                  <p14:modId xmlns:p14="http://schemas.microsoft.com/office/powerpoint/2010/main" val="3027745794"/>
                </p:ext>
              </p:extLst>
            </p:nvPr>
          </p:nvGraphicFramePr>
          <p:xfrm>
            <a:off x="108828" y="2054268"/>
            <a:ext cx="1079699" cy="108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Γράφημα 15"/>
            <p:cNvGraphicFramePr>
              <a:graphicFrameLocks/>
            </p:cNvGraphicFramePr>
            <p:nvPr>
              <p:extLst>
                <p:ext uri="{D42A27DB-BD31-4B8C-83A1-F6EECF244321}">
                  <p14:modId xmlns:p14="http://schemas.microsoft.com/office/powerpoint/2010/main" val="2834235366"/>
                </p:ext>
              </p:extLst>
            </p:nvPr>
          </p:nvGraphicFramePr>
          <p:xfrm>
            <a:off x="1198089" y="2117843"/>
            <a:ext cx="1080000" cy="1080000"/>
          </p:xfrm>
          <a:graphic>
            <a:graphicData uri="http://schemas.openxmlformats.org/drawingml/2006/chart">
              <c:chart xmlns:c="http://schemas.openxmlformats.org/drawingml/2006/chart" xmlns:r="http://schemas.openxmlformats.org/officeDocument/2006/relationships" r:id="rId6"/>
            </a:graphicData>
          </a:graphic>
        </p:graphicFrame>
      </p:grpSp>
      <mc:AlternateContent xmlns:mc="http://schemas.openxmlformats.org/markup-compatibility/2006" xmlns:a14="http://schemas.microsoft.com/office/drawing/2010/main">
        <mc:Choice Requires="a14">
          <p:sp>
            <p:nvSpPr>
              <p:cNvPr id="17" name="TextBox 16"/>
              <p:cNvSpPr txBox="1"/>
              <p:nvPr/>
            </p:nvSpPr>
            <p:spPr>
              <a:xfrm>
                <a:off x="568148" y="5517232"/>
                <a:ext cx="1172950" cy="4001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2000" b="1" i="1" smtClean="0">
                              <a:solidFill>
                                <a:srgbClr val="FFFF00"/>
                              </a:solidFill>
                              <a:latin typeface="Cambria Math" panose="02040503050406030204" pitchFamily="18" charset="0"/>
                            </a:rPr>
                          </m:ctrlPr>
                        </m:sSubPr>
                        <m:e>
                          <m:r>
                            <a:rPr lang="en-US" sz="2000" b="1" i="1" smtClean="0">
                              <a:solidFill>
                                <a:srgbClr val="FFFF00"/>
                              </a:solidFill>
                              <a:latin typeface="Cambria Math"/>
                            </a:rPr>
                            <m:t>𝒂</m:t>
                          </m:r>
                          <m:r>
                            <a:rPr lang="en-US" sz="2000" b="1" i="1" smtClean="0">
                              <a:solidFill>
                                <a:srgbClr val="FFFF00"/>
                              </a:solidFill>
                              <a:latin typeface="Cambria Math"/>
                            </a:rPr>
                            <m:t>&gt;</m:t>
                          </m:r>
                          <m:r>
                            <a:rPr lang="en-US" sz="2000" b="1" i="0" smtClean="0">
                              <a:solidFill>
                                <a:srgbClr val="FFFF00"/>
                              </a:solidFill>
                              <a:latin typeface="Cambria Math"/>
                            </a:rPr>
                            <m:t>𝟐</m:t>
                          </m:r>
                          <m:r>
                            <a:rPr lang="el-GR" sz="2000" b="1" i="1" smtClean="0">
                              <a:solidFill>
                                <a:srgbClr val="FFFF00"/>
                              </a:solidFill>
                              <a:latin typeface="Cambria Math"/>
                            </a:rPr>
                            <m:t>𝜽</m:t>
                          </m:r>
                        </m:e>
                        <m:sub>
                          <m:r>
                            <a:rPr lang="en-US" sz="2000" b="1" i="0" smtClean="0">
                              <a:solidFill>
                                <a:srgbClr val="FFFF00"/>
                              </a:solidFill>
                              <a:latin typeface="Cambria Math"/>
                            </a:rPr>
                            <m:t>𝟏</m:t>
                          </m:r>
                        </m:sub>
                      </m:sSub>
                    </m:oMath>
                  </m:oMathPara>
                </a14:m>
                <a:endParaRPr lang="el-GR" sz="2000" b="1" dirty="0">
                  <a:solidFill>
                    <a:srgbClr val="FFFF00"/>
                  </a:solidFill>
                </a:endParaRPr>
              </a:p>
            </p:txBody>
          </p:sp>
        </mc:Choice>
        <mc:Fallback xmlns="">
          <p:sp>
            <p:nvSpPr>
              <p:cNvPr id="17" name="TextBox 16"/>
              <p:cNvSpPr txBox="1">
                <a:spLocks noRot="1" noChangeAspect="1" noMove="1" noResize="1" noEditPoints="1" noAdjustHandles="1" noChangeArrowheads="1" noChangeShapeType="1" noTextEdit="1"/>
              </p:cNvSpPr>
              <p:nvPr/>
            </p:nvSpPr>
            <p:spPr>
              <a:xfrm>
                <a:off x="568148" y="5517232"/>
                <a:ext cx="1172950" cy="400110"/>
              </a:xfrm>
              <a:prstGeom prst="rect">
                <a:avLst/>
              </a:prstGeom>
              <a:blipFill rotWithShape="1">
                <a:blip r:embed="rId8"/>
                <a:stretch>
                  <a:fillRect/>
                </a:stretch>
              </a:blipFill>
            </p:spPr>
            <p:txBody>
              <a:bodyPr/>
              <a:lstStyle/>
              <a:p>
                <a:r>
                  <a:rPr lang="el-GR">
                    <a:noFill/>
                  </a:rPr>
                  <a:t> </a:t>
                </a:r>
              </a:p>
            </p:txBody>
          </p:sp>
        </mc:Fallback>
      </mc:AlternateContent>
      <p:grpSp>
        <p:nvGrpSpPr>
          <p:cNvPr id="18" name="Ομάδα 17"/>
          <p:cNvGrpSpPr/>
          <p:nvPr/>
        </p:nvGrpSpPr>
        <p:grpSpPr>
          <a:xfrm>
            <a:off x="66324" y="2525807"/>
            <a:ext cx="1985396" cy="1878953"/>
            <a:chOff x="229183" y="3029863"/>
            <a:chExt cx="1985396" cy="1878953"/>
          </a:xfrm>
        </p:grpSpPr>
        <p:sp>
          <p:nvSpPr>
            <p:cNvPr id="19" name="Τόξο 18"/>
            <p:cNvSpPr/>
            <p:nvPr/>
          </p:nvSpPr>
          <p:spPr>
            <a:xfrm>
              <a:off x="251520" y="3043348"/>
              <a:ext cx="792000" cy="90000"/>
            </a:xfrm>
            <a:prstGeom prst="arc">
              <a:avLst>
                <a:gd name="adj1" fmla="val 21596028"/>
                <a:gd name="adj2" fmla="val 10793524"/>
              </a:avLst>
            </a:prstGeom>
            <a:solidFill>
              <a:schemeClr val="bg2">
                <a:lumMod val="60000"/>
                <a:lumOff val="40000"/>
              </a:schemeClr>
            </a:solidFill>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0" name="Ομάδα 19"/>
            <p:cNvGrpSpPr/>
            <p:nvPr/>
          </p:nvGrpSpPr>
          <p:grpSpPr>
            <a:xfrm>
              <a:off x="229183" y="3029863"/>
              <a:ext cx="1985396" cy="1878953"/>
              <a:chOff x="229183" y="3029863"/>
              <a:chExt cx="1985396" cy="1878953"/>
            </a:xfrm>
          </p:grpSpPr>
          <p:sp>
            <p:nvSpPr>
              <p:cNvPr id="21" name="Τόξο 20"/>
              <p:cNvSpPr/>
              <p:nvPr/>
            </p:nvSpPr>
            <p:spPr>
              <a:xfrm>
                <a:off x="1386579" y="3029863"/>
                <a:ext cx="828000" cy="108000"/>
              </a:xfrm>
              <a:prstGeom prst="arc">
                <a:avLst>
                  <a:gd name="adj1" fmla="val 21596028"/>
                  <a:gd name="adj2" fmla="val 10793524"/>
                </a:avLst>
              </a:prstGeom>
              <a:solidFill>
                <a:schemeClr val="bg2">
                  <a:lumMod val="60000"/>
                  <a:lumOff val="40000"/>
                </a:schemeClr>
              </a:solidFill>
              <a:ln>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22" name="Ομάδα 21"/>
              <p:cNvGrpSpPr/>
              <p:nvPr/>
            </p:nvGrpSpPr>
            <p:grpSpPr>
              <a:xfrm>
                <a:off x="229183" y="3043348"/>
                <a:ext cx="1924021" cy="1865468"/>
                <a:chOff x="229183" y="3043348"/>
                <a:chExt cx="1924021" cy="1865468"/>
              </a:xfrm>
            </p:grpSpPr>
            <p:cxnSp>
              <p:nvCxnSpPr>
                <p:cNvPr id="23" name="Ευθεία γραμμή σύνδεσης 22"/>
                <p:cNvCxnSpPr/>
                <p:nvPr/>
              </p:nvCxnSpPr>
              <p:spPr>
                <a:xfrm>
                  <a:off x="1054133" y="3087890"/>
                  <a:ext cx="126517" cy="1740899"/>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flipV="1">
                  <a:off x="1185201" y="3043348"/>
                  <a:ext cx="270040" cy="1865468"/>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293257" y="3563724"/>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799815" y="3542856"/>
                  <a:ext cx="396019"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1</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27" name="Ευθεία γραμμή σύνδεσης 26"/>
                <p:cNvCxnSpPr/>
                <p:nvPr/>
              </p:nvCxnSpPr>
              <p:spPr>
                <a:xfrm flipV="1">
                  <a:off x="1235068" y="3098960"/>
                  <a:ext cx="918136" cy="1809856"/>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flipH="1" flipV="1">
                  <a:off x="229183" y="3098356"/>
                  <a:ext cx="933877" cy="1810460"/>
                </a:xfrm>
                <a:prstGeom prst="line">
                  <a:avLst/>
                </a:prstGeom>
                <a:ln>
                  <a:solidFill>
                    <a:srgbClr val="99CCFF"/>
                  </a:solidFill>
                  <a:prstDash val="dash"/>
                </a:ln>
              </p:spPr>
              <p:style>
                <a:lnRef idx="1">
                  <a:schemeClr val="accent1"/>
                </a:lnRef>
                <a:fillRef idx="0">
                  <a:schemeClr val="accent1"/>
                </a:fillRef>
                <a:effectRef idx="0">
                  <a:schemeClr val="accent1"/>
                </a:effectRef>
                <a:fontRef idx="minor">
                  <a:schemeClr val="tx1"/>
                </a:fontRef>
              </p:style>
            </p:cxnSp>
          </p:grpSp>
        </p:grpSp>
      </p:grpSp>
      <p:sp>
        <p:nvSpPr>
          <p:cNvPr id="30" name="TextBox 29"/>
          <p:cNvSpPr txBox="1"/>
          <p:nvPr/>
        </p:nvSpPr>
        <p:spPr>
          <a:xfrm>
            <a:off x="466220" y="4055300"/>
            <a:ext cx="537352" cy="381044"/>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31" name="Ευθεία γραμμή σύνδεσης 30"/>
          <p:cNvCxnSpPr/>
          <p:nvPr/>
        </p:nvCxnSpPr>
        <p:spPr>
          <a:xfrm>
            <a:off x="45058" y="2547987"/>
            <a:ext cx="230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Έλλειψη 31"/>
          <p:cNvSpPr/>
          <p:nvPr/>
        </p:nvSpPr>
        <p:spPr>
          <a:xfrm>
            <a:off x="755576" y="4404760"/>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5" name="TextBox 34"/>
          <p:cNvSpPr txBox="1"/>
          <p:nvPr/>
        </p:nvSpPr>
        <p:spPr>
          <a:xfrm>
            <a:off x="1402324" y="4159198"/>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sp>
        <p:nvSpPr>
          <p:cNvPr id="34" name="Έλλειψη 33"/>
          <p:cNvSpPr/>
          <p:nvPr/>
        </p:nvSpPr>
        <p:spPr>
          <a:xfrm>
            <a:off x="673441" y="5280114"/>
            <a:ext cx="144000" cy="144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mc:AlternateContent xmlns:mc="http://schemas.openxmlformats.org/markup-compatibility/2006" xmlns:a14="http://schemas.microsoft.com/office/drawing/2010/main">
        <mc:Choice Requires="a14">
          <p:sp>
            <p:nvSpPr>
              <p:cNvPr id="92" name="TextBox 91"/>
              <p:cNvSpPr txBox="1"/>
              <p:nvPr/>
            </p:nvSpPr>
            <p:spPr>
              <a:xfrm>
                <a:off x="5596934" y="5998908"/>
                <a:ext cx="1495346" cy="822854"/>
              </a:xfrm>
              <a:prstGeom prst="rect">
                <a:avLst/>
              </a:prstGeom>
              <a:noFill/>
              <a:ln w="28575">
                <a:solidFill>
                  <a:srgbClr val="FFFF66"/>
                </a:solidFill>
              </a:ln>
            </p:spPr>
            <p:txBody>
              <a:bodyPr wrap="none" rtlCol="0">
                <a:spAutoFit/>
              </a:bodyPr>
              <a:lstStyle/>
              <a:p>
                <a:pPr/>
                <a14:m>
                  <m:oMathPara xmlns:m="http://schemas.openxmlformats.org/officeDocument/2006/math">
                    <m:oMathParaPr>
                      <m:jc m:val="centerGroup"/>
                    </m:oMathParaPr>
                    <m:oMath xmlns:m="http://schemas.openxmlformats.org/officeDocument/2006/math">
                      <m:r>
                        <a:rPr lang="el-GR" sz="2400" b="1" i="1" smtClean="0">
                          <a:latin typeface="Cambria Math"/>
                        </a:rPr>
                        <m:t>𝝀</m:t>
                      </m:r>
                      <m:r>
                        <a:rPr lang="el-GR" sz="2400" b="1" i="1" smtClean="0">
                          <a:latin typeface="Cambria Math"/>
                          <a:ea typeface="Cambria Math"/>
                        </a:rPr>
                        <m:t>≤</m:t>
                      </m:r>
                      <m:f>
                        <m:fPr>
                          <m:ctrlPr>
                            <a:rPr lang="en-US" sz="2400" b="1" i="1" smtClean="0">
                              <a:latin typeface="Cambria Math" panose="02040503050406030204" pitchFamily="18" charset="0"/>
                              <a:ea typeface="Cambria Math"/>
                            </a:rPr>
                          </m:ctrlPr>
                        </m:fPr>
                        <m:num>
                          <m:r>
                            <a:rPr lang="el-GR" sz="2400" b="1" i="1" smtClean="0">
                              <a:latin typeface="Cambria Math"/>
                              <a:ea typeface="Cambria Math"/>
                            </a:rPr>
                            <m:t>𝜶</m:t>
                          </m:r>
                          <m:r>
                            <a:rPr lang="en-US" sz="2400" b="1" i="1" smtClean="0">
                              <a:latin typeface="Cambria Math"/>
                              <a:ea typeface="Cambria Math"/>
                            </a:rPr>
                            <m:t>𝑫</m:t>
                          </m:r>
                        </m:num>
                        <m:den>
                          <m:r>
                            <a:rPr lang="en-US" sz="2400" b="1" i="1" smtClean="0">
                              <a:latin typeface="Cambria Math"/>
                              <a:ea typeface="Cambria Math"/>
                            </a:rPr>
                            <m:t>𝟐</m:t>
                          </m:r>
                          <m:r>
                            <a:rPr lang="en-US" sz="2400" b="1" i="1" smtClean="0">
                              <a:latin typeface="Cambria Math"/>
                              <a:ea typeface="Cambria Math"/>
                            </a:rPr>
                            <m:t>,</m:t>
                          </m:r>
                          <m:r>
                            <a:rPr lang="en-US" sz="2400" b="1" i="1" smtClean="0">
                              <a:latin typeface="Cambria Math"/>
                              <a:ea typeface="Cambria Math"/>
                            </a:rPr>
                            <m:t>𝟒𝟒</m:t>
                          </m:r>
                        </m:den>
                      </m:f>
                    </m:oMath>
                  </m:oMathPara>
                </a14:m>
                <a:endParaRPr lang="el-GR" sz="2400" b="1" dirty="0"/>
              </a:p>
            </p:txBody>
          </p:sp>
        </mc:Choice>
        <mc:Fallback xmlns="">
          <p:sp>
            <p:nvSpPr>
              <p:cNvPr id="92" name="TextBox 91"/>
              <p:cNvSpPr txBox="1">
                <a:spLocks noRot="1" noChangeAspect="1" noMove="1" noResize="1" noEditPoints="1" noAdjustHandles="1" noChangeArrowheads="1" noChangeShapeType="1" noTextEdit="1"/>
              </p:cNvSpPr>
              <p:nvPr/>
            </p:nvSpPr>
            <p:spPr>
              <a:xfrm>
                <a:off x="5596934" y="5998908"/>
                <a:ext cx="1495346" cy="822854"/>
              </a:xfrm>
              <a:prstGeom prst="rect">
                <a:avLst/>
              </a:prstGeom>
              <a:blipFill>
                <a:blip r:embed="rId9"/>
                <a:stretch>
                  <a:fillRect/>
                </a:stretch>
              </a:blipFill>
              <a:ln w="28575">
                <a:solidFill>
                  <a:srgbClr val="FFFF66"/>
                </a:solidFill>
              </a:ln>
            </p:spPr>
            <p:txBody>
              <a:bodyPr/>
              <a:lstStyle/>
              <a:p>
                <a:r>
                  <a:rPr lang="el-GR">
                    <a:noFill/>
                  </a:rPr>
                  <a:t> </a:t>
                </a:r>
              </a:p>
            </p:txBody>
          </p:sp>
        </mc:Fallback>
      </mc:AlternateContent>
      <p:sp>
        <p:nvSpPr>
          <p:cNvPr id="95" name="TextBox 94"/>
          <p:cNvSpPr txBox="1"/>
          <p:nvPr/>
        </p:nvSpPr>
        <p:spPr>
          <a:xfrm>
            <a:off x="1546340" y="5055567"/>
            <a:ext cx="529130" cy="461665"/>
          </a:xfrm>
          <a:prstGeom prst="rect">
            <a:avLst/>
          </a:prstGeom>
          <a:noFill/>
        </p:spPr>
        <p:txBody>
          <a:bodyPr wrap="square" rtlCol="0">
            <a:spAutoFit/>
          </a:bodyPr>
          <a:lstStyle/>
          <a:p>
            <a:r>
              <a:rPr lang="el-GR" sz="2400" b="1" i="1" dirty="0" smtClean="0">
                <a:solidFill>
                  <a:schemeClr val="bg2">
                    <a:lumMod val="60000"/>
                    <a:lumOff val="40000"/>
                  </a:schemeClr>
                </a:solidFill>
                <a:latin typeface="Times New Roman" panose="02020603050405020304" pitchFamily="18" charset="0"/>
                <a:cs typeface="Times New Roman" panose="02020603050405020304" pitchFamily="18" charset="0"/>
              </a:rPr>
              <a:t>λ</a:t>
            </a:r>
            <a:r>
              <a:rPr lang="el-GR" sz="2400" b="1" baseline="-25000" dirty="0" smtClean="0">
                <a:solidFill>
                  <a:schemeClr val="bg2">
                    <a:lumMod val="60000"/>
                    <a:lumOff val="40000"/>
                  </a:schemeClr>
                </a:solidFill>
                <a:latin typeface="Times New Roman" panose="02020603050405020304" pitchFamily="18" charset="0"/>
                <a:cs typeface="Times New Roman" panose="02020603050405020304" pitchFamily="18" charset="0"/>
              </a:rPr>
              <a:t>1</a:t>
            </a:r>
            <a:endParaRPr lang="el-GR" sz="2400" b="1" dirty="0">
              <a:solidFill>
                <a:schemeClr val="bg2">
                  <a:lumMod val="60000"/>
                  <a:lumOff val="40000"/>
                </a:schemeClr>
              </a:solidFill>
              <a:latin typeface="Times New Roman" panose="02020603050405020304" pitchFamily="18" charset="0"/>
              <a:cs typeface="Times New Roman" panose="02020603050405020304" pitchFamily="18" charset="0"/>
            </a:endParaRPr>
          </a:p>
        </p:txBody>
      </p:sp>
      <p:grpSp>
        <p:nvGrpSpPr>
          <p:cNvPr id="98" name="Ομάδα 97"/>
          <p:cNvGrpSpPr/>
          <p:nvPr/>
        </p:nvGrpSpPr>
        <p:grpSpPr>
          <a:xfrm>
            <a:off x="2793663" y="836712"/>
            <a:ext cx="2714441" cy="4691390"/>
            <a:chOff x="2649647" y="836712"/>
            <a:chExt cx="2714441" cy="4691390"/>
          </a:xfrm>
        </p:grpSpPr>
        <p:grpSp>
          <p:nvGrpSpPr>
            <p:cNvPr id="36" name="Ομάδα 35"/>
            <p:cNvGrpSpPr/>
            <p:nvPr/>
          </p:nvGrpSpPr>
          <p:grpSpPr>
            <a:xfrm>
              <a:off x="2699792" y="836712"/>
              <a:ext cx="2664296" cy="4691390"/>
              <a:chOff x="2699792" y="1340768"/>
              <a:chExt cx="2664296" cy="4691390"/>
            </a:xfrm>
          </p:grpSpPr>
          <p:grpSp>
            <p:nvGrpSpPr>
              <p:cNvPr id="37" name="Ομάδα 36"/>
              <p:cNvGrpSpPr/>
              <p:nvPr/>
            </p:nvGrpSpPr>
            <p:grpSpPr>
              <a:xfrm>
                <a:off x="2699792" y="1340768"/>
                <a:ext cx="2664296" cy="4691390"/>
                <a:chOff x="2699792" y="1340768"/>
                <a:chExt cx="2664296" cy="4691390"/>
              </a:xfrm>
            </p:grpSpPr>
            <p:sp>
              <p:nvSpPr>
                <p:cNvPr id="40" name="TextBox 39"/>
                <p:cNvSpPr txBox="1"/>
                <p:nvPr/>
              </p:nvSpPr>
              <p:spPr>
                <a:xfrm>
                  <a:off x="3833836" y="5301208"/>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41" name="TextBox 40"/>
                <p:cNvSpPr txBox="1"/>
                <p:nvPr/>
              </p:nvSpPr>
              <p:spPr>
                <a:xfrm>
                  <a:off x="4309629" y="4735262"/>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grpSp>
              <p:nvGrpSpPr>
                <p:cNvPr id="42" name="Ομάδα 41"/>
                <p:cNvGrpSpPr/>
                <p:nvPr/>
              </p:nvGrpSpPr>
              <p:grpSpPr>
                <a:xfrm>
                  <a:off x="2699792" y="1340768"/>
                  <a:ext cx="2664296" cy="4691390"/>
                  <a:chOff x="2699792" y="1340768"/>
                  <a:chExt cx="2664296" cy="4691390"/>
                </a:xfrm>
              </p:grpSpPr>
              <p:cxnSp>
                <p:nvCxnSpPr>
                  <p:cNvPr id="45" name="Ευθεία γραμμή σύνδεσης 44"/>
                  <p:cNvCxnSpPr/>
                  <p:nvPr/>
                </p:nvCxnSpPr>
                <p:spPr>
                  <a:xfrm flipH="1">
                    <a:off x="3993229" y="3173026"/>
                    <a:ext cx="0" cy="1717138"/>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4031984" y="3429000"/>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599936" y="3356992"/>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r>
                      <a:rPr lang="en-US" b="1" baseline="-25000" dirty="0" smtClean="0">
                        <a:solidFill>
                          <a:srgbClr val="FFFF00"/>
                        </a:solidFill>
                        <a:latin typeface="Times New Roman" panose="02020603050405020304" pitchFamily="18" charset="0"/>
                        <a:cs typeface="Times New Roman" panose="02020603050405020304" pitchFamily="18" charset="0"/>
                      </a:rPr>
                      <a:t>c</a:t>
                    </a:r>
                    <a:endParaRPr lang="el-GR" b="1" dirty="0">
                      <a:solidFill>
                        <a:srgbClr val="FFFF00"/>
                      </a:solidFill>
                      <a:latin typeface="Times New Roman" panose="02020603050405020304" pitchFamily="18" charset="0"/>
                      <a:cs typeface="Times New Roman" panose="02020603050405020304" pitchFamily="18" charset="0"/>
                    </a:endParaRPr>
                  </a:p>
                </p:txBody>
              </p:sp>
              <p:grpSp>
                <p:nvGrpSpPr>
                  <p:cNvPr id="48" name="Ομάδα 47"/>
                  <p:cNvGrpSpPr/>
                  <p:nvPr/>
                </p:nvGrpSpPr>
                <p:grpSpPr>
                  <a:xfrm>
                    <a:off x="2807936" y="1340768"/>
                    <a:ext cx="2402408" cy="4691390"/>
                    <a:chOff x="2807936" y="1340768"/>
                    <a:chExt cx="2402408" cy="4691390"/>
                  </a:xfrm>
                </p:grpSpPr>
                <p:sp>
                  <p:nvSpPr>
                    <p:cNvPr id="52" name="Τόξο 51"/>
                    <p:cNvSpPr/>
                    <p:nvPr/>
                  </p:nvSpPr>
                  <p:spPr>
                    <a:xfrm>
                      <a:off x="4013394" y="3041002"/>
                      <a:ext cx="1080000" cy="108000"/>
                    </a:xfrm>
                    <a:prstGeom prst="arc">
                      <a:avLst>
                        <a:gd name="adj1" fmla="val 21596028"/>
                        <a:gd name="adj2" fmla="val 10793524"/>
                      </a:avLst>
                    </a:prstGeom>
                    <a:solidFill>
                      <a:srgbClr val="00FF00"/>
                    </a:solidFill>
                    <a:ln>
                      <a:solidFill>
                        <a:srgbClr val="00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53" name="Ομάδα 52"/>
                    <p:cNvGrpSpPr/>
                    <p:nvPr/>
                  </p:nvGrpSpPr>
                  <p:grpSpPr>
                    <a:xfrm>
                      <a:off x="2807936" y="1340768"/>
                      <a:ext cx="2402408" cy="4691390"/>
                      <a:chOff x="2807936" y="1340768"/>
                      <a:chExt cx="2402408" cy="4691390"/>
                    </a:xfrm>
                  </p:grpSpPr>
                  <p:sp>
                    <p:nvSpPr>
                      <p:cNvPr id="54" name="Τόξο 53"/>
                      <p:cNvSpPr/>
                      <p:nvPr/>
                    </p:nvSpPr>
                    <p:spPr>
                      <a:xfrm>
                        <a:off x="2933394" y="3041002"/>
                        <a:ext cx="1080000" cy="108000"/>
                      </a:xfrm>
                      <a:prstGeom prst="arc">
                        <a:avLst>
                          <a:gd name="adj1" fmla="val 21596028"/>
                          <a:gd name="adj2" fmla="val 10793524"/>
                        </a:avLst>
                      </a:prstGeom>
                      <a:solidFill>
                        <a:srgbClr val="00FF00"/>
                      </a:solidFill>
                      <a:ln>
                        <a:solidFill>
                          <a:srgbClr val="00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5" name="Έλλειψη 54"/>
                      <p:cNvSpPr/>
                      <p:nvPr/>
                    </p:nvSpPr>
                    <p:spPr>
                      <a:xfrm>
                        <a:off x="2966052" y="1340768"/>
                        <a:ext cx="1044000" cy="10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6" name="Έλλειψη 55"/>
                      <p:cNvSpPr/>
                      <p:nvPr/>
                    </p:nvSpPr>
                    <p:spPr>
                      <a:xfrm>
                        <a:off x="4043494" y="1344102"/>
                        <a:ext cx="1044000" cy="10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57" name="Γράφημα 56"/>
                      <p:cNvGraphicFramePr>
                        <a:graphicFrameLocks/>
                      </p:cNvGraphicFramePr>
                      <p:nvPr>
                        <p:extLst>
                          <p:ext uri="{D42A27DB-BD31-4B8C-83A1-F6EECF244321}">
                            <p14:modId xmlns:p14="http://schemas.microsoft.com/office/powerpoint/2010/main" val="930770971"/>
                          </p:ext>
                        </p:extLst>
                      </p:nvPr>
                    </p:nvGraphicFramePr>
                    <p:xfrm>
                      <a:off x="2807936" y="2357243"/>
                      <a:ext cx="1332000" cy="828000"/>
                    </p:xfrm>
                    <a:graphic>
                      <a:graphicData uri="http://schemas.openxmlformats.org/drawingml/2006/chart">
                        <c:chart xmlns:c="http://schemas.openxmlformats.org/drawingml/2006/chart" xmlns:r="http://schemas.openxmlformats.org/officeDocument/2006/relationships" r:id="rId10"/>
                      </a:graphicData>
                    </a:graphic>
                  </p:graphicFrame>
                  <p:cxnSp>
                    <p:nvCxnSpPr>
                      <p:cNvPr id="58" name="Ευθύγραμμο βέλος σύνδεσης 57"/>
                      <p:cNvCxnSpPr>
                        <a:stCxn id="38" idx="5"/>
                      </p:cNvCxnSpPr>
                      <p:nvPr/>
                    </p:nvCxnSpPr>
                    <p:spPr>
                      <a:xfrm flipH="1" flipV="1">
                        <a:off x="3448795" y="3173627"/>
                        <a:ext cx="896710" cy="2826557"/>
                      </a:xfrm>
                      <a:prstGeom prst="straightConnector1">
                        <a:avLst/>
                      </a:prstGeom>
                      <a:ln w="19050">
                        <a:solidFill>
                          <a:srgbClr val="00FF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59" name="Ευθύγραμμο βέλος σύνδεσης 58"/>
                      <p:cNvCxnSpPr>
                        <a:stCxn id="39" idx="4"/>
                      </p:cNvCxnSpPr>
                      <p:nvPr/>
                    </p:nvCxnSpPr>
                    <p:spPr>
                      <a:xfrm flipV="1">
                        <a:off x="3691425" y="3162740"/>
                        <a:ext cx="843081" cy="2869418"/>
                      </a:xfrm>
                      <a:prstGeom prst="straightConnector1">
                        <a:avLst/>
                      </a:prstGeom>
                      <a:ln w="19050">
                        <a:solidFill>
                          <a:srgbClr val="00FF00"/>
                        </a:solidFill>
                        <a:tailEnd type="triangle" w="med" len="lg"/>
                      </a:ln>
                    </p:spPr>
                    <p:style>
                      <a:lnRef idx="1">
                        <a:schemeClr val="accent1"/>
                      </a:lnRef>
                      <a:fillRef idx="0">
                        <a:schemeClr val="accent1"/>
                      </a:fillRef>
                      <a:effectRef idx="0">
                        <a:schemeClr val="accent1"/>
                      </a:effectRef>
                      <a:fontRef idx="minor">
                        <a:schemeClr val="tx1"/>
                      </a:fontRef>
                    </p:style>
                  </p:cxnSp>
                  <p:graphicFrame>
                    <p:nvGraphicFramePr>
                      <p:cNvPr id="60" name="Γράφημα 59"/>
                      <p:cNvGraphicFramePr>
                        <a:graphicFrameLocks/>
                      </p:cNvGraphicFramePr>
                      <p:nvPr>
                        <p:extLst>
                          <p:ext uri="{D42A27DB-BD31-4B8C-83A1-F6EECF244321}">
                            <p14:modId xmlns:p14="http://schemas.microsoft.com/office/powerpoint/2010/main" val="1267771783"/>
                          </p:ext>
                        </p:extLst>
                      </p:nvPr>
                    </p:nvGraphicFramePr>
                    <p:xfrm>
                      <a:off x="3878344" y="2358269"/>
                      <a:ext cx="1332000" cy="828000"/>
                    </p:xfrm>
                    <a:graphic>
                      <a:graphicData uri="http://schemas.openxmlformats.org/drawingml/2006/chart">
                        <c:chart xmlns:c="http://schemas.openxmlformats.org/drawingml/2006/chart" xmlns:r="http://schemas.openxmlformats.org/officeDocument/2006/relationships" r:id="rId11"/>
                      </a:graphicData>
                    </a:graphic>
                  </p:graphicFrame>
                </p:grpSp>
              </p:grpSp>
              <p:cxnSp>
                <p:nvCxnSpPr>
                  <p:cNvPr id="49" name="Ευθεία γραμμή σύνδεσης 48"/>
                  <p:cNvCxnSpPr/>
                  <p:nvPr/>
                </p:nvCxnSpPr>
                <p:spPr>
                  <a:xfrm flipV="1">
                    <a:off x="3985203" y="3134268"/>
                    <a:ext cx="1118824" cy="1827904"/>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cxnSp>
                <p:nvCxnSpPr>
                  <p:cNvPr id="50" name="Ευθεία γραμμή σύνδεσης 49"/>
                  <p:cNvCxnSpPr/>
                  <p:nvPr/>
                </p:nvCxnSpPr>
                <p:spPr>
                  <a:xfrm flipH="1" flipV="1">
                    <a:off x="2896973" y="3068960"/>
                    <a:ext cx="1075408" cy="1799432"/>
                  </a:xfrm>
                  <a:prstGeom prst="line">
                    <a:avLst/>
                  </a:prstGeom>
                  <a:ln>
                    <a:solidFill>
                      <a:srgbClr val="00FF00"/>
                    </a:solidFill>
                    <a:prstDash val="dash"/>
                  </a:ln>
                </p:spPr>
                <p:style>
                  <a:lnRef idx="1">
                    <a:schemeClr val="accent1"/>
                  </a:lnRef>
                  <a:fillRef idx="0">
                    <a:schemeClr val="accent1"/>
                  </a:fillRef>
                  <a:effectRef idx="0">
                    <a:schemeClr val="accent1"/>
                  </a:effectRef>
                  <a:fontRef idx="minor">
                    <a:schemeClr val="tx1"/>
                  </a:fontRef>
                </p:style>
              </p:cxnSp>
              <p:cxnSp>
                <p:nvCxnSpPr>
                  <p:cNvPr id="51" name="Ευθεία γραμμή σύνδεσης 50"/>
                  <p:cNvCxnSpPr/>
                  <p:nvPr/>
                </p:nvCxnSpPr>
                <p:spPr>
                  <a:xfrm>
                    <a:off x="2699792" y="3068960"/>
                    <a:ext cx="2664296"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TextBox 42"/>
                <p:cNvSpPr txBox="1"/>
                <p:nvPr/>
              </p:nvSpPr>
              <p:spPr>
                <a:xfrm>
                  <a:off x="3347864" y="4631364"/>
                  <a:ext cx="360000" cy="369332"/>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grpSp>
          <p:sp>
            <p:nvSpPr>
              <p:cNvPr id="38" name="Έλλειψη 37"/>
              <p:cNvSpPr/>
              <p:nvPr/>
            </p:nvSpPr>
            <p:spPr>
              <a:xfrm>
                <a:off x="4222593" y="5877272"/>
                <a:ext cx="144000" cy="1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9" name="Έλλειψη 38"/>
              <p:cNvSpPr/>
              <p:nvPr/>
            </p:nvSpPr>
            <p:spPr>
              <a:xfrm>
                <a:off x="3619425" y="5888158"/>
                <a:ext cx="144000" cy="144000"/>
              </a:xfrm>
              <a:prstGeom prst="ellipse">
                <a:avLst/>
              </a:prstGeom>
              <a:solidFill>
                <a:srgbClr val="00FF00"/>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grpSp>
        <p:sp>
          <p:nvSpPr>
            <p:cNvPr id="93" name="Έλλειψη 92"/>
            <p:cNvSpPr/>
            <p:nvPr/>
          </p:nvSpPr>
          <p:spPr>
            <a:xfrm>
              <a:off x="3712077" y="4354018"/>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6" name="TextBox 95"/>
            <p:cNvSpPr txBox="1"/>
            <p:nvPr/>
          </p:nvSpPr>
          <p:spPr>
            <a:xfrm>
              <a:off x="2649647" y="4869160"/>
              <a:ext cx="1008000" cy="468000"/>
            </a:xfrm>
            <a:prstGeom prst="rect">
              <a:avLst/>
            </a:prstGeom>
            <a:noFill/>
          </p:spPr>
          <p:txBody>
            <a:bodyPr wrap="square" rtlCol="0">
              <a:spAutoFit/>
            </a:bodyPr>
            <a:lstStyle/>
            <a:p>
              <a:r>
                <a:rPr lang="el-GR" sz="2400" b="1" i="1" dirty="0" smtClean="0">
                  <a:solidFill>
                    <a:srgbClr val="00FF00"/>
                  </a:solidFill>
                  <a:latin typeface="Times New Roman" panose="02020603050405020304" pitchFamily="18" charset="0"/>
                  <a:cs typeface="Times New Roman" panose="02020603050405020304" pitchFamily="18" charset="0"/>
                </a:rPr>
                <a:t>λ</a:t>
              </a:r>
              <a:r>
                <a:rPr lang="en-US" sz="2400" b="1" i="1" baseline="-25000" dirty="0" smtClean="0">
                  <a:solidFill>
                    <a:srgbClr val="00FF00"/>
                  </a:solidFill>
                  <a:latin typeface="Times New Roman" panose="02020603050405020304" pitchFamily="18" charset="0"/>
                  <a:cs typeface="Times New Roman" panose="02020603050405020304" pitchFamily="18" charset="0"/>
                </a:rPr>
                <a:t>c</a:t>
              </a:r>
              <a:r>
                <a:rPr lang="el-GR" sz="2400" b="1" i="1" dirty="0" smtClean="0">
                  <a:solidFill>
                    <a:srgbClr val="00FF00"/>
                  </a:solidFill>
                  <a:latin typeface="Times New Roman" panose="02020603050405020304" pitchFamily="18" charset="0"/>
                  <a:cs typeface="Times New Roman" panose="02020603050405020304" pitchFamily="18" charset="0"/>
                </a:rPr>
                <a:t> </a:t>
              </a:r>
              <a:r>
                <a:rPr lang="el-GR" sz="2400" b="1" i="1" dirty="0" smtClean="0">
                  <a:latin typeface="Times New Roman" panose="02020603050405020304" pitchFamily="18" charset="0"/>
                  <a:cs typeface="Times New Roman" panose="02020603050405020304" pitchFamily="18" charset="0"/>
                </a:rPr>
                <a:t>&gt;</a:t>
              </a:r>
              <a:r>
                <a:rPr lang="el-GR" sz="2400" b="1" i="1" dirty="0" smtClean="0">
                  <a:solidFill>
                    <a:srgbClr val="00FF00"/>
                  </a:solidFill>
                  <a:latin typeface="Times New Roman" panose="02020603050405020304" pitchFamily="18" charset="0"/>
                  <a:cs typeface="Times New Roman" panose="02020603050405020304" pitchFamily="18" charset="0"/>
                </a:rPr>
                <a:t> </a:t>
              </a:r>
              <a:r>
                <a:rPr lang="el-GR" sz="2400" b="1" i="1" dirty="0" smtClean="0">
                  <a:solidFill>
                    <a:schemeClr val="bg2">
                      <a:lumMod val="60000"/>
                      <a:lumOff val="40000"/>
                    </a:schemeClr>
                  </a:solidFill>
                  <a:latin typeface="Times New Roman" panose="02020603050405020304" pitchFamily="18" charset="0"/>
                  <a:cs typeface="Times New Roman" panose="02020603050405020304" pitchFamily="18" charset="0"/>
                </a:rPr>
                <a:t>λ</a:t>
              </a:r>
              <a:r>
                <a:rPr lang="el-GR" sz="2400" b="1" baseline="-25000" dirty="0" smtClean="0">
                  <a:solidFill>
                    <a:schemeClr val="bg2">
                      <a:lumMod val="60000"/>
                      <a:lumOff val="40000"/>
                    </a:schemeClr>
                  </a:solidFill>
                  <a:latin typeface="Times New Roman" panose="02020603050405020304" pitchFamily="18" charset="0"/>
                  <a:cs typeface="Times New Roman" panose="02020603050405020304" pitchFamily="18" charset="0"/>
                </a:rPr>
                <a:t>1</a:t>
              </a:r>
              <a:endParaRPr lang="el-GR" sz="2400" b="1" dirty="0">
                <a:solidFill>
                  <a:schemeClr val="bg2">
                    <a:lumMod val="60000"/>
                    <a:lumOff val="40000"/>
                  </a:schemeClr>
                </a:solidFill>
                <a:latin typeface="Times New Roman" panose="02020603050405020304" pitchFamily="18" charset="0"/>
                <a:cs typeface="Times New Roman" panose="02020603050405020304" pitchFamily="18" charset="0"/>
              </a:endParaRPr>
            </a:p>
          </p:txBody>
        </p:sp>
      </p:grpSp>
      <p:grpSp>
        <p:nvGrpSpPr>
          <p:cNvPr id="99" name="Ομάδα 98"/>
          <p:cNvGrpSpPr/>
          <p:nvPr/>
        </p:nvGrpSpPr>
        <p:grpSpPr>
          <a:xfrm>
            <a:off x="6012496" y="836712"/>
            <a:ext cx="3024000" cy="4832887"/>
            <a:chOff x="5796136" y="836712"/>
            <a:chExt cx="3024000" cy="4832887"/>
          </a:xfrm>
        </p:grpSpPr>
        <p:grpSp>
          <p:nvGrpSpPr>
            <p:cNvPr id="61" name="Ομάδα 60"/>
            <p:cNvGrpSpPr/>
            <p:nvPr/>
          </p:nvGrpSpPr>
          <p:grpSpPr>
            <a:xfrm>
              <a:off x="5796136" y="836712"/>
              <a:ext cx="3024000" cy="4691390"/>
              <a:chOff x="2953903" y="1520872"/>
              <a:chExt cx="3024000" cy="4691390"/>
            </a:xfrm>
          </p:grpSpPr>
          <p:sp>
            <p:nvSpPr>
              <p:cNvPr id="62" name="Τόξο 61"/>
              <p:cNvSpPr/>
              <p:nvPr/>
            </p:nvSpPr>
            <p:spPr>
              <a:xfrm>
                <a:off x="3995936" y="3221194"/>
                <a:ext cx="1800000" cy="108000"/>
              </a:xfrm>
              <a:prstGeom prst="arc">
                <a:avLst>
                  <a:gd name="adj1" fmla="val 21596028"/>
                  <a:gd name="adj2" fmla="val 10793524"/>
                </a:avLst>
              </a:prstGeom>
              <a:solidFill>
                <a:srgbClr val="FF0000"/>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63" name="Ομάδα 62"/>
              <p:cNvGrpSpPr/>
              <p:nvPr/>
            </p:nvGrpSpPr>
            <p:grpSpPr>
              <a:xfrm>
                <a:off x="2953903" y="1520872"/>
                <a:ext cx="3024000" cy="4691390"/>
                <a:chOff x="5724128" y="1340768"/>
                <a:chExt cx="3024000" cy="4691390"/>
              </a:xfrm>
            </p:grpSpPr>
            <p:grpSp>
              <p:nvGrpSpPr>
                <p:cNvPr id="64" name="Ομάδα 63"/>
                <p:cNvGrpSpPr/>
                <p:nvPr/>
              </p:nvGrpSpPr>
              <p:grpSpPr>
                <a:xfrm>
                  <a:off x="5727374" y="1340768"/>
                  <a:ext cx="2956084" cy="4691390"/>
                  <a:chOff x="5727374" y="1340768"/>
                  <a:chExt cx="2956084" cy="4691390"/>
                </a:xfrm>
              </p:grpSpPr>
              <p:sp>
                <p:nvSpPr>
                  <p:cNvPr id="66" name="Τόξο 65"/>
                  <p:cNvSpPr/>
                  <p:nvPr/>
                </p:nvSpPr>
                <p:spPr>
                  <a:xfrm>
                    <a:off x="5842002" y="3043436"/>
                    <a:ext cx="1800000" cy="108000"/>
                  </a:xfrm>
                  <a:prstGeom prst="arc">
                    <a:avLst>
                      <a:gd name="adj1" fmla="val 21596028"/>
                      <a:gd name="adj2" fmla="val 10793524"/>
                    </a:avLst>
                  </a:prstGeom>
                  <a:solidFill>
                    <a:srgbClr val="FF0000"/>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nvGrpSpPr>
                  <p:cNvPr id="67" name="Ομάδα 66"/>
                  <p:cNvGrpSpPr/>
                  <p:nvPr/>
                </p:nvGrpSpPr>
                <p:grpSpPr>
                  <a:xfrm>
                    <a:off x="5727374" y="1340768"/>
                    <a:ext cx="2956084" cy="4691390"/>
                    <a:chOff x="5727374" y="1340768"/>
                    <a:chExt cx="2956084" cy="4691390"/>
                  </a:xfrm>
                </p:grpSpPr>
                <p:graphicFrame>
                  <p:nvGraphicFramePr>
                    <p:cNvPr id="68" name="Γράφημα 67"/>
                    <p:cNvGraphicFramePr>
                      <a:graphicFrameLocks/>
                    </p:cNvGraphicFramePr>
                    <p:nvPr>
                      <p:extLst>
                        <p:ext uri="{D42A27DB-BD31-4B8C-83A1-F6EECF244321}">
                          <p14:modId xmlns:p14="http://schemas.microsoft.com/office/powerpoint/2010/main" val="4163323052"/>
                        </p:ext>
                      </p:extLst>
                    </p:nvPr>
                  </p:nvGraphicFramePr>
                  <p:xfrm>
                    <a:off x="5727374" y="2714663"/>
                    <a:ext cx="2052000" cy="50400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69" name="Γράφημα 68"/>
                    <p:cNvGraphicFramePr>
                      <a:graphicFrameLocks/>
                    </p:cNvGraphicFramePr>
                    <p:nvPr>
                      <p:extLst>
                        <p:ext uri="{D42A27DB-BD31-4B8C-83A1-F6EECF244321}">
                          <p14:modId xmlns:p14="http://schemas.microsoft.com/office/powerpoint/2010/main" val="2005930847"/>
                        </p:ext>
                      </p:extLst>
                    </p:nvPr>
                  </p:nvGraphicFramePr>
                  <p:xfrm>
                    <a:off x="6631458" y="2695536"/>
                    <a:ext cx="2052000" cy="504000"/>
                  </p:xfrm>
                  <a:graphic>
                    <a:graphicData uri="http://schemas.openxmlformats.org/drawingml/2006/chart">
                      <c:chart xmlns:c="http://schemas.openxmlformats.org/drawingml/2006/chart" xmlns:r="http://schemas.openxmlformats.org/officeDocument/2006/relationships" r:id="rId13"/>
                    </a:graphicData>
                  </a:graphic>
                </p:graphicFrame>
                <p:sp>
                  <p:nvSpPr>
                    <p:cNvPr id="70" name="Έλλειψη 69"/>
                    <p:cNvSpPr/>
                    <p:nvPr/>
                  </p:nvSpPr>
                  <p:spPr>
                    <a:xfrm>
                      <a:off x="6033932" y="1340768"/>
                      <a:ext cx="1440000" cy="144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1" name="Έλλειψη 70"/>
                    <p:cNvSpPr/>
                    <p:nvPr/>
                  </p:nvSpPr>
                  <p:spPr>
                    <a:xfrm>
                      <a:off x="6948264" y="1340768"/>
                      <a:ext cx="1440000" cy="144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72" name="Ομάδα 71"/>
                    <p:cNvGrpSpPr/>
                    <p:nvPr/>
                  </p:nvGrpSpPr>
                  <p:grpSpPr>
                    <a:xfrm>
                      <a:off x="5865959" y="3083132"/>
                      <a:ext cx="2694745" cy="2949026"/>
                      <a:chOff x="5865959" y="3083132"/>
                      <a:chExt cx="2694745" cy="2949026"/>
                    </a:xfrm>
                  </p:grpSpPr>
                  <p:cxnSp>
                    <p:nvCxnSpPr>
                      <p:cNvPr id="73" name="Ευθεία γραμμή σύνδεσης 72"/>
                      <p:cNvCxnSpPr/>
                      <p:nvPr/>
                    </p:nvCxnSpPr>
                    <p:spPr>
                      <a:xfrm flipH="1">
                        <a:off x="7114052" y="3173026"/>
                        <a:ext cx="302499" cy="169536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7001429" y="3730088"/>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cxnSp>
                    <p:nvCxnSpPr>
                      <p:cNvPr id="76" name="Ευθύγραμμο βέλος σύνδεσης 75"/>
                      <p:cNvCxnSpPr>
                        <a:stCxn id="84" idx="4"/>
                      </p:cNvCxnSpPr>
                      <p:nvPr/>
                    </p:nvCxnSpPr>
                    <p:spPr>
                      <a:xfrm flipH="1" flipV="1">
                        <a:off x="6571748" y="3151856"/>
                        <a:ext cx="880564" cy="2869416"/>
                      </a:xfrm>
                      <a:prstGeom prst="straightConnector1">
                        <a:avLst/>
                      </a:prstGeom>
                      <a:ln w="1905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7" name="Ευθύγραμμο βέλος σύνδεσης 76"/>
                      <p:cNvCxnSpPr>
                        <a:stCxn id="85" idx="4"/>
                      </p:cNvCxnSpPr>
                      <p:nvPr/>
                    </p:nvCxnSpPr>
                    <p:spPr>
                      <a:xfrm flipV="1">
                        <a:off x="6809035" y="3140968"/>
                        <a:ext cx="848423" cy="2891190"/>
                      </a:xfrm>
                      <a:prstGeom prst="straightConnector1">
                        <a:avLst/>
                      </a:prstGeom>
                      <a:ln w="19050">
                        <a:solidFill>
                          <a:srgbClr val="FF0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8" name="Ευθεία γραμμή σύνδεσης 77"/>
                      <p:cNvCxnSpPr/>
                      <p:nvPr/>
                    </p:nvCxnSpPr>
                    <p:spPr>
                      <a:xfrm flipH="1" flipV="1">
                        <a:off x="5865959" y="3103224"/>
                        <a:ext cx="1198027" cy="175394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6832086" y="3420790"/>
                        <a:ext cx="396000" cy="369332"/>
                      </a:xfrm>
                      <a:prstGeom prst="rect">
                        <a:avLst/>
                      </a:prstGeom>
                      <a:noFill/>
                    </p:spPr>
                    <p:txBody>
                      <a:bodyPr wrap="square" rtlCol="0">
                        <a:spAutoFit/>
                      </a:bodyPr>
                      <a:lstStyle/>
                      <a:p>
                        <a:r>
                          <a:rPr lang="el-GR" b="1" i="1" dirty="0" smtClean="0">
                            <a:solidFill>
                              <a:srgbClr val="FFFF00"/>
                            </a:solidFill>
                            <a:latin typeface="Times New Roman" panose="02020603050405020304" pitchFamily="18" charset="0"/>
                            <a:cs typeface="Times New Roman" panose="02020603050405020304" pitchFamily="18" charset="0"/>
                          </a:rPr>
                          <a:t>θ</a:t>
                        </a:r>
                        <a:endParaRPr lang="el-GR" b="1" dirty="0">
                          <a:solidFill>
                            <a:srgbClr val="FFFF00"/>
                          </a:solidFill>
                          <a:latin typeface="Times New Roman" panose="02020603050405020304" pitchFamily="18" charset="0"/>
                          <a:cs typeface="Times New Roman" panose="02020603050405020304" pitchFamily="18" charset="0"/>
                        </a:endParaRPr>
                      </a:p>
                    </p:txBody>
                  </p:sp>
                  <p:sp>
                    <p:nvSpPr>
                      <p:cNvPr id="80" name="TextBox 79"/>
                      <p:cNvSpPr txBox="1"/>
                      <p:nvPr/>
                    </p:nvSpPr>
                    <p:spPr>
                      <a:xfrm>
                        <a:off x="6444208" y="4715852"/>
                        <a:ext cx="360000" cy="369332"/>
                      </a:xfrm>
                      <a:prstGeom prst="rect">
                        <a:avLst/>
                      </a:prstGeom>
                      <a:noFill/>
                    </p:spPr>
                    <p:txBody>
                      <a:bodyPr wrap="square" rtlCol="0">
                        <a:spAutoFit/>
                      </a:bodyPr>
                      <a:lstStyle/>
                      <a:p>
                        <a:r>
                          <a:rPr lang="en-US" b="1" i="1" dirty="0" smtClean="0">
                            <a:latin typeface="Times New Roman" panose="02020603050405020304" pitchFamily="18" charset="0"/>
                            <a:cs typeface="Times New Roman" panose="02020603050405020304" pitchFamily="18" charset="0"/>
                          </a:rPr>
                          <a:t>D</a:t>
                        </a:r>
                        <a:endParaRPr lang="el-GR" b="1" dirty="0">
                          <a:latin typeface="Times New Roman" panose="02020603050405020304" pitchFamily="18" charset="0"/>
                          <a:cs typeface="Times New Roman" panose="02020603050405020304" pitchFamily="18" charset="0"/>
                        </a:endParaRPr>
                      </a:p>
                    </p:txBody>
                  </p:sp>
                  <p:cxnSp>
                    <p:nvCxnSpPr>
                      <p:cNvPr id="81" name="Ευθεία γραμμή σύνδεσης 80"/>
                      <p:cNvCxnSpPr/>
                      <p:nvPr/>
                    </p:nvCxnSpPr>
                    <p:spPr>
                      <a:xfrm flipV="1">
                        <a:off x="7121182" y="3083132"/>
                        <a:ext cx="1439522" cy="1791904"/>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82" name="TextBox 81"/>
                      <p:cNvSpPr txBox="1"/>
                      <p:nvPr/>
                    </p:nvSpPr>
                    <p:spPr>
                      <a:xfrm>
                        <a:off x="7405973" y="4715852"/>
                        <a:ext cx="838435" cy="369332"/>
                      </a:xfrm>
                      <a:prstGeom prst="rect">
                        <a:avLst/>
                      </a:prstGeom>
                      <a:noFill/>
                    </p:spPr>
                    <p:txBody>
                      <a:bodyPr wrap="none" rtlCol="0">
                        <a:spAutoFit/>
                      </a:bodyPr>
                      <a:lstStyle/>
                      <a:p>
                        <a:r>
                          <a:rPr lang="el-GR" b="1" dirty="0" smtClean="0">
                            <a:latin typeface="Times New Roman" panose="02020603050405020304" pitchFamily="18" charset="0"/>
                            <a:cs typeface="Times New Roman" panose="02020603050405020304" pitchFamily="18" charset="0"/>
                          </a:rPr>
                          <a:t>Φακός</a:t>
                        </a:r>
                        <a:endParaRPr lang="el-GR" b="1" dirty="0">
                          <a:latin typeface="Times New Roman" panose="02020603050405020304" pitchFamily="18" charset="0"/>
                          <a:cs typeface="Times New Roman" panose="02020603050405020304" pitchFamily="18" charset="0"/>
                        </a:endParaRPr>
                      </a:p>
                    </p:txBody>
                  </p:sp>
                  <p:sp>
                    <p:nvSpPr>
                      <p:cNvPr id="83" name="TextBox 82"/>
                      <p:cNvSpPr txBox="1"/>
                      <p:nvPr/>
                    </p:nvSpPr>
                    <p:spPr>
                      <a:xfrm>
                        <a:off x="6959182" y="5373216"/>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sp>
                    <p:nvSpPr>
                      <p:cNvPr id="84" name="Έλλειψη 83"/>
                      <p:cNvSpPr/>
                      <p:nvPr/>
                    </p:nvSpPr>
                    <p:spPr>
                      <a:xfrm>
                        <a:off x="7380312" y="5877272"/>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5" name="Έλλειψη 84"/>
                      <p:cNvSpPr/>
                      <p:nvPr/>
                    </p:nvSpPr>
                    <p:spPr>
                      <a:xfrm>
                        <a:off x="6737035" y="5888158"/>
                        <a:ext cx="144000" cy="144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cxnSp>
                    <p:nvCxnSpPr>
                      <p:cNvPr id="86" name="Ευθεία γραμμή σύνδεσης 85"/>
                      <p:cNvCxnSpPr/>
                      <p:nvPr/>
                    </p:nvCxnSpPr>
                    <p:spPr>
                      <a:xfrm>
                        <a:off x="6804248" y="3140968"/>
                        <a:ext cx="302499" cy="1695366"/>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87" name="Τόξο 86"/>
                      <p:cNvSpPr/>
                      <p:nvPr/>
                    </p:nvSpPr>
                    <p:spPr>
                      <a:xfrm>
                        <a:off x="6646151" y="3810744"/>
                        <a:ext cx="914400" cy="914400"/>
                      </a:xfrm>
                      <a:prstGeom prst="arc">
                        <a:avLst>
                          <a:gd name="adj1" fmla="val 15019454"/>
                          <a:gd name="adj2" fmla="val 18532375"/>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8" name="Τόξο 87"/>
                      <p:cNvSpPr/>
                      <p:nvPr/>
                    </p:nvSpPr>
                    <p:spPr>
                      <a:xfrm rot="21345113">
                        <a:off x="6398271" y="3540260"/>
                        <a:ext cx="1093691" cy="914400"/>
                      </a:xfrm>
                      <a:prstGeom prst="arc">
                        <a:avLst>
                          <a:gd name="adj1" fmla="val 14610116"/>
                          <a:gd name="adj2" fmla="val 19171894"/>
                        </a:avLst>
                      </a:prstGeom>
                      <a:ln>
                        <a:solidFill>
                          <a:srgbClr val="FFFF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cxnSp>
              <p:nvCxnSpPr>
                <p:cNvPr id="65" name="Ευθεία γραμμή σύνδεσης 64"/>
                <p:cNvCxnSpPr/>
                <p:nvPr/>
              </p:nvCxnSpPr>
              <p:spPr>
                <a:xfrm>
                  <a:off x="5724128" y="3068960"/>
                  <a:ext cx="302400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94" name="Έλλειψη 93"/>
            <p:cNvSpPr/>
            <p:nvPr/>
          </p:nvSpPr>
          <p:spPr>
            <a:xfrm>
              <a:off x="6891062" y="4375737"/>
              <a:ext cx="612000" cy="104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7" name="TextBox 96"/>
            <p:cNvSpPr txBox="1"/>
            <p:nvPr/>
          </p:nvSpPr>
          <p:spPr>
            <a:xfrm>
              <a:off x="7740352" y="5207934"/>
              <a:ext cx="1008000" cy="461665"/>
            </a:xfrm>
            <a:prstGeom prst="rect">
              <a:avLst/>
            </a:prstGeom>
            <a:noFill/>
          </p:spPr>
          <p:txBody>
            <a:bodyPr wrap="square" rtlCol="0">
              <a:spAutoFit/>
            </a:bodyPr>
            <a:lstStyle/>
            <a:p>
              <a:r>
                <a:rPr lang="el-GR" sz="2400" b="1" i="1" dirty="0" smtClean="0">
                  <a:solidFill>
                    <a:srgbClr val="FF0000"/>
                  </a:solidFill>
                  <a:latin typeface="Times New Roman" panose="02020603050405020304" pitchFamily="18" charset="0"/>
                  <a:cs typeface="Times New Roman" panose="02020603050405020304" pitchFamily="18" charset="0"/>
                </a:rPr>
                <a:t>λ</a:t>
              </a:r>
              <a:r>
                <a:rPr lang="el-GR" sz="2400" b="1" i="1" baseline="-25000" dirty="0" smtClean="0">
                  <a:solidFill>
                    <a:srgbClr val="FF0000"/>
                  </a:solidFill>
                  <a:latin typeface="Times New Roman" panose="02020603050405020304" pitchFamily="18" charset="0"/>
                  <a:cs typeface="Times New Roman" panose="02020603050405020304" pitchFamily="18" charset="0"/>
                </a:rPr>
                <a:t>3</a:t>
              </a:r>
              <a:r>
                <a:rPr lang="el-GR" sz="2400" b="1" i="1" dirty="0" smtClean="0">
                  <a:solidFill>
                    <a:srgbClr val="00FF00"/>
                  </a:solidFill>
                  <a:latin typeface="Times New Roman" panose="02020603050405020304" pitchFamily="18" charset="0"/>
                  <a:cs typeface="Times New Roman" panose="02020603050405020304" pitchFamily="18" charset="0"/>
                </a:rPr>
                <a:t> </a:t>
              </a:r>
              <a:r>
                <a:rPr lang="el-GR" sz="2400" b="1" i="1" dirty="0" smtClean="0">
                  <a:latin typeface="Times New Roman" panose="02020603050405020304" pitchFamily="18" charset="0"/>
                  <a:cs typeface="Times New Roman" panose="02020603050405020304" pitchFamily="18" charset="0"/>
                </a:rPr>
                <a:t>&gt;</a:t>
              </a:r>
              <a:r>
                <a:rPr lang="el-GR" sz="2400" b="1" i="1" dirty="0" smtClean="0">
                  <a:solidFill>
                    <a:srgbClr val="00FF00"/>
                  </a:solidFill>
                  <a:latin typeface="Times New Roman" panose="02020603050405020304" pitchFamily="18" charset="0"/>
                  <a:cs typeface="Times New Roman" panose="02020603050405020304" pitchFamily="18" charset="0"/>
                </a:rPr>
                <a:t> λ</a:t>
              </a:r>
              <a:r>
                <a:rPr lang="en-US" sz="2400" b="1" baseline="-25000" dirty="0" smtClean="0">
                  <a:solidFill>
                    <a:srgbClr val="00FF00"/>
                  </a:solidFill>
                  <a:latin typeface="Times New Roman" panose="02020603050405020304" pitchFamily="18" charset="0"/>
                  <a:cs typeface="Times New Roman" panose="02020603050405020304" pitchFamily="18" charset="0"/>
                </a:rPr>
                <a:t>c</a:t>
              </a:r>
              <a:endParaRPr lang="el-GR" sz="2400" b="1" dirty="0">
                <a:solidFill>
                  <a:srgbClr val="00FF00"/>
                </a:solidFill>
                <a:latin typeface="Times New Roman" panose="02020603050405020304" pitchFamily="18" charset="0"/>
                <a:cs typeface="Times New Roman" panose="02020603050405020304" pitchFamily="18" charset="0"/>
              </a:endParaRPr>
            </a:p>
          </p:txBody>
        </p:sp>
      </p:grpSp>
      <p:grpSp>
        <p:nvGrpSpPr>
          <p:cNvPr id="126" name="Ομάδα 125"/>
          <p:cNvGrpSpPr/>
          <p:nvPr/>
        </p:nvGrpSpPr>
        <p:grpSpPr>
          <a:xfrm>
            <a:off x="491383" y="2619336"/>
            <a:ext cx="1141475" cy="2825872"/>
            <a:chOff x="491383" y="2619336"/>
            <a:chExt cx="1141475" cy="2825872"/>
          </a:xfrm>
        </p:grpSpPr>
        <p:sp>
          <p:nvSpPr>
            <p:cNvPr id="9" name="TextBox 8"/>
            <p:cNvSpPr txBox="1"/>
            <p:nvPr/>
          </p:nvSpPr>
          <p:spPr>
            <a:xfrm>
              <a:off x="899592" y="4775380"/>
              <a:ext cx="324000" cy="400110"/>
            </a:xfrm>
            <a:prstGeom prst="rect">
              <a:avLst/>
            </a:prstGeom>
            <a:noFill/>
          </p:spPr>
          <p:txBody>
            <a:bodyPr wrap="square" rtlCol="0">
              <a:spAutoFit/>
            </a:bodyPr>
            <a:lstStyle/>
            <a:p>
              <a:pPr algn="ctr"/>
              <a:r>
                <a:rPr lang="en-US" sz="2000" b="1" i="1" dirty="0" smtClean="0">
                  <a:latin typeface="Times New Roman" panose="02020603050405020304" pitchFamily="18" charset="0"/>
                  <a:cs typeface="Times New Roman" panose="02020603050405020304" pitchFamily="18" charset="0"/>
                </a:rPr>
                <a:t>a</a:t>
              </a:r>
              <a:endParaRPr lang="el-GR" sz="2000" b="1" dirty="0">
                <a:latin typeface="Times New Roman" panose="02020603050405020304" pitchFamily="18" charset="0"/>
                <a:cs typeface="Times New Roman" panose="02020603050405020304" pitchFamily="18" charset="0"/>
              </a:endParaRPr>
            </a:p>
          </p:txBody>
        </p:sp>
        <p:cxnSp>
          <p:nvCxnSpPr>
            <p:cNvPr id="10" name="Ευθύγραμμο βέλος σύνδεσης 9"/>
            <p:cNvCxnSpPr>
              <a:stCxn id="33" idx="4"/>
            </p:cNvCxnSpPr>
            <p:nvPr/>
          </p:nvCxnSpPr>
          <p:spPr>
            <a:xfrm flipH="1" flipV="1">
              <a:off x="491383" y="2619336"/>
              <a:ext cx="840233" cy="2825872"/>
            </a:xfrm>
            <a:prstGeom prst="straightConnector1">
              <a:avLst/>
            </a:prstGeom>
            <a:ln w="19050">
              <a:solidFill>
                <a:srgbClr val="99CCFF"/>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p:cNvCxnSpPr/>
            <p:nvPr/>
          </p:nvCxnSpPr>
          <p:spPr>
            <a:xfrm flipV="1">
              <a:off x="764454" y="2693787"/>
              <a:ext cx="868404" cy="2607415"/>
            </a:xfrm>
            <a:prstGeom prst="straightConnector1">
              <a:avLst/>
            </a:prstGeom>
            <a:ln w="19050">
              <a:solidFill>
                <a:srgbClr val="99CCFF"/>
              </a:solidFill>
              <a:tailEnd type="triangle" w="med" len="lg"/>
            </a:ln>
          </p:spPr>
          <p:style>
            <a:lnRef idx="1">
              <a:schemeClr val="accent1"/>
            </a:lnRef>
            <a:fillRef idx="0">
              <a:schemeClr val="accent1"/>
            </a:fillRef>
            <a:effectRef idx="0">
              <a:schemeClr val="accent1"/>
            </a:effectRef>
            <a:fontRef idx="minor">
              <a:schemeClr val="tx1"/>
            </a:fontRef>
          </p:style>
        </p:cxnSp>
      </p:grpSp>
      <p:sp>
        <p:nvSpPr>
          <p:cNvPr id="33" name="Έλλειψη 32"/>
          <p:cNvSpPr/>
          <p:nvPr/>
        </p:nvSpPr>
        <p:spPr>
          <a:xfrm>
            <a:off x="1259616" y="5301208"/>
            <a:ext cx="144000" cy="144000"/>
          </a:xfrm>
          <a:prstGeom prst="ellipse">
            <a:avLst/>
          </a:prstGeom>
          <a:solidFill>
            <a:schemeClr val="bg2">
              <a:lumMod val="60000"/>
              <a:lumOff val="40000"/>
            </a:schemeClr>
          </a:solidFill>
          <a:ln>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mc:AlternateContent xmlns:mc="http://schemas.openxmlformats.org/markup-compatibility/2006" xmlns:a14="http://schemas.microsoft.com/office/drawing/2010/main">
        <mc:Choice Requires="a14">
          <p:sp>
            <p:nvSpPr>
              <p:cNvPr id="100" name="TextBox 99"/>
              <p:cNvSpPr txBox="1"/>
              <p:nvPr/>
            </p:nvSpPr>
            <p:spPr>
              <a:xfrm>
                <a:off x="4685387" y="3439391"/>
                <a:ext cx="1398781" cy="55906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l-GR"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𝜽</m:t>
                          </m:r>
                        </m:e>
                        <m:sub>
                          <m:r>
                            <a:rPr lang="en-US" sz="1600" b="1" i="0" smtClean="0">
                              <a:solidFill>
                                <a:srgbClr val="FFFF00"/>
                              </a:solidFill>
                              <a:latin typeface="Cambria Math"/>
                            </a:rPr>
                            <m:t>𝐜</m:t>
                          </m:r>
                        </m:sub>
                      </m:sSub>
                      <m:r>
                        <a:rPr lang="en-US" sz="1600" b="1" i="1" smtClean="0">
                          <a:solidFill>
                            <a:srgbClr val="FFFF00"/>
                          </a:solidFill>
                          <a:latin typeface="Cambria Math"/>
                          <a:ea typeface="Cambria Math"/>
                        </a:rPr>
                        <m:t>≈</m:t>
                      </m:r>
                      <m:r>
                        <a:rPr lang="en-US" sz="1600" b="1" i="1" smtClean="0">
                          <a:solidFill>
                            <a:srgbClr val="FFFF00"/>
                          </a:solidFill>
                          <a:latin typeface="Cambria Math"/>
                        </a:rPr>
                        <m:t>𝟏</m:t>
                      </m:r>
                      <m:r>
                        <a:rPr lang="en-US" sz="1600" b="1" i="1" smtClean="0">
                          <a:solidFill>
                            <a:srgbClr val="FFFF00"/>
                          </a:solidFill>
                          <a:latin typeface="Cambria Math"/>
                        </a:rPr>
                        <m:t>,</m:t>
                      </m:r>
                      <m:r>
                        <a:rPr lang="en-US" sz="1600" b="1" i="1" smtClean="0">
                          <a:solidFill>
                            <a:srgbClr val="FFFF00"/>
                          </a:solidFill>
                          <a:latin typeface="Cambria Math"/>
                        </a:rPr>
                        <m:t>𝟐𝟐</m:t>
                      </m:r>
                      <m:f>
                        <m:fPr>
                          <m:ctrlPr>
                            <a:rPr lang="en-US" sz="1600" b="1" i="1" smtClean="0">
                              <a:solidFill>
                                <a:srgbClr val="FFFF00"/>
                              </a:solidFill>
                              <a:latin typeface="Cambria Math" panose="02040503050406030204" pitchFamily="18" charset="0"/>
                            </a:rPr>
                          </m:ctrlPr>
                        </m:fPr>
                        <m:num>
                          <m:sSub>
                            <m:sSubPr>
                              <m:ctrlPr>
                                <a:rPr lang="en-US" sz="1600" b="1" i="1" smtClean="0">
                                  <a:solidFill>
                                    <a:srgbClr val="FFFF00"/>
                                  </a:solidFill>
                                  <a:latin typeface="Cambria Math" panose="02040503050406030204" pitchFamily="18" charset="0"/>
                                </a:rPr>
                              </m:ctrlPr>
                            </m:sSubPr>
                            <m:e>
                              <m:r>
                                <a:rPr lang="el-GR" sz="1600" b="1" i="1" smtClean="0">
                                  <a:solidFill>
                                    <a:srgbClr val="FFFF00"/>
                                  </a:solidFill>
                                  <a:latin typeface="Cambria Math"/>
                                </a:rPr>
                                <m:t>𝝀</m:t>
                              </m:r>
                            </m:e>
                            <m:sub>
                              <m:r>
                                <a:rPr lang="en-US" sz="1600" b="1" i="1" smtClean="0">
                                  <a:solidFill>
                                    <a:srgbClr val="FFFF00"/>
                                  </a:solidFill>
                                  <a:latin typeface="Cambria Math"/>
                                </a:rPr>
                                <m:t>𝒄</m:t>
                              </m:r>
                            </m:sub>
                          </m:sSub>
                        </m:num>
                        <m:den>
                          <m:r>
                            <a:rPr lang="en-US" sz="1600" b="1" i="1" smtClean="0">
                              <a:solidFill>
                                <a:srgbClr val="FFFF00"/>
                              </a:solidFill>
                              <a:latin typeface="Cambria Math"/>
                            </a:rPr>
                            <m:t>𝑫</m:t>
                          </m:r>
                        </m:den>
                      </m:f>
                    </m:oMath>
                  </m:oMathPara>
                </a14:m>
                <a:endParaRPr lang="el-GR" sz="1600" b="1" dirty="0">
                  <a:solidFill>
                    <a:srgbClr val="FFFF00"/>
                  </a:solidFill>
                </a:endParaRPr>
              </a:p>
            </p:txBody>
          </p:sp>
        </mc:Choice>
        <mc:Fallback xmlns="">
          <p:sp>
            <p:nvSpPr>
              <p:cNvPr id="100" name="TextBox 99"/>
              <p:cNvSpPr txBox="1">
                <a:spLocks noRot="1" noChangeAspect="1" noMove="1" noResize="1" noEditPoints="1" noAdjustHandles="1" noChangeArrowheads="1" noChangeShapeType="1" noTextEdit="1"/>
              </p:cNvSpPr>
              <p:nvPr/>
            </p:nvSpPr>
            <p:spPr>
              <a:xfrm>
                <a:off x="4685387" y="3439391"/>
                <a:ext cx="1398781" cy="559064"/>
              </a:xfrm>
              <a:prstGeom prst="rect">
                <a:avLst/>
              </a:prstGeom>
              <a:blipFill>
                <a:blip r:embed="rId14"/>
                <a:stretch>
                  <a:fillRect/>
                </a:stretch>
              </a:blipFill>
            </p:spPr>
            <p:txBody>
              <a:bodyPr/>
              <a:lstStyle/>
              <a:p>
                <a:r>
                  <a:rPr lang="el-GR">
                    <a:noFill/>
                  </a:rPr>
                  <a:t> </a:t>
                </a:r>
              </a:p>
            </p:txBody>
          </p:sp>
        </mc:Fallback>
      </mc:AlternateContent>
      <p:grpSp>
        <p:nvGrpSpPr>
          <p:cNvPr id="102" name="Ομάδα 101"/>
          <p:cNvGrpSpPr/>
          <p:nvPr/>
        </p:nvGrpSpPr>
        <p:grpSpPr>
          <a:xfrm>
            <a:off x="3635897" y="3425298"/>
            <a:ext cx="2520279" cy="3286907"/>
            <a:chOff x="3635897" y="3425298"/>
            <a:chExt cx="2520279" cy="3286907"/>
          </a:xfrm>
        </p:grpSpPr>
        <p:grpSp>
          <p:nvGrpSpPr>
            <p:cNvPr id="103" name="Ομάδα 102"/>
            <p:cNvGrpSpPr/>
            <p:nvPr/>
          </p:nvGrpSpPr>
          <p:grpSpPr>
            <a:xfrm>
              <a:off x="4719913" y="3425298"/>
              <a:ext cx="1436263" cy="2573610"/>
              <a:chOff x="2044054" y="3463166"/>
              <a:chExt cx="1436263" cy="2573610"/>
            </a:xfrm>
          </p:grpSpPr>
          <p:sp>
            <p:nvSpPr>
              <p:cNvPr id="110" name="Έλλειψη 99"/>
              <p:cNvSpPr/>
              <p:nvPr/>
            </p:nvSpPr>
            <p:spPr>
              <a:xfrm>
                <a:off x="2044054" y="3463166"/>
                <a:ext cx="1436263" cy="66045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1" name="Ευθύγραμμο βέλος σύνδεσης 110"/>
              <p:cNvCxnSpPr>
                <a:stCxn id="110" idx="4"/>
              </p:cNvCxnSpPr>
              <p:nvPr/>
            </p:nvCxnSpPr>
            <p:spPr>
              <a:xfrm>
                <a:off x="2762186" y="4123616"/>
                <a:ext cx="214075" cy="191316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4" name="Ομάδα 103"/>
            <p:cNvGrpSpPr/>
            <p:nvPr/>
          </p:nvGrpSpPr>
          <p:grpSpPr>
            <a:xfrm>
              <a:off x="3635897" y="5560902"/>
              <a:ext cx="1944216" cy="667881"/>
              <a:chOff x="3614732" y="5560902"/>
              <a:chExt cx="1694586" cy="646793"/>
            </a:xfrm>
          </p:grpSpPr>
          <p:sp>
            <p:nvSpPr>
              <p:cNvPr id="108" name="Έλλειψη 99"/>
              <p:cNvSpPr/>
              <p:nvPr/>
            </p:nvSpPr>
            <p:spPr>
              <a:xfrm>
                <a:off x="3614732" y="5560902"/>
                <a:ext cx="999346" cy="389873"/>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9" name="Ευθύγραμμο βέλος σύνδεσης 108"/>
              <p:cNvCxnSpPr/>
              <p:nvPr/>
            </p:nvCxnSpPr>
            <p:spPr>
              <a:xfrm>
                <a:off x="4572000" y="5856751"/>
                <a:ext cx="737318" cy="350944"/>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nvGrpSpPr>
            <p:cNvPr id="105" name="Ομάδα 104"/>
            <p:cNvGrpSpPr/>
            <p:nvPr/>
          </p:nvGrpSpPr>
          <p:grpSpPr>
            <a:xfrm>
              <a:off x="3851920" y="6309320"/>
              <a:ext cx="1728103" cy="402885"/>
              <a:chOff x="3851920" y="6309320"/>
              <a:chExt cx="1728103" cy="402885"/>
            </a:xfrm>
          </p:grpSpPr>
          <p:sp>
            <p:nvSpPr>
              <p:cNvPr id="106" name="Έλλειψη 99"/>
              <p:cNvSpPr/>
              <p:nvPr/>
            </p:nvSpPr>
            <p:spPr>
              <a:xfrm>
                <a:off x="3851920" y="6309320"/>
                <a:ext cx="930537" cy="40288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7" name="Ευθύγραμμο βέλος σύνδεσης 106"/>
              <p:cNvCxnSpPr/>
              <p:nvPr/>
            </p:nvCxnSpPr>
            <p:spPr>
              <a:xfrm>
                <a:off x="4788023" y="6525344"/>
                <a:ext cx="792000" cy="0"/>
              </a:xfrm>
              <a:prstGeom prst="straightConnector1">
                <a:avLst/>
              </a:prstGeom>
              <a:ln w="127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237897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wipe(down)">
                                      <p:cBhvr>
                                        <p:cTn id="7" dur="500"/>
                                        <p:tgtEl>
                                          <p:spTgt spid="1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8"/>
                                        </p:tgtEl>
                                        <p:attrNameLst>
                                          <p:attrName>style.visibility</p:attrName>
                                        </p:attrNameLst>
                                      </p:cBhvr>
                                      <p:to>
                                        <p:strVal val="visible"/>
                                      </p:to>
                                    </p:set>
                                    <p:animEffect transition="in" filter="fade">
                                      <p:cBhvr>
                                        <p:cTn id="32" dur="500"/>
                                        <p:tgtEl>
                                          <p:spTgt spid="9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0"/>
                                        </p:tgtEl>
                                        <p:attrNameLst>
                                          <p:attrName>style.visibility</p:attrName>
                                        </p:attrNameLst>
                                      </p:cBhvr>
                                      <p:to>
                                        <p:strVal val="visible"/>
                                      </p:to>
                                    </p:set>
                                    <p:animEffect transition="in" filter="wipe(left)">
                                      <p:cBhvr>
                                        <p:cTn id="37" dur="500"/>
                                        <p:tgtEl>
                                          <p:spTgt spid="10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9"/>
                                        </p:tgtEl>
                                        <p:attrNameLst>
                                          <p:attrName>style.visibility</p:attrName>
                                        </p:attrNameLst>
                                      </p:cBhvr>
                                      <p:to>
                                        <p:strVal val="visible"/>
                                      </p:to>
                                    </p:set>
                                    <p:animEffect transition="in" filter="fade">
                                      <p:cBhvr>
                                        <p:cTn id="47" dur="500"/>
                                        <p:tgtEl>
                                          <p:spTgt spid="9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fade">
                                      <p:cBhvr>
                                        <p:cTn id="52" dur="500"/>
                                        <p:tgtEl>
                                          <p:spTgt spid="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102"/>
                                        </p:tgtEl>
                                        <p:attrNameLst>
                                          <p:attrName>style.visibility</p:attrName>
                                        </p:attrNameLst>
                                      </p:cBhvr>
                                      <p:to>
                                        <p:strVal val="visible"/>
                                      </p:to>
                                    </p:set>
                                    <p:animEffect transition="in" filter="wipe(left)">
                                      <p:cBhvr>
                                        <p:cTn id="62" dur="500"/>
                                        <p:tgtEl>
                                          <p:spTgt spid="102"/>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92"/>
                                        </p:tgtEl>
                                        <p:attrNameLst>
                                          <p:attrName>style.visibility</p:attrName>
                                        </p:attrNameLst>
                                      </p:cBhvr>
                                      <p:to>
                                        <p:strVal val="visible"/>
                                      </p:to>
                                    </p:set>
                                    <p:animEffect transition="in" filter="wipe(left)">
                                      <p:cBhvr>
                                        <p:cTn id="67"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17" grpId="0"/>
      <p:bldP spid="92" grpId="0" animBg="1"/>
      <p:bldP spid="10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4624"/>
            <a:ext cx="8229600" cy="778098"/>
          </a:xfrm>
        </p:spPr>
        <p:txBody>
          <a:bodyPr>
            <a:normAutofit/>
          </a:bodyPr>
          <a:lstStyle/>
          <a:p>
            <a:r>
              <a:rPr lang="el-GR" sz="3600" b="1" dirty="0" smtClean="0">
                <a:solidFill>
                  <a:srgbClr val="FFFF00"/>
                </a:solidFill>
                <a:latin typeface="Times New Roman" panose="02020603050405020304" pitchFamily="18" charset="0"/>
                <a:cs typeface="Times New Roman" panose="02020603050405020304" pitchFamily="18" charset="0"/>
              </a:rPr>
              <a:t>ΑΚΤΙΝΙΚΗ ΟΠΤΙΚΗ</a:t>
            </a:r>
            <a:endParaRPr lang="el-GR" sz="3600" b="1" dirty="0">
              <a:solidFill>
                <a:srgbClr val="FFFF00"/>
              </a:solidFill>
              <a:latin typeface="Times New Roman" panose="02020603050405020304" pitchFamily="18" charset="0"/>
              <a:cs typeface="Times New Roman" panose="02020603050405020304" pitchFamily="18" charset="0"/>
            </a:endParaRPr>
          </a:p>
        </p:txBody>
      </p:sp>
      <p:sp>
        <p:nvSpPr>
          <p:cNvPr id="5" name="Θέση περιεχομένου 2"/>
          <p:cNvSpPr txBox="1">
            <a:spLocks/>
          </p:cNvSpPr>
          <p:nvPr/>
        </p:nvSpPr>
        <p:spPr>
          <a:xfrm>
            <a:off x="1979712" y="1700808"/>
            <a:ext cx="6717432" cy="2232248"/>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l-GR" sz="3500" b="1" dirty="0" smtClean="0">
                <a:solidFill>
                  <a:srgbClr val="FFFF00"/>
                </a:solidFill>
                <a:latin typeface="Times New Roman" panose="02020603050405020304" pitchFamily="18" charset="0"/>
                <a:cs typeface="Times New Roman" panose="02020603050405020304" pitchFamily="18" charset="0"/>
              </a:rPr>
              <a:t>Σφάλματα Φακών</a:t>
            </a:r>
            <a:endParaRPr lang="el-GR" sz="3000" b="1" dirty="0" smtClean="0">
              <a:solidFill>
                <a:srgbClr val="FFFF00"/>
              </a:solidFill>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smtClean="0">
                <a:latin typeface="Times New Roman" panose="02020603050405020304" pitchFamily="18" charset="0"/>
                <a:cs typeface="Times New Roman" panose="02020603050405020304" pitchFamily="18" charset="0"/>
              </a:rPr>
              <a:t>Σφαιρικής Εκτροπής</a:t>
            </a:r>
          </a:p>
          <a:p>
            <a:pPr lvl="1">
              <a:buFont typeface="Wingdings" panose="05000000000000000000" pitchFamily="2" charset="2"/>
              <a:buChar char="Ø"/>
            </a:pPr>
            <a:r>
              <a:rPr lang="el-GR" sz="2600" b="1" dirty="0" smtClean="0">
                <a:latin typeface="Times New Roman" panose="02020603050405020304" pitchFamily="18" charset="0"/>
                <a:cs typeface="Times New Roman" panose="02020603050405020304" pitchFamily="18" charset="0"/>
              </a:rPr>
              <a:t>Παράλληλης Μετατόπισης</a:t>
            </a:r>
          </a:p>
          <a:p>
            <a:pPr lvl="1">
              <a:buFont typeface="Wingdings" panose="05000000000000000000" pitchFamily="2" charset="2"/>
              <a:buChar char="Ø"/>
            </a:pPr>
            <a:r>
              <a:rPr lang="el-GR" sz="2600" b="1" dirty="0" smtClean="0">
                <a:latin typeface="Times New Roman" panose="02020603050405020304" pitchFamily="18" charset="0"/>
                <a:cs typeface="Times New Roman" panose="02020603050405020304" pitchFamily="18" charset="0"/>
              </a:rPr>
              <a:t>Χρωματικής Εκτροπής</a:t>
            </a:r>
            <a:endParaRPr lang="en-US" sz="2600" b="1"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smtClean="0">
                <a:latin typeface="Times New Roman" panose="02020603050405020304" pitchFamily="18" charset="0"/>
                <a:cs typeface="Times New Roman" panose="02020603050405020304" pitchFamily="18" charset="0"/>
              </a:rPr>
              <a:t>Αστιγματισμού</a:t>
            </a:r>
            <a:endParaRPr lang="en-US" sz="2600" b="1" dirty="0" smtClean="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pPr>
            <a:r>
              <a:rPr lang="el-GR" sz="2600" b="1" dirty="0" smtClean="0">
                <a:latin typeface="Times New Roman" panose="02020603050405020304" pitchFamily="18" charset="0"/>
                <a:cs typeface="Times New Roman" panose="02020603050405020304" pitchFamily="18" charset="0"/>
              </a:rPr>
              <a:t>Κόμης</a:t>
            </a:r>
          </a:p>
        </p:txBody>
      </p:sp>
      <p:sp>
        <p:nvSpPr>
          <p:cNvPr id="8" name="Θέση περιεχομένου 2"/>
          <p:cNvSpPr txBox="1">
            <a:spLocks/>
          </p:cNvSpPr>
          <p:nvPr/>
        </p:nvSpPr>
        <p:spPr>
          <a:xfrm>
            <a:off x="1959659" y="4725144"/>
            <a:ext cx="3188405" cy="576064"/>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l-GR" sz="3000" b="1" dirty="0" smtClean="0">
                <a:solidFill>
                  <a:srgbClr val="FFFF00"/>
                </a:solidFill>
                <a:latin typeface="Times New Roman" panose="02020603050405020304" pitchFamily="18" charset="0"/>
                <a:cs typeface="Times New Roman" panose="02020603050405020304" pitchFamily="18" charset="0"/>
              </a:rPr>
              <a:t>Σφαιρικά</a:t>
            </a:r>
            <a:r>
              <a:rPr lang="el-GR" sz="2800" b="1" dirty="0" smtClean="0">
                <a:solidFill>
                  <a:srgbClr val="FFFF00"/>
                </a:solidFill>
                <a:latin typeface="Times New Roman" panose="02020603050405020304" pitchFamily="18" charset="0"/>
                <a:cs typeface="Times New Roman" panose="02020603050405020304" pitchFamily="18" charset="0"/>
              </a:rPr>
              <a:t> Κάτοπτρα</a:t>
            </a:r>
          </a:p>
        </p:txBody>
      </p:sp>
      <p:sp>
        <p:nvSpPr>
          <p:cNvPr id="6" name="Θέση περιεχομένου 2"/>
          <p:cNvSpPr txBox="1">
            <a:spLocks/>
          </p:cNvSpPr>
          <p:nvPr/>
        </p:nvSpPr>
        <p:spPr>
          <a:xfrm>
            <a:off x="1979712" y="3933056"/>
            <a:ext cx="4968552" cy="576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l-GR" sz="2800" b="1" dirty="0" smtClean="0">
                <a:solidFill>
                  <a:srgbClr val="FFFF00"/>
                </a:solidFill>
                <a:latin typeface="Times New Roman" panose="02020603050405020304" pitchFamily="18" charset="0"/>
                <a:cs typeface="Times New Roman" panose="02020603050405020304" pitchFamily="18" charset="0"/>
              </a:rPr>
              <a:t>Διακριτική Ικανότητα Φακών</a:t>
            </a:r>
          </a:p>
        </p:txBody>
      </p:sp>
    </p:spTree>
    <p:extLst>
      <p:ext uri="{BB962C8B-B14F-4D97-AF65-F5344CB8AC3E}">
        <p14:creationId xmlns:p14="http://schemas.microsoft.com/office/powerpoint/2010/main" val="2040720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 name="Ομάδα 29"/>
          <p:cNvGrpSpPr/>
          <p:nvPr/>
        </p:nvGrpSpPr>
        <p:grpSpPr>
          <a:xfrm>
            <a:off x="1259632" y="764704"/>
            <a:ext cx="7308000" cy="3744416"/>
            <a:chOff x="1691680" y="1052736"/>
            <a:chExt cx="7308000" cy="3744416"/>
          </a:xfrm>
        </p:grpSpPr>
        <p:grpSp>
          <p:nvGrpSpPr>
            <p:cNvPr id="3" name="Ομάδα 2"/>
            <p:cNvGrpSpPr/>
            <p:nvPr/>
          </p:nvGrpSpPr>
          <p:grpSpPr>
            <a:xfrm>
              <a:off x="3790304" y="1052736"/>
              <a:ext cx="1429770" cy="3744416"/>
              <a:chOff x="1385168" y="1864877"/>
              <a:chExt cx="316903" cy="1584905"/>
            </a:xfrm>
          </p:grpSpPr>
          <p:sp>
            <p:nvSpPr>
              <p:cNvPr id="5" name="Τόξο 4"/>
              <p:cNvSpPr/>
              <p:nvPr/>
            </p:nvSpPr>
            <p:spPr>
              <a:xfrm>
                <a:off x="1385168" y="1865606"/>
                <a:ext cx="309677"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6" name="Τόξο 5"/>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13" name="Ευθεία γραμμή σύνδεσης 12"/>
            <p:cNvCxnSpPr/>
            <p:nvPr/>
          </p:nvCxnSpPr>
          <p:spPr>
            <a:xfrm>
              <a:off x="1691680" y="2924944"/>
              <a:ext cx="7308000" cy="0"/>
            </a:xfrm>
            <a:prstGeom prst="line">
              <a:avLst/>
            </a:prstGeom>
            <a:ln w="28575">
              <a:solidFill>
                <a:srgbClr val="FF831D"/>
              </a:solidFill>
            </a:ln>
          </p:spPr>
          <p:style>
            <a:lnRef idx="1">
              <a:schemeClr val="accent1"/>
            </a:lnRef>
            <a:fillRef idx="0">
              <a:schemeClr val="accent1"/>
            </a:fillRef>
            <a:effectRef idx="0">
              <a:schemeClr val="accent1"/>
            </a:effectRef>
            <a:fontRef idx="minor">
              <a:schemeClr val="tx1"/>
            </a:fontRef>
          </p:style>
        </p:cxnSp>
      </p:grpSp>
      <p:grpSp>
        <p:nvGrpSpPr>
          <p:cNvPr id="26" name="Ομάδα 25"/>
          <p:cNvGrpSpPr/>
          <p:nvPr/>
        </p:nvGrpSpPr>
        <p:grpSpPr>
          <a:xfrm>
            <a:off x="1282452" y="979659"/>
            <a:ext cx="7053389" cy="3312708"/>
            <a:chOff x="1714500" y="1267691"/>
            <a:chExt cx="7053389" cy="3312708"/>
          </a:xfrm>
        </p:grpSpPr>
        <p:sp>
          <p:nvSpPr>
            <p:cNvPr id="16" name="Ελεύθερη σχεδίαση 15"/>
            <p:cNvSpPr/>
            <p:nvPr/>
          </p:nvSpPr>
          <p:spPr>
            <a:xfrm>
              <a:off x="1714500" y="1267691"/>
              <a:ext cx="7034645" cy="2223654"/>
            </a:xfrm>
            <a:custGeom>
              <a:avLst/>
              <a:gdLst>
                <a:gd name="connsiteX0" fmla="*/ 0 w 7034645"/>
                <a:gd name="connsiteY0" fmla="*/ 0 h 2223654"/>
                <a:gd name="connsiteX1" fmla="*/ 2535382 w 7034645"/>
                <a:gd name="connsiteY1" fmla="*/ 0 h 2223654"/>
                <a:gd name="connsiteX2" fmla="*/ 3138055 w 7034645"/>
                <a:gd name="connsiteY2" fmla="*/ 83127 h 2223654"/>
                <a:gd name="connsiteX3" fmla="*/ 7034645 w 7034645"/>
                <a:gd name="connsiteY3" fmla="*/ 2223654 h 2223654"/>
                <a:gd name="connsiteX4" fmla="*/ 7034645 w 7034645"/>
                <a:gd name="connsiteY4" fmla="*/ 2223654 h 2223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4645" h="2223654">
                  <a:moveTo>
                    <a:pt x="0" y="0"/>
                  </a:moveTo>
                  <a:lnTo>
                    <a:pt x="2535382" y="0"/>
                  </a:lnTo>
                  <a:lnTo>
                    <a:pt x="3138055" y="83127"/>
                  </a:lnTo>
                  <a:lnTo>
                    <a:pt x="7034645" y="2223654"/>
                  </a:lnTo>
                  <a:lnTo>
                    <a:pt x="7034645" y="2223654"/>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Ελεύθερη σχεδίαση 16"/>
            <p:cNvSpPr/>
            <p:nvPr/>
          </p:nvSpPr>
          <p:spPr>
            <a:xfrm flipV="1">
              <a:off x="1733244" y="2356745"/>
              <a:ext cx="7034645" cy="2223654"/>
            </a:xfrm>
            <a:custGeom>
              <a:avLst/>
              <a:gdLst>
                <a:gd name="connsiteX0" fmla="*/ 0 w 7034645"/>
                <a:gd name="connsiteY0" fmla="*/ 0 h 2223654"/>
                <a:gd name="connsiteX1" fmla="*/ 2535382 w 7034645"/>
                <a:gd name="connsiteY1" fmla="*/ 0 h 2223654"/>
                <a:gd name="connsiteX2" fmla="*/ 3138055 w 7034645"/>
                <a:gd name="connsiteY2" fmla="*/ 83127 h 2223654"/>
                <a:gd name="connsiteX3" fmla="*/ 7034645 w 7034645"/>
                <a:gd name="connsiteY3" fmla="*/ 2223654 h 2223654"/>
                <a:gd name="connsiteX4" fmla="*/ 7034645 w 7034645"/>
                <a:gd name="connsiteY4" fmla="*/ 2223654 h 22236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4645" h="2223654">
                  <a:moveTo>
                    <a:pt x="0" y="0"/>
                  </a:moveTo>
                  <a:lnTo>
                    <a:pt x="2535382" y="0"/>
                  </a:lnTo>
                  <a:lnTo>
                    <a:pt x="3138055" y="83127"/>
                  </a:lnTo>
                  <a:lnTo>
                    <a:pt x="7034645" y="2223654"/>
                  </a:lnTo>
                  <a:lnTo>
                    <a:pt x="7034645" y="2223654"/>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7" name="Ομάδα 26"/>
          <p:cNvGrpSpPr/>
          <p:nvPr/>
        </p:nvGrpSpPr>
        <p:grpSpPr>
          <a:xfrm>
            <a:off x="1323335" y="1374513"/>
            <a:ext cx="7014544" cy="2548152"/>
            <a:chOff x="1755383" y="1662545"/>
            <a:chExt cx="7014544" cy="2548152"/>
          </a:xfrm>
        </p:grpSpPr>
        <p:sp>
          <p:nvSpPr>
            <p:cNvPr id="19" name="Ελεύθερη σχεδίαση 18"/>
            <p:cNvSpPr/>
            <p:nvPr/>
          </p:nvSpPr>
          <p:spPr>
            <a:xfrm>
              <a:off x="1766455" y="1662545"/>
              <a:ext cx="7003472" cy="1631373"/>
            </a:xfrm>
            <a:custGeom>
              <a:avLst/>
              <a:gdLst>
                <a:gd name="connsiteX0" fmla="*/ 0 w 7003472"/>
                <a:gd name="connsiteY0" fmla="*/ 20782 h 1631373"/>
                <a:gd name="connsiteX1" fmla="*/ 2337954 w 7003472"/>
                <a:gd name="connsiteY1" fmla="*/ 0 h 1631373"/>
                <a:gd name="connsiteX2" fmla="*/ 3241963 w 7003472"/>
                <a:gd name="connsiteY2" fmla="*/ 83128 h 1631373"/>
                <a:gd name="connsiteX3" fmla="*/ 7003472 w 7003472"/>
                <a:gd name="connsiteY3" fmla="*/ 1631373 h 1631373"/>
              </a:gdLst>
              <a:ahLst/>
              <a:cxnLst>
                <a:cxn ang="0">
                  <a:pos x="connsiteX0" y="connsiteY0"/>
                </a:cxn>
                <a:cxn ang="0">
                  <a:pos x="connsiteX1" y="connsiteY1"/>
                </a:cxn>
                <a:cxn ang="0">
                  <a:pos x="connsiteX2" y="connsiteY2"/>
                </a:cxn>
                <a:cxn ang="0">
                  <a:pos x="connsiteX3" y="connsiteY3"/>
                </a:cxn>
              </a:cxnLst>
              <a:rect l="l" t="t" r="r" b="b"/>
              <a:pathLst>
                <a:path w="7003472" h="1631373">
                  <a:moveTo>
                    <a:pt x="0" y="20782"/>
                  </a:moveTo>
                  <a:lnTo>
                    <a:pt x="2337954" y="0"/>
                  </a:lnTo>
                  <a:lnTo>
                    <a:pt x="3241963" y="83128"/>
                  </a:lnTo>
                  <a:lnTo>
                    <a:pt x="7003472" y="16313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Ελεύθερη σχεδίαση 19"/>
            <p:cNvSpPr/>
            <p:nvPr/>
          </p:nvSpPr>
          <p:spPr>
            <a:xfrm flipV="1">
              <a:off x="1755383" y="2579324"/>
              <a:ext cx="7003472" cy="1631373"/>
            </a:xfrm>
            <a:custGeom>
              <a:avLst/>
              <a:gdLst>
                <a:gd name="connsiteX0" fmla="*/ 0 w 7003472"/>
                <a:gd name="connsiteY0" fmla="*/ 20782 h 1631373"/>
                <a:gd name="connsiteX1" fmla="*/ 2337954 w 7003472"/>
                <a:gd name="connsiteY1" fmla="*/ 0 h 1631373"/>
                <a:gd name="connsiteX2" fmla="*/ 3241963 w 7003472"/>
                <a:gd name="connsiteY2" fmla="*/ 83128 h 1631373"/>
                <a:gd name="connsiteX3" fmla="*/ 7003472 w 7003472"/>
                <a:gd name="connsiteY3" fmla="*/ 1631373 h 1631373"/>
              </a:gdLst>
              <a:ahLst/>
              <a:cxnLst>
                <a:cxn ang="0">
                  <a:pos x="connsiteX0" y="connsiteY0"/>
                </a:cxn>
                <a:cxn ang="0">
                  <a:pos x="connsiteX1" y="connsiteY1"/>
                </a:cxn>
                <a:cxn ang="0">
                  <a:pos x="connsiteX2" y="connsiteY2"/>
                </a:cxn>
                <a:cxn ang="0">
                  <a:pos x="connsiteX3" y="connsiteY3"/>
                </a:cxn>
              </a:cxnLst>
              <a:rect l="l" t="t" r="r" b="b"/>
              <a:pathLst>
                <a:path w="7003472" h="1631373">
                  <a:moveTo>
                    <a:pt x="0" y="20782"/>
                  </a:moveTo>
                  <a:lnTo>
                    <a:pt x="2337954" y="0"/>
                  </a:lnTo>
                  <a:lnTo>
                    <a:pt x="3241963" y="83128"/>
                  </a:lnTo>
                  <a:lnTo>
                    <a:pt x="7003472" y="16313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9" name="Ομάδα 28"/>
          <p:cNvGrpSpPr/>
          <p:nvPr/>
        </p:nvGrpSpPr>
        <p:grpSpPr>
          <a:xfrm>
            <a:off x="1331640" y="2122659"/>
            <a:ext cx="7141321" cy="1024136"/>
            <a:chOff x="1763688" y="2410691"/>
            <a:chExt cx="7141321" cy="1024136"/>
          </a:xfrm>
        </p:grpSpPr>
        <p:sp>
          <p:nvSpPr>
            <p:cNvPr id="24" name="Ελεύθερη σχεδίαση 23"/>
            <p:cNvSpPr/>
            <p:nvPr/>
          </p:nvSpPr>
          <p:spPr>
            <a:xfrm>
              <a:off x="1787236" y="2410691"/>
              <a:ext cx="7117773" cy="592282"/>
            </a:xfrm>
            <a:custGeom>
              <a:avLst/>
              <a:gdLst>
                <a:gd name="connsiteX0" fmla="*/ 0 w 7117773"/>
                <a:gd name="connsiteY0" fmla="*/ 10391 h 592282"/>
                <a:gd name="connsiteX1" fmla="*/ 2150919 w 7117773"/>
                <a:gd name="connsiteY1" fmla="*/ 0 h 592282"/>
                <a:gd name="connsiteX2" fmla="*/ 3366655 w 7117773"/>
                <a:gd name="connsiteY2" fmla="*/ 41564 h 592282"/>
                <a:gd name="connsiteX3" fmla="*/ 7117773 w 7117773"/>
                <a:gd name="connsiteY3" fmla="*/ 592282 h 592282"/>
                <a:gd name="connsiteX4" fmla="*/ 7117773 w 7117773"/>
                <a:gd name="connsiteY4" fmla="*/ 592282 h 5922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7773" h="592282">
                  <a:moveTo>
                    <a:pt x="0" y="10391"/>
                  </a:moveTo>
                  <a:lnTo>
                    <a:pt x="2150919" y="0"/>
                  </a:lnTo>
                  <a:lnTo>
                    <a:pt x="3366655" y="41564"/>
                  </a:lnTo>
                  <a:lnTo>
                    <a:pt x="7117773" y="592282"/>
                  </a:lnTo>
                  <a:lnTo>
                    <a:pt x="7117773" y="592282"/>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Ελεύθερη σχεδίαση 24"/>
            <p:cNvSpPr/>
            <p:nvPr/>
          </p:nvSpPr>
          <p:spPr>
            <a:xfrm flipV="1">
              <a:off x="1763688" y="2842545"/>
              <a:ext cx="7117773" cy="592282"/>
            </a:xfrm>
            <a:custGeom>
              <a:avLst/>
              <a:gdLst>
                <a:gd name="connsiteX0" fmla="*/ 0 w 7117773"/>
                <a:gd name="connsiteY0" fmla="*/ 10391 h 592282"/>
                <a:gd name="connsiteX1" fmla="*/ 2150919 w 7117773"/>
                <a:gd name="connsiteY1" fmla="*/ 0 h 592282"/>
                <a:gd name="connsiteX2" fmla="*/ 3366655 w 7117773"/>
                <a:gd name="connsiteY2" fmla="*/ 41564 h 592282"/>
                <a:gd name="connsiteX3" fmla="*/ 7117773 w 7117773"/>
                <a:gd name="connsiteY3" fmla="*/ 592282 h 592282"/>
                <a:gd name="connsiteX4" fmla="*/ 7117773 w 7117773"/>
                <a:gd name="connsiteY4" fmla="*/ 592282 h 5922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7773" h="592282">
                  <a:moveTo>
                    <a:pt x="0" y="10391"/>
                  </a:moveTo>
                  <a:lnTo>
                    <a:pt x="2150919" y="0"/>
                  </a:lnTo>
                  <a:lnTo>
                    <a:pt x="3366655" y="41564"/>
                  </a:lnTo>
                  <a:lnTo>
                    <a:pt x="7117773" y="592282"/>
                  </a:lnTo>
                  <a:lnTo>
                    <a:pt x="7117773" y="592282"/>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1"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Σφάλμα Σφαιρικής Εκτροπής</a:t>
            </a:r>
          </a:p>
        </p:txBody>
      </p:sp>
      <p:grpSp>
        <p:nvGrpSpPr>
          <p:cNvPr id="14" name="Ομάδα 13"/>
          <p:cNvGrpSpPr/>
          <p:nvPr/>
        </p:nvGrpSpPr>
        <p:grpSpPr>
          <a:xfrm>
            <a:off x="35496" y="682305"/>
            <a:ext cx="9144000" cy="4393293"/>
            <a:chOff x="35496" y="682305"/>
            <a:chExt cx="9144000" cy="4393293"/>
          </a:xfrm>
        </p:grpSpPr>
        <p:grpSp>
          <p:nvGrpSpPr>
            <p:cNvPr id="11" name="Ομάδα 10"/>
            <p:cNvGrpSpPr/>
            <p:nvPr/>
          </p:nvGrpSpPr>
          <p:grpSpPr>
            <a:xfrm>
              <a:off x="3533444" y="682305"/>
              <a:ext cx="585726" cy="3898823"/>
              <a:chOff x="3533444" y="682305"/>
              <a:chExt cx="585726" cy="3898823"/>
            </a:xfrm>
          </p:grpSpPr>
          <p:grpSp>
            <p:nvGrpSpPr>
              <p:cNvPr id="10" name="Ομάδα 9"/>
              <p:cNvGrpSpPr/>
              <p:nvPr/>
            </p:nvGrpSpPr>
            <p:grpSpPr>
              <a:xfrm>
                <a:off x="3533444" y="682305"/>
                <a:ext cx="576064" cy="576064"/>
                <a:chOff x="3533444" y="682305"/>
                <a:chExt cx="576064" cy="576064"/>
              </a:xfrm>
            </p:grpSpPr>
            <p:cxnSp>
              <p:nvCxnSpPr>
                <p:cNvPr id="4" name="Ευθεία γραμμή σύνδεσης 3"/>
                <p:cNvCxnSpPr/>
                <p:nvPr/>
              </p:nvCxnSpPr>
              <p:spPr>
                <a:xfrm flipH="1">
                  <a:off x="3635895" y="682305"/>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7" name="Ευθεία γραμμή σύνδεσης 36"/>
                <p:cNvCxnSpPr/>
                <p:nvPr/>
              </p:nvCxnSpPr>
              <p:spPr>
                <a:xfrm rot="5400000" flipH="1">
                  <a:off x="3623476" y="689231"/>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nvGrpSpPr>
              <p:cNvPr id="44" name="Ομάδα 43"/>
              <p:cNvGrpSpPr/>
              <p:nvPr/>
            </p:nvGrpSpPr>
            <p:grpSpPr>
              <a:xfrm flipH="1">
                <a:off x="3543106" y="4005064"/>
                <a:ext cx="576064" cy="576064"/>
                <a:chOff x="3533444" y="682305"/>
                <a:chExt cx="576064" cy="576064"/>
              </a:xfrm>
            </p:grpSpPr>
            <p:cxnSp>
              <p:nvCxnSpPr>
                <p:cNvPr id="45" name="Ευθεία γραμμή σύνδεσης 44"/>
                <p:cNvCxnSpPr/>
                <p:nvPr/>
              </p:nvCxnSpPr>
              <p:spPr>
                <a:xfrm flipH="1">
                  <a:off x="3635895" y="682305"/>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6" name="Ευθεία γραμμή σύνδεσης 45"/>
                <p:cNvCxnSpPr/>
                <p:nvPr/>
              </p:nvCxnSpPr>
              <p:spPr>
                <a:xfrm rot="5400000" flipH="1">
                  <a:off x="3623476" y="689231"/>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sp>
          <p:nvSpPr>
            <p:cNvPr id="50" name="Τίτλος 1"/>
            <p:cNvSpPr txBox="1">
              <a:spLocks/>
            </p:cNvSpPr>
            <p:nvPr/>
          </p:nvSpPr>
          <p:spPr>
            <a:xfrm>
              <a:off x="35496" y="4760486"/>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Η γωνία πρόσπτωσης των ακραίων </a:t>
              </a:r>
              <a:r>
                <a:rPr lang="el-GR" sz="1600" b="1" dirty="0" err="1" smtClean="0">
                  <a:latin typeface="Times New Roman" panose="02020603050405020304" pitchFamily="18" charset="0"/>
                  <a:cs typeface="Times New Roman" panose="02020603050405020304" pitchFamily="18" charset="0"/>
                </a:rPr>
                <a:t>ακτίνων</a:t>
              </a:r>
              <a:r>
                <a:rPr lang="el-GR" sz="1600" b="1" dirty="0" smtClean="0">
                  <a:latin typeface="Times New Roman" panose="02020603050405020304" pitchFamily="18" charset="0"/>
                  <a:cs typeface="Times New Roman" panose="02020603050405020304" pitchFamily="18" charset="0"/>
                </a:rPr>
                <a:t> στη σφαιρική επιφάνεια του φακού είναι μέγιστη </a:t>
              </a:r>
            </a:p>
          </p:txBody>
        </p:sp>
      </p:grpSp>
      <p:sp>
        <p:nvSpPr>
          <p:cNvPr id="51" name="Τίτλος 1"/>
          <p:cNvSpPr txBox="1">
            <a:spLocks/>
          </p:cNvSpPr>
          <p:nvPr/>
        </p:nvSpPr>
        <p:spPr>
          <a:xfrm>
            <a:off x="35496" y="5058104"/>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Οι ακραίες ακτίνες υφίστανται τη μέγιστη εκτροπή </a:t>
            </a:r>
          </a:p>
        </p:txBody>
      </p:sp>
      <p:grpSp>
        <p:nvGrpSpPr>
          <p:cNvPr id="28" name="Ομάδα 27"/>
          <p:cNvGrpSpPr/>
          <p:nvPr/>
        </p:nvGrpSpPr>
        <p:grpSpPr>
          <a:xfrm>
            <a:off x="1300467" y="1758977"/>
            <a:ext cx="7058194" cy="1773010"/>
            <a:chOff x="1732515" y="2047009"/>
            <a:chExt cx="7058194" cy="1773010"/>
          </a:xfrm>
        </p:grpSpPr>
        <p:sp>
          <p:nvSpPr>
            <p:cNvPr id="21" name="Ελεύθερη σχεδίαση 20"/>
            <p:cNvSpPr/>
            <p:nvPr/>
          </p:nvSpPr>
          <p:spPr>
            <a:xfrm>
              <a:off x="1766455" y="2047009"/>
              <a:ext cx="7024254" cy="1059873"/>
            </a:xfrm>
            <a:custGeom>
              <a:avLst/>
              <a:gdLst>
                <a:gd name="connsiteX0" fmla="*/ 0 w 7024254"/>
                <a:gd name="connsiteY0" fmla="*/ 0 h 1059873"/>
                <a:gd name="connsiteX1" fmla="*/ 2223654 w 7024254"/>
                <a:gd name="connsiteY1" fmla="*/ 0 h 1059873"/>
                <a:gd name="connsiteX2" fmla="*/ 3345872 w 7024254"/>
                <a:gd name="connsiteY2" fmla="*/ 93518 h 1059873"/>
                <a:gd name="connsiteX3" fmla="*/ 7024254 w 7024254"/>
                <a:gd name="connsiteY3" fmla="*/ 1059873 h 1059873"/>
              </a:gdLst>
              <a:ahLst/>
              <a:cxnLst>
                <a:cxn ang="0">
                  <a:pos x="connsiteX0" y="connsiteY0"/>
                </a:cxn>
                <a:cxn ang="0">
                  <a:pos x="connsiteX1" y="connsiteY1"/>
                </a:cxn>
                <a:cxn ang="0">
                  <a:pos x="connsiteX2" y="connsiteY2"/>
                </a:cxn>
                <a:cxn ang="0">
                  <a:pos x="connsiteX3" y="connsiteY3"/>
                </a:cxn>
              </a:cxnLst>
              <a:rect l="l" t="t" r="r" b="b"/>
              <a:pathLst>
                <a:path w="7024254" h="1059873">
                  <a:moveTo>
                    <a:pt x="0" y="0"/>
                  </a:moveTo>
                  <a:lnTo>
                    <a:pt x="2223654" y="0"/>
                  </a:lnTo>
                  <a:lnTo>
                    <a:pt x="3345872" y="93518"/>
                  </a:lnTo>
                  <a:lnTo>
                    <a:pt x="7024254" y="10598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Ελεύθερη σχεδίαση 21"/>
            <p:cNvSpPr/>
            <p:nvPr/>
          </p:nvSpPr>
          <p:spPr>
            <a:xfrm flipV="1">
              <a:off x="1732515" y="2760146"/>
              <a:ext cx="7024254" cy="1059873"/>
            </a:xfrm>
            <a:custGeom>
              <a:avLst/>
              <a:gdLst>
                <a:gd name="connsiteX0" fmla="*/ 0 w 7024254"/>
                <a:gd name="connsiteY0" fmla="*/ 0 h 1059873"/>
                <a:gd name="connsiteX1" fmla="*/ 2223654 w 7024254"/>
                <a:gd name="connsiteY1" fmla="*/ 0 h 1059873"/>
                <a:gd name="connsiteX2" fmla="*/ 3345872 w 7024254"/>
                <a:gd name="connsiteY2" fmla="*/ 93518 h 1059873"/>
                <a:gd name="connsiteX3" fmla="*/ 7024254 w 7024254"/>
                <a:gd name="connsiteY3" fmla="*/ 1059873 h 1059873"/>
              </a:gdLst>
              <a:ahLst/>
              <a:cxnLst>
                <a:cxn ang="0">
                  <a:pos x="connsiteX0" y="connsiteY0"/>
                </a:cxn>
                <a:cxn ang="0">
                  <a:pos x="connsiteX1" y="connsiteY1"/>
                </a:cxn>
                <a:cxn ang="0">
                  <a:pos x="connsiteX2" y="connsiteY2"/>
                </a:cxn>
                <a:cxn ang="0">
                  <a:pos x="connsiteX3" y="connsiteY3"/>
                </a:cxn>
              </a:cxnLst>
              <a:rect l="l" t="t" r="r" b="b"/>
              <a:pathLst>
                <a:path w="7024254" h="1059873">
                  <a:moveTo>
                    <a:pt x="0" y="0"/>
                  </a:moveTo>
                  <a:lnTo>
                    <a:pt x="2223654" y="0"/>
                  </a:lnTo>
                  <a:lnTo>
                    <a:pt x="3345872" y="93518"/>
                  </a:lnTo>
                  <a:lnTo>
                    <a:pt x="7024254" y="1059873"/>
                  </a:lnTo>
                </a:path>
              </a:pathLst>
            </a:custGeom>
            <a:noFill/>
            <a:ln>
              <a:solidFill>
                <a:srgbClr val="FF0000"/>
              </a:solidFill>
              <a:headEnd type="none" w="med" len="med"/>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8" name="Ομάδα 17"/>
          <p:cNvGrpSpPr/>
          <p:nvPr/>
        </p:nvGrpSpPr>
        <p:grpSpPr>
          <a:xfrm>
            <a:off x="35496" y="1453611"/>
            <a:ext cx="9144000" cy="4452447"/>
            <a:chOff x="35496" y="1453611"/>
            <a:chExt cx="9144000" cy="4452447"/>
          </a:xfrm>
        </p:grpSpPr>
        <p:grpSp>
          <p:nvGrpSpPr>
            <p:cNvPr id="12" name="Ομάδα 11"/>
            <p:cNvGrpSpPr/>
            <p:nvPr/>
          </p:nvGrpSpPr>
          <p:grpSpPr>
            <a:xfrm>
              <a:off x="3255074" y="1453611"/>
              <a:ext cx="597108" cy="2377255"/>
              <a:chOff x="3255074" y="1453611"/>
              <a:chExt cx="597108" cy="2377255"/>
            </a:xfrm>
          </p:grpSpPr>
          <p:grpSp>
            <p:nvGrpSpPr>
              <p:cNvPr id="9" name="Ομάδα 8"/>
              <p:cNvGrpSpPr/>
              <p:nvPr/>
            </p:nvGrpSpPr>
            <p:grpSpPr>
              <a:xfrm rot="20170625">
                <a:off x="3255074" y="1453611"/>
                <a:ext cx="576064" cy="576064"/>
                <a:chOff x="3275856" y="1443220"/>
                <a:chExt cx="576064" cy="576064"/>
              </a:xfrm>
            </p:grpSpPr>
            <p:cxnSp>
              <p:nvCxnSpPr>
                <p:cNvPr id="42" name="Ευθεία γραμμή σύνδεσης 41"/>
                <p:cNvCxnSpPr/>
                <p:nvPr/>
              </p:nvCxnSpPr>
              <p:spPr>
                <a:xfrm flipH="1">
                  <a:off x="3378307" y="1443220"/>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3" name="Ευθεία γραμμή σύνδεσης 42"/>
                <p:cNvCxnSpPr/>
                <p:nvPr/>
              </p:nvCxnSpPr>
              <p:spPr>
                <a:xfrm rot="5400000" flipH="1">
                  <a:off x="3365888" y="1450146"/>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nvGrpSpPr>
              <p:cNvPr id="47" name="Ομάδα 46"/>
              <p:cNvGrpSpPr/>
              <p:nvPr/>
            </p:nvGrpSpPr>
            <p:grpSpPr>
              <a:xfrm rot="1429375" flipH="1">
                <a:off x="3276118" y="3254802"/>
                <a:ext cx="576064" cy="576064"/>
                <a:chOff x="3275856" y="1443220"/>
                <a:chExt cx="576064" cy="576064"/>
              </a:xfrm>
            </p:grpSpPr>
            <p:cxnSp>
              <p:nvCxnSpPr>
                <p:cNvPr id="48" name="Ευθεία γραμμή σύνδεσης 47"/>
                <p:cNvCxnSpPr/>
                <p:nvPr/>
              </p:nvCxnSpPr>
              <p:spPr>
                <a:xfrm flipH="1">
                  <a:off x="3378307" y="1443220"/>
                  <a:ext cx="396000" cy="576064"/>
                </a:xfrm>
                <a:prstGeom prst="line">
                  <a:avLst/>
                </a:prstGeom>
                <a:ln w="190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9" name="Ευθεία γραμμή σύνδεσης 48"/>
                <p:cNvCxnSpPr/>
                <p:nvPr/>
              </p:nvCxnSpPr>
              <p:spPr>
                <a:xfrm rot="5400000" flipH="1">
                  <a:off x="3365888" y="1450146"/>
                  <a:ext cx="396000" cy="576064"/>
                </a:xfrm>
                <a:prstGeom prst="line">
                  <a:avLst/>
                </a:prstGeom>
                <a:ln w="19050">
                  <a:solidFill>
                    <a:srgbClr val="00FF00"/>
                  </a:solidFill>
                  <a:prstDash val="sysDash"/>
                </a:ln>
              </p:spPr>
              <p:style>
                <a:lnRef idx="1">
                  <a:schemeClr val="accent1"/>
                </a:lnRef>
                <a:fillRef idx="0">
                  <a:schemeClr val="accent1"/>
                </a:fillRef>
                <a:effectRef idx="0">
                  <a:schemeClr val="accent1"/>
                </a:effectRef>
                <a:fontRef idx="minor">
                  <a:schemeClr val="tx1"/>
                </a:fontRef>
              </p:style>
            </p:cxnSp>
          </p:grpSp>
        </p:grpSp>
        <p:sp>
          <p:nvSpPr>
            <p:cNvPr id="52" name="Τίτλος 1"/>
            <p:cNvSpPr txBox="1">
              <a:spLocks/>
            </p:cNvSpPr>
            <p:nvPr/>
          </p:nvSpPr>
          <p:spPr>
            <a:xfrm>
              <a:off x="35496" y="5346136"/>
              <a:ext cx="9144000" cy="55992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Όσο πιο κοντά στον κύριο οπτικό άξονα είναι οι παράλληλες ακτίνες τόσο μικρότερη είναι η γωνία πρόσπτωσης και οι ακτίνες αυτές υφίστανται μικρότερη εκτροπή</a:t>
              </a:r>
            </a:p>
          </p:txBody>
        </p:sp>
      </p:grpSp>
      <p:grpSp>
        <p:nvGrpSpPr>
          <p:cNvPr id="54" name="Ομάδα 53"/>
          <p:cNvGrpSpPr/>
          <p:nvPr/>
        </p:nvGrpSpPr>
        <p:grpSpPr>
          <a:xfrm>
            <a:off x="35496" y="2410497"/>
            <a:ext cx="9103452" cy="4258863"/>
            <a:chOff x="35496" y="2410497"/>
            <a:chExt cx="9103452" cy="4258863"/>
          </a:xfrm>
        </p:grpSpPr>
        <p:sp>
          <p:nvSpPr>
            <p:cNvPr id="53" name="Τίτλος 1"/>
            <p:cNvSpPr txBox="1">
              <a:spLocks/>
            </p:cNvSpPr>
            <p:nvPr/>
          </p:nvSpPr>
          <p:spPr>
            <a:xfrm>
              <a:off x="35496" y="6103612"/>
              <a:ext cx="9103452" cy="565748"/>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ΣΥΜΠΕΡΑΣΜΑ: Οι φωτεινές ακτίνες που είναι παράλληλες με τον κύριο οπτικό άξονα του φακού δεν </a:t>
              </a:r>
            </a:p>
            <a:p>
              <a:pPr algn="l"/>
              <a:r>
                <a:rPr lang="el-GR" sz="1600" b="1" dirty="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                               συγκλίνουν στην κυρία εστία του φακού</a:t>
              </a:r>
            </a:p>
          </p:txBody>
        </p:sp>
        <p:sp>
          <p:nvSpPr>
            <p:cNvPr id="23" name="Οβάλ 22"/>
            <p:cNvSpPr/>
            <p:nvPr/>
          </p:nvSpPr>
          <p:spPr>
            <a:xfrm>
              <a:off x="7236296" y="2410497"/>
              <a:ext cx="576064" cy="46997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Tree>
    <p:extLst>
      <p:ext uri="{BB962C8B-B14F-4D97-AF65-F5344CB8AC3E}">
        <p14:creationId xmlns:p14="http://schemas.microsoft.com/office/powerpoint/2010/main" val="53030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10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1"/>
                                        </p:tgtEl>
                                        <p:attrNameLst>
                                          <p:attrName>style.visibility</p:attrName>
                                        </p:attrNameLst>
                                      </p:cBhvr>
                                      <p:to>
                                        <p:strVal val="visible"/>
                                      </p:to>
                                    </p:set>
                                    <p:animEffect transition="in" filter="wipe(left)">
                                      <p:cBhvr>
                                        <p:cTn id="17" dur="500"/>
                                        <p:tgtEl>
                                          <p:spTgt spid="5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left)">
                                      <p:cBhvr>
                                        <p:cTn id="22" dur="1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left)">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left)">
                                      <p:cBhvr>
                                        <p:cTn id="37" dur="10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54"/>
                                        </p:tgtEl>
                                        <p:attrNameLst>
                                          <p:attrName>style.visibility</p:attrName>
                                        </p:attrNameLst>
                                      </p:cBhvr>
                                      <p:to>
                                        <p:strVal val="visible"/>
                                      </p:to>
                                    </p:set>
                                    <p:animEffect transition="in" filter="wipe(left)">
                                      <p:cBhvr>
                                        <p:cTn id="4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Διόρθωση Σφάλματος Σφαιρικής Εκτροπής</a:t>
            </a:r>
          </a:p>
        </p:txBody>
      </p:sp>
      <p:grpSp>
        <p:nvGrpSpPr>
          <p:cNvPr id="20" name="Ομάδα 19"/>
          <p:cNvGrpSpPr/>
          <p:nvPr/>
        </p:nvGrpSpPr>
        <p:grpSpPr>
          <a:xfrm>
            <a:off x="4562475" y="989433"/>
            <a:ext cx="2828925" cy="684000"/>
            <a:chOff x="4562475" y="884658"/>
            <a:chExt cx="2828925" cy="876300"/>
          </a:xfrm>
        </p:grpSpPr>
        <p:sp>
          <p:nvSpPr>
            <p:cNvPr id="15" name="Ελεύθερη σχεδίαση 14"/>
            <p:cNvSpPr/>
            <p:nvPr/>
          </p:nvSpPr>
          <p:spPr>
            <a:xfrm>
              <a:off x="4562475" y="8846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Ελεύθερη σχεδίαση 16"/>
            <p:cNvSpPr/>
            <p:nvPr/>
          </p:nvSpPr>
          <p:spPr>
            <a:xfrm flipV="1">
              <a:off x="4572000" y="9227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1" name="Ομάδα 20"/>
          <p:cNvGrpSpPr/>
          <p:nvPr/>
        </p:nvGrpSpPr>
        <p:grpSpPr>
          <a:xfrm>
            <a:off x="4572000" y="1157567"/>
            <a:ext cx="2924175" cy="360000"/>
            <a:chOff x="4572000" y="1022994"/>
            <a:chExt cx="2924175" cy="604614"/>
          </a:xfrm>
        </p:grpSpPr>
        <p:sp>
          <p:nvSpPr>
            <p:cNvPr id="16" name="Ελεύθερη σχεδίαση 15"/>
            <p:cNvSpPr/>
            <p:nvPr/>
          </p:nvSpPr>
          <p:spPr>
            <a:xfrm>
              <a:off x="4572000" y="1037058"/>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Ελεύθερη σχεδίαση 17"/>
            <p:cNvSpPr/>
            <p:nvPr/>
          </p:nvSpPr>
          <p:spPr>
            <a:xfrm flipV="1">
              <a:off x="4581525" y="1022994"/>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2700">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94" name="Ομάδα 93"/>
          <p:cNvGrpSpPr/>
          <p:nvPr/>
        </p:nvGrpSpPr>
        <p:grpSpPr>
          <a:xfrm>
            <a:off x="4951" y="880076"/>
            <a:ext cx="7447369" cy="900000"/>
            <a:chOff x="4951" y="880076"/>
            <a:chExt cx="7447369" cy="900000"/>
          </a:xfrm>
        </p:grpSpPr>
        <p:grpSp>
          <p:nvGrpSpPr>
            <p:cNvPr id="22" name="Ομάδα 21"/>
            <p:cNvGrpSpPr/>
            <p:nvPr/>
          </p:nvGrpSpPr>
          <p:grpSpPr>
            <a:xfrm>
              <a:off x="4951" y="899195"/>
              <a:ext cx="7447369" cy="864096"/>
              <a:chOff x="4951" y="899195"/>
              <a:chExt cx="7447369" cy="864096"/>
            </a:xfrm>
          </p:grpSpPr>
          <p:sp>
            <p:nvSpPr>
              <p:cNvPr id="3" name="Τίτλος 1"/>
              <p:cNvSpPr txBox="1">
                <a:spLocks/>
              </p:cNvSpPr>
              <p:nvPr/>
            </p:nvSpPr>
            <p:spPr>
              <a:xfrm>
                <a:off x="4951" y="899195"/>
                <a:ext cx="3702953" cy="86409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Οι λεπτοί και μικρών διαστάσεων φακοί διορθώνουν ικανοποιητικά το σφάλμα </a:t>
                </a:r>
                <a:r>
                  <a:rPr lang="el-GR" sz="1800" b="1" dirty="0" smtClean="0">
                    <a:solidFill>
                      <a:srgbClr val="FFFF00"/>
                    </a:solidFill>
                    <a:latin typeface="Times New Roman" panose="02020603050405020304" pitchFamily="18" charset="0"/>
                    <a:cs typeface="Times New Roman" panose="02020603050405020304" pitchFamily="18" charset="0"/>
                  </a:rPr>
                  <a:t>σφαιρικής</a:t>
                </a:r>
                <a:r>
                  <a:rPr lang="el-GR" sz="1800" b="1" dirty="0" smtClean="0">
                    <a:latin typeface="Times New Roman" panose="02020603050405020304" pitchFamily="18" charset="0"/>
                    <a:cs typeface="Times New Roman" panose="02020603050405020304" pitchFamily="18" charset="0"/>
                  </a:rPr>
                  <a:t> εκτροπής </a:t>
                </a:r>
              </a:p>
            </p:txBody>
          </p:sp>
          <p:cxnSp>
            <p:nvCxnSpPr>
              <p:cNvPr id="13" name="Ευθεία γραμμή σύνδεσης 12"/>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93" name="Ομάδα 92"/>
            <p:cNvGrpSpPr/>
            <p:nvPr/>
          </p:nvGrpSpPr>
          <p:grpSpPr>
            <a:xfrm>
              <a:off x="5787897" y="880076"/>
              <a:ext cx="89772" cy="900000"/>
              <a:chOff x="4716016" y="2163289"/>
              <a:chExt cx="89772" cy="1121695"/>
            </a:xfrm>
          </p:grpSpPr>
          <p:sp>
            <p:nvSpPr>
              <p:cNvPr id="91" name="Ελεύθερη σχεδίαση 90"/>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2" name="Ελεύθερη σχεδίαση 91"/>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218" name="Ομάδα 217"/>
          <p:cNvGrpSpPr/>
          <p:nvPr/>
        </p:nvGrpSpPr>
        <p:grpSpPr>
          <a:xfrm>
            <a:off x="107504" y="3398299"/>
            <a:ext cx="3600000" cy="1614877"/>
            <a:chOff x="107504" y="3398299"/>
            <a:chExt cx="3600000" cy="1614877"/>
          </a:xfrm>
        </p:grpSpPr>
        <p:grpSp>
          <p:nvGrpSpPr>
            <p:cNvPr id="38" name="Ομάδα 37"/>
            <p:cNvGrpSpPr/>
            <p:nvPr/>
          </p:nvGrpSpPr>
          <p:grpSpPr>
            <a:xfrm>
              <a:off x="1331640" y="3398299"/>
              <a:ext cx="432048" cy="1614877"/>
              <a:chOff x="1382865" y="1864877"/>
              <a:chExt cx="319206" cy="1584904"/>
            </a:xfrm>
          </p:grpSpPr>
          <p:sp>
            <p:nvSpPr>
              <p:cNvPr id="46" name="Τόξο 45"/>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7" name="Τόξο 4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95" name="Ευθεία γραμμή σύνδεσης 94"/>
            <p:cNvCxnSpPr/>
            <p:nvPr/>
          </p:nvCxnSpPr>
          <p:spPr>
            <a:xfrm>
              <a:off x="107504" y="4211563"/>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19" name="Ομάδα 218"/>
          <p:cNvGrpSpPr/>
          <p:nvPr/>
        </p:nvGrpSpPr>
        <p:grpSpPr>
          <a:xfrm>
            <a:off x="4716016" y="1917352"/>
            <a:ext cx="3600000" cy="2340000"/>
            <a:chOff x="4716016" y="1917352"/>
            <a:chExt cx="3600000" cy="2340000"/>
          </a:xfrm>
        </p:grpSpPr>
        <p:grpSp>
          <p:nvGrpSpPr>
            <p:cNvPr id="80" name="Ομάδα 79"/>
            <p:cNvGrpSpPr/>
            <p:nvPr/>
          </p:nvGrpSpPr>
          <p:grpSpPr>
            <a:xfrm>
              <a:off x="5877669" y="1917352"/>
              <a:ext cx="1646659" cy="2340000"/>
              <a:chOff x="5877669" y="1917352"/>
              <a:chExt cx="1646659" cy="2340000"/>
            </a:xfrm>
          </p:grpSpPr>
          <p:grpSp>
            <p:nvGrpSpPr>
              <p:cNvPr id="67" name="Ομάδα 66"/>
              <p:cNvGrpSpPr/>
              <p:nvPr/>
            </p:nvGrpSpPr>
            <p:grpSpPr>
              <a:xfrm flipH="1">
                <a:off x="6319955" y="1917352"/>
                <a:ext cx="1204373" cy="2340000"/>
                <a:chOff x="2215500" y="4259266"/>
                <a:chExt cx="996959" cy="1618006"/>
              </a:xfrm>
            </p:grpSpPr>
            <p:sp>
              <p:nvSpPr>
                <p:cNvPr id="71" name="Τόξο 70"/>
                <p:cNvSpPr/>
                <p:nvPr/>
              </p:nvSpPr>
              <p:spPr>
                <a:xfrm>
                  <a:off x="2215500" y="4442581"/>
                  <a:ext cx="996959" cy="1271290"/>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2" name="Τόξο 71"/>
                <p:cNvSpPr/>
                <p:nvPr/>
              </p:nvSpPr>
              <p:spPr>
                <a:xfrm>
                  <a:off x="2258748" y="4259266"/>
                  <a:ext cx="791250"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68" name="Ομάδα 67"/>
              <p:cNvGrpSpPr/>
              <p:nvPr/>
            </p:nvGrpSpPr>
            <p:grpSpPr>
              <a:xfrm>
                <a:off x="5877669" y="2290858"/>
                <a:ext cx="432048" cy="1614877"/>
                <a:chOff x="1382865" y="1864877"/>
                <a:chExt cx="319206" cy="1584904"/>
              </a:xfrm>
            </p:grpSpPr>
            <p:sp>
              <p:nvSpPr>
                <p:cNvPr id="69" name="Τόξο 68"/>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0" name="Τόξο 69"/>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96" name="Ευθεία γραμμή σύνδεσης 95"/>
            <p:cNvCxnSpPr/>
            <p:nvPr/>
          </p:nvCxnSpPr>
          <p:spPr>
            <a:xfrm>
              <a:off x="4716016" y="3099438"/>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17" name="Ομάδα 216"/>
          <p:cNvGrpSpPr/>
          <p:nvPr/>
        </p:nvGrpSpPr>
        <p:grpSpPr>
          <a:xfrm>
            <a:off x="4716016" y="3978845"/>
            <a:ext cx="3600000" cy="2340000"/>
            <a:chOff x="4716016" y="3978845"/>
            <a:chExt cx="3600000" cy="2340000"/>
          </a:xfrm>
        </p:grpSpPr>
        <p:grpSp>
          <p:nvGrpSpPr>
            <p:cNvPr id="84" name="Ομάδα 83"/>
            <p:cNvGrpSpPr/>
            <p:nvPr/>
          </p:nvGrpSpPr>
          <p:grpSpPr>
            <a:xfrm>
              <a:off x="5877669" y="3978845"/>
              <a:ext cx="1862676" cy="2340000"/>
              <a:chOff x="5877669" y="3969320"/>
              <a:chExt cx="1862676" cy="2340000"/>
            </a:xfrm>
          </p:grpSpPr>
          <p:grpSp>
            <p:nvGrpSpPr>
              <p:cNvPr id="73" name="Ομάδα 72"/>
              <p:cNvGrpSpPr/>
              <p:nvPr/>
            </p:nvGrpSpPr>
            <p:grpSpPr>
              <a:xfrm>
                <a:off x="5877669" y="3969320"/>
                <a:ext cx="1646659" cy="2340000"/>
                <a:chOff x="5580112" y="1656183"/>
                <a:chExt cx="1646659" cy="2570238"/>
              </a:xfrm>
            </p:grpSpPr>
            <p:grpSp>
              <p:nvGrpSpPr>
                <p:cNvPr id="74" name="Ομάδα 73"/>
                <p:cNvGrpSpPr/>
                <p:nvPr/>
              </p:nvGrpSpPr>
              <p:grpSpPr>
                <a:xfrm flipH="1">
                  <a:off x="6022398" y="1656183"/>
                  <a:ext cx="1204373" cy="2570238"/>
                  <a:chOff x="2215500" y="4259266"/>
                  <a:chExt cx="996959" cy="1618006"/>
                </a:xfrm>
              </p:grpSpPr>
              <p:sp>
                <p:nvSpPr>
                  <p:cNvPr id="78" name="Τόξο 77"/>
                  <p:cNvSpPr/>
                  <p:nvPr/>
                </p:nvSpPr>
                <p:spPr>
                  <a:xfrm>
                    <a:off x="2215500" y="4442581"/>
                    <a:ext cx="996959" cy="1271290"/>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9" name="Τόξο 78"/>
                  <p:cNvSpPr/>
                  <p:nvPr/>
                </p:nvSpPr>
                <p:spPr>
                  <a:xfrm>
                    <a:off x="2258748" y="4259266"/>
                    <a:ext cx="791250"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nvGrpSpPr>
                <p:cNvPr id="75" name="Ομάδα 74"/>
                <p:cNvGrpSpPr/>
                <p:nvPr/>
              </p:nvGrpSpPr>
              <p:grpSpPr>
                <a:xfrm>
                  <a:off x="5580112" y="2066439"/>
                  <a:ext cx="432048" cy="1773768"/>
                  <a:chOff x="1382865" y="1864877"/>
                  <a:chExt cx="319206" cy="1584904"/>
                </a:xfrm>
              </p:grpSpPr>
              <p:sp>
                <p:nvSpPr>
                  <p:cNvPr id="76" name="Τόξο 75"/>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7" name="Τόξο 7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grpSp>
            <p:nvGrpSpPr>
              <p:cNvPr id="81" name="Ομάδα 80"/>
              <p:cNvGrpSpPr/>
              <p:nvPr/>
            </p:nvGrpSpPr>
            <p:grpSpPr>
              <a:xfrm flipH="1">
                <a:off x="6535262" y="4077072"/>
                <a:ext cx="1205083" cy="2088232"/>
                <a:chOff x="2258749" y="4259266"/>
                <a:chExt cx="997546" cy="1618006"/>
              </a:xfrm>
            </p:grpSpPr>
            <p:sp>
              <p:nvSpPr>
                <p:cNvPr id="82" name="Τόξο 81"/>
                <p:cNvSpPr/>
                <p:nvPr/>
              </p:nvSpPr>
              <p:spPr>
                <a:xfrm>
                  <a:off x="2302690" y="4472101"/>
                  <a:ext cx="953605" cy="122731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3" name="Τόξο 82"/>
                <p:cNvSpPr/>
                <p:nvPr/>
              </p:nvSpPr>
              <p:spPr>
                <a:xfrm>
                  <a:off x="2258749" y="4259266"/>
                  <a:ext cx="834493" cy="1618006"/>
                </a:xfrm>
                <a:prstGeom prst="arc">
                  <a:avLst>
                    <a:gd name="adj1" fmla="val 16200000"/>
                    <a:gd name="adj2" fmla="val 5374124"/>
                  </a:avLst>
                </a:prstGeom>
                <a:solidFill>
                  <a:schemeClr val="bg1"/>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97" name="Ευθεία γραμμή σύνδεσης 96"/>
            <p:cNvCxnSpPr/>
            <p:nvPr/>
          </p:nvCxnSpPr>
          <p:spPr>
            <a:xfrm>
              <a:off x="4716016" y="5153000"/>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139" name="Ομάδα 138"/>
          <p:cNvGrpSpPr/>
          <p:nvPr/>
        </p:nvGrpSpPr>
        <p:grpSpPr>
          <a:xfrm>
            <a:off x="116260" y="3294509"/>
            <a:ext cx="3402235" cy="1819893"/>
            <a:chOff x="116260" y="3294509"/>
            <a:chExt cx="3402235" cy="1819893"/>
          </a:xfrm>
        </p:grpSpPr>
        <p:grpSp>
          <p:nvGrpSpPr>
            <p:cNvPr id="124" name="Ομάδα 123"/>
            <p:cNvGrpSpPr/>
            <p:nvPr/>
          </p:nvGrpSpPr>
          <p:grpSpPr>
            <a:xfrm>
              <a:off x="123825" y="3501008"/>
              <a:ext cx="3394670" cy="1613394"/>
              <a:chOff x="123825" y="3501008"/>
              <a:chExt cx="3394670" cy="1613394"/>
            </a:xfrm>
          </p:grpSpPr>
          <p:sp>
            <p:nvSpPr>
              <p:cNvPr id="103" name="Ελεύθερη σχεδίαση 102"/>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5" name="Ευθεία γραμμή σύνδεσης 104"/>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8" name="Ευθεία γραμμή σύνδεσης 107"/>
              <p:cNvCxnSpPr/>
              <p:nvPr/>
            </p:nvCxnSpPr>
            <p:spPr>
              <a:xfrm>
                <a:off x="1684115" y="3573016"/>
                <a:ext cx="1834380" cy="154138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27" name="Ομάδα 126"/>
            <p:cNvGrpSpPr/>
            <p:nvPr/>
          </p:nvGrpSpPr>
          <p:grpSpPr>
            <a:xfrm flipV="1">
              <a:off x="116260" y="3294509"/>
              <a:ext cx="3394670" cy="1613394"/>
              <a:chOff x="123825" y="3501008"/>
              <a:chExt cx="3394670" cy="1613394"/>
            </a:xfrm>
          </p:grpSpPr>
          <p:sp>
            <p:nvSpPr>
              <p:cNvPr id="128" name="Ελεύθερη σχεδίαση 127"/>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29" name="Ευθεία γραμμή σύνδεσης 128"/>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Ευθεία γραμμή σύνδεσης 129"/>
              <p:cNvCxnSpPr/>
              <p:nvPr/>
            </p:nvCxnSpPr>
            <p:spPr>
              <a:xfrm>
                <a:off x="1684115" y="3573016"/>
                <a:ext cx="1834380" cy="154138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0" name="Ομάδα 139"/>
          <p:cNvGrpSpPr/>
          <p:nvPr/>
        </p:nvGrpSpPr>
        <p:grpSpPr>
          <a:xfrm>
            <a:off x="117029" y="3707507"/>
            <a:ext cx="3542536" cy="1017637"/>
            <a:chOff x="117029" y="3707507"/>
            <a:chExt cx="3542536" cy="1017637"/>
          </a:xfrm>
        </p:grpSpPr>
        <p:grpSp>
          <p:nvGrpSpPr>
            <p:cNvPr id="125" name="Ομάδα 124"/>
            <p:cNvGrpSpPr/>
            <p:nvPr/>
          </p:nvGrpSpPr>
          <p:grpSpPr>
            <a:xfrm>
              <a:off x="132631" y="3717032"/>
              <a:ext cx="3526934" cy="1008112"/>
              <a:chOff x="132631" y="3717032"/>
              <a:chExt cx="3526934" cy="1008112"/>
            </a:xfrm>
          </p:grpSpPr>
          <p:sp>
            <p:nvSpPr>
              <p:cNvPr id="110" name="Ελεύθερη σχεδίαση 109"/>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1" name="Ευθεία γραμμή σύνδεσης 110"/>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3" name="Ευθεία γραμμή σύνδεσης 112"/>
              <p:cNvCxnSpPr/>
              <p:nvPr/>
            </p:nvCxnSpPr>
            <p:spPr>
              <a:xfrm>
                <a:off x="1725588" y="3760465"/>
                <a:ext cx="1933977" cy="9646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1" name="Ομάδα 130"/>
            <p:cNvGrpSpPr/>
            <p:nvPr/>
          </p:nvGrpSpPr>
          <p:grpSpPr>
            <a:xfrm flipV="1">
              <a:off x="117029" y="3707507"/>
              <a:ext cx="3526934" cy="1008112"/>
              <a:chOff x="132631" y="3717032"/>
              <a:chExt cx="3526934" cy="1008112"/>
            </a:xfrm>
          </p:grpSpPr>
          <p:sp>
            <p:nvSpPr>
              <p:cNvPr id="132" name="Ελεύθερη σχεδίαση 131"/>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3" name="Ευθεία γραμμή σύνδεσης 132"/>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Ευθεία γραμμή σύνδεσης 133"/>
              <p:cNvCxnSpPr/>
              <p:nvPr/>
            </p:nvCxnSpPr>
            <p:spPr>
              <a:xfrm>
                <a:off x="1725588" y="3760465"/>
                <a:ext cx="1933977" cy="9646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1" name="Ομάδα 140"/>
          <p:cNvGrpSpPr/>
          <p:nvPr/>
        </p:nvGrpSpPr>
        <p:grpSpPr>
          <a:xfrm>
            <a:off x="107504" y="3942580"/>
            <a:ext cx="3645793" cy="547491"/>
            <a:chOff x="107504" y="3942580"/>
            <a:chExt cx="3645793" cy="547491"/>
          </a:xfrm>
        </p:grpSpPr>
        <p:grpSp>
          <p:nvGrpSpPr>
            <p:cNvPr id="126" name="Ομάδα 125"/>
            <p:cNvGrpSpPr/>
            <p:nvPr/>
          </p:nvGrpSpPr>
          <p:grpSpPr>
            <a:xfrm>
              <a:off x="116123" y="3942580"/>
              <a:ext cx="3637174" cy="494532"/>
              <a:chOff x="116123" y="3942580"/>
              <a:chExt cx="3637174" cy="494532"/>
            </a:xfrm>
          </p:grpSpPr>
          <p:sp>
            <p:nvSpPr>
              <p:cNvPr id="115" name="Ελεύθερη σχεδίαση 114"/>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16" name="Ευθεία γραμμή σύνδεσης 115"/>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8" name="Ευθεία γραμμή σύνδεσης 117"/>
              <p:cNvCxnSpPr/>
              <p:nvPr/>
            </p:nvCxnSpPr>
            <p:spPr>
              <a:xfrm>
                <a:off x="1750790" y="3971156"/>
                <a:ext cx="2002507" cy="465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35" name="Ομάδα 134"/>
            <p:cNvGrpSpPr/>
            <p:nvPr/>
          </p:nvGrpSpPr>
          <p:grpSpPr>
            <a:xfrm flipV="1">
              <a:off x="107504" y="3995539"/>
              <a:ext cx="3637174" cy="494532"/>
              <a:chOff x="116123" y="3942580"/>
              <a:chExt cx="3637174" cy="494532"/>
            </a:xfrm>
          </p:grpSpPr>
          <p:sp>
            <p:nvSpPr>
              <p:cNvPr id="136" name="Ελεύθερη σχεδίαση 135"/>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37" name="Ευθεία γραμμή σύνδεσης 136"/>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8" name="Ευθεία γραμμή σύνδεσης 137"/>
              <p:cNvCxnSpPr/>
              <p:nvPr/>
            </p:nvCxnSpPr>
            <p:spPr>
              <a:xfrm>
                <a:off x="1750790" y="3971156"/>
                <a:ext cx="2002507" cy="4659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42" name="Ομάδα 141"/>
          <p:cNvGrpSpPr/>
          <p:nvPr/>
        </p:nvGrpSpPr>
        <p:grpSpPr>
          <a:xfrm>
            <a:off x="4656937" y="2401195"/>
            <a:ext cx="3515463" cy="1406895"/>
            <a:chOff x="116260" y="3501008"/>
            <a:chExt cx="3515463" cy="1406895"/>
          </a:xfrm>
        </p:grpSpPr>
        <p:grpSp>
          <p:nvGrpSpPr>
            <p:cNvPr id="143" name="Ομάδα 142"/>
            <p:cNvGrpSpPr/>
            <p:nvPr/>
          </p:nvGrpSpPr>
          <p:grpSpPr>
            <a:xfrm>
              <a:off x="123825" y="3501008"/>
              <a:ext cx="3387105" cy="1292212"/>
              <a:chOff x="123825" y="3501008"/>
              <a:chExt cx="3387105" cy="1292212"/>
            </a:xfrm>
          </p:grpSpPr>
          <p:sp>
            <p:nvSpPr>
              <p:cNvPr id="148" name="Ελεύθερη σχεδίαση 147"/>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9" name="Ευθεία γραμμή σύνδεσης 148"/>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0" name="Ευθεία γραμμή σύνδεσης 149"/>
              <p:cNvCxnSpPr/>
              <p:nvPr/>
            </p:nvCxnSpPr>
            <p:spPr>
              <a:xfrm>
                <a:off x="1684115" y="3573016"/>
                <a:ext cx="1826815" cy="12202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44" name="Ομάδα 143"/>
            <p:cNvGrpSpPr/>
            <p:nvPr/>
          </p:nvGrpSpPr>
          <p:grpSpPr>
            <a:xfrm flipV="1">
              <a:off x="116260" y="3501008"/>
              <a:ext cx="3515463" cy="1406895"/>
              <a:chOff x="123825" y="3501008"/>
              <a:chExt cx="3515463" cy="1406895"/>
            </a:xfrm>
          </p:grpSpPr>
          <p:sp>
            <p:nvSpPr>
              <p:cNvPr id="145" name="Ελεύθερη σχεδίαση 144"/>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46" name="Ευθεία γραμμή σύνδεσης 145"/>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7" name="Ευθεία γραμμή σύνδεσης 146"/>
              <p:cNvCxnSpPr/>
              <p:nvPr/>
            </p:nvCxnSpPr>
            <p:spPr>
              <a:xfrm>
                <a:off x="1684115" y="3573016"/>
                <a:ext cx="1955173" cy="133488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62" name="Ομάδα 161"/>
          <p:cNvGrpSpPr/>
          <p:nvPr/>
        </p:nvGrpSpPr>
        <p:grpSpPr>
          <a:xfrm>
            <a:off x="4692347" y="2590403"/>
            <a:ext cx="3623669" cy="1011188"/>
            <a:chOff x="117029" y="3704431"/>
            <a:chExt cx="3623669" cy="1011188"/>
          </a:xfrm>
        </p:grpSpPr>
        <p:grpSp>
          <p:nvGrpSpPr>
            <p:cNvPr id="163" name="Ομάδα 162"/>
            <p:cNvGrpSpPr/>
            <p:nvPr/>
          </p:nvGrpSpPr>
          <p:grpSpPr>
            <a:xfrm>
              <a:off x="132631" y="3717032"/>
              <a:ext cx="3496104" cy="944437"/>
              <a:chOff x="132631" y="3717032"/>
              <a:chExt cx="3496104" cy="944437"/>
            </a:xfrm>
          </p:grpSpPr>
          <p:sp>
            <p:nvSpPr>
              <p:cNvPr id="168" name="Ελεύθερη σχεδίαση 167"/>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9" name="Ευθεία γραμμή σύνδεσης 168"/>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Ευθεία γραμμή σύνδεσης 169"/>
              <p:cNvCxnSpPr/>
              <p:nvPr/>
            </p:nvCxnSpPr>
            <p:spPr>
              <a:xfrm>
                <a:off x="1725588" y="3760465"/>
                <a:ext cx="1903147" cy="901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4" name="Ομάδα 163"/>
            <p:cNvGrpSpPr/>
            <p:nvPr/>
          </p:nvGrpSpPr>
          <p:grpSpPr>
            <a:xfrm flipV="1">
              <a:off x="117029" y="3704431"/>
              <a:ext cx="3623669" cy="1011188"/>
              <a:chOff x="132631" y="3717032"/>
              <a:chExt cx="3623669" cy="1011188"/>
            </a:xfrm>
          </p:grpSpPr>
          <p:sp>
            <p:nvSpPr>
              <p:cNvPr id="165" name="Ελεύθερη σχεδίαση 164"/>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66" name="Ευθεία γραμμή σύνδεσης 165"/>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7" name="Ευθεία γραμμή σύνδεσης 166"/>
              <p:cNvCxnSpPr/>
              <p:nvPr/>
            </p:nvCxnSpPr>
            <p:spPr>
              <a:xfrm>
                <a:off x="1725588" y="3760464"/>
                <a:ext cx="2030712" cy="9677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73" name="Ομάδα 172"/>
          <p:cNvGrpSpPr/>
          <p:nvPr/>
        </p:nvGrpSpPr>
        <p:grpSpPr>
          <a:xfrm>
            <a:off x="4670623" y="2819028"/>
            <a:ext cx="3645393" cy="547491"/>
            <a:chOff x="107504" y="3942580"/>
            <a:chExt cx="3645393" cy="547491"/>
          </a:xfrm>
        </p:grpSpPr>
        <p:grpSp>
          <p:nvGrpSpPr>
            <p:cNvPr id="174" name="Ομάδα 173"/>
            <p:cNvGrpSpPr/>
            <p:nvPr/>
          </p:nvGrpSpPr>
          <p:grpSpPr>
            <a:xfrm>
              <a:off x="116123" y="3942580"/>
              <a:ext cx="3636774" cy="516773"/>
              <a:chOff x="116123" y="3942580"/>
              <a:chExt cx="3636774" cy="516773"/>
            </a:xfrm>
          </p:grpSpPr>
          <p:sp>
            <p:nvSpPr>
              <p:cNvPr id="179" name="Ελεύθερη σχεδίαση 178"/>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0" name="Ευθεία γραμμή σύνδεσης 179"/>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1" name="Ευθεία γραμμή σύνδεσης 180"/>
              <p:cNvCxnSpPr/>
              <p:nvPr/>
            </p:nvCxnSpPr>
            <p:spPr>
              <a:xfrm>
                <a:off x="1750790" y="3971156"/>
                <a:ext cx="2002107" cy="48819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75" name="Ομάδα 174"/>
            <p:cNvGrpSpPr/>
            <p:nvPr/>
          </p:nvGrpSpPr>
          <p:grpSpPr>
            <a:xfrm flipV="1">
              <a:off x="107504" y="3978580"/>
              <a:ext cx="3593942" cy="511491"/>
              <a:chOff x="116123" y="3942580"/>
              <a:chExt cx="3593942" cy="511491"/>
            </a:xfrm>
          </p:grpSpPr>
          <p:sp>
            <p:nvSpPr>
              <p:cNvPr id="176" name="Ελεύθερη σχεδίαση 175"/>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7" name="Ευθεία γραμμή σύνδεσης 176"/>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Ευθεία γραμμή σύνδεσης 177"/>
              <p:cNvCxnSpPr/>
              <p:nvPr/>
            </p:nvCxnSpPr>
            <p:spPr>
              <a:xfrm>
                <a:off x="1750790" y="3971156"/>
                <a:ext cx="1959275" cy="4829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84" name="Ομάδα 183"/>
          <p:cNvGrpSpPr/>
          <p:nvPr/>
        </p:nvGrpSpPr>
        <p:grpSpPr>
          <a:xfrm>
            <a:off x="4666462" y="4456162"/>
            <a:ext cx="3531514" cy="1406895"/>
            <a:chOff x="116260" y="3501008"/>
            <a:chExt cx="3531514" cy="1406895"/>
          </a:xfrm>
        </p:grpSpPr>
        <p:grpSp>
          <p:nvGrpSpPr>
            <p:cNvPr id="185" name="Ομάδα 184"/>
            <p:cNvGrpSpPr/>
            <p:nvPr/>
          </p:nvGrpSpPr>
          <p:grpSpPr>
            <a:xfrm>
              <a:off x="123825" y="3501008"/>
              <a:ext cx="3498373" cy="1305157"/>
              <a:chOff x="123825" y="3501008"/>
              <a:chExt cx="3498373" cy="1305157"/>
            </a:xfrm>
          </p:grpSpPr>
          <p:sp>
            <p:nvSpPr>
              <p:cNvPr id="190" name="Ελεύθερη σχεδίαση 189"/>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91" name="Ευθεία γραμμή σύνδεσης 190"/>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2" name="Ευθεία γραμμή σύνδεσης 191"/>
              <p:cNvCxnSpPr/>
              <p:nvPr/>
            </p:nvCxnSpPr>
            <p:spPr>
              <a:xfrm>
                <a:off x="1684115" y="3573016"/>
                <a:ext cx="1938083" cy="123314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86" name="Ομάδα 185"/>
            <p:cNvGrpSpPr/>
            <p:nvPr/>
          </p:nvGrpSpPr>
          <p:grpSpPr>
            <a:xfrm flipV="1">
              <a:off x="116260" y="3567313"/>
              <a:ext cx="3531514" cy="1340590"/>
              <a:chOff x="123825" y="3501008"/>
              <a:chExt cx="3531514" cy="1340590"/>
            </a:xfrm>
          </p:grpSpPr>
          <p:sp>
            <p:nvSpPr>
              <p:cNvPr id="187" name="Ελεύθερη σχεδίαση 186"/>
              <p:cNvSpPr/>
              <p:nvPr/>
            </p:nvSpPr>
            <p:spPr>
              <a:xfrm>
                <a:off x="123825" y="3505200"/>
                <a:ext cx="1343025"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88" name="Ευθεία γραμμή σύνδεσης 187"/>
              <p:cNvCxnSpPr/>
              <p:nvPr/>
            </p:nvCxnSpPr>
            <p:spPr>
              <a:xfrm>
                <a:off x="1475504" y="3501008"/>
                <a:ext cx="216176" cy="7200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Ευθεία γραμμή σύνδεσης 188"/>
              <p:cNvCxnSpPr/>
              <p:nvPr/>
            </p:nvCxnSpPr>
            <p:spPr>
              <a:xfrm>
                <a:off x="1684115" y="3573015"/>
                <a:ext cx="1971224" cy="126858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193" name="Ομάδα 192"/>
          <p:cNvGrpSpPr/>
          <p:nvPr/>
        </p:nvGrpSpPr>
        <p:grpSpPr>
          <a:xfrm>
            <a:off x="4701872" y="4645370"/>
            <a:ext cx="3623669" cy="1011188"/>
            <a:chOff x="117029" y="3704431"/>
            <a:chExt cx="3623669" cy="1011188"/>
          </a:xfrm>
        </p:grpSpPr>
        <p:grpSp>
          <p:nvGrpSpPr>
            <p:cNvPr id="194" name="Ομάδα 193"/>
            <p:cNvGrpSpPr/>
            <p:nvPr/>
          </p:nvGrpSpPr>
          <p:grpSpPr>
            <a:xfrm>
              <a:off x="132631" y="3717032"/>
              <a:ext cx="3496104" cy="944437"/>
              <a:chOff x="132631" y="3717032"/>
              <a:chExt cx="3496104" cy="944437"/>
            </a:xfrm>
          </p:grpSpPr>
          <p:sp>
            <p:nvSpPr>
              <p:cNvPr id="199" name="Ελεύθερη σχεδίαση 198"/>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0" name="Ευθεία γραμμή σύνδεσης 199"/>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Ευθεία γραμμή σύνδεσης 200"/>
              <p:cNvCxnSpPr/>
              <p:nvPr/>
            </p:nvCxnSpPr>
            <p:spPr>
              <a:xfrm>
                <a:off x="1725588" y="3760465"/>
                <a:ext cx="1903147" cy="9010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5" name="Ομάδα 194"/>
            <p:cNvGrpSpPr/>
            <p:nvPr/>
          </p:nvGrpSpPr>
          <p:grpSpPr>
            <a:xfrm flipV="1">
              <a:off x="117029" y="3704431"/>
              <a:ext cx="3623669" cy="1011188"/>
              <a:chOff x="132631" y="3717032"/>
              <a:chExt cx="3623669" cy="1011188"/>
            </a:xfrm>
          </p:grpSpPr>
          <p:sp>
            <p:nvSpPr>
              <p:cNvPr id="196" name="Ελεύθερη σχεδίαση 195"/>
              <p:cNvSpPr/>
              <p:nvPr/>
            </p:nvSpPr>
            <p:spPr>
              <a:xfrm>
                <a:off x="132631" y="3717032"/>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97" name="Ευθεία γραμμή σύνδεσης 196"/>
              <p:cNvCxnSpPr/>
              <p:nvPr/>
            </p:nvCxnSpPr>
            <p:spPr>
              <a:xfrm>
                <a:off x="1403648" y="3717032"/>
                <a:ext cx="317264" cy="5295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8" name="Ευθεία γραμμή σύνδεσης 197"/>
              <p:cNvCxnSpPr/>
              <p:nvPr/>
            </p:nvCxnSpPr>
            <p:spPr>
              <a:xfrm>
                <a:off x="1725588" y="3760464"/>
                <a:ext cx="2030712" cy="96775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grpSp>
        <p:nvGrpSpPr>
          <p:cNvPr id="202" name="Ομάδα 201"/>
          <p:cNvGrpSpPr/>
          <p:nvPr/>
        </p:nvGrpSpPr>
        <p:grpSpPr>
          <a:xfrm>
            <a:off x="4680148" y="4873995"/>
            <a:ext cx="3616127" cy="547491"/>
            <a:chOff x="107504" y="3942580"/>
            <a:chExt cx="3616127" cy="547491"/>
          </a:xfrm>
        </p:grpSpPr>
        <p:grpSp>
          <p:nvGrpSpPr>
            <p:cNvPr id="203" name="Ομάδα 202"/>
            <p:cNvGrpSpPr/>
            <p:nvPr/>
          </p:nvGrpSpPr>
          <p:grpSpPr>
            <a:xfrm>
              <a:off x="116123" y="3942580"/>
              <a:ext cx="3607508" cy="526680"/>
              <a:chOff x="116123" y="3942580"/>
              <a:chExt cx="3607508" cy="526680"/>
            </a:xfrm>
          </p:grpSpPr>
          <p:sp>
            <p:nvSpPr>
              <p:cNvPr id="208" name="Ελεύθερη σχεδίαση 207"/>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9" name="Ευθεία γραμμή σύνδεσης 208"/>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0" name="Ευθεία γραμμή σύνδεσης 209"/>
              <p:cNvCxnSpPr/>
              <p:nvPr/>
            </p:nvCxnSpPr>
            <p:spPr>
              <a:xfrm>
                <a:off x="1750790" y="3971156"/>
                <a:ext cx="1972841" cy="49810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04" name="Ομάδα 203"/>
            <p:cNvGrpSpPr/>
            <p:nvPr/>
          </p:nvGrpSpPr>
          <p:grpSpPr>
            <a:xfrm flipV="1">
              <a:off x="107504" y="3983485"/>
              <a:ext cx="3568502" cy="506586"/>
              <a:chOff x="116123" y="3942580"/>
              <a:chExt cx="3568502" cy="506586"/>
            </a:xfrm>
          </p:grpSpPr>
          <p:sp>
            <p:nvSpPr>
              <p:cNvPr id="205" name="Ελεύθερη σχεδίαση 204"/>
              <p:cNvSpPr/>
              <p:nvPr/>
            </p:nvSpPr>
            <p:spPr>
              <a:xfrm>
                <a:off x="116123" y="3942581"/>
                <a:ext cx="1278000" cy="0"/>
              </a:xfrm>
              <a:custGeom>
                <a:avLst/>
                <a:gdLst>
                  <a:gd name="connsiteX0" fmla="*/ 0 w 1343025"/>
                  <a:gd name="connsiteY0" fmla="*/ 0 h 0"/>
                  <a:gd name="connsiteX1" fmla="*/ 1343025 w 1343025"/>
                  <a:gd name="connsiteY1" fmla="*/ 0 h 0"/>
                </a:gdLst>
                <a:ahLst/>
                <a:cxnLst>
                  <a:cxn ang="0">
                    <a:pos x="connsiteX0" y="connsiteY0"/>
                  </a:cxn>
                  <a:cxn ang="0">
                    <a:pos x="connsiteX1" y="connsiteY1"/>
                  </a:cxn>
                </a:cxnLst>
                <a:rect l="l" t="t" r="r" b="b"/>
                <a:pathLst>
                  <a:path w="1343025">
                    <a:moveTo>
                      <a:pt x="0" y="0"/>
                    </a:moveTo>
                    <a:lnTo>
                      <a:pt x="1343025" y="0"/>
                    </a:ln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06" name="Ευθεία γραμμή σύνδεσης 205"/>
              <p:cNvCxnSpPr/>
              <p:nvPr/>
            </p:nvCxnSpPr>
            <p:spPr>
              <a:xfrm>
                <a:off x="1369740" y="3942580"/>
                <a:ext cx="396000" cy="36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7" name="Ευθεία γραμμή σύνδεσης 206"/>
              <p:cNvCxnSpPr/>
              <p:nvPr/>
            </p:nvCxnSpPr>
            <p:spPr>
              <a:xfrm>
                <a:off x="1750790" y="3971155"/>
                <a:ext cx="1933835" cy="47801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8071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4"/>
                                        </p:tgtEl>
                                        <p:attrNameLst>
                                          <p:attrName>style.visibility</p:attrName>
                                        </p:attrNameLst>
                                      </p:cBhvr>
                                      <p:to>
                                        <p:strVal val="visible"/>
                                      </p:to>
                                    </p:set>
                                    <p:animEffect transition="in" filter="fade">
                                      <p:cBhvr>
                                        <p:cTn id="7" dur="500"/>
                                        <p:tgtEl>
                                          <p:spTgt spid="9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ipe(left)">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ipe(left)">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18"/>
                                        </p:tgtEl>
                                        <p:attrNameLst>
                                          <p:attrName>style.visibility</p:attrName>
                                        </p:attrNameLst>
                                      </p:cBhvr>
                                      <p:to>
                                        <p:strVal val="visible"/>
                                      </p:to>
                                    </p:set>
                                    <p:animEffect transition="in" filter="fade">
                                      <p:cBhvr>
                                        <p:cTn id="22" dur="500"/>
                                        <p:tgtEl>
                                          <p:spTgt spid="21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9"/>
                                        </p:tgtEl>
                                        <p:attrNameLst>
                                          <p:attrName>style.visibility</p:attrName>
                                        </p:attrNameLst>
                                      </p:cBhvr>
                                      <p:to>
                                        <p:strVal val="visible"/>
                                      </p:to>
                                    </p:set>
                                    <p:animEffect transition="in" filter="wipe(left)">
                                      <p:cBhvr>
                                        <p:cTn id="27" dur="500"/>
                                        <p:tgtEl>
                                          <p:spTgt spid="13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40"/>
                                        </p:tgtEl>
                                        <p:attrNameLst>
                                          <p:attrName>style.visibility</p:attrName>
                                        </p:attrNameLst>
                                      </p:cBhvr>
                                      <p:to>
                                        <p:strVal val="visible"/>
                                      </p:to>
                                    </p:set>
                                    <p:animEffect transition="in" filter="wipe(left)">
                                      <p:cBhvr>
                                        <p:cTn id="32" dur="500"/>
                                        <p:tgtEl>
                                          <p:spTgt spid="14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41"/>
                                        </p:tgtEl>
                                        <p:attrNameLst>
                                          <p:attrName>style.visibility</p:attrName>
                                        </p:attrNameLst>
                                      </p:cBhvr>
                                      <p:to>
                                        <p:strVal val="visible"/>
                                      </p:to>
                                    </p:set>
                                    <p:animEffect transition="in" filter="wipe(left)">
                                      <p:cBhvr>
                                        <p:cTn id="37" dur="500"/>
                                        <p:tgtEl>
                                          <p:spTgt spid="14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19"/>
                                        </p:tgtEl>
                                        <p:attrNameLst>
                                          <p:attrName>style.visibility</p:attrName>
                                        </p:attrNameLst>
                                      </p:cBhvr>
                                      <p:to>
                                        <p:strVal val="visible"/>
                                      </p:to>
                                    </p:set>
                                    <p:animEffect transition="in" filter="fade">
                                      <p:cBhvr>
                                        <p:cTn id="42" dur="500"/>
                                        <p:tgtEl>
                                          <p:spTgt spid="2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42"/>
                                        </p:tgtEl>
                                        <p:attrNameLst>
                                          <p:attrName>style.visibility</p:attrName>
                                        </p:attrNameLst>
                                      </p:cBhvr>
                                      <p:to>
                                        <p:strVal val="visible"/>
                                      </p:to>
                                    </p:set>
                                    <p:animEffect transition="in" filter="wipe(left)">
                                      <p:cBhvr>
                                        <p:cTn id="47" dur="500"/>
                                        <p:tgtEl>
                                          <p:spTgt spid="14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162"/>
                                        </p:tgtEl>
                                        <p:attrNameLst>
                                          <p:attrName>style.visibility</p:attrName>
                                        </p:attrNameLst>
                                      </p:cBhvr>
                                      <p:to>
                                        <p:strVal val="visible"/>
                                      </p:to>
                                    </p:set>
                                    <p:animEffect transition="in" filter="wipe(left)">
                                      <p:cBhvr>
                                        <p:cTn id="52" dur="500"/>
                                        <p:tgtEl>
                                          <p:spTgt spid="162"/>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173"/>
                                        </p:tgtEl>
                                        <p:attrNameLst>
                                          <p:attrName>style.visibility</p:attrName>
                                        </p:attrNameLst>
                                      </p:cBhvr>
                                      <p:to>
                                        <p:strVal val="visible"/>
                                      </p:to>
                                    </p:set>
                                    <p:animEffect transition="in" filter="wipe(left)">
                                      <p:cBhvr>
                                        <p:cTn id="57" dur="500"/>
                                        <p:tgtEl>
                                          <p:spTgt spid="17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7"/>
                                        </p:tgtEl>
                                        <p:attrNameLst>
                                          <p:attrName>style.visibility</p:attrName>
                                        </p:attrNameLst>
                                      </p:cBhvr>
                                      <p:to>
                                        <p:strVal val="visible"/>
                                      </p:to>
                                    </p:set>
                                    <p:animEffect transition="in" filter="fade">
                                      <p:cBhvr>
                                        <p:cTn id="62" dur="500"/>
                                        <p:tgtEl>
                                          <p:spTgt spid="217"/>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184"/>
                                        </p:tgtEl>
                                        <p:attrNameLst>
                                          <p:attrName>style.visibility</p:attrName>
                                        </p:attrNameLst>
                                      </p:cBhvr>
                                      <p:to>
                                        <p:strVal val="visible"/>
                                      </p:to>
                                    </p:set>
                                    <p:animEffect transition="in" filter="wipe(left)">
                                      <p:cBhvr>
                                        <p:cTn id="67" dur="500"/>
                                        <p:tgtEl>
                                          <p:spTgt spid="18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193"/>
                                        </p:tgtEl>
                                        <p:attrNameLst>
                                          <p:attrName>style.visibility</p:attrName>
                                        </p:attrNameLst>
                                      </p:cBhvr>
                                      <p:to>
                                        <p:strVal val="visible"/>
                                      </p:to>
                                    </p:set>
                                    <p:animEffect transition="in" filter="wipe(left)">
                                      <p:cBhvr>
                                        <p:cTn id="72" dur="500"/>
                                        <p:tgtEl>
                                          <p:spTgt spid="193"/>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nodeType="clickEffect">
                                  <p:stCondLst>
                                    <p:cond delay="0"/>
                                  </p:stCondLst>
                                  <p:childTnLst>
                                    <p:set>
                                      <p:cBhvr>
                                        <p:cTn id="76" dur="1" fill="hold">
                                          <p:stCondLst>
                                            <p:cond delay="0"/>
                                          </p:stCondLst>
                                        </p:cTn>
                                        <p:tgtEl>
                                          <p:spTgt spid="202"/>
                                        </p:tgtEl>
                                        <p:attrNameLst>
                                          <p:attrName>style.visibility</p:attrName>
                                        </p:attrNameLst>
                                      </p:cBhvr>
                                      <p:to>
                                        <p:strVal val="visible"/>
                                      </p:to>
                                    </p:set>
                                    <p:animEffect transition="in" filter="wipe(left)">
                                      <p:cBhvr>
                                        <p:cTn id="77" dur="5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Σφάλμα Παράλληλης Μετατόπισης</a:t>
            </a:r>
          </a:p>
        </p:txBody>
      </p:sp>
      <p:grpSp>
        <p:nvGrpSpPr>
          <p:cNvPr id="174" name="Ομάδα 173"/>
          <p:cNvGrpSpPr/>
          <p:nvPr/>
        </p:nvGrpSpPr>
        <p:grpSpPr>
          <a:xfrm>
            <a:off x="64911" y="4869160"/>
            <a:ext cx="7387409" cy="1224136"/>
            <a:chOff x="64911" y="4869160"/>
            <a:chExt cx="7387409" cy="1224136"/>
          </a:xfrm>
        </p:grpSpPr>
        <p:grpSp>
          <p:nvGrpSpPr>
            <p:cNvPr id="9" name="Ομάδα 8"/>
            <p:cNvGrpSpPr/>
            <p:nvPr/>
          </p:nvGrpSpPr>
          <p:grpSpPr>
            <a:xfrm>
              <a:off x="4499992" y="4977272"/>
              <a:ext cx="2952328" cy="900000"/>
              <a:chOff x="4499992" y="880076"/>
              <a:chExt cx="2952328" cy="900000"/>
            </a:xfrm>
          </p:grpSpPr>
          <p:cxnSp>
            <p:nvCxnSpPr>
              <p:cNvPr id="15" name="Ευθεία γραμμή σύνδεσης 14"/>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nvGrpSpPr>
              <p:cNvPr id="11" name="Ομάδα 10"/>
              <p:cNvGrpSpPr/>
              <p:nvPr/>
            </p:nvGrpSpPr>
            <p:grpSpPr>
              <a:xfrm>
                <a:off x="5787897" y="880076"/>
                <a:ext cx="89772" cy="900000"/>
                <a:chOff x="4716016" y="2163289"/>
                <a:chExt cx="89772" cy="1121695"/>
              </a:xfrm>
            </p:grpSpPr>
            <p:sp>
              <p:nvSpPr>
                <p:cNvPr id="12" name="Ελεύθερη σχεδίαση 11"/>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Ελεύθερη σχεδίαση 12"/>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124" name="Τίτλος 1"/>
            <p:cNvSpPr txBox="1">
              <a:spLocks/>
            </p:cNvSpPr>
            <p:nvPr/>
          </p:nvSpPr>
          <p:spPr>
            <a:xfrm>
              <a:off x="64911" y="4869160"/>
              <a:ext cx="3702953" cy="122413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Οι λεπτοί φακοί διορθώνουν ικανοποιητικά το σφάλμα </a:t>
              </a:r>
              <a:r>
                <a:rPr lang="el-GR" sz="1800" b="1" dirty="0" smtClean="0">
                  <a:solidFill>
                    <a:srgbClr val="FFFF00"/>
                  </a:solidFill>
                  <a:latin typeface="Times New Roman" panose="02020603050405020304" pitchFamily="18" charset="0"/>
                  <a:cs typeface="Times New Roman" panose="02020603050405020304" pitchFamily="18" charset="0"/>
                </a:rPr>
                <a:t>παράλληλης</a:t>
              </a:r>
              <a:r>
                <a:rPr lang="el-GR" sz="1800" b="1" dirty="0" smtClean="0">
                  <a:latin typeface="Times New Roman" panose="02020603050405020304" pitchFamily="18" charset="0"/>
                  <a:cs typeface="Times New Roman" panose="02020603050405020304" pitchFamily="18" charset="0"/>
                </a:rPr>
                <a:t> μετατόπισης. Η μετατόπιση </a:t>
              </a:r>
              <a:r>
                <a:rPr lang="en-US" sz="2000" b="1" i="1" dirty="0" smtClean="0">
                  <a:solidFill>
                    <a:srgbClr val="FFFF00"/>
                  </a:solidFill>
                  <a:latin typeface="Times New Roman" panose="02020603050405020304" pitchFamily="18" charset="0"/>
                  <a:cs typeface="Times New Roman" panose="02020603050405020304" pitchFamily="18" charset="0"/>
                </a:rPr>
                <a:t>d</a:t>
              </a:r>
              <a:r>
                <a:rPr lang="el-GR" sz="1800" b="1" dirty="0" smtClean="0">
                  <a:latin typeface="Times New Roman" panose="02020603050405020304" pitchFamily="18" charset="0"/>
                  <a:cs typeface="Times New Roman" panose="02020603050405020304" pitchFamily="18" charset="0"/>
                </a:rPr>
                <a:t> δεν είναι μετρήσιμη. </a:t>
              </a:r>
            </a:p>
          </p:txBody>
        </p:sp>
      </p:grpSp>
      <p:grpSp>
        <p:nvGrpSpPr>
          <p:cNvPr id="169" name="Ομάδα 168"/>
          <p:cNvGrpSpPr/>
          <p:nvPr/>
        </p:nvGrpSpPr>
        <p:grpSpPr>
          <a:xfrm>
            <a:off x="76959" y="620688"/>
            <a:ext cx="8383473" cy="2376000"/>
            <a:chOff x="76959" y="620688"/>
            <a:chExt cx="8383473" cy="2376000"/>
          </a:xfrm>
        </p:grpSpPr>
        <p:grpSp>
          <p:nvGrpSpPr>
            <p:cNvPr id="128" name="Ομάδα 127"/>
            <p:cNvGrpSpPr/>
            <p:nvPr/>
          </p:nvGrpSpPr>
          <p:grpSpPr>
            <a:xfrm>
              <a:off x="4860432" y="620688"/>
              <a:ext cx="3600000" cy="2376000"/>
              <a:chOff x="4860432" y="620688"/>
              <a:chExt cx="3600000" cy="2376000"/>
            </a:xfrm>
          </p:grpSpPr>
          <p:grpSp>
            <p:nvGrpSpPr>
              <p:cNvPr id="17" name="Ομάδα 16"/>
              <p:cNvGrpSpPr/>
              <p:nvPr/>
            </p:nvGrpSpPr>
            <p:grpSpPr>
              <a:xfrm>
                <a:off x="6084568" y="620688"/>
                <a:ext cx="540000" cy="2376000"/>
                <a:chOff x="1382865" y="1864877"/>
                <a:chExt cx="319206" cy="1584904"/>
              </a:xfrm>
            </p:grpSpPr>
            <p:sp>
              <p:nvSpPr>
                <p:cNvPr id="19" name="Τόξο 18"/>
                <p:cNvSpPr/>
                <p:nvPr/>
              </p:nvSpPr>
              <p:spPr>
                <a:xfrm>
                  <a:off x="1382865" y="1865604"/>
                  <a:ext cx="309677" cy="1584177"/>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0" name="Τόξο 19"/>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18" name="Ευθεία γραμμή σύνδεσης 17"/>
              <p:cNvCxnSpPr/>
              <p:nvPr/>
            </p:nvCxnSpPr>
            <p:spPr>
              <a:xfrm>
                <a:off x="4860432" y="1793992"/>
                <a:ext cx="3600000" cy="0"/>
              </a:xfrm>
              <a:prstGeom prst="line">
                <a:avLst/>
              </a:prstGeom>
              <a:ln w="19050"/>
            </p:spPr>
            <p:style>
              <a:lnRef idx="1">
                <a:schemeClr val="accent6"/>
              </a:lnRef>
              <a:fillRef idx="0">
                <a:schemeClr val="accent6"/>
              </a:fillRef>
              <a:effectRef idx="0">
                <a:schemeClr val="accent6"/>
              </a:effectRef>
              <a:fontRef idx="minor">
                <a:schemeClr val="tx1"/>
              </a:fontRef>
            </p:style>
          </p:cxnSp>
        </p:grpSp>
        <p:sp>
          <p:nvSpPr>
            <p:cNvPr id="125" name="Τίτλος 1"/>
            <p:cNvSpPr txBox="1">
              <a:spLocks/>
            </p:cNvSpPr>
            <p:nvPr/>
          </p:nvSpPr>
          <p:spPr>
            <a:xfrm>
              <a:off x="76959" y="980728"/>
              <a:ext cx="3918977" cy="158417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Στους φακούς, οι οποίοι έχουν σχετικά μεγάλο πάχος, η φωτεινή ακτίνα που στοχεύει το οπτικό κέντρο υφίσταται παράλληλη μετατόπιση </a:t>
              </a:r>
              <a:r>
                <a:rPr lang="en-US" sz="2400" b="1" i="1" dirty="0" smtClean="0">
                  <a:solidFill>
                    <a:srgbClr val="FFFF00"/>
                  </a:solidFill>
                  <a:latin typeface="Times New Roman" panose="02020603050405020304" pitchFamily="18" charset="0"/>
                  <a:cs typeface="Times New Roman" panose="02020603050405020304" pitchFamily="18" charset="0"/>
                </a:rPr>
                <a:t>d</a:t>
              </a:r>
              <a:r>
                <a:rPr lang="el-GR" sz="1800" b="1" dirty="0" smtClean="0">
                  <a:latin typeface="Times New Roman" panose="02020603050405020304" pitchFamily="18" charset="0"/>
                  <a:cs typeface="Times New Roman" panose="02020603050405020304" pitchFamily="18" charset="0"/>
                </a:rPr>
                <a:t> η οποία εξαρτάται από το πάχος του φακού.</a:t>
              </a:r>
            </a:p>
          </p:txBody>
        </p:sp>
      </p:grpSp>
      <p:sp>
        <p:nvSpPr>
          <p:cNvPr id="158" name="Ελεύθερη σχεδίαση 157"/>
          <p:cNvSpPr/>
          <p:nvPr/>
        </p:nvSpPr>
        <p:spPr>
          <a:xfrm>
            <a:off x="4966855" y="602674"/>
            <a:ext cx="3044536" cy="2327563"/>
          </a:xfrm>
          <a:custGeom>
            <a:avLst/>
            <a:gdLst>
              <a:gd name="connsiteX0" fmla="*/ 0 w 3054927"/>
              <a:gd name="connsiteY0" fmla="*/ 0 h 2296391"/>
              <a:gd name="connsiteX1" fmla="*/ 1153390 w 3054927"/>
              <a:gd name="connsiteY1" fmla="*/ 1007918 h 2296391"/>
              <a:gd name="connsiteX2" fmla="*/ 1652154 w 3054927"/>
              <a:gd name="connsiteY2" fmla="*/ 1132609 h 2296391"/>
              <a:gd name="connsiteX3" fmla="*/ 3054927 w 3054927"/>
              <a:gd name="connsiteY3" fmla="*/ 2296391 h 2296391"/>
              <a:gd name="connsiteX0" fmla="*/ 0 w 3054927"/>
              <a:gd name="connsiteY0" fmla="*/ 0 h 2317172"/>
              <a:gd name="connsiteX1" fmla="*/ 1153390 w 3054927"/>
              <a:gd name="connsiteY1" fmla="*/ 1007918 h 2317172"/>
              <a:gd name="connsiteX2" fmla="*/ 1652154 w 3054927"/>
              <a:gd name="connsiteY2" fmla="*/ 1132609 h 2317172"/>
              <a:gd name="connsiteX3" fmla="*/ 3054927 w 3054927"/>
              <a:gd name="connsiteY3" fmla="*/ 2317172 h 2317172"/>
              <a:gd name="connsiteX0" fmla="*/ 0 w 3044536"/>
              <a:gd name="connsiteY0" fmla="*/ 0 h 2327563"/>
              <a:gd name="connsiteX1" fmla="*/ 1153390 w 3044536"/>
              <a:gd name="connsiteY1" fmla="*/ 1007918 h 2327563"/>
              <a:gd name="connsiteX2" fmla="*/ 1652154 w 3044536"/>
              <a:gd name="connsiteY2" fmla="*/ 1132609 h 2327563"/>
              <a:gd name="connsiteX3" fmla="*/ 3044536 w 3044536"/>
              <a:gd name="connsiteY3" fmla="*/ 2327563 h 2327563"/>
            </a:gdLst>
            <a:ahLst/>
            <a:cxnLst>
              <a:cxn ang="0">
                <a:pos x="connsiteX0" y="connsiteY0"/>
              </a:cxn>
              <a:cxn ang="0">
                <a:pos x="connsiteX1" y="connsiteY1"/>
              </a:cxn>
              <a:cxn ang="0">
                <a:pos x="connsiteX2" y="connsiteY2"/>
              </a:cxn>
              <a:cxn ang="0">
                <a:pos x="connsiteX3" y="connsiteY3"/>
              </a:cxn>
            </a:cxnLst>
            <a:rect l="l" t="t" r="r" b="b"/>
            <a:pathLst>
              <a:path w="3044536" h="2327563">
                <a:moveTo>
                  <a:pt x="0" y="0"/>
                </a:moveTo>
                <a:lnTo>
                  <a:pt x="1153390" y="1007918"/>
                </a:lnTo>
                <a:lnTo>
                  <a:pt x="1652154" y="1132609"/>
                </a:lnTo>
                <a:lnTo>
                  <a:pt x="3044536" y="2327563"/>
                </a:lnTo>
              </a:path>
            </a:pathLst>
          </a:custGeom>
          <a:noFill/>
          <a:ln w="28575">
            <a:solidFill>
              <a:srgbClr val="FF0000"/>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170" name="Ομάδα 169"/>
          <p:cNvGrpSpPr/>
          <p:nvPr/>
        </p:nvGrpSpPr>
        <p:grpSpPr>
          <a:xfrm>
            <a:off x="6120245" y="1610592"/>
            <a:ext cx="1979083" cy="1601007"/>
            <a:chOff x="6120245" y="1610592"/>
            <a:chExt cx="1979083" cy="1601007"/>
          </a:xfrm>
        </p:grpSpPr>
        <p:cxnSp>
          <p:nvCxnSpPr>
            <p:cNvPr id="138" name="Ευθεία γραμμή σύνδεσης 137"/>
            <p:cNvCxnSpPr>
              <a:stCxn id="158" idx="1"/>
            </p:cNvCxnSpPr>
            <p:nvPr/>
          </p:nvCxnSpPr>
          <p:spPr>
            <a:xfrm>
              <a:off x="6120245" y="1610592"/>
              <a:ext cx="1630498" cy="1410614"/>
            </a:xfrm>
            <a:prstGeom prst="line">
              <a:avLst/>
            </a:prstGeom>
            <a:ln w="19050">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4" name="Ευθύγραμμο βέλος σύνδεσης 163"/>
            <p:cNvCxnSpPr/>
            <p:nvPr/>
          </p:nvCxnSpPr>
          <p:spPr>
            <a:xfrm flipV="1">
              <a:off x="7496175" y="2995599"/>
              <a:ext cx="216000" cy="21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7" name="Ευθύγραμμο βέλος σύνδεσης 166"/>
            <p:cNvCxnSpPr/>
            <p:nvPr/>
          </p:nvCxnSpPr>
          <p:spPr>
            <a:xfrm rot="10800000" flipV="1">
              <a:off x="7883328" y="2626545"/>
              <a:ext cx="216000" cy="21600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8" name="Ορθογώνιο 167"/>
            <p:cNvSpPr/>
            <p:nvPr/>
          </p:nvSpPr>
          <p:spPr>
            <a:xfrm>
              <a:off x="7689799" y="2819258"/>
              <a:ext cx="300082" cy="369332"/>
            </a:xfrm>
            <a:prstGeom prst="rect">
              <a:avLst/>
            </a:prstGeom>
          </p:spPr>
          <p:txBody>
            <a:bodyPr wrap="none">
              <a:spAutoFit/>
            </a:bodyPr>
            <a:lstStyle/>
            <a:p>
              <a:r>
                <a:rPr lang="en-US" b="1" i="1" dirty="0">
                  <a:latin typeface="Times New Roman" panose="02020603050405020304" pitchFamily="18" charset="0"/>
                  <a:cs typeface="Times New Roman" panose="02020603050405020304" pitchFamily="18" charset="0"/>
                </a:rPr>
                <a:t>d</a:t>
              </a:r>
              <a:endParaRPr lang="el-GR" i="1" dirty="0"/>
            </a:p>
          </p:txBody>
        </p:sp>
      </p:grpSp>
      <p:sp>
        <p:nvSpPr>
          <p:cNvPr id="171" name="Τίτλος 1"/>
          <p:cNvSpPr txBox="1">
            <a:spLocks/>
          </p:cNvSpPr>
          <p:nvPr/>
        </p:nvSpPr>
        <p:spPr>
          <a:xfrm>
            <a:off x="4323" y="3877841"/>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Διόρθωση Παράλληλης Μετατόπισης</a:t>
            </a:r>
          </a:p>
        </p:txBody>
      </p:sp>
      <p:cxnSp>
        <p:nvCxnSpPr>
          <p:cNvPr id="173" name="Ευθύγραμμο βέλος σύνδεσης 172"/>
          <p:cNvCxnSpPr/>
          <p:nvPr/>
        </p:nvCxnSpPr>
        <p:spPr>
          <a:xfrm>
            <a:off x="4716016" y="4870069"/>
            <a:ext cx="2304256" cy="1151219"/>
          </a:xfrm>
          <a:prstGeom prst="straightConnector1">
            <a:avLst/>
          </a:prstGeom>
          <a:ln w="1905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6173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69"/>
                                        </p:tgtEl>
                                        <p:attrNameLst>
                                          <p:attrName>style.visibility</p:attrName>
                                        </p:attrNameLst>
                                      </p:cBhvr>
                                      <p:to>
                                        <p:strVal val="visible"/>
                                      </p:to>
                                    </p:set>
                                    <p:animEffect transition="in" filter="wipe(up)">
                                      <p:cBhvr>
                                        <p:cTn id="7" dur="500"/>
                                        <p:tgtEl>
                                          <p:spTgt spid="1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58"/>
                                        </p:tgtEl>
                                        <p:attrNameLst>
                                          <p:attrName>style.visibility</p:attrName>
                                        </p:attrNameLst>
                                      </p:cBhvr>
                                      <p:to>
                                        <p:strVal val="visible"/>
                                      </p:to>
                                    </p:set>
                                    <p:animEffect transition="in" filter="wipe(up)">
                                      <p:cBhvr>
                                        <p:cTn id="12" dur="500"/>
                                        <p:tgtEl>
                                          <p:spTgt spid="15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70"/>
                                        </p:tgtEl>
                                        <p:attrNameLst>
                                          <p:attrName>style.visibility</p:attrName>
                                        </p:attrNameLst>
                                      </p:cBhvr>
                                      <p:to>
                                        <p:strVal val="visible"/>
                                      </p:to>
                                    </p:set>
                                    <p:animEffect transition="in" filter="wipe(left)">
                                      <p:cBhvr>
                                        <p:cTn id="17" dur="500"/>
                                        <p:tgtEl>
                                          <p:spTgt spid="17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1"/>
                                        </p:tgtEl>
                                        <p:attrNameLst>
                                          <p:attrName>style.visibility</p:attrName>
                                        </p:attrNameLst>
                                      </p:cBhvr>
                                      <p:to>
                                        <p:strVal val="visible"/>
                                      </p:to>
                                    </p:set>
                                    <p:animEffect transition="in" filter="wipe(left)">
                                      <p:cBhvr>
                                        <p:cTn id="22" dur="500"/>
                                        <p:tgtEl>
                                          <p:spTgt spid="17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74"/>
                                        </p:tgtEl>
                                        <p:attrNameLst>
                                          <p:attrName>style.visibility</p:attrName>
                                        </p:attrNameLst>
                                      </p:cBhvr>
                                      <p:to>
                                        <p:strVal val="visible"/>
                                      </p:to>
                                    </p:set>
                                    <p:animEffect transition="in" filter="wipe(up)">
                                      <p:cBhvr>
                                        <p:cTn id="27" dur="500"/>
                                        <p:tgtEl>
                                          <p:spTgt spid="17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173"/>
                                        </p:tgtEl>
                                        <p:attrNameLst>
                                          <p:attrName>style.visibility</p:attrName>
                                        </p:attrNameLst>
                                      </p:cBhvr>
                                      <p:to>
                                        <p:strVal val="visible"/>
                                      </p:to>
                                    </p:set>
                                    <p:animEffect transition="in" filter="wipe(up)">
                                      <p:cBhvr>
                                        <p:cTn id="32" dur="500"/>
                                        <p:tgtEl>
                                          <p:spTgt spid="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animBg="1"/>
      <p:bldP spid="171"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Ομάδα 2"/>
          <p:cNvGrpSpPr/>
          <p:nvPr/>
        </p:nvGrpSpPr>
        <p:grpSpPr>
          <a:xfrm>
            <a:off x="1259632" y="764704"/>
            <a:ext cx="7308000" cy="3744416"/>
            <a:chOff x="1691680" y="1052736"/>
            <a:chExt cx="7308000" cy="3744416"/>
          </a:xfrm>
        </p:grpSpPr>
        <p:grpSp>
          <p:nvGrpSpPr>
            <p:cNvPr id="4" name="Ομάδα 3"/>
            <p:cNvGrpSpPr/>
            <p:nvPr/>
          </p:nvGrpSpPr>
          <p:grpSpPr>
            <a:xfrm>
              <a:off x="3790304" y="1052736"/>
              <a:ext cx="1429770" cy="3744416"/>
              <a:chOff x="1385168" y="1864877"/>
              <a:chExt cx="316903" cy="1584905"/>
            </a:xfrm>
          </p:grpSpPr>
          <p:sp>
            <p:nvSpPr>
              <p:cNvPr id="6" name="Τόξο 5"/>
              <p:cNvSpPr/>
              <p:nvPr/>
            </p:nvSpPr>
            <p:spPr>
              <a:xfrm>
                <a:off x="1385168" y="1865606"/>
                <a:ext cx="309677"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Τόξο 6"/>
              <p:cNvSpPr/>
              <p:nvPr/>
            </p:nvSpPr>
            <p:spPr>
              <a:xfrm flipH="1">
                <a:off x="1414039" y="1864877"/>
                <a:ext cx="288032" cy="1584176"/>
              </a:xfrm>
              <a:prstGeom prst="arc">
                <a:avLst>
                  <a:gd name="adj1" fmla="val 16200000"/>
                  <a:gd name="adj2" fmla="val 5374124"/>
                </a:avLst>
              </a:prstGeom>
              <a:solidFill>
                <a:schemeClr val="tx1"/>
              </a:solidFill>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cxnSp>
          <p:nvCxnSpPr>
            <p:cNvPr id="5" name="Ευθεία γραμμή σύνδεσης 4"/>
            <p:cNvCxnSpPr/>
            <p:nvPr/>
          </p:nvCxnSpPr>
          <p:spPr>
            <a:xfrm>
              <a:off x="1691680" y="2924944"/>
              <a:ext cx="7308000" cy="0"/>
            </a:xfrm>
            <a:prstGeom prst="line">
              <a:avLst/>
            </a:prstGeom>
            <a:ln w="28575">
              <a:solidFill>
                <a:srgbClr val="FF831D"/>
              </a:solidFill>
            </a:ln>
          </p:spPr>
          <p:style>
            <a:lnRef idx="1">
              <a:schemeClr val="accent1"/>
            </a:lnRef>
            <a:fillRef idx="0">
              <a:schemeClr val="accent1"/>
            </a:fillRef>
            <a:effectRef idx="0">
              <a:schemeClr val="accent1"/>
            </a:effectRef>
            <a:fontRef idx="minor">
              <a:schemeClr val="tx1"/>
            </a:fontRef>
          </p:style>
        </p:cxnSp>
      </p:grpSp>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Σφάλμα Σφαιρικής &amp; Χρωματικής Εκτροπής</a:t>
            </a:r>
          </a:p>
        </p:txBody>
      </p:sp>
      <p:grpSp>
        <p:nvGrpSpPr>
          <p:cNvPr id="94" name="Ομάδα 93"/>
          <p:cNvGrpSpPr/>
          <p:nvPr/>
        </p:nvGrpSpPr>
        <p:grpSpPr>
          <a:xfrm>
            <a:off x="1321297" y="1384904"/>
            <a:ext cx="7715199" cy="2558535"/>
            <a:chOff x="1321297" y="1384904"/>
            <a:chExt cx="7715199" cy="2558535"/>
          </a:xfrm>
        </p:grpSpPr>
        <p:grpSp>
          <p:nvGrpSpPr>
            <p:cNvPr id="92" name="Ομάδα 91"/>
            <p:cNvGrpSpPr/>
            <p:nvPr/>
          </p:nvGrpSpPr>
          <p:grpSpPr>
            <a:xfrm>
              <a:off x="1323335" y="1384904"/>
              <a:ext cx="7484087" cy="2088679"/>
              <a:chOff x="1323335" y="1384904"/>
              <a:chExt cx="7484087" cy="2088679"/>
            </a:xfrm>
          </p:grpSpPr>
          <p:cxnSp>
            <p:nvCxnSpPr>
              <p:cNvPr id="9" name="Ευθεία γραμμή σύνδεσης 8"/>
              <p:cNvCxnSpPr/>
              <p:nvPr/>
            </p:nvCxnSpPr>
            <p:spPr>
              <a:xfrm>
                <a:off x="1323335" y="1384904"/>
                <a:ext cx="23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p:cNvCxnSpPr/>
              <p:nvPr/>
            </p:nvCxnSpPr>
            <p:spPr>
              <a:xfrm>
                <a:off x="4621219" y="1536011"/>
                <a:ext cx="4168121" cy="1752447"/>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a:off x="4601166" y="1536010"/>
                <a:ext cx="4188174" cy="1800000"/>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9" name="Ευθεία γραμμή σύνδεσης 28"/>
              <p:cNvCxnSpPr/>
              <p:nvPr/>
            </p:nvCxnSpPr>
            <p:spPr>
              <a:xfrm>
                <a:off x="4630260" y="1551443"/>
                <a:ext cx="4169471" cy="1843200"/>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30" name="Ευθεία γραμμή σύνδεσης 29"/>
              <p:cNvCxnSpPr/>
              <p:nvPr/>
            </p:nvCxnSpPr>
            <p:spPr>
              <a:xfrm>
                <a:off x="4640651" y="1581415"/>
                <a:ext cx="4157730" cy="1857600"/>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1" name="Ευθεία γραμμή σύνδεσης 30"/>
              <p:cNvCxnSpPr/>
              <p:nvPr/>
            </p:nvCxnSpPr>
            <p:spPr>
              <a:xfrm>
                <a:off x="3666340" y="1391994"/>
                <a:ext cx="974311" cy="143833"/>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Ευθεία γραμμή σύνδεσης 31"/>
              <p:cNvCxnSpPr/>
              <p:nvPr/>
            </p:nvCxnSpPr>
            <p:spPr>
              <a:xfrm>
                <a:off x="3681682" y="1393062"/>
                <a:ext cx="958969" cy="215999"/>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40" name="Ευθεία γραμμή σύνδεσης 39"/>
              <p:cNvCxnSpPr/>
              <p:nvPr/>
            </p:nvCxnSpPr>
            <p:spPr>
              <a:xfrm>
                <a:off x="4633558" y="1601583"/>
                <a:ext cx="4173864" cy="1872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grpSp>
        <p:grpSp>
          <p:nvGrpSpPr>
            <p:cNvPr id="93" name="Ομάδα 92"/>
            <p:cNvGrpSpPr/>
            <p:nvPr/>
          </p:nvGrpSpPr>
          <p:grpSpPr>
            <a:xfrm>
              <a:off x="1321297" y="1693431"/>
              <a:ext cx="7715199" cy="2250008"/>
              <a:chOff x="1321297" y="1693431"/>
              <a:chExt cx="7715199" cy="2250008"/>
            </a:xfrm>
          </p:grpSpPr>
          <p:cxnSp>
            <p:nvCxnSpPr>
              <p:cNvPr id="13" name="Ευθεία γραμμή σύνδεσης 12"/>
              <p:cNvCxnSpPr/>
              <p:nvPr/>
            </p:nvCxnSpPr>
            <p:spPr>
              <a:xfrm flipV="1">
                <a:off x="1321297" y="3922665"/>
                <a:ext cx="234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Ευθεία γραμμή σύνδεσης 46"/>
              <p:cNvCxnSpPr/>
              <p:nvPr/>
            </p:nvCxnSpPr>
            <p:spPr>
              <a:xfrm flipV="1">
                <a:off x="3664620" y="3816841"/>
                <a:ext cx="936546" cy="117436"/>
              </a:xfrm>
              <a:prstGeom prst="line">
                <a:avLst/>
              </a:prstGeom>
              <a:ln w="9525">
                <a:solidFill>
                  <a:srgbClr val="660066"/>
                </a:solidFill>
              </a:ln>
            </p:spPr>
            <p:style>
              <a:lnRef idx="1">
                <a:schemeClr val="accent1"/>
              </a:lnRef>
              <a:fillRef idx="0">
                <a:schemeClr val="accent1"/>
              </a:fillRef>
              <a:effectRef idx="0">
                <a:schemeClr val="accent1"/>
              </a:effectRef>
              <a:fontRef idx="minor">
                <a:schemeClr val="tx1"/>
              </a:fontRef>
            </p:style>
          </p:cxnSp>
          <p:cxnSp>
            <p:nvCxnSpPr>
              <p:cNvPr id="48" name="Ευθεία γραμμή σύνδεσης 47"/>
              <p:cNvCxnSpPr/>
              <p:nvPr/>
            </p:nvCxnSpPr>
            <p:spPr>
              <a:xfrm flipH="1">
                <a:off x="3681240" y="3871439"/>
                <a:ext cx="921204" cy="72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Ευθεία γραμμή σύνδεσης 59"/>
              <p:cNvCxnSpPr/>
              <p:nvPr/>
            </p:nvCxnSpPr>
            <p:spPr>
              <a:xfrm flipV="1">
                <a:off x="4603472" y="1693431"/>
                <a:ext cx="4308445" cy="2124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1" name="Ευθεία γραμμή σύνδεσης 60"/>
              <p:cNvCxnSpPr/>
              <p:nvPr/>
            </p:nvCxnSpPr>
            <p:spPr>
              <a:xfrm flipV="1">
                <a:off x="4590625" y="1875886"/>
                <a:ext cx="4341345" cy="1980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Ευθεία γραμμή σύνδεσης 61"/>
              <p:cNvCxnSpPr/>
              <p:nvPr/>
            </p:nvCxnSpPr>
            <p:spPr>
              <a:xfrm flipV="1">
                <a:off x="4600711" y="1787674"/>
                <a:ext cx="4435785" cy="2052000"/>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3" name="Ευθεία γραμμή σύνδεσης 62"/>
              <p:cNvCxnSpPr/>
              <p:nvPr/>
            </p:nvCxnSpPr>
            <p:spPr>
              <a:xfrm flipV="1">
                <a:off x="4581443" y="1788207"/>
                <a:ext cx="4350527" cy="2062800"/>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64" name="Ευθεία γραμμή σύνδεσης 63"/>
              <p:cNvCxnSpPr/>
              <p:nvPr/>
            </p:nvCxnSpPr>
            <p:spPr>
              <a:xfrm flipV="1">
                <a:off x="4601166" y="1748266"/>
                <a:ext cx="4310751" cy="2102400"/>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grpSp>
      </p:grpSp>
      <p:grpSp>
        <p:nvGrpSpPr>
          <p:cNvPr id="91" name="Ομάδα 90"/>
          <p:cNvGrpSpPr/>
          <p:nvPr/>
        </p:nvGrpSpPr>
        <p:grpSpPr>
          <a:xfrm>
            <a:off x="1306147" y="979659"/>
            <a:ext cx="7503246" cy="3374325"/>
            <a:chOff x="1306147" y="979659"/>
            <a:chExt cx="7503246" cy="3374325"/>
          </a:xfrm>
        </p:grpSpPr>
        <p:grpSp>
          <p:nvGrpSpPr>
            <p:cNvPr id="89" name="Ομάδα 88"/>
            <p:cNvGrpSpPr/>
            <p:nvPr/>
          </p:nvGrpSpPr>
          <p:grpSpPr>
            <a:xfrm>
              <a:off x="1313625" y="979659"/>
              <a:ext cx="7495768" cy="2860984"/>
              <a:chOff x="1313625" y="979659"/>
              <a:chExt cx="7495768" cy="2860984"/>
            </a:xfrm>
          </p:grpSpPr>
          <p:cxnSp>
            <p:nvCxnSpPr>
              <p:cNvPr id="8" name="Ευθεία γραμμή σύνδεσης 7"/>
              <p:cNvCxnSpPr/>
              <p:nvPr/>
            </p:nvCxnSpPr>
            <p:spPr>
              <a:xfrm>
                <a:off x="1313625" y="979659"/>
                <a:ext cx="253538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3826187" y="979659"/>
                <a:ext cx="612000" cy="108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Ευθεία γραμμή σύνδεσης 17"/>
              <p:cNvCxnSpPr/>
              <p:nvPr/>
            </p:nvCxnSpPr>
            <p:spPr>
              <a:xfrm>
                <a:off x="3841529" y="980727"/>
                <a:ext cx="684000" cy="21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20" name="Ευθεία γραμμή σύνδεσης 19"/>
              <p:cNvCxnSpPr/>
              <p:nvPr/>
            </p:nvCxnSpPr>
            <p:spPr>
              <a:xfrm>
                <a:off x="4492439" y="1199640"/>
                <a:ext cx="4225353" cy="2641003"/>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22" name="Ευθεία γραμμή σύνδεσης 21"/>
              <p:cNvCxnSpPr/>
              <p:nvPr/>
            </p:nvCxnSpPr>
            <p:spPr>
              <a:xfrm>
                <a:off x="4458428" y="1083909"/>
                <a:ext cx="4302373" cy="2560835"/>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a:off x="4438375" y="1083908"/>
                <a:ext cx="4276119" cy="2590075"/>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Ευθεία γραμμή σύνδεσης 24"/>
              <p:cNvCxnSpPr/>
              <p:nvPr/>
            </p:nvCxnSpPr>
            <p:spPr>
              <a:xfrm>
                <a:off x="4468819" y="1124744"/>
                <a:ext cx="4291982" cy="2641003"/>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26" name="Ευθεία γραμμή σύνδεσης 25"/>
              <p:cNvCxnSpPr/>
              <p:nvPr/>
            </p:nvCxnSpPr>
            <p:spPr>
              <a:xfrm>
                <a:off x="4488251" y="1159428"/>
                <a:ext cx="4321142" cy="2681215"/>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grpSp>
        <p:grpSp>
          <p:nvGrpSpPr>
            <p:cNvPr id="90" name="Ομάδα 89"/>
            <p:cNvGrpSpPr/>
            <p:nvPr/>
          </p:nvGrpSpPr>
          <p:grpSpPr>
            <a:xfrm>
              <a:off x="1306147" y="1384904"/>
              <a:ext cx="7501275" cy="2969080"/>
              <a:chOff x="1306147" y="1384904"/>
              <a:chExt cx="7501275" cy="2969080"/>
            </a:xfrm>
          </p:grpSpPr>
          <p:cxnSp>
            <p:nvCxnSpPr>
              <p:cNvPr id="12" name="Ευθεία γραμμή σύνδεσης 11"/>
              <p:cNvCxnSpPr/>
              <p:nvPr/>
            </p:nvCxnSpPr>
            <p:spPr>
              <a:xfrm flipV="1">
                <a:off x="1306147" y="4344322"/>
                <a:ext cx="2592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Ευθεία γραμμή σύνδεσης 73"/>
              <p:cNvCxnSpPr/>
              <p:nvPr/>
            </p:nvCxnSpPr>
            <p:spPr>
              <a:xfrm flipV="1">
                <a:off x="4490622" y="1384904"/>
                <a:ext cx="4185737" cy="2763375"/>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6" name="Ευθεία γραμμή σύνδεσης 75"/>
              <p:cNvCxnSpPr/>
              <p:nvPr/>
            </p:nvCxnSpPr>
            <p:spPr>
              <a:xfrm flipV="1">
                <a:off x="3864648" y="4144978"/>
                <a:ext cx="612000" cy="19958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8" name="Ευθεία γραμμή σύνδεσης 77"/>
              <p:cNvCxnSpPr/>
              <p:nvPr/>
            </p:nvCxnSpPr>
            <p:spPr>
              <a:xfrm flipV="1">
                <a:off x="3882364" y="4245984"/>
                <a:ext cx="540000" cy="10800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9" name="Ευθεία γραμμή σύνδεσης 78"/>
              <p:cNvCxnSpPr/>
              <p:nvPr/>
            </p:nvCxnSpPr>
            <p:spPr>
              <a:xfrm flipV="1">
                <a:off x="4436327" y="1513194"/>
                <a:ext cx="4371095" cy="2734865"/>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3" name="Ευθεία γραμμή σύνδεσης 82"/>
              <p:cNvCxnSpPr/>
              <p:nvPr/>
            </p:nvCxnSpPr>
            <p:spPr>
              <a:xfrm flipV="1">
                <a:off x="4443972" y="1405892"/>
                <a:ext cx="4270522" cy="2796354"/>
              </a:xfrm>
              <a:prstGeom prst="line">
                <a:avLst/>
              </a:prstGeom>
              <a:ln w="952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85" name="Ευθεία γραμμή σύνδεσης 84"/>
              <p:cNvCxnSpPr/>
              <p:nvPr/>
            </p:nvCxnSpPr>
            <p:spPr>
              <a:xfrm flipV="1">
                <a:off x="4434356" y="1430422"/>
                <a:ext cx="4326445" cy="2777781"/>
              </a:xfrm>
              <a:prstGeom prst="line">
                <a:avLst/>
              </a:prstGeom>
              <a:ln w="952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87" name="Ευθεία γραμμή σύνδεσης 86"/>
              <p:cNvCxnSpPr/>
              <p:nvPr/>
            </p:nvCxnSpPr>
            <p:spPr>
              <a:xfrm flipV="1">
                <a:off x="4435809" y="1488458"/>
                <a:ext cx="4324992" cy="2732208"/>
              </a:xfrm>
              <a:prstGeom prst="line">
                <a:avLst/>
              </a:prstGeom>
              <a:ln w="9525">
                <a:solidFill>
                  <a:srgbClr val="FFFF00"/>
                </a:solidFill>
              </a:ln>
            </p:spPr>
            <p:style>
              <a:lnRef idx="1">
                <a:schemeClr val="accent1"/>
              </a:lnRef>
              <a:fillRef idx="0">
                <a:schemeClr val="accent1"/>
              </a:fillRef>
              <a:effectRef idx="0">
                <a:schemeClr val="accent1"/>
              </a:effectRef>
              <a:fontRef idx="minor">
                <a:schemeClr val="tx1"/>
              </a:fontRef>
            </p:style>
          </p:cxnSp>
        </p:grpSp>
      </p:grpSp>
      <p:sp>
        <p:nvSpPr>
          <p:cNvPr id="49" name="Τίτλος 1"/>
          <p:cNvSpPr txBox="1">
            <a:spLocks/>
          </p:cNvSpPr>
          <p:nvPr/>
        </p:nvSpPr>
        <p:spPr>
          <a:xfrm>
            <a:off x="35496" y="4760486"/>
            <a:ext cx="9144000" cy="31511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Η γωνία πρόσπτωσης των ακραίων </a:t>
            </a:r>
            <a:r>
              <a:rPr lang="el-GR" sz="1600" b="1" dirty="0" err="1" smtClean="0">
                <a:latin typeface="Times New Roman" panose="02020603050405020304" pitchFamily="18" charset="0"/>
                <a:cs typeface="Times New Roman" panose="02020603050405020304" pitchFamily="18" charset="0"/>
              </a:rPr>
              <a:t>ακτίνων</a:t>
            </a:r>
            <a:r>
              <a:rPr lang="el-GR" sz="1600" b="1" dirty="0" smtClean="0">
                <a:latin typeface="Times New Roman" panose="02020603050405020304" pitchFamily="18" charset="0"/>
                <a:cs typeface="Times New Roman" panose="02020603050405020304" pitchFamily="18" charset="0"/>
              </a:rPr>
              <a:t> στη σφαιρική επιφάνεια του φακού είναι μέγιστη </a:t>
            </a:r>
          </a:p>
        </p:txBody>
      </p:sp>
      <p:sp>
        <p:nvSpPr>
          <p:cNvPr id="50" name="Τίτλος 1"/>
          <p:cNvSpPr txBox="1">
            <a:spLocks/>
          </p:cNvSpPr>
          <p:nvPr/>
        </p:nvSpPr>
        <p:spPr>
          <a:xfrm>
            <a:off x="35496" y="5058103"/>
            <a:ext cx="9144000" cy="51497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Οι ακραίες ακτίνες υφίστανται τη μέγιστη εκτροπή και εξαιτίας της διασποράς το κάθε χρώμα εκτρέπεται σε διαφορετική γωνία</a:t>
            </a:r>
          </a:p>
        </p:txBody>
      </p:sp>
      <p:sp>
        <p:nvSpPr>
          <p:cNvPr id="51" name="Τίτλος 1"/>
          <p:cNvSpPr txBox="1">
            <a:spLocks/>
          </p:cNvSpPr>
          <p:nvPr/>
        </p:nvSpPr>
        <p:spPr>
          <a:xfrm>
            <a:off x="35496" y="5544007"/>
            <a:ext cx="9144000" cy="55992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Οι παράλληλες ακτίνες που είναι πλησίον του κύριου οπτικού άξονα υφίστανται μικρότερη εκτροπή  και η χρωματική ανάλυση δεν είναι αισθητή.</a:t>
            </a:r>
          </a:p>
        </p:txBody>
      </p:sp>
      <p:grpSp>
        <p:nvGrpSpPr>
          <p:cNvPr id="21" name="Ομάδα 20"/>
          <p:cNvGrpSpPr/>
          <p:nvPr/>
        </p:nvGrpSpPr>
        <p:grpSpPr>
          <a:xfrm>
            <a:off x="1342273" y="2205598"/>
            <a:ext cx="7694223" cy="860842"/>
            <a:chOff x="1342273" y="2205598"/>
            <a:chExt cx="7694223" cy="860842"/>
          </a:xfrm>
        </p:grpSpPr>
        <p:grpSp>
          <p:nvGrpSpPr>
            <p:cNvPr id="19" name="Ομάδα 18"/>
            <p:cNvGrpSpPr/>
            <p:nvPr/>
          </p:nvGrpSpPr>
          <p:grpSpPr>
            <a:xfrm>
              <a:off x="1342273" y="2205598"/>
              <a:ext cx="7694223" cy="675028"/>
              <a:chOff x="1342273" y="2205598"/>
              <a:chExt cx="7694223" cy="675028"/>
            </a:xfrm>
          </p:grpSpPr>
          <p:cxnSp>
            <p:nvCxnSpPr>
              <p:cNvPr id="52" name="Ευθεία γραμμή σύνδεσης 51"/>
              <p:cNvCxnSpPr/>
              <p:nvPr/>
            </p:nvCxnSpPr>
            <p:spPr>
              <a:xfrm>
                <a:off x="1342273" y="2205598"/>
                <a:ext cx="216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Ευθεία γραμμή σύνδεσης 52"/>
              <p:cNvCxnSpPr/>
              <p:nvPr/>
            </p:nvCxnSpPr>
            <p:spPr>
              <a:xfrm>
                <a:off x="3546743" y="2216073"/>
                <a:ext cx="1215774" cy="3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54" name="Ευθεία γραμμή σύνδεσης 53"/>
              <p:cNvCxnSpPr/>
              <p:nvPr/>
            </p:nvCxnSpPr>
            <p:spPr>
              <a:xfrm>
                <a:off x="3491880" y="2205781"/>
                <a:ext cx="1263544" cy="30982"/>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Ευθεία γραμμή σύνδεσης 55"/>
              <p:cNvCxnSpPr/>
              <p:nvPr/>
            </p:nvCxnSpPr>
            <p:spPr>
              <a:xfrm>
                <a:off x="4744791" y="2246662"/>
                <a:ext cx="4291705" cy="6339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9" name="Ομάδα 58"/>
            <p:cNvGrpSpPr/>
            <p:nvPr/>
          </p:nvGrpSpPr>
          <p:grpSpPr>
            <a:xfrm flipV="1">
              <a:off x="1342273" y="2391412"/>
              <a:ext cx="7694223" cy="675028"/>
              <a:chOff x="1342273" y="2205598"/>
              <a:chExt cx="7694223" cy="675028"/>
            </a:xfrm>
          </p:grpSpPr>
          <p:cxnSp>
            <p:nvCxnSpPr>
              <p:cNvPr id="65" name="Ευθεία γραμμή σύνδεσης 64"/>
              <p:cNvCxnSpPr/>
              <p:nvPr/>
            </p:nvCxnSpPr>
            <p:spPr>
              <a:xfrm>
                <a:off x="1342273" y="2205598"/>
                <a:ext cx="216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Ευθεία γραμμή σύνδεσης 65"/>
              <p:cNvCxnSpPr/>
              <p:nvPr/>
            </p:nvCxnSpPr>
            <p:spPr>
              <a:xfrm>
                <a:off x="3546743" y="2216073"/>
                <a:ext cx="1215774" cy="36000"/>
              </a:xfrm>
              <a:prstGeom prst="line">
                <a:avLst/>
              </a:prstGeom>
              <a:ln w="9525">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7" name="Ευθεία γραμμή σύνδεσης 66"/>
              <p:cNvCxnSpPr/>
              <p:nvPr/>
            </p:nvCxnSpPr>
            <p:spPr>
              <a:xfrm>
                <a:off x="3491880" y="2205781"/>
                <a:ext cx="1263544" cy="30982"/>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Ευθεία γραμμή σύνδεσης 67"/>
              <p:cNvCxnSpPr/>
              <p:nvPr/>
            </p:nvCxnSpPr>
            <p:spPr>
              <a:xfrm>
                <a:off x="4744791" y="2246662"/>
                <a:ext cx="4291705" cy="6339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0" name="Ορθογώνιο 9"/>
          <p:cNvSpPr/>
          <p:nvPr/>
        </p:nvSpPr>
        <p:spPr>
          <a:xfrm>
            <a:off x="8676456" y="1364566"/>
            <a:ext cx="429506" cy="250687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65399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1"/>
                                        </p:tgtEl>
                                        <p:attrNameLst>
                                          <p:attrName>style.visibility</p:attrName>
                                        </p:attrNameLst>
                                      </p:cBhvr>
                                      <p:to>
                                        <p:strVal val="visible"/>
                                      </p:to>
                                    </p:set>
                                    <p:animEffect transition="in" filter="wipe(left)">
                                      <p:cBhvr>
                                        <p:cTn id="12" dur="500"/>
                                        <p:tgtEl>
                                          <p:spTgt spid="9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
                                        </p:tgtEl>
                                        <p:attrNameLst>
                                          <p:attrName>style.visibility</p:attrName>
                                        </p:attrNameLst>
                                      </p:cBhvr>
                                      <p:to>
                                        <p:strVal val="visible"/>
                                      </p:to>
                                    </p:set>
                                    <p:animEffect transition="in" filter="wipe(left)">
                                      <p:cBhvr>
                                        <p:cTn id="17" dur="500"/>
                                        <p:tgtEl>
                                          <p:spTgt spid="4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wipe(left)">
                                      <p:cBhvr>
                                        <p:cTn id="22" dur="500"/>
                                        <p:tgtEl>
                                          <p:spTgt spid="5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94"/>
                                        </p:tgtEl>
                                        <p:attrNameLst>
                                          <p:attrName>style.visibility</p:attrName>
                                        </p:attrNameLst>
                                      </p:cBhvr>
                                      <p:to>
                                        <p:strVal val="visible"/>
                                      </p:to>
                                    </p:set>
                                    <p:animEffect transition="in" filter="wipe(left)">
                                      <p:cBhvr>
                                        <p:cTn id="27" dur="500"/>
                                        <p:tgtEl>
                                          <p:spTgt spid="9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left)">
                                      <p:cBhvr>
                                        <p:cTn id="32" dur="5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wipe(up)">
                                      <p:cBhvr>
                                        <p:cTn id="37"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Διόρθωση Σφάλματος Χρωματικής Εκτροπής</a:t>
            </a:r>
          </a:p>
        </p:txBody>
      </p:sp>
      <p:grpSp>
        <p:nvGrpSpPr>
          <p:cNvPr id="21" name="Ομάδα 20"/>
          <p:cNvGrpSpPr/>
          <p:nvPr/>
        </p:nvGrpSpPr>
        <p:grpSpPr>
          <a:xfrm>
            <a:off x="4562475" y="874061"/>
            <a:ext cx="2828925" cy="684000"/>
            <a:chOff x="4562475" y="884658"/>
            <a:chExt cx="2828925" cy="876300"/>
          </a:xfrm>
        </p:grpSpPr>
        <p:sp>
          <p:nvSpPr>
            <p:cNvPr id="22" name="Ελεύθερη σχεδίαση 21"/>
            <p:cNvSpPr/>
            <p:nvPr/>
          </p:nvSpPr>
          <p:spPr>
            <a:xfrm>
              <a:off x="4562475" y="8846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Ελεύθερη σχεδίαση 22"/>
            <p:cNvSpPr/>
            <p:nvPr/>
          </p:nvSpPr>
          <p:spPr>
            <a:xfrm flipV="1">
              <a:off x="4572000" y="922758"/>
              <a:ext cx="2819400" cy="838200"/>
            </a:xfrm>
            <a:custGeom>
              <a:avLst/>
              <a:gdLst>
                <a:gd name="connsiteX0" fmla="*/ 0 w 2819400"/>
                <a:gd name="connsiteY0" fmla="*/ 0 h 838200"/>
                <a:gd name="connsiteX1" fmla="*/ 1276350 w 2819400"/>
                <a:gd name="connsiteY1" fmla="*/ 0 h 838200"/>
                <a:gd name="connsiteX2" fmla="*/ 2819400 w 2819400"/>
                <a:gd name="connsiteY2" fmla="*/ 838200 h 838200"/>
              </a:gdLst>
              <a:ahLst/>
              <a:cxnLst>
                <a:cxn ang="0">
                  <a:pos x="connsiteX0" y="connsiteY0"/>
                </a:cxn>
                <a:cxn ang="0">
                  <a:pos x="connsiteX1" y="connsiteY1"/>
                </a:cxn>
                <a:cxn ang="0">
                  <a:pos x="connsiteX2" y="connsiteY2"/>
                </a:cxn>
              </a:cxnLst>
              <a:rect l="l" t="t" r="r" b="b"/>
              <a:pathLst>
                <a:path w="2819400" h="838200">
                  <a:moveTo>
                    <a:pt x="0" y="0"/>
                  </a:moveTo>
                  <a:lnTo>
                    <a:pt x="1276350" y="0"/>
                  </a:lnTo>
                  <a:lnTo>
                    <a:pt x="2819400" y="83820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4" name="Ομάδα 23"/>
          <p:cNvGrpSpPr/>
          <p:nvPr/>
        </p:nvGrpSpPr>
        <p:grpSpPr>
          <a:xfrm>
            <a:off x="4572000" y="1042195"/>
            <a:ext cx="2924175" cy="360000"/>
            <a:chOff x="4572000" y="1022994"/>
            <a:chExt cx="2924175" cy="604614"/>
          </a:xfrm>
        </p:grpSpPr>
        <p:sp>
          <p:nvSpPr>
            <p:cNvPr id="25" name="Ελεύθερη σχεδίαση 24"/>
            <p:cNvSpPr/>
            <p:nvPr/>
          </p:nvSpPr>
          <p:spPr>
            <a:xfrm>
              <a:off x="4572000" y="1037058"/>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Ελεύθερη σχεδίαση 25"/>
            <p:cNvSpPr/>
            <p:nvPr/>
          </p:nvSpPr>
          <p:spPr>
            <a:xfrm flipV="1">
              <a:off x="4581525" y="1022994"/>
              <a:ext cx="2914650" cy="590550"/>
            </a:xfrm>
            <a:custGeom>
              <a:avLst/>
              <a:gdLst>
                <a:gd name="connsiteX0" fmla="*/ 0 w 2819400"/>
                <a:gd name="connsiteY0" fmla="*/ 0 h 838200"/>
                <a:gd name="connsiteX1" fmla="*/ 1276350 w 2819400"/>
                <a:gd name="connsiteY1" fmla="*/ 0 h 838200"/>
                <a:gd name="connsiteX2" fmla="*/ 2819400 w 2819400"/>
                <a:gd name="connsiteY2" fmla="*/ 838200 h 838200"/>
                <a:gd name="connsiteX0" fmla="*/ 0 w 2914650"/>
                <a:gd name="connsiteY0" fmla="*/ 0 h 590550"/>
                <a:gd name="connsiteX1" fmla="*/ 1276350 w 2914650"/>
                <a:gd name="connsiteY1" fmla="*/ 0 h 590550"/>
                <a:gd name="connsiteX2" fmla="*/ 2914650 w 2914650"/>
                <a:gd name="connsiteY2" fmla="*/ 590550 h 590550"/>
              </a:gdLst>
              <a:ahLst/>
              <a:cxnLst>
                <a:cxn ang="0">
                  <a:pos x="connsiteX0" y="connsiteY0"/>
                </a:cxn>
                <a:cxn ang="0">
                  <a:pos x="connsiteX1" y="connsiteY1"/>
                </a:cxn>
                <a:cxn ang="0">
                  <a:pos x="connsiteX2" y="connsiteY2"/>
                </a:cxn>
              </a:cxnLst>
              <a:rect l="l" t="t" r="r" b="b"/>
              <a:pathLst>
                <a:path w="2914650" h="590550">
                  <a:moveTo>
                    <a:pt x="0" y="0"/>
                  </a:moveTo>
                  <a:lnTo>
                    <a:pt x="1276350" y="0"/>
                  </a:lnTo>
                  <a:lnTo>
                    <a:pt x="2914650" y="590550"/>
                  </a:lnTo>
                </a:path>
              </a:pathLst>
            </a:custGeom>
            <a:noFill/>
            <a:ln w="19050">
              <a:solidFill>
                <a:schemeClr val="tx1"/>
              </a:solidFill>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7" name="Ομάδα 26"/>
          <p:cNvGrpSpPr/>
          <p:nvPr/>
        </p:nvGrpSpPr>
        <p:grpSpPr>
          <a:xfrm>
            <a:off x="4951" y="764704"/>
            <a:ext cx="7447369" cy="900000"/>
            <a:chOff x="4951" y="880076"/>
            <a:chExt cx="7447369" cy="900000"/>
          </a:xfrm>
        </p:grpSpPr>
        <p:grpSp>
          <p:nvGrpSpPr>
            <p:cNvPr id="28" name="Ομάδα 27"/>
            <p:cNvGrpSpPr/>
            <p:nvPr/>
          </p:nvGrpSpPr>
          <p:grpSpPr>
            <a:xfrm>
              <a:off x="4951" y="899195"/>
              <a:ext cx="7447369" cy="864096"/>
              <a:chOff x="4951" y="899195"/>
              <a:chExt cx="7447369" cy="864096"/>
            </a:xfrm>
          </p:grpSpPr>
          <p:sp>
            <p:nvSpPr>
              <p:cNvPr id="32" name="Τίτλος 1"/>
              <p:cNvSpPr txBox="1">
                <a:spLocks/>
              </p:cNvSpPr>
              <p:nvPr/>
            </p:nvSpPr>
            <p:spPr>
              <a:xfrm>
                <a:off x="4951" y="899195"/>
                <a:ext cx="3702953" cy="86409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Οι λεπτοί και μικρών διαστάσεων φακοί διορθώνουν ικανοποιητικά το σφάλμα </a:t>
                </a:r>
                <a:r>
                  <a:rPr lang="el-GR" sz="1800" b="1" dirty="0" smtClean="0">
                    <a:solidFill>
                      <a:srgbClr val="FFFF00"/>
                    </a:solidFill>
                    <a:latin typeface="Times New Roman" panose="02020603050405020304" pitchFamily="18" charset="0"/>
                    <a:cs typeface="Times New Roman" panose="02020603050405020304" pitchFamily="18" charset="0"/>
                  </a:rPr>
                  <a:t>χρωματικής</a:t>
                </a:r>
                <a:r>
                  <a:rPr lang="el-GR" sz="1800" b="1" dirty="0" smtClean="0">
                    <a:latin typeface="Times New Roman" panose="02020603050405020304" pitchFamily="18" charset="0"/>
                    <a:cs typeface="Times New Roman" panose="02020603050405020304" pitchFamily="18" charset="0"/>
                  </a:rPr>
                  <a:t> εκτροπής </a:t>
                </a:r>
              </a:p>
            </p:txBody>
          </p:sp>
          <p:cxnSp>
            <p:nvCxnSpPr>
              <p:cNvPr id="33" name="Ευθεία γραμμή σύνδεσης 32"/>
              <p:cNvCxnSpPr/>
              <p:nvPr/>
            </p:nvCxnSpPr>
            <p:spPr>
              <a:xfrm>
                <a:off x="4499992" y="1330076"/>
                <a:ext cx="2952328" cy="0"/>
              </a:xfrm>
              <a:prstGeom prst="line">
                <a:avLst/>
              </a:prstGeom>
              <a:ln w="19050"/>
            </p:spPr>
            <p:style>
              <a:lnRef idx="1">
                <a:schemeClr val="accent6"/>
              </a:lnRef>
              <a:fillRef idx="0">
                <a:schemeClr val="accent6"/>
              </a:fillRef>
              <a:effectRef idx="0">
                <a:schemeClr val="accent6"/>
              </a:effectRef>
              <a:fontRef idx="minor">
                <a:schemeClr val="tx1"/>
              </a:fontRef>
            </p:style>
          </p:cxnSp>
        </p:grpSp>
        <p:grpSp>
          <p:nvGrpSpPr>
            <p:cNvPr id="29" name="Ομάδα 28"/>
            <p:cNvGrpSpPr/>
            <p:nvPr/>
          </p:nvGrpSpPr>
          <p:grpSpPr>
            <a:xfrm>
              <a:off x="5787897" y="880076"/>
              <a:ext cx="89772" cy="900000"/>
              <a:chOff x="4716016" y="2163289"/>
              <a:chExt cx="89772" cy="1121695"/>
            </a:xfrm>
          </p:grpSpPr>
          <p:sp>
            <p:nvSpPr>
              <p:cNvPr id="30" name="Ελεύθερη σχεδίαση 29"/>
              <p:cNvSpPr/>
              <p:nvPr/>
            </p:nvSpPr>
            <p:spPr>
              <a:xfrm>
                <a:off x="4716016" y="2168232"/>
                <a:ext cx="44875" cy="1103642"/>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3 w 62425"/>
                  <a:gd name="connsiteY0" fmla="*/ 0 h 1085762"/>
                  <a:gd name="connsiteX1" fmla="*/ 79 w 62425"/>
                  <a:gd name="connsiteY1" fmla="*/ 566217 h 1085762"/>
                  <a:gd name="connsiteX2" fmla="*/ 62425 w 62425"/>
                  <a:gd name="connsiteY2" fmla="*/ 1085762 h 1085762"/>
                  <a:gd name="connsiteX0" fmla="*/ 55552 w 62378"/>
                  <a:gd name="connsiteY0" fmla="*/ 0 h 1093425"/>
                  <a:gd name="connsiteX1" fmla="*/ 32 w 62378"/>
                  <a:gd name="connsiteY1" fmla="*/ 573880 h 1093425"/>
                  <a:gd name="connsiteX2" fmla="*/ 62378 w 62378"/>
                  <a:gd name="connsiteY2" fmla="*/ 1093425 h 1093425"/>
                  <a:gd name="connsiteX0" fmla="*/ 59093 w 62353"/>
                  <a:gd name="connsiteY0" fmla="*/ 0 h 1095979"/>
                  <a:gd name="connsiteX1" fmla="*/ 7 w 62353"/>
                  <a:gd name="connsiteY1" fmla="*/ 576434 h 1095979"/>
                  <a:gd name="connsiteX2" fmla="*/ 62353 w 62353"/>
                  <a:gd name="connsiteY2" fmla="*/ 1095979 h 1095979"/>
                  <a:gd name="connsiteX0" fmla="*/ 62653 w 62653"/>
                  <a:gd name="connsiteY0" fmla="*/ 0 h 1103642"/>
                  <a:gd name="connsiteX1" fmla="*/ 1 w 62653"/>
                  <a:gd name="connsiteY1" fmla="*/ 584097 h 1103642"/>
                  <a:gd name="connsiteX2" fmla="*/ 62347 w 62653"/>
                  <a:gd name="connsiteY2" fmla="*/ 1103642 h 1103642"/>
                </a:gdLst>
                <a:ahLst/>
                <a:cxnLst>
                  <a:cxn ang="0">
                    <a:pos x="connsiteX0" y="connsiteY0"/>
                  </a:cxn>
                  <a:cxn ang="0">
                    <a:pos x="connsiteX1" y="connsiteY1"/>
                  </a:cxn>
                  <a:cxn ang="0">
                    <a:pos x="connsiteX2" y="connsiteY2"/>
                  </a:cxn>
                </a:cxnLst>
                <a:rect l="l" t="t" r="r" b="b"/>
                <a:pathLst>
                  <a:path w="62653" h="1103642">
                    <a:moveTo>
                      <a:pt x="62653" y="0"/>
                    </a:moveTo>
                    <a:cubicBezTo>
                      <a:pt x="35809" y="190500"/>
                      <a:pt x="52" y="400157"/>
                      <a:pt x="1" y="584097"/>
                    </a:cubicBezTo>
                    <a:cubicBezTo>
                      <a:pt x="-50" y="768037"/>
                      <a:pt x="32040" y="933924"/>
                      <a:pt x="62347" y="1103642"/>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1" name="Ελεύθερη σχεδίαση 30"/>
              <p:cNvSpPr/>
              <p:nvPr/>
            </p:nvSpPr>
            <p:spPr>
              <a:xfrm flipH="1">
                <a:off x="4758352" y="2163289"/>
                <a:ext cx="47436" cy="1121695"/>
              </a:xfrm>
              <a:custGeom>
                <a:avLst/>
                <a:gdLst>
                  <a:gd name="connsiteX0" fmla="*/ 52034 w 62425"/>
                  <a:gd name="connsiteY0" fmla="*/ 0 h 1080654"/>
                  <a:gd name="connsiteX1" fmla="*/ 79 w 62425"/>
                  <a:gd name="connsiteY1" fmla="*/ 561109 h 1080654"/>
                  <a:gd name="connsiteX2" fmla="*/ 62425 w 62425"/>
                  <a:gd name="connsiteY2" fmla="*/ 1080654 h 1080654"/>
                  <a:gd name="connsiteX0" fmla="*/ 52034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2035 w 62425"/>
                  <a:gd name="connsiteY0" fmla="*/ 0 h 1091045"/>
                  <a:gd name="connsiteX1" fmla="*/ 79 w 62425"/>
                  <a:gd name="connsiteY1" fmla="*/ 561109 h 1091045"/>
                  <a:gd name="connsiteX2" fmla="*/ 62425 w 62425"/>
                  <a:gd name="connsiteY2" fmla="*/ 1091045 h 1091045"/>
                  <a:gd name="connsiteX0" fmla="*/ 59093 w 62352"/>
                  <a:gd name="connsiteY0" fmla="*/ 0 h 1096153"/>
                  <a:gd name="connsiteX1" fmla="*/ 6 w 62352"/>
                  <a:gd name="connsiteY1" fmla="*/ 566217 h 1096153"/>
                  <a:gd name="connsiteX2" fmla="*/ 62352 w 62352"/>
                  <a:gd name="connsiteY2" fmla="*/ 1096153 h 1096153"/>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2655 w 62655"/>
                  <a:gd name="connsiteY0" fmla="*/ 0 h 1106370"/>
                  <a:gd name="connsiteX1" fmla="*/ 0 w 62655"/>
                  <a:gd name="connsiteY1" fmla="*/ 576434 h 1106370"/>
                  <a:gd name="connsiteX2" fmla="*/ 62346 w 62655"/>
                  <a:gd name="connsiteY2" fmla="*/ 1106370 h 1106370"/>
                  <a:gd name="connsiteX0" fmla="*/ 66229 w 66229"/>
                  <a:gd name="connsiteY0" fmla="*/ 0 h 1121695"/>
                  <a:gd name="connsiteX1" fmla="*/ 8 w 66229"/>
                  <a:gd name="connsiteY1" fmla="*/ 591759 h 1121695"/>
                  <a:gd name="connsiteX2" fmla="*/ 62354 w 66229"/>
                  <a:gd name="connsiteY2" fmla="*/ 1121695 h 1121695"/>
                </a:gdLst>
                <a:ahLst/>
                <a:cxnLst>
                  <a:cxn ang="0">
                    <a:pos x="connsiteX0" y="connsiteY0"/>
                  </a:cxn>
                  <a:cxn ang="0">
                    <a:pos x="connsiteX1" y="connsiteY1"/>
                  </a:cxn>
                  <a:cxn ang="0">
                    <a:pos x="connsiteX2" y="connsiteY2"/>
                  </a:cxn>
                </a:cxnLst>
                <a:rect l="l" t="t" r="r" b="b"/>
                <a:pathLst>
                  <a:path w="66229" h="1121695">
                    <a:moveTo>
                      <a:pt x="66229" y="0"/>
                    </a:moveTo>
                    <a:cubicBezTo>
                      <a:pt x="39385" y="190500"/>
                      <a:pt x="654" y="404810"/>
                      <a:pt x="8" y="591759"/>
                    </a:cubicBezTo>
                    <a:cubicBezTo>
                      <a:pt x="-638" y="778708"/>
                      <a:pt x="32047" y="951977"/>
                      <a:pt x="62354" y="1121695"/>
                    </a:cubicBezTo>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sp>
        <p:nvSpPr>
          <p:cNvPr id="34" name="Τίτλος 1"/>
          <p:cNvSpPr txBox="1">
            <a:spLocks/>
          </p:cNvSpPr>
          <p:nvPr/>
        </p:nvSpPr>
        <p:spPr>
          <a:xfrm>
            <a:off x="6020" y="1988840"/>
            <a:ext cx="3702953"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Χρωματική διόρθωση αμφίκυρτου φακού μεγάλων διαστάσεων</a:t>
            </a:r>
          </a:p>
        </p:txBody>
      </p:sp>
      <p:grpSp>
        <p:nvGrpSpPr>
          <p:cNvPr id="108" name="Ομάδα 107"/>
          <p:cNvGrpSpPr/>
          <p:nvPr/>
        </p:nvGrpSpPr>
        <p:grpSpPr>
          <a:xfrm>
            <a:off x="14230" y="2060848"/>
            <a:ext cx="8591233" cy="2268540"/>
            <a:chOff x="14230" y="2348880"/>
            <a:chExt cx="8591233" cy="2268540"/>
          </a:xfrm>
        </p:grpSpPr>
        <p:sp>
          <p:nvSpPr>
            <p:cNvPr id="48" name="Τίτλος 1"/>
            <p:cNvSpPr txBox="1">
              <a:spLocks/>
            </p:cNvSpPr>
            <p:nvPr/>
          </p:nvSpPr>
          <p:spPr>
            <a:xfrm>
              <a:off x="14230" y="2924943"/>
              <a:ext cx="3702953" cy="1692477"/>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Ο αμφίκυρτος φακός</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με ακτίνες </a:t>
              </a:r>
              <a:r>
                <a:rPr lang="en-US" sz="1600" b="1" i="1" dirty="0" smtClean="0">
                  <a:latin typeface="Times New Roman" panose="02020603050405020304" pitchFamily="18" charset="0"/>
                  <a:cs typeface="Times New Roman" panose="02020603050405020304" pitchFamily="18" charset="0"/>
                </a:rPr>
                <a:t>R</a:t>
              </a:r>
              <a:r>
                <a:rPr lang="en-US" sz="1600" b="1" baseline="-25000" dirty="0" smtClean="0">
                  <a:latin typeface="Times New Roman" panose="02020603050405020304" pitchFamily="18" charset="0"/>
                  <a:cs typeface="Times New Roman" panose="02020603050405020304" pitchFamily="18" charset="0"/>
                </a:rPr>
                <a:t>1</a:t>
              </a:r>
              <a:r>
                <a:rPr lang="en-US" sz="1600" b="1" dirty="0" smtClean="0">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και </a:t>
              </a:r>
              <a:r>
                <a:rPr lang="en-US" sz="1600" b="1" i="1" dirty="0" smtClean="0">
                  <a:latin typeface="Times New Roman" panose="02020603050405020304" pitchFamily="18" charset="0"/>
                  <a:cs typeface="Times New Roman" panose="02020603050405020304" pitchFamily="18" charset="0"/>
                </a:rPr>
                <a:t>R</a:t>
              </a:r>
              <a:r>
                <a:rPr lang="en-US" sz="1600" b="1" baseline="-25000" dirty="0" smtClean="0">
                  <a:latin typeface="Times New Roman" panose="02020603050405020304" pitchFamily="18" charset="0"/>
                  <a:cs typeface="Times New Roman" panose="02020603050405020304" pitchFamily="18" charset="0"/>
                </a:rPr>
                <a:t>2</a:t>
              </a:r>
              <a:r>
                <a:rPr lang="en-US" sz="1600" b="1" dirty="0" smtClean="0">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 συνδυάζεται με αποκλίνοντα φακό διαφορετικού δείκτη διάθλασης</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 </a:t>
              </a:r>
              <a:r>
                <a:rPr lang="el-GR" sz="1600" b="1" dirty="0" err="1" smtClean="0">
                  <a:solidFill>
                    <a:srgbClr val="FFFF00"/>
                  </a:solidFill>
                  <a:latin typeface="Times New Roman" panose="02020603050405020304" pitchFamily="18" charset="0"/>
                  <a:cs typeface="Times New Roman" panose="02020603050405020304" pitchFamily="18" charset="0"/>
                </a:rPr>
                <a:t>ακτίνων</a:t>
              </a:r>
              <a:r>
                <a:rPr lang="el-GR" sz="1600" b="1" dirty="0" smtClean="0">
                  <a:solidFill>
                    <a:srgbClr val="FFFF00"/>
                  </a:solidFill>
                  <a:latin typeface="Times New Roman" panose="02020603050405020304" pitchFamily="18" charset="0"/>
                  <a:cs typeface="Times New Roman" panose="02020603050405020304" pitchFamily="18" charset="0"/>
                </a:rPr>
                <a:t> </a:t>
              </a:r>
              <a:r>
                <a:rPr lang="en-US" sz="1600" b="1" i="1" dirty="0" smtClean="0">
                  <a:latin typeface="Times New Roman" panose="02020603050405020304" pitchFamily="18" charset="0"/>
                  <a:cs typeface="Times New Roman" panose="02020603050405020304" pitchFamily="18" charset="0"/>
                </a:rPr>
                <a:t>R</a:t>
              </a:r>
              <a:r>
                <a:rPr lang="el-GR" sz="1600" b="1" baseline="-25000" dirty="0" smtClean="0">
                  <a:latin typeface="Times New Roman" panose="02020603050405020304" pitchFamily="18" charset="0"/>
                  <a:cs typeface="Times New Roman" panose="02020603050405020304" pitchFamily="18" charset="0"/>
                </a:rPr>
                <a:t>2</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latin typeface="Times New Roman" panose="02020603050405020304" pitchFamily="18" charset="0"/>
                  <a:cs typeface="Times New Roman" panose="02020603050405020304" pitchFamily="18" charset="0"/>
                </a:rPr>
                <a:t>και </a:t>
              </a:r>
              <a:r>
                <a:rPr lang="en-US" sz="1600" b="1" i="1" dirty="0" smtClean="0">
                  <a:latin typeface="Times New Roman" panose="02020603050405020304" pitchFamily="18" charset="0"/>
                  <a:cs typeface="Times New Roman" panose="02020603050405020304" pitchFamily="18" charset="0"/>
                </a:rPr>
                <a:t>R</a:t>
              </a:r>
              <a:r>
                <a:rPr lang="en-US" sz="1600" b="1" baseline="-25000" dirty="0" smtClean="0">
                  <a:latin typeface="Times New Roman" panose="02020603050405020304" pitchFamily="18" charset="0"/>
                  <a:cs typeface="Times New Roman" panose="02020603050405020304" pitchFamily="18" charset="0"/>
                </a:rPr>
                <a:t>x</a:t>
              </a:r>
              <a:r>
                <a:rPr lang="el-GR" sz="1600" b="1" dirty="0" smtClean="0">
                  <a:latin typeface="Times New Roman" panose="02020603050405020304" pitchFamily="18" charset="0"/>
                  <a:cs typeface="Times New Roman" panose="02020603050405020304" pitchFamily="18" charset="0"/>
                </a:rPr>
                <a:t>. </a:t>
              </a:r>
              <a:r>
                <a:rPr lang="el-GR" sz="1400" b="1" dirty="0">
                  <a:latin typeface="Times New Roman" panose="02020603050405020304" pitchFamily="18" charset="0"/>
                  <a:cs typeface="Times New Roman" panose="02020603050405020304" pitchFamily="18" charset="0"/>
                </a:rPr>
                <a:t> </a:t>
              </a:r>
              <a:r>
                <a:rPr lang="el-GR" sz="1400" b="1" dirty="0" smtClean="0">
                  <a:solidFill>
                    <a:srgbClr val="FF0000"/>
                  </a:solidFill>
                  <a:latin typeface="Times New Roman" panose="02020603050405020304" pitchFamily="18" charset="0"/>
                  <a:cs typeface="Times New Roman" panose="02020603050405020304" pitchFamily="18" charset="0"/>
                </a:rPr>
                <a:t>(Η ακτίνα </a:t>
              </a:r>
              <a:r>
                <a:rPr lang="en-US" sz="1400" b="1" i="1" dirty="0" smtClean="0">
                  <a:solidFill>
                    <a:srgbClr val="FF0000"/>
                  </a:solidFill>
                  <a:latin typeface="Times New Roman" panose="02020603050405020304" pitchFamily="18" charset="0"/>
                  <a:cs typeface="Times New Roman" panose="02020603050405020304" pitchFamily="18" charset="0"/>
                </a:rPr>
                <a:t>R</a:t>
              </a:r>
              <a:r>
                <a:rPr lang="el-GR" sz="1400" b="1" baseline="-25000" dirty="0" smtClean="0">
                  <a:solidFill>
                    <a:srgbClr val="FF0000"/>
                  </a:solidFill>
                  <a:latin typeface="Times New Roman" panose="02020603050405020304" pitchFamily="18" charset="0"/>
                  <a:cs typeface="Times New Roman" panose="02020603050405020304" pitchFamily="18" charset="0"/>
                </a:rPr>
                <a:t>2</a:t>
              </a:r>
              <a:r>
                <a:rPr lang="el-GR" sz="1400" b="1" dirty="0" smtClean="0">
                  <a:solidFill>
                    <a:srgbClr val="FF0000"/>
                  </a:solidFill>
                  <a:latin typeface="Times New Roman" panose="02020603050405020304" pitchFamily="18" charset="0"/>
                  <a:cs typeface="Times New Roman" panose="02020603050405020304" pitchFamily="18" charset="0"/>
                </a:rPr>
                <a:t> της</a:t>
              </a:r>
              <a:r>
                <a:rPr lang="en-US" sz="1400" b="1" dirty="0" smtClean="0">
                  <a:solidFill>
                    <a:srgbClr val="FF0000"/>
                  </a:solidFill>
                  <a:latin typeface="Times New Roman" panose="02020603050405020304" pitchFamily="18" charset="0"/>
                  <a:cs typeface="Times New Roman" panose="02020603050405020304" pitchFamily="18" charset="0"/>
                </a:rPr>
                <a:t> </a:t>
              </a:r>
              <a:r>
                <a:rPr lang="el-GR" sz="1400" b="1" dirty="0" smtClean="0">
                  <a:solidFill>
                    <a:srgbClr val="FF0000"/>
                  </a:solidFill>
                  <a:latin typeface="Times New Roman" panose="02020603050405020304" pitchFamily="18" charset="0"/>
                  <a:cs typeface="Times New Roman" panose="02020603050405020304" pitchFamily="18" charset="0"/>
                </a:rPr>
                <a:t>δεξιάς σφαιρική επιφάνεια του αμφίκυρτου είναι ίση με την ακτίνα της αριστερής σφαιρικής επιφάνειας το αμφίκοιλου φακού)</a:t>
              </a:r>
              <a:endParaRPr lang="el-GR" sz="1600" b="1" dirty="0" smtClean="0">
                <a:solidFill>
                  <a:srgbClr val="FF0000"/>
                </a:solidFill>
                <a:latin typeface="Times New Roman" panose="02020603050405020304" pitchFamily="18" charset="0"/>
                <a:cs typeface="Times New Roman" panose="02020603050405020304" pitchFamily="18" charset="0"/>
              </a:endParaRPr>
            </a:p>
          </p:txBody>
        </p:sp>
        <p:grpSp>
          <p:nvGrpSpPr>
            <p:cNvPr id="107" name="Ομάδα 106"/>
            <p:cNvGrpSpPr/>
            <p:nvPr/>
          </p:nvGrpSpPr>
          <p:grpSpPr>
            <a:xfrm>
              <a:off x="4069463" y="2348880"/>
              <a:ext cx="4536000" cy="2232248"/>
              <a:chOff x="107504" y="4149080"/>
              <a:chExt cx="4536000" cy="2232248"/>
            </a:xfrm>
          </p:grpSpPr>
          <p:grpSp>
            <p:nvGrpSpPr>
              <p:cNvPr id="47" name="Ομάδα 46"/>
              <p:cNvGrpSpPr/>
              <p:nvPr/>
            </p:nvGrpSpPr>
            <p:grpSpPr>
              <a:xfrm>
                <a:off x="1331640" y="4149080"/>
                <a:ext cx="1080120" cy="2232248"/>
                <a:chOff x="2123728" y="3753337"/>
                <a:chExt cx="669621" cy="1907911"/>
              </a:xfrm>
            </p:grpSpPr>
            <p:grpSp>
              <p:nvGrpSpPr>
                <p:cNvPr id="41" name="Ομάδα 40"/>
                <p:cNvGrpSpPr/>
                <p:nvPr/>
              </p:nvGrpSpPr>
              <p:grpSpPr>
                <a:xfrm flipH="1">
                  <a:off x="2466255" y="3753337"/>
                  <a:ext cx="327094" cy="1907911"/>
                  <a:chOff x="4105572" y="3616933"/>
                  <a:chExt cx="683765" cy="2636209"/>
                </a:xfrm>
                <a:solidFill>
                  <a:schemeClr val="bg1">
                    <a:lumMod val="65000"/>
                    <a:lumOff val="35000"/>
                  </a:schemeClr>
                </a:solidFill>
              </p:grpSpPr>
              <p:sp>
                <p:nvSpPr>
                  <p:cNvPr id="43" name="Ορθογώνιο 42"/>
                  <p:cNvSpPr/>
                  <p:nvPr/>
                </p:nvSpPr>
                <p:spPr>
                  <a:xfrm>
                    <a:off x="4212359" y="3616933"/>
                    <a:ext cx="529549" cy="2628000"/>
                  </a:xfrm>
                  <a:prstGeom prst="rect">
                    <a:avLst/>
                  </a:pr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44" name="Ομάδα 43"/>
                  <p:cNvGrpSpPr/>
                  <p:nvPr/>
                </p:nvGrpSpPr>
                <p:grpSpPr>
                  <a:xfrm>
                    <a:off x="4105572" y="3634633"/>
                    <a:ext cx="683765" cy="2618509"/>
                    <a:chOff x="1450792" y="3501736"/>
                    <a:chExt cx="683765" cy="2618509"/>
                  </a:xfrm>
                  <a:grpFill/>
                </p:grpSpPr>
                <p:sp>
                  <p:nvSpPr>
                    <p:cNvPr id="45" name="Ελεύθερη σχεδίαση 44"/>
                    <p:cNvSpPr/>
                    <p:nvPr/>
                  </p:nvSpPr>
                  <p:spPr>
                    <a:xfrm>
                      <a:off x="1796895" y="3507998"/>
                      <a:ext cx="337662" cy="2608118"/>
                    </a:xfrm>
                    <a:custGeom>
                      <a:avLst/>
                      <a:gdLst>
                        <a:gd name="connsiteX0" fmla="*/ 446809 w 446809"/>
                        <a:gd name="connsiteY0" fmla="*/ 0 h 2608118"/>
                        <a:gd name="connsiteX1" fmla="*/ 0 w 446809"/>
                        <a:gd name="connsiteY1" fmla="*/ 1309255 h 2608118"/>
                        <a:gd name="connsiteX2" fmla="*/ 446809 w 446809"/>
                        <a:gd name="connsiteY2" fmla="*/ 2608118 h 2608118"/>
                      </a:gdLst>
                      <a:ahLst/>
                      <a:cxnLst>
                        <a:cxn ang="0">
                          <a:pos x="connsiteX0" y="connsiteY0"/>
                        </a:cxn>
                        <a:cxn ang="0">
                          <a:pos x="connsiteX1" y="connsiteY1"/>
                        </a:cxn>
                        <a:cxn ang="0">
                          <a:pos x="connsiteX2" y="connsiteY2"/>
                        </a:cxn>
                      </a:cxnLst>
                      <a:rect l="l" t="t" r="r" b="b"/>
                      <a:pathLst>
                        <a:path w="446809" h="2608118">
                          <a:moveTo>
                            <a:pt x="446809" y="0"/>
                          </a:moveTo>
                          <a:cubicBezTo>
                            <a:pt x="223404" y="437284"/>
                            <a:pt x="0" y="874569"/>
                            <a:pt x="0" y="1309255"/>
                          </a:cubicBezTo>
                          <a:cubicBezTo>
                            <a:pt x="0" y="1743941"/>
                            <a:pt x="223404" y="2176029"/>
                            <a:pt x="446809" y="2608118"/>
                          </a:cubicBezTo>
                        </a:path>
                      </a:pathLst>
                    </a:cu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 name="Ελεύθερη σχεδίαση 45"/>
                    <p:cNvSpPr/>
                    <p:nvPr/>
                  </p:nvSpPr>
                  <p:spPr>
                    <a:xfrm>
                      <a:off x="1450792" y="3501736"/>
                      <a:ext cx="112883" cy="2618509"/>
                    </a:xfrm>
                    <a:custGeom>
                      <a:avLst/>
                      <a:gdLst>
                        <a:gd name="connsiteX0" fmla="*/ 187036 w 187036"/>
                        <a:gd name="connsiteY0" fmla="*/ 0 h 2618509"/>
                        <a:gd name="connsiteX1" fmla="*/ 0 w 187036"/>
                        <a:gd name="connsiteY1" fmla="*/ 1298864 h 2618509"/>
                        <a:gd name="connsiteX2" fmla="*/ 187036 w 187036"/>
                        <a:gd name="connsiteY2" fmla="*/ 2618509 h 2618509"/>
                      </a:gdLst>
                      <a:ahLst/>
                      <a:cxnLst>
                        <a:cxn ang="0">
                          <a:pos x="connsiteX0" y="connsiteY0"/>
                        </a:cxn>
                        <a:cxn ang="0">
                          <a:pos x="connsiteX1" y="connsiteY1"/>
                        </a:cxn>
                        <a:cxn ang="0">
                          <a:pos x="connsiteX2" y="connsiteY2"/>
                        </a:cxn>
                      </a:cxnLst>
                      <a:rect l="l" t="t" r="r" b="b"/>
                      <a:pathLst>
                        <a:path w="187036" h="2618509">
                          <a:moveTo>
                            <a:pt x="187036" y="0"/>
                          </a:moveTo>
                          <a:cubicBezTo>
                            <a:pt x="93518" y="431223"/>
                            <a:pt x="0" y="862446"/>
                            <a:pt x="0" y="1298864"/>
                          </a:cubicBezTo>
                          <a:cubicBezTo>
                            <a:pt x="0" y="1735282"/>
                            <a:pt x="93518" y="2176895"/>
                            <a:pt x="187036" y="2618509"/>
                          </a:cubicBezTo>
                        </a:path>
                      </a:pathLst>
                    </a:custGeom>
                    <a:grpFill/>
                    <a:ln>
                      <a:solidFill>
                        <a:schemeClr val="bg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grpSp>
              <p:nvGrpSpPr>
                <p:cNvPr id="36" name="Ομάδα 35"/>
                <p:cNvGrpSpPr/>
                <p:nvPr/>
              </p:nvGrpSpPr>
              <p:grpSpPr>
                <a:xfrm>
                  <a:off x="2123728" y="3793514"/>
                  <a:ext cx="540000" cy="1825202"/>
                  <a:chOff x="1382864" y="1864877"/>
                  <a:chExt cx="319207" cy="1584905"/>
                </a:xfrm>
                <a:solidFill>
                  <a:schemeClr val="tx1">
                    <a:lumMod val="75000"/>
                  </a:schemeClr>
                </a:solidFill>
              </p:grpSpPr>
              <p:sp>
                <p:nvSpPr>
                  <p:cNvPr id="38" name="Τόξο 37"/>
                  <p:cNvSpPr/>
                  <p:nvPr/>
                </p:nvSpPr>
                <p:spPr>
                  <a:xfrm>
                    <a:off x="1382864" y="1865606"/>
                    <a:ext cx="309677" cy="1584176"/>
                  </a:xfrm>
                  <a:prstGeom prst="arc">
                    <a:avLst>
                      <a:gd name="adj1" fmla="val 16200000"/>
                      <a:gd name="adj2" fmla="val 5374124"/>
                    </a:avLst>
                  </a:prstGeom>
                  <a:grpFill/>
                  <a:ln>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9" name="Τόξο 38"/>
                  <p:cNvSpPr/>
                  <p:nvPr/>
                </p:nvSpPr>
                <p:spPr>
                  <a:xfrm flipH="1">
                    <a:off x="1414039" y="1864877"/>
                    <a:ext cx="288032" cy="1584176"/>
                  </a:xfrm>
                  <a:prstGeom prst="arc">
                    <a:avLst>
                      <a:gd name="adj1" fmla="val 16200000"/>
                      <a:gd name="adj2" fmla="val 5374124"/>
                    </a:avLst>
                  </a:prstGeom>
                  <a:grpFill/>
                  <a:ln>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grpSp>
          </p:grpSp>
          <p:cxnSp>
            <p:nvCxnSpPr>
              <p:cNvPr id="68" name="Ευθεία γραμμή σύνδεσης 67"/>
              <p:cNvCxnSpPr/>
              <p:nvPr/>
            </p:nvCxnSpPr>
            <p:spPr>
              <a:xfrm>
                <a:off x="107504" y="5261099"/>
                <a:ext cx="4536000" cy="0"/>
              </a:xfrm>
              <a:prstGeom prst="line">
                <a:avLst/>
              </a:prstGeom>
              <a:ln w="19050"/>
            </p:spPr>
            <p:style>
              <a:lnRef idx="1">
                <a:schemeClr val="accent6"/>
              </a:lnRef>
              <a:fillRef idx="0">
                <a:schemeClr val="accent6"/>
              </a:fillRef>
              <a:effectRef idx="0">
                <a:schemeClr val="accent6"/>
              </a:effectRef>
              <a:fontRef idx="minor">
                <a:schemeClr val="tx1"/>
              </a:fontRef>
            </p:style>
          </p:cxnSp>
          <p:sp>
            <p:nvSpPr>
              <p:cNvPr id="80" name="Ορθογώνιο 79"/>
              <p:cNvSpPr/>
              <p:nvPr/>
            </p:nvSpPr>
            <p:spPr>
              <a:xfrm>
                <a:off x="1598476" y="5939988"/>
                <a:ext cx="389850" cy="369332"/>
              </a:xfrm>
              <a:prstGeom prst="rect">
                <a:avLst/>
              </a:prstGeom>
            </p:spPr>
            <p:txBody>
              <a:bodyPr wrap="none">
                <a:spAutoFit/>
              </a:bodyPr>
              <a:lstStyle/>
              <a:p>
                <a:r>
                  <a:rPr lang="en-US" b="1" dirty="0" smtClean="0">
                    <a:solidFill>
                      <a:schemeClr val="bg1"/>
                    </a:solidFill>
                    <a:latin typeface="Times New Roman" panose="02020603050405020304" pitchFamily="18" charset="0"/>
                    <a:cs typeface="Times New Roman" panose="02020603050405020304" pitchFamily="18" charset="0"/>
                  </a:rPr>
                  <a:t>n</a:t>
                </a:r>
                <a:r>
                  <a:rPr lang="en-US" b="1" baseline="-25000" dirty="0" smtClean="0">
                    <a:solidFill>
                      <a:schemeClr val="bg1"/>
                    </a:solidFill>
                    <a:latin typeface="Times New Roman" panose="02020603050405020304" pitchFamily="18" charset="0"/>
                    <a:cs typeface="Times New Roman" panose="02020603050405020304" pitchFamily="18" charset="0"/>
                  </a:rPr>
                  <a:t>1</a:t>
                </a:r>
                <a:endParaRPr lang="el-GR" dirty="0">
                  <a:solidFill>
                    <a:schemeClr val="bg1"/>
                  </a:solidFill>
                </a:endParaRPr>
              </a:p>
            </p:txBody>
          </p:sp>
          <p:sp>
            <p:nvSpPr>
              <p:cNvPr id="81" name="Ορθογώνιο 80"/>
              <p:cNvSpPr/>
              <p:nvPr/>
            </p:nvSpPr>
            <p:spPr>
              <a:xfrm>
                <a:off x="1979712" y="6011996"/>
                <a:ext cx="389850" cy="369332"/>
              </a:xfrm>
              <a:prstGeom prst="rect">
                <a:avLst/>
              </a:prstGeom>
            </p:spPr>
            <p:txBody>
              <a:bodyPr wrap="none">
                <a:spAutoFit/>
              </a:bodyPr>
              <a:lstStyle/>
              <a:p>
                <a:r>
                  <a:rPr lang="en-US" b="1" dirty="0" smtClean="0">
                    <a:solidFill>
                      <a:schemeClr val="bg1"/>
                    </a:solidFill>
                    <a:latin typeface="Times New Roman" panose="02020603050405020304" pitchFamily="18" charset="0"/>
                    <a:cs typeface="Times New Roman" panose="02020603050405020304" pitchFamily="18" charset="0"/>
                  </a:rPr>
                  <a:t>n</a:t>
                </a:r>
                <a:r>
                  <a:rPr lang="en-US" b="1" baseline="-25000" dirty="0" smtClean="0">
                    <a:solidFill>
                      <a:schemeClr val="bg1"/>
                    </a:solidFill>
                    <a:latin typeface="Times New Roman" panose="02020603050405020304" pitchFamily="18" charset="0"/>
                    <a:cs typeface="Times New Roman" panose="02020603050405020304" pitchFamily="18" charset="0"/>
                  </a:rPr>
                  <a:t>2</a:t>
                </a:r>
                <a:endParaRPr lang="el-GR" dirty="0">
                  <a:solidFill>
                    <a:schemeClr val="bg1"/>
                  </a:solidFill>
                </a:endParaRPr>
              </a:p>
            </p:txBody>
          </p:sp>
        </p:grpSp>
      </p:grpSp>
      <p:grpSp>
        <p:nvGrpSpPr>
          <p:cNvPr id="109" name="Ομάδα 108"/>
          <p:cNvGrpSpPr/>
          <p:nvPr/>
        </p:nvGrpSpPr>
        <p:grpSpPr>
          <a:xfrm>
            <a:off x="4090729" y="2405347"/>
            <a:ext cx="4668368" cy="1538370"/>
            <a:chOff x="4090729" y="2704012"/>
            <a:chExt cx="4668368" cy="1538370"/>
          </a:xfrm>
        </p:grpSpPr>
        <p:grpSp>
          <p:nvGrpSpPr>
            <p:cNvPr id="95" name="Ομάδα 94"/>
            <p:cNvGrpSpPr/>
            <p:nvPr/>
          </p:nvGrpSpPr>
          <p:grpSpPr>
            <a:xfrm>
              <a:off x="4105623" y="2704012"/>
              <a:ext cx="4643085" cy="1085028"/>
              <a:chOff x="143664" y="4504212"/>
              <a:chExt cx="4643085" cy="1085028"/>
            </a:xfrm>
          </p:grpSpPr>
          <p:cxnSp>
            <p:nvCxnSpPr>
              <p:cNvPr id="60" name="Ευθεία γραμμή σύνδεσης 59"/>
              <p:cNvCxnSpPr/>
              <p:nvPr/>
            </p:nvCxnSpPr>
            <p:spPr>
              <a:xfrm>
                <a:off x="143664" y="4519753"/>
                <a:ext cx="140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Ευθεία γραμμή σύνδεσης 60"/>
              <p:cNvCxnSpPr/>
              <p:nvPr/>
            </p:nvCxnSpPr>
            <p:spPr>
              <a:xfrm>
                <a:off x="1537796" y="4504212"/>
                <a:ext cx="556364" cy="9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Ευθεία γραμμή σύνδεσης 61"/>
              <p:cNvCxnSpPr/>
              <p:nvPr/>
            </p:nvCxnSpPr>
            <p:spPr>
              <a:xfrm>
                <a:off x="1523176" y="4541272"/>
                <a:ext cx="621818" cy="252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3" name="Ευθεία γραμμή σύνδεσης 62"/>
              <p:cNvCxnSpPr/>
              <p:nvPr/>
            </p:nvCxnSpPr>
            <p:spPr>
              <a:xfrm>
                <a:off x="2396770" y="4920224"/>
                <a:ext cx="2368713" cy="552124"/>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66" name="Ευθεία γραμμή σύνδεσης 65"/>
              <p:cNvCxnSpPr/>
              <p:nvPr/>
            </p:nvCxnSpPr>
            <p:spPr>
              <a:xfrm>
                <a:off x="1547361" y="4541419"/>
                <a:ext cx="55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70" name="Ευθεία γραμμή σύνδεσης 69"/>
              <p:cNvCxnSpPr/>
              <p:nvPr/>
            </p:nvCxnSpPr>
            <p:spPr>
              <a:xfrm>
                <a:off x="2144696" y="4793272"/>
                <a:ext cx="288000" cy="144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71" name="Ευθεία γραμμή σύνδεσης 70"/>
              <p:cNvCxnSpPr/>
              <p:nvPr/>
            </p:nvCxnSpPr>
            <p:spPr>
              <a:xfrm>
                <a:off x="2091829" y="4602394"/>
                <a:ext cx="319931" cy="144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Ευθεία γραμμή σύνδεσης 72"/>
              <p:cNvCxnSpPr/>
              <p:nvPr/>
            </p:nvCxnSpPr>
            <p:spPr>
              <a:xfrm>
                <a:off x="2411760" y="4746394"/>
                <a:ext cx="2251176" cy="84284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9" name="Ευθεία γραμμή σύνδεσης 88"/>
              <p:cNvCxnSpPr/>
              <p:nvPr/>
            </p:nvCxnSpPr>
            <p:spPr>
              <a:xfrm>
                <a:off x="2105361" y="4685419"/>
                <a:ext cx="28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92" name="Ευθεία γραμμή σύνδεσης 91"/>
              <p:cNvCxnSpPr/>
              <p:nvPr/>
            </p:nvCxnSpPr>
            <p:spPr>
              <a:xfrm>
                <a:off x="2390268" y="4817448"/>
                <a:ext cx="2396481" cy="744779"/>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grpSp>
        <p:grpSp>
          <p:nvGrpSpPr>
            <p:cNvPr id="106" name="Ομάδα 105"/>
            <p:cNvGrpSpPr/>
            <p:nvPr/>
          </p:nvGrpSpPr>
          <p:grpSpPr>
            <a:xfrm>
              <a:off x="4090729" y="3171816"/>
              <a:ext cx="4668368" cy="1070566"/>
              <a:chOff x="128770" y="4972016"/>
              <a:chExt cx="4668368" cy="1070566"/>
            </a:xfrm>
          </p:grpSpPr>
          <p:cxnSp>
            <p:nvCxnSpPr>
              <p:cNvPr id="96" name="Ευθεία γραμμή σύνδεσης 95"/>
              <p:cNvCxnSpPr/>
              <p:nvPr/>
            </p:nvCxnSpPr>
            <p:spPr>
              <a:xfrm flipV="1">
                <a:off x="128770" y="6031921"/>
                <a:ext cx="140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Ευθεία γραμμή σύνδεσης 96"/>
              <p:cNvCxnSpPr/>
              <p:nvPr/>
            </p:nvCxnSpPr>
            <p:spPr>
              <a:xfrm flipV="1">
                <a:off x="1539071" y="5952582"/>
                <a:ext cx="556364" cy="90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8" name="Ευθεία γραμμή σύνδεσης 97"/>
              <p:cNvCxnSpPr/>
              <p:nvPr/>
            </p:nvCxnSpPr>
            <p:spPr>
              <a:xfrm flipV="1">
                <a:off x="1535084" y="5765155"/>
                <a:ext cx="621818" cy="252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99" name="Ευθεία γραμμή σύνδεσης 98"/>
              <p:cNvCxnSpPr/>
              <p:nvPr/>
            </p:nvCxnSpPr>
            <p:spPr>
              <a:xfrm flipV="1">
                <a:off x="2398236" y="5061824"/>
                <a:ext cx="2368713" cy="552124"/>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100" name="Ευθεία γραμμή σύνδεσης 99"/>
              <p:cNvCxnSpPr/>
              <p:nvPr/>
            </p:nvCxnSpPr>
            <p:spPr>
              <a:xfrm flipV="1">
                <a:off x="1559269" y="5877272"/>
                <a:ext cx="558000" cy="144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101" name="Ευθεία γραμμή σύνδεσης 100"/>
              <p:cNvCxnSpPr/>
              <p:nvPr/>
            </p:nvCxnSpPr>
            <p:spPr>
              <a:xfrm flipV="1">
                <a:off x="2156604" y="5610506"/>
                <a:ext cx="288000" cy="144000"/>
              </a:xfrm>
              <a:prstGeom prst="line">
                <a:avLst/>
              </a:prstGeom>
              <a:ln w="19050">
                <a:solidFill>
                  <a:srgbClr val="9900CC"/>
                </a:solidFill>
              </a:ln>
            </p:spPr>
            <p:style>
              <a:lnRef idx="1">
                <a:schemeClr val="accent1"/>
              </a:lnRef>
              <a:fillRef idx="0">
                <a:schemeClr val="accent1"/>
              </a:fillRef>
              <a:effectRef idx="0">
                <a:schemeClr val="accent1"/>
              </a:effectRef>
              <a:fontRef idx="minor">
                <a:schemeClr val="tx1"/>
              </a:fontRef>
            </p:style>
          </p:cxnSp>
          <p:cxnSp>
            <p:nvCxnSpPr>
              <p:cNvPr id="102" name="Ευθεία γραμμή σύνδεσης 101"/>
              <p:cNvCxnSpPr/>
              <p:nvPr/>
            </p:nvCxnSpPr>
            <p:spPr>
              <a:xfrm flipV="1">
                <a:off x="2103737" y="5805264"/>
                <a:ext cx="319931" cy="14400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3" name="Ευθεία γραμμή σύνδεσης 102"/>
              <p:cNvCxnSpPr/>
              <p:nvPr/>
            </p:nvCxnSpPr>
            <p:spPr>
              <a:xfrm flipV="1">
                <a:off x="2393794" y="4972016"/>
                <a:ext cx="2251176" cy="842846"/>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4" name="Ευθεία γραμμή σύνδεσης 103"/>
              <p:cNvCxnSpPr/>
              <p:nvPr/>
            </p:nvCxnSpPr>
            <p:spPr>
              <a:xfrm flipV="1">
                <a:off x="2117268" y="5733256"/>
                <a:ext cx="288000" cy="126000"/>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105" name="Ευθεία γραμμή σύνδεσης 104"/>
              <p:cNvCxnSpPr/>
              <p:nvPr/>
            </p:nvCxnSpPr>
            <p:spPr>
              <a:xfrm flipV="1">
                <a:off x="2400657" y="4977828"/>
                <a:ext cx="2396481" cy="744779"/>
              </a:xfrm>
              <a:prstGeom prst="line">
                <a:avLst/>
              </a:prstGeom>
              <a:ln w="19050">
                <a:solidFill>
                  <a:srgbClr val="00FF00"/>
                </a:solidFill>
              </a:ln>
            </p:spPr>
            <p:style>
              <a:lnRef idx="1">
                <a:schemeClr val="accent1"/>
              </a:lnRef>
              <a:fillRef idx="0">
                <a:schemeClr val="accent1"/>
              </a:fillRef>
              <a:effectRef idx="0">
                <a:schemeClr val="accent1"/>
              </a:effectRef>
              <a:fontRef idx="minor">
                <a:schemeClr val="tx1"/>
              </a:fontRef>
            </p:style>
          </p:cxnSp>
        </p:grpSp>
      </p:grpSp>
      <p:sp>
        <p:nvSpPr>
          <p:cNvPr id="110" name="Τίτλος 1"/>
          <p:cNvSpPr txBox="1">
            <a:spLocks/>
          </p:cNvSpPr>
          <p:nvPr/>
        </p:nvSpPr>
        <p:spPr>
          <a:xfrm>
            <a:off x="35496" y="4365104"/>
            <a:ext cx="8928992" cy="61775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Λόγω διασποράς, οι δείκτες διάθλασης του αμφίκυρτου (1) και του αποκλίνοντα (2) φακού για το κόκκινο και ιώδες χρώμα είναι αντίστοιχα:</a:t>
            </a:r>
            <a:r>
              <a:rPr lang="en-US" sz="1600" b="1" dirty="0" smtClean="0">
                <a:latin typeface="Times New Roman" panose="02020603050405020304" pitchFamily="18" charset="0"/>
                <a:cs typeface="Times New Roman" panose="02020603050405020304" pitchFamily="18" charset="0"/>
              </a:rPr>
              <a:t>  </a:t>
            </a:r>
            <a:r>
              <a:rPr lang="en-US" sz="1800" b="1" dirty="0" smtClean="0">
                <a:solidFill>
                  <a:srgbClr val="FFFF00"/>
                </a:solidFill>
                <a:latin typeface="Times New Roman" panose="02020603050405020304" pitchFamily="18" charset="0"/>
                <a:cs typeface="Times New Roman" panose="02020603050405020304" pitchFamily="18" charset="0"/>
              </a:rPr>
              <a:t>n</a:t>
            </a:r>
            <a:r>
              <a:rPr lang="en-US" sz="1800" b="1" baseline="-25000" dirty="0" smtClean="0">
                <a:solidFill>
                  <a:srgbClr val="FFFF00"/>
                </a:solidFill>
                <a:latin typeface="Times New Roman" panose="02020603050405020304" pitchFamily="18" charset="0"/>
                <a:cs typeface="Times New Roman" panose="02020603050405020304" pitchFamily="18" charset="0"/>
              </a:rPr>
              <a:t>1</a:t>
            </a:r>
            <a:r>
              <a:rPr lang="el-GR" sz="1800" b="1" baseline="-25000" dirty="0" smtClean="0">
                <a:solidFill>
                  <a:srgbClr val="FFFF00"/>
                </a:solidFill>
                <a:latin typeface="Times New Roman" panose="02020603050405020304" pitchFamily="18" charset="0"/>
                <a:cs typeface="Times New Roman" panose="02020603050405020304" pitchFamily="18" charset="0"/>
              </a:rPr>
              <a:t>κ</a:t>
            </a:r>
            <a:r>
              <a:rPr lang="en-US" sz="1800" b="1" dirty="0" smtClean="0">
                <a:solidFill>
                  <a:srgbClr val="FFFF00"/>
                </a:solidFill>
                <a:latin typeface="Times New Roman" panose="02020603050405020304" pitchFamily="18" charset="0"/>
                <a:cs typeface="Times New Roman" panose="02020603050405020304" pitchFamily="18" charset="0"/>
              </a:rPr>
              <a:t>, n</a:t>
            </a:r>
            <a:r>
              <a:rPr lang="en-US" sz="1800" b="1" baseline="-25000" dirty="0" smtClean="0">
                <a:solidFill>
                  <a:srgbClr val="FFFF00"/>
                </a:solidFill>
                <a:latin typeface="Times New Roman" panose="02020603050405020304" pitchFamily="18" charset="0"/>
                <a:cs typeface="Times New Roman" panose="02020603050405020304" pitchFamily="18" charset="0"/>
              </a:rPr>
              <a:t>2k</a:t>
            </a:r>
            <a:r>
              <a:rPr lang="en-US" sz="18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a:t>
            </a:r>
            <a:r>
              <a:rPr lang="el-GR" sz="1800" b="1" dirty="0" smtClean="0">
                <a:solidFill>
                  <a:srgbClr val="FFFF00"/>
                </a:solidFill>
                <a:latin typeface="Times New Roman" panose="02020603050405020304" pitchFamily="18" charset="0"/>
                <a:cs typeface="Times New Roman" panose="02020603050405020304" pitchFamily="18" charset="0"/>
              </a:rPr>
              <a:t>   </a:t>
            </a:r>
            <a:r>
              <a:rPr lang="en-US" sz="1800" b="1" dirty="0" smtClean="0">
                <a:solidFill>
                  <a:srgbClr val="FFFF00"/>
                </a:solidFill>
                <a:latin typeface="Times New Roman" panose="02020603050405020304" pitchFamily="18" charset="0"/>
                <a:cs typeface="Times New Roman" panose="02020603050405020304" pitchFamily="18" charset="0"/>
              </a:rPr>
              <a:t>n</a:t>
            </a:r>
            <a:r>
              <a:rPr lang="el-GR" sz="1800" b="1" baseline="-25000" dirty="0" smtClean="0">
                <a:solidFill>
                  <a:srgbClr val="FFFF00"/>
                </a:solidFill>
                <a:latin typeface="Times New Roman" panose="02020603050405020304" pitchFamily="18" charset="0"/>
                <a:cs typeface="Times New Roman" panose="02020603050405020304" pitchFamily="18" charset="0"/>
              </a:rPr>
              <a:t>1ι</a:t>
            </a:r>
            <a:r>
              <a:rPr lang="el-GR" sz="1800" b="1" dirty="0" smtClean="0">
                <a:solidFill>
                  <a:srgbClr val="FFFF00"/>
                </a:solidFill>
                <a:latin typeface="Times New Roman" panose="02020603050405020304" pitchFamily="18" charset="0"/>
                <a:cs typeface="Times New Roman" panose="02020603050405020304" pitchFamily="18" charset="0"/>
              </a:rPr>
              <a:t>, </a:t>
            </a:r>
            <a:r>
              <a:rPr lang="en-US" sz="1800" b="1" dirty="0" smtClean="0">
                <a:solidFill>
                  <a:srgbClr val="FFFF00"/>
                </a:solidFill>
                <a:latin typeface="Times New Roman" panose="02020603050405020304" pitchFamily="18" charset="0"/>
                <a:cs typeface="Times New Roman" panose="02020603050405020304" pitchFamily="18" charset="0"/>
              </a:rPr>
              <a:t>n</a:t>
            </a:r>
            <a:r>
              <a:rPr lang="el-GR" sz="1800" b="1" baseline="-25000" dirty="0" smtClean="0">
                <a:solidFill>
                  <a:srgbClr val="FFFF00"/>
                </a:solidFill>
                <a:latin typeface="Times New Roman" panose="02020603050405020304" pitchFamily="18" charset="0"/>
                <a:cs typeface="Times New Roman" panose="02020603050405020304" pitchFamily="18" charset="0"/>
              </a:rPr>
              <a:t>2ι</a:t>
            </a:r>
            <a:endParaRPr lang="el-GR" sz="1600" b="1" dirty="0" smtClean="0">
              <a:solidFill>
                <a:srgbClr val="FFFF00"/>
              </a:solidFill>
              <a:latin typeface="Times New Roman" panose="02020603050405020304" pitchFamily="18" charset="0"/>
              <a:cs typeface="Times New Roman" panose="02020603050405020304" pitchFamily="18" charset="0"/>
            </a:endParaRPr>
          </a:p>
        </p:txBody>
      </p:sp>
      <p:grpSp>
        <p:nvGrpSpPr>
          <p:cNvPr id="117" name="Ομάδα 116"/>
          <p:cNvGrpSpPr/>
          <p:nvPr/>
        </p:nvGrpSpPr>
        <p:grpSpPr>
          <a:xfrm>
            <a:off x="26217" y="5053285"/>
            <a:ext cx="8845297" cy="751979"/>
            <a:chOff x="26217" y="5053285"/>
            <a:chExt cx="8845297" cy="751979"/>
          </a:xfrm>
        </p:grpSpPr>
        <p:sp>
          <p:nvSpPr>
            <p:cNvPr id="111" name="Τίτλος 1"/>
            <p:cNvSpPr txBox="1">
              <a:spLocks/>
            </p:cNvSpPr>
            <p:nvPr/>
          </p:nvSpPr>
          <p:spPr>
            <a:xfrm>
              <a:off x="26217" y="5157192"/>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Ισχύς αμφίκυρτου φακού για κόκκινο</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 ιώδες:</a:t>
              </a:r>
              <a:endParaRPr lang="el-GR" sz="1600" b="1" dirty="0" smtClean="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2" name="Ορθογώνιο 111"/>
                <p:cNvSpPr/>
                <p:nvPr/>
              </p:nvSpPr>
              <p:spPr>
                <a:xfrm>
                  <a:off x="2339752" y="5054866"/>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2" name="Ορθογώνιο 111"/>
                <p:cNvSpPr>
                  <a:spLocks noRot="1" noChangeAspect="1" noMove="1" noResize="1" noEditPoints="1" noAdjustHandles="1" noChangeArrowheads="1" noChangeShapeType="1" noTextEdit="1"/>
                </p:cNvSpPr>
                <p:nvPr/>
              </p:nvSpPr>
              <p:spPr>
                <a:xfrm>
                  <a:off x="2339752" y="5054866"/>
                  <a:ext cx="2969980" cy="714683"/>
                </a:xfrm>
                <a:prstGeom prst="rect">
                  <a:avLst/>
                </a:prstGeom>
                <a:blipFill>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3" name="Ορθογώνιο 112"/>
                <p:cNvSpPr/>
                <p:nvPr/>
              </p:nvSpPr>
              <p:spPr>
                <a:xfrm>
                  <a:off x="5994508" y="5053285"/>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3" name="Ορθογώνιο 112"/>
                <p:cNvSpPr>
                  <a:spLocks noRot="1" noChangeAspect="1" noMove="1" noResize="1" noEditPoints="1" noAdjustHandles="1" noChangeArrowheads="1" noChangeShapeType="1" noTextEdit="1"/>
                </p:cNvSpPr>
                <p:nvPr/>
              </p:nvSpPr>
              <p:spPr>
                <a:xfrm>
                  <a:off x="5994508" y="5053285"/>
                  <a:ext cx="2877006" cy="714683"/>
                </a:xfrm>
                <a:prstGeom prst="rect">
                  <a:avLst/>
                </a:prstGeom>
                <a:blipFill>
                  <a:blip r:embed="rId3"/>
                  <a:stretch>
                    <a:fillRect/>
                  </a:stretch>
                </a:blipFill>
              </p:spPr>
              <p:txBody>
                <a:bodyPr/>
                <a:lstStyle/>
                <a:p>
                  <a:r>
                    <a:rPr lang="el-GR">
                      <a:noFill/>
                    </a:rPr>
                    <a:t> </a:t>
                  </a:r>
                </a:p>
              </p:txBody>
            </p:sp>
          </mc:Fallback>
        </mc:AlternateContent>
      </p:grpSp>
      <p:grpSp>
        <p:nvGrpSpPr>
          <p:cNvPr id="118" name="Ομάδα 117"/>
          <p:cNvGrpSpPr/>
          <p:nvPr/>
        </p:nvGrpSpPr>
        <p:grpSpPr>
          <a:xfrm>
            <a:off x="35496" y="6061397"/>
            <a:ext cx="8845297" cy="751979"/>
            <a:chOff x="35496" y="6061397"/>
            <a:chExt cx="8845297" cy="751979"/>
          </a:xfrm>
        </p:grpSpPr>
        <p:sp>
          <p:nvSpPr>
            <p:cNvPr id="114" name="Τίτλος 1"/>
            <p:cNvSpPr txBox="1">
              <a:spLocks/>
            </p:cNvSpPr>
            <p:nvPr/>
          </p:nvSpPr>
          <p:spPr>
            <a:xfrm>
              <a:off x="35496" y="6165304"/>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Ισχύς αποκλίνοντα φακού για κόκκινο</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 ιώδες:</a:t>
              </a:r>
              <a:endParaRPr lang="el-GR" sz="1600" b="1" dirty="0" smtClean="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5" name="Ορθογώνιο 114"/>
                <p:cNvSpPr/>
                <p:nvPr/>
              </p:nvSpPr>
              <p:spPr>
                <a:xfrm>
                  <a:off x="2349031" y="6062978"/>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115" name="Ορθογώνιο 114"/>
                <p:cNvSpPr>
                  <a:spLocks noRot="1" noChangeAspect="1" noMove="1" noResize="1" noEditPoints="1" noAdjustHandles="1" noChangeArrowheads="1" noChangeShapeType="1" noTextEdit="1"/>
                </p:cNvSpPr>
                <p:nvPr/>
              </p:nvSpPr>
              <p:spPr>
                <a:xfrm>
                  <a:off x="2349031" y="6062978"/>
                  <a:ext cx="2969980" cy="714683"/>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6" name="Ορθογώνιο 115"/>
                <p:cNvSpPr/>
                <p:nvPr/>
              </p:nvSpPr>
              <p:spPr>
                <a:xfrm>
                  <a:off x="6003787" y="6061397"/>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0" smtClean="0">
                                    <a:latin typeface="Cambria Math" panose="02040503050406030204" pitchFamily="18" charset="0"/>
                                  </a:rPr>
                                  <m:t>𝛊</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116" name="Ορθογώνιο 115"/>
                <p:cNvSpPr>
                  <a:spLocks noRot="1" noChangeAspect="1" noMove="1" noResize="1" noEditPoints="1" noAdjustHandles="1" noChangeArrowheads="1" noChangeShapeType="1" noTextEdit="1"/>
                </p:cNvSpPr>
                <p:nvPr/>
              </p:nvSpPr>
              <p:spPr>
                <a:xfrm>
                  <a:off x="6003787" y="6061397"/>
                  <a:ext cx="2877006" cy="714683"/>
                </a:xfrm>
                <a:prstGeom prst="rect">
                  <a:avLst/>
                </a:prstGeom>
                <a:blipFill>
                  <a:blip r:embed="rId5"/>
                  <a:stretch>
                    <a:fillRect/>
                  </a:stretch>
                </a:blipFill>
              </p:spPr>
              <p:txBody>
                <a:bodyPr/>
                <a:lstStyle/>
                <a:p>
                  <a:r>
                    <a:rPr lang="el-GR">
                      <a:noFill/>
                    </a:rPr>
                    <a:t> </a:t>
                  </a:r>
                </a:p>
              </p:txBody>
            </p:sp>
          </mc:Fallback>
        </mc:AlternateContent>
      </p:grpSp>
    </p:spTree>
    <p:extLst>
      <p:ext uri="{BB962C8B-B14F-4D97-AF65-F5344CB8AC3E}">
        <p14:creationId xmlns:p14="http://schemas.microsoft.com/office/powerpoint/2010/main" val="138770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wipe(left)">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up)">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8"/>
                                        </p:tgtEl>
                                        <p:attrNameLst>
                                          <p:attrName>style.visibility</p:attrName>
                                        </p:attrNameLst>
                                      </p:cBhvr>
                                      <p:to>
                                        <p:strVal val="visible"/>
                                      </p:to>
                                    </p:set>
                                    <p:animEffect transition="in" filter="fade">
                                      <p:cBhvr>
                                        <p:cTn id="27" dur="500"/>
                                        <p:tgtEl>
                                          <p:spTgt spid="10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9"/>
                                        </p:tgtEl>
                                        <p:attrNameLst>
                                          <p:attrName>style.visibility</p:attrName>
                                        </p:attrNameLst>
                                      </p:cBhvr>
                                      <p:to>
                                        <p:strVal val="visible"/>
                                      </p:to>
                                    </p:set>
                                    <p:animEffect transition="in" filter="wipe(left)">
                                      <p:cBhvr>
                                        <p:cTn id="32" dur="500"/>
                                        <p:tgtEl>
                                          <p:spTgt spid="10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10"/>
                                        </p:tgtEl>
                                        <p:attrNameLst>
                                          <p:attrName>style.visibility</p:attrName>
                                        </p:attrNameLst>
                                      </p:cBhvr>
                                      <p:to>
                                        <p:strVal val="visible"/>
                                      </p:to>
                                    </p:set>
                                    <p:animEffect transition="in" filter="wipe(up)">
                                      <p:cBhvr>
                                        <p:cTn id="37" dur="500"/>
                                        <p:tgtEl>
                                          <p:spTgt spid="1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17"/>
                                        </p:tgtEl>
                                        <p:attrNameLst>
                                          <p:attrName>style.visibility</p:attrName>
                                        </p:attrNameLst>
                                      </p:cBhvr>
                                      <p:to>
                                        <p:strVal val="visible"/>
                                      </p:to>
                                    </p:set>
                                    <p:animEffect transition="in" filter="wipe(left)">
                                      <p:cBhvr>
                                        <p:cTn id="42" dur="500"/>
                                        <p:tgtEl>
                                          <p:spTgt spid="1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18"/>
                                        </p:tgtEl>
                                        <p:attrNameLst>
                                          <p:attrName>style.visibility</p:attrName>
                                        </p:attrNameLst>
                                      </p:cBhvr>
                                      <p:to>
                                        <p:strVal val="visible"/>
                                      </p:to>
                                    </p:set>
                                    <p:animEffect transition="in" filter="wipe(left)">
                                      <p:cBhvr>
                                        <p:cTn id="47" dur="5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1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Διόρθωση Σφάλματος Χρωματικής Εκτροπής</a:t>
            </a:r>
          </a:p>
        </p:txBody>
      </p:sp>
      <p:grpSp>
        <p:nvGrpSpPr>
          <p:cNvPr id="56" name="Ομάδα 55"/>
          <p:cNvGrpSpPr/>
          <p:nvPr/>
        </p:nvGrpSpPr>
        <p:grpSpPr>
          <a:xfrm>
            <a:off x="26217" y="620688"/>
            <a:ext cx="8845297" cy="751979"/>
            <a:chOff x="26217" y="5053285"/>
            <a:chExt cx="8845297" cy="751979"/>
          </a:xfrm>
        </p:grpSpPr>
        <p:sp>
          <p:nvSpPr>
            <p:cNvPr id="57" name="Τίτλος 1"/>
            <p:cNvSpPr txBox="1">
              <a:spLocks/>
            </p:cNvSpPr>
            <p:nvPr/>
          </p:nvSpPr>
          <p:spPr>
            <a:xfrm>
              <a:off x="26217" y="5157192"/>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Ισχύς αμφίκυρτου φακού για κόκκινο</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 ιώδες:</a:t>
              </a:r>
              <a:endParaRPr lang="el-GR" sz="1600" b="1" dirty="0" smtClean="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8" name="Ορθογώνιο 57"/>
                <p:cNvSpPr/>
                <p:nvPr/>
              </p:nvSpPr>
              <p:spPr>
                <a:xfrm>
                  <a:off x="2339752" y="5054866"/>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2" name="Ορθογώνιο 111"/>
                <p:cNvSpPr>
                  <a:spLocks noRot="1" noChangeAspect="1" noMove="1" noResize="1" noEditPoints="1" noAdjustHandles="1" noChangeArrowheads="1" noChangeShapeType="1" noTextEdit="1"/>
                </p:cNvSpPr>
                <p:nvPr/>
              </p:nvSpPr>
              <p:spPr>
                <a:xfrm>
                  <a:off x="2339752" y="5054866"/>
                  <a:ext cx="2969980" cy="714683"/>
                </a:xfrm>
                <a:prstGeom prst="rect">
                  <a:avLst/>
                </a:prstGeom>
                <a:blipFill>
                  <a:blip r:embed="rId2"/>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9" name="Ορθογώνιο 58"/>
                <p:cNvSpPr/>
                <p:nvPr/>
              </p:nvSpPr>
              <p:spPr>
                <a:xfrm>
                  <a:off x="5994508" y="5053285"/>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n-US" b="1" i="1" smtClean="0">
                                    <a:latin typeface="Cambria Math" panose="02040503050406030204" pitchFamily="18" charset="0"/>
                                  </a:rPr>
                                  <m:t>𝟏</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den>
                            </m:f>
                          </m:e>
                        </m:d>
                      </m:oMath>
                    </m:oMathPara>
                  </a14:m>
                  <a:endParaRPr lang="el-GR" dirty="0"/>
                </a:p>
              </p:txBody>
            </p:sp>
          </mc:Choice>
          <mc:Fallback xmlns="">
            <p:sp>
              <p:nvSpPr>
                <p:cNvPr id="113" name="Ορθογώνιο 112"/>
                <p:cNvSpPr>
                  <a:spLocks noRot="1" noChangeAspect="1" noMove="1" noResize="1" noEditPoints="1" noAdjustHandles="1" noChangeArrowheads="1" noChangeShapeType="1" noTextEdit="1"/>
                </p:cNvSpPr>
                <p:nvPr/>
              </p:nvSpPr>
              <p:spPr>
                <a:xfrm>
                  <a:off x="5994508" y="5053285"/>
                  <a:ext cx="2877006" cy="714683"/>
                </a:xfrm>
                <a:prstGeom prst="rect">
                  <a:avLst/>
                </a:prstGeom>
                <a:blipFill>
                  <a:blip r:embed="rId3"/>
                  <a:stretch>
                    <a:fillRect/>
                  </a:stretch>
                </a:blipFill>
              </p:spPr>
              <p:txBody>
                <a:bodyPr/>
                <a:lstStyle/>
                <a:p>
                  <a:r>
                    <a:rPr lang="el-GR">
                      <a:noFill/>
                    </a:rPr>
                    <a:t> </a:t>
                  </a:r>
                </a:p>
              </p:txBody>
            </p:sp>
          </mc:Fallback>
        </mc:AlternateContent>
      </p:grpSp>
      <p:grpSp>
        <p:nvGrpSpPr>
          <p:cNvPr id="60" name="Ομάδα 59"/>
          <p:cNvGrpSpPr/>
          <p:nvPr/>
        </p:nvGrpSpPr>
        <p:grpSpPr>
          <a:xfrm>
            <a:off x="35496" y="1628800"/>
            <a:ext cx="8845297" cy="751979"/>
            <a:chOff x="35496" y="6061397"/>
            <a:chExt cx="8845297" cy="751979"/>
          </a:xfrm>
        </p:grpSpPr>
        <p:sp>
          <p:nvSpPr>
            <p:cNvPr id="61" name="Τίτλος 1"/>
            <p:cNvSpPr txBox="1">
              <a:spLocks/>
            </p:cNvSpPr>
            <p:nvPr/>
          </p:nvSpPr>
          <p:spPr>
            <a:xfrm>
              <a:off x="35496" y="6165304"/>
              <a:ext cx="2457551" cy="648072"/>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Ισχύς αποκλίνοντα φακού για κόκκινο</a:t>
              </a:r>
              <a:r>
                <a:rPr lang="en-US" sz="1600" b="1" dirty="0" smtClean="0">
                  <a:solidFill>
                    <a:srgbClr val="FFFF00"/>
                  </a:solidFill>
                  <a:latin typeface="Times New Roman" panose="02020603050405020304" pitchFamily="18" charset="0"/>
                  <a:cs typeface="Times New Roman" panose="02020603050405020304" pitchFamily="18" charset="0"/>
                </a:rPr>
                <a:t> </a:t>
              </a:r>
              <a:r>
                <a:rPr lang="el-GR" sz="1600" b="1" dirty="0" smtClean="0">
                  <a:solidFill>
                    <a:srgbClr val="FFFF00"/>
                  </a:solidFill>
                  <a:latin typeface="Times New Roman" panose="02020603050405020304" pitchFamily="18" charset="0"/>
                  <a:cs typeface="Times New Roman" panose="02020603050405020304" pitchFamily="18" charset="0"/>
                </a:rPr>
                <a:t>και ιώδες:</a:t>
              </a:r>
              <a:endParaRPr lang="el-GR" sz="1600" b="1" dirty="0" smtClean="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2" name="Ορθογώνιο 61"/>
                <p:cNvSpPr/>
                <p:nvPr/>
              </p:nvSpPr>
              <p:spPr>
                <a:xfrm>
                  <a:off x="2349031" y="6062978"/>
                  <a:ext cx="2969980"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𝜿</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n-US" b="1" i="1" smtClean="0">
                                    <a:latin typeface="Cambria Math" panose="02040503050406030204" pitchFamily="18" charset="0"/>
                                  </a:rPr>
                                  <m:t>𝒌</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62" name="Ορθογώνιο 61"/>
                <p:cNvSpPr>
                  <a:spLocks noRot="1" noChangeAspect="1" noMove="1" noResize="1" noEditPoints="1" noAdjustHandles="1" noChangeArrowheads="1" noChangeShapeType="1" noTextEdit="1"/>
                </p:cNvSpPr>
                <p:nvPr/>
              </p:nvSpPr>
              <p:spPr>
                <a:xfrm>
                  <a:off x="2349031" y="6062978"/>
                  <a:ext cx="2969980" cy="714683"/>
                </a:xfrm>
                <a:prstGeom prst="rect">
                  <a:avLst/>
                </a:prstGeom>
                <a:blipFill>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3" name="Ορθογώνιο 62"/>
                <p:cNvSpPr/>
                <p:nvPr/>
              </p:nvSpPr>
              <p:spPr>
                <a:xfrm>
                  <a:off x="6003787" y="6061397"/>
                  <a:ext cx="2877006" cy="71468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b="1" i="1" smtClean="0">
                                <a:latin typeface="Cambria Math" panose="02040503050406030204" pitchFamily="18" charset="0"/>
                              </a:rPr>
                            </m:ctrlPr>
                          </m:fPr>
                          <m:num>
                            <m:r>
                              <a:rPr lang="en-US" b="1" i="1">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𝒇</m:t>
                                </m:r>
                              </m:e>
                              <m:sub>
                                <m:r>
                                  <a:rPr lang="el-GR" b="1" i="1" smtClean="0">
                                    <a:latin typeface="Cambria Math" panose="02040503050406030204" pitchFamily="18" charset="0"/>
                                  </a:rPr>
                                  <m:t>𝟐</m:t>
                                </m:r>
                                <m:r>
                                  <a:rPr lang="el-GR" b="1" i="0" smtClean="0">
                                    <a:latin typeface="Cambria Math" panose="02040503050406030204" pitchFamily="18" charset="0"/>
                                  </a:rPr>
                                  <m:t>𝛊</m:t>
                                </m:r>
                              </m:sub>
                            </m:sSub>
                          </m:den>
                        </m:f>
                        <m:r>
                          <a:rPr lang="en-US" b="1" i="1" smtClean="0">
                            <a:latin typeface="Cambria Math" panose="02040503050406030204" pitchFamily="18" charset="0"/>
                          </a:rPr>
                          <m:t>=</m:t>
                        </m:r>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𝒏</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r>
                              <a:rPr lang="en-US" b="1" i="1" smtClean="0">
                                <a:latin typeface="Cambria Math" panose="02040503050406030204" pitchFamily="18" charset="0"/>
                              </a:rPr>
                              <m:t>−</m:t>
                            </m:r>
                            <m:r>
                              <a:rPr lang="en-US" b="1" i="1" smtClean="0">
                                <a:latin typeface="Cambria Math" panose="02040503050406030204" pitchFamily="18" charset="0"/>
                              </a:rPr>
                              <m:t>𝟏</m:t>
                            </m:r>
                          </m:e>
                        </m:d>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l-GR" b="1" i="1" smtClean="0">
                                        <a:latin typeface="Cambria Math" panose="02040503050406030204" pitchFamily="18" charset="0"/>
                                      </a:rPr>
                                      <m:t>𝟐</m:t>
                                    </m:r>
                                  </m:sub>
                                </m:sSub>
                              </m:den>
                            </m:f>
                            <m:r>
                              <a:rPr lang="en-US" b="1" i="1" smtClean="0">
                                <a:latin typeface="Cambria Math" panose="02040503050406030204" pitchFamily="18" charset="0"/>
                              </a:rPr>
                              <m:t>−</m:t>
                            </m:r>
                            <m:f>
                              <m:fPr>
                                <m:ctrlPr>
                                  <a:rPr lang="en-US" b="1" i="1" smtClean="0">
                                    <a:latin typeface="Cambria Math" panose="02040503050406030204" pitchFamily="18" charset="0"/>
                                  </a:rPr>
                                </m:ctrlPr>
                              </m:fPr>
                              <m:num>
                                <m:r>
                                  <a:rPr lang="en-US" b="1" i="1" smtClean="0">
                                    <a:latin typeface="Cambria Math" panose="02040503050406030204" pitchFamily="18" charset="0"/>
                                  </a:rPr>
                                  <m:t>𝟏</m:t>
                                </m:r>
                              </m:num>
                              <m:den>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𝒙</m:t>
                                    </m:r>
                                  </m:sub>
                                </m:sSub>
                              </m:den>
                            </m:f>
                          </m:e>
                        </m:d>
                      </m:oMath>
                    </m:oMathPara>
                  </a14:m>
                  <a:endParaRPr lang="el-GR" dirty="0"/>
                </a:p>
              </p:txBody>
            </p:sp>
          </mc:Choice>
          <mc:Fallback xmlns="">
            <p:sp>
              <p:nvSpPr>
                <p:cNvPr id="63" name="Ορθογώνιο 62"/>
                <p:cNvSpPr>
                  <a:spLocks noRot="1" noChangeAspect="1" noMove="1" noResize="1" noEditPoints="1" noAdjustHandles="1" noChangeArrowheads="1" noChangeShapeType="1" noTextEdit="1"/>
                </p:cNvSpPr>
                <p:nvPr/>
              </p:nvSpPr>
              <p:spPr>
                <a:xfrm>
                  <a:off x="6003787" y="6061397"/>
                  <a:ext cx="2877006" cy="714683"/>
                </a:xfrm>
                <a:prstGeom prst="rect">
                  <a:avLst/>
                </a:prstGeom>
                <a:blipFill>
                  <a:blip r:embed="rId5"/>
                  <a:stretch>
                    <a:fillRect/>
                  </a:stretch>
                </a:blipFill>
              </p:spPr>
              <p:txBody>
                <a:bodyPr/>
                <a:lstStyle/>
                <a:p>
                  <a:r>
                    <a:rPr lang="el-GR">
                      <a:noFill/>
                    </a:rPr>
                    <a:t> </a:t>
                  </a:r>
                </a:p>
              </p:txBody>
            </p:sp>
          </mc:Fallback>
        </mc:AlternateContent>
      </p:grpSp>
      <p:cxnSp>
        <p:nvCxnSpPr>
          <p:cNvPr id="65" name="Ευθεία γραμμή σύνδεσης 64"/>
          <p:cNvCxnSpPr/>
          <p:nvPr/>
        </p:nvCxnSpPr>
        <p:spPr>
          <a:xfrm>
            <a:off x="35496" y="2492896"/>
            <a:ext cx="91034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 name="Ομάδα 3"/>
          <p:cNvGrpSpPr/>
          <p:nvPr/>
        </p:nvGrpSpPr>
        <p:grpSpPr>
          <a:xfrm>
            <a:off x="35496" y="2564903"/>
            <a:ext cx="8047135" cy="1085519"/>
            <a:chOff x="35496" y="2564903"/>
            <a:chExt cx="8047135" cy="1085519"/>
          </a:xfrm>
        </p:grpSpPr>
        <p:sp>
          <p:nvSpPr>
            <p:cNvPr id="66" name="Τίτλος 1"/>
            <p:cNvSpPr txBox="1">
              <a:spLocks/>
            </p:cNvSpPr>
            <p:nvPr/>
          </p:nvSpPr>
          <p:spPr>
            <a:xfrm>
              <a:off x="35496" y="2564903"/>
              <a:ext cx="2457551" cy="1085519"/>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solidFill>
                    <a:srgbClr val="FFFF00"/>
                  </a:solidFill>
                  <a:latin typeface="Times New Roman" panose="02020603050405020304" pitchFamily="18" charset="0"/>
                  <a:cs typeface="Times New Roman" panose="02020603050405020304" pitchFamily="18" charset="0"/>
                </a:rPr>
                <a:t>Συνολική ισχύς </a:t>
              </a:r>
              <a:r>
                <a:rPr lang="en-US" sz="1600" b="1" i="1" dirty="0" smtClean="0">
                  <a:latin typeface="Times New Roman" panose="02020603050405020304" pitchFamily="18" charset="0"/>
                  <a:cs typeface="Times New Roman" panose="02020603050405020304" pitchFamily="18" charset="0"/>
                </a:rPr>
                <a:t>P</a:t>
              </a:r>
              <a:r>
                <a:rPr lang="el-GR" sz="1600" b="1" baseline="-25000" dirty="0" smtClean="0">
                  <a:latin typeface="Times New Roman" panose="02020603050405020304" pitchFamily="18" charset="0"/>
                  <a:cs typeface="Times New Roman" panose="02020603050405020304" pitchFamily="18" charset="0"/>
                </a:rPr>
                <a:t>κ</a:t>
              </a:r>
              <a:r>
                <a:rPr lang="el-GR" sz="1600" b="1" dirty="0" smtClean="0">
                  <a:solidFill>
                    <a:srgbClr val="FFFF00"/>
                  </a:solidFill>
                  <a:latin typeface="Times New Roman" panose="02020603050405020304" pitchFamily="18" charset="0"/>
                  <a:cs typeface="Times New Roman" panose="02020603050405020304" pitchFamily="18" charset="0"/>
                </a:rPr>
                <a:t> για το κόκκινο χρώμα και </a:t>
              </a:r>
              <a:r>
                <a:rPr lang="el-GR" sz="1600" b="1" i="1" dirty="0" smtClean="0">
                  <a:latin typeface="Times New Roman" panose="02020603050405020304" pitchFamily="18" charset="0"/>
                  <a:cs typeface="Times New Roman" panose="02020603050405020304" pitchFamily="18" charset="0"/>
                </a:rPr>
                <a:t>Ρ</a:t>
              </a:r>
              <a:r>
                <a:rPr lang="el-GR" sz="1600" b="1" baseline="-25000" dirty="0" smtClean="0">
                  <a:latin typeface="Times New Roman" panose="02020603050405020304" pitchFamily="18" charset="0"/>
                  <a:cs typeface="Times New Roman" panose="02020603050405020304" pitchFamily="18" charset="0"/>
                </a:rPr>
                <a:t>ι</a:t>
              </a:r>
              <a:r>
                <a:rPr lang="el-GR" sz="1600" b="1" dirty="0" smtClean="0">
                  <a:solidFill>
                    <a:srgbClr val="FFFF00"/>
                  </a:solidFill>
                  <a:latin typeface="Times New Roman" panose="02020603050405020304" pitchFamily="18" charset="0"/>
                  <a:cs typeface="Times New Roman" panose="02020603050405020304" pitchFamily="18" charset="0"/>
                </a:rPr>
                <a:t> για το ιώδες χρώμα στο σύστημα των δυο φακών:</a:t>
              </a:r>
              <a:endParaRPr lang="el-GR" sz="1600" b="1" dirty="0" smtClean="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7" name="Ορθογώνιο 66"/>
                <p:cNvSpPr/>
                <p:nvPr/>
              </p:nvSpPr>
              <p:spPr>
                <a:xfrm>
                  <a:off x="2771800" y="2776994"/>
                  <a:ext cx="1771447" cy="6613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𝑷</m:t>
                            </m:r>
                          </m:e>
                          <m:sub>
                            <m:r>
                              <a:rPr lang="el-GR" b="1" i="0" smtClean="0">
                                <a:latin typeface="Cambria Math" panose="02040503050406030204" pitchFamily="18" charset="0"/>
                              </a:rPr>
                              <m:t>𝛋</m:t>
                            </m:r>
                          </m:sub>
                        </m:sSub>
                        <m:r>
                          <a:rPr lang="el-GR" b="1" i="1"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n-US" b="1" i="1">
                                    <a:latin typeface="Cambria Math" panose="02040503050406030204" pitchFamily="18" charset="0"/>
                                  </a:rPr>
                                  <m:t>𝟏</m:t>
                                </m:r>
                                <m:r>
                                  <a:rPr lang="el-GR" b="1" i="1">
                                    <a:latin typeface="Cambria Math" panose="02040503050406030204" pitchFamily="18" charset="0"/>
                                  </a:rPr>
                                  <m:t>𝜿</m:t>
                                </m:r>
                              </m:sub>
                            </m:sSub>
                          </m:den>
                        </m:f>
                        <m:r>
                          <a:rPr lang="el-GR" b="0" i="0"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l-GR" b="1" i="1" smtClean="0">
                                    <a:latin typeface="Cambria Math" panose="02040503050406030204" pitchFamily="18" charset="0"/>
                                  </a:rPr>
                                  <m:t>𝟐</m:t>
                                </m:r>
                                <m:r>
                                  <a:rPr lang="el-GR" b="1" i="1">
                                    <a:latin typeface="Cambria Math" panose="02040503050406030204" pitchFamily="18" charset="0"/>
                                  </a:rPr>
                                  <m:t>𝜿</m:t>
                                </m:r>
                              </m:sub>
                            </m:sSub>
                          </m:den>
                        </m:f>
                      </m:oMath>
                    </m:oMathPara>
                  </a14:m>
                  <a:endParaRPr lang="el-GR" dirty="0"/>
                </a:p>
              </p:txBody>
            </p:sp>
          </mc:Choice>
          <mc:Fallback xmlns="">
            <p:sp>
              <p:nvSpPr>
                <p:cNvPr id="67" name="Ορθογώνιο 66"/>
                <p:cNvSpPr>
                  <a:spLocks noRot="1" noChangeAspect="1" noMove="1" noResize="1" noEditPoints="1" noAdjustHandles="1" noChangeArrowheads="1" noChangeShapeType="1" noTextEdit="1"/>
                </p:cNvSpPr>
                <p:nvPr/>
              </p:nvSpPr>
              <p:spPr>
                <a:xfrm>
                  <a:off x="2771800" y="2776994"/>
                  <a:ext cx="1771447" cy="661335"/>
                </a:xfrm>
                <a:prstGeom prst="rect">
                  <a:avLst/>
                </a:prstGeom>
                <a:blipFill>
                  <a:blip r:embed="rId6"/>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8" name="Ορθογώνιο 67"/>
                <p:cNvSpPr/>
                <p:nvPr/>
              </p:nvSpPr>
              <p:spPr>
                <a:xfrm>
                  <a:off x="6400953" y="2780928"/>
                  <a:ext cx="1681678" cy="66133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smtClean="0">
                                <a:latin typeface="Cambria Math" panose="02040503050406030204" pitchFamily="18" charset="0"/>
                              </a:rPr>
                              <m:t>𝑷</m:t>
                            </m:r>
                          </m:e>
                          <m:sub>
                            <m:r>
                              <a:rPr lang="el-GR" b="1" i="0" smtClean="0">
                                <a:latin typeface="Cambria Math" panose="02040503050406030204" pitchFamily="18" charset="0"/>
                              </a:rPr>
                              <m:t>𝛊</m:t>
                            </m:r>
                          </m:sub>
                        </m:sSub>
                        <m:r>
                          <a:rPr lang="el-GR" b="1" i="1"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n-US" b="1" i="1">
                                    <a:latin typeface="Cambria Math" panose="02040503050406030204" pitchFamily="18" charset="0"/>
                                  </a:rPr>
                                  <m:t>𝟏</m:t>
                                </m:r>
                                <m:r>
                                  <a:rPr lang="el-GR" b="1" i="1" smtClean="0">
                                    <a:latin typeface="Cambria Math" panose="02040503050406030204" pitchFamily="18" charset="0"/>
                                  </a:rPr>
                                  <m:t>𝜾</m:t>
                                </m:r>
                              </m:sub>
                            </m:sSub>
                          </m:den>
                        </m:f>
                        <m:r>
                          <a:rPr lang="el-GR" b="0" i="0" smtClean="0">
                            <a:latin typeface="Cambria Math" panose="02040503050406030204" pitchFamily="18" charset="0"/>
                          </a:rPr>
                          <m:t>+</m:t>
                        </m:r>
                        <m:f>
                          <m:fPr>
                            <m:ctrlPr>
                              <a:rPr lang="en-US" b="1" i="1">
                                <a:latin typeface="Cambria Math" panose="02040503050406030204" pitchFamily="18" charset="0"/>
                              </a:rPr>
                            </m:ctrlPr>
                          </m:fPr>
                          <m:num>
                            <m:r>
                              <a:rPr lang="en-US" b="1" i="1">
                                <a:latin typeface="Cambria Math" panose="02040503050406030204" pitchFamily="18" charset="0"/>
                              </a:rPr>
                              <m:t>𝟏</m:t>
                            </m:r>
                          </m:num>
                          <m:den>
                            <m:sSub>
                              <m:sSubPr>
                                <m:ctrlPr>
                                  <a:rPr lang="en-US" b="1" i="1">
                                    <a:latin typeface="Cambria Math" panose="02040503050406030204" pitchFamily="18" charset="0"/>
                                  </a:rPr>
                                </m:ctrlPr>
                              </m:sSubPr>
                              <m:e>
                                <m:r>
                                  <a:rPr lang="en-US" b="1" i="1">
                                    <a:latin typeface="Cambria Math" panose="02040503050406030204" pitchFamily="18" charset="0"/>
                                  </a:rPr>
                                  <m:t>𝒇</m:t>
                                </m:r>
                              </m:e>
                              <m:sub>
                                <m:r>
                                  <a:rPr lang="el-GR" b="1" i="1" smtClean="0">
                                    <a:latin typeface="Cambria Math" panose="02040503050406030204" pitchFamily="18" charset="0"/>
                                  </a:rPr>
                                  <m:t>𝟐</m:t>
                                </m:r>
                                <m:r>
                                  <a:rPr lang="el-GR" b="1" i="1" smtClean="0">
                                    <a:latin typeface="Cambria Math" panose="02040503050406030204" pitchFamily="18" charset="0"/>
                                  </a:rPr>
                                  <m:t>𝜾</m:t>
                                </m:r>
                              </m:sub>
                            </m:sSub>
                          </m:den>
                        </m:f>
                      </m:oMath>
                    </m:oMathPara>
                  </a14:m>
                  <a:endParaRPr lang="el-GR" dirty="0"/>
                </a:p>
              </p:txBody>
            </p:sp>
          </mc:Choice>
          <mc:Fallback xmlns="">
            <p:sp>
              <p:nvSpPr>
                <p:cNvPr id="68" name="Ορθογώνιο 67"/>
                <p:cNvSpPr>
                  <a:spLocks noRot="1" noChangeAspect="1" noMove="1" noResize="1" noEditPoints="1" noAdjustHandles="1" noChangeArrowheads="1" noChangeShapeType="1" noTextEdit="1"/>
                </p:cNvSpPr>
                <p:nvPr/>
              </p:nvSpPr>
              <p:spPr>
                <a:xfrm>
                  <a:off x="6400953" y="2780928"/>
                  <a:ext cx="1681678" cy="661335"/>
                </a:xfrm>
                <a:prstGeom prst="rect">
                  <a:avLst/>
                </a:prstGeom>
                <a:blipFill>
                  <a:blip r:embed="rId7"/>
                  <a:stretch>
                    <a:fillRect/>
                  </a:stretch>
                </a:blipFill>
              </p:spPr>
              <p:txBody>
                <a:bodyPr/>
                <a:lstStyle/>
                <a:p>
                  <a:r>
                    <a:rPr lang="el-GR">
                      <a:noFill/>
                    </a:rPr>
                    <a:t> </a:t>
                  </a:r>
                </a:p>
              </p:txBody>
            </p:sp>
          </mc:Fallback>
        </mc:AlternateContent>
      </p:grpSp>
      <p:cxnSp>
        <p:nvCxnSpPr>
          <p:cNvPr id="69" name="Ευθεία γραμμή σύνδεσης 68"/>
          <p:cNvCxnSpPr/>
          <p:nvPr/>
        </p:nvCxnSpPr>
        <p:spPr>
          <a:xfrm>
            <a:off x="35496" y="3717032"/>
            <a:ext cx="91034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Τίτλος 1"/>
          <p:cNvSpPr txBox="1">
            <a:spLocks/>
          </p:cNvSpPr>
          <p:nvPr/>
        </p:nvSpPr>
        <p:spPr>
          <a:xfrm>
            <a:off x="35496" y="3861048"/>
            <a:ext cx="8928992" cy="57606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600" b="1" dirty="0" smtClean="0">
                <a:latin typeface="Times New Roman" panose="02020603050405020304" pitchFamily="18" charset="0"/>
                <a:cs typeface="Times New Roman" panose="02020603050405020304" pitchFamily="18" charset="0"/>
              </a:rPr>
              <a:t>Για να συγκλίνουν στο ίδιο σημείο οι κόκκινες και οι ιώδεις φωτεινές ακτίνες, οι οποίες εξέρχονται από το σύστημα των δυο φακών</a:t>
            </a:r>
            <a:r>
              <a:rPr lang="en-US" sz="1600" b="1" dirty="0" smtClean="0">
                <a:latin typeface="Times New Roman" panose="02020603050405020304" pitchFamily="18" charset="0"/>
                <a:cs typeface="Times New Roman" panose="02020603050405020304" pitchFamily="18" charset="0"/>
              </a:rPr>
              <a:t>,</a:t>
            </a:r>
            <a:r>
              <a:rPr lang="el-GR" sz="1600" b="1" dirty="0" smtClean="0">
                <a:latin typeface="Times New Roman" panose="02020603050405020304" pitchFamily="18" charset="0"/>
                <a:cs typeface="Times New Roman" panose="02020603050405020304" pitchFamily="18" charset="0"/>
              </a:rPr>
              <a:t> θα πρέπει:</a:t>
            </a:r>
            <a:endParaRPr lang="el-GR" sz="1600" b="1" dirty="0" smtClean="0">
              <a:solidFill>
                <a:srgbClr val="FFFF00"/>
              </a:solidFill>
              <a:latin typeface="Times New Roman" panose="02020603050405020304" pitchFamily="18" charset="0"/>
              <a:cs typeface="Times New Roman" panose="02020603050405020304" pitchFamily="18" charset="0"/>
            </a:endParaRPr>
          </a:p>
        </p:txBody>
      </p:sp>
      <p:grpSp>
        <p:nvGrpSpPr>
          <p:cNvPr id="3" name="Ομάδα 2"/>
          <p:cNvGrpSpPr/>
          <p:nvPr/>
        </p:nvGrpSpPr>
        <p:grpSpPr>
          <a:xfrm>
            <a:off x="107504" y="5085184"/>
            <a:ext cx="2664296" cy="400110"/>
            <a:chOff x="107504" y="5085184"/>
            <a:chExt cx="2664296" cy="400110"/>
          </a:xfrm>
        </p:grpSpPr>
        <mc:AlternateContent xmlns:mc="http://schemas.openxmlformats.org/markup-compatibility/2006" xmlns:a14="http://schemas.microsoft.com/office/drawing/2010/main">
          <mc:Choice Requires="a14">
            <p:sp>
              <p:nvSpPr>
                <p:cNvPr id="71" name="Ορθογώνιο 70"/>
                <p:cNvSpPr/>
                <p:nvPr/>
              </p:nvSpPr>
              <p:spPr>
                <a:xfrm>
                  <a:off x="107504" y="5085184"/>
                  <a:ext cx="1130694"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sz="2000" b="1" i="1" smtClean="0">
                                <a:latin typeface="Cambria Math" panose="02040503050406030204" pitchFamily="18" charset="0"/>
                              </a:rPr>
                            </m:ctrlPr>
                          </m:sSubPr>
                          <m:e>
                            <m:r>
                              <a:rPr lang="en-US" sz="2000" b="1" i="1">
                                <a:latin typeface="Cambria Math" panose="02040503050406030204" pitchFamily="18" charset="0"/>
                              </a:rPr>
                              <m:t>𝑷</m:t>
                            </m:r>
                          </m:e>
                          <m:sub>
                            <m:r>
                              <a:rPr lang="el-GR" sz="2000" b="1">
                                <a:latin typeface="Cambria Math" panose="02040503050406030204" pitchFamily="18" charset="0"/>
                              </a:rPr>
                              <m:t>𝛋</m:t>
                            </m:r>
                          </m:sub>
                        </m:sSub>
                        <m:r>
                          <a:rPr lang="el-GR" sz="2000" b="1" i="1">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𝑷</m:t>
                            </m:r>
                          </m:e>
                          <m:sub>
                            <m:r>
                              <a:rPr lang="el-GR" sz="2000" b="1">
                                <a:latin typeface="Cambria Math" panose="02040503050406030204" pitchFamily="18" charset="0"/>
                              </a:rPr>
                              <m:t>𝛊</m:t>
                            </m:r>
                          </m:sub>
                        </m:sSub>
                      </m:oMath>
                    </m:oMathPara>
                  </a14:m>
                  <a:endParaRPr lang="el-GR" sz="2000" dirty="0"/>
                </a:p>
              </p:txBody>
            </p:sp>
          </mc:Choice>
          <mc:Fallback xmlns="">
            <p:sp>
              <p:nvSpPr>
                <p:cNvPr id="71" name="Ορθογώνιο 70"/>
                <p:cNvSpPr>
                  <a:spLocks noRot="1" noChangeAspect="1" noMove="1" noResize="1" noEditPoints="1" noAdjustHandles="1" noChangeArrowheads="1" noChangeShapeType="1" noTextEdit="1"/>
                </p:cNvSpPr>
                <p:nvPr/>
              </p:nvSpPr>
              <p:spPr>
                <a:xfrm>
                  <a:off x="107504" y="5085184"/>
                  <a:ext cx="1130694" cy="400110"/>
                </a:xfrm>
                <a:prstGeom prst="rect">
                  <a:avLst/>
                </a:prstGeom>
                <a:blipFill>
                  <a:blip r:embed="rId8"/>
                  <a:stretch>
                    <a:fillRect/>
                  </a:stretch>
                </a:blipFill>
              </p:spPr>
              <p:txBody>
                <a:bodyPr/>
                <a:lstStyle/>
                <a:p>
                  <a:r>
                    <a:rPr lang="el-GR">
                      <a:noFill/>
                    </a:rPr>
                    <a:t> </a:t>
                  </a:r>
                </a:p>
              </p:txBody>
            </p:sp>
          </mc:Fallback>
        </mc:AlternateContent>
        <p:sp>
          <p:nvSpPr>
            <p:cNvPr id="72" name="Ορθογώνιο 71"/>
            <p:cNvSpPr/>
            <p:nvPr/>
          </p:nvSpPr>
          <p:spPr>
            <a:xfrm>
              <a:off x="1306562" y="5098788"/>
              <a:ext cx="1465238" cy="369332"/>
            </a:xfrm>
            <a:prstGeom prst="rect">
              <a:avLst/>
            </a:prstGeom>
          </p:spPr>
          <p:txBody>
            <a:bodyPr wrap="square">
              <a:spAutoFit/>
            </a:bodyPr>
            <a:lstStyle/>
            <a:p>
              <a:r>
                <a:rPr lang="el-GR" b="1" dirty="0" smtClean="0">
                  <a:latin typeface="Times New Roman" panose="02020603050405020304" pitchFamily="18" charset="0"/>
                  <a:cs typeface="Times New Roman" panose="02020603050405020304" pitchFamily="18" charset="0"/>
                </a:rPr>
                <a:t>(γιατί;)      </a:t>
              </a:r>
              <a:r>
                <a:rPr lang="el-GR" b="1" dirty="0" smtClean="0">
                  <a:latin typeface="Cambria Math" panose="02040503050406030204" pitchFamily="18" charset="0"/>
                  <a:ea typeface="Cambria Math" panose="02040503050406030204" pitchFamily="18" charset="0"/>
                  <a:cs typeface="Times New Roman" panose="02020603050405020304" pitchFamily="18" charset="0"/>
                </a:rPr>
                <a:t>⇨</a:t>
              </a:r>
              <a:endParaRPr lang="el-GR" dirty="0"/>
            </a:p>
          </p:txBody>
        </p:sp>
      </p:grpSp>
      <mc:AlternateContent xmlns:mc="http://schemas.openxmlformats.org/markup-compatibility/2006" xmlns:a14="http://schemas.microsoft.com/office/drawing/2010/main">
        <mc:Choice Requires="a14">
          <p:sp>
            <p:nvSpPr>
              <p:cNvPr id="73" name="Ορθογώνιο 72"/>
              <p:cNvSpPr/>
              <p:nvPr/>
            </p:nvSpPr>
            <p:spPr>
              <a:xfrm>
                <a:off x="2816996" y="4951559"/>
                <a:ext cx="3555204" cy="884088"/>
              </a:xfrm>
              <a:prstGeom prst="rect">
                <a:avLst/>
              </a:prstGeom>
              <a:ln w="28575">
                <a:solidFill>
                  <a:srgbClr val="FF0000"/>
                </a:solidFill>
              </a:ln>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US" b="1" i="1" smtClean="0">
                              <a:latin typeface="Cambria Math" panose="02040503050406030204" pitchFamily="18" charset="0"/>
                            </a:rPr>
                          </m:ctrlPr>
                        </m:sSubPr>
                        <m:e>
                          <m:r>
                            <a:rPr lang="en-US" b="1" i="1">
                              <a:latin typeface="Cambria Math" panose="02040503050406030204" pitchFamily="18" charset="0"/>
                            </a:rPr>
                            <m:t>𝑹</m:t>
                          </m:r>
                        </m:e>
                        <m:sub>
                          <m:r>
                            <a:rPr lang="en-US" b="1" i="1">
                              <a:latin typeface="Cambria Math" panose="02040503050406030204" pitchFamily="18" charset="0"/>
                            </a:rPr>
                            <m:t>𝒙</m:t>
                          </m:r>
                        </m:sub>
                      </m:sSub>
                      <m:r>
                        <a:rPr lang="el-GR" b="1" i="1" smtClean="0">
                          <a:latin typeface="Cambria Math" panose="02040503050406030204" pitchFamily="18" charset="0"/>
                        </a:rPr>
                        <m:t>=</m:t>
                      </m:r>
                      <m:f>
                        <m:fPr>
                          <m:ctrlPr>
                            <a:rPr lang="el-GR" b="1" i="1" smtClean="0">
                              <a:latin typeface="Cambria Math" panose="02040503050406030204" pitchFamily="18" charset="0"/>
                            </a:rPr>
                          </m:ctrlPr>
                        </m:fPr>
                        <m:num>
                          <m:sSub>
                            <m:sSubPr>
                              <m:ctrlPr>
                                <a:rPr lang="el-GR"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num>
                        <m:den>
                          <m:r>
                            <a:rPr lang="en-US" b="1" i="1" smtClean="0">
                              <a:latin typeface="Cambria Math" panose="02040503050406030204" pitchFamily="18" charset="0"/>
                            </a:rPr>
                            <m:t>𝟏</m:t>
                          </m:r>
                          <m:r>
                            <a:rPr lang="en-US" b="1" i="1" smtClean="0">
                              <a:latin typeface="Cambria Math" panose="02040503050406030204" pitchFamily="18" charset="0"/>
                            </a:rPr>
                            <m:t>−</m:t>
                          </m:r>
                          <m:d>
                            <m:dPr>
                              <m:ctrlPr>
                                <a:rPr lang="en-US" b="1" i="1" smtClean="0">
                                  <a:latin typeface="Cambria Math" panose="02040503050406030204" pitchFamily="18" charset="0"/>
                                </a:rPr>
                              </m:ctrlPr>
                            </m:dPr>
                            <m:e>
                              <m:f>
                                <m:fPr>
                                  <m:ctrlPr>
                                    <a:rPr lang="en-US" b="1" i="1" smtClean="0">
                                      <a:latin typeface="Cambria Math" panose="02040503050406030204" pitchFamily="18" charset="0"/>
                                    </a:rPr>
                                  </m:ctrlPr>
                                </m:fPr>
                                <m:num>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n-US" b="1" i="0" smtClean="0">
                                          <a:latin typeface="Cambria Math" panose="02040503050406030204" pitchFamily="18" charset="0"/>
                                        </a:rPr>
                                        <m:t>𝟏</m:t>
                                      </m:r>
                                      <m:r>
                                        <a:rPr lang="el-GR" b="1" i="0" smtClean="0">
                                          <a:latin typeface="Cambria Math" panose="02040503050406030204" pitchFamily="18" charset="0"/>
                                        </a:rPr>
                                        <m:t>𝛋</m:t>
                                      </m:r>
                                    </m:sub>
                                  </m:sSub>
                                  <m:r>
                                    <a:rPr lang="en-US" b="1" i="0" smtClean="0">
                                      <a:latin typeface="Cambria Math" panose="02040503050406030204" pitchFamily="18" charset="0"/>
                                    </a:rPr>
                                    <m:t>−</m:t>
                                  </m:r>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𝟏</m:t>
                                      </m:r>
                                      <m:r>
                                        <a:rPr lang="el-GR" b="1" i="0" smtClean="0">
                                          <a:latin typeface="Cambria Math" panose="02040503050406030204" pitchFamily="18" charset="0"/>
                                        </a:rPr>
                                        <m:t>𝛊</m:t>
                                      </m:r>
                                    </m:sub>
                                  </m:sSub>
                                </m:num>
                                <m:den>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𝟐</m:t>
                                      </m:r>
                                      <m:r>
                                        <a:rPr lang="el-GR" b="1" i="0" smtClean="0">
                                          <a:latin typeface="Cambria Math" panose="02040503050406030204" pitchFamily="18" charset="0"/>
                                        </a:rPr>
                                        <m:t>𝛊</m:t>
                                      </m:r>
                                    </m:sub>
                                  </m:sSub>
                                  <m:r>
                                    <a:rPr lang="en-US" b="1" i="0" smtClean="0">
                                      <a:latin typeface="Cambria Math" panose="02040503050406030204" pitchFamily="18" charset="0"/>
                                    </a:rPr>
                                    <m:t>−</m:t>
                                  </m:r>
                                  <m:sSub>
                                    <m:sSubPr>
                                      <m:ctrlPr>
                                        <a:rPr lang="en-US" b="1" i="1" smtClean="0">
                                          <a:latin typeface="Cambria Math" panose="02040503050406030204" pitchFamily="18" charset="0"/>
                                        </a:rPr>
                                      </m:ctrlPr>
                                    </m:sSubPr>
                                    <m:e>
                                      <m:r>
                                        <a:rPr lang="en-US" b="1" i="0" smtClean="0">
                                          <a:latin typeface="Cambria Math" panose="02040503050406030204" pitchFamily="18" charset="0"/>
                                        </a:rPr>
                                        <m:t>𝐧</m:t>
                                      </m:r>
                                    </m:e>
                                    <m:sub>
                                      <m:r>
                                        <a:rPr lang="el-GR" b="1" i="0" smtClean="0">
                                          <a:latin typeface="Cambria Math" panose="02040503050406030204" pitchFamily="18" charset="0"/>
                                        </a:rPr>
                                        <m:t>𝟐</m:t>
                                      </m:r>
                                      <m:r>
                                        <a:rPr lang="el-GR" b="1" i="0" smtClean="0">
                                          <a:latin typeface="Cambria Math" panose="02040503050406030204" pitchFamily="18" charset="0"/>
                                        </a:rPr>
                                        <m:t>𝛋</m:t>
                                      </m:r>
                                    </m:sub>
                                  </m:sSub>
                                </m:den>
                              </m:f>
                            </m:e>
                          </m:d>
                          <m:d>
                            <m:dPr>
                              <m:ctrlPr>
                                <a:rPr lang="en-US" b="1" i="1" smtClean="0">
                                  <a:latin typeface="Cambria Math" panose="02040503050406030204" pitchFamily="18" charset="0"/>
                                </a:rPr>
                              </m:ctrlPr>
                            </m:dPr>
                            <m:e>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𝟐</m:t>
                                  </m:r>
                                </m:sub>
                              </m:sSub>
                              <m:r>
                                <a:rPr lang="en-US" b="1" i="1" smtClean="0">
                                  <a:latin typeface="Cambria Math" panose="02040503050406030204" pitchFamily="18" charset="0"/>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𝑹</m:t>
                                  </m:r>
                                </m:e>
                                <m:sub>
                                  <m:r>
                                    <a:rPr lang="en-US" b="1" i="1" smtClean="0">
                                      <a:latin typeface="Cambria Math" panose="02040503050406030204" pitchFamily="18" charset="0"/>
                                    </a:rPr>
                                    <m:t>𝟏</m:t>
                                  </m:r>
                                </m:sub>
                              </m:sSub>
                            </m:e>
                          </m:d>
                        </m:den>
                      </m:f>
                    </m:oMath>
                  </m:oMathPara>
                </a14:m>
                <a:endParaRPr lang="el-GR" dirty="0"/>
              </a:p>
            </p:txBody>
          </p:sp>
        </mc:Choice>
        <mc:Fallback xmlns="">
          <p:sp>
            <p:nvSpPr>
              <p:cNvPr id="73" name="Ορθογώνιο 72"/>
              <p:cNvSpPr>
                <a:spLocks noRot="1" noChangeAspect="1" noMove="1" noResize="1" noEditPoints="1" noAdjustHandles="1" noChangeArrowheads="1" noChangeShapeType="1" noTextEdit="1"/>
              </p:cNvSpPr>
              <p:nvPr/>
            </p:nvSpPr>
            <p:spPr>
              <a:xfrm>
                <a:off x="2816996" y="4951559"/>
                <a:ext cx="3555204" cy="884088"/>
              </a:xfrm>
              <a:prstGeom prst="rect">
                <a:avLst/>
              </a:prstGeom>
              <a:blipFill>
                <a:blip r:embed="rId9"/>
                <a:stretch>
                  <a:fillRect/>
                </a:stretch>
              </a:blipFill>
              <a:ln w="28575">
                <a:solidFill>
                  <a:srgbClr val="FF0000"/>
                </a:solidFill>
              </a:ln>
            </p:spPr>
            <p:txBody>
              <a:bodyPr/>
              <a:lstStyle/>
              <a:p>
                <a:r>
                  <a:rPr lang="el-GR">
                    <a:noFill/>
                  </a:rPr>
                  <a:t> </a:t>
                </a:r>
              </a:p>
            </p:txBody>
          </p:sp>
        </mc:Fallback>
      </mc:AlternateContent>
    </p:spTree>
    <p:extLst>
      <p:ext uri="{BB962C8B-B14F-4D97-AF65-F5344CB8AC3E}">
        <p14:creationId xmlns:p14="http://schemas.microsoft.com/office/powerpoint/2010/main" val="2218915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wipe(left)">
                                      <p:cBhvr>
                                        <p:cTn id="12" dur="500"/>
                                        <p:tgtEl>
                                          <p:spTgt spid="6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0"/>
                                        </p:tgtEl>
                                        <p:attrNameLst>
                                          <p:attrName>style.visibility</p:attrName>
                                        </p:attrNameLst>
                                      </p:cBhvr>
                                      <p:to>
                                        <p:strVal val="visible"/>
                                      </p:to>
                                    </p:set>
                                    <p:animEffect transition="in" filter="wipe(up)">
                                      <p:cBhvr>
                                        <p:cTn id="17" dur="500"/>
                                        <p:tgtEl>
                                          <p:spTgt spid="7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3"/>
                                        </p:tgtEl>
                                        <p:attrNameLst>
                                          <p:attrName>style.visibility</p:attrName>
                                        </p:attrNameLst>
                                      </p:cBhvr>
                                      <p:to>
                                        <p:strVal val="visible"/>
                                      </p:to>
                                    </p:set>
                                    <p:animEffect transition="in" filter="wipe(left)">
                                      <p:cBhvr>
                                        <p:cTn id="27"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p:bldP spid="7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4" name="Ομάδα 73"/>
          <p:cNvGrpSpPr/>
          <p:nvPr/>
        </p:nvGrpSpPr>
        <p:grpSpPr>
          <a:xfrm>
            <a:off x="467544" y="2852936"/>
            <a:ext cx="647800" cy="741840"/>
            <a:chOff x="488810" y="2831176"/>
            <a:chExt cx="647800" cy="741840"/>
          </a:xfrm>
        </p:grpSpPr>
        <p:cxnSp>
          <p:nvCxnSpPr>
            <p:cNvPr id="69" name="Ευθεία γραμμή σύνδεσης 68"/>
            <p:cNvCxnSpPr/>
            <p:nvPr/>
          </p:nvCxnSpPr>
          <p:spPr>
            <a:xfrm>
              <a:off x="488810" y="3163463"/>
              <a:ext cx="647800" cy="8275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Ευθεία γραμμή σύνδεσης 70"/>
            <p:cNvCxnSpPr/>
            <p:nvPr/>
          </p:nvCxnSpPr>
          <p:spPr>
            <a:xfrm>
              <a:off x="774419" y="2831176"/>
              <a:ext cx="0" cy="74184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grpSp>
      <p:sp>
        <p:nvSpPr>
          <p:cNvPr id="35" name="Ελεύθερη σχεδίαση 34"/>
          <p:cNvSpPr/>
          <p:nvPr/>
        </p:nvSpPr>
        <p:spPr>
          <a:xfrm>
            <a:off x="808074" y="1307805"/>
            <a:ext cx="6475229" cy="2743200"/>
          </a:xfrm>
          <a:custGeom>
            <a:avLst/>
            <a:gdLst>
              <a:gd name="connsiteX0" fmla="*/ 0 w 6443331"/>
              <a:gd name="connsiteY0" fmla="*/ 1903228 h 2743200"/>
              <a:gd name="connsiteX1" fmla="*/ 1913861 w 6443331"/>
              <a:gd name="connsiteY1" fmla="*/ 0 h 2743200"/>
              <a:gd name="connsiteX2" fmla="*/ 6443331 w 6443331"/>
              <a:gd name="connsiteY2" fmla="*/ 244548 h 2743200"/>
              <a:gd name="connsiteX3" fmla="*/ 1924493 w 6443331"/>
              <a:gd name="connsiteY3" fmla="*/ 2743200 h 2743200"/>
              <a:gd name="connsiteX4" fmla="*/ 0 w 6443331"/>
              <a:gd name="connsiteY4" fmla="*/ 1903228 h 2743200"/>
              <a:gd name="connsiteX0" fmla="*/ 0 w 6475229"/>
              <a:gd name="connsiteY0" fmla="*/ 1903228 h 2743200"/>
              <a:gd name="connsiteX1" fmla="*/ 1913861 w 6475229"/>
              <a:gd name="connsiteY1" fmla="*/ 0 h 2743200"/>
              <a:gd name="connsiteX2" fmla="*/ 6475229 w 6475229"/>
              <a:gd name="connsiteY2" fmla="*/ 223283 h 2743200"/>
              <a:gd name="connsiteX3" fmla="*/ 1924493 w 6475229"/>
              <a:gd name="connsiteY3" fmla="*/ 2743200 h 2743200"/>
              <a:gd name="connsiteX4" fmla="*/ 0 w 6475229"/>
              <a:gd name="connsiteY4" fmla="*/ 1903228 h 274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5229" h="2743200">
                <a:moveTo>
                  <a:pt x="0" y="1903228"/>
                </a:moveTo>
                <a:lnTo>
                  <a:pt x="1913861" y="0"/>
                </a:lnTo>
                <a:lnTo>
                  <a:pt x="6475229" y="223283"/>
                </a:lnTo>
                <a:lnTo>
                  <a:pt x="1924493" y="2743200"/>
                </a:lnTo>
                <a:lnTo>
                  <a:pt x="0" y="1903228"/>
                </a:lnTo>
                <a:close/>
              </a:path>
            </a:pathLst>
          </a:custGeom>
          <a:solidFill>
            <a:srgbClr val="00FF00">
              <a:alpha val="27000"/>
            </a:srgbClr>
          </a:solid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Ελεύθερη σχεδίαση 36"/>
          <p:cNvSpPr/>
          <p:nvPr/>
        </p:nvSpPr>
        <p:spPr>
          <a:xfrm>
            <a:off x="861236" y="1701209"/>
            <a:ext cx="5773479" cy="1499191"/>
          </a:xfrm>
          <a:custGeom>
            <a:avLst/>
            <a:gdLst>
              <a:gd name="connsiteX0" fmla="*/ 0 w 5794744"/>
              <a:gd name="connsiteY0" fmla="*/ 1499191 h 1499191"/>
              <a:gd name="connsiteX1" fmla="*/ 1212112 w 5794744"/>
              <a:gd name="connsiteY1" fmla="*/ 914400 h 1499191"/>
              <a:gd name="connsiteX2" fmla="*/ 5794744 w 5794744"/>
              <a:gd name="connsiteY2" fmla="*/ 0 h 1499191"/>
              <a:gd name="connsiteX3" fmla="*/ 2583712 w 5794744"/>
              <a:gd name="connsiteY3" fmla="*/ 1127051 h 1499191"/>
              <a:gd name="connsiteX4" fmla="*/ 0 w 5794744"/>
              <a:gd name="connsiteY4" fmla="*/ 1499191 h 1499191"/>
              <a:gd name="connsiteX0" fmla="*/ 0 w 5773479"/>
              <a:gd name="connsiteY0" fmla="*/ 1499191 h 1499191"/>
              <a:gd name="connsiteX1" fmla="*/ 1212112 w 5773479"/>
              <a:gd name="connsiteY1" fmla="*/ 914400 h 1499191"/>
              <a:gd name="connsiteX2" fmla="*/ 5773479 w 5773479"/>
              <a:gd name="connsiteY2" fmla="*/ 0 h 1499191"/>
              <a:gd name="connsiteX3" fmla="*/ 2583712 w 5773479"/>
              <a:gd name="connsiteY3" fmla="*/ 1127051 h 1499191"/>
              <a:gd name="connsiteX4" fmla="*/ 0 w 5773479"/>
              <a:gd name="connsiteY4" fmla="*/ 1499191 h 1499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3479" h="1499191">
                <a:moveTo>
                  <a:pt x="0" y="1499191"/>
                </a:moveTo>
                <a:lnTo>
                  <a:pt x="1212112" y="914400"/>
                </a:lnTo>
                <a:lnTo>
                  <a:pt x="5773479" y="0"/>
                </a:lnTo>
                <a:lnTo>
                  <a:pt x="2583712" y="1127051"/>
                </a:lnTo>
                <a:lnTo>
                  <a:pt x="0" y="1499191"/>
                </a:lnTo>
                <a:close/>
              </a:path>
            </a:pathLst>
          </a:custGeom>
          <a:solidFill>
            <a:srgbClr val="FF0000">
              <a:alpha val="66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41" name="Ευθεία γραμμή σύνδεσης 40"/>
          <p:cNvCxnSpPr/>
          <p:nvPr/>
        </p:nvCxnSpPr>
        <p:spPr>
          <a:xfrm flipV="1">
            <a:off x="3455581" y="1282318"/>
            <a:ext cx="4759349" cy="1234034"/>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Τίτλος 1"/>
          <p:cNvSpPr txBox="1">
            <a:spLocks/>
          </p:cNvSpPr>
          <p:nvPr/>
        </p:nvSpPr>
        <p:spPr>
          <a:xfrm>
            <a:off x="-5052" y="15587"/>
            <a:ext cx="9144000" cy="487263"/>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2800" b="1" dirty="0" smtClean="0">
                <a:latin typeface="Times New Roman" panose="02020603050405020304" pitchFamily="18" charset="0"/>
                <a:cs typeface="Times New Roman" panose="02020603050405020304" pitchFamily="18" charset="0"/>
              </a:rPr>
              <a:t>Σφάλμα Αστιγματισμού</a:t>
            </a:r>
          </a:p>
        </p:txBody>
      </p:sp>
      <p:grpSp>
        <p:nvGrpSpPr>
          <p:cNvPr id="25" name="Ομάδα 24"/>
          <p:cNvGrpSpPr/>
          <p:nvPr/>
        </p:nvGrpSpPr>
        <p:grpSpPr>
          <a:xfrm>
            <a:off x="1907704" y="1268760"/>
            <a:ext cx="1728000" cy="2818860"/>
            <a:chOff x="2411759" y="1052736"/>
            <a:chExt cx="1728000" cy="2818860"/>
          </a:xfrm>
        </p:grpSpPr>
        <p:pic>
          <p:nvPicPr>
            <p:cNvPr id="4" name="Εικόνα 3"/>
            <p:cNvPicPr>
              <a:picLocks noChangeAspect="1"/>
            </p:cNvPicPr>
            <p:nvPr/>
          </p:nvPicPr>
          <p:blipFill>
            <a:blip r:embed="rId2"/>
            <a:stretch>
              <a:fillRect/>
            </a:stretch>
          </p:blipFill>
          <p:spPr>
            <a:xfrm>
              <a:off x="2411759" y="1052736"/>
              <a:ext cx="1728000" cy="2818860"/>
            </a:xfrm>
            <a:prstGeom prst="rect">
              <a:avLst/>
            </a:prstGeom>
          </p:spPr>
        </p:pic>
        <p:sp>
          <p:nvSpPr>
            <p:cNvPr id="21" name="Ελεύθερη σχεδίαση 20"/>
            <p:cNvSpPr/>
            <p:nvPr/>
          </p:nvSpPr>
          <p:spPr>
            <a:xfrm>
              <a:off x="3030256" y="1094367"/>
              <a:ext cx="432000" cy="2743987"/>
            </a:xfrm>
            <a:custGeom>
              <a:avLst/>
              <a:gdLst>
                <a:gd name="connsiteX0" fmla="*/ 127610 w 265927"/>
                <a:gd name="connsiteY0" fmla="*/ 787 h 2743987"/>
                <a:gd name="connsiteX1" fmla="*/ 19 w 265927"/>
                <a:gd name="connsiteY1" fmla="*/ 1446815 h 2743987"/>
                <a:gd name="connsiteX2" fmla="*/ 116978 w 265927"/>
                <a:gd name="connsiteY2" fmla="*/ 2743987 h 2743987"/>
                <a:gd name="connsiteX3" fmla="*/ 116978 w 265927"/>
                <a:gd name="connsiteY3" fmla="*/ 2743987 h 2743987"/>
                <a:gd name="connsiteX4" fmla="*/ 265833 w 265927"/>
                <a:gd name="connsiteY4" fmla="*/ 1266062 h 2743987"/>
                <a:gd name="connsiteX5" fmla="*/ 127610 w 265927"/>
                <a:gd name="connsiteY5" fmla="*/ 787 h 2743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927" h="2743987">
                  <a:moveTo>
                    <a:pt x="127610" y="787"/>
                  </a:moveTo>
                  <a:cubicBezTo>
                    <a:pt x="83308" y="30912"/>
                    <a:pt x="1791" y="989615"/>
                    <a:pt x="19" y="1446815"/>
                  </a:cubicBezTo>
                  <a:cubicBezTo>
                    <a:pt x="-1753" y="1904015"/>
                    <a:pt x="116978" y="2743987"/>
                    <a:pt x="116978" y="2743987"/>
                  </a:cubicBezTo>
                  <a:lnTo>
                    <a:pt x="116978" y="2743987"/>
                  </a:lnTo>
                  <a:cubicBezTo>
                    <a:pt x="141787" y="2497666"/>
                    <a:pt x="262289" y="1719718"/>
                    <a:pt x="265833" y="1266062"/>
                  </a:cubicBezTo>
                  <a:cubicBezTo>
                    <a:pt x="269377" y="812406"/>
                    <a:pt x="171912" y="-29338"/>
                    <a:pt x="127610" y="787"/>
                  </a:cubicBezTo>
                  <a:close/>
                </a:path>
              </a:pathLst>
            </a:custGeom>
            <a:solidFill>
              <a:schemeClr val="tx1">
                <a:lumMod val="95000"/>
              </a:schemeClr>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Ελεύθερη σχεδίαση 18"/>
            <p:cNvSpPr/>
            <p:nvPr/>
          </p:nvSpPr>
          <p:spPr>
            <a:xfrm>
              <a:off x="2587803" y="2384912"/>
              <a:ext cx="1351701" cy="252000"/>
            </a:xfrm>
            <a:custGeom>
              <a:avLst/>
              <a:gdLst>
                <a:gd name="connsiteX0" fmla="*/ 3637 w 1351701"/>
                <a:gd name="connsiteY0" fmla="*/ 17840 h 294565"/>
                <a:gd name="connsiteX1" fmla="*/ 558273 w 1351701"/>
                <a:gd name="connsiteY1" fmla="*/ 252686 h 294565"/>
                <a:gd name="connsiteX2" fmla="*/ 1347755 w 1351701"/>
                <a:gd name="connsiteY2" fmla="*/ 275171 h 294565"/>
                <a:gd name="connsiteX3" fmla="*/ 825597 w 1351701"/>
                <a:gd name="connsiteY3" fmla="*/ 45322 h 294565"/>
                <a:gd name="connsiteX4" fmla="*/ 3637 w 1351701"/>
                <a:gd name="connsiteY4" fmla="*/ 17840 h 2945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1701" h="294565">
                  <a:moveTo>
                    <a:pt x="3637" y="17840"/>
                  </a:moveTo>
                  <a:cubicBezTo>
                    <a:pt x="-40917" y="52401"/>
                    <a:pt x="334253" y="209798"/>
                    <a:pt x="558273" y="252686"/>
                  </a:cubicBezTo>
                  <a:cubicBezTo>
                    <a:pt x="782293" y="295574"/>
                    <a:pt x="1303201" y="309732"/>
                    <a:pt x="1347755" y="275171"/>
                  </a:cubicBezTo>
                  <a:cubicBezTo>
                    <a:pt x="1392309" y="240610"/>
                    <a:pt x="1049617" y="88210"/>
                    <a:pt x="825597" y="45322"/>
                  </a:cubicBezTo>
                  <a:cubicBezTo>
                    <a:pt x="601577" y="2434"/>
                    <a:pt x="48191" y="-16721"/>
                    <a:pt x="3637" y="17840"/>
                  </a:cubicBezTo>
                  <a:close/>
                </a:path>
              </a:pathLst>
            </a:custGeom>
            <a:solidFill>
              <a:schemeClr val="tx1">
                <a:lumMod val="95000"/>
              </a:schemeClr>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7" name="Ευθεία γραμμή σύνδεσης 16"/>
            <p:cNvCxnSpPr/>
            <p:nvPr/>
          </p:nvCxnSpPr>
          <p:spPr>
            <a:xfrm>
              <a:off x="3125516" y="2344292"/>
              <a:ext cx="18000" cy="256793"/>
            </a:xfrm>
            <a:prstGeom prst="line">
              <a:avLst/>
            </a:prstGeom>
            <a:ln w="19050">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7" name="Ευθεία γραμμή σύνδεσης 6"/>
            <p:cNvCxnSpPr/>
            <p:nvPr/>
          </p:nvCxnSpPr>
          <p:spPr>
            <a:xfrm>
              <a:off x="3136149" y="2386824"/>
              <a:ext cx="252000" cy="36861"/>
            </a:xfrm>
            <a:prstGeom prst="line">
              <a:avLst/>
            </a:prstGeom>
            <a:ln w="38100">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grpSp>
      <p:sp>
        <p:nvSpPr>
          <p:cNvPr id="38" name="Ελεύθερη σχεδίαση 37"/>
          <p:cNvSpPr/>
          <p:nvPr/>
        </p:nvSpPr>
        <p:spPr>
          <a:xfrm>
            <a:off x="818707" y="2615609"/>
            <a:ext cx="2636874" cy="606056"/>
          </a:xfrm>
          <a:custGeom>
            <a:avLst/>
            <a:gdLst>
              <a:gd name="connsiteX0" fmla="*/ 0 w 2583712"/>
              <a:gd name="connsiteY0" fmla="*/ 606056 h 606056"/>
              <a:gd name="connsiteX1" fmla="*/ 2583712 w 2583712"/>
              <a:gd name="connsiteY1" fmla="*/ 202019 h 606056"/>
              <a:gd name="connsiteX2" fmla="*/ 1265274 w 2583712"/>
              <a:gd name="connsiteY2" fmla="*/ 0 h 606056"/>
              <a:gd name="connsiteX3" fmla="*/ 0 w 2583712"/>
              <a:gd name="connsiteY3" fmla="*/ 606056 h 606056"/>
              <a:gd name="connsiteX0" fmla="*/ 0 w 2636874"/>
              <a:gd name="connsiteY0" fmla="*/ 606056 h 606056"/>
              <a:gd name="connsiteX1" fmla="*/ 2636874 w 2636874"/>
              <a:gd name="connsiteY1" fmla="*/ 202019 h 606056"/>
              <a:gd name="connsiteX2" fmla="*/ 1265274 w 2636874"/>
              <a:gd name="connsiteY2" fmla="*/ 0 h 606056"/>
              <a:gd name="connsiteX3" fmla="*/ 0 w 2636874"/>
              <a:gd name="connsiteY3" fmla="*/ 606056 h 606056"/>
            </a:gdLst>
            <a:ahLst/>
            <a:cxnLst>
              <a:cxn ang="0">
                <a:pos x="connsiteX0" y="connsiteY0"/>
              </a:cxn>
              <a:cxn ang="0">
                <a:pos x="connsiteX1" y="connsiteY1"/>
              </a:cxn>
              <a:cxn ang="0">
                <a:pos x="connsiteX2" y="connsiteY2"/>
              </a:cxn>
              <a:cxn ang="0">
                <a:pos x="connsiteX3" y="connsiteY3"/>
              </a:cxn>
            </a:cxnLst>
            <a:rect l="l" t="t" r="r" b="b"/>
            <a:pathLst>
              <a:path w="2636874" h="606056">
                <a:moveTo>
                  <a:pt x="0" y="606056"/>
                </a:moveTo>
                <a:lnTo>
                  <a:pt x="2636874" y="202019"/>
                </a:lnTo>
                <a:lnTo>
                  <a:pt x="1265274" y="0"/>
                </a:lnTo>
                <a:lnTo>
                  <a:pt x="0" y="606056"/>
                </a:lnTo>
                <a:close/>
              </a:path>
            </a:pathLst>
          </a:custGeom>
          <a:solidFill>
            <a:srgbClr val="FF0000">
              <a:alpha val="64000"/>
            </a:srgb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9" name="Ευθεία γραμμή σύνδεσης 38"/>
          <p:cNvCxnSpPr/>
          <p:nvPr/>
        </p:nvCxnSpPr>
        <p:spPr>
          <a:xfrm flipV="1">
            <a:off x="539552" y="2651708"/>
            <a:ext cx="2448000" cy="636764"/>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61" name="Ελεύθερη σχεδίαση 60"/>
          <p:cNvSpPr/>
          <p:nvPr/>
        </p:nvSpPr>
        <p:spPr>
          <a:xfrm>
            <a:off x="818707" y="1286540"/>
            <a:ext cx="1913860" cy="1913860"/>
          </a:xfrm>
          <a:custGeom>
            <a:avLst/>
            <a:gdLst>
              <a:gd name="connsiteX0" fmla="*/ 0 w 1913860"/>
              <a:gd name="connsiteY0" fmla="*/ 1913860 h 1913860"/>
              <a:gd name="connsiteX1" fmla="*/ 1903228 w 1913860"/>
              <a:gd name="connsiteY1" fmla="*/ 0 h 1913860"/>
              <a:gd name="connsiteX2" fmla="*/ 1913860 w 1913860"/>
              <a:gd name="connsiteY2" fmla="*/ 1414130 h 1913860"/>
              <a:gd name="connsiteX3" fmla="*/ 0 w 1913860"/>
              <a:gd name="connsiteY3" fmla="*/ 1913860 h 1913860"/>
            </a:gdLst>
            <a:ahLst/>
            <a:cxnLst>
              <a:cxn ang="0">
                <a:pos x="connsiteX0" y="connsiteY0"/>
              </a:cxn>
              <a:cxn ang="0">
                <a:pos x="connsiteX1" y="connsiteY1"/>
              </a:cxn>
              <a:cxn ang="0">
                <a:pos x="connsiteX2" y="connsiteY2"/>
              </a:cxn>
              <a:cxn ang="0">
                <a:pos x="connsiteX3" y="connsiteY3"/>
              </a:cxn>
            </a:cxnLst>
            <a:rect l="l" t="t" r="r" b="b"/>
            <a:pathLst>
              <a:path w="1913860" h="1913860">
                <a:moveTo>
                  <a:pt x="0" y="1913860"/>
                </a:moveTo>
                <a:lnTo>
                  <a:pt x="1903228" y="0"/>
                </a:lnTo>
                <a:lnTo>
                  <a:pt x="1913860" y="1414130"/>
                </a:lnTo>
                <a:lnTo>
                  <a:pt x="0" y="1913860"/>
                </a:lnTo>
                <a:close/>
              </a:path>
            </a:pathLst>
          </a:custGeom>
          <a:solidFill>
            <a:srgbClr val="00FF00">
              <a:alpha val="27000"/>
            </a:srgbClr>
          </a:solidFill>
          <a:ln w="28575">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2" name="Ελεύθερη σχεδίαση 61"/>
          <p:cNvSpPr/>
          <p:nvPr/>
        </p:nvSpPr>
        <p:spPr>
          <a:xfrm>
            <a:off x="850606" y="2945219"/>
            <a:ext cx="1881962" cy="1105786"/>
          </a:xfrm>
          <a:custGeom>
            <a:avLst/>
            <a:gdLst>
              <a:gd name="connsiteX0" fmla="*/ 0 w 1903227"/>
              <a:gd name="connsiteY0" fmla="*/ 297711 h 1084521"/>
              <a:gd name="connsiteX1" fmla="*/ 1892595 w 1903227"/>
              <a:gd name="connsiteY1" fmla="*/ 0 h 1084521"/>
              <a:gd name="connsiteX2" fmla="*/ 1903227 w 1903227"/>
              <a:gd name="connsiteY2" fmla="*/ 1084521 h 1084521"/>
              <a:gd name="connsiteX3" fmla="*/ 0 w 1903227"/>
              <a:gd name="connsiteY3" fmla="*/ 297711 h 1084521"/>
              <a:gd name="connsiteX0" fmla="*/ 0 w 1903227"/>
              <a:gd name="connsiteY0" fmla="*/ 287079 h 1084521"/>
              <a:gd name="connsiteX1" fmla="*/ 1892595 w 1903227"/>
              <a:gd name="connsiteY1" fmla="*/ 0 h 1084521"/>
              <a:gd name="connsiteX2" fmla="*/ 1903227 w 1903227"/>
              <a:gd name="connsiteY2" fmla="*/ 1084521 h 1084521"/>
              <a:gd name="connsiteX3" fmla="*/ 0 w 1903227"/>
              <a:gd name="connsiteY3" fmla="*/ 287079 h 1084521"/>
              <a:gd name="connsiteX0" fmla="*/ 0 w 1881962"/>
              <a:gd name="connsiteY0" fmla="*/ 276446 h 1084521"/>
              <a:gd name="connsiteX1" fmla="*/ 1871330 w 1881962"/>
              <a:gd name="connsiteY1" fmla="*/ 0 h 1084521"/>
              <a:gd name="connsiteX2" fmla="*/ 1881962 w 1881962"/>
              <a:gd name="connsiteY2" fmla="*/ 1084521 h 1084521"/>
              <a:gd name="connsiteX3" fmla="*/ 0 w 1881962"/>
              <a:gd name="connsiteY3" fmla="*/ 276446 h 1084521"/>
              <a:gd name="connsiteX0" fmla="*/ 0 w 1881962"/>
              <a:gd name="connsiteY0" fmla="*/ 276446 h 1127051"/>
              <a:gd name="connsiteX1" fmla="*/ 1871330 w 1881962"/>
              <a:gd name="connsiteY1" fmla="*/ 0 h 1127051"/>
              <a:gd name="connsiteX2" fmla="*/ 1881962 w 1881962"/>
              <a:gd name="connsiteY2" fmla="*/ 1127051 h 1127051"/>
              <a:gd name="connsiteX3" fmla="*/ 0 w 1881962"/>
              <a:gd name="connsiteY3" fmla="*/ 276446 h 1127051"/>
              <a:gd name="connsiteX0" fmla="*/ 0 w 1881962"/>
              <a:gd name="connsiteY0" fmla="*/ 276446 h 1105786"/>
              <a:gd name="connsiteX1" fmla="*/ 1871330 w 1881962"/>
              <a:gd name="connsiteY1" fmla="*/ 0 h 1105786"/>
              <a:gd name="connsiteX2" fmla="*/ 1881962 w 1881962"/>
              <a:gd name="connsiteY2" fmla="*/ 1105786 h 1105786"/>
              <a:gd name="connsiteX3" fmla="*/ 0 w 1881962"/>
              <a:gd name="connsiteY3" fmla="*/ 276446 h 1105786"/>
            </a:gdLst>
            <a:ahLst/>
            <a:cxnLst>
              <a:cxn ang="0">
                <a:pos x="connsiteX0" y="connsiteY0"/>
              </a:cxn>
              <a:cxn ang="0">
                <a:pos x="connsiteX1" y="connsiteY1"/>
              </a:cxn>
              <a:cxn ang="0">
                <a:pos x="connsiteX2" y="connsiteY2"/>
              </a:cxn>
              <a:cxn ang="0">
                <a:pos x="connsiteX3" y="connsiteY3"/>
              </a:cxn>
            </a:cxnLst>
            <a:rect l="l" t="t" r="r" b="b"/>
            <a:pathLst>
              <a:path w="1881962" h="1105786">
                <a:moveTo>
                  <a:pt x="0" y="276446"/>
                </a:moveTo>
                <a:lnTo>
                  <a:pt x="1871330" y="0"/>
                </a:lnTo>
                <a:lnTo>
                  <a:pt x="1881962" y="1105786"/>
                </a:lnTo>
                <a:lnTo>
                  <a:pt x="0" y="276446"/>
                </a:lnTo>
                <a:close/>
              </a:path>
            </a:pathLst>
          </a:custGeom>
          <a:solidFill>
            <a:srgbClr val="00FF00">
              <a:alpha val="27000"/>
            </a:srgbClr>
          </a:solidFill>
          <a:ln>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72" name="Ευθεία γραμμή σύνδεσης 71"/>
          <p:cNvCxnSpPr/>
          <p:nvPr/>
        </p:nvCxnSpPr>
        <p:spPr>
          <a:xfrm>
            <a:off x="7279663" y="1133511"/>
            <a:ext cx="0" cy="741840"/>
          </a:xfrm>
          <a:prstGeom prst="line">
            <a:avLst/>
          </a:prstGeom>
          <a:ln w="28575">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73" name="Ευθεία γραμμή σύνδεσης 72"/>
          <p:cNvCxnSpPr/>
          <p:nvPr/>
        </p:nvCxnSpPr>
        <p:spPr>
          <a:xfrm>
            <a:off x="6256871" y="1645232"/>
            <a:ext cx="647800" cy="8275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76" name="Τίτλος 1"/>
          <p:cNvSpPr txBox="1">
            <a:spLocks/>
          </p:cNvSpPr>
          <p:nvPr/>
        </p:nvSpPr>
        <p:spPr>
          <a:xfrm>
            <a:off x="4735334" y="3104992"/>
            <a:ext cx="4301162" cy="122413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Το οριζόντιο και το κατακόρυφο σκέλος του σταυρού εστιάζονται σε διαφορετικές αποστάσεις από το οπτικό κέντρο του φακού</a:t>
            </a:r>
            <a:endParaRPr lang="el-GR" sz="1800" b="1" dirty="0" smtClean="0">
              <a:solidFill>
                <a:srgbClr val="FFFF00"/>
              </a:solidFill>
              <a:latin typeface="Times New Roman" panose="02020603050405020304" pitchFamily="18" charset="0"/>
              <a:cs typeface="Times New Roman" panose="02020603050405020304" pitchFamily="18" charset="0"/>
            </a:endParaRPr>
          </a:p>
        </p:txBody>
      </p:sp>
      <p:sp>
        <p:nvSpPr>
          <p:cNvPr id="77" name="Τίτλος 1"/>
          <p:cNvSpPr txBox="1">
            <a:spLocks/>
          </p:cNvSpPr>
          <p:nvPr/>
        </p:nvSpPr>
        <p:spPr>
          <a:xfrm>
            <a:off x="41356" y="4653136"/>
            <a:ext cx="6690884"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2000" b="1" dirty="0" smtClean="0">
                <a:solidFill>
                  <a:srgbClr val="FFFF00"/>
                </a:solidFill>
                <a:latin typeface="Times New Roman" panose="02020603050405020304" pitchFamily="18" charset="0"/>
                <a:cs typeface="Times New Roman" panose="02020603050405020304" pitchFamily="18" charset="0"/>
              </a:rPr>
              <a:t>Η διόρθωση του σφάλματος αστιγματισμού μπορεί να γίνει:</a:t>
            </a:r>
          </a:p>
          <a:p>
            <a:pPr algn="l"/>
            <a:endParaRPr lang="el-GR" sz="2000" b="1" dirty="0" smtClean="0">
              <a:solidFill>
                <a:srgbClr val="FFFF00"/>
              </a:solidFill>
              <a:latin typeface="Times New Roman" panose="02020603050405020304" pitchFamily="18" charset="0"/>
              <a:cs typeface="Times New Roman" panose="02020603050405020304" pitchFamily="18" charset="0"/>
            </a:endParaRPr>
          </a:p>
        </p:txBody>
      </p:sp>
      <p:sp>
        <p:nvSpPr>
          <p:cNvPr id="78" name="Τίτλος 1"/>
          <p:cNvSpPr txBox="1">
            <a:spLocks/>
          </p:cNvSpPr>
          <p:nvPr/>
        </p:nvSpPr>
        <p:spPr>
          <a:xfrm>
            <a:off x="35496" y="5157192"/>
            <a:ext cx="6042812"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Με ένα κατακόρυφο αποκλίνοντα κυλινδρικό φακό (γιατί;)</a:t>
            </a:r>
          </a:p>
          <a:p>
            <a:pPr algn="l"/>
            <a:endParaRPr lang="el-GR" sz="1800" b="1" dirty="0" smtClean="0">
              <a:solidFill>
                <a:srgbClr val="FFFF00"/>
              </a:solidFill>
              <a:latin typeface="Times New Roman" panose="02020603050405020304" pitchFamily="18" charset="0"/>
              <a:cs typeface="Times New Roman" panose="02020603050405020304" pitchFamily="18" charset="0"/>
            </a:endParaRPr>
          </a:p>
        </p:txBody>
      </p:sp>
      <p:sp>
        <p:nvSpPr>
          <p:cNvPr id="79" name="Τίτλος 1"/>
          <p:cNvSpPr txBox="1">
            <a:spLocks/>
          </p:cNvSpPr>
          <p:nvPr/>
        </p:nvSpPr>
        <p:spPr>
          <a:xfrm>
            <a:off x="35496" y="5559555"/>
            <a:ext cx="6042812" cy="38972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ή με ένα οριζόντιο συγκλίνοντα κυλινδρικό φακό (γιατί;).</a:t>
            </a:r>
          </a:p>
          <a:p>
            <a:pPr algn="l"/>
            <a:endParaRPr lang="el-GR" sz="1800" b="1" dirty="0" smtClean="0">
              <a:solidFill>
                <a:srgbClr val="FFFF00"/>
              </a:solidFill>
              <a:latin typeface="Times New Roman" panose="02020603050405020304" pitchFamily="18" charset="0"/>
              <a:cs typeface="Times New Roman" panose="02020603050405020304" pitchFamily="18" charset="0"/>
            </a:endParaRPr>
          </a:p>
        </p:txBody>
      </p:sp>
      <p:sp>
        <p:nvSpPr>
          <p:cNvPr id="80" name="Τίτλος 1"/>
          <p:cNvSpPr txBox="1">
            <a:spLocks/>
          </p:cNvSpPr>
          <p:nvPr/>
        </p:nvSpPr>
        <p:spPr>
          <a:xfrm>
            <a:off x="35496" y="5990606"/>
            <a:ext cx="8928992" cy="678754"/>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1800" b="1" dirty="0" smtClean="0">
                <a:latin typeface="Times New Roman" panose="02020603050405020304" pitchFamily="18" charset="0"/>
                <a:cs typeface="Times New Roman" panose="02020603050405020304" pitchFamily="18" charset="0"/>
              </a:rPr>
              <a:t>ή με ένα σύστημα αποτελούμενο από ένα οριζόντιο συγκλίνοντα και ένα κατακόρυφο αποκλίνοντα κυλινδρικό φακό (γιατί;).</a:t>
            </a:r>
          </a:p>
          <a:p>
            <a:pPr algn="l"/>
            <a:endParaRPr lang="el-GR" sz="1800" b="1" dirty="0" smtClean="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742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nodeType="withEffect">
                                  <p:stCondLst>
                                    <p:cond delay="0"/>
                                  </p:stCondLst>
                                  <p:childTnLst>
                                    <p:set>
                                      <p:cBhvr>
                                        <p:cTn id="12" dur="1" fill="hold">
                                          <p:stCondLst>
                                            <p:cond delay="0"/>
                                          </p:stCondLst>
                                        </p:cTn>
                                        <p:tgtEl>
                                          <p:spTgt spid="41"/>
                                        </p:tgtEl>
                                        <p:attrNameLst>
                                          <p:attrName>style.visibility</p:attrName>
                                        </p:attrNameLst>
                                      </p:cBhvr>
                                      <p:to>
                                        <p:strVal val="visible"/>
                                      </p:to>
                                    </p:set>
                                    <p:animEffect transition="in" filter="fade">
                                      <p:cBhvr>
                                        <p:cTn id="13" dur="500"/>
                                        <p:tgtEl>
                                          <p:spTgt spid="4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74"/>
                                        </p:tgtEl>
                                        <p:attrNameLst>
                                          <p:attrName>style.visibility</p:attrName>
                                        </p:attrNameLst>
                                      </p:cBhvr>
                                      <p:to>
                                        <p:strVal val="visible"/>
                                      </p:to>
                                    </p:set>
                                    <p:animEffect transition="in" filter="wipe(left)">
                                      <p:cBhvr>
                                        <p:cTn id="18" dur="500"/>
                                        <p:tgtEl>
                                          <p:spTgt spid="74"/>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wipe(left)">
                                      <p:cBhvr>
                                        <p:cTn id="23" dur="500"/>
                                        <p:tgtEl>
                                          <p:spTgt spid="38"/>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wipe(left)">
                                      <p:cBhvr>
                                        <p:cTn id="26" dur="500"/>
                                        <p:tgtEl>
                                          <p:spTgt spid="37"/>
                                        </p:tgtEl>
                                      </p:cBhvr>
                                    </p:animEffect>
                                  </p:childTnLst>
                                </p:cTn>
                              </p:par>
                              <p:par>
                                <p:cTn id="27" presetID="22" presetClass="entr" presetSubtype="8" fill="hold" nodeType="withEffect">
                                  <p:stCondLst>
                                    <p:cond delay="0"/>
                                  </p:stCondLst>
                                  <p:childTnLst>
                                    <p:set>
                                      <p:cBhvr>
                                        <p:cTn id="28" dur="1" fill="hold">
                                          <p:stCondLst>
                                            <p:cond delay="0"/>
                                          </p:stCondLst>
                                        </p:cTn>
                                        <p:tgtEl>
                                          <p:spTgt spid="73"/>
                                        </p:tgtEl>
                                        <p:attrNameLst>
                                          <p:attrName>style.visibility</p:attrName>
                                        </p:attrNameLst>
                                      </p:cBhvr>
                                      <p:to>
                                        <p:strVal val="visible"/>
                                      </p:to>
                                    </p:set>
                                    <p:animEffect transition="in" filter="wipe(left)">
                                      <p:cBhvr>
                                        <p:cTn id="29" dur="500"/>
                                        <p:tgtEl>
                                          <p:spTgt spid="7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61"/>
                                        </p:tgtEl>
                                        <p:attrNameLst>
                                          <p:attrName>style.visibility</p:attrName>
                                        </p:attrNameLst>
                                      </p:cBhvr>
                                      <p:to>
                                        <p:strVal val="visible"/>
                                      </p:to>
                                    </p:set>
                                    <p:animEffect transition="in" filter="wipe(left)">
                                      <p:cBhvr>
                                        <p:cTn id="34" dur="500"/>
                                        <p:tgtEl>
                                          <p:spTgt spid="61"/>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62"/>
                                        </p:tgtEl>
                                        <p:attrNameLst>
                                          <p:attrName>style.visibility</p:attrName>
                                        </p:attrNameLst>
                                      </p:cBhvr>
                                      <p:to>
                                        <p:strVal val="visible"/>
                                      </p:to>
                                    </p:set>
                                    <p:animEffect transition="in" filter="wipe(left)">
                                      <p:cBhvr>
                                        <p:cTn id="37" dur="500"/>
                                        <p:tgtEl>
                                          <p:spTgt spid="62"/>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35"/>
                                        </p:tgtEl>
                                        <p:attrNameLst>
                                          <p:attrName>style.visibility</p:attrName>
                                        </p:attrNameLst>
                                      </p:cBhvr>
                                      <p:to>
                                        <p:strVal val="visible"/>
                                      </p:to>
                                    </p:set>
                                    <p:animEffect transition="in" filter="wipe(left)">
                                      <p:cBhvr>
                                        <p:cTn id="40" dur="500"/>
                                        <p:tgtEl>
                                          <p:spTgt spid="35"/>
                                        </p:tgtEl>
                                      </p:cBhvr>
                                    </p:animEffect>
                                  </p:childTnLst>
                                </p:cTn>
                              </p:par>
                              <p:par>
                                <p:cTn id="41" presetID="22" presetClass="entr" presetSubtype="8" fill="hold" nodeType="withEffect">
                                  <p:stCondLst>
                                    <p:cond delay="0"/>
                                  </p:stCondLst>
                                  <p:childTnLst>
                                    <p:set>
                                      <p:cBhvr>
                                        <p:cTn id="42" dur="1" fill="hold">
                                          <p:stCondLst>
                                            <p:cond delay="0"/>
                                          </p:stCondLst>
                                        </p:cTn>
                                        <p:tgtEl>
                                          <p:spTgt spid="72"/>
                                        </p:tgtEl>
                                        <p:attrNameLst>
                                          <p:attrName>style.visibility</p:attrName>
                                        </p:attrNameLst>
                                      </p:cBhvr>
                                      <p:to>
                                        <p:strVal val="visible"/>
                                      </p:to>
                                    </p:set>
                                    <p:animEffect transition="in" filter="wipe(left)">
                                      <p:cBhvr>
                                        <p:cTn id="43" dur="500"/>
                                        <p:tgtEl>
                                          <p:spTgt spid="72"/>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grpId="0" nodeType="clickEffect">
                                  <p:stCondLst>
                                    <p:cond delay="0"/>
                                  </p:stCondLst>
                                  <p:childTnLst>
                                    <p:set>
                                      <p:cBhvr>
                                        <p:cTn id="47" dur="1" fill="hold">
                                          <p:stCondLst>
                                            <p:cond delay="0"/>
                                          </p:stCondLst>
                                        </p:cTn>
                                        <p:tgtEl>
                                          <p:spTgt spid="76"/>
                                        </p:tgtEl>
                                        <p:attrNameLst>
                                          <p:attrName>style.visibility</p:attrName>
                                        </p:attrNameLst>
                                      </p:cBhvr>
                                      <p:to>
                                        <p:strVal val="visible"/>
                                      </p:to>
                                    </p:set>
                                    <p:animEffect transition="in" filter="wipe(up)">
                                      <p:cBhvr>
                                        <p:cTn id="48" dur="500"/>
                                        <p:tgtEl>
                                          <p:spTgt spid="76"/>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1" fill="hold" grpId="0" nodeType="clickEffect">
                                  <p:stCondLst>
                                    <p:cond delay="0"/>
                                  </p:stCondLst>
                                  <p:childTnLst>
                                    <p:set>
                                      <p:cBhvr>
                                        <p:cTn id="52" dur="1" fill="hold">
                                          <p:stCondLst>
                                            <p:cond delay="0"/>
                                          </p:stCondLst>
                                        </p:cTn>
                                        <p:tgtEl>
                                          <p:spTgt spid="77"/>
                                        </p:tgtEl>
                                        <p:attrNameLst>
                                          <p:attrName>style.visibility</p:attrName>
                                        </p:attrNameLst>
                                      </p:cBhvr>
                                      <p:to>
                                        <p:strVal val="visible"/>
                                      </p:to>
                                    </p:set>
                                    <p:animEffect transition="in" filter="wipe(up)">
                                      <p:cBhvr>
                                        <p:cTn id="53" dur="500"/>
                                        <p:tgtEl>
                                          <p:spTgt spid="77"/>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1" fill="hold" grpId="0" nodeType="clickEffect">
                                  <p:stCondLst>
                                    <p:cond delay="0"/>
                                  </p:stCondLst>
                                  <p:childTnLst>
                                    <p:set>
                                      <p:cBhvr>
                                        <p:cTn id="57" dur="1" fill="hold">
                                          <p:stCondLst>
                                            <p:cond delay="0"/>
                                          </p:stCondLst>
                                        </p:cTn>
                                        <p:tgtEl>
                                          <p:spTgt spid="78"/>
                                        </p:tgtEl>
                                        <p:attrNameLst>
                                          <p:attrName>style.visibility</p:attrName>
                                        </p:attrNameLst>
                                      </p:cBhvr>
                                      <p:to>
                                        <p:strVal val="visible"/>
                                      </p:to>
                                    </p:set>
                                    <p:animEffect transition="in" filter="wipe(up)">
                                      <p:cBhvr>
                                        <p:cTn id="58" dur="500"/>
                                        <p:tgtEl>
                                          <p:spTgt spid="78"/>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79"/>
                                        </p:tgtEl>
                                        <p:attrNameLst>
                                          <p:attrName>style.visibility</p:attrName>
                                        </p:attrNameLst>
                                      </p:cBhvr>
                                      <p:to>
                                        <p:strVal val="visible"/>
                                      </p:to>
                                    </p:set>
                                    <p:animEffect transition="in" filter="wipe(up)">
                                      <p:cBhvr>
                                        <p:cTn id="63" dur="500"/>
                                        <p:tgtEl>
                                          <p:spTgt spid="79"/>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1" fill="hold" grpId="0" nodeType="clickEffect">
                                  <p:stCondLst>
                                    <p:cond delay="0"/>
                                  </p:stCondLst>
                                  <p:childTnLst>
                                    <p:set>
                                      <p:cBhvr>
                                        <p:cTn id="67" dur="1" fill="hold">
                                          <p:stCondLst>
                                            <p:cond delay="0"/>
                                          </p:stCondLst>
                                        </p:cTn>
                                        <p:tgtEl>
                                          <p:spTgt spid="80"/>
                                        </p:tgtEl>
                                        <p:attrNameLst>
                                          <p:attrName>style.visibility</p:attrName>
                                        </p:attrNameLst>
                                      </p:cBhvr>
                                      <p:to>
                                        <p:strVal val="visible"/>
                                      </p:to>
                                    </p:set>
                                    <p:animEffect transition="in" filter="wipe(up)">
                                      <p:cBhvr>
                                        <p:cTn id="68"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7" grpId="0" animBg="1"/>
      <p:bldP spid="38" grpId="0" animBg="1"/>
      <p:bldP spid="61" grpId="0" animBg="1"/>
      <p:bldP spid="62" grpId="0" animBg="1"/>
      <p:bldP spid="76" grpId="0"/>
      <p:bldP spid="77" grpId="0"/>
      <p:bldP spid="78" grpId="0"/>
      <p:bldP spid="79" grpId="0"/>
      <p:bldP spid="80"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5932</TotalTime>
  <Words>1315</Words>
  <Application>Microsoft Office PowerPoint</Application>
  <PresentationFormat>Προβολή στην οθόνη (4:3)</PresentationFormat>
  <Paragraphs>145</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Calibri</vt:lpstr>
      <vt:lpstr>Cambria Math</vt:lpstr>
      <vt:lpstr>Times New Roman</vt:lpstr>
      <vt:lpstr>Wingdings</vt:lpstr>
      <vt:lpstr>Θέμα του Office</vt:lpstr>
      <vt:lpstr>Παρουσίαση του PowerPoint</vt:lpstr>
      <vt:lpstr>ΑΚΤΙΝΙΚΗ ΟΠΤΙΚΗ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Sideris</dc:creator>
  <cp:lastModifiedBy>Sideris</cp:lastModifiedBy>
  <cp:revision>503</cp:revision>
  <dcterms:created xsi:type="dcterms:W3CDTF">2015-04-28T06:42:47Z</dcterms:created>
  <dcterms:modified xsi:type="dcterms:W3CDTF">2020-10-18T15:37:10Z</dcterms:modified>
</cp:coreProperties>
</file>