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56" r:id="rId8"/>
    <p:sldId id="258" r:id="rId9"/>
    <p:sldId id="257" r:id="rId1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73F64-F3EC-4E96-887A-06B5F476A410}" type="datetimeFigureOut">
              <a:rPr lang="el-GR" smtClean="0"/>
              <a:t>26/11/2018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6A79F-3B5D-4341-AD14-5BD14F7FC20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22024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73F64-F3EC-4E96-887A-06B5F476A410}" type="datetimeFigureOut">
              <a:rPr lang="el-GR" smtClean="0"/>
              <a:t>26/11/2018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6A79F-3B5D-4341-AD14-5BD14F7FC20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85271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73F64-F3EC-4E96-887A-06B5F476A410}" type="datetimeFigureOut">
              <a:rPr lang="el-GR" smtClean="0"/>
              <a:t>26/11/2018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6A79F-3B5D-4341-AD14-5BD14F7FC20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1129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73F64-F3EC-4E96-887A-06B5F476A410}" type="datetimeFigureOut">
              <a:rPr lang="el-GR" smtClean="0"/>
              <a:t>26/11/2018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6A79F-3B5D-4341-AD14-5BD14F7FC20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61323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73F64-F3EC-4E96-887A-06B5F476A410}" type="datetimeFigureOut">
              <a:rPr lang="el-GR" smtClean="0"/>
              <a:t>26/11/2018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6A79F-3B5D-4341-AD14-5BD14F7FC20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95043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73F64-F3EC-4E96-887A-06B5F476A410}" type="datetimeFigureOut">
              <a:rPr lang="el-GR" smtClean="0"/>
              <a:t>26/11/2018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6A79F-3B5D-4341-AD14-5BD14F7FC20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53281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73F64-F3EC-4E96-887A-06B5F476A410}" type="datetimeFigureOut">
              <a:rPr lang="el-GR" smtClean="0"/>
              <a:t>26/11/2018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6A79F-3B5D-4341-AD14-5BD14F7FC20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0652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73F64-F3EC-4E96-887A-06B5F476A410}" type="datetimeFigureOut">
              <a:rPr lang="el-GR" smtClean="0"/>
              <a:t>26/11/2018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6A79F-3B5D-4341-AD14-5BD14F7FC20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19089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73F64-F3EC-4E96-887A-06B5F476A410}" type="datetimeFigureOut">
              <a:rPr lang="el-GR" smtClean="0"/>
              <a:t>26/11/2018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6A79F-3B5D-4341-AD14-5BD14F7FC20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39805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73F64-F3EC-4E96-887A-06B5F476A410}" type="datetimeFigureOut">
              <a:rPr lang="el-GR" smtClean="0"/>
              <a:t>26/11/2018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6A79F-3B5D-4341-AD14-5BD14F7FC20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8755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73F64-F3EC-4E96-887A-06B5F476A410}" type="datetimeFigureOut">
              <a:rPr lang="el-GR" smtClean="0"/>
              <a:t>26/11/2018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6A79F-3B5D-4341-AD14-5BD14F7FC20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6883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73F64-F3EC-4E96-887A-06B5F476A410}" type="datetimeFigureOut">
              <a:rPr lang="el-GR" smtClean="0"/>
              <a:t>26/11/2018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6A79F-3B5D-4341-AD14-5BD14F7FC20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7508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D:\Chapter 19\Fig 19-0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1680" y="1196752"/>
            <a:ext cx="5562600" cy="2847975"/>
          </a:xfrm>
          <a:noFill/>
        </p:spPr>
      </p:pic>
    </p:spTree>
    <p:extLst>
      <p:ext uri="{BB962C8B-B14F-4D97-AF65-F5344CB8AC3E}">
        <p14:creationId xmlns:p14="http://schemas.microsoft.com/office/powerpoint/2010/main" val="2691799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 1923b.jpg                                                      000F0D5ACasper                         BA5763D6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052736"/>
            <a:ext cx="4320528" cy="48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 1924a.jpg                                                      000F0D5ACasper                         BA5763D6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4" y="1052736"/>
            <a:ext cx="4046933" cy="48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9524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1929.jpg                                                       000F0D5ACasper                         BA5763D6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3844925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D:\Chapter 19\Fig 19-31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4218" y="1052736"/>
            <a:ext cx="3932238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173365" y="868070"/>
                <a:ext cx="2550763" cy="7651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𝑩</m:t>
                      </m:r>
                      <m:r>
                        <a:rPr lang="en-US" sz="20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latin typeface="Cambria Math"/>
                                </a:rPr>
                                <m:t>𝝁</m:t>
                              </m:r>
                            </m:e>
                            <m:sub>
                              <m:r>
                                <a:rPr lang="el-GR" sz="2000" b="1" i="1" smtClean="0"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r>
                            <a:rPr lang="el-GR" sz="20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l-GR" sz="2000" b="1" i="1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l-GR" sz="20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/>
                            </a:rPr>
                            <m:t>𝑰</m:t>
                          </m:r>
                          <m:sSup>
                            <m:sSupPr>
                              <m:ctrlPr>
                                <a:rPr lang="en-US" sz="20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latin typeface="Cambria Math"/>
                                </a:rPr>
                                <m:t>𝑹</m:t>
                              </m:r>
                            </m:e>
                            <m:sup>
                              <m:r>
                                <a:rPr lang="en-US" sz="20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l-GR" sz="20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l-GR" sz="2000" b="1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l-GR" sz="2000" b="1" i="1" smtClean="0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000" b="1" i="1" smtClean="0">
                                          <a:latin typeface="Cambria Math"/>
                                        </a:rPr>
                                        <m:t>𝒛</m:t>
                                      </m:r>
                                    </m:e>
                                    <m:sup>
                                      <m:r>
                                        <a:rPr lang="en-US" sz="2000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2000" b="1" i="1" smtClean="0">
                                      <a:latin typeface="Cambria Math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US" sz="2000" b="1" i="1" smtClean="0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000" b="1" i="1" smtClean="0">
                                          <a:latin typeface="Cambria Math"/>
                                        </a:rPr>
                                        <m:t>𝑹</m:t>
                                      </m:r>
                                    </m:e>
                                    <m:sup>
                                      <m:r>
                                        <a:rPr lang="en-US" sz="2000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en-US" sz="2000" b="1" i="1" smtClean="0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sz="2000" b="1" i="1" smtClean="0">
                                  <a:latin typeface="Cambria Math"/>
                                </a:rPr>
                                <m:t>/</m:t>
                              </m:r>
                              <m:r>
                                <a:rPr lang="en-US" sz="20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l-GR" sz="2000" b="1" i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3365" y="868070"/>
                <a:ext cx="2550763" cy="76514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Ομάδα 11"/>
          <p:cNvGrpSpPr/>
          <p:nvPr/>
        </p:nvGrpSpPr>
        <p:grpSpPr>
          <a:xfrm>
            <a:off x="1964731" y="3255406"/>
            <a:ext cx="3111325" cy="1560203"/>
            <a:chOff x="1964731" y="3255406"/>
            <a:chExt cx="3111325" cy="156020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3791474" y="4149080"/>
                  <a:ext cx="1284582" cy="6665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latin typeface="Cambria Math"/>
                              </a:rPr>
                              <m:t>𝑩</m:t>
                            </m:r>
                          </m:e>
                          <m:sub>
                            <m:r>
                              <a:rPr lang="en-US" sz="2000" b="1" i="1" smtClean="0"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sz="2000" b="1" i="1" smtClean="0"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smtClean="0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000" b="1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 smtClean="0">
                                    <a:latin typeface="Cambria Math"/>
                                  </a:rPr>
                                  <m:t>𝝁</m:t>
                                </m:r>
                              </m:e>
                              <m:sub>
                                <m:r>
                                  <a:rPr lang="el-GR" sz="2000" b="1" i="1" smtClean="0">
                                    <a:latin typeface="Cambria Math"/>
                                  </a:rPr>
                                  <m:t>𝟎</m:t>
                                </m:r>
                              </m:sub>
                            </m:sSub>
                            <m:r>
                              <a:rPr lang="en-US" sz="2000" b="1" i="1" smtClean="0">
                                <a:latin typeface="Cambria Math"/>
                              </a:rPr>
                              <m:t>𝑰</m:t>
                            </m:r>
                          </m:num>
                          <m:den>
                            <m:r>
                              <a:rPr lang="el-GR" sz="2000" b="1" i="1" smtClean="0">
                                <a:latin typeface="Cambria Math"/>
                              </a:rPr>
                              <m:t>𝟐</m:t>
                            </m:r>
                            <m:r>
                              <a:rPr lang="en-US" sz="2000" b="1" i="1" smtClean="0">
                                <a:latin typeface="Cambria Math"/>
                              </a:rPr>
                              <m:t>𝑹</m:t>
                            </m:r>
                          </m:den>
                        </m:f>
                      </m:oMath>
                    </m:oMathPara>
                  </a14:m>
                  <a:endParaRPr lang="el-GR" sz="2000" b="1" i="1" dirty="0"/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91474" y="4149080"/>
                  <a:ext cx="1284582" cy="666529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" name="Ευθύγραμμο βέλος σύνδεσης 6"/>
            <p:cNvCxnSpPr>
              <a:stCxn id="6" idx="1"/>
            </p:cNvCxnSpPr>
            <p:nvPr/>
          </p:nvCxnSpPr>
          <p:spPr>
            <a:xfrm flipH="1" flipV="1">
              <a:off x="1964731" y="3255406"/>
              <a:ext cx="1826743" cy="122693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57220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D:\Chapter 19\Fig 19-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536" y="1196752"/>
            <a:ext cx="2674938" cy="4114800"/>
          </a:xfrm>
          <a:prstGeom prst="rect">
            <a:avLst/>
          </a:prstGeom>
          <a:noFill/>
        </p:spPr>
      </p:pic>
      <p:grpSp>
        <p:nvGrpSpPr>
          <p:cNvPr id="8" name="Ομάδα 7"/>
          <p:cNvGrpSpPr/>
          <p:nvPr/>
        </p:nvGrpSpPr>
        <p:grpSpPr>
          <a:xfrm>
            <a:off x="1788198" y="3121804"/>
            <a:ext cx="3431874" cy="523220"/>
            <a:chOff x="1788198" y="3121804"/>
            <a:chExt cx="3431874" cy="52322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TextBox 1"/>
                <p:cNvSpPr txBox="1"/>
                <p:nvPr/>
              </p:nvSpPr>
              <p:spPr>
                <a:xfrm>
                  <a:off x="3296084" y="3121804"/>
                  <a:ext cx="1923988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smtClean="0">
                            <a:latin typeface="Cambria Math"/>
                          </a:rPr>
                          <m:t>𝑩</m:t>
                        </m:r>
                        <m:r>
                          <a:rPr lang="en-US" sz="2800" b="1" i="1" smtClean="0"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800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800" b="1" i="1" smtClean="0">
                                <a:latin typeface="Cambria Math"/>
                              </a:rPr>
                              <m:t>𝝁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/>
                              </a:rPr>
                              <m:t>𝟎</m:t>
                            </m:r>
                          </m:sub>
                        </m:sSub>
                        <m:sSup>
                          <m:sSupPr>
                            <m:ctrlPr>
                              <a:rPr lang="en-US" sz="2800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b="1" i="1" smtClean="0">
                                <a:latin typeface="Cambria Math"/>
                              </a:rPr>
                              <m:t>𝒏</m:t>
                            </m:r>
                          </m:e>
                          <m:sup>
                            <m:r>
                              <a:rPr lang="en-US" sz="2800" b="1" i="1" smtClean="0">
                                <a:latin typeface="Cambria Math"/>
                              </a:rPr>
                              <m:t>∗</m:t>
                            </m:r>
                          </m:sup>
                        </m:sSup>
                        <m:r>
                          <a:rPr lang="en-US" sz="2800" b="1" i="1" smtClean="0">
                            <a:latin typeface="Cambria Math"/>
                          </a:rPr>
                          <m:t>𝑰</m:t>
                        </m:r>
                      </m:oMath>
                    </m:oMathPara>
                  </a14:m>
                  <a:endParaRPr lang="el-GR" sz="2800" b="1" dirty="0"/>
                </a:p>
              </p:txBody>
            </p:sp>
          </mc:Choice>
          <mc:Fallback xmlns="">
            <p:sp>
              <p:nvSpPr>
                <p:cNvPr id="2" name="TextBox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96084" y="3121804"/>
                  <a:ext cx="1923988" cy="523220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" name="Ευθύγραμμο βέλος σύνδεσης 5"/>
            <p:cNvCxnSpPr/>
            <p:nvPr/>
          </p:nvCxnSpPr>
          <p:spPr>
            <a:xfrm flipH="1">
              <a:off x="1788198" y="3383414"/>
              <a:ext cx="163167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64888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1919.jpg                                                       000F0D5ACasper                         BA5763D6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764704"/>
            <a:ext cx="4262576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1920.jpg                                                       000F0D5ACasper                         BA5763D6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764704"/>
            <a:ext cx="4559300" cy="410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2976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496" y="1844824"/>
            <a:ext cx="4104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Κίνηση Φορτίου σε Ηλεκτρικό και Μαγνητικό Πεδίο</a:t>
            </a:r>
            <a:endParaRPr lang="el-G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32040" y="2175247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Φασματογράφος Μάζας</a:t>
            </a:r>
            <a:endParaRPr lang="el-G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5991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 1910a.jpg                                                      000F0D5ACasper                         BA5763D6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53" y="980728"/>
            <a:ext cx="1790121" cy="4733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 1910b.jpg                                                      000F0D5ACasper                         BA5763D6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9221" y="983293"/>
            <a:ext cx="1732900" cy="474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 descr=" 1910c.jpg                                                      000F0D5ACasper                         BA5763D6: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603" y="1047864"/>
            <a:ext cx="1757837" cy="4666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394383" y="6165304"/>
                <a:ext cx="2041713" cy="5360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4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𝑭</m:t>
                          </m:r>
                        </m:e>
                      </m:acc>
                      <m:r>
                        <a:rPr lang="en-US" sz="2400" b="1" i="1" smtClean="0"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</a:rPr>
                        <m:t>𝑰</m:t>
                      </m:r>
                      <m:d>
                        <m:d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2400" b="1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latin typeface="Cambria Math"/>
                                </a:rPr>
                                <m:t>𝑳</m:t>
                              </m:r>
                            </m:e>
                          </m:acc>
                          <m:r>
                            <a:rPr lang="el-GR" sz="2400" b="1" i="1" smtClean="0">
                              <a:latin typeface="Cambria Math"/>
                              <a:ea typeface="Cambria Math"/>
                            </a:rPr>
                            <m:t>×</m:t>
                          </m:r>
                          <m:acc>
                            <m:accPr>
                              <m:chr m:val="⃗"/>
                              <m:ctrlPr>
                                <a:rPr lang="el-GR" sz="24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latin typeface="Cambria Math"/>
                                  <a:ea typeface="Cambria Math"/>
                                </a:rPr>
                                <m:t>𝑩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el-GR" sz="24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4383" y="6165304"/>
                <a:ext cx="2041713" cy="53604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578049" y="6182882"/>
                <a:ext cx="3458447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0" i="0" smtClean="0">
                          <a:latin typeface="Cambria Math"/>
                        </a:rPr>
                        <m:t>Ό</m:t>
                      </m:r>
                      <m:r>
                        <m:rPr>
                          <m:sty m:val="p"/>
                        </m:rPr>
                        <a:rPr lang="el-GR" sz="2400" b="0" i="0" smtClean="0">
                          <a:latin typeface="Cambria Math"/>
                        </a:rPr>
                        <m:t>ταν</m:t>
                      </m:r>
                      <m:r>
                        <a:rPr lang="el-GR" sz="2400" b="0" i="0" smtClean="0">
                          <a:latin typeface="Cambria Math"/>
                        </a:rPr>
                        <m:t>  </m:t>
                      </m:r>
                      <m:acc>
                        <m:accPr>
                          <m:chr m:val="⃗"/>
                          <m:ctrlPr>
                            <a:rPr lang="el-GR" sz="24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𝑳</m:t>
                          </m:r>
                        </m:e>
                      </m:acc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⊥</m:t>
                      </m:r>
                      <m:acc>
                        <m:accPr>
                          <m:chr m:val="⃗"/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𝑩</m:t>
                          </m:r>
                        </m:e>
                      </m:acc>
                      <m:r>
                        <a:rPr lang="en-US" sz="2400" b="1" i="1" smtClean="0">
                          <a:latin typeface="Cambria Math"/>
                        </a:rPr>
                        <m:t>:    </m:t>
                      </m:r>
                      <m:r>
                        <a:rPr lang="en-US" sz="2400" b="1" i="1" smtClean="0">
                          <a:latin typeface="Cambria Math"/>
                        </a:rPr>
                        <m:t>𝑭</m:t>
                      </m:r>
                      <m:r>
                        <a:rPr lang="en-US" sz="2400" b="1" i="1" smtClean="0"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</a:rPr>
                        <m:t>𝑩𝑰𝑳</m:t>
                      </m:r>
                      <m:r>
                        <a:rPr lang="en-US" sz="2400" b="1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l-GR" sz="24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8049" y="6182882"/>
                <a:ext cx="3458447" cy="50642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1334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1928.jpg                                                       000F0D5ACasper                         BA5763D6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99" y="1412776"/>
            <a:ext cx="4278313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730988" y="3251971"/>
                <a:ext cx="2824941" cy="7838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𝑭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4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𝑭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4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400" b="1" i="1" smtClean="0">
                                  <a:latin typeface="Cambria Math"/>
                                </a:rPr>
                                <m:t>𝝁</m:t>
                              </m:r>
                            </m:e>
                            <m:sub>
                              <m:r>
                                <a:rPr lang="en-US" sz="2400" b="1" i="1" smtClean="0"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sz="2400" b="1" i="1" smtClean="0">
                              <a:latin typeface="Cambria Math"/>
                            </a:rPr>
                            <m:t>𝑳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latin typeface="Cambria Math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sz="24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4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latin typeface="Cambria Math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sz="2400" b="1" i="1" smtClean="0"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r>
                            <a:rPr lang="en-US" sz="2400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l-GR" sz="2400" b="1" i="1" smtClean="0">
                              <a:latin typeface="Cambria Math"/>
                            </a:rPr>
                            <m:t>𝝅</m:t>
                          </m:r>
                          <m:r>
                            <a:rPr lang="en-US" sz="2400" b="1" i="1" smtClean="0">
                              <a:latin typeface="Cambria Math"/>
                            </a:rPr>
                            <m:t>𝒂</m:t>
                          </m:r>
                        </m:den>
                      </m:f>
                    </m:oMath>
                  </m:oMathPara>
                </a14:m>
                <a:endParaRPr lang="el-GR" sz="24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0988" y="3251971"/>
                <a:ext cx="2824941" cy="78380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4535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40296"/>
            <a:ext cx="3171825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1917.jpg                                                       000F0D5ACasper                         BA5763D6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8156" y="1132829"/>
            <a:ext cx="4787900" cy="456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0462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110</Words>
  <Application>Microsoft Office PowerPoint</Application>
  <PresentationFormat>Προβολή στην οθόνη (4:3)</PresentationFormat>
  <Paragraphs>8</Paragraphs>
  <Slides>9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0" baseType="lpstr"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Sideris</dc:creator>
  <cp:lastModifiedBy>Sideris</cp:lastModifiedBy>
  <cp:revision>19</cp:revision>
  <dcterms:created xsi:type="dcterms:W3CDTF">2015-06-08T18:20:03Z</dcterms:created>
  <dcterms:modified xsi:type="dcterms:W3CDTF">2018-11-26T09:22:52Z</dcterms:modified>
</cp:coreProperties>
</file>