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charts/chart8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charts/chart9.xml" ContentType="application/vnd.openxmlformats-officedocument.drawingml.chart+xml"/>
  <Override PartName="/ppt/charts/style9.xml" ContentType="application/vnd.ms-office.chartstyle+xml"/>
  <Override PartName="/ppt/charts/colors9.xml" ContentType="application/vnd.ms-office.chartcolorstyle+xml"/>
  <Override PartName="/ppt/charts/chart10.xml" ContentType="application/vnd.openxmlformats-officedocument.drawingml.chart+xml"/>
  <Override PartName="/ppt/charts/style10.xml" ContentType="application/vnd.ms-office.chartstyle+xml"/>
  <Override PartName="/ppt/charts/colors10.xml" ContentType="application/vnd.ms-office.chartcolorstyle+xml"/>
  <Override PartName="/ppt/charts/chart11.xml" ContentType="application/vnd.openxmlformats-officedocument.drawingml.chart+xml"/>
  <Override PartName="/ppt/charts/style11.xml" ContentType="application/vnd.ms-office.chartstyle+xml"/>
  <Override PartName="/ppt/charts/colors11.xml" ContentType="application/vnd.ms-office.chartcolorstyle+xml"/>
  <Override PartName="/ppt/charts/chart12.xml" ContentType="application/vnd.openxmlformats-officedocument.drawingml.chart+xml"/>
  <Override PartName="/ppt/charts/style12.xml" ContentType="application/vnd.ms-office.chartstyle+xml"/>
  <Override PartName="/ppt/charts/colors12.xml" ContentType="application/vnd.ms-office.chartcolorstyle+xml"/>
  <Override PartName="/ppt/charts/chart13.xml" ContentType="application/vnd.openxmlformats-officedocument.drawingml.chart+xml"/>
  <Override PartName="/ppt/charts/style13.xml" ContentType="application/vnd.ms-office.chartstyle+xml"/>
  <Override PartName="/ppt/charts/colors13.xml" ContentType="application/vnd.ms-office.chartcolorstyle+xml"/>
  <Override PartName="/ppt/charts/chart14.xml" ContentType="application/vnd.openxmlformats-officedocument.drawingml.chart+xml"/>
  <Override PartName="/ppt/charts/style14.xml" ContentType="application/vnd.ms-office.chartstyle+xml"/>
  <Override PartName="/ppt/charts/colors14.xml" ContentType="application/vnd.ms-office.chartcolorstyle+xml"/>
  <Override PartName="/ppt/charts/chart16.xml" ContentType="application/vnd.openxmlformats-officedocument.drawingml.chart+xml"/>
  <Override PartName="/ppt/charts/style15.xml" ContentType="application/vnd.ms-office.chartstyle+xml"/>
  <Override PartName="/ppt/charts/colors15.xml" ContentType="application/vnd.ms-office.chartcolorstyle+xml"/>
  <Override PartName="/ppt/charts/chart17.xml" ContentType="application/vnd.openxmlformats-officedocument.drawingml.chart+xml"/>
  <Override PartName="/ppt/charts/style16.xml" ContentType="application/vnd.ms-office.chartstyle+xml"/>
  <Override PartName="/ppt/charts/colors16.xml" ContentType="application/vnd.ms-office.chartcolorstyle+xml"/>
  <Override PartName="/ppt/charts/chart18.xml" ContentType="application/vnd.openxmlformats-officedocument.drawingml.chart+xml"/>
  <Override PartName="/ppt/charts/style17.xml" ContentType="application/vnd.ms-office.chartstyle+xml"/>
  <Override PartName="/ppt/charts/colors17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1" r:id="rId4"/>
    <p:sldId id="259" r:id="rId5"/>
    <p:sldId id="260" r:id="rId6"/>
    <p:sldId id="262" r:id="rId7"/>
    <p:sldId id="264" r:id="rId8"/>
    <p:sldId id="263" r:id="rId9"/>
  </p:sldIdLst>
  <p:sldSz cx="12192000" cy="6858000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4" autoAdjust="0"/>
    <p:restoredTop sz="94660"/>
  </p:normalViewPr>
  <p:slideViewPr>
    <p:cSldViewPr snapToGrid="0">
      <p:cViewPr varScale="1">
        <p:scale>
          <a:sx n="89" d="100"/>
          <a:sy n="89" d="100"/>
        </p:scale>
        <p:origin x="534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&#914;&#953;&#946;&#955;&#943;&#959;1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10.xml.rels><?xml version="1.0" encoding="UTF-8" standalone="yes"?>
<Relationships xmlns="http://schemas.openxmlformats.org/package/2006/relationships"><Relationship Id="rId3" Type="http://schemas.openxmlformats.org/officeDocument/2006/relationships/oleObject" Target="&#914;&#953;&#946;&#955;&#943;&#959;1" TargetMode="External"/><Relationship Id="rId2" Type="http://schemas.microsoft.com/office/2011/relationships/chartColorStyle" Target="colors10.xml"/><Relationship Id="rId1" Type="http://schemas.microsoft.com/office/2011/relationships/chartStyle" Target="style10.xml"/></Relationships>
</file>

<file path=ppt/charts/_rels/chart11.xml.rels><?xml version="1.0" encoding="UTF-8" standalone="yes"?>
<Relationships xmlns="http://schemas.openxmlformats.org/package/2006/relationships"><Relationship Id="rId3" Type="http://schemas.openxmlformats.org/officeDocument/2006/relationships/oleObject" Target="&#914;&#953;&#946;&#955;&#943;&#959;1" TargetMode="External"/><Relationship Id="rId2" Type="http://schemas.microsoft.com/office/2011/relationships/chartColorStyle" Target="colors11.xml"/><Relationship Id="rId1" Type="http://schemas.microsoft.com/office/2011/relationships/chartStyle" Target="style11.xml"/></Relationships>
</file>

<file path=ppt/charts/_rels/chart12.xml.rels><?xml version="1.0" encoding="UTF-8" standalone="yes"?>
<Relationships xmlns="http://schemas.openxmlformats.org/package/2006/relationships"><Relationship Id="rId3" Type="http://schemas.openxmlformats.org/officeDocument/2006/relationships/oleObject" Target="&#914;&#953;&#946;&#955;&#943;&#959;1" TargetMode="External"/><Relationship Id="rId2" Type="http://schemas.microsoft.com/office/2011/relationships/chartColorStyle" Target="colors12.xml"/><Relationship Id="rId1" Type="http://schemas.microsoft.com/office/2011/relationships/chartStyle" Target="style12.xml"/></Relationships>
</file>

<file path=ppt/charts/_rels/chart13.xml.rels><?xml version="1.0" encoding="UTF-8" standalone="yes"?>
<Relationships xmlns="http://schemas.openxmlformats.org/package/2006/relationships"><Relationship Id="rId3" Type="http://schemas.openxmlformats.org/officeDocument/2006/relationships/oleObject" Target="&#914;&#953;&#946;&#955;&#943;&#959;1" TargetMode="External"/><Relationship Id="rId2" Type="http://schemas.microsoft.com/office/2011/relationships/chartColorStyle" Target="colors13.xml"/><Relationship Id="rId1" Type="http://schemas.microsoft.com/office/2011/relationships/chartStyle" Target="style13.xml"/></Relationships>
</file>

<file path=ppt/charts/_rels/chart14.xml.rels><?xml version="1.0" encoding="UTF-8" standalone="yes"?>
<Relationships xmlns="http://schemas.openxmlformats.org/package/2006/relationships"><Relationship Id="rId3" Type="http://schemas.openxmlformats.org/officeDocument/2006/relationships/oleObject" Target="&#914;&#953;&#946;&#955;&#943;&#959;1" TargetMode="External"/><Relationship Id="rId2" Type="http://schemas.microsoft.com/office/2011/relationships/chartColorStyle" Target="colors14.xml"/><Relationship Id="rId1" Type="http://schemas.microsoft.com/office/2011/relationships/chartStyle" Target="style14.xml"/></Relationships>
</file>

<file path=ppt/charts/_rels/chart16.xml.rels><?xml version="1.0" encoding="UTF-8" standalone="yes"?>
<Relationships xmlns="http://schemas.openxmlformats.org/package/2006/relationships"><Relationship Id="rId3" Type="http://schemas.openxmlformats.org/officeDocument/2006/relationships/oleObject" Target="&#914;&#953;&#946;&#955;&#943;&#959;1" TargetMode="External"/><Relationship Id="rId2" Type="http://schemas.microsoft.com/office/2011/relationships/chartColorStyle" Target="colors15.xml"/><Relationship Id="rId1" Type="http://schemas.microsoft.com/office/2011/relationships/chartStyle" Target="style15.xml"/></Relationships>
</file>

<file path=ppt/charts/_rels/chart17.xml.rels><?xml version="1.0" encoding="UTF-8" standalone="yes"?>
<Relationships xmlns="http://schemas.openxmlformats.org/package/2006/relationships"><Relationship Id="rId3" Type="http://schemas.openxmlformats.org/officeDocument/2006/relationships/oleObject" Target="&#914;&#953;&#946;&#955;&#943;&#959;1" TargetMode="External"/><Relationship Id="rId2" Type="http://schemas.microsoft.com/office/2011/relationships/chartColorStyle" Target="colors16.xml"/><Relationship Id="rId1" Type="http://schemas.microsoft.com/office/2011/relationships/chartStyle" Target="style16.xml"/></Relationships>
</file>

<file path=ppt/charts/_rels/chart18.xml.rels><?xml version="1.0" encoding="UTF-8" standalone="yes"?>
<Relationships xmlns="http://schemas.openxmlformats.org/package/2006/relationships"><Relationship Id="rId3" Type="http://schemas.openxmlformats.org/officeDocument/2006/relationships/oleObject" Target="&#914;&#953;&#946;&#955;&#943;&#959;1" TargetMode="External"/><Relationship Id="rId2" Type="http://schemas.microsoft.com/office/2011/relationships/chartColorStyle" Target="colors17.xml"/><Relationship Id="rId1" Type="http://schemas.microsoft.com/office/2011/relationships/chartStyle" Target="style17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&#914;&#953;&#946;&#955;&#943;&#959;1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&#914;&#953;&#946;&#955;&#943;&#959;1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&#914;&#953;&#946;&#955;&#943;&#959;1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oleObject" Target="&#914;&#953;&#946;&#955;&#943;&#959;1" TargetMode="External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oleObject" Target="&#914;&#953;&#946;&#955;&#943;&#959;1" TargetMode="External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oleObject" Target="&#914;&#953;&#946;&#955;&#943;&#959;1" TargetMode="External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oleObject" Target="&#914;&#953;&#946;&#955;&#943;&#959;1" TargetMode="External"/><Relationship Id="rId2" Type="http://schemas.microsoft.com/office/2011/relationships/chartColorStyle" Target="colors8.xml"/><Relationship Id="rId1" Type="http://schemas.microsoft.com/office/2011/relationships/chartStyle" Target="style8.xml"/></Relationships>
</file>

<file path=ppt/charts/_rels/chart9.xml.rels><?xml version="1.0" encoding="UTF-8" standalone="yes"?>
<Relationships xmlns="http://schemas.openxmlformats.org/package/2006/relationships"><Relationship Id="rId3" Type="http://schemas.openxmlformats.org/officeDocument/2006/relationships/oleObject" Target="&#914;&#953;&#946;&#955;&#943;&#959;1" TargetMode="External"/><Relationship Id="rId2" Type="http://schemas.microsoft.com/office/2011/relationships/chartColorStyle" Target="colors9.xml"/><Relationship Id="rId1" Type="http://schemas.microsoft.com/office/2011/relationships/chartStyle" Target="style9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l-G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scatterChart>
        <c:scatterStyle val="smoothMarker"/>
        <c:varyColors val="0"/>
        <c:ser>
          <c:idx val="0"/>
          <c:order val="0"/>
          <c:spPr>
            <a:ln w="25400" cap="rnd">
              <a:solidFill>
                <a:srgbClr val="FF0000"/>
              </a:solidFill>
              <a:round/>
            </a:ln>
            <a:effectLst/>
          </c:spPr>
          <c:marker>
            <c:symbol val="none"/>
          </c:marker>
          <c:xVal>
            <c:numRef>
              <c:f>Φύλλο1!$A$1:$A$40</c:f>
              <c:numCache>
                <c:formatCode>General</c:formatCode>
                <c:ptCount val="40"/>
                <c:pt idx="0">
                  <c:v>0</c:v>
                </c:pt>
                <c:pt idx="1">
                  <c:v>0.05</c:v>
                </c:pt>
                <c:pt idx="2">
                  <c:v>0.1</c:v>
                </c:pt>
                <c:pt idx="3">
                  <c:v>0.15</c:v>
                </c:pt>
                <c:pt idx="4">
                  <c:v>0.2</c:v>
                </c:pt>
                <c:pt idx="5">
                  <c:v>0.25</c:v>
                </c:pt>
                <c:pt idx="6">
                  <c:v>0.3</c:v>
                </c:pt>
                <c:pt idx="7">
                  <c:v>0.35</c:v>
                </c:pt>
                <c:pt idx="8">
                  <c:v>0.4</c:v>
                </c:pt>
                <c:pt idx="9">
                  <c:v>0.45</c:v>
                </c:pt>
                <c:pt idx="10">
                  <c:v>0.5</c:v>
                </c:pt>
                <c:pt idx="11">
                  <c:v>0.55000000000000004</c:v>
                </c:pt>
                <c:pt idx="12">
                  <c:v>0.6</c:v>
                </c:pt>
                <c:pt idx="13">
                  <c:v>0.65</c:v>
                </c:pt>
                <c:pt idx="14">
                  <c:v>0.7</c:v>
                </c:pt>
                <c:pt idx="15">
                  <c:v>0.75</c:v>
                </c:pt>
                <c:pt idx="16">
                  <c:v>0.8</c:v>
                </c:pt>
                <c:pt idx="17">
                  <c:v>0.85</c:v>
                </c:pt>
                <c:pt idx="18">
                  <c:v>0.9</c:v>
                </c:pt>
                <c:pt idx="19">
                  <c:v>0.95</c:v>
                </c:pt>
                <c:pt idx="20">
                  <c:v>1</c:v>
                </c:pt>
                <c:pt idx="21">
                  <c:v>1.05</c:v>
                </c:pt>
                <c:pt idx="22">
                  <c:v>1.1000000000000001</c:v>
                </c:pt>
                <c:pt idx="23">
                  <c:v>1.1499999999999999</c:v>
                </c:pt>
                <c:pt idx="24">
                  <c:v>1.2</c:v>
                </c:pt>
                <c:pt idx="25">
                  <c:v>1.25</c:v>
                </c:pt>
                <c:pt idx="26">
                  <c:v>1.3</c:v>
                </c:pt>
                <c:pt idx="27">
                  <c:v>1.35</c:v>
                </c:pt>
                <c:pt idx="28">
                  <c:v>1.4</c:v>
                </c:pt>
                <c:pt idx="29">
                  <c:v>1.45</c:v>
                </c:pt>
                <c:pt idx="30">
                  <c:v>1.5</c:v>
                </c:pt>
                <c:pt idx="31">
                  <c:v>1.55</c:v>
                </c:pt>
                <c:pt idx="32">
                  <c:v>1.6</c:v>
                </c:pt>
                <c:pt idx="33">
                  <c:v>1.65</c:v>
                </c:pt>
                <c:pt idx="34">
                  <c:v>1.7</c:v>
                </c:pt>
                <c:pt idx="35">
                  <c:v>1.75</c:v>
                </c:pt>
                <c:pt idx="36">
                  <c:v>1.8</c:v>
                </c:pt>
                <c:pt idx="37">
                  <c:v>1.85</c:v>
                </c:pt>
                <c:pt idx="38">
                  <c:v>1.9</c:v>
                </c:pt>
                <c:pt idx="39">
                  <c:v>1.95</c:v>
                </c:pt>
              </c:numCache>
            </c:numRef>
          </c:xVal>
          <c:yVal>
            <c:numRef>
              <c:f>Φύλλο1!$B$1:$B$40</c:f>
              <c:numCache>
                <c:formatCode>General</c:formatCode>
                <c:ptCount val="40"/>
                <c:pt idx="0">
                  <c:v>0</c:v>
                </c:pt>
                <c:pt idx="1">
                  <c:v>0.587527525713892</c:v>
                </c:pt>
                <c:pt idx="2">
                  <c:v>0.95085946050646997</c:v>
                </c:pt>
                <c:pt idx="3">
                  <c:v>0.95135137623382859</c:v>
                </c:pt>
                <c:pt idx="4">
                  <c:v>0.58881556196779494</c:v>
                </c:pt>
                <c:pt idx="5">
                  <c:v>1.5926529164868282E-3</c:v>
                </c:pt>
                <c:pt idx="6">
                  <c:v>-0.58623799917002706</c:v>
                </c:pt>
                <c:pt idx="7">
                  <c:v>-0.95036513288137625</c:v>
                </c:pt>
                <c:pt idx="8">
                  <c:v>-0.95184087881568558</c:v>
                </c:pt>
                <c:pt idx="9">
                  <c:v>-0.59010210466457547</c:v>
                </c:pt>
                <c:pt idx="10">
                  <c:v>-3.1853017931379904E-3</c:v>
                </c:pt>
                <c:pt idx="11">
                  <c:v>0.58494698560714431</c:v>
                </c:pt>
                <c:pt idx="12">
                  <c:v>0.94986839461243155</c:v>
                </c:pt>
                <c:pt idx="13">
                  <c:v>0.9523279670103959</c:v>
                </c:pt>
                <c:pt idx="14">
                  <c:v>0.59138715054085966</c:v>
                </c:pt>
                <c:pt idx="15">
                  <c:v>4.7779425901285115E-3</c:v>
                </c:pt>
                <c:pt idx="16">
                  <c:v>-0.58365448829995559</c:v>
                </c:pt>
                <c:pt idx="17">
                  <c:v>-0.94936924695963543</c:v>
                </c:pt>
                <c:pt idx="18">
                  <c:v>-0.95281263958243911</c:v>
                </c:pt>
                <c:pt idx="19">
                  <c:v>-0.59267069633707015</c:v>
                </c:pt>
                <c:pt idx="20">
                  <c:v>-6.3705712676521351E-3</c:v>
                </c:pt>
                <c:pt idx="21">
                  <c:v>0.58236051052693749</c:v>
                </c:pt>
                <c:pt idx="22">
                  <c:v>0.94886769118909831</c:v>
                </c:pt>
                <c:pt idx="23">
                  <c:v>0.95329489530242084</c:v>
                </c:pt>
                <c:pt idx="24">
                  <c:v>0.5939527387974376</c:v>
                </c:pt>
                <c:pt idx="25">
                  <c:v>7.963183785935567E-3</c:v>
                </c:pt>
                <c:pt idx="26">
                  <c:v>-0.58106505557032717</c:v>
                </c:pt>
                <c:pt idx="27">
                  <c:v>-0.94836372857303797</c:v>
                </c:pt>
                <c:pt idx="28">
                  <c:v>-0.95377473294707715</c:v>
                </c:pt>
                <c:pt idx="29">
                  <c:v>-0.59523327467000064</c:v>
                </c:pt>
                <c:pt idx="30">
                  <c:v>-9.5557761052473874E-3</c:v>
                </c:pt>
                <c:pt idx="31">
                  <c:v>0.57976812671609712</c:v>
                </c:pt>
                <c:pt idx="32">
                  <c:v>0.94785736038977875</c:v>
                </c:pt>
                <c:pt idx="33">
                  <c:v>0.95425215129927887</c:v>
                </c:pt>
                <c:pt idx="34">
                  <c:v>0.59651230070662409</c:v>
                </c:pt>
                <c:pt idx="35">
                  <c:v>1.1148344185902088E-2</c:v>
                </c:pt>
                <c:pt idx="36">
                  <c:v>-0.57846972725397283</c:v>
                </c:pt>
                <c:pt idx="37">
                  <c:v>-0.9473485879237451</c:v>
                </c:pt>
                <c:pt idx="38">
                  <c:v>-0.95472714914803303</c:v>
                </c:pt>
                <c:pt idx="39">
                  <c:v>-0.59778981366300088</c:v>
                </c:pt>
              </c:numCache>
            </c:numRef>
          </c:yVal>
          <c:smooth val="1"/>
          <c:extLst>
            <c:ext xmlns:c16="http://schemas.microsoft.com/office/drawing/2014/chart" uri="{C3380CC4-5D6E-409C-BE32-E72D297353CC}">
              <c16:uniqueId val="{00000000-4DB9-462D-A601-7F3F76E6776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813527791"/>
        <c:axId val="813527375"/>
      </c:scatterChart>
      <c:valAx>
        <c:axId val="813527791"/>
        <c:scaling>
          <c:orientation val="minMax"/>
          <c:max val="2"/>
        </c:scaling>
        <c:delete val="1"/>
        <c:axPos val="b"/>
        <c:majorGridlines>
          <c:spPr>
            <a:ln w="9525" cap="flat" cmpd="sng" algn="ctr">
              <a:noFill/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crossAx val="813527375"/>
        <c:crosses val="autoZero"/>
        <c:crossBetween val="midCat"/>
      </c:valAx>
      <c:valAx>
        <c:axId val="813527375"/>
        <c:scaling>
          <c:orientation val="minMax"/>
          <c:max val="1"/>
          <c:min val="-1"/>
        </c:scaling>
        <c:delete val="1"/>
        <c:axPos val="l"/>
        <c:majorGridlines>
          <c:spPr>
            <a:ln w="9525" cap="flat" cmpd="sng" algn="ctr">
              <a:noFill/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crossAx val="813527791"/>
        <c:crosses val="autoZero"/>
        <c:crossBetween val="midCat"/>
      </c:valAx>
      <c:spPr>
        <a:noFill/>
        <a:ln w="25400">
          <a:noFill/>
        </a:ln>
        <a:effectLst/>
      </c:spPr>
    </c:plotArea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el-GR"/>
    </a:p>
  </c:txPr>
  <c:externalData r:id="rId3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l-G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scatterChart>
        <c:scatterStyle val="smoothMarker"/>
        <c:varyColors val="0"/>
        <c:ser>
          <c:idx val="0"/>
          <c:order val="0"/>
          <c:spPr>
            <a:ln w="25400" cap="rnd">
              <a:solidFill>
                <a:srgbClr val="FF0000"/>
              </a:solidFill>
              <a:round/>
            </a:ln>
            <a:effectLst/>
          </c:spPr>
          <c:marker>
            <c:symbol val="none"/>
          </c:marker>
          <c:xVal>
            <c:numRef>
              <c:f>Φύλλο1!$A$1:$A$40</c:f>
              <c:numCache>
                <c:formatCode>General</c:formatCode>
                <c:ptCount val="40"/>
                <c:pt idx="0">
                  <c:v>0</c:v>
                </c:pt>
                <c:pt idx="1">
                  <c:v>0.05</c:v>
                </c:pt>
                <c:pt idx="2">
                  <c:v>0.1</c:v>
                </c:pt>
                <c:pt idx="3">
                  <c:v>0.15</c:v>
                </c:pt>
                <c:pt idx="4">
                  <c:v>0.2</c:v>
                </c:pt>
                <c:pt idx="5">
                  <c:v>0.25</c:v>
                </c:pt>
                <c:pt idx="6">
                  <c:v>0.3</c:v>
                </c:pt>
                <c:pt idx="7">
                  <c:v>0.35</c:v>
                </c:pt>
                <c:pt idx="8">
                  <c:v>0.4</c:v>
                </c:pt>
                <c:pt idx="9">
                  <c:v>0.45</c:v>
                </c:pt>
                <c:pt idx="10">
                  <c:v>0.5</c:v>
                </c:pt>
                <c:pt idx="11">
                  <c:v>0.55000000000000004</c:v>
                </c:pt>
                <c:pt idx="12">
                  <c:v>0.6</c:v>
                </c:pt>
                <c:pt idx="13">
                  <c:v>0.65</c:v>
                </c:pt>
                <c:pt idx="14">
                  <c:v>0.7</c:v>
                </c:pt>
                <c:pt idx="15">
                  <c:v>0.75</c:v>
                </c:pt>
                <c:pt idx="16">
                  <c:v>0.8</c:v>
                </c:pt>
                <c:pt idx="17">
                  <c:v>0.85</c:v>
                </c:pt>
                <c:pt idx="18">
                  <c:v>0.9</c:v>
                </c:pt>
                <c:pt idx="19">
                  <c:v>0.95</c:v>
                </c:pt>
                <c:pt idx="20">
                  <c:v>1</c:v>
                </c:pt>
                <c:pt idx="21">
                  <c:v>1.05</c:v>
                </c:pt>
                <c:pt idx="22">
                  <c:v>1.1000000000000001</c:v>
                </c:pt>
                <c:pt idx="23">
                  <c:v>1.1499999999999999</c:v>
                </c:pt>
                <c:pt idx="24">
                  <c:v>1.2</c:v>
                </c:pt>
                <c:pt idx="25">
                  <c:v>1.25</c:v>
                </c:pt>
                <c:pt idx="26">
                  <c:v>1.3</c:v>
                </c:pt>
                <c:pt idx="27">
                  <c:v>1.35</c:v>
                </c:pt>
                <c:pt idx="28">
                  <c:v>1.4</c:v>
                </c:pt>
                <c:pt idx="29">
                  <c:v>1.45</c:v>
                </c:pt>
                <c:pt idx="30">
                  <c:v>1.5</c:v>
                </c:pt>
                <c:pt idx="31">
                  <c:v>1.55</c:v>
                </c:pt>
                <c:pt idx="32">
                  <c:v>1.6</c:v>
                </c:pt>
                <c:pt idx="33">
                  <c:v>1.65</c:v>
                </c:pt>
                <c:pt idx="34">
                  <c:v>1.7</c:v>
                </c:pt>
                <c:pt idx="35">
                  <c:v>1.75</c:v>
                </c:pt>
                <c:pt idx="36">
                  <c:v>1.8</c:v>
                </c:pt>
                <c:pt idx="37">
                  <c:v>1.85</c:v>
                </c:pt>
                <c:pt idx="38">
                  <c:v>1.9</c:v>
                </c:pt>
                <c:pt idx="39">
                  <c:v>1.95</c:v>
                </c:pt>
              </c:numCache>
            </c:numRef>
          </c:xVal>
          <c:yVal>
            <c:numRef>
              <c:f>Φύλλο1!$B$1:$B$40</c:f>
              <c:numCache>
                <c:formatCode>General</c:formatCode>
                <c:ptCount val="40"/>
                <c:pt idx="0">
                  <c:v>0</c:v>
                </c:pt>
                <c:pt idx="1">
                  <c:v>0.587527525713892</c:v>
                </c:pt>
                <c:pt idx="2">
                  <c:v>0.95085946050646997</c:v>
                </c:pt>
                <c:pt idx="3">
                  <c:v>0.95135137623382859</c:v>
                </c:pt>
                <c:pt idx="4">
                  <c:v>0.58881556196779494</c:v>
                </c:pt>
                <c:pt idx="5">
                  <c:v>1.5926529164868282E-3</c:v>
                </c:pt>
                <c:pt idx="6">
                  <c:v>-0.58623799917002706</c:v>
                </c:pt>
                <c:pt idx="7">
                  <c:v>-0.95036513288137625</c:v>
                </c:pt>
                <c:pt idx="8">
                  <c:v>-0.95184087881568558</c:v>
                </c:pt>
                <c:pt idx="9">
                  <c:v>-0.59010210466457547</c:v>
                </c:pt>
                <c:pt idx="10">
                  <c:v>-3.1853017931379904E-3</c:v>
                </c:pt>
                <c:pt idx="11">
                  <c:v>0.58494698560714431</c:v>
                </c:pt>
                <c:pt idx="12">
                  <c:v>0.94986839461243155</c:v>
                </c:pt>
                <c:pt idx="13">
                  <c:v>0.9523279670103959</c:v>
                </c:pt>
                <c:pt idx="14">
                  <c:v>0.59138715054085966</c:v>
                </c:pt>
                <c:pt idx="15">
                  <c:v>4.7779425901285115E-3</c:v>
                </c:pt>
                <c:pt idx="16">
                  <c:v>-0.58365448829995559</c:v>
                </c:pt>
                <c:pt idx="17">
                  <c:v>-0.94936924695963543</c:v>
                </c:pt>
                <c:pt idx="18">
                  <c:v>-0.95281263958243911</c:v>
                </c:pt>
                <c:pt idx="19">
                  <c:v>-0.59267069633707015</c:v>
                </c:pt>
                <c:pt idx="20">
                  <c:v>-6.3705712676521351E-3</c:v>
                </c:pt>
                <c:pt idx="21">
                  <c:v>0.58236051052693749</c:v>
                </c:pt>
                <c:pt idx="22">
                  <c:v>0.94886769118909831</c:v>
                </c:pt>
                <c:pt idx="23">
                  <c:v>0.95329489530242084</c:v>
                </c:pt>
                <c:pt idx="24">
                  <c:v>0.5939527387974376</c:v>
                </c:pt>
                <c:pt idx="25">
                  <c:v>7.963183785935567E-3</c:v>
                </c:pt>
                <c:pt idx="26">
                  <c:v>-0.58106505557032717</c:v>
                </c:pt>
                <c:pt idx="27">
                  <c:v>-0.94836372857303797</c:v>
                </c:pt>
                <c:pt idx="28">
                  <c:v>-0.95377473294707715</c:v>
                </c:pt>
                <c:pt idx="29">
                  <c:v>-0.59523327467000064</c:v>
                </c:pt>
                <c:pt idx="30">
                  <c:v>-9.5557761052473874E-3</c:v>
                </c:pt>
                <c:pt idx="31">
                  <c:v>0.57976812671609712</c:v>
                </c:pt>
                <c:pt idx="32">
                  <c:v>0.94785736038977875</c:v>
                </c:pt>
                <c:pt idx="33">
                  <c:v>0.95425215129927887</c:v>
                </c:pt>
                <c:pt idx="34">
                  <c:v>0.59651230070662409</c:v>
                </c:pt>
                <c:pt idx="35">
                  <c:v>1.1148344185902088E-2</c:v>
                </c:pt>
                <c:pt idx="36">
                  <c:v>-0.57846972725397283</c:v>
                </c:pt>
                <c:pt idx="37">
                  <c:v>-0.9473485879237451</c:v>
                </c:pt>
                <c:pt idx="38">
                  <c:v>-0.95472714914803303</c:v>
                </c:pt>
                <c:pt idx="39">
                  <c:v>-0.59778981366300088</c:v>
                </c:pt>
              </c:numCache>
            </c:numRef>
          </c:yVal>
          <c:smooth val="1"/>
          <c:extLst>
            <c:ext xmlns:c16="http://schemas.microsoft.com/office/drawing/2014/chart" uri="{C3380CC4-5D6E-409C-BE32-E72D297353CC}">
              <c16:uniqueId val="{00000000-396E-48E2-BCA7-E18A5568B12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813527791"/>
        <c:axId val="813527375"/>
      </c:scatterChart>
      <c:valAx>
        <c:axId val="813527791"/>
        <c:scaling>
          <c:orientation val="minMax"/>
          <c:max val="2"/>
        </c:scaling>
        <c:delete val="1"/>
        <c:axPos val="b"/>
        <c:majorGridlines>
          <c:spPr>
            <a:ln w="9525" cap="flat" cmpd="sng" algn="ctr">
              <a:noFill/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crossAx val="813527375"/>
        <c:crosses val="autoZero"/>
        <c:crossBetween val="midCat"/>
      </c:valAx>
      <c:valAx>
        <c:axId val="813527375"/>
        <c:scaling>
          <c:orientation val="minMax"/>
          <c:max val="1"/>
          <c:min val="-1"/>
        </c:scaling>
        <c:delete val="1"/>
        <c:axPos val="l"/>
        <c:majorGridlines>
          <c:spPr>
            <a:ln w="9525" cap="flat" cmpd="sng" algn="ctr">
              <a:noFill/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crossAx val="813527791"/>
        <c:crosses val="autoZero"/>
        <c:crossBetween val="midCat"/>
      </c:valAx>
      <c:spPr>
        <a:noFill/>
        <a:ln w="25400">
          <a:noFill/>
        </a:ln>
        <a:effectLst/>
      </c:spPr>
    </c:plotArea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el-GR"/>
    </a:p>
  </c:txPr>
  <c:externalData r:id="rId3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l-G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scatterChart>
        <c:scatterStyle val="smoothMarker"/>
        <c:varyColors val="0"/>
        <c:ser>
          <c:idx val="0"/>
          <c:order val="0"/>
          <c:spPr>
            <a:ln w="25400" cap="rnd">
              <a:solidFill>
                <a:srgbClr val="FF0000"/>
              </a:solidFill>
              <a:round/>
            </a:ln>
            <a:effectLst/>
          </c:spPr>
          <c:marker>
            <c:symbol val="none"/>
          </c:marker>
          <c:xVal>
            <c:numRef>
              <c:f>Φύλλο1!$A$1:$A$40</c:f>
              <c:numCache>
                <c:formatCode>General</c:formatCode>
                <c:ptCount val="40"/>
                <c:pt idx="0">
                  <c:v>0</c:v>
                </c:pt>
                <c:pt idx="1">
                  <c:v>0.05</c:v>
                </c:pt>
                <c:pt idx="2">
                  <c:v>0.1</c:v>
                </c:pt>
                <c:pt idx="3">
                  <c:v>0.15</c:v>
                </c:pt>
                <c:pt idx="4">
                  <c:v>0.2</c:v>
                </c:pt>
                <c:pt idx="5">
                  <c:v>0.25</c:v>
                </c:pt>
                <c:pt idx="6">
                  <c:v>0.3</c:v>
                </c:pt>
                <c:pt idx="7">
                  <c:v>0.35</c:v>
                </c:pt>
                <c:pt idx="8">
                  <c:v>0.4</c:v>
                </c:pt>
                <c:pt idx="9">
                  <c:v>0.45</c:v>
                </c:pt>
                <c:pt idx="10">
                  <c:v>0.5</c:v>
                </c:pt>
                <c:pt idx="11">
                  <c:v>0.55000000000000004</c:v>
                </c:pt>
                <c:pt idx="12">
                  <c:v>0.6</c:v>
                </c:pt>
                <c:pt idx="13">
                  <c:v>0.65</c:v>
                </c:pt>
                <c:pt idx="14">
                  <c:v>0.7</c:v>
                </c:pt>
                <c:pt idx="15">
                  <c:v>0.75</c:v>
                </c:pt>
                <c:pt idx="16">
                  <c:v>0.8</c:v>
                </c:pt>
                <c:pt idx="17">
                  <c:v>0.85</c:v>
                </c:pt>
                <c:pt idx="18">
                  <c:v>0.9</c:v>
                </c:pt>
                <c:pt idx="19">
                  <c:v>0.95</c:v>
                </c:pt>
                <c:pt idx="20">
                  <c:v>1</c:v>
                </c:pt>
                <c:pt idx="21">
                  <c:v>1.05</c:v>
                </c:pt>
                <c:pt idx="22">
                  <c:v>1.1000000000000001</c:v>
                </c:pt>
                <c:pt idx="23">
                  <c:v>1.1499999999999999</c:v>
                </c:pt>
                <c:pt idx="24">
                  <c:v>1.2</c:v>
                </c:pt>
                <c:pt idx="25">
                  <c:v>1.25</c:v>
                </c:pt>
                <c:pt idx="26">
                  <c:v>1.3</c:v>
                </c:pt>
                <c:pt idx="27">
                  <c:v>1.35</c:v>
                </c:pt>
                <c:pt idx="28">
                  <c:v>1.4</c:v>
                </c:pt>
                <c:pt idx="29">
                  <c:v>1.45</c:v>
                </c:pt>
                <c:pt idx="30">
                  <c:v>1.5</c:v>
                </c:pt>
                <c:pt idx="31">
                  <c:v>1.55</c:v>
                </c:pt>
                <c:pt idx="32">
                  <c:v>1.6</c:v>
                </c:pt>
                <c:pt idx="33">
                  <c:v>1.65</c:v>
                </c:pt>
                <c:pt idx="34">
                  <c:v>1.7</c:v>
                </c:pt>
                <c:pt idx="35">
                  <c:v>1.75</c:v>
                </c:pt>
                <c:pt idx="36">
                  <c:v>1.8</c:v>
                </c:pt>
                <c:pt idx="37">
                  <c:v>1.85</c:v>
                </c:pt>
                <c:pt idx="38">
                  <c:v>1.9</c:v>
                </c:pt>
                <c:pt idx="39">
                  <c:v>1.95</c:v>
                </c:pt>
              </c:numCache>
            </c:numRef>
          </c:xVal>
          <c:yVal>
            <c:numRef>
              <c:f>Φύλλο1!$B$1:$B$40</c:f>
              <c:numCache>
                <c:formatCode>General</c:formatCode>
                <c:ptCount val="40"/>
                <c:pt idx="0">
                  <c:v>0</c:v>
                </c:pt>
                <c:pt idx="1">
                  <c:v>0.587527525713892</c:v>
                </c:pt>
                <c:pt idx="2">
                  <c:v>0.95085946050646997</c:v>
                </c:pt>
                <c:pt idx="3">
                  <c:v>0.95135137623382859</c:v>
                </c:pt>
                <c:pt idx="4">
                  <c:v>0.58881556196779494</c:v>
                </c:pt>
                <c:pt idx="5">
                  <c:v>1.5926529164868282E-3</c:v>
                </c:pt>
                <c:pt idx="6">
                  <c:v>-0.58623799917002706</c:v>
                </c:pt>
                <c:pt idx="7">
                  <c:v>-0.95036513288137625</c:v>
                </c:pt>
                <c:pt idx="8">
                  <c:v>-0.95184087881568558</c:v>
                </c:pt>
                <c:pt idx="9">
                  <c:v>-0.59010210466457547</c:v>
                </c:pt>
                <c:pt idx="10">
                  <c:v>-3.1853017931379904E-3</c:v>
                </c:pt>
                <c:pt idx="11">
                  <c:v>0.58494698560714431</c:v>
                </c:pt>
                <c:pt idx="12">
                  <c:v>0.94986839461243155</c:v>
                </c:pt>
                <c:pt idx="13">
                  <c:v>0.9523279670103959</c:v>
                </c:pt>
                <c:pt idx="14">
                  <c:v>0.59138715054085966</c:v>
                </c:pt>
                <c:pt idx="15">
                  <c:v>4.7779425901285115E-3</c:v>
                </c:pt>
                <c:pt idx="16">
                  <c:v>-0.58365448829995559</c:v>
                </c:pt>
                <c:pt idx="17">
                  <c:v>-0.94936924695963543</c:v>
                </c:pt>
                <c:pt idx="18">
                  <c:v>-0.95281263958243911</c:v>
                </c:pt>
                <c:pt idx="19">
                  <c:v>-0.59267069633707015</c:v>
                </c:pt>
                <c:pt idx="20">
                  <c:v>-6.3705712676521351E-3</c:v>
                </c:pt>
                <c:pt idx="21">
                  <c:v>0.58236051052693749</c:v>
                </c:pt>
                <c:pt idx="22">
                  <c:v>0.94886769118909831</c:v>
                </c:pt>
                <c:pt idx="23">
                  <c:v>0.95329489530242084</c:v>
                </c:pt>
                <c:pt idx="24">
                  <c:v>0.5939527387974376</c:v>
                </c:pt>
                <c:pt idx="25">
                  <c:v>7.963183785935567E-3</c:v>
                </c:pt>
                <c:pt idx="26">
                  <c:v>-0.58106505557032717</c:v>
                </c:pt>
                <c:pt idx="27">
                  <c:v>-0.94836372857303797</c:v>
                </c:pt>
                <c:pt idx="28">
                  <c:v>-0.95377473294707715</c:v>
                </c:pt>
                <c:pt idx="29">
                  <c:v>-0.59523327467000064</c:v>
                </c:pt>
                <c:pt idx="30">
                  <c:v>-9.5557761052473874E-3</c:v>
                </c:pt>
                <c:pt idx="31">
                  <c:v>0.57976812671609712</c:v>
                </c:pt>
                <c:pt idx="32">
                  <c:v>0.94785736038977875</c:v>
                </c:pt>
                <c:pt idx="33">
                  <c:v>0.95425215129927887</c:v>
                </c:pt>
                <c:pt idx="34">
                  <c:v>0.59651230070662409</c:v>
                </c:pt>
                <c:pt idx="35">
                  <c:v>1.1148344185902088E-2</c:v>
                </c:pt>
                <c:pt idx="36">
                  <c:v>-0.57846972725397283</c:v>
                </c:pt>
                <c:pt idx="37">
                  <c:v>-0.9473485879237451</c:v>
                </c:pt>
                <c:pt idx="38">
                  <c:v>-0.95472714914803303</c:v>
                </c:pt>
                <c:pt idx="39">
                  <c:v>-0.59778981366300088</c:v>
                </c:pt>
              </c:numCache>
            </c:numRef>
          </c:yVal>
          <c:smooth val="1"/>
          <c:extLst>
            <c:ext xmlns:c16="http://schemas.microsoft.com/office/drawing/2014/chart" uri="{C3380CC4-5D6E-409C-BE32-E72D297353CC}">
              <c16:uniqueId val="{00000000-C49B-43CA-A528-14BA0D6557F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813527791"/>
        <c:axId val="813527375"/>
      </c:scatterChart>
      <c:valAx>
        <c:axId val="813527791"/>
        <c:scaling>
          <c:orientation val="minMax"/>
          <c:max val="2"/>
        </c:scaling>
        <c:delete val="1"/>
        <c:axPos val="b"/>
        <c:majorGridlines>
          <c:spPr>
            <a:ln w="9525" cap="flat" cmpd="sng" algn="ctr">
              <a:noFill/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crossAx val="813527375"/>
        <c:crosses val="autoZero"/>
        <c:crossBetween val="midCat"/>
      </c:valAx>
      <c:valAx>
        <c:axId val="813527375"/>
        <c:scaling>
          <c:orientation val="minMax"/>
          <c:max val="1"/>
          <c:min val="-1"/>
        </c:scaling>
        <c:delete val="1"/>
        <c:axPos val="l"/>
        <c:majorGridlines>
          <c:spPr>
            <a:ln w="9525" cap="flat" cmpd="sng" algn="ctr">
              <a:noFill/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crossAx val="813527791"/>
        <c:crosses val="autoZero"/>
        <c:crossBetween val="midCat"/>
      </c:valAx>
      <c:spPr>
        <a:noFill/>
        <a:ln w="25400">
          <a:noFill/>
        </a:ln>
        <a:effectLst/>
      </c:spPr>
    </c:plotArea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el-GR"/>
    </a:p>
  </c:txPr>
  <c:externalData r:id="rId3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l-G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scatterChart>
        <c:scatterStyle val="smoothMarker"/>
        <c:varyColors val="0"/>
        <c:ser>
          <c:idx val="0"/>
          <c:order val="0"/>
          <c:spPr>
            <a:ln w="25400" cap="rnd">
              <a:solidFill>
                <a:srgbClr val="FF0000"/>
              </a:solidFill>
              <a:round/>
            </a:ln>
            <a:effectLst/>
          </c:spPr>
          <c:marker>
            <c:symbol val="none"/>
          </c:marker>
          <c:xVal>
            <c:numRef>
              <c:f>Φύλλο1!$A$1:$A$40</c:f>
              <c:numCache>
                <c:formatCode>General</c:formatCode>
                <c:ptCount val="40"/>
                <c:pt idx="0">
                  <c:v>0</c:v>
                </c:pt>
                <c:pt idx="1">
                  <c:v>0.05</c:v>
                </c:pt>
                <c:pt idx="2">
                  <c:v>0.1</c:v>
                </c:pt>
                <c:pt idx="3">
                  <c:v>0.15</c:v>
                </c:pt>
                <c:pt idx="4">
                  <c:v>0.2</c:v>
                </c:pt>
                <c:pt idx="5">
                  <c:v>0.25</c:v>
                </c:pt>
                <c:pt idx="6">
                  <c:v>0.3</c:v>
                </c:pt>
                <c:pt idx="7">
                  <c:v>0.35</c:v>
                </c:pt>
                <c:pt idx="8">
                  <c:v>0.4</c:v>
                </c:pt>
                <c:pt idx="9">
                  <c:v>0.45</c:v>
                </c:pt>
                <c:pt idx="10">
                  <c:v>0.5</c:v>
                </c:pt>
                <c:pt idx="11">
                  <c:v>0.55000000000000004</c:v>
                </c:pt>
                <c:pt idx="12">
                  <c:v>0.6</c:v>
                </c:pt>
                <c:pt idx="13">
                  <c:v>0.65</c:v>
                </c:pt>
                <c:pt idx="14">
                  <c:v>0.7</c:v>
                </c:pt>
                <c:pt idx="15">
                  <c:v>0.75</c:v>
                </c:pt>
                <c:pt idx="16">
                  <c:v>0.8</c:v>
                </c:pt>
                <c:pt idx="17">
                  <c:v>0.85</c:v>
                </c:pt>
                <c:pt idx="18">
                  <c:v>0.9</c:v>
                </c:pt>
                <c:pt idx="19">
                  <c:v>0.95</c:v>
                </c:pt>
                <c:pt idx="20">
                  <c:v>1</c:v>
                </c:pt>
                <c:pt idx="21">
                  <c:v>1.05</c:v>
                </c:pt>
                <c:pt idx="22">
                  <c:v>1.1000000000000001</c:v>
                </c:pt>
                <c:pt idx="23">
                  <c:v>1.1499999999999999</c:v>
                </c:pt>
                <c:pt idx="24">
                  <c:v>1.2</c:v>
                </c:pt>
                <c:pt idx="25">
                  <c:v>1.25</c:v>
                </c:pt>
                <c:pt idx="26">
                  <c:v>1.3</c:v>
                </c:pt>
                <c:pt idx="27">
                  <c:v>1.35</c:v>
                </c:pt>
                <c:pt idx="28">
                  <c:v>1.4</c:v>
                </c:pt>
                <c:pt idx="29">
                  <c:v>1.45</c:v>
                </c:pt>
                <c:pt idx="30">
                  <c:v>1.5</c:v>
                </c:pt>
                <c:pt idx="31">
                  <c:v>1.55</c:v>
                </c:pt>
                <c:pt idx="32">
                  <c:v>1.6</c:v>
                </c:pt>
                <c:pt idx="33">
                  <c:v>1.65</c:v>
                </c:pt>
                <c:pt idx="34">
                  <c:v>1.7</c:v>
                </c:pt>
                <c:pt idx="35">
                  <c:v>1.75</c:v>
                </c:pt>
                <c:pt idx="36">
                  <c:v>1.8</c:v>
                </c:pt>
                <c:pt idx="37">
                  <c:v>1.85</c:v>
                </c:pt>
                <c:pt idx="38">
                  <c:v>1.9</c:v>
                </c:pt>
                <c:pt idx="39">
                  <c:v>1.95</c:v>
                </c:pt>
              </c:numCache>
            </c:numRef>
          </c:xVal>
          <c:yVal>
            <c:numRef>
              <c:f>Φύλλο1!$B$1:$B$40</c:f>
              <c:numCache>
                <c:formatCode>General</c:formatCode>
                <c:ptCount val="40"/>
                <c:pt idx="0">
                  <c:v>0</c:v>
                </c:pt>
                <c:pt idx="1">
                  <c:v>0.587527525713892</c:v>
                </c:pt>
                <c:pt idx="2">
                  <c:v>0.95085946050646997</c:v>
                </c:pt>
                <c:pt idx="3">
                  <c:v>0.95135137623382859</c:v>
                </c:pt>
                <c:pt idx="4">
                  <c:v>0.58881556196779494</c:v>
                </c:pt>
                <c:pt idx="5">
                  <c:v>1.5926529164868282E-3</c:v>
                </c:pt>
                <c:pt idx="6">
                  <c:v>-0.58623799917002706</c:v>
                </c:pt>
                <c:pt idx="7">
                  <c:v>-0.95036513288137625</c:v>
                </c:pt>
                <c:pt idx="8">
                  <c:v>-0.95184087881568558</c:v>
                </c:pt>
                <c:pt idx="9">
                  <c:v>-0.59010210466457547</c:v>
                </c:pt>
                <c:pt idx="10">
                  <c:v>-3.1853017931379904E-3</c:v>
                </c:pt>
                <c:pt idx="11">
                  <c:v>0.58494698560714431</c:v>
                </c:pt>
                <c:pt idx="12">
                  <c:v>0.94986839461243155</c:v>
                </c:pt>
                <c:pt idx="13">
                  <c:v>0.9523279670103959</c:v>
                </c:pt>
                <c:pt idx="14">
                  <c:v>0.59138715054085966</c:v>
                </c:pt>
                <c:pt idx="15">
                  <c:v>4.7779425901285115E-3</c:v>
                </c:pt>
                <c:pt idx="16">
                  <c:v>-0.58365448829995559</c:v>
                </c:pt>
                <c:pt idx="17">
                  <c:v>-0.94936924695963543</c:v>
                </c:pt>
                <c:pt idx="18">
                  <c:v>-0.95281263958243911</c:v>
                </c:pt>
                <c:pt idx="19">
                  <c:v>-0.59267069633707015</c:v>
                </c:pt>
                <c:pt idx="20">
                  <c:v>-6.3705712676521351E-3</c:v>
                </c:pt>
                <c:pt idx="21">
                  <c:v>0.58236051052693749</c:v>
                </c:pt>
                <c:pt idx="22">
                  <c:v>0.94886769118909831</c:v>
                </c:pt>
                <c:pt idx="23">
                  <c:v>0.95329489530242084</c:v>
                </c:pt>
                <c:pt idx="24">
                  <c:v>0.5939527387974376</c:v>
                </c:pt>
                <c:pt idx="25">
                  <c:v>7.963183785935567E-3</c:v>
                </c:pt>
                <c:pt idx="26">
                  <c:v>-0.58106505557032717</c:v>
                </c:pt>
                <c:pt idx="27">
                  <c:v>-0.94836372857303797</c:v>
                </c:pt>
                <c:pt idx="28">
                  <c:v>-0.95377473294707715</c:v>
                </c:pt>
                <c:pt idx="29">
                  <c:v>-0.59523327467000064</c:v>
                </c:pt>
                <c:pt idx="30">
                  <c:v>-9.5557761052473874E-3</c:v>
                </c:pt>
                <c:pt idx="31">
                  <c:v>0.57976812671609712</c:v>
                </c:pt>
                <c:pt idx="32">
                  <c:v>0.94785736038977875</c:v>
                </c:pt>
                <c:pt idx="33">
                  <c:v>0.95425215129927887</c:v>
                </c:pt>
                <c:pt idx="34">
                  <c:v>0.59651230070662409</c:v>
                </c:pt>
                <c:pt idx="35">
                  <c:v>1.1148344185902088E-2</c:v>
                </c:pt>
                <c:pt idx="36">
                  <c:v>-0.57846972725397283</c:v>
                </c:pt>
                <c:pt idx="37">
                  <c:v>-0.9473485879237451</c:v>
                </c:pt>
                <c:pt idx="38">
                  <c:v>-0.95472714914803303</c:v>
                </c:pt>
                <c:pt idx="39">
                  <c:v>-0.59778981366300088</c:v>
                </c:pt>
              </c:numCache>
            </c:numRef>
          </c:yVal>
          <c:smooth val="1"/>
          <c:extLst>
            <c:ext xmlns:c16="http://schemas.microsoft.com/office/drawing/2014/chart" uri="{C3380CC4-5D6E-409C-BE32-E72D297353CC}">
              <c16:uniqueId val="{00000000-3BF5-41D5-AFE1-96043008471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813527791"/>
        <c:axId val="813527375"/>
      </c:scatterChart>
      <c:valAx>
        <c:axId val="813527791"/>
        <c:scaling>
          <c:orientation val="minMax"/>
          <c:max val="2"/>
        </c:scaling>
        <c:delete val="1"/>
        <c:axPos val="b"/>
        <c:majorGridlines>
          <c:spPr>
            <a:ln w="9525" cap="flat" cmpd="sng" algn="ctr">
              <a:noFill/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crossAx val="813527375"/>
        <c:crosses val="autoZero"/>
        <c:crossBetween val="midCat"/>
      </c:valAx>
      <c:valAx>
        <c:axId val="813527375"/>
        <c:scaling>
          <c:orientation val="minMax"/>
          <c:max val="1"/>
          <c:min val="-1"/>
        </c:scaling>
        <c:delete val="1"/>
        <c:axPos val="l"/>
        <c:majorGridlines>
          <c:spPr>
            <a:ln w="9525" cap="flat" cmpd="sng" algn="ctr">
              <a:noFill/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crossAx val="813527791"/>
        <c:crosses val="autoZero"/>
        <c:crossBetween val="midCat"/>
      </c:valAx>
      <c:spPr>
        <a:noFill/>
        <a:ln w="25400">
          <a:noFill/>
        </a:ln>
        <a:effectLst/>
      </c:spPr>
    </c:plotArea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el-GR"/>
    </a:p>
  </c:txPr>
  <c:externalData r:id="rId3">
    <c:autoUpdate val="0"/>
  </c:externalData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l-G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3.0555555555555555E-2"/>
          <c:y val="0.22263888888888889"/>
          <c:w val="0.93888888888888888"/>
          <c:h val="0.77736111111111106"/>
        </c:manualLayout>
      </c:layout>
      <c:scatterChart>
        <c:scatterStyle val="smoothMarker"/>
        <c:varyColors val="0"/>
        <c:ser>
          <c:idx val="0"/>
          <c:order val="0"/>
          <c:spPr>
            <a:ln w="25400" cap="rnd">
              <a:solidFill>
                <a:srgbClr val="FF0000"/>
              </a:solidFill>
              <a:round/>
            </a:ln>
            <a:effectLst/>
          </c:spPr>
          <c:marker>
            <c:symbol val="none"/>
          </c:marker>
          <c:xVal>
            <c:numRef>
              <c:f>Φύλλο1!$D$1:$D$582</c:f>
              <c:numCache>
                <c:formatCode>General</c:formatCode>
                <c:ptCount val="582"/>
                <c:pt idx="0">
                  <c:v>0</c:v>
                </c:pt>
                <c:pt idx="1">
                  <c:v>0.05</c:v>
                </c:pt>
                <c:pt idx="2">
                  <c:v>0.1</c:v>
                </c:pt>
                <c:pt idx="3">
                  <c:v>0.15</c:v>
                </c:pt>
                <c:pt idx="4">
                  <c:v>0.2</c:v>
                </c:pt>
                <c:pt idx="5">
                  <c:v>0.25</c:v>
                </c:pt>
                <c:pt idx="6">
                  <c:v>0.3</c:v>
                </c:pt>
                <c:pt idx="7">
                  <c:v>0.35</c:v>
                </c:pt>
                <c:pt idx="8">
                  <c:v>0.4</c:v>
                </c:pt>
                <c:pt idx="9">
                  <c:v>0.45</c:v>
                </c:pt>
                <c:pt idx="10">
                  <c:v>0.5</c:v>
                </c:pt>
                <c:pt idx="11">
                  <c:v>0.55000000000000004</c:v>
                </c:pt>
                <c:pt idx="12">
                  <c:v>0.6</c:v>
                </c:pt>
                <c:pt idx="13">
                  <c:v>0.65</c:v>
                </c:pt>
                <c:pt idx="14">
                  <c:v>0.7</c:v>
                </c:pt>
                <c:pt idx="15">
                  <c:v>0.75</c:v>
                </c:pt>
                <c:pt idx="16">
                  <c:v>0.8</c:v>
                </c:pt>
                <c:pt idx="17">
                  <c:v>0.85</c:v>
                </c:pt>
                <c:pt idx="18">
                  <c:v>0.9</c:v>
                </c:pt>
                <c:pt idx="19">
                  <c:v>0.95</c:v>
                </c:pt>
                <c:pt idx="20">
                  <c:v>1</c:v>
                </c:pt>
                <c:pt idx="21">
                  <c:v>1.05</c:v>
                </c:pt>
                <c:pt idx="22">
                  <c:v>1.1000000000000001</c:v>
                </c:pt>
                <c:pt idx="23">
                  <c:v>1.1499999999999999</c:v>
                </c:pt>
                <c:pt idx="24">
                  <c:v>1.2</c:v>
                </c:pt>
                <c:pt idx="25">
                  <c:v>1.25</c:v>
                </c:pt>
                <c:pt idx="26">
                  <c:v>1.3</c:v>
                </c:pt>
                <c:pt idx="27">
                  <c:v>1.35</c:v>
                </c:pt>
                <c:pt idx="28">
                  <c:v>1.4</c:v>
                </c:pt>
                <c:pt idx="29">
                  <c:v>1.45</c:v>
                </c:pt>
                <c:pt idx="30">
                  <c:v>1.5</c:v>
                </c:pt>
                <c:pt idx="31">
                  <c:v>1.55</c:v>
                </c:pt>
                <c:pt idx="32">
                  <c:v>1.6</c:v>
                </c:pt>
                <c:pt idx="33">
                  <c:v>1.65</c:v>
                </c:pt>
                <c:pt idx="34">
                  <c:v>1.7</c:v>
                </c:pt>
                <c:pt idx="35">
                  <c:v>1.75</c:v>
                </c:pt>
                <c:pt idx="36">
                  <c:v>1.8</c:v>
                </c:pt>
                <c:pt idx="37">
                  <c:v>1.85</c:v>
                </c:pt>
                <c:pt idx="38">
                  <c:v>1.9</c:v>
                </c:pt>
                <c:pt idx="39">
                  <c:v>1.95</c:v>
                </c:pt>
              </c:numCache>
            </c:numRef>
          </c:xVal>
          <c:yVal>
            <c:numRef>
              <c:f>Φύλλο1!$E$1:$E$582</c:f>
              <c:numCache>
                <c:formatCode>General</c:formatCode>
                <c:ptCount val="582"/>
                <c:pt idx="0">
                  <c:v>1.5926529164868282E-3</c:v>
                </c:pt>
                <c:pt idx="1">
                  <c:v>-0.58623799917002739</c:v>
                </c:pt>
                <c:pt idx="2">
                  <c:v>-0.95036513288137647</c:v>
                </c:pt>
                <c:pt idx="3">
                  <c:v>-0.9518408788156858</c:v>
                </c:pt>
                <c:pt idx="4">
                  <c:v>-0.5901021046645748</c:v>
                </c:pt>
                <c:pt idx="5">
                  <c:v>-3.1853017931379904E-3</c:v>
                </c:pt>
                <c:pt idx="6">
                  <c:v>0.58494698560714298</c:v>
                </c:pt>
                <c:pt idx="7">
                  <c:v>0.94986839461243155</c:v>
                </c:pt>
                <c:pt idx="8">
                  <c:v>0.9523279670103959</c:v>
                </c:pt>
                <c:pt idx="9">
                  <c:v>0.59138715054085966</c:v>
                </c:pt>
                <c:pt idx="10">
                  <c:v>4.7779425901285115E-3</c:v>
                </c:pt>
                <c:pt idx="11">
                  <c:v>-0.58365448829995559</c:v>
                </c:pt>
                <c:pt idx="12">
                  <c:v>-0.94936924695963543</c:v>
                </c:pt>
                <c:pt idx="13">
                  <c:v>-0.95281263958243856</c:v>
                </c:pt>
                <c:pt idx="14">
                  <c:v>-0.59267069633707015</c:v>
                </c:pt>
                <c:pt idx="15">
                  <c:v>-6.3705712676521351E-3</c:v>
                </c:pt>
                <c:pt idx="16">
                  <c:v>0.58236051052693893</c:v>
                </c:pt>
                <c:pt idx="17">
                  <c:v>0.94886769118909775</c:v>
                </c:pt>
                <c:pt idx="18">
                  <c:v>0.95329489530242029</c:v>
                </c:pt>
                <c:pt idx="19">
                  <c:v>0.59395273879743615</c:v>
                </c:pt>
                <c:pt idx="20">
                  <c:v>7.963183785935567E-3</c:v>
                </c:pt>
                <c:pt idx="21">
                  <c:v>-0.58106505557032428</c:v>
                </c:pt>
                <c:pt idx="22">
                  <c:v>-0.94836372857303797</c:v>
                </c:pt>
                <c:pt idx="23">
                  <c:v>-0.95377473294707715</c:v>
                </c:pt>
                <c:pt idx="24">
                  <c:v>-0.59523327467000064</c:v>
                </c:pt>
                <c:pt idx="25">
                  <c:v>-9.5557761052473874E-3</c:v>
                </c:pt>
                <c:pt idx="26">
                  <c:v>0.57976812671610001</c:v>
                </c:pt>
                <c:pt idx="27">
                  <c:v>0.94785736038977875</c:v>
                </c:pt>
                <c:pt idx="28">
                  <c:v>0.95425215129927887</c:v>
                </c:pt>
                <c:pt idx="29">
                  <c:v>0.59651230070662409</c:v>
                </c:pt>
                <c:pt idx="30">
                  <c:v>1.1148344185902088E-2</c:v>
                </c:pt>
                <c:pt idx="31">
                  <c:v>-0.57846972725397283</c:v>
                </c:pt>
                <c:pt idx="32">
                  <c:v>-0.94734858792374621</c:v>
                </c:pt>
                <c:pt idx="33">
                  <c:v>-0.95472714914803303</c:v>
                </c:pt>
                <c:pt idx="34">
                  <c:v>-0.59778981366300088</c:v>
                </c:pt>
                <c:pt idx="35">
                  <c:v>-1.2740883988280967E-2</c:v>
                </c:pt>
                <c:pt idx="36">
                  <c:v>0.57716986047740004</c:v>
                </c:pt>
                <c:pt idx="37">
                  <c:v>0.9468374124654636</c:v>
                </c:pt>
                <c:pt idx="38">
                  <c:v>0.95519972528848618</c:v>
                </c:pt>
                <c:pt idx="39">
                  <c:v>0.59906581029866213</c:v>
                </c:pt>
              </c:numCache>
            </c:numRef>
          </c:yVal>
          <c:smooth val="1"/>
          <c:extLst>
            <c:ext xmlns:c16="http://schemas.microsoft.com/office/drawing/2014/chart" uri="{C3380CC4-5D6E-409C-BE32-E72D297353CC}">
              <c16:uniqueId val="{00000000-305E-4022-837B-9F966F36951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806058239"/>
        <c:axId val="806071967"/>
      </c:scatterChart>
      <c:valAx>
        <c:axId val="806058239"/>
        <c:scaling>
          <c:orientation val="minMax"/>
          <c:max val="2"/>
        </c:scaling>
        <c:delete val="1"/>
        <c:axPos val="b"/>
        <c:majorGridlines>
          <c:spPr>
            <a:ln w="9525" cap="flat" cmpd="sng" algn="ctr">
              <a:noFill/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crossAx val="806071967"/>
        <c:crosses val="autoZero"/>
        <c:crossBetween val="midCat"/>
      </c:valAx>
      <c:valAx>
        <c:axId val="806071967"/>
        <c:scaling>
          <c:orientation val="minMax"/>
          <c:max val="1"/>
          <c:min val="-1"/>
        </c:scaling>
        <c:delete val="1"/>
        <c:axPos val="l"/>
        <c:majorGridlines>
          <c:spPr>
            <a:ln w="9525" cap="flat" cmpd="sng" algn="ctr">
              <a:noFill/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crossAx val="806058239"/>
        <c:crosses val="autoZero"/>
        <c:crossBetween val="midCat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el-GR"/>
    </a:p>
  </c:txPr>
  <c:externalData r:id="rId3">
    <c:autoUpdate val="0"/>
  </c:externalData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l-G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scatterChart>
        <c:scatterStyle val="smoothMarker"/>
        <c:varyColors val="0"/>
        <c:ser>
          <c:idx val="0"/>
          <c:order val="0"/>
          <c:spPr>
            <a:ln w="25400" cap="rnd">
              <a:solidFill>
                <a:srgbClr val="FF0000"/>
              </a:solidFill>
              <a:round/>
            </a:ln>
            <a:effectLst/>
          </c:spPr>
          <c:marker>
            <c:symbol val="none"/>
          </c:marker>
          <c:xVal>
            <c:numRef>
              <c:f>Φύλλο1!$A$1:$A$40</c:f>
              <c:numCache>
                <c:formatCode>General</c:formatCode>
                <c:ptCount val="40"/>
                <c:pt idx="0">
                  <c:v>0</c:v>
                </c:pt>
                <c:pt idx="1">
                  <c:v>0.05</c:v>
                </c:pt>
                <c:pt idx="2">
                  <c:v>0.1</c:v>
                </c:pt>
                <c:pt idx="3">
                  <c:v>0.15</c:v>
                </c:pt>
                <c:pt idx="4">
                  <c:v>0.2</c:v>
                </c:pt>
                <c:pt idx="5">
                  <c:v>0.25</c:v>
                </c:pt>
                <c:pt idx="6">
                  <c:v>0.3</c:v>
                </c:pt>
                <c:pt idx="7">
                  <c:v>0.35</c:v>
                </c:pt>
                <c:pt idx="8">
                  <c:v>0.4</c:v>
                </c:pt>
                <c:pt idx="9">
                  <c:v>0.45</c:v>
                </c:pt>
                <c:pt idx="10">
                  <c:v>0.5</c:v>
                </c:pt>
                <c:pt idx="11">
                  <c:v>0.55000000000000004</c:v>
                </c:pt>
                <c:pt idx="12">
                  <c:v>0.6</c:v>
                </c:pt>
                <c:pt idx="13">
                  <c:v>0.65</c:v>
                </c:pt>
                <c:pt idx="14">
                  <c:v>0.7</c:v>
                </c:pt>
                <c:pt idx="15">
                  <c:v>0.75</c:v>
                </c:pt>
                <c:pt idx="16">
                  <c:v>0.8</c:v>
                </c:pt>
                <c:pt idx="17">
                  <c:v>0.85</c:v>
                </c:pt>
                <c:pt idx="18">
                  <c:v>0.9</c:v>
                </c:pt>
                <c:pt idx="19">
                  <c:v>0.95</c:v>
                </c:pt>
                <c:pt idx="20">
                  <c:v>1</c:v>
                </c:pt>
                <c:pt idx="21">
                  <c:v>1.05</c:v>
                </c:pt>
                <c:pt idx="22">
                  <c:v>1.1000000000000001</c:v>
                </c:pt>
                <c:pt idx="23">
                  <c:v>1.1499999999999999</c:v>
                </c:pt>
                <c:pt idx="24">
                  <c:v>1.2</c:v>
                </c:pt>
                <c:pt idx="25">
                  <c:v>1.25</c:v>
                </c:pt>
                <c:pt idx="26">
                  <c:v>1.3</c:v>
                </c:pt>
                <c:pt idx="27">
                  <c:v>1.35</c:v>
                </c:pt>
                <c:pt idx="28">
                  <c:v>1.4</c:v>
                </c:pt>
                <c:pt idx="29">
                  <c:v>1.45</c:v>
                </c:pt>
                <c:pt idx="30">
                  <c:v>1.5</c:v>
                </c:pt>
                <c:pt idx="31">
                  <c:v>1.55</c:v>
                </c:pt>
                <c:pt idx="32">
                  <c:v>1.6</c:v>
                </c:pt>
                <c:pt idx="33">
                  <c:v>1.65</c:v>
                </c:pt>
                <c:pt idx="34">
                  <c:v>1.7</c:v>
                </c:pt>
                <c:pt idx="35">
                  <c:v>1.75</c:v>
                </c:pt>
                <c:pt idx="36">
                  <c:v>1.8</c:v>
                </c:pt>
                <c:pt idx="37">
                  <c:v>1.85</c:v>
                </c:pt>
                <c:pt idx="38">
                  <c:v>1.9</c:v>
                </c:pt>
                <c:pt idx="39">
                  <c:v>1.95</c:v>
                </c:pt>
              </c:numCache>
            </c:numRef>
          </c:xVal>
          <c:yVal>
            <c:numRef>
              <c:f>Φύλλο1!$B$1:$B$40</c:f>
              <c:numCache>
                <c:formatCode>General</c:formatCode>
                <c:ptCount val="40"/>
                <c:pt idx="0">
                  <c:v>0</c:v>
                </c:pt>
                <c:pt idx="1">
                  <c:v>0.587527525713892</c:v>
                </c:pt>
                <c:pt idx="2">
                  <c:v>0.95085946050646997</c:v>
                </c:pt>
                <c:pt idx="3">
                  <c:v>0.95135137623382859</c:v>
                </c:pt>
                <c:pt idx="4">
                  <c:v>0.58881556196779494</c:v>
                </c:pt>
                <c:pt idx="5">
                  <c:v>1.5926529164868282E-3</c:v>
                </c:pt>
                <c:pt idx="6">
                  <c:v>-0.58623799917002706</c:v>
                </c:pt>
                <c:pt idx="7">
                  <c:v>-0.95036513288137625</c:v>
                </c:pt>
                <c:pt idx="8">
                  <c:v>-0.95184087881568558</c:v>
                </c:pt>
                <c:pt idx="9">
                  <c:v>-0.59010210466457547</c:v>
                </c:pt>
                <c:pt idx="10">
                  <c:v>-3.1853017931379904E-3</c:v>
                </c:pt>
                <c:pt idx="11">
                  <c:v>0.58494698560714431</c:v>
                </c:pt>
                <c:pt idx="12">
                  <c:v>0.94986839461243155</c:v>
                </c:pt>
                <c:pt idx="13">
                  <c:v>0.9523279670103959</c:v>
                </c:pt>
                <c:pt idx="14">
                  <c:v>0.59138715054085966</c:v>
                </c:pt>
                <c:pt idx="15">
                  <c:v>4.7779425901285115E-3</c:v>
                </c:pt>
                <c:pt idx="16">
                  <c:v>-0.58365448829995559</c:v>
                </c:pt>
                <c:pt idx="17">
                  <c:v>-0.94936924695963543</c:v>
                </c:pt>
                <c:pt idx="18">
                  <c:v>-0.95281263958243911</c:v>
                </c:pt>
                <c:pt idx="19">
                  <c:v>-0.59267069633707015</c:v>
                </c:pt>
                <c:pt idx="20">
                  <c:v>-6.3705712676521351E-3</c:v>
                </c:pt>
                <c:pt idx="21">
                  <c:v>0.58236051052693749</c:v>
                </c:pt>
                <c:pt idx="22">
                  <c:v>0.94886769118909831</c:v>
                </c:pt>
                <c:pt idx="23">
                  <c:v>0.95329489530242084</c:v>
                </c:pt>
                <c:pt idx="24">
                  <c:v>0.5939527387974376</c:v>
                </c:pt>
                <c:pt idx="25">
                  <c:v>7.963183785935567E-3</c:v>
                </c:pt>
                <c:pt idx="26">
                  <c:v>-0.58106505557032717</c:v>
                </c:pt>
                <c:pt idx="27">
                  <c:v>-0.94836372857303797</c:v>
                </c:pt>
                <c:pt idx="28">
                  <c:v>-0.95377473294707715</c:v>
                </c:pt>
                <c:pt idx="29">
                  <c:v>-0.59523327467000064</c:v>
                </c:pt>
                <c:pt idx="30">
                  <c:v>-9.5557761052473874E-3</c:v>
                </c:pt>
                <c:pt idx="31">
                  <c:v>0.57976812671609712</c:v>
                </c:pt>
                <c:pt idx="32">
                  <c:v>0.94785736038977875</c:v>
                </c:pt>
                <c:pt idx="33">
                  <c:v>0.95425215129927887</c:v>
                </c:pt>
                <c:pt idx="34">
                  <c:v>0.59651230070662409</c:v>
                </c:pt>
                <c:pt idx="35">
                  <c:v>1.1148344185902088E-2</c:v>
                </c:pt>
                <c:pt idx="36">
                  <c:v>-0.57846972725397283</c:v>
                </c:pt>
                <c:pt idx="37">
                  <c:v>-0.9473485879237451</c:v>
                </c:pt>
                <c:pt idx="38">
                  <c:v>-0.95472714914803303</c:v>
                </c:pt>
                <c:pt idx="39">
                  <c:v>-0.59778981366300088</c:v>
                </c:pt>
              </c:numCache>
            </c:numRef>
          </c:yVal>
          <c:smooth val="1"/>
          <c:extLst>
            <c:ext xmlns:c16="http://schemas.microsoft.com/office/drawing/2014/chart" uri="{C3380CC4-5D6E-409C-BE32-E72D297353CC}">
              <c16:uniqueId val="{00000000-CC82-4B3C-8B6C-2D97F533A06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813527791"/>
        <c:axId val="813527375"/>
      </c:scatterChart>
      <c:valAx>
        <c:axId val="813527791"/>
        <c:scaling>
          <c:orientation val="minMax"/>
          <c:max val="2"/>
        </c:scaling>
        <c:delete val="1"/>
        <c:axPos val="b"/>
        <c:majorGridlines>
          <c:spPr>
            <a:ln w="9525" cap="flat" cmpd="sng" algn="ctr">
              <a:noFill/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crossAx val="813527375"/>
        <c:crosses val="autoZero"/>
        <c:crossBetween val="midCat"/>
      </c:valAx>
      <c:valAx>
        <c:axId val="813527375"/>
        <c:scaling>
          <c:orientation val="minMax"/>
          <c:max val="1"/>
          <c:min val="-1"/>
        </c:scaling>
        <c:delete val="1"/>
        <c:axPos val="l"/>
        <c:majorGridlines>
          <c:spPr>
            <a:ln w="9525" cap="flat" cmpd="sng" algn="ctr">
              <a:noFill/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crossAx val="813527791"/>
        <c:crosses val="autoZero"/>
        <c:crossBetween val="midCat"/>
      </c:valAx>
      <c:spPr>
        <a:noFill/>
        <a:ln w="25400">
          <a:noFill/>
        </a:ln>
        <a:effectLst/>
      </c:spPr>
    </c:plotArea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el-GR"/>
    </a:p>
  </c:txPr>
  <c:externalData r:id="rId3">
    <c:autoUpdate val="0"/>
  </c:externalData>
</c:chartSpace>
</file>

<file path=ppt/charts/chart1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l-G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scatterChart>
        <c:scatterStyle val="smoothMarker"/>
        <c:varyColors val="0"/>
        <c:ser>
          <c:idx val="0"/>
          <c:order val="0"/>
          <c:spPr>
            <a:ln w="25400" cap="rnd">
              <a:solidFill>
                <a:srgbClr val="FF0000"/>
              </a:solidFill>
              <a:round/>
            </a:ln>
            <a:effectLst/>
          </c:spPr>
          <c:marker>
            <c:symbol val="none"/>
          </c:marker>
          <c:xVal>
            <c:numRef>
              <c:f>Φύλλο1!$A$1:$A$40</c:f>
              <c:numCache>
                <c:formatCode>General</c:formatCode>
                <c:ptCount val="40"/>
                <c:pt idx="0">
                  <c:v>0</c:v>
                </c:pt>
                <c:pt idx="1">
                  <c:v>0.05</c:v>
                </c:pt>
                <c:pt idx="2">
                  <c:v>0.1</c:v>
                </c:pt>
                <c:pt idx="3">
                  <c:v>0.15</c:v>
                </c:pt>
                <c:pt idx="4">
                  <c:v>0.2</c:v>
                </c:pt>
                <c:pt idx="5">
                  <c:v>0.25</c:v>
                </c:pt>
                <c:pt idx="6">
                  <c:v>0.3</c:v>
                </c:pt>
                <c:pt idx="7">
                  <c:v>0.35</c:v>
                </c:pt>
                <c:pt idx="8">
                  <c:v>0.4</c:v>
                </c:pt>
                <c:pt idx="9">
                  <c:v>0.45</c:v>
                </c:pt>
                <c:pt idx="10">
                  <c:v>0.5</c:v>
                </c:pt>
                <c:pt idx="11">
                  <c:v>0.55000000000000004</c:v>
                </c:pt>
                <c:pt idx="12">
                  <c:v>0.6</c:v>
                </c:pt>
                <c:pt idx="13">
                  <c:v>0.65</c:v>
                </c:pt>
                <c:pt idx="14">
                  <c:v>0.7</c:v>
                </c:pt>
                <c:pt idx="15">
                  <c:v>0.75</c:v>
                </c:pt>
                <c:pt idx="16">
                  <c:v>0.8</c:v>
                </c:pt>
                <c:pt idx="17">
                  <c:v>0.85</c:v>
                </c:pt>
                <c:pt idx="18">
                  <c:v>0.9</c:v>
                </c:pt>
                <c:pt idx="19">
                  <c:v>0.95</c:v>
                </c:pt>
                <c:pt idx="20">
                  <c:v>1</c:v>
                </c:pt>
                <c:pt idx="21">
                  <c:v>1.05</c:v>
                </c:pt>
                <c:pt idx="22">
                  <c:v>1.1000000000000001</c:v>
                </c:pt>
                <c:pt idx="23">
                  <c:v>1.1499999999999999</c:v>
                </c:pt>
                <c:pt idx="24">
                  <c:v>1.2</c:v>
                </c:pt>
                <c:pt idx="25">
                  <c:v>1.25</c:v>
                </c:pt>
                <c:pt idx="26">
                  <c:v>1.3</c:v>
                </c:pt>
                <c:pt idx="27">
                  <c:v>1.35</c:v>
                </c:pt>
                <c:pt idx="28">
                  <c:v>1.4</c:v>
                </c:pt>
                <c:pt idx="29">
                  <c:v>1.45</c:v>
                </c:pt>
                <c:pt idx="30">
                  <c:v>1.5</c:v>
                </c:pt>
                <c:pt idx="31">
                  <c:v>1.55</c:v>
                </c:pt>
                <c:pt idx="32">
                  <c:v>1.6</c:v>
                </c:pt>
                <c:pt idx="33">
                  <c:v>1.65</c:v>
                </c:pt>
                <c:pt idx="34">
                  <c:v>1.7</c:v>
                </c:pt>
                <c:pt idx="35">
                  <c:v>1.75</c:v>
                </c:pt>
                <c:pt idx="36">
                  <c:v>1.8</c:v>
                </c:pt>
                <c:pt idx="37">
                  <c:v>1.85</c:v>
                </c:pt>
                <c:pt idx="38">
                  <c:v>1.9</c:v>
                </c:pt>
                <c:pt idx="39">
                  <c:v>1.95</c:v>
                </c:pt>
              </c:numCache>
            </c:numRef>
          </c:xVal>
          <c:yVal>
            <c:numRef>
              <c:f>Φύλλο1!$B$1:$B$40</c:f>
              <c:numCache>
                <c:formatCode>General</c:formatCode>
                <c:ptCount val="40"/>
                <c:pt idx="0">
                  <c:v>0</c:v>
                </c:pt>
                <c:pt idx="1">
                  <c:v>0.587527525713892</c:v>
                </c:pt>
                <c:pt idx="2">
                  <c:v>0.95085946050646997</c:v>
                </c:pt>
                <c:pt idx="3">
                  <c:v>0.95135137623382859</c:v>
                </c:pt>
                <c:pt idx="4">
                  <c:v>0.58881556196779494</c:v>
                </c:pt>
                <c:pt idx="5">
                  <c:v>1.5926529164868282E-3</c:v>
                </c:pt>
                <c:pt idx="6">
                  <c:v>-0.58623799917002706</c:v>
                </c:pt>
                <c:pt idx="7">
                  <c:v>-0.95036513288137625</c:v>
                </c:pt>
                <c:pt idx="8">
                  <c:v>-0.95184087881568558</c:v>
                </c:pt>
                <c:pt idx="9">
                  <c:v>-0.59010210466457547</c:v>
                </c:pt>
                <c:pt idx="10">
                  <c:v>-3.1853017931379904E-3</c:v>
                </c:pt>
                <c:pt idx="11">
                  <c:v>0.58494698560714431</c:v>
                </c:pt>
                <c:pt idx="12">
                  <c:v>0.94986839461243155</c:v>
                </c:pt>
                <c:pt idx="13">
                  <c:v>0.9523279670103959</c:v>
                </c:pt>
                <c:pt idx="14">
                  <c:v>0.59138715054085966</c:v>
                </c:pt>
                <c:pt idx="15">
                  <c:v>4.7779425901285115E-3</c:v>
                </c:pt>
                <c:pt idx="16">
                  <c:v>-0.58365448829995559</c:v>
                </c:pt>
                <c:pt idx="17">
                  <c:v>-0.94936924695963543</c:v>
                </c:pt>
                <c:pt idx="18">
                  <c:v>-0.95281263958243911</c:v>
                </c:pt>
                <c:pt idx="19">
                  <c:v>-0.59267069633707015</c:v>
                </c:pt>
                <c:pt idx="20">
                  <c:v>-6.3705712676521351E-3</c:v>
                </c:pt>
                <c:pt idx="21">
                  <c:v>0.58236051052693749</c:v>
                </c:pt>
                <c:pt idx="22">
                  <c:v>0.94886769118909831</c:v>
                </c:pt>
                <c:pt idx="23">
                  <c:v>0.95329489530242084</c:v>
                </c:pt>
                <c:pt idx="24">
                  <c:v>0.5939527387974376</c:v>
                </c:pt>
                <c:pt idx="25">
                  <c:v>7.963183785935567E-3</c:v>
                </c:pt>
                <c:pt idx="26">
                  <c:v>-0.58106505557032717</c:v>
                </c:pt>
                <c:pt idx="27">
                  <c:v>-0.94836372857303797</c:v>
                </c:pt>
                <c:pt idx="28">
                  <c:v>-0.95377473294707715</c:v>
                </c:pt>
                <c:pt idx="29">
                  <c:v>-0.59523327467000064</c:v>
                </c:pt>
                <c:pt idx="30">
                  <c:v>-9.5557761052473874E-3</c:v>
                </c:pt>
                <c:pt idx="31">
                  <c:v>0.57976812671609712</c:v>
                </c:pt>
                <c:pt idx="32">
                  <c:v>0.94785736038977875</c:v>
                </c:pt>
                <c:pt idx="33">
                  <c:v>0.95425215129927887</c:v>
                </c:pt>
                <c:pt idx="34">
                  <c:v>0.59651230070662409</c:v>
                </c:pt>
                <c:pt idx="35">
                  <c:v>1.1148344185902088E-2</c:v>
                </c:pt>
                <c:pt idx="36">
                  <c:v>-0.57846972725397283</c:v>
                </c:pt>
                <c:pt idx="37">
                  <c:v>-0.9473485879237451</c:v>
                </c:pt>
                <c:pt idx="38">
                  <c:v>-0.95472714914803303</c:v>
                </c:pt>
                <c:pt idx="39">
                  <c:v>-0.59778981366300088</c:v>
                </c:pt>
              </c:numCache>
            </c:numRef>
          </c:yVal>
          <c:smooth val="1"/>
          <c:extLst>
            <c:ext xmlns:c16="http://schemas.microsoft.com/office/drawing/2014/chart" uri="{C3380CC4-5D6E-409C-BE32-E72D297353CC}">
              <c16:uniqueId val="{00000000-094A-4776-99AC-D530B0C796B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813527791"/>
        <c:axId val="813527375"/>
      </c:scatterChart>
      <c:valAx>
        <c:axId val="813527791"/>
        <c:scaling>
          <c:orientation val="minMax"/>
          <c:max val="2"/>
        </c:scaling>
        <c:delete val="1"/>
        <c:axPos val="b"/>
        <c:majorGridlines>
          <c:spPr>
            <a:ln w="9525" cap="flat" cmpd="sng" algn="ctr">
              <a:noFill/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crossAx val="813527375"/>
        <c:crosses val="autoZero"/>
        <c:crossBetween val="midCat"/>
      </c:valAx>
      <c:valAx>
        <c:axId val="813527375"/>
        <c:scaling>
          <c:orientation val="minMax"/>
          <c:max val="1"/>
          <c:min val="-1"/>
        </c:scaling>
        <c:delete val="1"/>
        <c:axPos val="l"/>
        <c:majorGridlines>
          <c:spPr>
            <a:ln w="9525" cap="flat" cmpd="sng" algn="ctr">
              <a:noFill/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crossAx val="813527791"/>
        <c:crosses val="autoZero"/>
        <c:crossBetween val="midCat"/>
      </c:valAx>
      <c:spPr>
        <a:noFill/>
        <a:ln w="25400">
          <a:noFill/>
        </a:ln>
        <a:effectLst/>
      </c:spPr>
    </c:plotArea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el-GR"/>
    </a:p>
  </c:txPr>
  <c:externalData r:id="rId3">
    <c:autoUpdate val="0"/>
  </c:externalData>
</c:chartSpace>
</file>

<file path=ppt/charts/chart1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l-G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scatterChart>
        <c:scatterStyle val="smoothMarker"/>
        <c:varyColors val="0"/>
        <c:ser>
          <c:idx val="0"/>
          <c:order val="0"/>
          <c:spPr>
            <a:ln w="25400" cap="rnd">
              <a:solidFill>
                <a:srgbClr val="FF0000"/>
              </a:solidFill>
              <a:round/>
            </a:ln>
            <a:effectLst/>
          </c:spPr>
          <c:marker>
            <c:symbol val="none"/>
          </c:marker>
          <c:xVal>
            <c:numRef>
              <c:f>Φύλλο1!$A$1:$A$40</c:f>
              <c:numCache>
                <c:formatCode>General</c:formatCode>
                <c:ptCount val="40"/>
                <c:pt idx="0">
                  <c:v>0</c:v>
                </c:pt>
                <c:pt idx="1">
                  <c:v>0.05</c:v>
                </c:pt>
                <c:pt idx="2">
                  <c:v>0.1</c:v>
                </c:pt>
                <c:pt idx="3">
                  <c:v>0.15</c:v>
                </c:pt>
                <c:pt idx="4">
                  <c:v>0.2</c:v>
                </c:pt>
                <c:pt idx="5">
                  <c:v>0.25</c:v>
                </c:pt>
                <c:pt idx="6">
                  <c:v>0.3</c:v>
                </c:pt>
                <c:pt idx="7">
                  <c:v>0.35</c:v>
                </c:pt>
                <c:pt idx="8">
                  <c:v>0.4</c:v>
                </c:pt>
                <c:pt idx="9">
                  <c:v>0.45</c:v>
                </c:pt>
                <c:pt idx="10">
                  <c:v>0.5</c:v>
                </c:pt>
                <c:pt idx="11">
                  <c:v>0.55000000000000004</c:v>
                </c:pt>
                <c:pt idx="12">
                  <c:v>0.6</c:v>
                </c:pt>
                <c:pt idx="13">
                  <c:v>0.65</c:v>
                </c:pt>
                <c:pt idx="14">
                  <c:v>0.7</c:v>
                </c:pt>
                <c:pt idx="15">
                  <c:v>0.75</c:v>
                </c:pt>
                <c:pt idx="16">
                  <c:v>0.8</c:v>
                </c:pt>
                <c:pt idx="17">
                  <c:v>0.85</c:v>
                </c:pt>
                <c:pt idx="18">
                  <c:v>0.9</c:v>
                </c:pt>
                <c:pt idx="19">
                  <c:v>0.95</c:v>
                </c:pt>
                <c:pt idx="20">
                  <c:v>1</c:v>
                </c:pt>
                <c:pt idx="21">
                  <c:v>1.05</c:v>
                </c:pt>
                <c:pt idx="22">
                  <c:v>1.1000000000000001</c:v>
                </c:pt>
                <c:pt idx="23">
                  <c:v>1.1499999999999999</c:v>
                </c:pt>
                <c:pt idx="24">
                  <c:v>1.2</c:v>
                </c:pt>
                <c:pt idx="25">
                  <c:v>1.25</c:v>
                </c:pt>
                <c:pt idx="26">
                  <c:v>1.3</c:v>
                </c:pt>
                <c:pt idx="27">
                  <c:v>1.35</c:v>
                </c:pt>
                <c:pt idx="28">
                  <c:v>1.4</c:v>
                </c:pt>
                <c:pt idx="29">
                  <c:v>1.45</c:v>
                </c:pt>
                <c:pt idx="30">
                  <c:v>1.5</c:v>
                </c:pt>
                <c:pt idx="31">
                  <c:v>1.55</c:v>
                </c:pt>
                <c:pt idx="32">
                  <c:v>1.6</c:v>
                </c:pt>
                <c:pt idx="33">
                  <c:v>1.65</c:v>
                </c:pt>
                <c:pt idx="34">
                  <c:v>1.7</c:v>
                </c:pt>
                <c:pt idx="35">
                  <c:v>1.75</c:v>
                </c:pt>
                <c:pt idx="36">
                  <c:v>1.8</c:v>
                </c:pt>
                <c:pt idx="37">
                  <c:v>1.85</c:v>
                </c:pt>
                <c:pt idx="38">
                  <c:v>1.9</c:v>
                </c:pt>
                <c:pt idx="39">
                  <c:v>1.95</c:v>
                </c:pt>
              </c:numCache>
            </c:numRef>
          </c:xVal>
          <c:yVal>
            <c:numRef>
              <c:f>Φύλλο1!$B$1:$B$40</c:f>
              <c:numCache>
                <c:formatCode>General</c:formatCode>
                <c:ptCount val="40"/>
                <c:pt idx="0">
                  <c:v>0</c:v>
                </c:pt>
                <c:pt idx="1">
                  <c:v>0.587527525713892</c:v>
                </c:pt>
                <c:pt idx="2">
                  <c:v>0.95085946050646997</c:v>
                </c:pt>
                <c:pt idx="3">
                  <c:v>0.95135137623382859</c:v>
                </c:pt>
                <c:pt idx="4">
                  <c:v>0.58881556196779494</c:v>
                </c:pt>
                <c:pt idx="5">
                  <c:v>1.5926529164868282E-3</c:v>
                </c:pt>
                <c:pt idx="6">
                  <c:v>-0.58623799917002706</c:v>
                </c:pt>
                <c:pt idx="7">
                  <c:v>-0.95036513288137625</c:v>
                </c:pt>
                <c:pt idx="8">
                  <c:v>-0.95184087881568558</c:v>
                </c:pt>
                <c:pt idx="9">
                  <c:v>-0.59010210466457547</c:v>
                </c:pt>
                <c:pt idx="10">
                  <c:v>-3.1853017931379904E-3</c:v>
                </c:pt>
                <c:pt idx="11">
                  <c:v>0.58494698560714431</c:v>
                </c:pt>
                <c:pt idx="12">
                  <c:v>0.94986839461243155</c:v>
                </c:pt>
                <c:pt idx="13">
                  <c:v>0.9523279670103959</c:v>
                </c:pt>
                <c:pt idx="14">
                  <c:v>0.59138715054085966</c:v>
                </c:pt>
                <c:pt idx="15">
                  <c:v>4.7779425901285115E-3</c:v>
                </c:pt>
                <c:pt idx="16">
                  <c:v>-0.58365448829995559</c:v>
                </c:pt>
                <c:pt idx="17">
                  <c:v>-0.94936924695963543</c:v>
                </c:pt>
                <c:pt idx="18">
                  <c:v>-0.95281263958243911</c:v>
                </c:pt>
                <c:pt idx="19">
                  <c:v>-0.59267069633707015</c:v>
                </c:pt>
                <c:pt idx="20">
                  <c:v>-6.3705712676521351E-3</c:v>
                </c:pt>
                <c:pt idx="21">
                  <c:v>0.58236051052693749</c:v>
                </c:pt>
                <c:pt idx="22">
                  <c:v>0.94886769118909831</c:v>
                </c:pt>
                <c:pt idx="23">
                  <c:v>0.95329489530242084</c:v>
                </c:pt>
                <c:pt idx="24">
                  <c:v>0.5939527387974376</c:v>
                </c:pt>
                <c:pt idx="25">
                  <c:v>7.963183785935567E-3</c:v>
                </c:pt>
                <c:pt idx="26">
                  <c:v>-0.58106505557032717</c:v>
                </c:pt>
                <c:pt idx="27">
                  <c:v>-0.94836372857303797</c:v>
                </c:pt>
                <c:pt idx="28">
                  <c:v>-0.95377473294707715</c:v>
                </c:pt>
                <c:pt idx="29">
                  <c:v>-0.59523327467000064</c:v>
                </c:pt>
                <c:pt idx="30">
                  <c:v>-9.5557761052473874E-3</c:v>
                </c:pt>
                <c:pt idx="31">
                  <c:v>0.57976812671609712</c:v>
                </c:pt>
                <c:pt idx="32">
                  <c:v>0.94785736038977875</c:v>
                </c:pt>
                <c:pt idx="33">
                  <c:v>0.95425215129927887</c:v>
                </c:pt>
                <c:pt idx="34">
                  <c:v>0.59651230070662409</c:v>
                </c:pt>
                <c:pt idx="35">
                  <c:v>1.1148344185902088E-2</c:v>
                </c:pt>
                <c:pt idx="36">
                  <c:v>-0.57846972725397283</c:v>
                </c:pt>
                <c:pt idx="37">
                  <c:v>-0.9473485879237451</c:v>
                </c:pt>
                <c:pt idx="38">
                  <c:v>-0.95472714914803303</c:v>
                </c:pt>
                <c:pt idx="39">
                  <c:v>-0.59778981366300088</c:v>
                </c:pt>
              </c:numCache>
            </c:numRef>
          </c:yVal>
          <c:smooth val="1"/>
          <c:extLst>
            <c:ext xmlns:c16="http://schemas.microsoft.com/office/drawing/2014/chart" uri="{C3380CC4-5D6E-409C-BE32-E72D297353CC}">
              <c16:uniqueId val="{00000000-8A57-4015-B611-CD1BBEF9447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813527791"/>
        <c:axId val="813527375"/>
      </c:scatterChart>
      <c:valAx>
        <c:axId val="813527791"/>
        <c:scaling>
          <c:orientation val="minMax"/>
          <c:max val="2"/>
        </c:scaling>
        <c:delete val="1"/>
        <c:axPos val="b"/>
        <c:majorGridlines>
          <c:spPr>
            <a:ln w="9525" cap="flat" cmpd="sng" algn="ctr">
              <a:noFill/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crossAx val="813527375"/>
        <c:crosses val="autoZero"/>
        <c:crossBetween val="midCat"/>
      </c:valAx>
      <c:valAx>
        <c:axId val="813527375"/>
        <c:scaling>
          <c:orientation val="minMax"/>
          <c:max val="1"/>
          <c:min val="-1"/>
        </c:scaling>
        <c:delete val="1"/>
        <c:axPos val="l"/>
        <c:majorGridlines>
          <c:spPr>
            <a:ln w="9525" cap="flat" cmpd="sng" algn="ctr">
              <a:noFill/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crossAx val="813527791"/>
        <c:crosses val="autoZero"/>
        <c:crossBetween val="midCat"/>
      </c:valAx>
      <c:spPr>
        <a:noFill/>
        <a:ln w="25400">
          <a:noFill/>
        </a:ln>
        <a:effectLst/>
      </c:spPr>
    </c:plotArea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el-GR"/>
    </a:p>
  </c:txPr>
  <c:externalData r:id="rId3">
    <c:autoUpdate val="0"/>
  </c:externalData>
</c:chartSpace>
</file>

<file path=ppt/charts/chart1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l-G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scatterChart>
        <c:scatterStyle val="smoothMarker"/>
        <c:varyColors val="0"/>
        <c:ser>
          <c:idx val="0"/>
          <c:order val="0"/>
          <c:spPr>
            <a:ln w="25400" cap="rnd">
              <a:solidFill>
                <a:srgbClr val="FF0000"/>
              </a:solidFill>
              <a:round/>
            </a:ln>
            <a:effectLst/>
          </c:spPr>
          <c:marker>
            <c:symbol val="none"/>
          </c:marker>
          <c:xVal>
            <c:numRef>
              <c:f>Φύλλο1!$A$1:$A$40</c:f>
              <c:numCache>
                <c:formatCode>General</c:formatCode>
                <c:ptCount val="40"/>
                <c:pt idx="0">
                  <c:v>0</c:v>
                </c:pt>
                <c:pt idx="1">
                  <c:v>0.05</c:v>
                </c:pt>
                <c:pt idx="2">
                  <c:v>0.1</c:v>
                </c:pt>
                <c:pt idx="3">
                  <c:v>0.15</c:v>
                </c:pt>
                <c:pt idx="4">
                  <c:v>0.2</c:v>
                </c:pt>
                <c:pt idx="5">
                  <c:v>0.25</c:v>
                </c:pt>
                <c:pt idx="6">
                  <c:v>0.3</c:v>
                </c:pt>
                <c:pt idx="7">
                  <c:v>0.35</c:v>
                </c:pt>
                <c:pt idx="8">
                  <c:v>0.4</c:v>
                </c:pt>
                <c:pt idx="9">
                  <c:v>0.45</c:v>
                </c:pt>
                <c:pt idx="10">
                  <c:v>0.5</c:v>
                </c:pt>
                <c:pt idx="11">
                  <c:v>0.55000000000000004</c:v>
                </c:pt>
                <c:pt idx="12">
                  <c:v>0.6</c:v>
                </c:pt>
                <c:pt idx="13">
                  <c:v>0.65</c:v>
                </c:pt>
                <c:pt idx="14">
                  <c:v>0.7</c:v>
                </c:pt>
                <c:pt idx="15">
                  <c:v>0.75</c:v>
                </c:pt>
                <c:pt idx="16">
                  <c:v>0.8</c:v>
                </c:pt>
                <c:pt idx="17">
                  <c:v>0.85</c:v>
                </c:pt>
                <c:pt idx="18">
                  <c:v>0.9</c:v>
                </c:pt>
                <c:pt idx="19">
                  <c:v>0.95</c:v>
                </c:pt>
                <c:pt idx="20">
                  <c:v>1</c:v>
                </c:pt>
                <c:pt idx="21">
                  <c:v>1.05</c:v>
                </c:pt>
                <c:pt idx="22">
                  <c:v>1.1000000000000001</c:v>
                </c:pt>
                <c:pt idx="23">
                  <c:v>1.1499999999999999</c:v>
                </c:pt>
                <c:pt idx="24">
                  <c:v>1.2</c:v>
                </c:pt>
                <c:pt idx="25">
                  <c:v>1.25</c:v>
                </c:pt>
                <c:pt idx="26">
                  <c:v>1.3</c:v>
                </c:pt>
                <c:pt idx="27">
                  <c:v>1.35</c:v>
                </c:pt>
                <c:pt idx="28">
                  <c:v>1.4</c:v>
                </c:pt>
                <c:pt idx="29">
                  <c:v>1.45</c:v>
                </c:pt>
                <c:pt idx="30">
                  <c:v>1.5</c:v>
                </c:pt>
                <c:pt idx="31">
                  <c:v>1.55</c:v>
                </c:pt>
                <c:pt idx="32">
                  <c:v>1.6</c:v>
                </c:pt>
                <c:pt idx="33">
                  <c:v>1.65</c:v>
                </c:pt>
                <c:pt idx="34">
                  <c:v>1.7</c:v>
                </c:pt>
                <c:pt idx="35">
                  <c:v>1.75</c:v>
                </c:pt>
                <c:pt idx="36">
                  <c:v>1.8</c:v>
                </c:pt>
                <c:pt idx="37">
                  <c:v>1.85</c:v>
                </c:pt>
                <c:pt idx="38">
                  <c:v>1.9</c:v>
                </c:pt>
                <c:pt idx="39">
                  <c:v>1.95</c:v>
                </c:pt>
              </c:numCache>
            </c:numRef>
          </c:xVal>
          <c:yVal>
            <c:numRef>
              <c:f>Φύλλο1!$B$1:$B$40</c:f>
              <c:numCache>
                <c:formatCode>General</c:formatCode>
                <c:ptCount val="40"/>
                <c:pt idx="0">
                  <c:v>0</c:v>
                </c:pt>
                <c:pt idx="1">
                  <c:v>0.587527525713892</c:v>
                </c:pt>
                <c:pt idx="2">
                  <c:v>0.95085946050646997</c:v>
                </c:pt>
                <c:pt idx="3">
                  <c:v>0.95135137623382859</c:v>
                </c:pt>
                <c:pt idx="4">
                  <c:v>0.58881556196779494</c:v>
                </c:pt>
                <c:pt idx="5">
                  <c:v>1.5926529164868282E-3</c:v>
                </c:pt>
                <c:pt idx="6">
                  <c:v>-0.58623799917002706</c:v>
                </c:pt>
                <c:pt idx="7">
                  <c:v>-0.95036513288137625</c:v>
                </c:pt>
                <c:pt idx="8">
                  <c:v>-0.95184087881568558</c:v>
                </c:pt>
                <c:pt idx="9">
                  <c:v>-0.59010210466457547</c:v>
                </c:pt>
                <c:pt idx="10">
                  <c:v>-3.1853017931379904E-3</c:v>
                </c:pt>
                <c:pt idx="11">
                  <c:v>0.58494698560714431</c:v>
                </c:pt>
                <c:pt idx="12">
                  <c:v>0.94986839461243155</c:v>
                </c:pt>
                <c:pt idx="13">
                  <c:v>0.9523279670103959</c:v>
                </c:pt>
                <c:pt idx="14">
                  <c:v>0.59138715054085966</c:v>
                </c:pt>
                <c:pt idx="15">
                  <c:v>4.7779425901285115E-3</c:v>
                </c:pt>
                <c:pt idx="16">
                  <c:v>-0.58365448829995559</c:v>
                </c:pt>
                <c:pt idx="17">
                  <c:v>-0.94936924695963543</c:v>
                </c:pt>
                <c:pt idx="18">
                  <c:v>-0.95281263958243911</c:v>
                </c:pt>
                <c:pt idx="19">
                  <c:v>-0.59267069633707015</c:v>
                </c:pt>
                <c:pt idx="20">
                  <c:v>-6.3705712676521351E-3</c:v>
                </c:pt>
                <c:pt idx="21">
                  <c:v>0.58236051052693749</c:v>
                </c:pt>
                <c:pt idx="22">
                  <c:v>0.94886769118909831</c:v>
                </c:pt>
                <c:pt idx="23">
                  <c:v>0.95329489530242084</c:v>
                </c:pt>
                <c:pt idx="24">
                  <c:v>0.5939527387974376</c:v>
                </c:pt>
                <c:pt idx="25">
                  <c:v>7.963183785935567E-3</c:v>
                </c:pt>
                <c:pt idx="26">
                  <c:v>-0.58106505557032717</c:v>
                </c:pt>
                <c:pt idx="27">
                  <c:v>-0.94836372857303797</c:v>
                </c:pt>
                <c:pt idx="28">
                  <c:v>-0.95377473294707715</c:v>
                </c:pt>
                <c:pt idx="29">
                  <c:v>-0.59523327467000064</c:v>
                </c:pt>
                <c:pt idx="30">
                  <c:v>-9.5557761052473874E-3</c:v>
                </c:pt>
                <c:pt idx="31">
                  <c:v>0.57976812671609712</c:v>
                </c:pt>
                <c:pt idx="32">
                  <c:v>0.94785736038977875</c:v>
                </c:pt>
                <c:pt idx="33">
                  <c:v>0.95425215129927887</c:v>
                </c:pt>
                <c:pt idx="34">
                  <c:v>0.59651230070662409</c:v>
                </c:pt>
                <c:pt idx="35">
                  <c:v>1.1148344185902088E-2</c:v>
                </c:pt>
                <c:pt idx="36">
                  <c:v>-0.57846972725397283</c:v>
                </c:pt>
                <c:pt idx="37">
                  <c:v>-0.9473485879237451</c:v>
                </c:pt>
                <c:pt idx="38">
                  <c:v>-0.95472714914803303</c:v>
                </c:pt>
                <c:pt idx="39">
                  <c:v>-0.59778981366300088</c:v>
                </c:pt>
              </c:numCache>
            </c:numRef>
          </c:yVal>
          <c:smooth val="1"/>
          <c:extLst>
            <c:ext xmlns:c16="http://schemas.microsoft.com/office/drawing/2014/chart" uri="{C3380CC4-5D6E-409C-BE32-E72D297353CC}">
              <c16:uniqueId val="{00000000-0450-4239-8C6A-27017CB5604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813527791"/>
        <c:axId val="813527375"/>
      </c:scatterChart>
      <c:valAx>
        <c:axId val="813527791"/>
        <c:scaling>
          <c:orientation val="minMax"/>
          <c:max val="2"/>
        </c:scaling>
        <c:delete val="1"/>
        <c:axPos val="b"/>
        <c:majorGridlines>
          <c:spPr>
            <a:ln w="9525" cap="flat" cmpd="sng" algn="ctr">
              <a:noFill/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crossAx val="813527375"/>
        <c:crosses val="autoZero"/>
        <c:crossBetween val="midCat"/>
      </c:valAx>
      <c:valAx>
        <c:axId val="813527375"/>
        <c:scaling>
          <c:orientation val="minMax"/>
          <c:max val="1"/>
          <c:min val="-1"/>
        </c:scaling>
        <c:delete val="1"/>
        <c:axPos val="l"/>
        <c:majorGridlines>
          <c:spPr>
            <a:ln w="9525" cap="flat" cmpd="sng" algn="ctr">
              <a:noFill/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crossAx val="813527791"/>
        <c:crosses val="autoZero"/>
        <c:crossBetween val="midCat"/>
      </c:valAx>
      <c:spPr>
        <a:noFill/>
        <a:ln w="25400">
          <a:noFill/>
        </a:ln>
        <a:effectLst/>
      </c:spPr>
    </c:plotArea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el-GR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l-G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scatterChart>
        <c:scatterStyle val="smoothMarker"/>
        <c:varyColors val="0"/>
        <c:ser>
          <c:idx val="0"/>
          <c:order val="0"/>
          <c:spPr>
            <a:ln w="25400" cap="rnd">
              <a:solidFill>
                <a:srgbClr val="FF0000"/>
              </a:solidFill>
              <a:round/>
            </a:ln>
            <a:effectLst/>
          </c:spPr>
          <c:marker>
            <c:symbol val="none"/>
          </c:marker>
          <c:xVal>
            <c:numRef>
              <c:f>Φύλλο1!$A$1:$A$40</c:f>
              <c:numCache>
                <c:formatCode>General</c:formatCode>
                <c:ptCount val="40"/>
                <c:pt idx="0">
                  <c:v>0</c:v>
                </c:pt>
                <c:pt idx="1">
                  <c:v>0.05</c:v>
                </c:pt>
                <c:pt idx="2">
                  <c:v>0.1</c:v>
                </c:pt>
                <c:pt idx="3">
                  <c:v>0.15</c:v>
                </c:pt>
                <c:pt idx="4">
                  <c:v>0.2</c:v>
                </c:pt>
                <c:pt idx="5">
                  <c:v>0.25</c:v>
                </c:pt>
                <c:pt idx="6">
                  <c:v>0.3</c:v>
                </c:pt>
                <c:pt idx="7">
                  <c:v>0.35</c:v>
                </c:pt>
                <c:pt idx="8">
                  <c:v>0.4</c:v>
                </c:pt>
                <c:pt idx="9">
                  <c:v>0.45</c:v>
                </c:pt>
                <c:pt idx="10">
                  <c:v>0.5</c:v>
                </c:pt>
                <c:pt idx="11">
                  <c:v>0.55000000000000004</c:v>
                </c:pt>
                <c:pt idx="12">
                  <c:v>0.6</c:v>
                </c:pt>
                <c:pt idx="13">
                  <c:v>0.65</c:v>
                </c:pt>
                <c:pt idx="14">
                  <c:v>0.7</c:v>
                </c:pt>
                <c:pt idx="15">
                  <c:v>0.75</c:v>
                </c:pt>
                <c:pt idx="16">
                  <c:v>0.8</c:v>
                </c:pt>
                <c:pt idx="17">
                  <c:v>0.85</c:v>
                </c:pt>
                <c:pt idx="18">
                  <c:v>0.9</c:v>
                </c:pt>
                <c:pt idx="19">
                  <c:v>0.95</c:v>
                </c:pt>
                <c:pt idx="20">
                  <c:v>1</c:v>
                </c:pt>
                <c:pt idx="21">
                  <c:v>1.05</c:v>
                </c:pt>
                <c:pt idx="22">
                  <c:v>1.1000000000000001</c:v>
                </c:pt>
                <c:pt idx="23">
                  <c:v>1.1499999999999999</c:v>
                </c:pt>
                <c:pt idx="24">
                  <c:v>1.2</c:v>
                </c:pt>
                <c:pt idx="25">
                  <c:v>1.25</c:v>
                </c:pt>
                <c:pt idx="26">
                  <c:v>1.3</c:v>
                </c:pt>
                <c:pt idx="27">
                  <c:v>1.35</c:v>
                </c:pt>
                <c:pt idx="28">
                  <c:v>1.4</c:v>
                </c:pt>
                <c:pt idx="29">
                  <c:v>1.45</c:v>
                </c:pt>
                <c:pt idx="30">
                  <c:v>1.5</c:v>
                </c:pt>
                <c:pt idx="31">
                  <c:v>1.55</c:v>
                </c:pt>
                <c:pt idx="32">
                  <c:v>1.6</c:v>
                </c:pt>
                <c:pt idx="33">
                  <c:v>1.65</c:v>
                </c:pt>
                <c:pt idx="34">
                  <c:v>1.7</c:v>
                </c:pt>
                <c:pt idx="35">
                  <c:v>1.75</c:v>
                </c:pt>
                <c:pt idx="36">
                  <c:v>1.8</c:v>
                </c:pt>
                <c:pt idx="37">
                  <c:v>1.85</c:v>
                </c:pt>
                <c:pt idx="38">
                  <c:v>1.9</c:v>
                </c:pt>
                <c:pt idx="39">
                  <c:v>1.95</c:v>
                </c:pt>
              </c:numCache>
            </c:numRef>
          </c:xVal>
          <c:yVal>
            <c:numRef>
              <c:f>Φύλλο1!$B$1:$B$40</c:f>
              <c:numCache>
                <c:formatCode>General</c:formatCode>
                <c:ptCount val="40"/>
                <c:pt idx="0">
                  <c:v>0</c:v>
                </c:pt>
                <c:pt idx="1">
                  <c:v>0.587527525713892</c:v>
                </c:pt>
                <c:pt idx="2">
                  <c:v>0.95085946050646997</c:v>
                </c:pt>
                <c:pt idx="3">
                  <c:v>0.95135137623382859</c:v>
                </c:pt>
                <c:pt idx="4">
                  <c:v>0.58881556196779494</c:v>
                </c:pt>
                <c:pt idx="5">
                  <c:v>1.5926529164868282E-3</c:v>
                </c:pt>
                <c:pt idx="6">
                  <c:v>-0.58623799917002706</c:v>
                </c:pt>
                <c:pt idx="7">
                  <c:v>-0.95036513288137625</c:v>
                </c:pt>
                <c:pt idx="8">
                  <c:v>-0.95184087881568558</c:v>
                </c:pt>
                <c:pt idx="9">
                  <c:v>-0.59010210466457547</c:v>
                </c:pt>
                <c:pt idx="10">
                  <c:v>-3.1853017931379904E-3</c:v>
                </c:pt>
                <c:pt idx="11">
                  <c:v>0.58494698560714431</c:v>
                </c:pt>
                <c:pt idx="12">
                  <c:v>0.94986839461243155</c:v>
                </c:pt>
                <c:pt idx="13">
                  <c:v>0.9523279670103959</c:v>
                </c:pt>
                <c:pt idx="14">
                  <c:v>0.59138715054085966</c:v>
                </c:pt>
                <c:pt idx="15">
                  <c:v>4.7779425901285115E-3</c:v>
                </c:pt>
                <c:pt idx="16">
                  <c:v>-0.58365448829995559</c:v>
                </c:pt>
                <c:pt idx="17">
                  <c:v>-0.94936924695963543</c:v>
                </c:pt>
                <c:pt idx="18">
                  <c:v>-0.95281263958243911</c:v>
                </c:pt>
                <c:pt idx="19">
                  <c:v>-0.59267069633707015</c:v>
                </c:pt>
                <c:pt idx="20">
                  <c:v>-6.3705712676521351E-3</c:v>
                </c:pt>
                <c:pt idx="21">
                  <c:v>0.58236051052693749</c:v>
                </c:pt>
                <c:pt idx="22">
                  <c:v>0.94886769118909831</c:v>
                </c:pt>
                <c:pt idx="23">
                  <c:v>0.95329489530242084</c:v>
                </c:pt>
                <c:pt idx="24">
                  <c:v>0.5939527387974376</c:v>
                </c:pt>
                <c:pt idx="25">
                  <c:v>7.963183785935567E-3</c:v>
                </c:pt>
                <c:pt idx="26">
                  <c:v>-0.58106505557032717</c:v>
                </c:pt>
                <c:pt idx="27">
                  <c:v>-0.94836372857303797</c:v>
                </c:pt>
                <c:pt idx="28">
                  <c:v>-0.95377473294707715</c:v>
                </c:pt>
                <c:pt idx="29">
                  <c:v>-0.59523327467000064</c:v>
                </c:pt>
                <c:pt idx="30">
                  <c:v>-9.5557761052473874E-3</c:v>
                </c:pt>
                <c:pt idx="31">
                  <c:v>0.57976812671609712</c:v>
                </c:pt>
                <c:pt idx="32">
                  <c:v>0.94785736038977875</c:v>
                </c:pt>
                <c:pt idx="33">
                  <c:v>0.95425215129927887</c:v>
                </c:pt>
                <c:pt idx="34">
                  <c:v>0.59651230070662409</c:v>
                </c:pt>
                <c:pt idx="35">
                  <c:v>1.1148344185902088E-2</c:v>
                </c:pt>
                <c:pt idx="36">
                  <c:v>-0.57846972725397283</c:v>
                </c:pt>
                <c:pt idx="37">
                  <c:v>-0.9473485879237451</c:v>
                </c:pt>
                <c:pt idx="38">
                  <c:v>-0.95472714914803303</c:v>
                </c:pt>
                <c:pt idx="39">
                  <c:v>-0.59778981366300088</c:v>
                </c:pt>
              </c:numCache>
            </c:numRef>
          </c:yVal>
          <c:smooth val="1"/>
          <c:extLst>
            <c:ext xmlns:c16="http://schemas.microsoft.com/office/drawing/2014/chart" uri="{C3380CC4-5D6E-409C-BE32-E72D297353CC}">
              <c16:uniqueId val="{00000000-A831-414A-9468-DA4C70DE5C1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813527791"/>
        <c:axId val="813527375"/>
      </c:scatterChart>
      <c:valAx>
        <c:axId val="813527791"/>
        <c:scaling>
          <c:orientation val="minMax"/>
          <c:max val="2"/>
        </c:scaling>
        <c:delete val="1"/>
        <c:axPos val="b"/>
        <c:majorGridlines>
          <c:spPr>
            <a:ln w="9525" cap="flat" cmpd="sng" algn="ctr">
              <a:noFill/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crossAx val="813527375"/>
        <c:crosses val="autoZero"/>
        <c:crossBetween val="midCat"/>
      </c:valAx>
      <c:valAx>
        <c:axId val="813527375"/>
        <c:scaling>
          <c:orientation val="minMax"/>
          <c:max val="1"/>
          <c:min val="-1"/>
        </c:scaling>
        <c:delete val="1"/>
        <c:axPos val="l"/>
        <c:majorGridlines>
          <c:spPr>
            <a:ln w="9525" cap="flat" cmpd="sng" algn="ctr">
              <a:noFill/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crossAx val="813527791"/>
        <c:crosses val="autoZero"/>
        <c:crossBetween val="midCat"/>
      </c:valAx>
      <c:spPr>
        <a:noFill/>
        <a:ln w="25400">
          <a:noFill/>
        </a:ln>
        <a:effectLst/>
      </c:spPr>
    </c:plotArea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el-GR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l-G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scatterChart>
        <c:scatterStyle val="smoothMarker"/>
        <c:varyColors val="0"/>
        <c:ser>
          <c:idx val="0"/>
          <c:order val="0"/>
          <c:spPr>
            <a:ln w="25400" cap="rnd">
              <a:solidFill>
                <a:srgbClr val="FF0000"/>
              </a:solidFill>
              <a:round/>
            </a:ln>
            <a:effectLst/>
          </c:spPr>
          <c:marker>
            <c:symbol val="none"/>
          </c:marker>
          <c:xVal>
            <c:numRef>
              <c:f>Φύλλο1!$A$1:$A$40</c:f>
              <c:numCache>
                <c:formatCode>General</c:formatCode>
                <c:ptCount val="40"/>
                <c:pt idx="0">
                  <c:v>0</c:v>
                </c:pt>
                <c:pt idx="1">
                  <c:v>0.05</c:v>
                </c:pt>
                <c:pt idx="2">
                  <c:v>0.1</c:v>
                </c:pt>
                <c:pt idx="3">
                  <c:v>0.15</c:v>
                </c:pt>
                <c:pt idx="4">
                  <c:v>0.2</c:v>
                </c:pt>
                <c:pt idx="5">
                  <c:v>0.25</c:v>
                </c:pt>
                <c:pt idx="6">
                  <c:v>0.3</c:v>
                </c:pt>
                <c:pt idx="7">
                  <c:v>0.35</c:v>
                </c:pt>
                <c:pt idx="8">
                  <c:v>0.4</c:v>
                </c:pt>
                <c:pt idx="9">
                  <c:v>0.45</c:v>
                </c:pt>
                <c:pt idx="10">
                  <c:v>0.5</c:v>
                </c:pt>
                <c:pt idx="11">
                  <c:v>0.55000000000000004</c:v>
                </c:pt>
                <c:pt idx="12">
                  <c:v>0.6</c:v>
                </c:pt>
                <c:pt idx="13">
                  <c:v>0.65</c:v>
                </c:pt>
                <c:pt idx="14">
                  <c:v>0.7</c:v>
                </c:pt>
                <c:pt idx="15">
                  <c:v>0.75</c:v>
                </c:pt>
                <c:pt idx="16">
                  <c:v>0.8</c:v>
                </c:pt>
                <c:pt idx="17">
                  <c:v>0.85</c:v>
                </c:pt>
                <c:pt idx="18">
                  <c:v>0.9</c:v>
                </c:pt>
                <c:pt idx="19">
                  <c:v>0.95</c:v>
                </c:pt>
                <c:pt idx="20">
                  <c:v>1</c:v>
                </c:pt>
                <c:pt idx="21">
                  <c:v>1.05</c:v>
                </c:pt>
                <c:pt idx="22">
                  <c:v>1.1000000000000001</c:v>
                </c:pt>
                <c:pt idx="23">
                  <c:v>1.1499999999999999</c:v>
                </c:pt>
                <c:pt idx="24">
                  <c:v>1.2</c:v>
                </c:pt>
                <c:pt idx="25">
                  <c:v>1.25</c:v>
                </c:pt>
                <c:pt idx="26">
                  <c:v>1.3</c:v>
                </c:pt>
                <c:pt idx="27">
                  <c:v>1.35</c:v>
                </c:pt>
                <c:pt idx="28">
                  <c:v>1.4</c:v>
                </c:pt>
                <c:pt idx="29">
                  <c:v>1.45</c:v>
                </c:pt>
                <c:pt idx="30">
                  <c:v>1.5</c:v>
                </c:pt>
                <c:pt idx="31">
                  <c:v>1.55</c:v>
                </c:pt>
                <c:pt idx="32">
                  <c:v>1.6</c:v>
                </c:pt>
                <c:pt idx="33">
                  <c:v>1.65</c:v>
                </c:pt>
                <c:pt idx="34">
                  <c:v>1.7</c:v>
                </c:pt>
                <c:pt idx="35">
                  <c:v>1.75</c:v>
                </c:pt>
                <c:pt idx="36">
                  <c:v>1.8</c:v>
                </c:pt>
                <c:pt idx="37">
                  <c:v>1.85</c:v>
                </c:pt>
                <c:pt idx="38">
                  <c:v>1.9</c:v>
                </c:pt>
                <c:pt idx="39">
                  <c:v>1.95</c:v>
                </c:pt>
              </c:numCache>
            </c:numRef>
          </c:xVal>
          <c:yVal>
            <c:numRef>
              <c:f>Φύλλο1!$B$1:$B$40</c:f>
              <c:numCache>
                <c:formatCode>General</c:formatCode>
                <c:ptCount val="40"/>
                <c:pt idx="0">
                  <c:v>0</c:v>
                </c:pt>
                <c:pt idx="1">
                  <c:v>0.587527525713892</c:v>
                </c:pt>
                <c:pt idx="2">
                  <c:v>0.95085946050646997</c:v>
                </c:pt>
                <c:pt idx="3">
                  <c:v>0.95135137623382859</c:v>
                </c:pt>
                <c:pt idx="4">
                  <c:v>0.58881556196779494</c:v>
                </c:pt>
                <c:pt idx="5">
                  <c:v>1.5926529164868282E-3</c:v>
                </c:pt>
                <c:pt idx="6">
                  <c:v>-0.58623799917002706</c:v>
                </c:pt>
                <c:pt idx="7">
                  <c:v>-0.95036513288137625</c:v>
                </c:pt>
                <c:pt idx="8">
                  <c:v>-0.95184087881568558</c:v>
                </c:pt>
                <c:pt idx="9">
                  <c:v>-0.59010210466457547</c:v>
                </c:pt>
                <c:pt idx="10">
                  <c:v>-3.1853017931379904E-3</c:v>
                </c:pt>
                <c:pt idx="11">
                  <c:v>0.58494698560714431</c:v>
                </c:pt>
                <c:pt idx="12">
                  <c:v>0.94986839461243155</c:v>
                </c:pt>
                <c:pt idx="13">
                  <c:v>0.9523279670103959</c:v>
                </c:pt>
                <c:pt idx="14">
                  <c:v>0.59138715054085966</c:v>
                </c:pt>
                <c:pt idx="15">
                  <c:v>4.7779425901285115E-3</c:v>
                </c:pt>
                <c:pt idx="16">
                  <c:v>-0.58365448829995559</c:v>
                </c:pt>
                <c:pt idx="17">
                  <c:v>-0.94936924695963543</c:v>
                </c:pt>
                <c:pt idx="18">
                  <c:v>-0.95281263958243911</c:v>
                </c:pt>
                <c:pt idx="19">
                  <c:v>-0.59267069633707015</c:v>
                </c:pt>
                <c:pt idx="20">
                  <c:v>-6.3705712676521351E-3</c:v>
                </c:pt>
                <c:pt idx="21">
                  <c:v>0.58236051052693749</c:v>
                </c:pt>
                <c:pt idx="22">
                  <c:v>0.94886769118909831</c:v>
                </c:pt>
                <c:pt idx="23">
                  <c:v>0.95329489530242084</c:v>
                </c:pt>
                <c:pt idx="24">
                  <c:v>0.5939527387974376</c:v>
                </c:pt>
                <c:pt idx="25">
                  <c:v>7.963183785935567E-3</c:v>
                </c:pt>
                <c:pt idx="26">
                  <c:v>-0.58106505557032717</c:v>
                </c:pt>
                <c:pt idx="27">
                  <c:v>-0.94836372857303797</c:v>
                </c:pt>
                <c:pt idx="28">
                  <c:v>-0.95377473294707715</c:v>
                </c:pt>
                <c:pt idx="29">
                  <c:v>-0.59523327467000064</c:v>
                </c:pt>
                <c:pt idx="30">
                  <c:v>-9.5557761052473874E-3</c:v>
                </c:pt>
                <c:pt idx="31">
                  <c:v>0.57976812671609712</c:v>
                </c:pt>
                <c:pt idx="32">
                  <c:v>0.94785736038977875</c:v>
                </c:pt>
                <c:pt idx="33">
                  <c:v>0.95425215129927887</c:v>
                </c:pt>
                <c:pt idx="34">
                  <c:v>0.59651230070662409</c:v>
                </c:pt>
                <c:pt idx="35">
                  <c:v>1.1148344185902088E-2</c:v>
                </c:pt>
                <c:pt idx="36">
                  <c:v>-0.57846972725397283</c:v>
                </c:pt>
                <c:pt idx="37">
                  <c:v>-0.9473485879237451</c:v>
                </c:pt>
                <c:pt idx="38">
                  <c:v>-0.95472714914803303</c:v>
                </c:pt>
                <c:pt idx="39">
                  <c:v>-0.59778981366300088</c:v>
                </c:pt>
              </c:numCache>
            </c:numRef>
          </c:yVal>
          <c:smooth val="1"/>
          <c:extLst>
            <c:ext xmlns:c16="http://schemas.microsoft.com/office/drawing/2014/chart" uri="{C3380CC4-5D6E-409C-BE32-E72D297353CC}">
              <c16:uniqueId val="{00000000-09A2-427B-AE1D-FC1DBD7BC4F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813527791"/>
        <c:axId val="813527375"/>
      </c:scatterChart>
      <c:valAx>
        <c:axId val="813527791"/>
        <c:scaling>
          <c:orientation val="minMax"/>
          <c:max val="2"/>
        </c:scaling>
        <c:delete val="1"/>
        <c:axPos val="b"/>
        <c:majorGridlines>
          <c:spPr>
            <a:ln w="9525" cap="flat" cmpd="sng" algn="ctr">
              <a:noFill/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crossAx val="813527375"/>
        <c:crosses val="autoZero"/>
        <c:crossBetween val="midCat"/>
      </c:valAx>
      <c:valAx>
        <c:axId val="813527375"/>
        <c:scaling>
          <c:orientation val="minMax"/>
          <c:max val="1"/>
          <c:min val="-1"/>
        </c:scaling>
        <c:delete val="1"/>
        <c:axPos val="l"/>
        <c:majorGridlines>
          <c:spPr>
            <a:ln w="9525" cap="flat" cmpd="sng" algn="ctr">
              <a:noFill/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crossAx val="813527791"/>
        <c:crosses val="autoZero"/>
        <c:crossBetween val="midCat"/>
      </c:valAx>
      <c:spPr>
        <a:noFill/>
        <a:ln w="25400">
          <a:noFill/>
        </a:ln>
        <a:effectLst/>
      </c:spPr>
    </c:plotArea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el-GR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l-G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scatterChart>
        <c:scatterStyle val="smoothMarker"/>
        <c:varyColors val="0"/>
        <c:ser>
          <c:idx val="0"/>
          <c:order val="0"/>
          <c:spPr>
            <a:ln w="25400" cap="rnd">
              <a:solidFill>
                <a:srgbClr val="FF0000"/>
              </a:solidFill>
              <a:round/>
            </a:ln>
            <a:effectLst/>
          </c:spPr>
          <c:marker>
            <c:symbol val="none"/>
          </c:marker>
          <c:xVal>
            <c:numRef>
              <c:f>Φύλλο1!$A$1:$A$40</c:f>
              <c:numCache>
                <c:formatCode>General</c:formatCode>
                <c:ptCount val="40"/>
                <c:pt idx="0">
                  <c:v>0</c:v>
                </c:pt>
                <c:pt idx="1">
                  <c:v>0.05</c:v>
                </c:pt>
                <c:pt idx="2">
                  <c:v>0.1</c:v>
                </c:pt>
                <c:pt idx="3">
                  <c:v>0.15</c:v>
                </c:pt>
                <c:pt idx="4">
                  <c:v>0.2</c:v>
                </c:pt>
                <c:pt idx="5">
                  <c:v>0.25</c:v>
                </c:pt>
                <c:pt idx="6">
                  <c:v>0.3</c:v>
                </c:pt>
                <c:pt idx="7">
                  <c:v>0.35</c:v>
                </c:pt>
                <c:pt idx="8">
                  <c:v>0.4</c:v>
                </c:pt>
                <c:pt idx="9">
                  <c:v>0.45</c:v>
                </c:pt>
                <c:pt idx="10">
                  <c:v>0.5</c:v>
                </c:pt>
                <c:pt idx="11">
                  <c:v>0.55000000000000004</c:v>
                </c:pt>
                <c:pt idx="12">
                  <c:v>0.6</c:v>
                </c:pt>
                <c:pt idx="13">
                  <c:v>0.65</c:v>
                </c:pt>
                <c:pt idx="14">
                  <c:v>0.7</c:v>
                </c:pt>
                <c:pt idx="15">
                  <c:v>0.75</c:v>
                </c:pt>
                <c:pt idx="16">
                  <c:v>0.8</c:v>
                </c:pt>
                <c:pt idx="17">
                  <c:v>0.85</c:v>
                </c:pt>
                <c:pt idx="18">
                  <c:v>0.9</c:v>
                </c:pt>
                <c:pt idx="19">
                  <c:v>0.95</c:v>
                </c:pt>
                <c:pt idx="20">
                  <c:v>1</c:v>
                </c:pt>
                <c:pt idx="21">
                  <c:v>1.05</c:v>
                </c:pt>
                <c:pt idx="22">
                  <c:v>1.1000000000000001</c:v>
                </c:pt>
                <c:pt idx="23">
                  <c:v>1.1499999999999999</c:v>
                </c:pt>
                <c:pt idx="24">
                  <c:v>1.2</c:v>
                </c:pt>
                <c:pt idx="25">
                  <c:v>1.25</c:v>
                </c:pt>
                <c:pt idx="26">
                  <c:v>1.3</c:v>
                </c:pt>
                <c:pt idx="27">
                  <c:v>1.35</c:v>
                </c:pt>
                <c:pt idx="28">
                  <c:v>1.4</c:v>
                </c:pt>
                <c:pt idx="29">
                  <c:v>1.45</c:v>
                </c:pt>
                <c:pt idx="30">
                  <c:v>1.5</c:v>
                </c:pt>
                <c:pt idx="31">
                  <c:v>1.55</c:v>
                </c:pt>
                <c:pt idx="32">
                  <c:v>1.6</c:v>
                </c:pt>
                <c:pt idx="33">
                  <c:v>1.65</c:v>
                </c:pt>
                <c:pt idx="34">
                  <c:v>1.7</c:v>
                </c:pt>
                <c:pt idx="35">
                  <c:v>1.75</c:v>
                </c:pt>
                <c:pt idx="36">
                  <c:v>1.8</c:v>
                </c:pt>
                <c:pt idx="37">
                  <c:v>1.85</c:v>
                </c:pt>
                <c:pt idx="38">
                  <c:v>1.9</c:v>
                </c:pt>
                <c:pt idx="39">
                  <c:v>1.95</c:v>
                </c:pt>
              </c:numCache>
            </c:numRef>
          </c:xVal>
          <c:yVal>
            <c:numRef>
              <c:f>Φύλλο1!$B$1:$B$40</c:f>
              <c:numCache>
                <c:formatCode>General</c:formatCode>
                <c:ptCount val="40"/>
                <c:pt idx="0">
                  <c:v>0</c:v>
                </c:pt>
                <c:pt idx="1">
                  <c:v>0.587527525713892</c:v>
                </c:pt>
                <c:pt idx="2">
                  <c:v>0.95085946050646997</c:v>
                </c:pt>
                <c:pt idx="3">
                  <c:v>0.95135137623382859</c:v>
                </c:pt>
                <c:pt idx="4">
                  <c:v>0.58881556196779494</c:v>
                </c:pt>
                <c:pt idx="5">
                  <c:v>1.5926529164868282E-3</c:v>
                </c:pt>
                <c:pt idx="6">
                  <c:v>-0.58623799917002706</c:v>
                </c:pt>
                <c:pt idx="7">
                  <c:v>-0.95036513288137625</c:v>
                </c:pt>
                <c:pt idx="8">
                  <c:v>-0.95184087881568558</c:v>
                </c:pt>
                <c:pt idx="9">
                  <c:v>-0.59010210466457547</c:v>
                </c:pt>
                <c:pt idx="10">
                  <c:v>-3.1853017931379904E-3</c:v>
                </c:pt>
                <c:pt idx="11">
                  <c:v>0.58494698560714431</c:v>
                </c:pt>
                <c:pt idx="12">
                  <c:v>0.94986839461243155</c:v>
                </c:pt>
                <c:pt idx="13">
                  <c:v>0.9523279670103959</c:v>
                </c:pt>
                <c:pt idx="14">
                  <c:v>0.59138715054085966</c:v>
                </c:pt>
                <c:pt idx="15">
                  <c:v>4.7779425901285115E-3</c:v>
                </c:pt>
                <c:pt idx="16">
                  <c:v>-0.58365448829995559</c:v>
                </c:pt>
                <c:pt idx="17">
                  <c:v>-0.94936924695963543</c:v>
                </c:pt>
                <c:pt idx="18">
                  <c:v>-0.95281263958243911</c:v>
                </c:pt>
                <c:pt idx="19">
                  <c:v>-0.59267069633707015</c:v>
                </c:pt>
                <c:pt idx="20">
                  <c:v>-6.3705712676521351E-3</c:v>
                </c:pt>
                <c:pt idx="21">
                  <c:v>0.58236051052693749</c:v>
                </c:pt>
                <c:pt idx="22">
                  <c:v>0.94886769118909831</c:v>
                </c:pt>
                <c:pt idx="23">
                  <c:v>0.95329489530242084</c:v>
                </c:pt>
                <c:pt idx="24">
                  <c:v>0.5939527387974376</c:v>
                </c:pt>
                <c:pt idx="25">
                  <c:v>7.963183785935567E-3</c:v>
                </c:pt>
                <c:pt idx="26">
                  <c:v>-0.58106505557032717</c:v>
                </c:pt>
                <c:pt idx="27">
                  <c:v>-0.94836372857303797</c:v>
                </c:pt>
                <c:pt idx="28">
                  <c:v>-0.95377473294707715</c:v>
                </c:pt>
                <c:pt idx="29">
                  <c:v>-0.59523327467000064</c:v>
                </c:pt>
                <c:pt idx="30">
                  <c:v>-9.5557761052473874E-3</c:v>
                </c:pt>
                <c:pt idx="31">
                  <c:v>0.57976812671609712</c:v>
                </c:pt>
                <c:pt idx="32">
                  <c:v>0.94785736038977875</c:v>
                </c:pt>
                <c:pt idx="33">
                  <c:v>0.95425215129927887</c:v>
                </c:pt>
                <c:pt idx="34">
                  <c:v>0.59651230070662409</c:v>
                </c:pt>
                <c:pt idx="35">
                  <c:v>1.1148344185902088E-2</c:v>
                </c:pt>
                <c:pt idx="36">
                  <c:v>-0.57846972725397283</c:v>
                </c:pt>
                <c:pt idx="37">
                  <c:v>-0.9473485879237451</c:v>
                </c:pt>
                <c:pt idx="38">
                  <c:v>-0.95472714914803303</c:v>
                </c:pt>
                <c:pt idx="39">
                  <c:v>-0.59778981366300088</c:v>
                </c:pt>
              </c:numCache>
            </c:numRef>
          </c:yVal>
          <c:smooth val="1"/>
          <c:extLst>
            <c:ext xmlns:c16="http://schemas.microsoft.com/office/drawing/2014/chart" uri="{C3380CC4-5D6E-409C-BE32-E72D297353CC}">
              <c16:uniqueId val="{00000000-61F4-4D3C-AA1C-7D2AC9EF5E4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813527791"/>
        <c:axId val="813527375"/>
      </c:scatterChart>
      <c:valAx>
        <c:axId val="813527791"/>
        <c:scaling>
          <c:orientation val="minMax"/>
          <c:max val="2"/>
        </c:scaling>
        <c:delete val="1"/>
        <c:axPos val="b"/>
        <c:majorGridlines>
          <c:spPr>
            <a:ln w="9525" cap="flat" cmpd="sng" algn="ctr">
              <a:noFill/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crossAx val="813527375"/>
        <c:crosses val="autoZero"/>
        <c:crossBetween val="midCat"/>
      </c:valAx>
      <c:valAx>
        <c:axId val="813527375"/>
        <c:scaling>
          <c:orientation val="minMax"/>
          <c:max val="1"/>
          <c:min val="-1"/>
        </c:scaling>
        <c:delete val="1"/>
        <c:axPos val="l"/>
        <c:majorGridlines>
          <c:spPr>
            <a:ln w="9525" cap="flat" cmpd="sng" algn="ctr">
              <a:noFill/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crossAx val="813527791"/>
        <c:crosses val="autoZero"/>
        <c:crossBetween val="midCat"/>
      </c:valAx>
      <c:spPr>
        <a:noFill/>
        <a:ln w="25400">
          <a:noFill/>
        </a:ln>
        <a:effectLst/>
      </c:spPr>
    </c:plotArea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el-GR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l-G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scatterChart>
        <c:scatterStyle val="smoothMarker"/>
        <c:varyColors val="0"/>
        <c:ser>
          <c:idx val="0"/>
          <c:order val="0"/>
          <c:spPr>
            <a:ln w="25400" cap="rnd">
              <a:solidFill>
                <a:srgbClr val="FF0000"/>
              </a:solidFill>
              <a:round/>
            </a:ln>
            <a:effectLst/>
          </c:spPr>
          <c:marker>
            <c:symbol val="none"/>
          </c:marker>
          <c:xVal>
            <c:numRef>
              <c:f>Φύλλο1!$A$1:$A$40</c:f>
              <c:numCache>
                <c:formatCode>General</c:formatCode>
                <c:ptCount val="40"/>
                <c:pt idx="0">
                  <c:v>0</c:v>
                </c:pt>
                <c:pt idx="1">
                  <c:v>0.05</c:v>
                </c:pt>
                <c:pt idx="2">
                  <c:v>0.1</c:v>
                </c:pt>
                <c:pt idx="3">
                  <c:v>0.15</c:v>
                </c:pt>
                <c:pt idx="4">
                  <c:v>0.2</c:v>
                </c:pt>
                <c:pt idx="5">
                  <c:v>0.25</c:v>
                </c:pt>
                <c:pt idx="6">
                  <c:v>0.3</c:v>
                </c:pt>
                <c:pt idx="7">
                  <c:v>0.35</c:v>
                </c:pt>
                <c:pt idx="8">
                  <c:v>0.4</c:v>
                </c:pt>
                <c:pt idx="9">
                  <c:v>0.45</c:v>
                </c:pt>
                <c:pt idx="10">
                  <c:v>0.5</c:v>
                </c:pt>
                <c:pt idx="11">
                  <c:v>0.55000000000000004</c:v>
                </c:pt>
                <c:pt idx="12">
                  <c:v>0.6</c:v>
                </c:pt>
                <c:pt idx="13">
                  <c:v>0.65</c:v>
                </c:pt>
                <c:pt idx="14">
                  <c:v>0.7</c:v>
                </c:pt>
                <c:pt idx="15">
                  <c:v>0.75</c:v>
                </c:pt>
                <c:pt idx="16">
                  <c:v>0.8</c:v>
                </c:pt>
                <c:pt idx="17">
                  <c:v>0.85</c:v>
                </c:pt>
                <c:pt idx="18">
                  <c:v>0.9</c:v>
                </c:pt>
                <c:pt idx="19">
                  <c:v>0.95</c:v>
                </c:pt>
                <c:pt idx="20">
                  <c:v>1</c:v>
                </c:pt>
                <c:pt idx="21">
                  <c:v>1.05</c:v>
                </c:pt>
                <c:pt idx="22">
                  <c:v>1.1000000000000001</c:v>
                </c:pt>
                <c:pt idx="23">
                  <c:v>1.1499999999999999</c:v>
                </c:pt>
                <c:pt idx="24">
                  <c:v>1.2</c:v>
                </c:pt>
                <c:pt idx="25">
                  <c:v>1.25</c:v>
                </c:pt>
                <c:pt idx="26">
                  <c:v>1.3</c:v>
                </c:pt>
                <c:pt idx="27">
                  <c:v>1.35</c:v>
                </c:pt>
                <c:pt idx="28">
                  <c:v>1.4</c:v>
                </c:pt>
                <c:pt idx="29">
                  <c:v>1.45</c:v>
                </c:pt>
                <c:pt idx="30">
                  <c:v>1.5</c:v>
                </c:pt>
                <c:pt idx="31">
                  <c:v>1.55</c:v>
                </c:pt>
                <c:pt idx="32">
                  <c:v>1.6</c:v>
                </c:pt>
                <c:pt idx="33">
                  <c:v>1.65</c:v>
                </c:pt>
                <c:pt idx="34">
                  <c:v>1.7</c:v>
                </c:pt>
                <c:pt idx="35">
                  <c:v>1.75</c:v>
                </c:pt>
                <c:pt idx="36">
                  <c:v>1.8</c:v>
                </c:pt>
                <c:pt idx="37">
                  <c:v>1.85</c:v>
                </c:pt>
                <c:pt idx="38">
                  <c:v>1.9</c:v>
                </c:pt>
                <c:pt idx="39">
                  <c:v>1.95</c:v>
                </c:pt>
              </c:numCache>
            </c:numRef>
          </c:xVal>
          <c:yVal>
            <c:numRef>
              <c:f>Φύλλο1!$B$1:$B$40</c:f>
              <c:numCache>
                <c:formatCode>General</c:formatCode>
                <c:ptCount val="40"/>
                <c:pt idx="0">
                  <c:v>0</c:v>
                </c:pt>
                <c:pt idx="1">
                  <c:v>0.587527525713892</c:v>
                </c:pt>
                <c:pt idx="2">
                  <c:v>0.95085946050646997</c:v>
                </c:pt>
                <c:pt idx="3">
                  <c:v>0.95135137623382859</c:v>
                </c:pt>
                <c:pt idx="4">
                  <c:v>0.58881556196779494</c:v>
                </c:pt>
                <c:pt idx="5">
                  <c:v>1.5926529164868282E-3</c:v>
                </c:pt>
                <c:pt idx="6">
                  <c:v>-0.58623799917002706</c:v>
                </c:pt>
                <c:pt idx="7">
                  <c:v>-0.95036513288137625</c:v>
                </c:pt>
                <c:pt idx="8">
                  <c:v>-0.95184087881568558</c:v>
                </c:pt>
                <c:pt idx="9">
                  <c:v>-0.59010210466457547</c:v>
                </c:pt>
                <c:pt idx="10">
                  <c:v>-3.1853017931379904E-3</c:v>
                </c:pt>
                <c:pt idx="11">
                  <c:v>0.58494698560714431</c:v>
                </c:pt>
                <c:pt idx="12">
                  <c:v>0.94986839461243155</c:v>
                </c:pt>
                <c:pt idx="13">
                  <c:v>0.9523279670103959</c:v>
                </c:pt>
                <c:pt idx="14">
                  <c:v>0.59138715054085966</c:v>
                </c:pt>
                <c:pt idx="15">
                  <c:v>4.7779425901285115E-3</c:v>
                </c:pt>
                <c:pt idx="16">
                  <c:v>-0.58365448829995559</c:v>
                </c:pt>
                <c:pt idx="17">
                  <c:v>-0.94936924695963543</c:v>
                </c:pt>
                <c:pt idx="18">
                  <c:v>-0.95281263958243911</c:v>
                </c:pt>
                <c:pt idx="19">
                  <c:v>-0.59267069633707015</c:v>
                </c:pt>
                <c:pt idx="20">
                  <c:v>-6.3705712676521351E-3</c:v>
                </c:pt>
                <c:pt idx="21">
                  <c:v>0.58236051052693749</c:v>
                </c:pt>
                <c:pt idx="22">
                  <c:v>0.94886769118909831</c:v>
                </c:pt>
                <c:pt idx="23">
                  <c:v>0.95329489530242084</c:v>
                </c:pt>
                <c:pt idx="24">
                  <c:v>0.5939527387974376</c:v>
                </c:pt>
                <c:pt idx="25">
                  <c:v>7.963183785935567E-3</c:v>
                </c:pt>
                <c:pt idx="26">
                  <c:v>-0.58106505557032717</c:v>
                </c:pt>
                <c:pt idx="27">
                  <c:v>-0.94836372857303797</c:v>
                </c:pt>
                <c:pt idx="28">
                  <c:v>-0.95377473294707715</c:v>
                </c:pt>
                <c:pt idx="29">
                  <c:v>-0.59523327467000064</c:v>
                </c:pt>
                <c:pt idx="30">
                  <c:v>-9.5557761052473874E-3</c:v>
                </c:pt>
                <c:pt idx="31">
                  <c:v>0.57976812671609712</c:v>
                </c:pt>
                <c:pt idx="32">
                  <c:v>0.94785736038977875</c:v>
                </c:pt>
                <c:pt idx="33">
                  <c:v>0.95425215129927887</c:v>
                </c:pt>
                <c:pt idx="34">
                  <c:v>0.59651230070662409</c:v>
                </c:pt>
                <c:pt idx="35">
                  <c:v>1.1148344185902088E-2</c:v>
                </c:pt>
                <c:pt idx="36">
                  <c:v>-0.57846972725397283</c:v>
                </c:pt>
                <c:pt idx="37">
                  <c:v>-0.9473485879237451</c:v>
                </c:pt>
                <c:pt idx="38">
                  <c:v>-0.95472714914803303</c:v>
                </c:pt>
                <c:pt idx="39">
                  <c:v>-0.59778981366300088</c:v>
                </c:pt>
              </c:numCache>
            </c:numRef>
          </c:yVal>
          <c:smooth val="1"/>
          <c:extLst>
            <c:ext xmlns:c16="http://schemas.microsoft.com/office/drawing/2014/chart" uri="{C3380CC4-5D6E-409C-BE32-E72D297353CC}">
              <c16:uniqueId val="{00000000-B059-440E-847B-D2679B4A2E1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813527791"/>
        <c:axId val="813527375"/>
      </c:scatterChart>
      <c:valAx>
        <c:axId val="813527791"/>
        <c:scaling>
          <c:orientation val="minMax"/>
          <c:max val="2"/>
        </c:scaling>
        <c:delete val="1"/>
        <c:axPos val="b"/>
        <c:majorGridlines>
          <c:spPr>
            <a:ln w="9525" cap="flat" cmpd="sng" algn="ctr">
              <a:noFill/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crossAx val="813527375"/>
        <c:crosses val="autoZero"/>
        <c:crossBetween val="midCat"/>
      </c:valAx>
      <c:valAx>
        <c:axId val="813527375"/>
        <c:scaling>
          <c:orientation val="minMax"/>
          <c:max val="1"/>
          <c:min val="-1"/>
        </c:scaling>
        <c:delete val="1"/>
        <c:axPos val="l"/>
        <c:majorGridlines>
          <c:spPr>
            <a:ln w="9525" cap="flat" cmpd="sng" algn="ctr">
              <a:noFill/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crossAx val="813527791"/>
        <c:crosses val="autoZero"/>
        <c:crossBetween val="midCat"/>
      </c:valAx>
      <c:spPr>
        <a:noFill/>
        <a:ln w="25400">
          <a:noFill/>
        </a:ln>
        <a:effectLst/>
      </c:spPr>
    </c:plotArea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el-GR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l-G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scatterChart>
        <c:scatterStyle val="smoothMarker"/>
        <c:varyColors val="0"/>
        <c:ser>
          <c:idx val="0"/>
          <c:order val="0"/>
          <c:spPr>
            <a:ln w="25400" cap="rnd">
              <a:solidFill>
                <a:srgbClr val="FF0000"/>
              </a:solidFill>
              <a:round/>
            </a:ln>
            <a:effectLst/>
          </c:spPr>
          <c:marker>
            <c:symbol val="none"/>
          </c:marker>
          <c:xVal>
            <c:numRef>
              <c:f>Φύλλο1!$A$1:$A$40</c:f>
              <c:numCache>
                <c:formatCode>General</c:formatCode>
                <c:ptCount val="40"/>
                <c:pt idx="0">
                  <c:v>0</c:v>
                </c:pt>
                <c:pt idx="1">
                  <c:v>0.05</c:v>
                </c:pt>
                <c:pt idx="2">
                  <c:v>0.1</c:v>
                </c:pt>
                <c:pt idx="3">
                  <c:v>0.15</c:v>
                </c:pt>
                <c:pt idx="4">
                  <c:v>0.2</c:v>
                </c:pt>
                <c:pt idx="5">
                  <c:v>0.25</c:v>
                </c:pt>
                <c:pt idx="6">
                  <c:v>0.3</c:v>
                </c:pt>
                <c:pt idx="7">
                  <c:v>0.35</c:v>
                </c:pt>
                <c:pt idx="8">
                  <c:v>0.4</c:v>
                </c:pt>
                <c:pt idx="9">
                  <c:v>0.45</c:v>
                </c:pt>
                <c:pt idx="10">
                  <c:v>0.5</c:v>
                </c:pt>
                <c:pt idx="11">
                  <c:v>0.55000000000000004</c:v>
                </c:pt>
                <c:pt idx="12">
                  <c:v>0.6</c:v>
                </c:pt>
                <c:pt idx="13">
                  <c:v>0.65</c:v>
                </c:pt>
                <c:pt idx="14">
                  <c:v>0.7</c:v>
                </c:pt>
                <c:pt idx="15">
                  <c:v>0.75</c:v>
                </c:pt>
                <c:pt idx="16">
                  <c:v>0.8</c:v>
                </c:pt>
                <c:pt idx="17">
                  <c:v>0.85</c:v>
                </c:pt>
                <c:pt idx="18">
                  <c:v>0.9</c:v>
                </c:pt>
                <c:pt idx="19">
                  <c:v>0.95</c:v>
                </c:pt>
                <c:pt idx="20">
                  <c:v>1</c:v>
                </c:pt>
                <c:pt idx="21">
                  <c:v>1.05</c:v>
                </c:pt>
                <c:pt idx="22">
                  <c:v>1.1000000000000001</c:v>
                </c:pt>
                <c:pt idx="23">
                  <c:v>1.1499999999999999</c:v>
                </c:pt>
                <c:pt idx="24">
                  <c:v>1.2</c:v>
                </c:pt>
                <c:pt idx="25">
                  <c:v>1.25</c:v>
                </c:pt>
                <c:pt idx="26">
                  <c:v>1.3</c:v>
                </c:pt>
                <c:pt idx="27">
                  <c:v>1.35</c:v>
                </c:pt>
                <c:pt idx="28">
                  <c:v>1.4</c:v>
                </c:pt>
                <c:pt idx="29">
                  <c:v>1.45</c:v>
                </c:pt>
                <c:pt idx="30">
                  <c:v>1.5</c:v>
                </c:pt>
                <c:pt idx="31">
                  <c:v>1.55</c:v>
                </c:pt>
                <c:pt idx="32">
                  <c:v>1.6</c:v>
                </c:pt>
                <c:pt idx="33">
                  <c:v>1.65</c:v>
                </c:pt>
                <c:pt idx="34">
                  <c:v>1.7</c:v>
                </c:pt>
                <c:pt idx="35">
                  <c:v>1.75</c:v>
                </c:pt>
                <c:pt idx="36">
                  <c:v>1.8</c:v>
                </c:pt>
                <c:pt idx="37">
                  <c:v>1.85</c:v>
                </c:pt>
                <c:pt idx="38">
                  <c:v>1.9</c:v>
                </c:pt>
                <c:pt idx="39">
                  <c:v>1.95</c:v>
                </c:pt>
              </c:numCache>
            </c:numRef>
          </c:xVal>
          <c:yVal>
            <c:numRef>
              <c:f>Φύλλο1!$B$1:$B$40</c:f>
              <c:numCache>
                <c:formatCode>General</c:formatCode>
                <c:ptCount val="40"/>
                <c:pt idx="0">
                  <c:v>0</c:v>
                </c:pt>
                <c:pt idx="1">
                  <c:v>0.587527525713892</c:v>
                </c:pt>
                <c:pt idx="2">
                  <c:v>0.95085946050646997</c:v>
                </c:pt>
                <c:pt idx="3">
                  <c:v>0.95135137623382859</c:v>
                </c:pt>
                <c:pt idx="4">
                  <c:v>0.58881556196779494</c:v>
                </c:pt>
                <c:pt idx="5">
                  <c:v>1.5926529164868282E-3</c:v>
                </c:pt>
                <c:pt idx="6">
                  <c:v>-0.58623799917002706</c:v>
                </c:pt>
                <c:pt idx="7">
                  <c:v>-0.95036513288137625</c:v>
                </c:pt>
                <c:pt idx="8">
                  <c:v>-0.95184087881568558</c:v>
                </c:pt>
                <c:pt idx="9">
                  <c:v>-0.59010210466457547</c:v>
                </c:pt>
                <c:pt idx="10">
                  <c:v>-3.1853017931379904E-3</c:v>
                </c:pt>
                <c:pt idx="11">
                  <c:v>0.58494698560714431</c:v>
                </c:pt>
                <c:pt idx="12">
                  <c:v>0.94986839461243155</c:v>
                </c:pt>
                <c:pt idx="13">
                  <c:v>0.9523279670103959</c:v>
                </c:pt>
                <c:pt idx="14">
                  <c:v>0.59138715054085966</c:v>
                </c:pt>
                <c:pt idx="15">
                  <c:v>4.7779425901285115E-3</c:v>
                </c:pt>
                <c:pt idx="16">
                  <c:v>-0.58365448829995559</c:v>
                </c:pt>
                <c:pt idx="17">
                  <c:v>-0.94936924695963543</c:v>
                </c:pt>
                <c:pt idx="18">
                  <c:v>-0.95281263958243911</c:v>
                </c:pt>
                <c:pt idx="19">
                  <c:v>-0.59267069633707015</c:v>
                </c:pt>
                <c:pt idx="20">
                  <c:v>-6.3705712676521351E-3</c:v>
                </c:pt>
                <c:pt idx="21">
                  <c:v>0.58236051052693749</c:v>
                </c:pt>
                <c:pt idx="22">
                  <c:v>0.94886769118909831</c:v>
                </c:pt>
                <c:pt idx="23">
                  <c:v>0.95329489530242084</c:v>
                </c:pt>
                <c:pt idx="24">
                  <c:v>0.5939527387974376</c:v>
                </c:pt>
                <c:pt idx="25">
                  <c:v>7.963183785935567E-3</c:v>
                </c:pt>
                <c:pt idx="26">
                  <c:v>-0.58106505557032717</c:v>
                </c:pt>
                <c:pt idx="27">
                  <c:v>-0.94836372857303797</c:v>
                </c:pt>
                <c:pt idx="28">
                  <c:v>-0.95377473294707715</c:v>
                </c:pt>
                <c:pt idx="29">
                  <c:v>-0.59523327467000064</c:v>
                </c:pt>
                <c:pt idx="30">
                  <c:v>-9.5557761052473874E-3</c:v>
                </c:pt>
                <c:pt idx="31">
                  <c:v>0.57976812671609712</c:v>
                </c:pt>
                <c:pt idx="32">
                  <c:v>0.94785736038977875</c:v>
                </c:pt>
                <c:pt idx="33">
                  <c:v>0.95425215129927887</c:v>
                </c:pt>
                <c:pt idx="34">
                  <c:v>0.59651230070662409</c:v>
                </c:pt>
                <c:pt idx="35">
                  <c:v>1.1148344185902088E-2</c:v>
                </c:pt>
                <c:pt idx="36">
                  <c:v>-0.57846972725397283</c:v>
                </c:pt>
                <c:pt idx="37">
                  <c:v>-0.9473485879237451</c:v>
                </c:pt>
                <c:pt idx="38">
                  <c:v>-0.95472714914803303</c:v>
                </c:pt>
                <c:pt idx="39">
                  <c:v>-0.59778981366300088</c:v>
                </c:pt>
              </c:numCache>
            </c:numRef>
          </c:yVal>
          <c:smooth val="1"/>
          <c:extLst>
            <c:ext xmlns:c16="http://schemas.microsoft.com/office/drawing/2014/chart" uri="{C3380CC4-5D6E-409C-BE32-E72D297353CC}">
              <c16:uniqueId val="{00000000-E766-4B0E-B714-D617BDE33CB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813527791"/>
        <c:axId val="813527375"/>
      </c:scatterChart>
      <c:valAx>
        <c:axId val="813527791"/>
        <c:scaling>
          <c:orientation val="minMax"/>
          <c:max val="2"/>
        </c:scaling>
        <c:delete val="1"/>
        <c:axPos val="b"/>
        <c:majorGridlines>
          <c:spPr>
            <a:ln w="9525" cap="flat" cmpd="sng" algn="ctr">
              <a:noFill/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crossAx val="813527375"/>
        <c:crosses val="autoZero"/>
        <c:crossBetween val="midCat"/>
      </c:valAx>
      <c:valAx>
        <c:axId val="813527375"/>
        <c:scaling>
          <c:orientation val="minMax"/>
          <c:max val="1"/>
          <c:min val="-1"/>
        </c:scaling>
        <c:delete val="1"/>
        <c:axPos val="l"/>
        <c:majorGridlines>
          <c:spPr>
            <a:ln w="9525" cap="flat" cmpd="sng" algn="ctr">
              <a:noFill/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crossAx val="813527791"/>
        <c:crosses val="autoZero"/>
        <c:crossBetween val="midCat"/>
      </c:valAx>
      <c:spPr>
        <a:noFill/>
        <a:ln w="25400">
          <a:noFill/>
        </a:ln>
        <a:effectLst/>
      </c:spPr>
    </c:plotArea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el-GR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l-G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scatterChart>
        <c:scatterStyle val="smoothMarker"/>
        <c:varyColors val="0"/>
        <c:ser>
          <c:idx val="0"/>
          <c:order val="0"/>
          <c:spPr>
            <a:ln w="25400" cap="rnd">
              <a:solidFill>
                <a:srgbClr val="FF0000"/>
              </a:solidFill>
              <a:round/>
            </a:ln>
            <a:effectLst/>
          </c:spPr>
          <c:marker>
            <c:symbol val="none"/>
          </c:marker>
          <c:xVal>
            <c:numRef>
              <c:f>Φύλλο1!$A$1:$A$40</c:f>
              <c:numCache>
                <c:formatCode>General</c:formatCode>
                <c:ptCount val="40"/>
                <c:pt idx="0">
                  <c:v>0</c:v>
                </c:pt>
                <c:pt idx="1">
                  <c:v>0.05</c:v>
                </c:pt>
                <c:pt idx="2">
                  <c:v>0.1</c:v>
                </c:pt>
                <c:pt idx="3">
                  <c:v>0.15</c:v>
                </c:pt>
                <c:pt idx="4">
                  <c:v>0.2</c:v>
                </c:pt>
                <c:pt idx="5">
                  <c:v>0.25</c:v>
                </c:pt>
                <c:pt idx="6">
                  <c:v>0.3</c:v>
                </c:pt>
                <c:pt idx="7">
                  <c:v>0.35</c:v>
                </c:pt>
                <c:pt idx="8">
                  <c:v>0.4</c:v>
                </c:pt>
                <c:pt idx="9">
                  <c:v>0.45</c:v>
                </c:pt>
                <c:pt idx="10">
                  <c:v>0.5</c:v>
                </c:pt>
                <c:pt idx="11">
                  <c:v>0.55000000000000004</c:v>
                </c:pt>
                <c:pt idx="12">
                  <c:v>0.6</c:v>
                </c:pt>
                <c:pt idx="13">
                  <c:v>0.65</c:v>
                </c:pt>
                <c:pt idx="14">
                  <c:v>0.7</c:v>
                </c:pt>
                <c:pt idx="15">
                  <c:v>0.75</c:v>
                </c:pt>
                <c:pt idx="16">
                  <c:v>0.8</c:v>
                </c:pt>
                <c:pt idx="17">
                  <c:v>0.85</c:v>
                </c:pt>
                <c:pt idx="18">
                  <c:v>0.9</c:v>
                </c:pt>
                <c:pt idx="19">
                  <c:v>0.95</c:v>
                </c:pt>
                <c:pt idx="20">
                  <c:v>1</c:v>
                </c:pt>
                <c:pt idx="21">
                  <c:v>1.05</c:v>
                </c:pt>
                <c:pt idx="22">
                  <c:v>1.1000000000000001</c:v>
                </c:pt>
                <c:pt idx="23">
                  <c:v>1.1499999999999999</c:v>
                </c:pt>
                <c:pt idx="24">
                  <c:v>1.2</c:v>
                </c:pt>
                <c:pt idx="25">
                  <c:v>1.25</c:v>
                </c:pt>
                <c:pt idx="26">
                  <c:v>1.3</c:v>
                </c:pt>
                <c:pt idx="27">
                  <c:v>1.35</c:v>
                </c:pt>
                <c:pt idx="28">
                  <c:v>1.4</c:v>
                </c:pt>
                <c:pt idx="29">
                  <c:v>1.45</c:v>
                </c:pt>
                <c:pt idx="30">
                  <c:v>1.5</c:v>
                </c:pt>
                <c:pt idx="31">
                  <c:v>1.55</c:v>
                </c:pt>
                <c:pt idx="32">
                  <c:v>1.6</c:v>
                </c:pt>
                <c:pt idx="33">
                  <c:v>1.65</c:v>
                </c:pt>
                <c:pt idx="34">
                  <c:v>1.7</c:v>
                </c:pt>
                <c:pt idx="35">
                  <c:v>1.75</c:v>
                </c:pt>
                <c:pt idx="36">
                  <c:v>1.8</c:v>
                </c:pt>
                <c:pt idx="37">
                  <c:v>1.85</c:v>
                </c:pt>
                <c:pt idx="38">
                  <c:v>1.9</c:v>
                </c:pt>
                <c:pt idx="39">
                  <c:v>1.95</c:v>
                </c:pt>
              </c:numCache>
            </c:numRef>
          </c:xVal>
          <c:yVal>
            <c:numRef>
              <c:f>Φύλλο1!$B$1:$B$40</c:f>
              <c:numCache>
                <c:formatCode>General</c:formatCode>
                <c:ptCount val="40"/>
                <c:pt idx="0">
                  <c:v>0</c:v>
                </c:pt>
                <c:pt idx="1">
                  <c:v>0.587527525713892</c:v>
                </c:pt>
                <c:pt idx="2">
                  <c:v>0.95085946050646997</c:v>
                </c:pt>
                <c:pt idx="3">
                  <c:v>0.95135137623382859</c:v>
                </c:pt>
                <c:pt idx="4">
                  <c:v>0.58881556196779494</c:v>
                </c:pt>
                <c:pt idx="5">
                  <c:v>1.5926529164868282E-3</c:v>
                </c:pt>
                <c:pt idx="6">
                  <c:v>-0.58623799917002706</c:v>
                </c:pt>
                <c:pt idx="7">
                  <c:v>-0.95036513288137625</c:v>
                </c:pt>
                <c:pt idx="8">
                  <c:v>-0.95184087881568558</c:v>
                </c:pt>
                <c:pt idx="9">
                  <c:v>-0.59010210466457547</c:v>
                </c:pt>
                <c:pt idx="10">
                  <c:v>-3.1853017931379904E-3</c:v>
                </c:pt>
                <c:pt idx="11">
                  <c:v>0.58494698560714431</c:v>
                </c:pt>
                <c:pt idx="12">
                  <c:v>0.94986839461243155</c:v>
                </c:pt>
                <c:pt idx="13">
                  <c:v>0.9523279670103959</c:v>
                </c:pt>
                <c:pt idx="14">
                  <c:v>0.59138715054085966</c:v>
                </c:pt>
                <c:pt idx="15">
                  <c:v>4.7779425901285115E-3</c:v>
                </c:pt>
                <c:pt idx="16">
                  <c:v>-0.58365448829995559</c:v>
                </c:pt>
                <c:pt idx="17">
                  <c:v>-0.94936924695963543</c:v>
                </c:pt>
                <c:pt idx="18">
                  <c:v>-0.95281263958243911</c:v>
                </c:pt>
                <c:pt idx="19">
                  <c:v>-0.59267069633707015</c:v>
                </c:pt>
                <c:pt idx="20">
                  <c:v>-6.3705712676521351E-3</c:v>
                </c:pt>
                <c:pt idx="21">
                  <c:v>0.58236051052693749</c:v>
                </c:pt>
                <c:pt idx="22">
                  <c:v>0.94886769118909831</c:v>
                </c:pt>
                <c:pt idx="23">
                  <c:v>0.95329489530242084</c:v>
                </c:pt>
                <c:pt idx="24">
                  <c:v>0.5939527387974376</c:v>
                </c:pt>
                <c:pt idx="25">
                  <c:v>7.963183785935567E-3</c:v>
                </c:pt>
                <c:pt idx="26">
                  <c:v>-0.58106505557032717</c:v>
                </c:pt>
                <c:pt idx="27">
                  <c:v>-0.94836372857303797</c:v>
                </c:pt>
                <c:pt idx="28">
                  <c:v>-0.95377473294707715</c:v>
                </c:pt>
                <c:pt idx="29">
                  <c:v>-0.59523327467000064</c:v>
                </c:pt>
                <c:pt idx="30">
                  <c:v>-9.5557761052473874E-3</c:v>
                </c:pt>
                <c:pt idx="31">
                  <c:v>0.57976812671609712</c:v>
                </c:pt>
                <c:pt idx="32">
                  <c:v>0.94785736038977875</c:v>
                </c:pt>
                <c:pt idx="33">
                  <c:v>0.95425215129927887</c:v>
                </c:pt>
                <c:pt idx="34">
                  <c:v>0.59651230070662409</c:v>
                </c:pt>
                <c:pt idx="35">
                  <c:v>1.1148344185902088E-2</c:v>
                </c:pt>
                <c:pt idx="36">
                  <c:v>-0.57846972725397283</c:v>
                </c:pt>
                <c:pt idx="37">
                  <c:v>-0.9473485879237451</c:v>
                </c:pt>
                <c:pt idx="38">
                  <c:v>-0.95472714914803303</c:v>
                </c:pt>
                <c:pt idx="39">
                  <c:v>-0.59778981366300088</c:v>
                </c:pt>
              </c:numCache>
            </c:numRef>
          </c:yVal>
          <c:smooth val="1"/>
          <c:extLst>
            <c:ext xmlns:c16="http://schemas.microsoft.com/office/drawing/2014/chart" uri="{C3380CC4-5D6E-409C-BE32-E72D297353CC}">
              <c16:uniqueId val="{00000000-3F23-4884-B978-7526ED362A8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813527791"/>
        <c:axId val="813527375"/>
      </c:scatterChart>
      <c:valAx>
        <c:axId val="813527791"/>
        <c:scaling>
          <c:orientation val="minMax"/>
          <c:max val="2"/>
        </c:scaling>
        <c:delete val="1"/>
        <c:axPos val="b"/>
        <c:majorGridlines>
          <c:spPr>
            <a:ln w="9525" cap="flat" cmpd="sng" algn="ctr">
              <a:noFill/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crossAx val="813527375"/>
        <c:crosses val="autoZero"/>
        <c:crossBetween val="midCat"/>
      </c:valAx>
      <c:valAx>
        <c:axId val="813527375"/>
        <c:scaling>
          <c:orientation val="minMax"/>
          <c:max val="1"/>
          <c:min val="-1"/>
        </c:scaling>
        <c:delete val="1"/>
        <c:axPos val="l"/>
        <c:majorGridlines>
          <c:spPr>
            <a:ln w="9525" cap="flat" cmpd="sng" algn="ctr">
              <a:noFill/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crossAx val="813527791"/>
        <c:crosses val="autoZero"/>
        <c:crossBetween val="midCat"/>
      </c:valAx>
      <c:spPr>
        <a:noFill/>
        <a:ln w="25400">
          <a:noFill/>
        </a:ln>
        <a:effectLst/>
      </c:spPr>
    </c:plotArea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el-GR"/>
    </a:p>
  </c:txPr>
  <c:externalData r:id="rId3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l-G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scatterChart>
        <c:scatterStyle val="smoothMarker"/>
        <c:varyColors val="0"/>
        <c:ser>
          <c:idx val="0"/>
          <c:order val="0"/>
          <c:spPr>
            <a:ln w="25400" cap="rnd">
              <a:solidFill>
                <a:srgbClr val="FF0000"/>
              </a:solidFill>
              <a:round/>
            </a:ln>
            <a:effectLst/>
          </c:spPr>
          <c:marker>
            <c:symbol val="none"/>
          </c:marker>
          <c:xVal>
            <c:numRef>
              <c:f>Φύλλο1!$A$1:$A$40</c:f>
              <c:numCache>
                <c:formatCode>General</c:formatCode>
                <c:ptCount val="40"/>
                <c:pt idx="0">
                  <c:v>0</c:v>
                </c:pt>
                <c:pt idx="1">
                  <c:v>0.05</c:v>
                </c:pt>
                <c:pt idx="2">
                  <c:v>0.1</c:v>
                </c:pt>
                <c:pt idx="3">
                  <c:v>0.15</c:v>
                </c:pt>
                <c:pt idx="4">
                  <c:v>0.2</c:v>
                </c:pt>
                <c:pt idx="5">
                  <c:v>0.25</c:v>
                </c:pt>
                <c:pt idx="6">
                  <c:v>0.3</c:v>
                </c:pt>
                <c:pt idx="7">
                  <c:v>0.35</c:v>
                </c:pt>
                <c:pt idx="8">
                  <c:v>0.4</c:v>
                </c:pt>
                <c:pt idx="9">
                  <c:v>0.45</c:v>
                </c:pt>
                <c:pt idx="10">
                  <c:v>0.5</c:v>
                </c:pt>
                <c:pt idx="11">
                  <c:v>0.55000000000000004</c:v>
                </c:pt>
                <c:pt idx="12">
                  <c:v>0.6</c:v>
                </c:pt>
                <c:pt idx="13">
                  <c:v>0.65</c:v>
                </c:pt>
                <c:pt idx="14">
                  <c:v>0.7</c:v>
                </c:pt>
                <c:pt idx="15">
                  <c:v>0.75</c:v>
                </c:pt>
                <c:pt idx="16">
                  <c:v>0.8</c:v>
                </c:pt>
                <c:pt idx="17">
                  <c:v>0.85</c:v>
                </c:pt>
                <c:pt idx="18">
                  <c:v>0.9</c:v>
                </c:pt>
                <c:pt idx="19">
                  <c:v>0.95</c:v>
                </c:pt>
                <c:pt idx="20">
                  <c:v>1</c:v>
                </c:pt>
                <c:pt idx="21">
                  <c:v>1.05</c:v>
                </c:pt>
                <c:pt idx="22">
                  <c:v>1.1000000000000001</c:v>
                </c:pt>
                <c:pt idx="23">
                  <c:v>1.1499999999999999</c:v>
                </c:pt>
                <c:pt idx="24">
                  <c:v>1.2</c:v>
                </c:pt>
                <c:pt idx="25">
                  <c:v>1.25</c:v>
                </c:pt>
                <c:pt idx="26">
                  <c:v>1.3</c:v>
                </c:pt>
                <c:pt idx="27">
                  <c:v>1.35</c:v>
                </c:pt>
                <c:pt idx="28">
                  <c:v>1.4</c:v>
                </c:pt>
                <c:pt idx="29">
                  <c:v>1.45</c:v>
                </c:pt>
                <c:pt idx="30">
                  <c:v>1.5</c:v>
                </c:pt>
                <c:pt idx="31">
                  <c:v>1.55</c:v>
                </c:pt>
                <c:pt idx="32">
                  <c:v>1.6</c:v>
                </c:pt>
                <c:pt idx="33">
                  <c:v>1.65</c:v>
                </c:pt>
                <c:pt idx="34">
                  <c:v>1.7</c:v>
                </c:pt>
                <c:pt idx="35">
                  <c:v>1.75</c:v>
                </c:pt>
                <c:pt idx="36">
                  <c:v>1.8</c:v>
                </c:pt>
                <c:pt idx="37">
                  <c:v>1.85</c:v>
                </c:pt>
                <c:pt idx="38">
                  <c:v>1.9</c:v>
                </c:pt>
                <c:pt idx="39">
                  <c:v>1.95</c:v>
                </c:pt>
              </c:numCache>
            </c:numRef>
          </c:xVal>
          <c:yVal>
            <c:numRef>
              <c:f>Φύλλο1!$B$1:$B$40</c:f>
              <c:numCache>
                <c:formatCode>General</c:formatCode>
                <c:ptCount val="40"/>
                <c:pt idx="0">
                  <c:v>0</c:v>
                </c:pt>
                <c:pt idx="1">
                  <c:v>0.587527525713892</c:v>
                </c:pt>
                <c:pt idx="2">
                  <c:v>0.95085946050646997</c:v>
                </c:pt>
                <c:pt idx="3">
                  <c:v>0.95135137623382859</c:v>
                </c:pt>
                <c:pt idx="4">
                  <c:v>0.58881556196779494</c:v>
                </c:pt>
                <c:pt idx="5">
                  <c:v>1.5926529164868282E-3</c:v>
                </c:pt>
                <c:pt idx="6">
                  <c:v>-0.58623799917002706</c:v>
                </c:pt>
                <c:pt idx="7">
                  <c:v>-0.95036513288137625</c:v>
                </c:pt>
                <c:pt idx="8">
                  <c:v>-0.95184087881568558</c:v>
                </c:pt>
                <c:pt idx="9">
                  <c:v>-0.59010210466457547</c:v>
                </c:pt>
                <c:pt idx="10">
                  <c:v>-3.1853017931379904E-3</c:v>
                </c:pt>
                <c:pt idx="11">
                  <c:v>0.58494698560714431</c:v>
                </c:pt>
                <c:pt idx="12">
                  <c:v>0.94986839461243155</c:v>
                </c:pt>
                <c:pt idx="13">
                  <c:v>0.9523279670103959</c:v>
                </c:pt>
                <c:pt idx="14">
                  <c:v>0.59138715054085966</c:v>
                </c:pt>
                <c:pt idx="15">
                  <c:v>4.7779425901285115E-3</c:v>
                </c:pt>
                <c:pt idx="16">
                  <c:v>-0.58365448829995559</c:v>
                </c:pt>
                <c:pt idx="17">
                  <c:v>-0.94936924695963543</c:v>
                </c:pt>
                <c:pt idx="18">
                  <c:v>-0.95281263958243911</c:v>
                </c:pt>
                <c:pt idx="19">
                  <c:v>-0.59267069633707015</c:v>
                </c:pt>
                <c:pt idx="20">
                  <c:v>-6.3705712676521351E-3</c:v>
                </c:pt>
                <c:pt idx="21">
                  <c:v>0.58236051052693749</c:v>
                </c:pt>
                <c:pt idx="22">
                  <c:v>0.94886769118909831</c:v>
                </c:pt>
                <c:pt idx="23">
                  <c:v>0.95329489530242084</c:v>
                </c:pt>
                <c:pt idx="24">
                  <c:v>0.5939527387974376</c:v>
                </c:pt>
                <c:pt idx="25">
                  <c:v>7.963183785935567E-3</c:v>
                </c:pt>
                <c:pt idx="26">
                  <c:v>-0.58106505557032717</c:v>
                </c:pt>
                <c:pt idx="27">
                  <c:v>-0.94836372857303797</c:v>
                </c:pt>
                <c:pt idx="28">
                  <c:v>-0.95377473294707715</c:v>
                </c:pt>
                <c:pt idx="29">
                  <c:v>-0.59523327467000064</c:v>
                </c:pt>
                <c:pt idx="30">
                  <c:v>-9.5557761052473874E-3</c:v>
                </c:pt>
                <c:pt idx="31">
                  <c:v>0.57976812671609712</c:v>
                </c:pt>
                <c:pt idx="32">
                  <c:v>0.94785736038977875</c:v>
                </c:pt>
                <c:pt idx="33">
                  <c:v>0.95425215129927887</c:v>
                </c:pt>
                <c:pt idx="34">
                  <c:v>0.59651230070662409</c:v>
                </c:pt>
                <c:pt idx="35">
                  <c:v>1.1148344185902088E-2</c:v>
                </c:pt>
                <c:pt idx="36">
                  <c:v>-0.57846972725397283</c:v>
                </c:pt>
                <c:pt idx="37">
                  <c:v>-0.9473485879237451</c:v>
                </c:pt>
                <c:pt idx="38">
                  <c:v>-0.95472714914803303</c:v>
                </c:pt>
                <c:pt idx="39">
                  <c:v>-0.59778981366300088</c:v>
                </c:pt>
              </c:numCache>
            </c:numRef>
          </c:yVal>
          <c:smooth val="1"/>
          <c:extLst>
            <c:ext xmlns:c16="http://schemas.microsoft.com/office/drawing/2014/chart" uri="{C3380CC4-5D6E-409C-BE32-E72D297353CC}">
              <c16:uniqueId val="{00000000-70E5-4B01-89E2-F12A15DE7AE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813527791"/>
        <c:axId val="813527375"/>
      </c:scatterChart>
      <c:valAx>
        <c:axId val="813527791"/>
        <c:scaling>
          <c:orientation val="minMax"/>
          <c:max val="2"/>
        </c:scaling>
        <c:delete val="1"/>
        <c:axPos val="b"/>
        <c:majorGridlines>
          <c:spPr>
            <a:ln w="9525" cap="flat" cmpd="sng" algn="ctr">
              <a:noFill/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crossAx val="813527375"/>
        <c:crosses val="autoZero"/>
        <c:crossBetween val="midCat"/>
      </c:valAx>
      <c:valAx>
        <c:axId val="813527375"/>
        <c:scaling>
          <c:orientation val="minMax"/>
          <c:max val="1"/>
          <c:min val="-1"/>
        </c:scaling>
        <c:delete val="1"/>
        <c:axPos val="l"/>
        <c:majorGridlines>
          <c:spPr>
            <a:ln w="9525" cap="flat" cmpd="sng" algn="ctr">
              <a:noFill/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crossAx val="813527791"/>
        <c:crosses val="autoZero"/>
        <c:crossBetween val="midCat"/>
      </c:valAx>
      <c:spPr>
        <a:noFill/>
        <a:ln w="25400">
          <a:noFill/>
        </a:ln>
        <a:effectLst/>
      </c:spPr>
    </c:plotArea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el-GR"/>
    </a:p>
  </c:txPr>
  <c:externalData r:id="rId3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l-G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scatterChart>
        <c:scatterStyle val="smoothMarker"/>
        <c:varyColors val="0"/>
        <c:ser>
          <c:idx val="0"/>
          <c:order val="0"/>
          <c:spPr>
            <a:ln w="25400" cap="rnd">
              <a:solidFill>
                <a:srgbClr val="FF0000"/>
              </a:solidFill>
              <a:round/>
            </a:ln>
            <a:effectLst/>
          </c:spPr>
          <c:marker>
            <c:symbol val="none"/>
          </c:marker>
          <c:xVal>
            <c:numRef>
              <c:f>Φύλλο1!$A$1:$A$40</c:f>
              <c:numCache>
                <c:formatCode>General</c:formatCode>
                <c:ptCount val="40"/>
                <c:pt idx="0">
                  <c:v>0</c:v>
                </c:pt>
                <c:pt idx="1">
                  <c:v>0.05</c:v>
                </c:pt>
                <c:pt idx="2">
                  <c:v>0.1</c:v>
                </c:pt>
                <c:pt idx="3">
                  <c:v>0.15</c:v>
                </c:pt>
                <c:pt idx="4">
                  <c:v>0.2</c:v>
                </c:pt>
                <c:pt idx="5">
                  <c:v>0.25</c:v>
                </c:pt>
                <c:pt idx="6">
                  <c:v>0.3</c:v>
                </c:pt>
                <c:pt idx="7">
                  <c:v>0.35</c:v>
                </c:pt>
                <c:pt idx="8">
                  <c:v>0.4</c:v>
                </c:pt>
                <c:pt idx="9">
                  <c:v>0.45</c:v>
                </c:pt>
                <c:pt idx="10">
                  <c:v>0.5</c:v>
                </c:pt>
                <c:pt idx="11">
                  <c:v>0.55000000000000004</c:v>
                </c:pt>
                <c:pt idx="12">
                  <c:v>0.6</c:v>
                </c:pt>
                <c:pt idx="13">
                  <c:v>0.65</c:v>
                </c:pt>
                <c:pt idx="14">
                  <c:v>0.7</c:v>
                </c:pt>
                <c:pt idx="15">
                  <c:v>0.75</c:v>
                </c:pt>
                <c:pt idx="16">
                  <c:v>0.8</c:v>
                </c:pt>
                <c:pt idx="17">
                  <c:v>0.85</c:v>
                </c:pt>
                <c:pt idx="18">
                  <c:v>0.9</c:v>
                </c:pt>
                <c:pt idx="19">
                  <c:v>0.95</c:v>
                </c:pt>
                <c:pt idx="20">
                  <c:v>1</c:v>
                </c:pt>
                <c:pt idx="21">
                  <c:v>1.05</c:v>
                </c:pt>
                <c:pt idx="22">
                  <c:v>1.1000000000000001</c:v>
                </c:pt>
                <c:pt idx="23">
                  <c:v>1.1499999999999999</c:v>
                </c:pt>
                <c:pt idx="24">
                  <c:v>1.2</c:v>
                </c:pt>
                <c:pt idx="25">
                  <c:v>1.25</c:v>
                </c:pt>
                <c:pt idx="26">
                  <c:v>1.3</c:v>
                </c:pt>
                <c:pt idx="27">
                  <c:v>1.35</c:v>
                </c:pt>
                <c:pt idx="28">
                  <c:v>1.4</c:v>
                </c:pt>
                <c:pt idx="29">
                  <c:v>1.45</c:v>
                </c:pt>
                <c:pt idx="30">
                  <c:v>1.5</c:v>
                </c:pt>
                <c:pt idx="31">
                  <c:v>1.55</c:v>
                </c:pt>
                <c:pt idx="32">
                  <c:v>1.6</c:v>
                </c:pt>
                <c:pt idx="33">
                  <c:v>1.65</c:v>
                </c:pt>
                <c:pt idx="34">
                  <c:v>1.7</c:v>
                </c:pt>
                <c:pt idx="35">
                  <c:v>1.75</c:v>
                </c:pt>
                <c:pt idx="36">
                  <c:v>1.8</c:v>
                </c:pt>
                <c:pt idx="37">
                  <c:v>1.85</c:v>
                </c:pt>
                <c:pt idx="38">
                  <c:v>1.9</c:v>
                </c:pt>
                <c:pt idx="39">
                  <c:v>1.95</c:v>
                </c:pt>
              </c:numCache>
            </c:numRef>
          </c:xVal>
          <c:yVal>
            <c:numRef>
              <c:f>Φύλλο1!$B$1:$B$40</c:f>
              <c:numCache>
                <c:formatCode>General</c:formatCode>
                <c:ptCount val="40"/>
                <c:pt idx="0">
                  <c:v>0</c:v>
                </c:pt>
                <c:pt idx="1">
                  <c:v>0.587527525713892</c:v>
                </c:pt>
                <c:pt idx="2">
                  <c:v>0.95085946050646997</c:v>
                </c:pt>
                <c:pt idx="3">
                  <c:v>0.95135137623382859</c:v>
                </c:pt>
                <c:pt idx="4">
                  <c:v>0.58881556196779494</c:v>
                </c:pt>
                <c:pt idx="5">
                  <c:v>1.5926529164868282E-3</c:v>
                </c:pt>
                <c:pt idx="6">
                  <c:v>-0.58623799917002706</c:v>
                </c:pt>
                <c:pt idx="7">
                  <c:v>-0.95036513288137625</c:v>
                </c:pt>
                <c:pt idx="8">
                  <c:v>-0.95184087881568558</c:v>
                </c:pt>
                <c:pt idx="9">
                  <c:v>-0.59010210466457547</c:v>
                </c:pt>
                <c:pt idx="10">
                  <c:v>-3.1853017931379904E-3</c:v>
                </c:pt>
                <c:pt idx="11">
                  <c:v>0.58494698560714431</c:v>
                </c:pt>
                <c:pt idx="12">
                  <c:v>0.94986839461243155</c:v>
                </c:pt>
                <c:pt idx="13">
                  <c:v>0.9523279670103959</c:v>
                </c:pt>
                <c:pt idx="14">
                  <c:v>0.59138715054085966</c:v>
                </c:pt>
                <c:pt idx="15">
                  <c:v>4.7779425901285115E-3</c:v>
                </c:pt>
                <c:pt idx="16">
                  <c:v>-0.58365448829995559</c:v>
                </c:pt>
                <c:pt idx="17">
                  <c:v>-0.94936924695963543</c:v>
                </c:pt>
                <c:pt idx="18">
                  <c:v>-0.95281263958243911</c:v>
                </c:pt>
                <c:pt idx="19">
                  <c:v>-0.59267069633707015</c:v>
                </c:pt>
                <c:pt idx="20">
                  <c:v>-6.3705712676521351E-3</c:v>
                </c:pt>
                <c:pt idx="21">
                  <c:v>0.58236051052693749</c:v>
                </c:pt>
                <c:pt idx="22">
                  <c:v>0.94886769118909831</c:v>
                </c:pt>
                <c:pt idx="23">
                  <c:v>0.95329489530242084</c:v>
                </c:pt>
                <c:pt idx="24">
                  <c:v>0.5939527387974376</c:v>
                </c:pt>
                <c:pt idx="25">
                  <c:v>7.963183785935567E-3</c:v>
                </c:pt>
                <c:pt idx="26">
                  <c:v>-0.58106505557032717</c:v>
                </c:pt>
                <c:pt idx="27">
                  <c:v>-0.94836372857303797</c:v>
                </c:pt>
                <c:pt idx="28">
                  <c:v>-0.95377473294707715</c:v>
                </c:pt>
                <c:pt idx="29">
                  <c:v>-0.59523327467000064</c:v>
                </c:pt>
                <c:pt idx="30">
                  <c:v>-9.5557761052473874E-3</c:v>
                </c:pt>
                <c:pt idx="31">
                  <c:v>0.57976812671609712</c:v>
                </c:pt>
                <c:pt idx="32">
                  <c:v>0.94785736038977875</c:v>
                </c:pt>
                <c:pt idx="33">
                  <c:v>0.95425215129927887</c:v>
                </c:pt>
                <c:pt idx="34">
                  <c:v>0.59651230070662409</c:v>
                </c:pt>
                <c:pt idx="35">
                  <c:v>1.1148344185902088E-2</c:v>
                </c:pt>
                <c:pt idx="36">
                  <c:v>-0.57846972725397283</c:v>
                </c:pt>
                <c:pt idx="37">
                  <c:v>-0.9473485879237451</c:v>
                </c:pt>
                <c:pt idx="38">
                  <c:v>-0.95472714914803303</c:v>
                </c:pt>
                <c:pt idx="39">
                  <c:v>-0.59778981366300088</c:v>
                </c:pt>
              </c:numCache>
            </c:numRef>
          </c:yVal>
          <c:smooth val="1"/>
          <c:extLst>
            <c:ext xmlns:c16="http://schemas.microsoft.com/office/drawing/2014/chart" uri="{C3380CC4-5D6E-409C-BE32-E72D297353CC}">
              <c16:uniqueId val="{00000000-A375-4A03-B09C-ECDF4B8C639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813527791"/>
        <c:axId val="813527375"/>
      </c:scatterChart>
      <c:valAx>
        <c:axId val="813527791"/>
        <c:scaling>
          <c:orientation val="minMax"/>
          <c:max val="2"/>
        </c:scaling>
        <c:delete val="1"/>
        <c:axPos val="b"/>
        <c:majorGridlines>
          <c:spPr>
            <a:ln w="9525" cap="flat" cmpd="sng" algn="ctr">
              <a:noFill/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crossAx val="813527375"/>
        <c:crosses val="autoZero"/>
        <c:crossBetween val="midCat"/>
      </c:valAx>
      <c:valAx>
        <c:axId val="813527375"/>
        <c:scaling>
          <c:orientation val="minMax"/>
          <c:max val="1"/>
          <c:min val="-1"/>
        </c:scaling>
        <c:delete val="1"/>
        <c:axPos val="l"/>
        <c:majorGridlines>
          <c:spPr>
            <a:ln w="9525" cap="flat" cmpd="sng" algn="ctr">
              <a:noFill/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crossAx val="813527791"/>
        <c:crosses val="autoZero"/>
        <c:crossBetween val="midCat"/>
      </c:valAx>
      <c:spPr>
        <a:noFill/>
        <a:ln w="25400">
          <a:noFill/>
        </a:ln>
        <a:effectLst/>
      </c:spPr>
    </c:plotArea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el-GR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0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1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2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3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4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5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6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7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8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9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l-GR" smtClean="0"/>
              <a:t>Κάντε κλικ για να επεξεργαστείτε τον υπότιτλο του υποδείγματος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82204D-3808-4FBD-8680-48D895E85929}" type="datetimeFigureOut">
              <a:rPr lang="el-GR" smtClean="0"/>
              <a:t>31/3/2021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D037E8-0F10-4157-8A83-4B37D45D5332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5122473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Επεξεργασία 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82204D-3808-4FBD-8680-48D895E85929}" type="datetimeFigureOut">
              <a:rPr lang="el-GR" smtClean="0"/>
              <a:t>31/3/2021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D037E8-0F10-4157-8A83-4B37D45D5332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2117640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l-GR" smtClean="0"/>
              <a:t>Επεξεργασία 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82204D-3808-4FBD-8680-48D895E85929}" type="datetimeFigureOut">
              <a:rPr lang="el-GR" smtClean="0"/>
              <a:t>31/3/2021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D037E8-0F10-4157-8A83-4B37D45D5332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3090209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 smtClean="0"/>
              <a:t>Επεξεργασία 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82204D-3808-4FBD-8680-48D895E85929}" type="datetimeFigureOut">
              <a:rPr lang="el-GR" smtClean="0"/>
              <a:t>31/3/2021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D037E8-0F10-4157-8A83-4B37D45D5332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2788749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Επεξεργασία στυλ υποδείγματος κειμένου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82204D-3808-4FBD-8680-48D895E85929}" type="datetimeFigureOut">
              <a:rPr lang="el-GR" smtClean="0"/>
              <a:t>31/3/2021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D037E8-0F10-4157-8A83-4B37D45D5332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946468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l-GR" smtClean="0"/>
              <a:t>Επεξεργασία 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l-GR" smtClean="0"/>
              <a:t>Επεξεργασία 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82204D-3808-4FBD-8680-48D895E85929}" type="datetimeFigureOut">
              <a:rPr lang="el-GR" smtClean="0"/>
              <a:t>31/3/2021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D037E8-0F10-4157-8A83-4B37D45D5332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91205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Επεξεργασία 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l-GR" smtClean="0"/>
              <a:t>Επεξεργασία 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Επεξεργασία 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l-GR" smtClean="0"/>
              <a:t>Επεξεργασία 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Θέση ημερομηνίας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82204D-3808-4FBD-8680-48D895E85929}" type="datetimeFigureOut">
              <a:rPr lang="el-GR" smtClean="0"/>
              <a:t>31/3/2021</a:t>
            </a:fld>
            <a:endParaRPr lang="el-GR"/>
          </a:p>
        </p:txBody>
      </p:sp>
      <p:sp>
        <p:nvSpPr>
          <p:cNvPr id="8" name="Θέση υποσέλιδου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Θέση αριθμού διαφάνειας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D037E8-0F10-4157-8A83-4B37D45D5332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1853138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82204D-3808-4FBD-8680-48D895E85929}" type="datetimeFigureOut">
              <a:rPr lang="el-GR" smtClean="0"/>
              <a:t>31/3/2021</a:t>
            </a:fld>
            <a:endParaRPr lang="el-GR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D037E8-0F10-4157-8A83-4B37D45D5332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3890840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ημερομηνίας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82204D-3808-4FBD-8680-48D895E85929}" type="datetimeFigureOut">
              <a:rPr lang="el-GR" smtClean="0"/>
              <a:t>31/3/2021</a:t>
            </a:fld>
            <a:endParaRPr lang="el-GR"/>
          </a:p>
        </p:txBody>
      </p:sp>
      <p:sp>
        <p:nvSpPr>
          <p:cNvPr id="3" name="Θέση υποσέλιδου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D037E8-0F10-4157-8A83-4B37D45D5332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8220685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Επεξεργασία 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l-GR" smtClean="0"/>
              <a:t>Επεξεργασία στυλ υποδείγματος κειμένου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82204D-3808-4FBD-8680-48D895E85929}" type="datetimeFigureOut">
              <a:rPr lang="el-GR" smtClean="0"/>
              <a:t>31/3/2021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D037E8-0F10-4157-8A83-4B37D45D5332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9720091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l-GR" smtClean="0"/>
              <a:t>Επεξεργασία στυλ υποδείγματος κειμένου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82204D-3808-4FBD-8680-48D895E85929}" type="datetimeFigureOut">
              <a:rPr lang="el-GR" smtClean="0"/>
              <a:t>31/3/2021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D037E8-0F10-4157-8A83-4B37D45D5332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446070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Επεξεργασία 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982204D-3808-4FBD-8680-48D895E85929}" type="datetimeFigureOut">
              <a:rPr lang="el-GR" smtClean="0"/>
              <a:t>31/3/2021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D037E8-0F10-4157-8A83-4B37D45D5332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3515037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11" Type="http://schemas.openxmlformats.org/officeDocument/2006/relationships/image" Target="../media/image11.png"/><Relationship Id="rId5" Type="http://schemas.openxmlformats.org/officeDocument/2006/relationships/image" Target="../media/image5.png"/><Relationship Id="rId10" Type="http://schemas.openxmlformats.org/officeDocument/2006/relationships/image" Target="../media/image10.png"/><Relationship Id="rId4" Type="http://schemas.openxmlformats.org/officeDocument/2006/relationships/image" Target="../media/image4.png"/><Relationship Id="rId9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chart" Target="../charts/chart3.xml"/><Relationship Id="rId13" Type="http://schemas.openxmlformats.org/officeDocument/2006/relationships/image" Target="../media/image17.png"/><Relationship Id="rId3" Type="http://schemas.openxmlformats.org/officeDocument/2006/relationships/chart" Target="../charts/chart1.xml"/><Relationship Id="rId7" Type="http://schemas.openxmlformats.org/officeDocument/2006/relationships/image" Target="../media/image13.png"/><Relationship Id="rId12" Type="http://schemas.openxmlformats.org/officeDocument/2006/relationships/image" Target="../media/image16.png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Relationship Id="rId6" Type="http://schemas.openxmlformats.org/officeDocument/2006/relationships/chart" Target="../charts/chart2.xml"/><Relationship Id="rId11" Type="http://schemas.openxmlformats.org/officeDocument/2006/relationships/image" Target="../media/image15.png"/><Relationship Id="rId5" Type="http://schemas.openxmlformats.org/officeDocument/2006/relationships/chart" Target="../charts/chart2.xml"/><Relationship Id="rId10" Type="http://schemas.openxmlformats.org/officeDocument/2006/relationships/image" Target="../media/image14.png"/><Relationship Id="rId4" Type="http://schemas.openxmlformats.org/officeDocument/2006/relationships/image" Target="../media/image12.png"/><Relationship Id="rId9" Type="http://schemas.openxmlformats.org/officeDocument/2006/relationships/chart" Target="../charts/chart3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chart" Target="../charts/chart6.xml"/><Relationship Id="rId13" Type="http://schemas.openxmlformats.org/officeDocument/2006/relationships/image" Target="../media/image21.png"/><Relationship Id="rId18" Type="http://schemas.openxmlformats.org/officeDocument/2006/relationships/image" Target="../media/image26.png"/><Relationship Id="rId26" Type="http://schemas.openxmlformats.org/officeDocument/2006/relationships/image" Target="../media/image34.png"/><Relationship Id="rId3" Type="http://schemas.openxmlformats.org/officeDocument/2006/relationships/chart" Target="../charts/chart4.xml"/><Relationship Id="rId21" Type="http://schemas.openxmlformats.org/officeDocument/2006/relationships/image" Target="../media/image29.png"/><Relationship Id="rId7" Type="http://schemas.openxmlformats.org/officeDocument/2006/relationships/image" Target="../media/image13.png"/><Relationship Id="rId12" Type="http://schemas.openxmlformats.org/officeDocument/2006/relationships/image" Target="../media/image20.png"/><Relationship Id="rId17" Type="http://schemas.openxmlformats.org/officeDocument/2006/relationships/image" Target="../media/image25.png"/><Relationship Id="rId25" Type="http://schemas.openxmlformats.org/officeDocument/2006/relationships/image" Target="../media/image33.png"/><Relationship Id="rId2" Type="http://schemas.openxmlformats.org/officeDocument/2006/relationships/chart" Target="../charts/chart4.xml"/><Relationship Id="rId16" Type="http://schemas.openxmlformats.org/officeDocument/2006/relationships/image" Target="../media/image24.png"/><Relationship Id="rId20" Type="http://schemas.openxmlformats.org/officeDocument/2006/relationships/image" Target="../media/image28.png"/><Relationship Id="rId1" Type="http://schemas.openxmlformats.org/officeDocument/2006/relationships/slideLayout" Target="../slideLayouts/slideLayout2.xml"/><Relationship Id="rId6" Type="http://schemas.openxmlformats.org/officeDocument/2006/relationships/chart" Target="../charts/chart5.xml"/><Relationship Id="rId11" Type="http://schemas.openxmlformats.org/officeDocument/2006/relationships/image" Target="../media/image19.png"/><Relationship Id="rId24" Type="http://schemas.openxmlformats.org/officeDocument/2006/relationships/image" Target="../media/image32.png"/><Relationship Id="rId5" Type="http://schemas.openxmlformats.org/officeDocument/2006/relationships/chart" Target="../charts/chart5.xml"/><Relationship Id="rId15" Type="http://schemas.openxmlformats.org/officeDocument/2006/relationships/image" Target="../media/image23.png"/><Relationship Id="rId23" Type="http://schemas.openxmlformats.org/officeDocument/2006/relationships/image" Target="../media/image31.png"/><Relationship Id="rId10" Type="http://schemas.openxmlformats.org/officeDocument/2006/relationships/image" Target="../media/image18.png"/><Relationship Id="rId19" Type="http://schemas.openxmlformats.org/officeDocument/2006/relationships/image" Target="../media/image27.png"/><Relationship Id="rId4" Type="http://schemas.openxmlformats.org/officeDocument/2006/relationships/image" Target="../media/image12.png"/><Relationship Id="rId9" Type="http://schemas.openxmlformats.org/officeDocument/2006/relationships/chart" Target="../charts/chart6.xml"/><Relationship Id="rId14" Type="http://schemas.openxmlformats.org/officeDocument/2006/relationships/image" Target="../media/image22.png"/><Relationship Id="rId22" Type="http://schemas.openxmlformats.org/officeDocument/2006/relationships/image" Target="../media/image30.png"/><Relationship Id="rId27" Type="http://schemas.openxmlformats.org/officeDocument/2006/relationships/image" Target="../media/image35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chart" Target="../charts/chart9.xml"/><Relationship Id="rId13" Type="http://schemas.openxmlformats.org/officeDocument/2006/relationships/image" Target="../media/image37.png"/><Relationship Id="rId18" Type="http://schemas.openxmlformats.org/officeDocument/2006/relationships/image" Target="../media/image390.png"/><Relationship Id="rId3" Type="http://schemas.openxmlformats.org/officeDocument/2006/relationships/chart" Target="../charts/chart7.xml"/><Relationship Id="rId21" Type="http://schemas.openxmlformats.org/officeDocument/2006/relationships/image" Target="../media/image43.png"/><Relationship Id="rId7" Type="http://schemas.openxmlformats.org/officeDocument/2006/relationships/image" Target="../media/image13.png"/><Relationship Id="rId12" Type="http://schemas.openxmlformats.org/officeDocument/2006/relationships/image" Target="../media/image36.png"/><Relationship Id="rId17" Type="http://schemas.openxmlformats.org/officeDocument/2006/relationships/image" Target="../media/image41.png"/><Relationship Id="rId2" Type="http://schemas.openxmlformats.org/officeDocument/2006/relationships/chart" Target="../charts/chart7.xml"/><Relationship Id="rId16" Type="http://schemas.openxmlformats.org/officeDocument/2006/relationships/image" Target="../media/image40.png"/><Relationship Id="rId20" Type="http://schemas.openxmlformats.org/officeDocument/2006/relationships/image" Target="../media/image400.png"/><Relationship Id="rId1" Type="http://schemas.openxmlformats.org/officeDocument/2006/relationships/slideLayout" Target="../slideLayouts/slideLayout2.xml"/><Relationship Id="rId6" Type="http://schemas.openxmlformats.org/officeDocument/2006/relationships/chart" Target="../charts/chart8.xml"/><Relationship Id="rId11" Type="http://schemas.openxmlformats.org/officeDocument/2006/relationships/image" Target="../media/image19.png"/><Relationship Id="rId24" Type="http://schemas.openxmlformats.org/officeDocument/2006/relationships/image" Target="../media/image44.png"/><Relationship Id="rId5" Type="http://schemas.openxmlformats.org/officeDocument/2006/relationships/chart" Target="../charts/chart8.xml"/><Relationship Id="rId15" Type="http://schemas.openxmlformats.org/officeDocument/2006/relationships/image" Target="../media/image39.png"/><Relationship Id="rId23" Type="http://schemas.openxmlformats.org/officeDocument/2006/relationships/image" Target="../media/image430.png"/><Relationship Id="rId10" Type="http://schemas.openxmlformats.org/officeDocument/2006/relationships/image" Target="../media/image18.png"/><Relationship Id="rId19" Type="http://schemas.openxmlformats.org/officeDocument/2006/relationships/image" Target="../media/image42.png"/><Relationship Id="rId4" Type="http://schemas.openxmlformats.org/officeDocument/2006/relationships/image" Target="../media/image12.png"/><Relationship Id="rId9" Type="http://schemas.openxmlformats.org/officeDocument/2006/relationships/chart" Target="../charts/chart9.xml"/><Relationship Id="rId14" Type="http://schemas.openxmlformats.org/officeDocument/2006/relationships/image" Target="../media/image38.png"/><Relationship Id="rId22" Type="http://schemas.openxmlformats.org/officeDocument/2006/relationships/image" Target="../media/image420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.png"/><Relationship Id="rId13" Type="http://schemas.openxmlformats.org/officeDocument/2006/relationships/chart" Target="../charts/chart10.xml"/><Relationship Id="rId18" Type="http://schemas.openxmlformats.org/officeDocument/2006/relationships/image" Target="../media/image54.png"/><Relationship Id="rId3" Type="http://schemas.openxmlformats.org/officeDocument/2006/relationships/image" Target="../media/image46.png"/><Relationship Id="rId7" Type="http://schemas.openxmlformats.org/officeDocument/2006/relationships/image" Target="../media/image50.png"/><Relationship Id="rId17" Type="http://schemas.openxmlformats.org/officeDocument/2006/relationships/image" Target="../media/image18.png"/><Relationship Id="rId2" Type="http://schemas.openxmlformats.org/officeDocument/2006/relationships/image" Target="../media/image45.png"/><Relationship Id="rId16" Type="http://schemas.openxmlformats.org/officeDocument/2006/relationships/chart" Target="../charts/chart6.xml"/><Relationship Id="rId20" Type="http://schemas.openxmlformats.org/officeDocument/2006/relationships/image" Target="../media/image5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9.png"/><Relationship Id="rId11" Type="http://schemas.openxmlformats.org/officeDocument/2006/relationships/chart" Target="../charts/chart10.xml"/><Relationship Id="rId5" Type="http://schemas.openxmlformats.org/officeDocument/2006/relationships/image" Target="../media/image48.png"/><Relationship Id="rId15" Type="http://schemas.openxmlformats.org/officeDocument/2006/relationships/chart" Target="../charts/chart11.xml"/><Relationship Id="rId10" Type="http://schemas.openxmlformats.org/officeDocument/2006/relationships/image" Target="../media/image53.png"/><Relationship Id="rId19" Type="http://schemas.openxmlformats.org/officeDocument/2006/relationships/image" Target="../media/image55.png"/><Relationship Id="rId4" Type="http://schemas.openxmlformats.org/officeDocument/2006/relationships/image" Target="../media/image47.png"/><Relationship Id="rId9" Type="http://schemas.openxmlformats.org/officeDocument/2006/relationships/image" Target="../media/image52.png"/><Relationship Id="rId14" Type="http://schemas.openxmlformats.org/officeDocument/2006/relationships/image" Target="../media/image56.png"/></Relationships>
</file>

<file path=ppt/slides/_rels/slide8.xml.rels><?xml version="1.0" encoding="UTF-8" standalone="yes"?>
<Relationships xmlns="http://schemas.openxmlformats.org/package/2006/relationships"><Relationship Id="rId13" Type="http://schemas.openxmlformats.org/officeDocument/2006/relationships/image" Target="../media/image61.png"/><Relationship Id="rId18" Type="http://schemas.openxmlformats.org/officeDocument/2006/relationships/chart" Target="../charts/chart14.xml"/><Relationship Id="rId26" Type="http://schemas.openxmlformats.org/officeDocument/2006/relationships/chart" Target="../charts/chart9.xml"/><Relationship Id="rId21" Type="http://schemas.openxmlformats.org/officeDocument/2006/relationships/chart" Target="../charts/chart16.xml"/><Relationship Id="rId3" Type="http://schemas.openxmlformats.org/officeDocument/2006/relationships/chart" Target="../charts/chart7.xml"/><Relationship Id="rId34" Type="http://schemas.openxmlformats.org/officeDocument/2006/relationships/image" Target="../media/image74.png"/><Relationship Id="rId7" Type="http://schemas.openxmlformats.org/officeDocument/2006/relationships/image" Target="../media/image18.png"/><Relationship Id="rId12" Type="http://schemas.openxmlformats.org/officeDocument/2006/relationships/image" Target="../media/image60.png"/><Relationship Id="rId17" Type="http://schemas.openxmlformats.org/officeDocument/2006/relationships/image" Target="../media/image65.png"/><Relationship Id="rId25" Type="http://schemas.openxmlformats.org/officeDocument/2006/relationships/chart" Target="../charts/chart18.xml"/><Relationship Id="rId33" Type="http://schemas.openxmlformats.org/officeDocument/2006/relationships/image" Target="../media/image73.png"/><Relationship Id="rId2" Type="http://schemas.openxmlformats.org/officeDocument/2006/relationships/chart" Target="../charts/chart12.xml"/><Relationship Id="rId16" Type="http://schemas.openxmlformats.org/officeDocument/2006/relationships/image" Target="../media/image64.png"/><Relationship Id="rId20" Type="http://schemas.openxmlformats.org/officeDocument/2006/relationships/image" Target="../media/image66.png"/><Relationship Id="rId29" Type="http://schemas.openxmlformats.org/officeDocument/2006/relationships/image" Target="../media/image69.png"/><Relationship Id="rId1" Type="http://schemas.openxmlformats.org/officeDocument/2006/relationships/slideLayout" Target="../slideLayouts/slideLayout2.xml"/><Relationship Id="rId6" Type="http://schemas.openxmlformats.org/officeDocument/2006/relationships/chart" Target="../charts/chart9.xml"/><Relationship Id="rId11" Type="http://schemas.openxmlformats.org/officeDocument/2006/relationships/image" Target="../media/image59.png"/><Relationship Id="rId24" Type="http://schemas.openxmlformats.org/officeDocument/2006/relationships/image" Target="../media/image67.png"/><Relationship Id="rId32" Type="http://schemas.openxmlformats.org/officeDocument/2006/relationships/image" Target="../media/image72.png"/><Relationship Id="rId15" Type="http://schemas.openxmlformats.org/officeDocument/2006/relationships/image" Target="../media/image63.png"/><Relationship Id="rId23" Type="http://schemas.openxmlformats.org/officeDocument/2006/relationships/chart" Target="../charts/chart8.xml"/><Relationship Id="rId28" Type="http://schemas.openxmlformats.org/officeDocument/2006/relationships/image" Target="../media/image68.png"/><Relationship Id="rId10" Type="http://schemas.openxmlformats.org/officeDocument/2006/relationships/chart" Target="../charts/chart13.xml"/><Relationship Id="rId19" Type="http://schemas.openxmlformats.org/officeDocument/2006/relationships/chart" Target="../charts/chart14.xml"/><Relationship Id="rId31" Type="http://schemas.openxmlformats.org/officeDocument/2006/relationships/image" Target="../media/image71.png"/><Relationship Id="rId9" Type="http://schemas.openxmlformats.org/officeDocument/2006/relationships/chart" Target="../charts/chart13.xml"/><Relationship Id="rId14" Type="http://schemas.openxmlformats.org/officeDocument/2006/relationships/image" Target="../media/image62.png"/><Relationship Id="rId4" Type="http://schemas.openxmlformats.org/officeDocument/2006/relationships/image" Target="../media/image12.png"/><Relationship Id="rId22" Type="http://schemas.openxmlformats.org/officeDocument/2006/relationships/chart" Target="../charts/chart17.xml"/><Relationship Id="rId27" Type="http://schemas.openxmlformats.org/officeDocument/2006/relationships/image" Target="../media/image18.png"/><Relationship Id="rId30" Type="http://schemas.openxmlformats.org/officeDocument/2006/relationships/image" Target="../media/image70.png"/><Relationship Id="rId35" Type="http://schemas.openxmlformats.org/officeDocument/2006/relationships/image" Target="../media/image75.png"/><Relationship Id="rId8" Type="http://schemas.openxmlformats.org/officeDocument/2006/relationships/image" Target="../media/image5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1 - Τίτλος"/>
          <p:cNvSpPr>
            <a:spLocks noGrp="1"/>
          </p:cNvSpPr>
          <p:nvPr/>
        </p:nvSpPr>
        <p:spPr bwMode="auto">
          <a:xfrm>
            <a:off x="5199933" y="538162"/>
            <a:ext cx="4144962" cy="1628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normAutofit fontScale="82500" lnSpcReduction="20000"/>
          </a:bodyPr>
          <a:lstStyle>
            <a:defPPr>
              <a:defRPr lang="en-US"/>
            </a:defPPr>
            <a:lvl1pPr algn="l" rtl="0" eaLnBrk="0" fontAlgn="base" hangingPunct="0">
              <a:spcBef>
                <a:spcPct val="50000"/>
              </a:spcBef>
              <a:spcAft>
                <a:spcPct val="0"/>
              </a:spcAft>
              <a:defRPr sz="2500" b="1" kern="1200">
                <a:solidFill>
                  <a:schemeClr val="tx2"/>
                </a:solidFill>
                <a:latin typeface="Times New Roman" pitchFamily="18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50000"/>
              </a:spcBef>
              <a:spcAft>
                <a:spcPct val="0"/>
              </a:spcAft>
              <a:defRPr sz="2500" b="1" kern="1200">
                <a:solidFill>
                  <a:schemeClr val="tx2"/>
                </a:solidFill>
                <a:latin typeface="Times New Roman" pitchFamily="18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50000"/>
              </a:spcBef>
              <a:spcAft>
                <a:spcPct val="0"/>
              </a:spcAft>
              <a:defRPr sz="2500" b="1" kern="1200">
                <a:solidFill>
                  <a:schemeClr val="tx2"/>
                </a:solidFill>
                <a:latin typeface="Times New Roman" pitchFamily="18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50000"/>
              </a:spcBef>
              <a:spcAft>
                <a:spcPct val="0"/>
              </a:spcAft>
              <a:defRPr sz="2500" b="1" kern="1200">
                <a:solidFill>
                  <a:schemeClr val="tx2"/>
                </a:solidFill>
                <a:latin typeface="Times New Roman" pitchFamily="18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50000"/>
              </a:spcBef>
              <a:spcAft>
                <a:spcPct val="0"/>
              </a:spcAft>
              <a:defRPr sz="2500" b="1" kern="1200">
                <a:solidFill>
                  <a:schemeClr val="tx2"/>
                </a:solidFill>
                <a:latin typeface="Times New Roman" pitchFamily="18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500" b="1" kern="1200">
                <a:solidFill>
                  <a:schemeClr val="tx2"/>
                </a:solidFill>
                <a:latin typeface="Times New Roman" pitchFamily="18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500" b="1" kern="1200">
                <a:solidFill>
                  <a:schemeClr val="tx2"/>
                </a:solidFill>
                <a:latin typeface="Times New Roman" pitchFamily="18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500" b="1" kern="1200">
                <a:solidFill>
                  <a:schemeClr val="tx2"/>
                </a:solidFill>
                <a:latin typeface="Times New Roman" pitchFamily="18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500" b="1" kern="1200">
                <a:solidFill>
                  <a:schemeClr val="tx2"/>
                </a:solidFill>
                <a:latin typeface="Times New Roman" pitchFamily="18" charset="0"/>
                <a:ea typeface="+mn-ea"/>
                <a:cs typeface="+mn-cs"/>
              </a:defRPr>
            </a:lvl9pPr>
          </a:lstStyle>
          <a:p>
            <a:pPr fontAlgn="auto">
              <a:spcAft>
                <a:spcPts val="0"/>
              </a:spcAft>
              <a:defRPr/>
            </a:pPr>
            <a:r>
              <a:rPr lang="el-GR" sz="3000" dirty="0" smtClean="0">
                <a:solidFill>
                  <a:srgbClr val="FF0000"/>
                </a:solidFill>
                <a:cs typeface="Times New Roman" pitchFamily="18" charset="0"/>
              </a:rPr>
              <a:t>Α</a:t>
            </a:r>
            <a:r>
              <a:rPr lang="el-GR" dirty="0" smtClean="0">
                <a:solidFill>
                  <a:srgbClr val="0000CC"/>
                </a:solidFill>
                <a:cs typeface="Times New Roman" pitchFamily="18" charset="0"/>
              </a:rPr>
              <a:t>ΝΩΤΑΤΗ</a:t>
            </a:r>
            <a:r>
              <a:rPr lang="el-GR" sz="3000" dirty="0" smtClean="0">
                <a:cs typeface="Times New Roman" pitchFamily="18" charset="0"/>
              </a:rPr>
              <a:t> </a:t>
            </a:r>
            <a:r>
              <a:rPr lang="en-US" sz="3000" dirty="0" smtClean="0">
                <a:cs typeface="Times New Roman" pitchFamily="18" charset="0"/>
              </a:rPr>
              <a:t/>
            </a:r>
            <a:br>
              <a:rPr lang="en-US" sz="3000" dirty="0" smtClean="0">
                <a:cs typeface="Times New Roman" pitchFamily="18" charset="0"/>
              </a:rPr>
            </a:br>
            <a:r>
              <a:rPr lang="el-GR" sz="3000" dirty="0" smtClean="0">
                <a:solidFill>
                  <a:srgbClr val="FF0000"/>
                </a:solidFill>
                <a:cs typeface="Times New Roman" pitchFamily="18" charset="0"/>
              </a:rPr>
              <a:t>Σ</a:t>
            </a:r>
            <a:r>
              <a:rPr lang="el-GR" dirty="0" smtClean="0">
                <a:solidFill>
                  <a:srgbClr val="0000CC"/>
                </a:solidFill>
                <a:cs typeface="Times New Roman" pitchFamily="18" charset="0"/>
              </a:rPr>
              <a:t>ΧΟΛΗ</a:t>
            </a:r>
            <a:r>
              <a:rPr lang="el-GR" sz="3000" dirty="0">
                <a:cs typeface="Times New Roman" pitchFamily="18" charset="0"/>
              </a:rPr>
              <a:t/>
            </a:r>
            <a:br>
              <a:rPr lang="el-GR" sz="3000" dirty="0">
                <a:cs typeface="Times New Roman" pitchFamily="18" charset="0"/>
              </a:rPr>
            </a:br>
            <a:r>
              <a:rPr lang="el-GR" sz="3000" dirty="0">
                <a:solidFill>
                  <a:srgbClr val="FF0000"/>
                </a:solidFill>
                <a:cs typeface="Times New Roman" pitchFamily="18" charset="0"/>
              </a:rPr>
              <a:t>ΠΑΙ</a:t>
            </a:r>
            <a:r>
              <a:rPr lang="el-GR" dirty="0">
                <a:solidFill>
                  <a:srgbClr val="0000CC"/>
                </a:solidFill>
                <a:cs typeface="Times New Roman" pitchFamily="18" charset="0"/>
              </a:rPr>
              <a:t>ΔΑΓΩΓΙΚΗΣ</a:t>
            </a:r>
            <a:r>
              <a:rPr lang="el-GR" sz="3000" dirty="0">
                <a:cs typeface="Times New Roman" pitchFamily="18" charset="0"/>
              </a:rPr>
              <a:t> </a:t>
            </a:r>
            <a:r>
              <a:rPr lang="el-GR" dirty="0">
                <a:solidFill>
                  <a:srgbClr val="0000CC"/>
                </a:solidFill>
                <a:cs typeface="Times New Roman" pitchFamily="18" charset="0"/>
              </a:rPr>
              <a:t>ΚΑΙ</a:t>
            </a:r>
            <a:r>
              <a:rPr lang="el-GR" sz="3000" dirty="0">
                <a:solidFill>
                  <a:srgbClr val="FFFF00"/>
                </a:solidFill>
                <a:cs typeface="Times New Roman" pitchFamily="18" charset="0"/>
              </a:rPr>
              <a:t/>
            </a:r>
            <a:br>
              <a:rPr lang="el-GR" sz="3000" dirty="0">
                <a:solidFill>
                  <a:srgbClr val="FFFF00"/>
                </a:solidFill>
                <a:cs typeface="Times New Roman" pitchFamily="18" charset="0"/>
              </a:rPr>
            </a:br>
            <a:r>
              <a:rPr lang="el-GR" sz="3000" dirty="0">
                <a:solidFill>
                  <a:srgbClr val="FF0000"/>
                </a:solidFill>
                <a:cs typeface="Times New Roman" pitchFamily="18" charset="0"/>
              </a:rPr>
              <a:t>Τ</a:t>
            </a:r>
            <a:r>
              <a:rPr lang="el-GR" dirty="0">
                <a:solidFill>
                  <a:srgbClr val="0000CC"/>
                </a:solidFill>
                <a:cs typeface="Times New Roman" pitchFamily="18" charset="0"/>
              </a:rPr>
              <a:t>ΕΧΝΟΛΟΓΙΚΗΣ</a:t>
            </a:r>
            <a:r>
              <a:rPr lang="el-GR" sz="3000" dirty="0">
                <a:cs typeface="Times New Roman" pitchFamily="18" charset="0"/>
              </a:rPr>
              <a:t/>
            </a:r>
            <a:br>
              <a:rPr lang="el-GR" sz="3000" dirty="0">
                <a:cs typeface="Times New Roman" pitchFamily="18" charset="0"/>
              </a:rPr>
            </a:br>
            <a:r>
              <a:rPr lang="el-GR" sz="3000" dirty="0" smtClean="0">
                <a:solidFill>
                  <a:srgbClr val="FF0000"/>
                </a:solidFill>
                <a:cs typeface="Times New Roman" pitchFamily="18" charset="0"/>
              </a:rPr>
              <a:t>Ε</a:t>
            </a:r>
            <a:r>
              <a:rPr lang="el-GR" dirty="0" smtClean="0">
                <a:solidFill>
                  <a:srgbClr val="0000CC"/>
                </a:solidFill>
                <a:cs typeface="Times New Roman" pitchFamily="18" charset="0"/>
              </a:rPr>
              <a:t>ΚΠΑΙΔΕΥΣΗΣ</a:t>
            </a:r>
            <a:endParaRPr lang="el-GR" dirty="0">
              <a:solidFill>
                <a:srgbClr val="0000CC"/>
              </a:solidFill>
              <a:cs typeface="Times New Roman" pitchFamily="18" charset="0"/>
            </a:endParaRPr>
          </a:p>
        </p:txBody>
      </p:sp>
      <p:pic>
        <p:nvPicPr>
          <p:cNvPr id="5" name="Object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99595" y="619124"/>
            <a:ext cx="2700338" cy="1474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4 - Ορθογώνιο"/>
          <p:cNvSpPr>
            <a:spLocks noChangeArrowheads="1"/>
          </p:cNvSpPr>
          <p:nvPr/>
        </p:nvSpPr>
        <p:spPr bwMode="auto">
          <a:xfrm>
            <a:off x="1768768" y="5857874"/>
            <a:ext cx="82042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defPPr>
              <a:defRPr lang="en-US"/>
            </a:defPPr>
            <a:lvl1pPr algn="l" rtl="0" eaLnBrk="0" fontAlgn="base" hangingPunct="0">
              <a:spcBef>
                <a:spcPct val="50000"/>
              </a:spcBef>
              <a:spcAft>
                <a:spcPct val="0"/>
              </a:spcAft>
              <a:defRPr sz="2500" b="1" kern="1200">
                <a:solidFill>
                  <a:schemeClr val="tx2"/>
                </a:solidFill>
                <a:latin typeface="Times New Roman" pitchFamily="18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50000"/>
              </a:spcBef>
              <a:spcAft>
                <a:spcPct val="0"/>
              </a:spcAft>
              <a:defRPr sz="2500" b="1" kern="1200">
                <a:solidFill>
                  <a:schemeClr val="tx2"/>
                </a:solidFill>
                <a:latin typeface="Times New Roman" pitchFamily="18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50000"/>
              </a:spcBef>
              <a:spcAft>
                <a:spcPct val="0"/>
              </a:spcAft>
              <a:defRPr sz="2500" b="1" kern="1200">
                <a:solidFill>
                  <a:schemeClr val="tx2"/>
                </a:solidFill>
                <a:latin typeface="Times New Roman" pitchFamily="18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50000"/>
              </a:spcBef>
              <a:spcAft>
                <a:spcPct val="0"/>
              </a:spcAft>
              <a:defRPr sz="2500" b="1" kern="1200">
                <a:solidFill>
                  <a:schemeClr val="tx2"/>
                </a:solidFill>
                <a:latin typeface="Times New Roman" pitchFamily="18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50000"/>
              </a:spcBef>
              <a:spcAft>
                <a:spcPct val="0"/>
              </a:spcAft>
              <a:defRPr sz="2500" b="1" kern="1200">
                <a:solidFill>
                  <a:schemeClr val="tx2"/>
                </a:solidFill>
                <a:latin typeface="Times New Roman" pitchFamily="18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500" b="1" kern="1200">
                <a:solidFill>
                  <a:schemeClr val="tx2"/>
                </a:solidFill>
                <a:latin typeface="Times New Roman" pitchFamily="18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500" b="1" kern="1200">
                <a:solidFill>
                  <a:schemeClr val="tx2"/>
                </a:solidFill>
                <a:latin typeface="Times New Roman" pitchFamily="18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500" b="1" kern="1200">
                <a:solidFill>
                  <a:schemeClr val="tx2"/>
                </a:solidFill>
                <a:latin typeface="Times New Roman" pitchFamily="18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500" b="1" kern="1200">
                <a:solidFill>
                  <a:schemeClr val="tx2"/>
                </a:solidFill>
                <a:latin typeface="Times New Roman" pitchFamily="18" charset="0"/>
                <a:ea typeface="+mn-ea"/>
                <a:cs typeface="+mn-cs"/>
              </a:defRPr>
            </a:lvl9pPr>
          </a:lstStyle>
          <a:p>
            <a:pPr algn="ctr">
              <a:spcBef>
                <a:spcPct val="0"/>
              </a:spcBef>
            </a:pPr>
            <a:r>
              <a:rPr lang="el-GR" altLang="el-GR" sz="2400" dirty="0">
                <a:solidFill>
                  <a:srgbClr val="0000CC"/>
                </a:solidFill>
                <a:cs typeface="Times New Roman" pitchFamily="18" charset="0"/>
              </a:rPr>
              <a:t>Καθηγητής Σιδερής  Ευστάθιος</a:t>
            </a:r>
          </a:p>
        </p:txBody>
      </p:sp>
      <p:graphicFrame>
        <p:nvGraphicFramePr>
          <p:cNvPr id="7" name="Πίνακας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54312126"/>
              </p:ext>
            </p:extLst>
          </p:nvPr>
        </p:nvGraphicFramePr>
        <p:xfrm>
          <a:off x="2073562" y="3316136"/>
          <a:ext cx="8128000" cy="16894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68600">
                  <a:extLst>
                    <a:ext uri="{9D8B030D-6E8A-4147-A177-3AD203B41FA5}">
                      <a16:colId xmlns:a16="http://schemas.microsoft.com/office/drawing/2014/main" val="4241030437"/>
                    </a:ext>
                  </a:extLst>
                </a:gridCol>
                <a:gridCol w="5359400">
                  <a:extLst>
                    <a:ext uri="{9D8B030D-6E8A-4147-A177-3AD203B41FA5}">
                      <a16:colId xmlns:a16="http://schemas.microsoft.com/office/drawing/2014/main" val="217217203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l-GR" sz="2400" b="1" dirty="0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ΜΑΘΗΜΑ</a:t>
                      </a:r>
                      <a:endParaRPr lang="el-GR" sz="24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2400" b="1" dirty="0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ΤΜΗΜΑ ΕΚΠΑΙΔΕΥΤΙΚΩΝ</a:t>
                      </a:r>
                      <a:endParaRPr lang="el-GR" sz="24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99147964"/>
                  </a:ext>
                </a:extLst>
              </a:tr>
              <a:tr h="632409">
                <a:tc rowSpan="2">
                  <a:txBody>
                    <a:bodyPr/>
                    <a:lstStyle/>
                    <a:p>
                      <a:pPr>
                        <a:spcBef>
                          <a:spcPts val="0"/>
                        </a:spcBef>
                      </a:pPr>
                      <a:r>
                        <a:rPr lang="el-GR" sz="20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ΦΥΣΙΚΗ</a:t>
                      </a:r>
                      <a:endParaRPr lang="el-GR" sz="20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l-GR" sz="20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Μηχανολόγων Μηχανικών</a:t>
                      </a:r>
                      <a:endParaRPr lang="el-GR" sz="20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645193725"/>
                  </a:ext>
                </a:extLst>
              </a:tr>
              <a:tr h="599851">
                <a:tc vMerge="1">
                  <a:txBody>
                    <a:bodyPr/>
                    <a:lstStyle/>
                    <a:p>
                      <a:endParaRPr lang="el-GR" sz="20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sz="20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Ηλεκτρονικών Μηχανικών</a:t>
                      </a:r>
                      <a:endParaRPr lang="el-GR" sz="20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96728540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632228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8"/>
          <p:cNvSpPr>
            <a:spLocks noChangeArrowheads="1"/>
          </p:cNvSpPr>
          <p:nvPr/>
        </p:nvSpPr>
        <p:spPr bwMode="auto">
          <a:xfrm>
            <a:off x="0" y="2889250"/>
            <a:ext cx="12192000" cy="420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rIns="0">
            <a:spAutoFit/>
          </a:bodyPr>
          <a:lstStyle>
            <a:lvl1pPr marL="285750" indent="-285750">
              <a:defRPr sz="2400" b="1" i="1" u="sng">
                <a:solidFill>
                  <a:schemeClr val="tx2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 b="1" i="1" u="sng">
                <a:solidFill>
                  <a:schemeClr val="tx2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 b="1" i="1" u="sng">
                <a:solidFill>
                  <a:schemeClr val="tx2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 b="1" i="1" u="sng">
                <a:solidFill>
                  <a:schemeClr val="tx2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 b="1" i="1" u="sng">
                <a:solidFill>
                  <a:schemeClr val="tx2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 u="sng">
                <a:solidFill>
                  <a:schemeClr val="tx2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 u="sng">
                <a:solidFill>
                  <a:schemeClr val="tx2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 u="sng">
                <a:solidFill>
                  <a:schemeClr val="tx2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 u="sng">
                <a:solidFill>
                  <a:schemeClr val="tx2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lnSpc>
                <a:spcPct val="90000"/>
              </a:lnSpc>
              <a:spcBef>
                <a:spcPct val="50000"/>
              </a:spcBef>
              <a:buSzPct val="100000"/>
            </a:pPr>
            <a:r>
              <a:rPr lang="el-GR" altLang="el-GR" i="0" u="none" dirty="0" smtClean="0">
                <a:solidFill>
                  <a:srgbClr val="FF99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anose="02020603050405020304" pitchFamily="18" charset="0"/>
              </a:rPr>
              <a:t>Συνθήκες Κύματος </a:t>
            </a:r>
            <a:r>
              <a:rPr lang="el-GR" altLang="el-GR" i="0" u="none" dirty="0">
                <a:solidFill>
                  <a:srgbClr val="FF99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anose="02020603050405020304" pitchFamily="18" charset="0"/>
              </a:rPr>
              <a:t>σε Ασυνέχεια του </a:t>
            </a:r>
            <a:r>
              <a:rPr lang="el-GR" altLang="el-GR" i="0" u="none" dirty="0" smtClean="0">
                <a:solidFill>
                  <a:srgbClr val="FF99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anose="02020603050405020304" pitchFamily="18" charset="0"/>
              </a:rPr>
              <a:t>Μέσου</a:t>
            </a:r>
            <a:r>
              <a:rPr lang="en-US" altLang="el-GR" i="0" u="none" dirty="0" smtClean="0">
                <a:solidFill>
                  <a:srgbClr val="FF99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anose="02020603050405020304" pitchFamily="18" charset="0"/>
              </a:rPr>
              <a:t> </a:t>
            </a:r>
            <a:r>
              <a:rPr lang="el-GR" altLang="el-GR" i="0" u="none" dirty="0" smtClean="0">
                <a:solidFill>
                  <a:srgbClr val="FF99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anose="02020603050405020304" pitchFamily="18" charset="0"/>
              </a:rPr>
              <a:t>Διάδοσης</a:t>
            </a:r>
            <a:endParaRPr lang="el-GR" altLang="el-GR" i="0" u="none" dirty="0">
              <a:solidFill>
                <a:srgbClr val="FF99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Times New Roman" panose="02020603050405020304" pitchFamily="18" charset="0"/>
            </a:endParaRPr>
          </a:p>
        </p:txBody>
      </p:sp>
      <p:sp>
        <p:nvSpPr>
          <p:cNvPr id="5" name="Rectangle 19"/>
          <p:cNvSpPr>
            <a:spLocks noGrp="1" noChangeArrowheads="1"/>
          </p:cNvSpPr>
          <p:nvPr>
            <p:ph type="title"/>
          </p:nvPr>
        </p:nvSpPr>
        <p:spPr>
          <a:xfrm>
            <a:off x="0" y="476250"/>
            <a:ext cx="12192000" cy="1733550"/>
          </a:xfrm>
        </p:spPr>
        <p:txBody>
          <a:bodyPr/>
          <a:lstStyle/>
          <a:p>
            <a:pPr algn="ctr">
              <a:lnSpc>
                <a:spcPct val="75000"/>
              </a:lnSpc>
            </a:pPr>
            <a:r>
              <a:rPr lang="el-GR" altLang="el-GR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ΚΥΜΑΤΙΚΑ ΦΑΙΝΟΜΕΝΑ </a:t>
            </a:r>
            <a:br>
              <a:rPr lang="el-GR" altLang="el-GR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l-GR" altLang="el-GR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ΣΕ ΑΣΥΝΕΧΕΙΕΣ ΤΟΥ ΜΕΣΟΥ ΔΙΑΔΟΣΗΣ</a:t>
            </a:r>
            <a:endParaRPr lang="en-US" altLang="el-GR" sz="3200" b="1" dirty="0" smtClean="0">
              <a:solidFill>
                <a:srgbClr val="FC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641062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 autoUpdateAnimBg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1026"/>
          <p:cNvSpPr txBox="1">
            <a:spLocks noChangeArrowheads="1"/>
          </p:cNvSpPr>
          <p:nvPr/>
        </p:nvSpPr>
        <p:spPr bwMode="auto">
          <a:xfrm>
            <a:off x="2459183" y="0"/>
            <a:ext cx="6850063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rIns="0">
            <a:spAutoFit/>
          </a:bodyPr>
          <a:lstStyle>
            <a:lvl1pPr marL="285750" indent="-285750">
              <a:defRPr sz="2400" b="1" i="1" u="sng">
                <a:solidFill>
                  <a:schemeClr val="tx2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 b="1" i="1" u="sng">
                <a:solidFill>
                  <a:schemeClr val="tx2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 b="1" i="1" u="sng">
                <a:solidFill>
                  <a:schemeClr val="tx2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 b="1" i="1" u="sng">
                <a:solidFill>
                  <a:schemeClr val="tx2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 b="1" i="1" u="sng">
                <a:solidFill>
                  <a:schemeClr val="tx2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 u="sng">
                <a:solidFill>
                  <a:schemeClr val="tx2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 u="sng">
                <a:solidFill>
                  <a:schemeClr val="tx2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 u="sng">
                <a:solidFill>
                  <a:schemeClr val="tx2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 u="sng">
                <a:solidFill>
                  <a:schemeClr val="tx2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l-GR" altLang="el-GR" i="0" u="none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ΣΥΝΘΗΚΕΣ </a:t>
            </a:r>
            <a:r>
              <a:rPr lang="el-GR" altLang="el-GR" i="0" u="none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ΚΥΜΑΤΟΣ ΣΕ ΑΣΥΝΕΧΕΙΑ ΤΟΥ ΜΕΣΟΥ ΔΙΑΔΟΣΗΣ</a:t>
            </a:r>
          </a:p>
        </p:txBody>
      </p:sp>
      <p:sp>
        <p:nvSpPr>
          <p:cNvPr id="5" name="Ορθογώνιο 4"/>
          <p:cNvSpPr/>
          <p:nvPr/>
        </p:nvSpPr>
        <p:spPr>
          <a:xfrm>
            <a:off x="6726" y="1059270"/>
            <a:ext cx="121920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l-GR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Μια σημαντική εξίσωση στη μελέτη όλων των κυμάτων</a:t>
            </a:r>
            <a:endParaRPr lang="el-GR" sz="3200" b="1" dirty="0">
              <a:solidFill>
                <a:srgbClr val="0000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22" name="Ομάδα 21"/>
          <p:cNvGrpSpPr/>
          <p:nvPr/>
        </p:nvGrpSpPr>
        <p:grpSpPr>
          <a:xfrm>
            <a:off x="-200" y="1742488"/>
            <a:ext cx="5798426" cy="338554"/>
            <a:chOff x="-200" y="1742488"/>
            <a:chExt cx="5798426" cy="338554"/>
          </a:xfrm>
        </p:grpSpPr>
        <p:sp>
          <p:nvSpPr>
            <p:cNvPr id="6" name="Ορθογώνιο 5"/>
            <p:cNvSpPr/>
            <p:nvPr/>
          </p:nvSpPr>
          <p:spPr>
            <a:xfrm>
              <a:off x="-200" y="1742488"/>
              <a:ext cx="4104609" cy="33855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l-GR" sz="16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Γενική μορφή της κυματικής εξίσωσης:</a:t>
              </a:r>
              <a:endParaRPr lang="el-GR" sz="20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7" name="TextBox 6"/>
                <p:cNvSpPr txBox="1"/>
                <p:nvPr/>
              </p:nvSpPr>
              <p:spPr>
                <a:xfrm>
                  <a:off x="3595251" y="1773265"/>
                  <a:ext cx="2202975" cy="307777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000" b="1" i="1" smtClean="0">
                            <a:solidFill>
                              <a:srgbClr val="0000CC"/>
                            </a:solidFill>
                            <a:latin typeface="Cambria Math" panose="02040503050406030204" pitchFamily="18" charset="0"/>
                          </a:rPr>
                          <m:t>𝑫</m:t>
                        </m:r>
                        <m:d>
                          <m:dPr>
                            <m:ctrlPr>
                              <a:rPr lang="en-US" sz="2000" b="1" i="1" smtClean="0">
                                <a:solidFill>
                                  <a:srgbClr val="0000CC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2000" b="1" i="1" smtClean="0">
                                <a:solidFill>
                                  <a:srgbClr val="0000CC"/>
                                </a:solidFill>
                                <a:latin typeface="Cambria Math" panose="02040503050406030204" pitchFamily="18" charset="0"/>
                              </a:rPr>
                              <m:t>𝒙</m:t>
                            </m:r>
                            <m:r>
                              <a:rPr lang="en-US" sz="2000" b="1" i="1" smtClean="0">
                                <a:solidFill>
                                  <a:srgbClr val="0000CC"/>
                                </a:solidFill>
                                <a:latin typeface="Cambria Math" panose="02040503050406030204" pitchFamily="18" charset="0"/>
                              </a:rPr>
                              <m:t>,</m:t>
                            </m:r>
                            <m:r>
                              <a:rPr lang="en-US" sz="2000" b="1" i="1" smtClean="0">
                                <a:solidFill>
                                  <a:srgbClr val="0000CC"/>
                                </a:solidFill>
                                <a:latin typeface="Cambria Math" panose="02040503050406030204" pitchFamily="18" charset="0"/>
                              </a:rPr>
                              <m:t>𝒕</m:t>
                            </m:r>
                          </m:e>
                        </m:d>
                        <m:r>
                          <a:rPr lang="en-US" sz="2000" b="1" i="1" smtClean="0">
                            <a:solidFill>
                              <a:srgbClr val="0000CC"/>
                            </a:solidFill>
                            <a:latin typeface="Cambria Math" panose="02040503050406030204" pitchFamily="18" charset="0"/>
                          </a:rPr>
                          <m:t>=</m:t>
                        </m:r>
                        <m:r>
                          <a:rPr lang="en-US" sz="2000" b="1" i="1" smtClean="0">
                            <a:solidFill>
                              <a:srgbClr val="0000CC"/>
                            </a:solidFill>
                            <a:latin typeface="Cambria Math" panose="02040503050406030204" pitchFamily="18" charset="0"/>
                          </a:rPr>
                          <m:t>𝒇</m:t>
                        </m:r>
                        <m:d>
                          <m:dPr>
                            <m:ctrlPr>
                              <a:rPr lang="en-US" sz="2000" b="1" i="1">
                                <a:solidFill>
                                  <a:srgbClr val="0000CC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2000" b="1" i="1" smtClean="0">
                                <a:solidFill>
                                  <a:srgbClr val="0000CC"/>
                                </a:solidFill>
                                <a:latin typeface="Cambria Math" panose="02040503050406030204" pitchFamily="18" charset="0"/>
                              </a:rPr>
                              <m:t>𝒙</m:t>
                            </m:r>
                            <m:r>
                              <a:rPr lang="en-US" sz="2000" b="1" i="1" smtClean="0">
                                <a:solidFill>
                                  <a:srgbClr val="0000CC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±</m:t>
                            </m:r>
                            <m:r>
                              <a:rPr lang="el-GR" sz="2000" b="1" i="1" smtClean="0">
                                <a:solidFill>
                                  <a:srgbClr val="0000CC"/>
                                </a:solidFill>
                                <a:latin typeface="Cambria Math" panose="02040503050406030204" pitchFamily="18" charset="0"/>
                              </a:rPr>
                              <m:t>𝝊</m:t>
                            </m:r>
                            <m:r>
                              <a:rPr lang="en-US" sz="2000" b="1" i="1">
                                <a:solidFill>
                                  <a:srgbClr val="0000CC"/>
                                </a:solidFill>
                                <a:latin typeface="Cambria Math" panose="02040503050406030204" pitchFamily="18" charset="0"/>
                              </a:rPr>
                              <m:t>𝒕</m:t>
                            </m:r>
                          </m:e>
                        </m:d>
                      </m:oMath>
                    </m:oMathPara>
                  </a14:m>
                  <a:endParaRPr lang="el-GR" sz="2000" b="1" dirty="0">
                    <a:solidFill>
                      <a:srgbClr val="0000CC"/>
                    </a:solidFill>
                  </a:endParaRPr>
                </a:p>
              </p:txBody>
            </p:sp>
          </mc:Choice>
          <mc:Fallback xmlns="">
            <p:sp>
              <p:nvSpPr>
                <p:cNvPr id="7" name="TextBox 6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595251" y="1773265"/>
                  <a:ext cx="2202975" cy="307777"/>
                </a:xfrm>
                <a:prstGeom prst="rect">
                  <a:avLst/>
                </a:prstGeom>
                <a:blipFill>
                  <a:blip r:embed="rId2"/>
                  <a:stretch>
                    <a:fillRect l="-2493" b="-34000"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23" name="Ομάδα 22"/>
          <p:cNvGrpSpPr/>
          <p:nvPr/>
        </p:nvGrpSpPr>
        <p:grpSpPr>
          <a:xfrm>
            <a:off x="6726" y="2393260"/>
            <a:ext cx="7668655" cy="597279"/>
            <a:chOff x="380802" y="2393260"/>
            <a:chExt cx="7668655" cy="597279"/>
          </a:xfrm>
        </p:grpSpPr>
        <p:sp>
          <p:nvSpPr>
            <p:cNvPr id="8" name="Ορθογώνιο 7"/>
            <p:cNvSpPr/>
            <p:nvPr/>
          </p:nvSpPr>
          <p:spPr>
            <a:xfrm>
              <a:off x="380802" y="2528739"/>
              <a:ext cx="5354983" cy="33855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l-GR" sz="16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Μερική 1η χωρική παράγωγος κυματικής εξίσωσης:</a:t>
              </a:r>
              <a:endParaRPr lang="el-GR" sz="20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9" name="TextBox 8"/>
                <p:cNvSpPr txBox="1"/>
                <p:nvPr/>
              </p:nvSpPr>
              <p:spPr>
                <a:xfrm>
                  <a:off x="5281520" y="2393260"/>
                  <a:ext cx="2767937" cy="597279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f>
                          <m:fPr>
                            <m:ctrlPr>
                              <a:rPr lang="en-US" sz="2000" b="1" i="1" smtClean="0">
                                <a:solidFill>
                                  <a:srgbClr val="0000CC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2000" b="1" i="1" smtClean="0">
                                <a:solidFill>
                                  <a:srgbClr val="0000CC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𝝏</m:t>
                            </m:r>
                            <m:r>
                              <a:rPr lang="en-US" sz="2000" b="1" i="1">
                                <a:solidFill>
                                  <a:srgbClr val="0000CC"/>
                                </a:solidFill>
                                <a:latin typeface="Cambria Math" panose="02040503050406030204" pitchFamily="18" charset="0"/>
                              </a:rPr>
                              <m:t>𝑫</m:t>
                            </m:r>
                            <m:d>
                              <m:dPr>
                                <m:ctrlPr>
                                  <a:rPr lang="en-US" sz="2000" b="1" i="1">
                                    <a:solidFill>
                                      <a:srgbClr val="0000CC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sz="2000" b="1" i="1" smtClean="0">
                                    <a:solidFill>
                                      <a:srgbClr val="0000CC"/>
                                    </a:solidFill>
                                    <a:latin typeface="Cambria Math" panose="02040503050406030204" pitchFamily="18" charset="0"/>
                                  </a:rPr>
                                  <m:t>𝒙</m:t>
                                </m:r>
                                <m:r>
                                  <a:rPr lang="en-US" sz="2000" b="1" i="1">
                                    <a:solidFill>
                                      <a:srgbClr val="0000CC"/>
                                    </a:solidFill>
                                    <a:latin typeface="Cambria Math" panose="02040503050406030204" pitchFamily="18" charset="0"/>
                                  </a:rPr>
                                  <m:t>,</m:t>
                                </m:r>
                                <m:r>
                                  <a:rPr lang="en-US" sz="2000" b="1" i="1">
                                    <a:solidFill>
                                      <a:srgbClr val="0000CC"/>
                                    </a:solidFill>
                                    <a:latin typeface="Cambria Math" panose="02040503050406030204" pitchFamily="18" charset="0"/>
                                  </a:rPr>
                                  <m:t>𝒕</m:t>
                                </m:r>
                              </m:e>
                            </m:d>
                          </m:num>
                          <m:den>
                            <m:r>
                              <a:rPr lang="en-US" sz="2000" b="1" i="1" smtClean="0">
                                <a:solidFill>
                                  <a:srgbClr val="0000CC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𝝏</m:t>
                            </m:r>
                            <m:r>
                              <a:rPr lang="en-US" sz="2000" b="1" i="1" smtClean="0">
                                <a:solidFill>
                                  <a:srgbClr val="0000CC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𝒙</m:t>
                            </m:r>
                          </m:den>
                        </m:f>
                        <m:r>
                          <a:rPr lang="en-US" sz="2000" b="1" i="1" smtClean="0">
                            <a:solidFill>
                              <a:srgbClr val="0000CC"/>
                            </a:solidFill>
                            <a:latin typeface="Cambria Math" panose="02040503050406030204" pitchFamily="18" charset="0"/>
                          </a:rPr>
                          <m:t>=</m:t>
                        </m:r>
                        <m:f>
                          <m:fPr>
                            <m:ctrlPr>
                              <a:rPr lang="en-US" sz="2000" b="1" i="1" smtClean="0">
                                <a:solidFill>
                                  <a:srgbClr val="0000CC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2000" b="1" i="1" smtClean="0">
                                <a:solidFill>
                                  <a:srgbClr val="0000CC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𝝏</m:t>
                            </m:r>
                            <m:r>
                              <a:rPr lang="en-US" sz="2000" b="1" i="1">
                                <a:solidFill>
                                  <a:srgbClr val="0000CC"/>
                                </a:solidFill>
                                <a:latin typeface="Cambria Math" panose="02040503050406030204" pitchFamily="18" charset="0"/>
                              </a:rPr>
                              <m:t>𝒇</m:t>
                            </m:r>
                            <m:d>
                              <m:dPr>
                                <m:ctrlPr>
                                  <a:rPr lang="en-US" sz="2000" b="1" i="1">
                                    <a:solidFill>
                                      <a:srgbClr val="0000CC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sz="2000" b="1" i="1" smtClean="0">
                                    <a:solidFill>
                                      <a:srgbClr val="0000CC"/>
                                    </a:solidFill>
                                    <a:latin typeface="Cambria Math" panose="02040503050406030204" pitchFamily="18" charset="0"/>
                                  </a:rPr>
                                  <m:t>𝒙</m:t>
                                </m:r>
                                <m:r>
                                  <a:rPr lang="en-US" sz="2000" b="1" i="1">
                                    <a:solidFill>
                                      <a:srgbClr val="0000CC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±</m:t>
                                </m:r>
                                <m:r>
                                  <a:rPr lang="el-GR" sz="2000" b="1" i="1" smtClean="0">
                                    <a:solidFill>
                                      <a:srgbClr val="0000CC"/>
                                    </a:solidFill>
                                    <a:latin typeface="Cambria Math" panose="02040503050406030204" pitchFamily="18" charset="0"/>
                                  </a:rPr>
                                  <m:t>𝝊</m:t>
                                </m:r>
                                <m:r>
                                  <a:rPr lang="en-US" sz="2000" b="1" i="1">
                                    <a:solidFill>
                                      <a:srgbClr val="0000CC"/>
                                    </a:solidFill>
                                    <a:latin typeface="Cambria Math" panose="02040503050406030204" pitchFamily="18" charset="0"/>
                                  </a:rPr>
                                  <m:t>𝒕</m:t>
                                </m:r>
                              </m:e>
                            </m:d>
                          </m:num>
                          <m:den>
                            <m:r>
                              <a:rPr lang="en-US" sz="2000" b="1" i="1" smtClean="0">
                                <a:solidFill>
                                  <a:srgbClr val="0000CC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𝝏</m:t>
                            </m:r>
                            <m:r>
                              <a:rPr lang="en-US" sz="2000" b="1" i="1" smtClean="0">
                                <a:solidFill>
                                  <a:srgbClr val="0000CC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𝒙</m:t>
                            </m:r>
                          </m:den>
                        </m:f>
                        <m:r>
                          <a:rPr lang="en-US" sz="2000" b="1" i="1" smtClean="0">
                            <a:solidFill>
                              <a:srgbClr val="0000CC"/>
                            </a:solidFill>
                            <a:latin typeface="Cambria Math" panose="02040503050406030204" pitchFamily="18" charset="0"/>
                          </a:rPr>
                          <m:t>=</m:t>
                        </m:r>
                      </m:oMath>
                    </m:oMathPara>
                  </a14:m>
                  <a:endParaRPr lang="el-GR" sz="2000" b="1" dirty="0">
                    <a:solidFill>
                      <a:srgbClr val="0000CC"/>
                    </a:solidFill>
                  </a:endParaRPr>
                </a:p>
              </p:txBody>
            </p:sp>
          </mc:Choice>
          <mc:Fallback xmlns="">
            <p:sp>
              <p:nvSpPr>
                <p:cNvPr id="9" name="TextBox 8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281520" y="2393260"/>
                  <a:ext cx="2767937" cy="597279"/>
                </a:xfrm>
                <a:prstGeom prst="rect">
                  <a:avLst/>
                </a:prstGeom>
                <a:blipFill>
                  <a:blip r:embed="rId3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7675755" y="2405860"/>
                <a:ext cx="2638799" cy="651910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2000" b="1" i="1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000" b="1" i="1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𝝏</m:t>
                          </m:r>
                          <m:r>
                            <a:rPr lang="en-US" sz="2000" b="1" i="1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  <m:t>𝒇</m:t>
                          </m:r>
                          <m:d>
                            <m:dPr>
                              <m:ctrlPr>
                                <a:rPr lang="en-US" sz="2000" b="1" i="1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000" b="1" i="1" smtClean="0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  <m:r>
                                <a:rPr lang="en-US" sz="2000" b="1" i="1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±</m:t>
                              </m:r>
                              <m:r>
                                <a:rPr lang="el-GR" sz="2000" b="1" i="1" smtClean="0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</a:rPr>
                                <m:t>𝝊</m:t>
                              </m:r>
                              <m:r>
                                <a:rPr lang="en-US" sz="2000" b="1" i="1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</a:rPr>
                                <m:t>𝒕</m:t>
                              </m:r>
                            </m:e>
                          </m:d>
                        </m:num>
                        <m:den>
                          <m:r>
                            <a:rPr lang="en-US" sz="2000" b="1" i="1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𝝏</m:t>
                          </m:r>
                          <m:r>
                            <a:rPr lang="en-US" sz="2000" b="1" i="1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(</m:t>
                          </m:r>
                          <m:r>
                            <a:rPr lang="en-US" sz="2000" b="1" i="1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𝒙</m:t>
                          </m:r>
                          <m:r>
                            <a:rPr lang="en-US" sz="2000" b="1" i="1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±</m:t>
                          </m:r>
                          <m:r>
                            <a:rPr lang="el-GR" sz="2000" b="1" i="1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  <m:t>𝝊</m:t>
                          </m:r>
                          <m:r>
                            <a:rPr lang="en-US" sz="2000" b="1" i="1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  <m:t>𝒕</m:t>
                          </m:r>
                          <m:r>
                            <a:rPr lang="el-GR" sz="2000" b="1" i="1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  <m:t>)</m:t>
                          </m:r>
                        </m:den>
                      </m:f>
                      <m:f>
                        <m:fPr>
                          <m:ctrlPr>
                            <a:rPr lang="en-US" sz="2000" b="1" i="1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000" b="1" i="1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𝝏</m:t>
                          </m:r>
                          <m:r>
                            <a:rPr lang="en-US" sz="2000" b="1" i="1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(</m:t>
                          </m:r>
                          <m:r>
                            <a:rPr lang="en-US" sz="2000" b="1" i="1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𝒙</m:t>
                          </m:r>
                          <m:r>
                            <a:rPr lang="en-US" sz="2000" b="1" i="1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±</m:t>
                          </m:r>
                          <m:r>
                            <a:rPr lang="el-GR" sz="2000" b="1" i="1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  <m:t>𝝊</m:t>
                          </m:r>
                          <m:r>
                            <a:rPr lang="en-US" sz="2000" b="1" i="1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  <m:t>𝒕</m:t>
                          </m:r>
                          <m:r>
                            <a:rPr lang="el-GR" sz="2000" b="1" i="1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  <m:t>)</m:t>
                          </m:r>
                        </m:num>
                        <m:den>
                          <m:r>
                            <a:rPr lang="en-US" sz="2000" b="1" i="1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𝝏</m:t>
                          </m:r>
                          <m:r>
                            <a:rPr lang="en-US" sz="2000" b="1" i="1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𝒙</m:t>
                          </m:r>
                        </m:den>
                      </m:f>
                      <m:r>
                        <a:rPr lang="en-US" sz="2000" b="1" i="1" smtClean="0">
                          <a:solidFill>
                            <a:srgbClr val="0000CC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l-GR" sz="2000" b="1" dirty="0">
                  <a:solidFill>
                    <a:srgbClr val="0000CC"/>
                  </a:solidFill>
                </a:endParaRPr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75755" y="2405860"/>
                <a:ext cx="2638799" cy="651910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10322313" y="2405860"/>
                <a:ext cx="1131912" cy="651910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2000" b="1" i="1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000" b="1" i="1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  <m:t>𝒇</m:t>
                          </m:r>
                          <m:d>
                            <m:dPr>
                              <m:ctrlPr>
                                <a:rPr lang="en-US" sz="2000" b="1" i="1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000" b="1" i="1" smtClean="0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  <m:r>
                                <a:rPr lang="en-US" sz="2000" b="1" i="1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±</m:t>
                              </m:r>
                              <m:r>
                                <a:rPr lang="el-GR" sz="2000" b="1" i="1" smtClean="0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</a:rPr>
                                <m:t>𝝊</m:t>
                              </m:r>
                              <m:r>
                                <a:rPr lang="en-US" sz="2000" b="1" i="1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</a:rPr>
                                <m:t>𝒕</m:t>
                              </m:r>
                            </m:e>
                          </m:d>
                        </m:num>
                        <m:den>
                          <m:r>
                            <a:rPr lang="en-US" sz="2000" b="1" i="1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𝝏</m:t>
                          </m:r>
                          <m:r>
                            <a:rPr lang="en-US" sz="2000" b="1" i="1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(</m:t>
                          </m:r>
                          <m:r>
                            <a:rPr lang="en-US" sz="2000" b="1" i="1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𝒙</m:t>
                          </m:r>
                          <m:r>
                            <a:rPr lang="en-US" sz="2000" b="1" i="1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±</m:t>
                          </m:r>
                          <m:r>
                            <a:rPr lang="el-GR" sz="2000" b="1" i="1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  <m:t>𝝊</m:t>
                          </m:r>
                          <m:r>
                            <a:rPr lang="en-US" sz="2000" b="1" i="1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  <m:t>𝒕</m:t>
                          </m:r>
                          <m:r>
                            <a:rPr lang="el-GR" sz="2000" b="1" i="1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  <m:t>)</m:t>
                          </m:r>
                        </m:den>
                      </m:f>
                    </m:oMath>
                  </m:oMathPara>
                </a14:m>
                <a:endParaRPr lang="el-GR" sz="2000" b="1" dirty="0">
                  <a:solidFill>
                    <a:srgbClr val="0000CC"/>
                  </a:solidFill>
                </a:endParaRPr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322313" y="2405860"/>
                <a:ext cx="1131912" cy="651910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24" name="Ομάδα 23"/>
          <p:cNvGrpSpPr/>
          <p:nvPr/>
        </p:nvGrpSpPr>
        <p:grpSpPr>
          <a:xfrm>
            <a:off x="-7130" y="3376934"/>
            <a:ext cx="7308778" cy="537519"/>
            <a:chOff x="-7130" y="3376934"/>
            <a:chExt cx="7308778" cy="537519"/>
          </a:xfrm>
        </p:grpSpPr>
        <p:sp>
          <p:nvSpPr>
            <p:cNvPr id="12" name="Ορθογώνιο 11"/>
            <p:cNvSpPr/>
            <p:nvPr/>
          </p:nvSpPr>
          <p:spPr>
            <a:xfrm>
              <a:off x="-7130" y="3481240"/>
              <a:ext cx="5431185" cy="33855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l-GR" sz="16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Μερική 1η χρονική παράγωγος κυματικής εξίσωσης:</a:t>
              </a:r>
              <a:endParaRPr lang="el-GR" sz="20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3" name="TextBox 12"/>
                <p:cNvSpPr txBox="1"/>
                <p:nvPr/>
              </p:nvSpPr>
              <p:spPr>
                <a:xfrm>
                  <a:off x="4789678" y="3376934"/>
                  <a:ext cx="2511970" cy="537519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f>
                          <m:fPr>
                            <m:ctrlPr>
                              <a:rPr lang="en-US" b="1" i="1" smtClean="0">
                                <a:solidFill>
                                  <a:srgbClr val="0000CC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b="1" i="1" smtClean="0">
                                <a:solidFill>
                                  <a:srgbClr val="0000CC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𝝏</m:t>
                            </m:r>
                            <m:r>
                              <a:rPr lang="en-US" b="1" i="1">
                                <a:solidFill>
                                  <a:srgbClr val="0000CC"/>
                                </a:solidFill>
                                <a:latin typeface="Cambria Math" panose="02040503050406030204" pitchFamily="18" charset="0"/>
                              </a:rPr>
                              <m:t>𝑫</m:t>
                            </m:r>
                            <m:d>
                              <m:dPr>
                                <m:ctrlPr>
                                  <a:rPr lang="en-US" b="1" i="1">
                                    <a:solidFill>
                                      <a:srgbClr val="0000CC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b="1" i="1" smtClean="0">
                                    <a:solidFill>
                                      <a:srgbClr val="0000CC"/>
                                    </a:solidFill>
                                    <a:latin typeface="Cambria Math" panose="02040503050406030204" pitchFamily="18" charset="0"/>
                                  </a:rPr>
                                  <m:t>𝒙</m:t>
                                </m:r>
                                <m:r>
                                  <a:rPr lang="en-US" b="1" i="1">
                                    <a:solidFill>
                                      <a:srgbClr val="0000CC"/>
                                    </a:solidFill>
                                    <a:latin typeface="Cambria Math" panose="02040503050406030204" pitchFamily="18" charset="0"/>
                                  </a:rPr>
                                  <m:t>,</m:t>
                                </m:r>
                                <m:r>
                                  <a:rPr lang="en-US" b="1" i="1">
                                    <a:solidFill>
                                      <a:srgbClr val="0000CC"/>
                                    </a:solidFill>
                                    <a:latin typeface="Cambria Math" panose="02040503050406030204" pitchFamily="18" charset="0"/>
                                  </a:rPr>
                                  <m:t>𝒕</m:t>
                                </m:r>
                              </m:e>
                            </m:d>
                          </m:num>
                          <m:den>
                            <m:r>
                              <a:rPr lang="en-US" b="1" i="1" smtClean="0">
                                <a:solidFill>
                                  <a:srgbClr val="0000CC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𝝏</m:t>
                            </m:r>
                            <m:r>
                              <a:rPr lang="en-US" b="1" i="1" smtClean="0">
                                <a:solidFill>
                                  <a:srgbClr val="0000CC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𝒕</m:t>
                            </m:r>
                          </m:den>
                        </m:f>
                        <m:r>
                          <a:rPr lang="en-US" b="1" i="1" smtClean="0">
                            <a:solidFill>
                              <a:srgbClr val="0000CC"/>
                            </a:solidFill>
                            <a:latin typeface="Cambria Math" panose="02040503050406030204" pitchFamily="18" charset="0"/>
                          </a:rPr>
                          <m:t>=</m:t>
                        </m:r>
                        <m:f>
                          <m:fPr>
                            <m:ctrlPr>
                              <a:rPr lang="en-US" b="1" i="1" smtClean="0">
                                <a:solidFill>
                                  <a:srgbClr val="0000CC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b="1" i="1" smtClean="0">
                                <a:solidFill>
                                  <a:srgbClr val="0000CC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𝝏</m:t>
                            </m:r>
                            <m:r>
                              <a:rPr lang="en-US" b="1" i="1">
                                <a:solidFill>
                                  <a:srgbClr val="0000CC"/>
                                </a:solidFill>
                                <a:latin typeface="Cambria Math" panose="02040503050406030204" pitchFamily="18" charset="0"/>
                              </a:rPr>
                              <m:t>𝒇</m:t>
                            </m:r>
                            <m:d>
                              <m:dPr>
                                <m:ctrlPr>
                                  <a:rPr lang="en-US" b="1" i="1">
                                    <a:solidFill>
                                      <a:srgbClr val="0000CC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b="1" i="1" smtClean="0">
                                    <a:solidFill>
                                      <a:srgbClr val="0000CC"/>
                                    </a:solidFill>
                                    <a:latin typeface="Cambria Math" panose="02040503050406030204" pitchFamily="18" charset="0"/>
                                  </a:rPr>
                                  <m:t>𝒙</m:t>
                                </m:r>
                                <m:r>
                                  <a:rPr lang="en-US" b="1" i="1">
                                    <a:solidFill>
                                      <a:srgbClr val="0000CC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±</m:t>
                                </m:r>
                                <m:r>
                                  <a:rPr lang="el-GR" b="1" i="1" smtClean="0">
                                    <a:solidFill>
                                      <a:srgbClr val="0000CC"/>
                                    </a:solidFill>
                                    <a:latin typeface="Cambria Math" panose="02040503050406030204" pitchFamily="18" charset="0"/>
                                  </a:rPr>
                                  <m:t>𝝊</m:t>
                                </m:r>
                                <m:r>
                                  <a:rPr lang="en-US" b="1" i="1">
                                    <a:solidFill>
                                      <a:srgbClr val="0000CC"/>
                                    </a:solidFill>
                                    <a:latin typeface="Cambria Math" panose="02040503050406030204" pitchFamily="18" charset="0"/>
                                  </a:rPr>
                                  <m:t>𝒕</m:t>
                                </m:r>
                              </m:e>
                            </m:d>
                          </m:num>
                          <m:den>
                            <m:r>
                              <a:rPr lang="en-US" b="1" i="1" smtClean="0">
                                <a:solidFill>
                                  <a:srgbClr val="0000CC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𝝏</m:t>
                            </m:r>
                            <m:r>
                              <a:rPr lang="en-US" b="1" i="1" smtClean="0">
                                <a:solidFill>
                                  <a:srgbClr val="0000CC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𝒕</m:t>
                            </m:r>
                          </m:den>
                        </m:f>
                        <m:r>
                          <a:rPr lang="en-US" b="1" i="1" smtClean="0">
                            <a:solidFill>
                              <a:srgbClr val="0000CC"/>
                            </a:solidFill>
                            <a:latin typeface="Cambria Math" panose="02040503050406030204" pitchFamily="18" charset="0"/>
                          </a:rPr>
                          <m:t>=</m:t>
                        </m:r>
                      </m:oMath>
                    </m:oMathPara>
                  </a14:m>
                  <a:endParaRPr lang="el-GR" b="1" dirty="0">
                    <a:solidFill>
                      <a:srgbClr val="0000CC"/>
                    </a:solidFill>
                  </a:endParaRPr>
                </a:p>
              </p:txBody>
            </p:sp>
          </mc:Choice>
          <mc:Fallback xmlns="">
            <p:sp>
              <p:nvSpPr>
                <p:cNvPr id="13" name="TextBox 12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789678" y="3376934"/>
                  <a:ext cx="2511970" cy="537519"/>
                </a:xfrm>
                <a:prstGeom prst="rect">
                  <a:avLst/>
                </a:prstGeom>
                <a:blipFill>
                  <a:blip r:embed="rId6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7329388" y="3347970"/>
                <a:ext cx="2638799" cy="651910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2000" b="1" i="1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000" b="1" i="1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𝝏</m:t>
                          </m:r>
                          <m:r>
                            <a:rPr lang="en-US" sz="2000" b="1" i="1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  <m:t>𝒇</m:t>
                          </m:r>
                          <m:d>
                            <m:dPr>
                              <m:ctrlPr>
                                <a:rPr lang="en-US" sz="2000" b="1" i="1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000" b="1" i="1" smtClean="0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  <m:r>
                                <a:rPr lang="en-US" sz="2000" b="1" i="1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±</m:t>
                              </m:r>
                              <m:r>
                                <a:rPr lang="el-GR" sz="2000" b="1" i="1" smtClean="0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</a:rPr>
                                <m:t>𝝊</m:t>
                              </m:r>
                              <m:r>
                                <a:rPr lang="en-US" sz="2000" b="1" i="1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</a:rPr>
                                <m:t>𝒕</m:t>
                              </m:r>
                            </m:e>
                          </m:d>
                        </m:num>
                        <m:den>
                          <m:r>
                            <a:rPr lang="en-US" sz="2000" b="1" i="1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𝝏</m:t>
                          </m:r>
                          <m:r>
                            <a:rPr lang="en-US" sz="2000" b="1" i="1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(</m:t>
                          </m:r>
                          <m:r>
                            <a:rPr lang="en-US" sz="2000" b="1" i="1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𝒙</m:t>
                          </m:r>
                          <m:r>
                            <a:rPr lang="en-US" sz="2000" b="1" i="1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±</m:t>
                          </m:r>
                          <m:r>
                            <a:rPr lang="el-GR" sz="2000" b="1" i="1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  <m:t>𝝊</m:t>
                          </m:r>
                          <m:r>
                            <a:rPr lang="en-US" sz="2000" b="1" i="1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  <m:t>𝒕</m:t>
                          </m:r>
                          <m:r>
                            <a:rPr lang="el-GR" sz="2000" b="1" i="1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  <m:t>)</m:t>
                          </m:r>
                        </m:den>
                      </m:f>
                      <m:f>
                        <m:fPr>
                          <m:ctrlPr>
                            <a:rPr lang="en-US" sz="2000" b="1" i="1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000" b="1" i="1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𝝏</m:t>
                          </m:r>
                          <m:r>
                            <a:rPr lang="en-US" sz="2000" b="1" i="1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(</m:t>
                          </m:r>
                          <m:r>
                            <a:rPr lang="en-US" sz="2000" b="1" i="1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𝒙</m:t>
                          </m:r>
                          <m:r>
                            <a:rPr lang="en-US" sz="2000" b="1" i="1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±</m:t>
                          </m:r>
                          <m:r>
                            <a:rPr lang="el-GR" sz="2000" b="1" i="1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  <m:t>𝝊</m:t>
                          </m:r>
                          <m:r>
                            <a:rPr lang="en-US" sz="2000" b="1" i="1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  <m:t>𝒕</m:t>
                          </m:r>
                          <m:r>
                            <a:rPr lang="el-GR" sz="2000" b="1" i="1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  <m:t>)</m:t>
                          </m:r>
                        </m:num>
                        <m:den>
                          <m:r>
                            <a:rPr lang="en-US" sz="2000" b="1" i="1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𝝏</m:t>
                          </m:r>
                          <m:r>
                            <a:rPr lang="en-US" sz="2000" b="1" i="1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𝒕</m:t>
                          </m:r>
                        </m:den>
                      </m:f>
                      <m:r>
                        <a:rPr lang="en-US" sz="2000" b="1" i="1" smtClean="0">
                          <a:solidFill>
                            <a:srgbClr val="0000CC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l-GR" sz="2000" b="1" dirty="0">
                  <a:solidFill>
                    <a:srgbClr val="0000CC"/>
                  </a:solidFill>
                </a:endParaRPr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29388" y="3347970"/>
                <a:ext cx="2638799" cy="651910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/>
              <p:nvPr/>
            </p:nvSpPr>
            <p:spPr>
              <a:xfrm>
                <a:off x="9996727" y="3347970"/>
                <a:ext cx="1861728" cy="651910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2000" b="1" i="1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000" b="1" i="1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𝝏</m:t>
                          </m:r>
                          <m:r>
                            <a:rPr lang="en-US" sz="2000" b="1" i="1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  <m:t>𝒇</m:t>
                          </m:r>
                          <m:d>
                            <m:dPr>
                              <m:ctrlPr>
                                <a:rPr lang="en-US" sz="2000" b="1" i="1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000" b="1" i="1" smtClean="0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  <m:r>
                                <a:rPr lang="en-US" sz="2000" b="1" i="1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±</m:t>
                              </m:r>
                              <m:r>
                                <a:rPr lang="el-GR" sz="2000" b="1" i="1" smtClean="0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</a:rPr>
                                <m:t>𝝊</m:t>
                              </m:r>
                              <m:r>
                                <a:rPr lang="en-US" sz="2000" b="1" i="1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</a:rPr>
                                <m:t>𝒕</m:t>
                              </m:r>
                            </m:e>
                          </m:d>
                        </m:num>
                        <m:den>
                          <m:r>
                            <a:rPr lang="en-US" sz="2000" b="1" i="1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𝝏</m:t>
                          </m:r>
                          <m:r>
                            <a:rPr lang="en-US" sz="2000" b="1" i="1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(</m:t>
                          </m:r>
                          <m:r>
                            <a:rPr lang="en-US" sz="2000" b="1" i="1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𝒙</m:t>
                          </m:r>
                          <m:r>
                            <a:rPr lang="en-US" sz="2000" b="1" i="1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±</m:t>
                          </m:r>
                          <m:r>
                            <a:rPr lang="el-GR" sz="2000" b="1" i="1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  <m:t>𝝊</m:t>
                          </m:r>
                          <m:r>
                            <a:rPr lang="en-US" sz="2000" b="1" i="1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  <m:t>𝒕</m:t>
                          </m:r>
                          <m:r>
                            <a:rPr lang="el-GR" sz="2000" b="1" i="1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  <m:t>)</m:t>
                          </m:r>
                        </m:den>
                      </m:f>
                      <m:d>
                        <m:dPr>
                          <m:ctrlPr>
                            <a:rPr lang="en-US" sz="2000" b="1" i="1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000" b="1" i="1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±</m:t>
                          </m:r>
                          <m:r>
                            <a:rPr lang="el-GR" sz="2000" b="1" i="1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𝝊</m:t>
                          </m:r>
                        </m:e>
                      </m:d>
                    </m:oMath>
                  </m:oMathPara>
                </a14:m>
                <a:endParaRPr lang="el-GR" sz="2000" b="1" dirty="0">
                  <a:solidFill>
                    <a:srgbClr val="0000CC"/>
                  </a:solidFill>
                </a:endParaRPr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996727" y="3347970"/>
                <a:ext cx="1861728" cy="651910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25" name="Ομάδα 24"/>
          <p:cNvGrpSpPr/>
          <p:nvPr/>
        </p:nvGrpSpPr>
        <p:grpSpPr>
          <a:xfrm>
            <a:off x="5284981" y="4383599"/>
            <a:ext cx="2871813" cy="651910"/>
            <a:chOff x="5284981" y="4383599"/>
            <a:chExt cx="2871813" cy="651910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6" name="TextBox 15"/>
                <p:cNvSpPr txBox="1"/>
                <p:nvPr/>
              </p:nvSpPr>
              <p:spPr>
                <a:xfrm>
                  <a:off x="5284981" y="4391787"/>
                  <a:ext cx="1603965" cy="620811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f>
                          <m:fPr>
                            <m:ctrlPr>
                              <a:rPr lang="en-US" sz="2000" b="1" i="1" smtClean="0">
                                <a:solidFill>
                                  <a:srgbClr val="0000CC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l-GR" sz="2000" b="1" i="1" smtClean="0">
                                <a:solidFill>
                                  <a:srgbClr val="0000CC"/>
                                </a:solidFill>
                                <a:latin typeface="Cambria Math" panose="02040503050406030204" pitchFamily="18" charset="0"/>
                              </a:rPr>
                              <m:t>𝟏</m:t>
                            </m:r>
                          </m:num>
                          <m:den>
                            <m:r>
                              <a:rPr lang="en-US" sz="2000" b="1" i="1" smtClean="0">
                                <a:solidFill>
                                  <a:srgbClr val="0000CC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±</m:t>
                            </m:r>
                            <m:r>
                              <a:rPr lang="el-GR" sz="2000" b="1" i="1" smtClean="0">
                                <a:solidFill>
                                  <a:srgbClr val="0000CC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𝝊</m:t>
                            </m:r>
                          </m:den>
                        </m:f>
                        <m:f>
                          <m:fPr>
                            <m:ctrlPr>
                              <a:rPr lang="en-US" sz="2000" b="1" i="1" smtClean="0">
                                <a:solidFill>
                                  <a:srgbClr val="0000CC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2000" b="1" i="1" smtClean="0">
                                <a:solidFill>
                                  <a:srgbClr val="0000CC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𝝏</m:t>
                            </m:r>
                            <m:r>
                              <a:rPr lang="en-US" sz="2000" b="1" i="1">
                                <a:solidFill>
                                  <a:srgbClr val="0000CC"/>
                                </a:solidFill>
                                <a:latin typeface="Cambria Math" panose="02040503050406030204" pitchFamily="18" charset="0"/>
                              </a:rPr>
                              <m:t>𝑫</m:t>
                            </m:r>
                            <m:d>
                              <m:dPr>
                                <m:ctrlPr>
                                  <a:rPr lang="en-US" sz="2000" b="1" i="1">
                                    <a:solidFill>
                                      <a:srgbClr val="0000CC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sz="2000" b="1" i="1" smtClean="0">
                                    <a:solidFill>
                                      <a:srgbClr val="0000CC"/>
                                    </a:solidFill>
                                    <a:latin typeface="Cambria Math" panose="02040503050406030204" pitchFamily="18" charset="0"/>
                                  </a:rPr>
                                  <m:t>𝒙</m:t>
                                </m:r>
                                <m:r>
                                  <a:rPr lang="en-US" sz="2000" b="1" i="1">
                                    <a:solidFill>
                                      <a:srgbClr val="0000CC"/>
                                    </a:solidFill>
                                    <a:latin typeface="Cambria Math" panose="02040503050406030204" pitchFamily="18" charset="0"/>
                                  </a:rPr>
                                  <m:t>,</m:t>
                                </m:r>
                                <m:r>
                                  <a:rPr lang="en-US" sz="2000" b="1" i="1">
                                    <a:solidFill>
                                      <a:srgbClr val="0000CC"/>
                                    </a:solidFill>
                                    <a:latin typeface="Cambria Math" panose="02040503050406030204" pitchFamily="18" charset="0"/>
                                  </a:rPr>
                                  <m:t>𝒕</m:t>
                                </m:r>
                              </m:e>
                            </m:d>
                          </m:num>
                          <m:den>
                            <m:r>
                              <a:rPr lang="en-US" sz="2000" b="1" i="1" smtClean="0">
                                <a:solidFill>
                                  <a:srgbClr val="0000CC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𝝏</m:t>
                            </m:r>
                            <m:r>
                              <a:rPr lang="en-US" sz="2000" b="1" i="1" smtClean="0">
                                <a:solidFill>
                                  <a:srgbClr val="0000CC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𝒕</m:t>
                            </m:r>
                          </m:den>
                        </m:f>
                        <m:r>
                          <a:rPr lang="en-US" sz="2000" b="1" i="1" smtClean="0">
                            <a:solidFill>
                              <a:srgbClr val="0000CC"/>
                            </a:solidFill>
                            <a:latin typeface="Cambria Math" panose="02040503050406030204" pitchFamily="18" charset="0"/>
                          </a:rPr>
                          <m:t>=</m:t>
                        </m:r>
                      </m:oMath>
                    </m:oMathPara>
                  </a14:m>
                  <a:endParaRPr lang="el-GR" sz="2000" b="1" dirty="0">
                    <a:solidFill>
                      <a:srgbClr val="0000CC"/>
                    </a:solidFill>
                  </a:endParaRPr>
                </a:p>
              </p:txBody>
            </p:sp>
          </mc:Choice>
          <mc:Fallback xmlns="">
            <p:sp>
              <p:nvSpPr>
                <p:cNvPr id="16" name="TextBox 15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284981" y="4391787"/>
                  <a:ext cx="1603965" cy="620811"/>
                </a:xfrm>
                <a:prstGeom prst="rect">
                  <a:avLst/>
                </a:prstGeom>
                <a:blipFill>
                  <a:blip r:embed="rId9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7" name="TextBox 16"/>
                <p:cNvSpPr txBox="1"/>
                <p:nvPr/>
              </p:nvSpPr>
              <p:spPr>
                <a:xfrm>
                  <a:off x="6888946" y="4383599"/>
                  <a:ext cx="1267848" cy="651910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f>
                          <m:fPr>
                            <m:ctrlPr>
                              <a:rPr lang="en-US" sz="2000" b="1" i="1" smtClean="0">
                                <a:solidFill>
                                  <a:srgbClr val="0000CC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2000" b="1" i="1" smtClean="0">
                                <a:solidFill>
                                  <a:srgbClr val="0000CC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𝝏</m:t>
                            </m:r>
                            <m:r>
                              <a:rPr lang="en-US" sz="2000" b="1" i="1">
                                <a:solidFill>
                                  <a:srgbClr val="0000CC"/>
                                </a:solidFill>
                                <a:latin typeface="Cambria Math" panose="02040503050406030204" pitchFamily="18" charset="0"/>
                              </a:rPr>
                              <m:t>𝒇</m:t>
                            </m:r>
                            <m:d>
                              <m:dPr>
                                <m:ctrlPr>
                                  <a:rPr lang="en-US" sz="2000" b="1" i="1">
                                    <a:solidFill>
                                      <a:srgbClr val="0000CC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sz="2000" b="1" i="1" smtClean="0">
                                    <a:solidFill>
                                      <a:srgbClr val="0000CC"/>
                                    </a:solidFill>
                                    <a:latin typeface="Cambria Math" panose="02040503050406030204" pitchFamily="18" charset="0"/>
                                  </a:rPr>
                                  <m:t>𝒙</m:t>
                                </m:r>
                                <m:r>
                                  <a:rPr lang="en-US" sz="2000" b="1" i="1">
                                    <a:solidFill>
                                      <a:srgbClr val="0000CC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±</m:t>
                                </m:r>
                                <m:r>
                                  <a:rPr lang="el-GR" sz="2000" b="1" i="1" smtClean="0">
                                    <a:solidFill>
                                      <a:srgbClr val="0000CC"/>
                                    </a:solidFill>
                                    <a:latin typeface="Cambria Math" panose="02040503050406030204" pitchFamily="18" charset="0"/>
                                  </a:rPr>
                                  <m:t>𝝊</m:t>
                                </m:r>
                                <m:r>
                                  <a:rPr lang="en-US" sz="2000" b="1" i="1">
                                    <a:solidFill>
                                      <a:srgbClr val="0000CC"/>
                                    </a:solidFill>
                                    <a:latin typeface="Cambria Math" panose="02040503050406030204" pitchFamily="18" charset="0"/>
                                  </a:rPr>
                                  <m:t>𝒕</m:t>
                                </m:r>
                              </m:e>
                            </m:d>
                          </m:num>
                          <m:den>
                            <m:r>
                              <a:rPr lang="en-US" sz="2000" b="1" i="1" smtClean="0">
                                <a:solidFill>
                                  <a:srgbClr val="0000CC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𝝏</m:t>
                            </m:r>
                            <m:r>
                              <a:rPr lang="en-US" sz="2000" b="1" i="1" smtClean="0">
                                <a:solidFill>
                                  <a:srgbClr val="0000CC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(</m:t>
                            </m:r>
                            <m:r>
                              <a:rPr lang="en-US" sz="2000" b="1" i="1" smtClean="0">
                                <a:solidFill>
                                  <a:srgbClr val="0000CC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𝒙</m:t>
                            </m:r>
                            <m:r>
                              <a:rPr lang="en-US" sz="2000" b="1" i="1" smtClean="0">
                                <a:solidFill>
                                  <a:srgbClr val="0000CC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±</m:t>
                            </m:r>
                            <m:r>
                              <a:rPr lang="el-GR" sz="2000" b="1" i="1">
                                <a:solidFill>
                                  <a:srgbClr val="0000CC"/>
                                </a:solidFill>
                                <a:latin typeface="Cambria Math" panose="02040503050406030204" pitchFamily="18" charset="0"/>
                              </a:rPr>
                              <m:t>𝝊</m:t>
                            </m:r>
                            <m:r>
                              <a:rPr lang="en-US" sz="2000" b="1" i="1">
                                <a:solidFill>
                                  <a:srgbClr val="0000CC"/>
                                </a:solidFill>
                                <a:latin typeface="Cambria Math" panose="02040503050406030204" pitchFamily="18" charset="0"/>
                              </a:rPr>
                              <m:t>𝒕</m:t>
                            </m:r>
                            <m:r>
                              <a:rPr lang="el-GR" sz="2000" b="1" i="1" smtClean="0">
                                <a:solidFill>
                                  <a:srgbClr val="0000CC"/>
                                </a:solidFill>
                                <a:latin typeface="Cambria Math" panose="02040503050406030204" pitchFamily="18" charset="0"/>
                              </a:rPr>
                              <m:t>)</m:t>
                            </m:r>
                          </m:den>
                        </m:f>
                      </m:oMath>
                    </m:oMathPara>
                  </a14:m>
                  <a:endParaRPr lang="el-GR" sz="2000" b="1" dirty="0">
                    <a:solidFill>
                      <a:srgbClr val="0000CC"/>
                    </a:solidFill>
                  </a:endParaRPr>
                </a:p>
              </p:txBody>
            </p:sp>
          </mc:Choice>
          <mc:Fallback xmlns="">
            <p:sp>
              <p:nvSpPr>
                <p:cNvPr id="17" name="TextBox 16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888946" y="4383599"/>
                  <a:ext cx="1267848" cy="651910"/>
                </a:xfrm>
                <a:prstGeom prst="rect">
                  <a:avLst/>
                </a:prstGeom>
                <a:blipFill>
                  <a:blip r:embed="rId10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26" name="Ομάδα 25"/>
          <p:cNvGrpSpPr/>
          <p:nvPr/>
        </p:nvGrpSpPr>
        <p:grpSpPr>
          <a:xfrm>
            <a:off x="6885481" y="2254827"/>
            <a:ext cx="4641482" cy="2966911"/>
            <a:chOff x="6885481" y="2254827"/>
            <a:chExt cx="4641482" cy="2966911"/>
          </a:xfrm>
        </p:grpSpPr>
        <p:sp>
          <p:nvSpPr>
            <p:cNvPr id="18" name="Οβάλ 17"/>
            <p:cNvSpPr/>
            <p:nvPr/>
          </p:nvSpPr>
          <p:spPr>
            <a:xfrm>
              <a:off x="10272991" y="2254827"/>
              <a:ext cx="1253972" cy="976746"/>
            </a:xfrm>
            <a:prstGeom prst="ellipse">
              <a:avLst/>
            </a:prstGeom>
            <a:noFill/>
            <a:ln w="1905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sp>
          <p:nvSpPr>
            <p:cNvPr id="19" name="Οβάλ 18"/>
            <p:cNvSpPr/>
            <p:nvPr/>
          </p:nvSpPr>
          <p:spPr>
            <a:xfrm>
              <a:off x="6885481" y="4177146"/>
              <a:ext cx="1271313" cy="1044592"/>
            </a:xfrm>
            <a:prstGeom prst="ellipse">
              <a:avLst/>
            </a:prstGeom>
            <a:noFill/>
            <a:ln w="1905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</p:grpSp>
      <p:sp>
        <p:nvSpPr>
          <p:cNvPr id="20" name="Ορθογώνιο 19"/>
          <p:cNvSpPr/>
          <p:nvPr/>
        </p:nvSpPr>
        <p:spPr>
          <a:xfrm>
            <a:off x="4903979" y="2393260"/>
            <a:ext cx="966881" cy="664510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21" name="Ορθογώνιο 20"/>
          <p:cNvSpPr/>
          <p:nvPr/>
        </p:nvSpPr>
        <p:spPr>
          <a:xfrm>
            <a:off x="5293546" y="4391132"/>
            <a:ext cx="1346245" cy="664510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grpSp>
        <p:nvGrpSpPr>
          <p:cNvPr id="30" name="Ομάδα 29"/>
          <p:cNvGrpSpPr/>
          <p:nvPr/>
        </p:nvGrpSpPr>
        <p:grpSpPr>
          <a:xfrm>
            <a:off x="5284981" y="5665196"/>
            <a:ext cx="2871813" cy="745995"/>
            <a:chOff x="5284981" y="5665196"/>
            <a:chExt cx="2871813" cy="745995"/>
          </a:xfrm>
        </p:grpSpPr>
        <p:grpSp>
          <p:nvGrpSpPr>
            <p:cNvPr id="28" name="Ομάδα 27"/>
            <p:cNvGrpSpPr/>
            <p:nvPr/>
          </p:nvGrpSpPr>
          <p:grpSpPr>
            <a:xfrm>
              <a:off x="5293546" y="5716860"/>
              <a:ext cx="2747831" cy="694331"/>
              <a:chOff x="5293546" y="5716860"/>
              <a:chExt cx="2747831" cy="694331"/>
            </a:xfrm>
          </p:grpSpPr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27" name="TextBox 26"/>
                  <p:cNvSpPr txBox="1"/>
                  <p:nvPr/>
                </p:nvSpPr>
                <p:spPr>
                  <a:xfrm>
                    <a:off x="5408412" y="5737642"/>
                    <a:ext cx="2632965" cy="620811"/>
                  </a:xfrm>
                  <a:prstGeom prst="rect">
                    <a:avLst/>
                  </a:prstGeom>
                  <a:noFill/>
                  <a:ln w="19050">
                    <a:noFill/>
                  </a:ln>
                </p:spPr>
                <p:txBody>
                  <a:bodyPr wrap="none" lIns="0" tIns="0" rIns="0" bIns="0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f>
                            <m:fPr>
                              <m:ctrlPr>
                                <a:rPr lang="en-US" sz="2000" b="1" i="1" smtClean="0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2000" b="1" i="1" smtClean="0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𝝏</m:t>
                              </m:r>
                              <m:r>
                                <a:rPr lang="en-US" sz="2000" b="1" i="1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</a:rPr>
                                <m:t>𝑫</m:t>
                              </m:r>
                              <m:d>
                                <m:dPr>
                                  <m:ctrlPr>
                                    <a:rPr lang="en-US" sz="2000" b="1" i="1">
                                      <a:solidFill>
                                        <a:srgbClr val="0000CC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2000" b="1" i="1" smtClean="0">
                                      <a:solidFill>
                                        <a:srgbClr val="0000CC"/>
                                      </a:solidFill>
                                      <a:latin typeface="Cambria Math" panose="02040503050406030204" pitchFamily="18" charset="0"/>
                                    </a:rPr>
                                    <m:t>𝒙</m:t>
                                  </m:r>
                                  <m:r>
                                    <a:rPr lang="en-US" sz="2000" b="1" i="1">
                                      <a:solidFill>
                                        <a:srgbClr val="0000CC"/>
                                      </a:solidFill>
                                      <a:latin typeface="Cambria Math" panose="02040503050406030204" pitchFamily="18" charset="0"/>
                                    </a:rPr>
                                    <m:t>,</m:t>
                                  </m:r>
                                  <m:r>
                                    <a:rPr lang="en-US" sz="2000" b="1" i="1">
                                      <a:solidFill>
                                        <a:srgbClr val="0000CC"/>
                                      </a:solidFill>
                                      <a:latin typeface="Cambria Math" panose="02040503050406030204" pitchFamily="18" charset="0"/>
                                    </a:rPr>
                                    <m:t>𝒕</m:t>
                                  </m:r>
                                </m:e>
                              </m:d>
                            </m:num>
                            <m:den>
                              <m:r>
                                <a:rPr lang="en-US" sz="2000" b="1" i="1" smtClean="0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𝝏</m:t>
                              </m:r>
                              <m:r>
                                <a:rPr lang="en-US" sz="2000" b="1" i="1" smtClean="0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𝒙</m:t>
                              </m:r>
                            </m:den>
                          </m:f>
                          <m:r>
                            <a:rPr lang="en-US" sz="2000" b="1" i="1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  <m:t>=</m:t>
                          </m:r>
                          <m:f>
                            <m:fPr>
                              <m:ctrlPr>
                                <a:rPr lang="en-US" sz="2000" b="1" i="1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l-GR" sz="2000" b="1" i="1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</m:num>
                            <m:den>
                              <m:r>
                                <a:rPr lang="en-US" sz="2000" b="1" i="1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±</m:t>
                              </m:r>
                              <m:r>
                                <a:rPr lang="el-GR" sz="2000" b="1" i="1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𝝊</m:t>
                              </m:r>
                            </m:den>
                          </m:f>
                          <m:r>
                            <a:rPr lang="el-GR" sz="2000" b="1" i="1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 </m:t>
                          </m:r>
                          <m:f>
                            <m:fPr>
                              <m:ctrlPr>
                                <a:rPr lang="en-US" sz="2000" b="1" i="1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2000" b="1" i="1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𝝏</m:t>
                              </m:r>
                              <m:r>
                                <a:rPr lang="en-US" sz="2000" b="1" i="1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</a:rPr>
                                <m:t>𝑫</m:t>
                              </m:r>
                              <m:d>
                                <m:dPr>
                                  <m:ctrlPr>
                                    <a:rPr lang="en-US" sz="2000" b="1" i="1">
                                      <a:solidFill>
                                        <a:srgbClr val="0000CC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2000" b="1" i="1" smtClean="0">
                                      <a:solidFill>
                                        <a:srgbClr val="0000CC"/>
                                      </a:solidFill>
                                      <a:latin typeface="Cambria Math" panose="02040503050406030204" pitchFamily="18" charset="0"/>
                                    </a:rPr>
                                    <m:t>𝒙</m:t>
                                  </m:r>
                                  <m:r>
                                    <a:rPr lang="en-US" sz="2000" b="1" i="1">
                                      <a:solidFill>
                                        <a:srgbClr val="0000CC"/>
                                      </a:solidFill>
                                      <a:latin typeface="Cambria Math" panose="02040503050406030204" pitchFamily="18" charset="0"/>
                                    </a:rPr>
                                    <m:t>,</m:t>
                                  </m:r>
                                  <m:r>
                                    <a:rPr lang="en-US" sz="2000" b="1" i="1">
                                      <a:solidFill>
                                        <a:srgbClr val="0000CC"/>
                                      </a:solidFill>
                                      <a:latin typeface="Cambria Math" panose="02040503050406030204" pitchFamily="18" charset="0"/>
                                    </a:rPr>
                                    <m:t>𝒕</m:t>
                                  </m:r>
                                </m:e>
                              </m:d>
                            </m:num>
                            <m:den>
                              <m:r>
                                <a:rPr lang="en-US" sz="2000" b="1" i="1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𝝏</m:t>
                              </m:r>
                              <m:r>
                                <a:rPr lang="en-US" sz="2000" b="1" i="1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𝒕</m:t>
                              </m:r>
                            </m:den>
                          </m:f>
                        </m:oMath>
                      </m:oMathPara>
                    </a14:m>
                    <a:endParaRPr lang="el-GR" sz="2000" b="1" dirty="0">
                      <a:solidFill>
                        <a:srgbClr val="0000CC"/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27" name="TextBox 26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5408412" y="5737642"/>
                    <a:ext cx="2632965" cy="620811"/>
                  </a:xfrm>
                  <a:prstGeom prst="rect">
                    <a:avLst/>
                  </a:prstGeom>
                  <a:blipFill>
                    <a:blip r:embed="rId11"/>
                    <a:stretch>
                      <a:fillRect/>
                    </a:stretch>
                  </a:blipFill>
                  <a:ln w="19050">
                    <a:noFill/>
                  </a:ln>
                </p:spPr>
                <p:txBody>
                  <a:bodyPr/>
                  <a:lstStyle/>
                  <a:p>
                    <a:r>
                      <a:rPr lang="el-GR">
                        <a:noFill/>
                      </a:rPr>
                      <a:t> </a:t>
                    </a:r>
                  </a:p>
                </p:txBody>
              </p:sp>
            </mc:Fallback>
          </mc:AlternateContent>
          <p:sp>
            <p:nvSpPr>
              <p:cNvPr id="3" name="Ορθογώνιο 2"/>
              <p:cNvSpPr/>
              <p:nvPr/>
            </p:nvSpPr>
            <p:spPr>
              <a:xfrm>
                <a:off x="5293546" y="5716860"/>
                <a:ext cx="2747831" cy="694331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/>
              </a:p>
            </p:txBody>
          </p:sp>
        </p:grpSp>
        <p:sp>
          <p:nvSpPr>
            <p:cNvPr id="29" name="Ορθογώνιο 28"/>
            <p:cNvSpPr/>
            <p:nvPr/>
          </p:nvSpPr>
          <p:spPr>
            <a:xfrm>
              <a:off x="5284981" y="5665196"/>
              <a:ext cx="2871813" cy="743149"/>
            </a:xfrm>
            <a:prstGeom prst="rect">
              <a:avLst/>
            </a:prstGeom>
            <a:noFill/>
            <a:ln w="1905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</p:grpSp>
    </p:spTree>
    <p:extLst>
      <p:ext uri="{BB962C8B-B14F-4D97-AF65-F5344CB8AC3E}">
        <p14:creationId xmlns:p14="http://schemas.microsoft.com/office/powerpoint/2010/main" val="41750915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14" grpId="0"/>
      <p:bldP spid="15" grpId="0"/>
      <p:bldP spid="20" grpId="0" animBg="1"/>
      <p:bldP spid="21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" name="Ομάδα 30"/>
          <p:cNvGrpSpPr/>
          <p:nvPr/>
        </p:nvGrpSpPr>
        <p:grpSpPr>
          <a:xfrm>
            <a:off x="-11723" y="754298"/>
            <a:ext cx="12191999" cy="2965970"/>
            <a:chOff x="-11723" y="754298"/>
            <a:chExt cx="12191999" cy="2965970"/>
          </a:xfrm>
        </p:grpSpPr>
        <p:grpSp>
          <p:nvGrpSpPr>
            <p:cNvPr id="30" name="Ομάδα 29"/>
            <p:cNvGrpSpPr/>
            <p:nvPr/>
          </p:nvGrpSpPr>
          <p:grpSpPr>
            <a:xfrm>
              <a:off x="2266344" y="1725421"/>
              <a:ext cx="7910880" cy="1443466"/>
              <a:chOff x="2266344" y="1725421"/>
              <a:chExt cx="7910880" cy="1443466"/>
            </a:xfrm>
          </p:grpSpPr>
          <p:sp>
            <p:nvSpPr>
              <p:cNvPr id="5" name="Ορθογώνιο 4"/>
              <p:cNvSpPr/>
              <p:nvPr/>
            </p:nvSpPr>
            <p:spPr>
              <a:xfrm>
                <a:off x="2266344" y="1728887"/>
                <a:ext cx="3960000" cy="1440000"/>
              </a:xfrm>
              <a:prstGeom prst="rect">
                <a:avLst/>
              </a:prstGeom>
              <a:solidFill>
                <a:schemeClr val="bg1">
                  <a:lumMod val="5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/>
              </a:p>
            </p:txBody>
          </p:sp>
          <p:sp>
            <p:nvSpPr>
              <p:cNvPr id="6" name="Ορθογώνιο 5"/>
              <p:cNvSpPr/>
              <p:nvPr/>
            </p:nvSpPr>
            <p:spPr>
              <a:xfrm>
                <a:off x="6217224" y="1725421"/>
                <a:ext cx="3960000" cy="1440000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/>
              </a:p>
            </p:txBody>
          </p:sp>
        </p:grpSp>
        <p:sp>
          <p:nvSpPr>
            <p:cNvPr id="26" name="TextBox 25"/>
            <p:cNvSpPr txBox="1"/>
            <p:nvPr/>
          </p:nvSpPr>
          <p:spPr>
            <a:xfrm>
              <a:off x="-11723" y="754298"/>
              <a:ext cx="1219199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l-GR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Δυο διαφορετικά μέσα διάδοσης κύματος έχουν τη διαχωριστική τους επιφάνεια στη θέση  </a:t>
              </a:r>
              <a:r>
                <a:rPr lang="en-US" sz="2400" b="1" i="1" dirty="0" smtClean="0">
                  <a:solidFill>
                    <a:srgbClr val="0000C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x</a:t>
              </a:r>
              <a:r>
                <a:rPr lang="en-US" sz="2400" b="1" dirty="0" smtClean="0">
                  <a:solidFill>
                    <a:srgbClr val="0000C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= 0</a:t>
              </a:r>
              <a:r>
                <a:rPr lang="el-GR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endParaRPr lang="el-GR" sz="24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28" name="Ευθεία γραμμή σύνδεσης 27"/>
            <p:cNvCxnSpPr/>
            <p:nvPr/>
          </p:nvCxnSpPr>
          <p:spPr>
            <a:xfrm>
              <a:off x="6213230" y="1588813"/>
              <a:ext cx="0" cy="1752264"/>
            </a:xfrm>
            <a:prstGeom prst="line">
              <a:avLst/>
            </a:prstGeom>
            <a:ln w="38100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9" name="Ορθογώνιο 28"/>
            <p:cNvSpPr/>
            <p:nvPr/>
          </p:nvSpPr>
          <p:spPr>
            <a:xfrm>
              <a:off x="5834379" y="3258603"/>
              <a:ext cx="898003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en-US" sz="2400" b="1" i="1" dirty="0" smtClean="0">
                  <a:solidFill>
                    <a:srgbClr val="0000C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x</a:t>
              </a:r>
              <a:r>
                <a:rPr lang="en-US" sz="2400" b="1" dirty="0" smtClean="0">
                  <a:solidFill>
                    <a:srgbClr val="0000C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400" b="1" dirty="0">
                  <a:solidFill>
                    <a:srgbClr val="0000C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= 0</a:t>
              </a:r>
              <a:r>
                <a:rPr lang="el-GR" sz="24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endParaRPr lang="el-GR" sz="24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4" name="Text Box 1026"/>
          <p:cNvSpPr txBox="1">
            <a:spLocks noChangeArrowheads="1"/>
          </p:cNvSpPr>
          <p:nvPr/>
        </p:nvSpPr>
        <p:spPr bwMode="auto">
          <a:xfrm>
            <a:off x="2459183" y="0"/>
            <a:ext cx="6850063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rIns="0">
            <a:spAutoFit/>
          </a:bodyPr>
          <a:lstStyle>
            <a:lvl1pPr marL="285750" indent="-285750">
              <a:defRPr sz="2400" b="1" i="1" u="sng">
                <a:solidFill>
                  <a:schemeClr val="tx2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 b="1" i="1" u="sng">
                <a:solidFill>
                  <a:schemeClr val="tx2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 b="1" i="1" u="sng">
                <a:solidFill>
                  <a:schemeClr val="tx2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 b="1" i="1" u="sng">
                <a:solidFill>
                  <a:schemeClr val="tx2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 b="1" i="1" u="sng">
                <a:solidFill>
                  <a:schemeClr val="tx2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 u="sng">
                <a:solidFill>
                  <a:schemeClr val="tx2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 u="sng">
                <a:solidFill>
                  <a:schemeClr val="tx2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 u="sng">
                <a:solidFill>
                  <a:schemeClr val="tx2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 u="sng">
                <a:solidFill>
                  <a:schemeClr val="tx2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l-GR" altLang="el-GR" i="0" u="none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ΣΥΝΘΗΚΕΣ </a:t>
            </a:r>
            <a:r>
              <a:rPr lang="el-GR" altLang="el-GR" i="0" u="none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ΚΥΜΑΤΟΣ ΣΕ ΑΣΥΝΕΧΕΙΑ ΤΟΥ ΜΕΣΟΥ ΔΙΑΔΟΣΗΣ</a:t>
            </a:r>
          </a:p>
        </p:txBody>
      </p:sp>
      <p:grpSp>
        <p:nvGrpSpPr>
          <p:cNvPr id="22" name="Ομάδα 21"/>
          <p:cNvGrpSpPr/>
          <p:nvPr/>
        </p:nvGrpSpPr>
        <p:grpSpPr>
          <a:xfrm>
            <a:off x="2306581" y="1667052"/>
            <a:ext cx="4157429" cy="734989"/>
            <a:chOff x="2306581" y="1526376"/>
            <a:chExt cx="4157429" cy="734989"/>
          </a:xfrm>
        </p:grpSpPr>
        <mc:AlternateContent xmlns:mc="http://schemas.openxmlformats.org/markup-compatibility/2006" xmlns:a14="http://schemas.microsoft.com/office/drawing/2010/main">
          <mc:Choice Requires="a14">
            <p:graphicFrame>
              <p:nvGraphicFramePr>
                <p:cNvPr id="9" name="Γράφημα 8"/>
                <p:cNvGraphicFramePr>
                  <a:graphicFrameLocks/>
                </p:cNvGraphicFramePr>
                <p:nvPr>
                  <p:extLst>
                    <p:ext uri="{D42A27DB-BD31-4B8C-83A1-F6EECF244321}">
                      <p14:modId xmlns:p14="http://schemas.microsoft.com/office/powerpoint/2010/main" val="2149773645"/>
                    </p:ext>
                  </p:extLst>
                </p:nvPr>
              </p:nvGraphicFramePr>
              <p:xfrm>
                <a:off x="2306581" y="1685365"/>
                <a:ext cx="4157429" cy="576000"/>
              </p:xfrm>
              <a:graphic>
                <a:graphicData uri="http://schemas.openxmlformats.org/drawingml/2006/chart">
                  <c:chart xmlns:c="http://schemas.openxmlformats.org/drawingml/2006/chart" xmlns:r="http://schemas.openxmlformats.org/officeDocument/2006/relationships" r:id="rId2"/>
                </a:graphicData>
              </a:graphic>
            </p:graphicFrame>
          </mc:Choice>
          <mc:Fallback xmlns="">
            <p:graphicFrame>
              <p:nvGraphicFramePr>
                <p:cNvPr id="9" name="Γράφημα 8"/>
                <p:cNvGraphicFramePr>
                  <a:graphicFrameLocks/>
                </p:cNvGraphicFramePr>
                <p:nvPr>
                  <p:extLst>
                    <p:ext uri="{D42A27DB-BD31-4B8C-83A1-F6EECF244321}">
                      <p14:modId xmlns:p14="http://schemas.microsoft.com/office/powerpoint/2010/main" val="2149773645"/>
                    </p:ext>
                  </p:extLst>
                </p:nvPr>
              </p:nvGraphicFramePr>
              <p:xfrm>
                <a:off x="2306581" y="1685365"/>
                <a:ext cx="4157429" cy="576000"/>
              </p:xfrm>
              <a:graphic>
                <a:graphicData uri="http://schemas.openxmlformats.org/drawingml/2006/chart">
                  <c:chart xmlns:c="http://schemas.openxmlformats.org/drawingml/2006/chart" xmlns:r="http://schemas.openxmlformats.org/officeDocument/2006/relationships" r:id="rId3"/>
                </a:graphicData>
              </a:graphic>
            </p:graphicFrame>
          </mc:Fallback>
        </mc:AlternateContent>
        <p:cxnSp>
          <p:nvCxnSpPr>
            <p:cNvPr id="15" name="Ευθύγραμμο βέλος σύνδεσης 14"/>
            <p:cNvCxnSpPr/>
            <p:nvPr/>
          </p:nvCxnSpPr>
          <p:spPr>
            <a:xfrm flipV="1">
              <a:off x="4128047" y="1682607"/>
              <a:ext cx="809757" cy="0"/>
            </a:xfrm>
            <a:prstGeom prst="straightConnector1">
              <a:avLst/>
            </a:prstGeom>
            <a:ln w="31750">
              <a:solidFill>
                <a:srgbClr val="FF0000"/>
              </a:solidFill>
              <a:tailEnd type="triangle" w="med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7" name="TextBox 16"/>
                <p:cNvSpPr txBox="1"/>
                <p:nvPr/>
              </p:nvSpPr>
              <p:spPr>
                <a:xfrm>
                  <a:off x="3801612" y="1526376"/>
                  <a:ext cx="392672" cy="369332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l-GR" sz="2400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l-GR" sz="2400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𝝊</m:t>
                            </m:r>
                          </m:e>
                          <m:sub>
                            <m:r>
                              <a:rPr lang="el-GR" sz="2400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𝟏</m:t>
                            </m:r>
                          </m:sub>
                        </m:sSub>
                      </m:oMath>
                    </m:oMathPara>
                  </a14:m>
                  <a:endParaRPr lang="el-GR" sz="2400" b="1" dirty="0">
                    <a:solidFill>
                      <a:srgbClr val="FF0000"/>
                    </a:solidFill>
                  </a:endParaRPr>
                </a:p>
              </p:txBody>
            </p:sp>
          </mc:Choice>
          <mc:Fallback xmlns="">
            <p:sp>
              <p:nvSpPr>
                <p:cNvPr id="17" name="TextBox 16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801612" y="1526376"/>
                  <a:ext cx="392672" cy="369332"/>
                </a:xfrm>
                <a:prstGeom prst="rect">
                  <a:avLst/>
                </a:prstGeom>
                <a:blipFill>
                  <a:blip r:embed="rId4"/>
                  <a:stretch>
                    <a:fillRect l="-10938" r="-9375" b="-14754"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23" name="Ομάδα 22"/>
          <p:cNvGrpSpPr/>
          <p:nvPr/>
        </p:nvGrpSpPr>
        <p:grpSpPr>
          <a:xfrm>
            <a:off x="2244436" y="2482146"/>
            <a:ext cx="4157429" cy="646242"/>
            <a:chOff x="2244436" y="2341470"/>
            <a:chExt cx="4157429" cy="646242"/>
          </a:xfrm>
        </p:grpSpPr>
        <mc:AlternateContent xmlns:mc="http://schemas.openxmlformats.org/markup-compatibility/2006" xmlns:a14="http://schemas.microsoft.com/office/drawing/2010/main">
          <mc:Choice Requires="a14">
            <p:graphicFrame>
              <p:nvGraphicFramePr>
                <p:cNvPr id="13" name="Γράφημα 12"/>
                <p:cNvGraphicFramePr>
                  <a:graphicFrameLocks/>
                </p:cNvGraphicFramePr>
                <p:nvPr>
                  <p:extLst>
                    <p:ext uri="{D42A27DB-BD31-4B8C-83A1-F6EECF244321}">
                      <p14:modId xmlns:p14="http://schemas.microsoft.com/office/powerpoint/2010/main" val="1355678173"/>
                    </p:ext>
                  </p:extLst>
                </p:nvPr>
              </p:nvGraphicFramePr>
              <p:xfrm>
                <a:off x="2244436" y="2341470"/>
                <a:ext cx="4157429" cy="432000"/>
              </p:xfrm>
              <a:graphic>
                <a:graphicData uri="http://schemas.openxmlformats.org/drawingml/2006/chart">
                  <c:chart xmlns:c="http://schemas.openxmlformats.org/drawingml/2006/chart" xmlns:r="http://schemas.openxmlformats.org/officeDocument/2006/relationships" r:id="rId5"/>
                </a:graphicData>
              </a:graphic>
            </p:graphicFrame>
          </mc:Choice>
          <mc:Fallback xmlns="">
            <p:graphicFrame>
              <p:nvGraphicFramePr>
                <p:cNvPr id="13" name="Γράφημα 12"/>
                <p:cNvGraphicFramePr>
                  <a:graphicFrameLocks/>
                </p:cNvGraphicFramePr>
                <p:nvPr>
                  <p:extLst>
                    <p:ext uri="{D42A27DB-BD31-4B8C-83A1-F6EECF244321}">
                      <p14:modId xmlns:p14="http://schemas.microsoft.com/office/powerpoint/2010/main" val="1355678173"/>
                    </p:ext>
                  </p:extLst>
                </p:nvPr>
              </p:nvGraphicFramePr>
              <p:xfrm>
                <a:off x="2244436" y="2341470"/>
                <a:ext cx="4157429" cy="432000"/>
              </p:xfrm>
              <a:graphic>
                <a:graphicData uri="http://schemas.openxmlformats.org/drawingml/2006/chart">
                  <c:chart xmlns:c="http://schemas.openxmlformats.org/drawingml/2006/chart" xmlns:r="http://schemas.openxmlformats.org/officeDocument/2006/relationships" r:id="rId6"/>
                </a:graphicData>
              </a:graphic>
            </p:graphicFrame>
          </mc:Fallback>
        </mc:AlternateContent>
        <p:cxnSp>
          <p:nvCxnSpPr>
            <p:cNvPr id="16" name="Ευθύγραμμο βέλος σύνδεσης 15"/>
            <p:cNvCxnSpPr/>
            <p:nvPr/>
          </p:nvCxnSpPr>
          <p:spPr>
            <a:xfrm flipH="1" flipV="1">
              <a:off x="3636980" y="2773470"/>
              <a:ext cx="809757" cy="0"/>
            </a:xfrm>
            <a:prstGeom prst="straightConnector1">
              <a:avLst/>
            </a:prstGeom>
            <a:ln w="31750">
              <a:solidFill>
                <a:srgbClr val="FF0000"/>
              </a:solidFill>
              <a:tailEnd type="triangle" w="med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8" name="TextBox 17"/>
                <p:cNvSpPr txBox="1"/>
                <p:nvPr/>
              </p:nvSpPr>
              <p:spPr>
                <a:xfrm>
                  <a:off x="4459525" y="2618380"/>
                  <a:ext cx="392672" cy="369332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l-GR" sz="2400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l-GR" sz="2400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𝝊</m:t>
                            </m:r>
                          </m:e>
                          <m:sub>
                            <m:r>
                              <a:rPr lang="el-GR" sz="2400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𝟏</m:t>
                            </m:r>
                          </m:sub>
                        </m:sSub>
                      </m:oMath>
                    </m:oMathPara>
                  </a14:m>
                  <a:endParaRPr lang="el-GR" sz="2400" b="1" dirty="0">
                    <a:solidFill>
                      <a:srgbClr val="FF0000"/>
                    </a:solidFill>
                  </a:endParaRPr>
                </a:p>
              </p:txBody>
            </p:sp>
          </mc:Choice>
          <mc:Fallback xmlns="">
            <p:sp>
              <p:nvSpPr>
                <p:cNvPr id="18" name="TextBox 17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459525" y="2618380"/>
                  <a:ext cx="392672" cy="369332"/>
                </a:xfrm>
                <a:prstGeom prst="rect">
                  <a:avLst/>
                </a:prstGeom>
                <a:blipFill>
                  <a:blip r:embed="rId7"/>
                  <a:stretch>
                    <a:fillRect l="-10938" r="-9375" b="-16667"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24" name="Ομάδα 23"/>
          <p:cNvGrpSpPr/>
          <p:nvPr/>
        </p:nvGrpSpPr>
        <p:grpSpPr>
          <a:xfrm>
            <a:off x="6118509" y="2190634"/>
            <a:ext cx="4157429" cy="753088"/>
            <a:chOff x="6118509" y="2049958"/>
            <a:chExt cx="4157429" cy="753088"/>
          </a:xfrm>
        </p:grpSpPr>
        <mc:AlternateContent xmlns:mc="http://schemas.openxmlformats.org/markup-compatibility/2006" xmlns:a14="http://schemas.microsoft.com/office/drawing/2010/main">
          <mc:Choice Requires="a14">
            <p:graphicFrame>
              <p:nvGraphicFramePr>
                <p:cNvPr id="12" name="Γράφημα 11"/>
                <p:cNvGraphicFramePr>
                  <a:graphicFrameLocks/>
                </p:cNvGraphicFramePr>
                <p:nvPr>
                  <p:extLst>
                    <p:ext uri="{D42A27DB-BD31-4B8C-83A1-F6EECF244321}">
                      <p14:modId xmlns:p14="http://schemas.microsoft.com/office/powerpoint/2010/main" val="1258552100"/>
                    </p:ext>
                  </p:extLst>
                </p:nvPr>
              </p:nvGraphicFramePr>
              <p:xfrm>
                <a:off x="6118509" y="2049958"/>
                <a:ext cx="4157429" cy="540000"/>
              </p:xfrm>
              <a:graphic>
                <a:graphicData uri="http://schemas.openxmlformats.org/drawingml/2006/chart">
                  <c:chart xmlns:c="http://schemas.openxmlformats.org/drawingml/2006/chart" xmlns:r="http://schemas.openxmlformats.org/officeDocument/2006/relationships" r:id="rId8"/>
                </a:graphicData>
              </a:graphic>
            </p:graphicFrame>
          </mc:Choice>
          <mc:Fallback xmlns="">
            <p:graphicFrame>
              <p:nvGraphicFramePr>
                <p:cNvPr id="12" name="Γράφημα 11"/>
                <p:cNvGraphicFramePr>
                  <a:graphicFrameLocks/>
                </p:cNvGraphicFramePr>
                <p:nvPr>
                  <p:extLst>
                    <p:ext uri="{D42A27DB-BD31-4B8C-83A1-F6EECF244321}">
                      <p14:modId xmlns:p14="http://schemas.microsoft.com/office/powerpoint/2010/main" val="1258552100"/>
                    </p:ext>
                  </p:extLst>
                </p:nvPr>
              </p:nvGraphicFramePr>
              <p:xfrm>
                <a:off x="6118509" y="2049958"/>
                <a:ext cx="4157429" cy="540000"/>
              </p:xfrm>
              <a:graphic>
                <a:graphicData uri="http://schemas.openxmlformats.org/drawingml/2006/chart">
                  <c:chart xmlns:c="http://schemas.openxmlformats.org/drawingml/2006/chart" xmlns:r="http://schemas.openxmlformats.org/officeDocument/2006/relationships" r:id="rId9"/>
                </a:graphicData>
              </a:graphic>
            </p:graphicFrame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0" name="TextBox 19"/>
                <p:cNvSpPr txBox="1"/>
                <p:nvPr/>
              </p:nvSpPr>
              <p:spPr>
                <a:xfrm>
                  <a:off x="7834704" y="2433714"/>
                  <a:ext cx="392672" cy="369332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l-GR" sz="2400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l-GR" sz="2400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𝝊</m:t>
                            </m:r>
                          </m:e>
                          <m:sub>
                            <m:r>
                              <a:rPr lang="el-GR" sz="2400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𝟐</m:t>
                            </m:r>
                          </m:sub>
                        </m:sSub>
                      </m:oMath>
                    </m:oMathPara>
                  </a14:m>
                  <a:endParaRPr lang="el-GR" sz="2400" b="1" dirty="0">
                    <a:solidFill>
                      <a:srgbClr val="FF0000"/>
                    </a:solidFill>
                  </a:endParaRPr>
                </a:p>
              </p:txBody>
            </p:sp>
          </mc:Choice>
          <mc:Fallback xmlns="">
            <p:sp>
              <p:nvSpPr>
                <p:cNvPr id="20" name="TextBox 19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834704" y="2433714"/>
                  <a:ext cx="392672" cy="369332"/>
                </a:xfrm>
                <a:prstGeom prst="rect">
                  <a:avLst/>
                </a:prstGeom>
                <a:blipFill>
                  <a:blip r:embed="rId10"/>
                  <a:stretch>
                    <a:fillRect l="-10769" r="-7692" b="-14754"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21" name="Ευθύγραμμο βέλος σύνδεσης 20"/>
            <p:cNvCxnSpPr/>
            <p:nvPr/>
          </p:nvCxnSpPr>
          <p:spPr>
            <a:xfrm flipV="1">
              <a:off x="8197223" y="2636310"/>
              <a:ext cx="576000" cy="0"/>
            </a:xfrm>
            <a:prstGeom prst="straightConnector1">
              <a:avLst/>
            </a:prstGeom>
            <a:ln w="31750">
              <a:solidFill>
                <a:srgbClr val="FF0000"/>
              </a:solidFill>
              <a:tailEnd type="triangle" w="med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5" name="TextBox 24"/>
          <p:cNvSpPr txBox="1"/>
          <p:nvPr/>
        </p:nvSpPr>
        <p:spPr>
          <a:xfrm>
            <a:off x="0" y="1197485"/>
            <a:ext cx="1219199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Στο μέσο 1 διαδίδεται ένα κύμα προς τη διαχωριστική επιφάνεια με ταχύτητα </a:t>
            </a:r>
            <a:r>
              <a:rPr lang="el-GR" sz="2400" b="1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υ</a:t>
            </a:r>
            <a:r>
              <a:rPr lang="el-GR" sz="2400" b="1" baseline="-25000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endParaRPr lang="el-GR" sz="2400" b="1" dirty="0">
              <a:solidFill>
                <a:srgbClr val="0000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2" name="Ορθογώνιο 31"/>
          <p:cNvSpPr/>
          <p:nvPr/>
        </p:nvSpPr>
        <p:spPr>
          <a:xfrm>
            <a:off x="-1" y="3201180"/>
            <a:ext cx="506130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l-G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Το κύμα ανακλάται στο ίδιο μέσο με ταχύτητα </a:t>
            </a:r>
            <a:r>
              <a:rPr lang="el-GR" sz="2400" b="1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υ</a:t>
            </a:r>
            <a:r>
              <a:rPr lang="el-GR" sz="2400" b="1" baseline="-25000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endParaRPr lang="el-GR" sz="2400" b="1" dirty="0">
              <a:solidFill>
                <a:srgbClr val="0000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3" name="Ορθογώνιο 32"/>
          <p:cNvSpPr/>
          <p:nvPr/>
        </p:nvSpPr>
        <p:spPr>
          <a:xfrm>
            <a:off x="4561408" y="3664031"/>
            <a:ext cx="335646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l-G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Στη διαχωριστική επιφάνεια</a:t>
            </a:r>
            <a:endParaRPr lang="el-GR" sz="2400" b="1" dirty="0">
              <a:solidFill>
                <a:srgbClr val="0000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4" name="Ορθογώνιο 33"/>
          <p:cNvSpPr/>
          <p:nvPr/>
        </p:nvSpPr>
        <p:spPr>
          <a:xfrm>
            <a:off x="7003136" y="3187324"/>
            <a:ext cx="517714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l-G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Το κύμα εισέρχεται στο άλλο μέσο με ταχύτητα </a:t>
            </a:r>
            <a:r>
              <a:rPr lang="el-GR" sz="2400" b="1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υ</a:t>
            </a:r>
            <a:r>
              <a:rPr lang="el-GR" sz="2400" b="1" baseline="-25000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endParaRPr lang="el-GR" sz="2400" b="1" dirty="0">
              <a:solidFill>
                <a:srgbClr val="0000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5" name="Ορθογώνιο 34"/>
          <p:cNvSpPr/>
          <p:nvPr/>
        </p:nvSpPr>
        <p:spPr>
          <a:xfrm>
            <a:off x="-11724" y="4301207"/>
            <a:ext cx="770099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l-G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Εξίσωση κύματος του κύματος που </a:t>
            </a:r>
            <a:r>
              <a:rPr lang="el-GR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προσπίπτει</a:t>
            </a:r>
            <a:r>
              <a:rPr lang="el-G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στη διαχωριστική επιφάνεια:</a:t>
            </a:r>
            <a:endParaRPr lang="el-GR" sz="2400" b="1" dirty="0">
              <a:solidFill>
                <a:srgbClr val="0000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6" name="TextBox 35"/>
              <p:cNvSpPr txBox="1"/>
              <p:nvPr/>
            </p:nvSpPr>
            <p:spPr>
              <a:xfrm>
                <a:off x="7689273" y="4310763"/>
                <a:ext cx="2523448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000" b="1" i="1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 b="1" i="1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  <m:t>𝑫</m:t>
                          </m:r>
                        </m:e>
                        <m:sub>
                          <m:r>
                            <a:rPr lang="en-US" sz="2000" b="1" i="1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  <m:t>𝒊</m:t>
                          </m:r>
                        </m:sub>
                      </m:sSub>
                      <m:d>
                        <m:dPr>
                          <m:ctrlPr>
                            <a:rPr lang="en-US" sz="2000" b="1" i="1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000" b="1" i="1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  <m:t>𝒙</m:t>
                          </m:r>
                          <m:r>
                            <a:rPr lang="en-US" sz="2000" b="1" i="1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sz="2000" b="1" i="1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  <m:t>𝒕</m:t>
                          </m:r>
                        </m:e>
                      </m:d>
                      <m:r>
                        <a:rPr lang="en-US" sz="2000" b="1" i="1" smtClean="0">
                          <a:solidFill>
                            <a:srgbClr val="0000CC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sz="2000" b="1" i="1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 b="1" i="1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  <m:t>𝒇</m:t>
                          </m:r>
                        </m:e>
                        <m:sub>
                          <m:r>
                            <a:rPr lang="en-US" sz="2000" b="1" i="1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  <m:t>𝒊</m:t>
                          </m:r>
                        </m:sub>
                      </m:sSub>
                      <m:d>
                        <m:dPr>
                          <m:ctrlPr>
                            <a:rPr lang="en-US" sz="2000" b="1" i="1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000" b="1" i="1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  <m:t>𝒙</m:t>
                          </m:r>
                          <m:r>
                            <a:rPr lang="en-US" sz="2000" b="1" i="1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sSub>
                            <m:sSubPr>
                              <m:ctrlPr>
                                <a:rPr lang="en-US" sz="2000" b="1" i="1" smtClean="0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l-GR" sz="2000" b="1" i="1" smtClean="0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</a:rPr>
                                <m:t>𝝊</m:t>
                              </m:r>
                            </m:e>
                            <m:sub>
                              <m:r>
                                <a:rPr lang="el-GR" sz="2000" b="1" i="1" smtClean="0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</m:sub>
                          </m:sSub>
                          <m:r>
                            <a:rPr lang="en-US" sz="2000" b="1" i="1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  <m:t>𝒕</m:t>
                          </m:r>
                        </m:e>
                      </m:d>
                    </m:oMath>
                  </m:oMathPara>
                </a14:m>
                <a:endParaRPr lang="el-GR" sz="2000" b="1" dirty="0">
                  <a:solidFill>
                    <a:srgbClr val="0000CC"/>
                  </a:solidFill>
                </a:endParaRPr>
              </a:p>
            </p:txBody>
          </p:sp>
        </mc:Choice>
        <mc:Fallback xmlns="">
          <p:sp>
            <p:nvSpPr>
              <p:cNvPr id="36" name="TextBox 3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89273" y="4310763"/>
                <a:ext cx="2523448" cy="307777"/>
              </a:xfrm>
              <a:prstGeom prst="rect">
                <a:avLst/>
              </a:prstGeom>
              <a:blipFill>
                <a:blip r:embed="rId11"/>
                <a:stretch>
                  <a:fillRect l="-1208" b="-33333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7" name="Ορθογώνιο 36"/>
          <p:cNvSpPr/>
          <p:nvPr/>
        </p:nvSpPr>
        <p:spPr>
          <a:xfrm>
            <a:off x="-15189" y="4806901"/>
            <a:ext cx="770099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l-G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Εξίσωση κύματος του κύματος που </a:t>
            </a:r>
            <a:r>
              <a:rPr lang="el-GR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ανακλάται</a:t>
            </a:r>
            <a:r>
              <a:rPr lang="el-G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στη διαχωριστική επιφάνεια:</a:t>
            </a:r>
            <a:endParaRPr lang="el-GR" sz="2400" b="1" dirty="0">
              <a:solidFill>
                <a:srgbClr val="0000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8" name="TextBox 37"/>
              <p:cNvSpPr txBox="1"/>
              <p:nvPr/>
            </p:nvSpPr>
            <p:spPr>
              <a:xfrm>
                <a:off x="7685808" y="4816457"/>
                <a:ext cx="2587567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000" b="1" i="1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 b="1" i="1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  <m:t>𝑫</m:t>
                          </m:r>
                        </m:e>
                        <m:sub>
                          <m:r>
                            <a:rPr lang="en-US" sz="2000" b="1" i="1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  <m:t>𝒓</m:t>
                          </m:r>
                        </m:sub>
                      </m:sSub>
                      <m:d>
                        <m:dPr>
                          <m:ctrlPr>
                            <a:rPr lang="en-US" sz="2000" b="1" i="1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000" b="1" i="1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  <m:t>𝒙</m:t>
                          </m:r>
                          <m:r>
                            <a:rPr lang="en-US" sz="2000" b="1" i="1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sz="2000" b="1" i="1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  <m:t>𝒕</m:t>
                          </m:r>
                        </m:e>
                      </m:d>
                      <m:r>
                        <a:rPr lang="en-US" sz="2000" b="1" i="1" smtClean="0">
                          <a:solidFill>
                            <a:srgbClr val="0000CC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sz="2000" b="1" i="1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 b="1" i="1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  <m:t>𝒇</m:t>
                          </m:r>
                        </m:e>
                        <m:sub>
                          <m:r>
                            <a:rPr lang="en-US" sz="2000" b="1" i="1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  <m:t>𝒓</m:t>
                          </m:r>
                        </m:sub>
                      </m:sSub>
                      <m:d>
                        <m:dPr>
                          <m:ctrlPr>
                            <a:rPr lang="en-US" sz="2000" b="1" i="1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000" b="1" i="1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  <m:t>𝒙</m:t>
                          </m:r>
                          <m:r>
                            <a:rPr lang="el-GR" sz="2000" b="1" i="1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  <m:t>+</m:t>
                          </m:r>
                          <m:sSub>
                            <m:sSubPr>
                              <m:ctrlPr>
                                <a:rPr lang="el-GR" sz="2000" b="1" i="1" smtClean="0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l-GR" sz="2000" b="1" i="1" smtClean="0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</a:rPr>
                                <m:t>𝝊</m:t>
                              </m:r>
                            </m:e>
                            <m:sub>
                              <m:r>
                                <a:rPr lang="el-GR" sz="2000" b="1" i="1" smtClean="0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</m:sub>
                          </m:sSub>
                          <m:r>
                            <a:rPr lang="en-US" sz="2000" b="1" i="1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  <m:t>𝒕</m:t>
                          </m:r>
                        </m:e>
                      </m:d>
                    </m:oMath>
                  </m:oMathPara>
                </a14:m>
                <a:endParaRPr lang="el-GR" sz="2000" b="1" dirty="0">
                  <a:solidFill>
                    <a:srgbClr val="0000CC"/>
                  </a:solidFill>
                </a:endParaRPr>
              </a:p>
            </p:txBody>
          </p:sp>
        </mc:Choice>
        <mc:Fallback xmlns="">
          <p:sp>
            <p:nvSpPr>
              <p:cNvPr id="38" name="TextBox 3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85808" y="4816457"/>
                <a:ext cx="2587567" cy="307777"/>
              </a:xfrm>
              <a:prstGeom prst="rect">
                <a:avLst/>
              </a:prstGeom>
              <a:blipFill>
                <a:blip r:embed="rId12"/>
                <a:stretch>
                  <a:fillRect l="-1415" b="-33333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9" name="Ορθογώνιο 38"/>
          <p:cNvSpPr/>
          <p:nvPr/>
        </p:nvSpPr>
        <p:spPr>
          <a:xfrm>
            <a:off x="-18654" y="5312595"/>
            <a:ext cx="770099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l-G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Εξίσωση κύματος του κύματος που </a:t>
            </a:r>
            <a:r>
              <a:rPr lang="el-GR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διαπερνά </a:t>
            </a:r>
            <a:r>
              <a:rPr lang="el-G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τη διαχωριστική επιφάνεια:</a:t>
            </a:r>
            <a:endParaRPr lang="el-GR" sz="2400" b="1" dirty="0">
              <a:solidFill>
                <a:srgbClr val="0000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0" name="TextBox 39"/>
              <p:cNvSpPr txBox="1"/>
              <p:nvPr/>
            </p:nvSpPr>
            <p:spPr>
              <a:xfrm>
                <a:off x="7682343" y="5322151"/>
                <a:ext cx="2587567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000" b="1" i="1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 b="1" i="1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  <m:t>𝑫</m:t>
                          </m:r>
                        </m:e>
                        <m:sub>
                          <m:r>
                            <a:rPr lang="en-US" sz="2000" b="1" i="1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  <m:t>𝒕</m:t>
                          </m:r>
                        </m:sub>
                      </m:sSub>
                      <m:d>
                        <m:dPr>
                          <m:ctrlPr>
                            <a:rPr lang="en-US" sz="2000" b="1" i="1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000" b="1" i="1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  <m:t>𝒙</m:t>
                          </m:r>
                          <m:r>
                            <a:rPr lang="en-US" sz="2000" b="1" i="1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sz="2000" b="1" i="1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  <m:t>𝒕</m:t>
                          </m:r>
                        </m:e>
                      </m:d>
                      <m:r>
                        <a:rPr lang="en-US" sz="2000" b="1" i="1" smtClean="0">
                          <a:solidFill>
                            <a:srgbClr val="0000CC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sz="2000" b="1" i="1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 b="1" i="1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  <m:t>𝒇</m:t>
                          </m:r>
                        </m:e>
                        <m:sub>
                          <m:r>
                            <a:rPr lang="en-US" sz="2000" b="1" i="1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  <m:t>𝒕</m:t>
                          </m:r>
                        </m:sub>
                      </m:sSub>
                      <m:d>
                        <m:dPr>
                          <m:ctrlPr>
                            <a:rPr lang="en-US" sz="2000" b="1" i="1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000" b="1" i="1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  <m:t>𝒙</m:t>
                          </m:r>
                          <m:r>
                            <a:rPr lang="en-US" sz="2000" b="1" i="1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sSub>
                            <m:sSubPr>
                              <m:ctrlPr>
                                <a:rPr lang="el-GR" sz="2000" b="1" i="1" smtClean="0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l-GR" sz="2000" b="1" i="1" smtClean="0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</a:rPr>
                                <m:t>𝝊</m:t>
                              </m:r>
                            </m:e>
                            <m:sub>
                              <m:r>
                                <a:rPr lang="en-US" sz="2000" b="1" i="1" smtClean="0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b>
                          </m:sSub>
                          <m:r>
                            <a:rPr lang="en-US" sz="2000" b="1" i="1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  <m:t>𝒕</m:t>
                          </m:r>
                        </m:e>
                      </m:d>
                    </m:oMath>
                  </m:oMathPara>
                </a14:m>
                <a:endParaRPr lang="el-GR" sz="2000" b="1" dirty="0">
                  <a:solidFill>
                    <a:srgbClr val="0000CC"/>
                  </a:solidFill>
                </a:endParaRPr>
              </a:p>
            </p:txBody>
          </p:sp>
        </mc:Choice>
        <mc:Fallback xmlns="">
          <p:sp>
            <p:nvSpPr>
              <p:cNvPr id="40" name="TextBox 3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82343" y="5322151"/>
                <a:ext cx="2587567" cy="307777"/>
              </a:xfrm>
              <a:prstGeom prst="rect">
                <a:avLst/>
              </a:prstGeom>
              <a:blipFill>
                <a:blip r:embed="rId13"/>
                <a:stretch>
                  <a:fillRect l="-235" b="-33333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6145218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8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  <p:bldP spid="32" grpId="0"/>
      <p:bldP spid="33" grpId="0"/>
      <p:bldP spid="34" grpId="0"/>
      <p:bldP spid="35" grpId="0"/>
      <p:bldP spid="36" grpId="0"/>
      <p:bldP spid="37" grpId="0"/>
      <p:bldP spid="38" grpId="0"/>
      <p:bldP spid="39" grpId="0"/>
      <p:bldP spid="40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Box 1026"/>
          <p:cNvSpPr txBox="1">
            <a:spLocks noChangeArrowheads="1"/>
          </p:cNvSpPr>
          <p:nvPr/>
        </p:nvSpPr>
        <p:spPr bwMode="auto">
          <a:xfrm>
            <a:off x="2459183" y="0"/>
            <a:ext cx="6850063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rIns="0">
            <a:spAutoFit/>
          </a:bodyPr>
          <a:lstStyle>
            <a:lvl1pPr marL="285750" indent="-285750">
              <a:defRPr sz="2400" b="1" i="1" u="sng">
                <a:solidFill>
                  <a:schemeClr val="tx2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 b="1" i="1" u="sng">
                <a:solidFill>
                  <a:schemeClr val="tx2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 b="1" i="1" u="sng">
                <a:solidFill>
                  <a:schemeClr val="tx2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 b="1" i="1" u="sng">
                <a:solidFill>
                  <a:schemeClr val="tx2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 b="1" i="1" u="sng">
                <a:solidFill>
                  <a:schemeClr val="tx2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 u="sng">
                <a:solidFill>
                  <a:schemeClr val="tx2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 u="sng">
                <a:solidFill>
                  <a:schemeClr val="tx2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 u="sng">
                <a:solidFill>
                  <a:schemeClr val="tx2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 u="sng">
                <a:solidFill>
                  <a:schemeClr val="tx2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l-GR" altLang="el-GR" i="0" u="none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ΣΥΝΘΗΚΕΣ </a:t>
            </a:r>
            <a:r>
              <a:rPr lang="el-GR" altLang="el-GR" i="0" u="none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ΚΥΜΑΤΟΣ ΣΕ ΑΣΥΝΕΧΕΙΑ ΤΟΥ ΜΕΣΟΥ ΔΙΑΔΟΣΗΣ</a:t>
            </a:r>
          </a:p>
        </p:txBody>
      </p:sp>
      <p:grpSp>
        <p:nvGrpSpPr>
          <p:cNvPr id="34" name="Ομάδα 33"/>
          <p:cNvGrpSpPr/>
          <p:nvPr/>
        </p:nvGrpSpPr>
        <p:grpSpPr>
          <a:xfrm>
            <a:off x="2266344" y="1588813"/>
            <a:ext cx="8009593" cy="2131455"/>
            <a:chOff x="2266344" y="1588813"/>
            <a:chExt cx="8009593" cy="2131455"/>
          </a:xfrm>
        </p:grpSpPr>
        <p:grpSp>
          <p:nvGrpSpPr>
            <p:cNvPr id="4" name="Ομάδα 3"/>
            <p:cNvGrpSpPr/>
            <p:nvPr/>
          </p:nvGrpSpPr>
          <p:grpSpPr>
            <a:xfrm>
              <a:off x="2266344" y="1588813"/>
              <a:ext cx="7910880" cy="2131455"/>
              <a:chOff x="2266344" y="1588813"/>
              <a:chExt cx="7910880" cy="2131455"/>
            </a:xfrm>
          </p:grpSpPr>
          <p:grpSp>
            <p:nvGrpSpPr>
              <p:cNvPr id="5" name="Ομάδα 4"/>
              <p:cNvGrpSpPr/>
              <p:nvPr/>
            </p:nvGrpSpPr>
            <p:grpSpPr>
              <a:xfrm>
                <a:off x="2266344" y="1725421"/>
                <a:ext cx="7910880" cy="1443466"/>
                <a:chOff x="2266344" y="1725421"/>
                <a:chExt cx="7910880" cy="1443466"/>
              </a:xfrm>
            </p:grpSpPr>
            <p:sp>
              <p:nvSpPr>
                <p:cNvPr id="9" name="Ορθογώνιο 8"/>
                <p:cNvSpPr/>
                <p:nvPr/>
              </p:nvSpPr>
              <p:spPr>
                <a:xfrm>
                  <a:off x="2266344" y="1728887"/>
                  <a:ext cx="3960000" cy="1440000"/>
                </a:xfrm>
                <a:prstGeom prst="rect">
                  <a:avLst/>
                </a:prstGeom>
                <a:solidFill>
                  <a:schemeClr val="bg1">
                    <a:lumMod val="50000"/>
                  </a:schemeClr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l-GR"/>
                </a:p>
              </p:txBody>
            </p:sp>
            <p:sp>
              <p:nvSpPr>
                <p:cNvPr id="10" name="Ορθογώνιο 9"/>
                <p:cNvSpPr/>
                <p:nvPr/>
              </p:nvSpPr>
              <p:spPr>
                <a:xfrm>
                  <a:off x="6217224" y="1725421"/>
                  <a:ext cx="3960000" cy="1440000"/>
                </a:xfrm>
                <a:prstGeom prst="rect">
                  <a:avLst/>
                </a:prstGeom>
                <a:solidFill>
                  <a:schemeClr val="bg1">
                    <a:lumMod val="85000"/>
                  </a:schemeClr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l-GR"/>
                </a:p>
              </p:txBody>
            </p:sp>
          </p:grpSp>
          <p:cxnSp>
            <p:nvCxnSpPr>
              <p:cNvPr id="7" name="Ευθεία γραμμή σύνδεσης 6"/>
              <p:cNvCxnSpPr/>
              <p:nvPr/>
            </p:nvCxnSpPr>
            <p:spPr>
              <a:xfrm>
                <a:off x="6213230" y="1588813"/>
                <a:ext cx="0" cy="1752264"/>
              </a:xfrm>
              <a:prstGeom prst="line">
                <a:avLst/>
              </a:prstGeom>
              <a:ln w="38100">
                <a:solidFill>
                  <a:schemeClr val="bg1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8" name="Ορθογώνιο 7"/>
              <p:cNvSpPr/>
              <p:nvPr/>
            </p:nvSpPr>
            <p:spPr>
              <a:xfrm>
                <a:off x="5834379" y="3258603"/>
                <a:ext cx="898003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en-US" sz="2400" b="1" i="1" dirty="0" smtClean="0">
                    <a:solidFill>
                      <a:srgbClr val="0000CC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x</a:t>
                </a:r>
                <a:r>
                  <a:rPr lang="en-US" sz="2400" b="1" dirty="0" smtClean="0">
                    <a:solidFill>
                      <a:srgbClr val="0000CC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b="1" dirty="0">
                    <a:solidFill>
                      <a:srgbClr val="0000CC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= 0</a:t>
                </a:r>
                <a:r>
                  <a:rPr lang="el-GR" sz="24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endParaRPr lang="el-GR" sz="2400" b="1" dirty="0">
                  <a:solidFill>
                    <a:srgbClr val="0000C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  <p:grpSp>
          <p:nvGrpSpPr>
            <p:cNvPr id="12" name="Ομάδα 11"/>
            <p:cNvGrpSpPr/>
            <p:nvPr/>
          </p:nvGrpSpPr>
          <p:grpSpPr>
            <a:xfrm>
              <a:off x="2306581" y="1667052"/>
              <a:ext cx="4157429" cy="734989"/>
              <a:chOff x="2306581" y="1526376"/>
              <a:chExt cx="4157429" cy="734989"/>
            </a:xfrm>
          </p:grpSpPr>
          <mc:AlternateContent xmlns:mc="http://schemas.openxmlformats.org/markup-compatibility/2006" xmlns:a14="http://schemas.microsoft.com/office/drawing/2010/main">
            <mc:Choice Requires="a14">
              <p:graphicFrame>
                <p:nvGraphicFramePr>
                  <p:cNvPr id="13" name="Γράφημα 12"/>
                  <p:cNvGraphicFramePr>
                    <a:graphicFrameLocks/>
                  </p:cNvGraphicFramePr>
                  <p:nvPr>
                    <p:extLst>
                      <p:ext uri="{D42A27DB-BD31-4B8C-83A1-F6EECF244321}">
                        <p14:modId xmlns:p14="http://schemas.microsoft.com/office/powerpoint/2010/main" val="876830744"/>
                      </p:ext>
                    </p:extLst>
                  </p:nvPr>
                </p:nvGraphicFramePr>
                <p:xfrm>
                  <a:off x="2306581" y="1685365"/>
                  <a:ext cx="4157429" cy="576000"/>
                </p:xfrm>
                <a:graphic>
                  <a:graphicData uri="http://schemas.openxmlformats.org/drawingml/2006/chart">
                    <c:chart xmlns:c="http://schemas.openxmlformats.org/drawingml/2006/chart" xmlns:r="http://schemas.openxmlformats.org/officeDocument/2006/relationships" r:id="rId2"/>
                  </a:graphicData>
                </a:graphic>
              </p:graphicFrame>
            </mc:Choice>
            <mc:Fallback xmlns="">
              <p:graphicFrame>
                <p:nvGraphicFramePr>
                  <p:cNvPr id="13" name="Γράφημα 12"/>
                  <p:cNvGraphicFramePr>
                    <a:graphicFrameLocks/>
                  </p:cNvGraphicFramePr>
                  <p:nvPr>
                    <p:extLst>
                      <p:ext uri="{D42A27DB-BD31-4B8C-83A1-F6EECF244321}">
                        <p14:modId xmlns:p14="http://schemas.microsoft.com/office/powerpoint/2010/main" val="876830744"/>
                      </p:ext>
                    </p:extLst>
                  </p:nvPr>
                </p:nvGraphicFramePr>
                <p:xfrm>
                  <a:off x="2306581" y="1685365"/>
                  <a:ext cx="4157429" cy="576000"/>
                </p:xfrm>
                <a:graphic>
                  <a:graphicData uri="http://schemas.openxmlformats.org/drawingml/2006/chart">
                    <c:chart xmlns:c="http://schemas.openxmlformats.org/drawingml/2006/chart" xmlns:r="http://schemas.openxmlformats.org/officeDocument/2006/relationships" r:id="rId3"/>
                  </a:graphicData>
                </a:graphic>
              </p:graphicFrame>
            </mc:Fallback>
          </mc:AlternateContent>
          <p:cxnSp>
            <p:nvCxnSpPr>
              <p:cNvPr id="14" name="Ευθύγραμμο βέλος σύνδεσης 13"/>
              <p:cNvCxnSpPr/>
              <p:nvPr/>
            </p:nvCxnSpPr>
            <p:spPr>
              <a:xfrm flipV="1">
                <a:off x="4128047" y="1682607"/>
                <a:ext cx="809757" cy="0"/>
              </a:xfrm>
              <a:prstGeom prst="straightConnector1">
                <a:avLst/>
              </a:prstGeom>
              <a:ln w="31750">
                <a:solidFill>
                  <a:srgbClr val="FF0000"/>
                </a:solidFill>
                <a:tailEnd type="triangle" w="med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15" name="TextBox 14"/>
                  <p:cNvSpPr txBox="1"/>
                  <p:nvPr/>
                </p:nvSpPr>
                <p:spPr>
                  <a:xfrm>
                    <a:off x="3801612" y="1526376"/>
                    <a:ext cx="392672" cy="369332"/>
                  </a:xfrm>
                  <a:prstGeom prst="rect">
                    <a:avLst/>
                  </a:prstGeom>
                  <a:noFill/>
                </p:spPr>
                <p:txBody>
                  <a:bodyPr wrap="none" lIns="0" tIns="0" rIns="0" bIns="0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sSub>
                            <m:sSubPr>
                              <m:ctrlPr>
                                <a:rPr lang="el-GR" sz="2400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l-GR" sz="2400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𝝊</m:t>
                              </m:r>
                            </m:e>
                            <m:sub>
                              <m:r>
                                <a:rPr lang="el-GR" sz="2400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</m:sub>
                          </m:sSub>
                        </m:oMath>
                      </m:oMathPara>
                    </a14:m>
                    <a:endParaRPr lang="el-GR" sz="2400" b="1" dirty="0">
                      <a:solidFill>
                        <a:srgbClr val="FF0000"/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15" name="TextBox 14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3801612" y="1526376"/>
                    <a:ext cx="392672" cy="369332"/>
                  </a:xfrm>
                  <a:prstGeom prst="rect">
                    <a:avLst/>
                  </a:prstGeom>
                  <a:blipFill>
                    <a:blip r:embed="rId4"/>
                    <a:stretch>
                      <a:fillRect l="-10938" r="-9375" b="-14754"/>
                    </a:stretch>
                  </a:blipFill>
                </p:spPr>
                <p:txBody>
                  <a:bodyPr/>
                  <a:lstStyle/>
                  <a:p>
                    <a:r>
                      <a:rPr lang="el-GR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  <p:grpSp>
          <p:nvGrpSpPr>
            <p:cNvPr id="16" name="Ομάδα 15"/>
            <p:cNvGrpSpPr/>
            <p:nvPr/>
          </p:nvGrpSpPr>
          <p:grpSpPr>
            <a:xfrm>
              <a:off x="2306581" y="2501708"/>
              <a:ext cx="4157429" cy="626680"/>
              <a:chOff x="2306581" y="2361032"/>
              <a:chExt cx="4157429" cy="626680"/>
            </a:xfrm>
          </p:grpSpPr>
          <mc:AlternateContent xmlns:mc="http://schemas.openxmlformats.org/markup-compatibility/2006" xmlns:a14="http://schemas.microsoft.com/office/drawing/2010/main">
            <mc:Choice Requires="a14">
              <p:graphicFrame>
                <p:nvGraphicFramePr>
                  <p:cNvPr id="17" name="Γράφημα 16"/>
                  <p:cNvGraphicFramePr>
                    <a:graphicFrameLocks/>
                  </p:cNvGraphicFramePr>
                  <p:nvPr>
                    <p:extLst>
                      <p:ext uri="{D42A27DB-BD31-4B8C-83A1-F6EECF244321}">
                        <p14:modId xmlns:p14="http://schemas.microsoft.com/office/powerpoint/2010/main" val="2860997116"/>
                      </p:ext>
                    </p:extLst>
                  </p:nvPr>
                </p:nvGraphicFramePr>
                <p:xfrm>
                  <a:off x="2306581" y="2361032"/>
                  <a:ext cx="4157429" cy="432000"/>
                </p:xfrm>
                <a:graphic>
                  <a:graphicData uri="http://schemas.openxmlformats.org/drawingml/2006/chart">
                    <c:chart xmlns:c="http://schemas.openxmlformats.org/drawingml/2006/chart" xmlns:r="http://schemas.openxmlformats.org/officeDocument/2006/relationships" r:id="rId5"/>
                  </a:graphicData>
                </a:graphic>
              </p:graphicFrame>
            </mc:Choice>
            <mc:Fallback xmlns="">
              <p:graphicFrame>
                <p:nvGraphicFramePr>
                  <p:cNvPr id="17" name="Γράφημα 16"/>
                  <p:cNvGraphicFramePr>
                    <a:graphicFrameLocks/>
                  </p:cNvGraphicFramePr>
                  <p:nvPr>
                    <p:extLst>
                      <p:ext uri="{D42A27DB-BD31-4B8C-83A1-F6EECF244321}">
                        <p14:modId xmlns:p14="http://schemas.microsoft.com/office/powerpoint/2010/main" val="2860997116"/>
                      </p:ext>
                    </p:extLst>
                  </p:nvPr>
                </p:nvGraphicFramePr>
                <p:xfrm>
                  <a:off x="2306581" y="2361032"/>
                  <a:ext cx="4157429" cy="432000"/>
                </p:xfrm>
                <a:graphic>
                  <a:graphicData uri="http://schemas.openxmlformats.org/drawingml/2006/chart">
                    <c:chart xmlns:c="http://schemas.openxmlformats.org/drawingml/2006/chart" xmlns:r="http://schemas.openxmlformats.org/officeDocument/2006/relationships" r:id="rId6"/>
                  </a:graphicData>
                </a:graphic>
              </p:graphicFrame>
            </mc:Fallback>
          </mc:AlternateContent>
          <p:cxnSp>
            <p:nvCxnSpPr>
              <p:cNvPr id="18" name="Ευθύγραμμο βέλος σύνδεσης 17"/>
              <p:cNvCxnSpPr/>
              <p:nvPr/>
            </p:nvCxnSpPr>
            <p:spPr>
              <a:xfrm flipH="1" flipV="1">
                <a:off x="3636980" y="2773470"/>
                <a:ext cx="809757" cy="0"/>
              </a:xfrm>
              <a:prstGeom prst="straightConnector1">
                <a:avLst/>
              </a:prstGeom>
              <a:ln w="31750">
                <a:solidFill>
                  <a:srgbClr val="FF0000"/>
                </a:solidFill>
                <a:tailEnd type="triangle" w="med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19" name="TextBox 18"/>
                  <p:cNvSpPr txBox="1"/>
                  <p:nvPr/>
                </p:nvSpPr>
                <p:spPr>
                  <a:xfrm>
                    <a:off x="4459525" y="2618380"/>
                    <a:ext cx="392672" cy="369332"/>
                  </a:xfrm>
                  <a:prstGeom prst="rect">
                    <a:avLst/>
                  </a:prstGeom>
                  <a:noFill/>
                </p:spPr>
                <p:txBody>
                  <a:bodyPr wrap="none" lIns="0" tIns="0" rIns="0" bIns="0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sSub>
                            <m:sSubPr>
                              <m:ctrlPr>
                                <a:rPr lang="el-GR" sz="2400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l-GR" sz="2400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𝝊</m:t>
                              </m:r>
                            </m:e>
                            <m:sub>
                              <m:r>
                                <a:rPr lang="el-GR" sz="2400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</m:sub>
                          </m:sSub>
                        </m:oMath>
                      </m:oMathPara>
                    </a14:m>
                    <a:endParaRPr lang="el-GR" sz="2400" b="1" dirty="0">
                      <a:solidFill>
                        <a:srgbClr val="FF0000"/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19" name="TextBox 18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4459525" y="2618380"/>
                    <a:ext cx="392672" cy="369332"/>
                  </a:xfrm>
                  <a:prstGeom prst="rect">
                    <a:avLst/>
                  </a:prstGeom>
                  <a:blipFill>
                    <a:blip r:embed="rId7"/>
                    <a:stretch>
                      <a:fillRect l="-10938" r="-9375" b="-16667"/>
                    </a:stretch>
                  </a:blipFill>
                </p:spPr>
                <p:txBody>
                  <a:bodyPr/>
                  <a:lstStyle/>
                  <a:p>
                    <a:r>
                      <a:rPr lang="el-GR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  <p:grpSp>
          <p:nvGrpSpPr>
            <p:cNvPr id="20" name="Ομάδα 19"/>
            <p:cNvGrpSpPr/>
            <p:nvPr/>
          </p:nvGrpSpPr>
          <p:grpSpPr>
            <a:xfrm>
              <a:off x="6118508" y="2179536"/>
              <a:ext cx="4157429" cy="826532"/>
              <a:chOff x="6118508" y="2038860"/>
              <a:chExt cx="4157429" cy="826532"/>
            </a:xfrm>
          </p:grpSpPr>
          <mc:AlternateContent xmlns:mc="http://schemas.openxmlformats.org/markup-compatibility/2006" xmlns:a14="http://schemas.microsoft.com/office/drawing/2010/main">
            <mc:Choice Requires="a14">
              <p:graphicFrame>
                <p:nvGraphicFramePr>
                  <p:cNvPr id="21" name="Γράφημα 20"/>
                  <p:cNvGraphicFramePr>
                    <a:graphicFrameLocks/>
                  </p:cNvGraphicFramePr>
                  <p:nvPr>
                    <p:extLst>
                      <p:ext uri="{D42A27DB-BD31-4B8C-83A1-F6EECF244321}">
                        <p14:modId xmlns:p14="http://schemas.microsoft.com/office/powerpoint/2010/main" val="4149950057"/>
                      </p:ext>
                    </p:extLst>
                  </p:nvPr>
                </p:nvGraphicFramePr>
                <p:xfrm>
                  <a:off x="6118508" y="2038860"/>
                  <a:ext cx="4157429" cy="648000"/>
                </p:xfrm>
                <a:graphic>
                  <a:graphicData uri="http://schemas.openxmlformats.org/drawingml/2006/chart">
                    <c:chart xmlns:c="http://schemas.openxmlformats.org/drawingml/2006/chart" xmlns:r="http://schemas.openxmlformats.org/officeDocument/2006/relationships" r:id="rId8"/>
                  </a:graphicData>
                </a:graphic>
              </p:graphicFrame>
            </mc:Choice>
            <mc:Fallback xmlns="">
              <p:graphicFrame>
                <p:nvGraphicFramePr>
                  <p:cNvPr id="21" name="Γράφημα 20"/>
                  <p:cNvGraphicFramePr>
                    <a:graphicFrameLocks/>
                  </p:cNvGraphicFramePr>
                  <p:nvPr>
                    <p:extLst>
                      <p:ext uri="{D42A27DB-BD31-4B8C-83A1-F6EECF244321}">
                        <p14:modId xmlns:p14="http://schemas.microsoft.com/office/powerpoint/2010/main" val="4149950057"/>
                      </p:ext>
                    </p:extLst>
                  </p:nvPr>
                </p:nvGraphicFramePr>
                <p:xfrm>
                  <a:off x="6118508" y="2038860"/>
                  <a:ext cx="4157429" cy="648000"/>
                </p:xfrm>
                <a:graphic>
                  <a:graphicData uri="http://schemas.openxmlformats.org/drawingml/2006/chart">
                    <c:chart xmlns:c="http://schemas.openxmlformats.org/drawingml/2006/chart" xmlns:r="http://schemas.openxmlformats.org/officeDocument/2006/relationships" r:id="rId9"/>
                  </a:graphicData>
                </a:graphic>
              </p:graphicFrame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22" name="TextBox 21"/>
                  <p:cNvSpPr txBox="1"/>
                  <p:nvPr/>
                </p:nvSpPr>
                <p:spPr>
                  <a:xfrm>
                    <a:off x="7834704" y="2496060"/>
                    <a:ext cx="392672" cy="369332"/>
                  </a:xfrm>
                  <a:prstGeom prst="rect">
                    <a:avLst/>
                  </a:prstGeom>
                  <a:noFill/>
                </p:spPr>
                <p:txBody>
                  <a:bodyPr wrap="none" lIns="0" tIns="0" rIns="0" bIns="0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sSub>
                            <m:sSubPr>
                              <m:ctrlPr>
                                <a:rPr lang="el-GR" sz="2400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l-GR" sz="2400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𝝊</m:t>
                              </m:r>
                            </m:e>
                            <m:sub>
                              <m:r>
                                <a:rPr lang="el-GR" sz="2400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b>
                          </m:sSub>
                        </m:oMath>
                      </m:oMathPara>
                    </a14:m>
                    <a:endParaRPr lang="el-GR" sz="2400" b="1" dirty="0">
                      <a:solidFill>
                        <a:srgbClr val="FF0000"/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22" name="TextBox 21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7834704" y="2496060"/>
                    <a:ext cx="392672" cy="369332"/>
                  </a:xfrm>
                  <a:prstGeom prst="rect">
                    <a:avLst/>
                  </a:prstGeom>
                  <a:blipFill>
                    <a:blip r:embed="rId10"/>
                    <a:stretch>
                      <a:fillRect l="-10769" r="-7692" b="-16667"/>
                    </a:stretch>
                  </a:blipFill>
                </p:spPr>
                <p:txBody>
                  <a:bodyPr/>
                  <a:lstStyle/>
                  <a:p>
                    <a:r>
                      <a:rPr lang="el-GR">
                        <a:noFill/>
                      </a:rPr>
                      <a:t> </a:t>
                    </a:r>
                  </a:p>
                </p:txBody>
              </p:sp>
            </mc:Fallback>
          </mc:AlternateContent>
          <p:cxnSp>
            <p:nvCxnSpPr>
              <p:cNvPr id="23" name="Ευθύγραμμο βέλος σύνδεσης 22"/>
              <p:cNvCxnSpPr/>
              <p:nvPr/>
            </p:nvCxnSpPr>
            <p:spPr>
              <a:xfrm flipV="1">
                <a:off x="8197223" y="2698656"/>
                <a:ext cx="576000" cy="0"/>
              </a:xfrm>
              <a:prstGeom prst="straightConnector1">
                <a:avLst/>
              </a:prstGeom>
              <a:ln w="31750">
                <a:solidFill>
                  <a:srgbClr val="FF0000"/>
                </a:solidFill>
                <a:tailEnd type="triangle" w="med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29" name="TextBox 28"/>
              <p:cNvSpPr txBox="1"/>
              <p:nvPr/>
            </p:nvSpPr>
            <p:spPr>
              <a:xfrm>
                <a:off x="36443" y="1913635"/>
                <a:ext cx="2271326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1" i="1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1" i="1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  <m:t>𝑫</m:t>
                          </m:r>
                        </m:e>
                        <m:sub>
                          <m:r>
                            <a:rPr lang="en-US" b="1" i="1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  <m:t>𝒊</m:t>
                          </m:r>
                        </m:sub>
                      </m:sSub>
                      <m:d>
                        <m:dPr>
                          <m:ctrlPr>
                            <a:rPr lang="en-US" b="1" i="1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1" i="1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  <m:t>𝒙</m:t>
                          </m:r>
                          <m:r>
                            <a:rPr lang="en-US" b="1" i="1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b="1" i="1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  <m:t>𝒕</m:t>
                          </m:r>
                        </m:e>
                      </m:d>
                      <m:r>
                        <a:rPr lang="en-US" b="1" i="1" smtClean="0">
                          <a:solidFill>
                            <a:srgbClr val="0000CC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b="1" i="1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1" i="1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  <m:t>𝒇</m:t>
                          </m:r>
                        </m:e>
                        <m:sub>
                          <m:r>
                            <a:rPr lang="en-US" b="1" i="1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  <m:t>𝒊</m:t>
                          </m:r>
                        </m:sub>
                      </m:sSub>
                      <m:d>
                        <m:dPr>
                          <m:ctrlPr>
                            <a:rPr lang="en-US" b="1" i="1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1" i="1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  <m:t>𝒙</m:t>
                          </m:r>
                          <m:r>
                            <a:rPr lang="en-US" b="1" i="1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sSub>
                            <m:sSubPr>
                              <m:ctrlPr>
                                <a:rPr lang="en-US" b="1" i="1" smtClean="0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l-GR" b="1" i="1" smtClean="0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</a:rPr>
                                <m:t>𝝊</m:t>
                              </m:r>
                            </m:e>
                            <m:sub>
                              <m:r>
                                <a:rPr lang="el-GR" b="1" i="1" smtClean="0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</m:sub>
                          </m:sSub>
                          <m:r>
                            <a:rPr lang="en-US" b="1" i="1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  <m:t>𝒕</m:t>
                          </m:r>
                        </m:e>
                      </m:d>
                    </m:oMath>
                  </m:oMathPara>
                </a14:m>
                <a:endParaRPr lang="el-GR" b="1" dirty="0">
                  <a:solidFill>
                    <a:srgbClr val="0000CC"/>
                  </a:solidFill>
                </a:endParaRPr>
              </a:p>
            </p:txBody>
          </p:sp>
        </mc:Choice>
        <mc:Fallback xmlns="">
          <p:sp>
            <p:nvSpPr>
              <p:cNvPr id="29" name="TextBox 2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443" y="1913635"/>
                <a:ext cx="2271326" cy="276999"/>
              </a:xfrm>
              <a:prstGeom prst="rect">
                <a:avLst/>
              </a:prstGeom>
              <a:blipFill>
                <a:blip r:embed="rId11"/>
                <a:stretch>
                  <a:fillRect l="-1609" t="-2222" b="-35556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1" name="TextBox 30"/>
              <p:cNvSpPr txBox="1"/>
              <p:nvPr/>
            </p:nvSpPr>
            <p:spPr>
              <a:xfrm>
                <a:off x="0" y="2555053"/>
                <a:ext cx="2325830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1" i="1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1" i="1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  <m:t>𝑫</m:t>
                          </m:r>
                        </m:e>
                        <m:sub>
                          <m:r>
                            <a:rPr lang="en-US" b="1" i="1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  <m:t>𝒓</m:t>
                          </m:r>
                        </m:sub>
                      </m:sSub>
                      <m:d>
                        <m:dPr>
                          <m:ctrlPr>
                            <a:rPr lang="en-US" b="1" i="1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1" i="1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  <m:t>𝒙</m:t>
                          </m:r>
                          <m:r>
                            <a:rPr lang="en-US" b="1" i="1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b="1" i="1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  <m:t>𝒕</m:t>
                          </m:r>
                        </m:e>
                      </m:d>
                      <m:r>
                        <a:rPr lang="en-US" b="1" i="1" smtClean="0">
                          <a:solidFill>
                            <a:srgbClr val="0000CC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b="1" i="1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1" i="1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  <m:t>𝒇</m:t>
                          </m:r>
                        </m:e>
                        <m:sub>
                          <m:r>
                            <a:rPr lang="en-US" b="1" i="1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  <m:t>𝒙</m:t>
                          </m:r>
                        </m:sub>
                      </m:sSub>
                      <m:d>
                        <m:dPr>
                          <m:ctrlPr>
                            <a:rPr lang="en-US" b="1" i="1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1" i="1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  <m:t>𝒙</m:t>
                          </m:r>
                          <m:r>
                            <a:rPr lang="el-GR" b="1" i="1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  <m:t>+</m:t>
                          </m:r>
                          <m:sSub>
                            <m:sSubPr>
                              <m:ctrlPr>
                                <a:rPr lang="el-GR" b="1" i="1" smtClean="0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l-GR" b="1" i="1" smtClean="0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</a:rPr>
                                <m:t>𝝊</m:t>
                              </m:r>
                            </m:e>
                            <m:sub>
                              <m:r>
                                <a:rPr lang="el-GR" b="1" i="1" smtClean="0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</m:sub>
                          </m:sSub>
                          <m:r>
                            <a:rPr lang="en-US" b="1" i="1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  <m:t>𝒕</m:t>
                          </m:r>
                        </m:e>
                      </m:d>
                    </m:oMath>
                  </m:oMathPara>
                </a14:m>
                <a:endParaRPr lang="el-GR" b="1" dirty="0">
                  <a:solidFill>
                    <a:srgbClr val="0000CC"/>
                  </a:solidFill>
                </a:endParaRPr>
              </a:p>
            </p:txBody>
          </p:sp>
        </mc:Choice>
        <mc:Fallback xmlns="">
          <p:sp>
            <p:nvSpPr>
              <p:cNvPr id="31" name="TextBox 3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2555053"/>
                <a:ext cx="2325830" cy="276999"/>
              </a:xfrm>
              <a:prstGeom prst="rect">
                <a:avLst/>
              </a:prstGeom>
              <a:blipFill>
                <a:blip r:embed="rId12"/>
                <a:stretch>
                  <a:fillRect l="-1571" t="-2174" b="-32609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3" name="TextBox 32"/>
              <p:cNvSpPr txBox="1"/>
              <p:nvPr/>
            </p:nvSpPr>
            <p:spPr>
              <a:xfrm>
                <a:off x="9769560" y="2187168"/>
                <a:ext cx="2263312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1" i="1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1" i="1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  <m:t>𝑫</m:t>
                          </m:r>
                        </m:e>
                        <m:sub>
                          <m:r>
                            <a:rPr lang="en-US" b="1" i="1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  <m:t>𝒕</m:t>
                          </m:r>
                        </m:sub>
                      </m:sSub>
                      <m:d>
                        <m:dPr>
                          <m:ctrlPr>
                            <a:rPr lang="en-US" b="1" i="1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1" i="1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  <m:t>𝒙</m:t>
                          </m:r>
                          <m:r>
                            <a:rPr lang="en-US" b="1" i="1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b="1" i="1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  <m:t>𝒕</m:t>
                          </m:r>
                        </m:e>
                      </m:d>
                      <m:r>
                        <a:rPr lang="en-US" b="1" i="1" smtClean="0">
                          <a:solidFill>
                            <a:srgbClr val="0000CC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b="1" i="1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1" i="1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  <m:t>𝒇</m:t>
                          </m:r>
                        </m:e>
                        <m:sub>
                          <m:r>
                            <a:rPr lang="en-US" b="1" i="1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  <m:t>𝒕</m:t>
                          </m:r>
                        </m:sub>
                      </m:sSub>
                      <m:d>
                        <m:dPr>
                          <m:ctrlPr>
                            <a:rPr lang="en-US" b="1" i="1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1" i="1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  <m:t>𝒙</m:t>
                          </m:r>
                          <m:r>
                            <a:rPr lang="en-US" b="1" i="1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sSub>
                            <m:sSubPr>
                              <m:ctrlPr>
                                <a:rPr lang="el-GR" b="1" i="1" smtClean="0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l-GR" b="1" i="1" smtClean="0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</a:rPr>
                                <m:t>𝝊</m:t>
                              </m:r>
                            </m:e>
                            <m:sub>
                              <m:r>
                                <a:rPr lang="en-US" b="1" i="1" smtClean="0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b>
                          </m:sSub>
                          <m:r>
                            <a:rPr lang="en-US" b="1" i="1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  <m:t>𝒕</m:t>
                          </m:r>
                        </m:e>
                      </m:d>
                    </m:oMath>
                  </m:oMathPara>
                </a14:m>
                <a:endParaRPr lang="el-GR" b="1" dirty="0">
                  <a:solidFill>
                    <a:srgbClr val="0000CC"/>
                  </a:solidFill>
                </a:endParaRPr>
              </a:p>
            </p:txBody>
          </p:sp>
        </mc:Choice>
        <mc:Fallback xmlns="">
          <p:sp>
            <p:nvSpPr>
              <p:cNvPr id="33" name="TextBox 3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769560" y="2187168"/>
                <a:ext cx="2263312" cy="276999"/>
              </a:xfrm>
              <a:prstGeom prst="rect">
                <a:avLst/>
              </a:prstGeom>
              <a:blipFill>
                <a:blip r:embed="rId13"/>
                <a:stretch>
                  <a:fillRect l="-2156" t="-2222" b="-35556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5" name="TextBox 34"/>
              <p:cNvSpPr txBox="1"/>
              <p:nvPr/>
            </p:nvSpPr>
            <p:spPr>
              <a:xfrm>
                <a:off x="4655861" y="874820"/>
                <a:ext cx="2632965" cy="620811"/>
              </a:xfrm>
              <a:prstGeom prst="rect">
                <a:avLst/>
              </a:prstGeom>
              <a:noFill/>
              <a:ln w="19050">
                <a:solidFill>
                  <a:srgbClr val="FF0000"/>
                </a:solidFill>
              </a:ln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2000" b="1" i="1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000" b="1" i="1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𝝏</m:t>
                          </m:r>
                          <m:r>
                            <a:rPr lang="en-US" sz="2000" b="1" i="1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  <m:t>𝑫</m:t>
                          </m:r>
                          <m:d>
                            <m:dPr>
                              <m:ctrlPr>
                                <a:rPr lang="en-US" sz="2000" b="1" i="1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000" b="1" i="1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</a:rPr>
                                <m:t>𝒓</m:t>
                              </m:r>
                              <m:r>
                                <a:rPr lang="en-US" sz="2000" b="1" i="1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</a:rPr>
                                <m:t>,</m:t>
                              </m:r>
                              <m:r>
                                <a:rPr lang="en-US" sz="2000" b="1" i="1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</a:rPr>
                                <m:t>𝒕</m:t>
                              </m:r>
                            </m:e>
                          </m:d>
                        </m:num>
                        <m:den>
                          <m:r>
                            <a:rPr lang="en-US" sz="2000" b="1" i="1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𝝏</m:t>
                          </m:r>
                          <m:r>
                            <a:rPr lang="en-US" sz="2000" b="1" i="1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𝒓</m:t>
                          </m:r>
                        </m:den>
                      </m:f>
                      <m:r>
                        <a:rPr lang="en-US" sz="2000" b="1" i="1" smtClean="0">
                          <a:solidFill>
                            <a:srgbClr val="0000CC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2000" b="1" i="1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l-GR" sz="2000" b="1" i="1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en-US" sz="2000" b="1" i="1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±</m:t>
                          </m:r>
                          <m:r>
                            <a:rPr lang="el-GR" sz="2000" b="1" i="1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𝝊</m:t>
                          </m:r>
                        </m:den>
                      </m:f>
                      <m:r>
                        <a:rPr lang="el-GR" sz="2000" b="1" i="1" smtClean="0">
                          <a:solidFill>
                            <a:srgbClr val="0000CC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f>
                        <m:fPr>
                          <m:ctrlPr>
                            <a:rPr lang="en-US" sz="2000" b="1" i="1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000" b="1" i="1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𝝏</m:t>
                          </m:r>
                          <m:r>
                            <a:rPr lang="en-US" sz="2000" b="1" i="1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  <m:t>𝑫</m:t>
                          </m:r>
                          <m:d>
                            <m:dPr>
                              <m:ctrlPr>
                                <a:rPr lang="en-US" sz="2000" b="1" i="1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000" b="1" i="1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</a:rPr>
                                <m:t>𝒓</m:t>
                              </m:r>
                              <m:r>
                                <a:rPr lang="en-US" sz="2000" b="1" i="1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</a:rPr>
                                <m:t>,</m:t>
                              </m:r>
                              <m:r>
                                <a:rPr lang="en-US" sz="2000" b="1" i="1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</a:rPr>
                                <m:t>𝒕</m:t>
                              </m:r>
                            </m:e>
                          </m:d>
                        </m:num>
                        <m:den>
                          <m:r>
                            <a:rPr lang="en-US" sz="2000" b="1" i="1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𝝏</m:t>
                          </m:r>
                          <m:r>
                            <a:rPr lang="en-US" sz="2000" b="1" i="1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𝒕</m:t>
                          </m:r>
                        </m:den>
                      </m:f>
                    </m:oMath>
                  </m:oMathPara>
                </a14:m>
                <a:endParaRPr lang="el-GR" sz="2000" b="1" dirty="0">
                  <a:solidFill>
                    <a:srgbClr val="0000CC"/>
                  </a:solidFill>
                </a:endParaRPr>
              </a:p>
            </p:txBody>
          </p:sp>
        </mc:Choice>
        <mc:Fallback xmlns="">
          <p:sp>
            <p:nvSpPr>
              <p:cNvPr id="35" name="Text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55861" y="874820"/>
                <a:ext cx="2632965" cy="620811"/>
              </a:xfrm>
              <a:prstGeom prst="rect">
                <a:avLst/>
              </a:prstGeom>
              <a:blipFill>
                <a:blip r:embed="rId14"/>
                <a:stretch>
                  <a:fillRect/>
                </a:stretch>
              </a:blipFill>
              <a:ln w="19050">
                <a:solidFill>
                  <a:srgbClr val="FF0000"/>
                </a:solidFill>
              </a:ln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8" name="TextBox 37"/>
              <p:cNvSpPr txBox="1"/>
              <p:nvPr/>
            </p:nvSpPr>
            <p:spPr>
              <a:xfrm>
                <a:off x="5387996" y="2890413"/>
                <a:ext cx="849592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solidFill>
                            <a:srgbClr val="0000CC"/>
                          </a:solidFill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en-US" b="1" i="1" smtClean="0">
                          <a:solidFill>
                            <a:srgbClr val="0000CC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b="1" i="0" smtClean="0">
                          <a:solidFill>
                            <a:srgbClr val="0000CC"/>
                          </a:solidFill>
                          <a:latin typeface="Cambria Math" panose="02040503050406030204" pitchFamily="18" charset="0"/>
                        </a:rPr>
                        <m:t>𝟎</m:t>
                      </m:r>
                      <m:r>
                        <a:rPr lang="en-US" b="1" i="0" smtClean="0">
                          <a:solidFill>
                            <a:srgbClr val="0000CC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</m:oMath>
                  </m:oMathPara>
                </a14:m>
                <a:endParaRPr lang="el-GR" b="1" dirty="0">
                  <a:solidFill>
                    <a:srgbClr val="0000CC"/>
                  </a:solidFill>
                </a:endParaRPr>
              </a:p>
            </p:txBody>
          </p:sp>
        </mc:Choice>
        <mc:Fallback xmlns="">
          <p:sp>
            <p:nvSpPr>
              <p:cNvPr id="38" name="TextBox 3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87996" y="2890413"/>
                <a:ext cx="849592" cy="276999"/>
              </a:xfrm>
              <a:prstGeom prst="rect">
                <a:avLst/>
              </a:prstGeom>
              <a:blipFill>
                <a:blip r:embed="rId15"/>
                <a:stretch>
                  <a:fillRect l="-3597" r="-719" b="-6522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9" name="TextBox 38"/>
              <p:cNvSpPr txBox="1"/>
              <p:nvPr/>
            </p:nvSpPr>
            <p:spPr>
              <a:xfrm>
                <a:off x="6254104" y="2899856"/>
                <a:ext cx="849592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solidFill>
                            <a:srgbClr val="0000CC"/>
                          </a:solidFill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en-US" b="1" i="1" smtClean="0">
                          <a:solidFill>
                            <a:srgbClr val="0000CC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b="1" i="0" smtClean="0">
                          <a:solidFill>
                            <a:srgbClr val="0000CC"/>
                          </a:solidFill>
                          <a:latin typeface="Cambria Math" panose="02040503050406030204" pitchFamily="18" charset="0"/>
                        </a:rPr>
                        <m:t>𝟎</m:t>
                      </m:r>
                      <m:r>
                        <a:rPr lang="en-US" b="1" i="0" smtClean="0">
                          <a:solidFill>
                            <a:srgbClr val="0000CC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</m:oMath>
                  </m:oMathPara>
                </a14:m>
                <a:endParaRPr lang="el-GR" b="1" dirty="0">
                  <a:solidFill>
                    <a:srgbClr val="0000CC"/>
                  </a:solidFill>
                </a:endParaRPr>
              </a:p>
            </p:txBody>
          </p:sp>
        </mc:Choice>
        <mc:Fallback xmlns="">
          <p:sp>
            <p:nvSpPr>
              <p:cNvPr id="39" name="TextBox 3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54104" y="2899856"/>
                <a:ext cx="849592" cy="276999"/>
              </a:xfrm>
              <a:prstGeom prst="rect">
                <a:avLst/>
              </a:prstGeom>
              <a:blipFill>
                <a:blip r:embed="rId16"/>
                <a:stretch>
                  <a:fillRect l="-3597" r="-5036" b="-6667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66" name="Ομάδα 65"/>
          <p:cNvGrpSpPr/>
          <p:nvPr/>
        </p:nvGrpSpPr>
        <p:grpSpPr>
          <a:xfrm>
            <a:off x="9053" y="3711939"/>
            <a:ext cx="6371519" cy="400110"/>
            <a:chOff x="9053" y="3711939"/>
            <a:chExt cx="6371519" cy="400110"/>
          </a:xfrm>
        </p:grpSpPr>
        <p:sp>
          <p:nvSpPr>
            <p:cNvPr id="37" name="Ορθογώνιο 36"/>
            <p:cNvSpPr/>
            <p:nvPr/>
          </p:nvSpPr>
          <p:spPr>
            <a:xfrm>
              <a:off x="9053" y="3711939"/>
              <a:ext cx="4282391" cy="4001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l-GR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Στη θέση </a:t>
              </a:r>
              <a:r>
                <a:rPr lang="en-US" sz="2000" b="1" i="1" dirty="0" smtClean="0">
                  <a:solidFill>
                    <a:srgbClr val="0000C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x</a:t>
              </a:r>
              <a:r>
                <a:rPr lang="en-US" b="1" dirty="0" smtClean="0">
                  <a:solidFill>
                    <a:srgbClr val="0000C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= 0– </a:t>
              </a:r>
              <a:r>
                <a:rPr lang="el-GR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συνυπάρχουν τα κύματα:</a:t>
              </a:r>
              <a:r>
                <a:rPr lang="en-US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endParaRPr lang="el-GR" sz="24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0" name="TextBox 39"/>
                <p:cNvSpPr txBox="1"/>
                <p:nvPr/>
              </p:nvSpPr>
              <p:spPr>
                <a:xfrm>
                  <a:off x="4187729" y="3804997"/>
                  <a:ext cx="2192843" cy="276999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b="1" i="1" smtClean="0">
                                <a:solidFill>
                                  <a:srgbClr val="0000CC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1" i="1" smtClean="0">
                                <a:solidFill>
                                  <a:srgbClr val="0000CC"/>
                                </a:solidFill>
                                <a:latin typeface="Cambria Math" panose="02040503050406030204" pitchFamily="18" charset="0"/>
                              </a:rPr>
                              <m:t>𝑫</m:t>
                            </m:r>
                          </m:e>
                          <m:sub>
                            <m:r>
                              <a:rPr lang="en-US" b="1" i="1" smtClean="0">
                                <a:solidFill>
                                  <a:srgbClr val="0000CC"/>
                                </a:solidFill>
                                <a:latin typeface="Cambria Math" panose="02040503050406030204" pitchFamily="18" charset="0"/>
                              </a:rPr>
                              <m:t>𝒊</m:t>
                            </m:r>
                          </m:sub>
                        </m:sSub>
                        <m:d>
                          <m:dPr>
                            <m:ctrlPr>
                              <a:rPr lang="en-US" b="1" i="1" smtClean="0">
                                <a:solidFill>
                                  <a:srgbClr val="0000CC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b="1" i="1" smtClean="0">
                                <a:solidFill>
                                  <a:srgbClr val="0000CC"/>
                                </a:solidFill>
                                <a:latin typeface="Cambria Math" panose="02040503050406030204" pitchFamily="18" charset="0"/>
                              </a:rPr>
                              <m:t>𝒙</m:t>
                            </m:r>
                            <m:r>
                              <a:rPr lang="en-US" b="1" i="1" smtClean="0">
                                <a:solidFill>
                                  <a:srgbClr val="0000CC"/>
                                </a:solidFill>
                                <a:latin typeface="Cambria Math" panose="02040503050406030204" pitchFamily="18" charset="0"/>
                              </a:rPr>
                              <m:t>,</m:t>
                            </m:r>
                            <m:r>
                              <a:rPr lang="en-US" b="1" i="1" smtClean="0">
                                <a:solidFill>
                                  <a:srgbClr val="0000CC"/>
                                </a:solidFill>
                                <a:latin typeface="Cambria Math" panose="02040503050406030204" pitchFamily="18" charset="0"/>
                              </a:rPr>
                              <m:t>𝒕</m:t>
                            </m:r>
                          </m:e>
                        </m:d>
                        <m:r>
                          <a:rPr lang="el-GR" b="1" i="1" smtClean="0">
                            <a:solidFill>
                              <a:srgbClr val="0000CC"/>
                            </a:solidFill>
                            <a:latin typeface="Cambria Math" panose="02040503050406030204" pitchFamily="18" charset="0"/>
                          </a:rPr>
                          <m:t>  </m:t>
                        </m:r>
                        <m:r>
                          <a:rPr lang="el-GR" b="1" i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𝛋𝛂𝛊</m:t>
                        </m:r>
                        <m:sSub>
                          <m:sSubPr>
                            <m:ctrlPr>
                              <a:rPr lang="en-US" b="1" i="1">
                                <a:solidFill>
                                  <a:srgbClr val="0000CC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l-GR" b="1" i="1" smtClean="0">
                                <a:solidFill>
                                  <a:srgbClr val="0000CC"/>
                                </a:solidFill>
                                <a:latin typeface="Cambria Math" panose="02040503050406030204" pitchFamily="18" charset="0"/>
                              </a:rPr>
                              <m:t>   </m:t>
                            </m:r>
                            <m:r>
                              <a:rPr lang="en-US" b="1" i="1">
                                <a:solidFill>
                                  <a:srgbClr val="0000CC"/>
                                </a:solidFill>
                                <a:latin typeface="Cambria Math" panose="02040503050406030204" pitchFamily="18" charset="0"/>
                              </a:rPr>
                              <m:t>𝑫</m:t>
                            </m:r>
                          </m:e>
                          <m:sub>
                            <m:r>
                              <a:rPr lang="en-US" b="1" i="1">
                                <a:solidFill>
                                  <a:srgbClr val="0000CC"/>
                                </a:solidFill>
                                <a:latin typeface="Cambria Math" panose="02040503050406030204" pitchFamily="18" charset="0"/>
                              </a:rPr>
                              <m:t>𝒓</m:t>
                            </m:r>
                          </m:sub>
                        </m:sSub>
                        <m:d>
                          <m:dPr>
                            <m:ctrlPr>
                              <a:rPr lang="en-US" b="1" i="1">
                                <a:solidFill>
                                  <a:srgbClr val="0000CC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b="1" i="1" smtClean="0">
                                <a:solidFill>
                                  <a:srgbClr val="0000CC"/>
                                </a:solidFill>
                                <a:latin typeface="Cambria Math" panose="02040503050406030204" pitchFamily="18" charset="0"/>
                              </a:rPr>
                              <m:t>𝒙</m:t>
                            </m:r>
                            <m:r>
                              <a:rPr lang="en-US" b="1" i="1">
                                <a:solidFill>
                                  <a:srgbClr val="0000CC"/>
                                </a:solidFill>
                                <a:latin typeface="Cambria Math" panose="02040503050406030204" pitchFamily="18" charset="0"/>
                              </a:rPr>
                              <m:t>,</m:t>
                            </m:r>
                            <m:r>
                              <a:rPr lang="en-US" b="1" i="1">
                                <a:solidFill>
                                  <a:srgbClr val="0000CC"/>
                                </a:solidFill>
                                <a:latin typeface="Cambria Math" panose="02040503050406030204" pitchFamily="18" charset="0"/>
                              </a:rPr>
                              <m:t>𝒕</m:t>
                            </m:r>
                          </m:e>
                        </m:d>
                      </m:oMath>
                    </m:oMathPara>
                  </a14:m>
                  <a:endParaRPr lang="el-GR" b="1" dirty="0">
                    <a:solidFill>
                      <a:srgbClr val="0000CC"/>
                    </a:solidFill>
                  </a:endParaRPr>
                </a:p>
              </p:txBody>
            </p:sp>
          </mc:Choice>
          <mc:Fallback xmlns="">
            <p:sp>
              <p:nvSpPr>
                <p:cNvPr id="40" name="TextBox 39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187729" y="3804997"/>
                  <a:ext cx="2192843" cy="276999"/>
                </a:xfrm>
                <a:prstGeom prst="rect">
                  <a:avLst/>
                </a:prstGeom>
                <a:blipFill>
                  <a:blip r:embed="rId17"/>
                  <a:stretch>
                    <a:fillRect l="-2778" b="-15217"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67" name="Ομάδα 66"/>
          <p:cNvGrpSpPr/>
          <p:nvPr/>
        </p:nvGrpSpPr>
        <p:grpSpPr>
          <a:xfrm>
            <a:off x="36443" y="4379553"/>
            <a:ext cx="6019951" cy="369332"/>
            <a:chOff x="36443" y="4379553"/>
            <a:chExt cx="6019951" cy="369332"/>
          </a:xfrm>
        </p:grpSpPr>
        <p:sp>
          <p:nvSpPr>
            <p:cNvPr id="41" name="Ορθογώνιο 40"/>
            <p:cNvSpPr/>
            <p:nvPr/>
          </p:nvSpPr>
          <p:spPr>
            <a:xfrm>
              <a:off x="36443" y="4379553"/>
              <a:ext cx="2395207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l-GR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Συνολική μετατόπιση:</a:t>
              </a:r>
              <a:endParaRPr lang="el-GR" dirty="0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2" name="TextBox 41"/>
                <p:cNvSpPr txBox="1"/>
                <p:nvPr/>
              </p:nvSpPr>
              <p:spPr>
                <a:xfrm>
                  <a:off x="2437647" y="4425719"/>
                  <a:ext cx="3618747" cy="276999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b="1" i="1" smtClean="0">
                            <a:solidFill>
                              <a:srgbClr val="0000CC"/>
                            </a:solidFill>
                            <a:latin typeface="Cambria Math" panose="02040503050406030204" pitchFamily="18" charset="0"/>
                          </a:rPr>
                          <m:t>𝑫</m:t>
                        </m:r>
                        <m:d>
                          <m:dPr>
                            <m:ctrlPr>
                              <a:rPr lang="en-US" b="1" i="1" smtClean="0">
                                <a:solidFill>
                                  <a:srgbClr val="0000CC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b="1" i="1" smtClean="0">
                                <a:solidFill>
                                  <a:srgbClr val="0000CC"/>
                                </a:solidFill>
                                <a:latin typeface="Cambria Math" panose="02040503050406030204" pitchFamily="18" charset="0"/>
                              </a:rPr>
                              <m:t>𝒙</m:t>
                            </m:r>
                            <m:r>
                              <a:rPr lang="en-US" b="1" i="1" smtClean="0">
                                <a:solidFill>
                                  <a:srgbClr val="0000CC"/>
                                </a:solidFill>
                                <a:latin typeface="Cambria Math" panose="02040503050406030204" pitchFamily="18" charset="0"/>
                              </a:rPr>
                              <m:t>=</m:t>
                            </m:r>
                            <m:r>
                              <a:rPr lang="en-US" b="1" i="1" smtClean="0">
                                <a:solidFill>
                                  <a:srgbClr val="0000CC"/>
                                </a:solidFill>
                                <a:latin typeface="Cambria Math" panose="02040503050406030204" pitchFamily="18" charset="0"/>
                              </a:rPr>
                              <m:t>𝟎</m:t>
                            </m:r>
                            <m:r>
                              <a:rPr lang="en-US" b="1" i="1" smtClean="0">
                                <a:solidFill>
                                  <a:srgbClr val="0000CC"/>
                                </a:solidFill>
                                <a:latin typeface="Cambria Math" panose="02040503050406030204" pitchFamily="18" charset="0"/>
                              </a:rPr>
                              <m:t>−,</m:t>
                            </m:r>
                            <m:r>
                              <a:rPr lang="en-US" b="1" i="1" smtClean="0">
                                <a:solidFill>
                                  <a:srgbClr val="0000CC"/>
                                </a:solidFill>
                                <a:latin typeface="Cambria Math" panose="02040503050406030204" pitchFamily="18" charset="0"/>
                              </a:rPr>
                              <m:t>𝒕</m:t>
                            </m:r>
                          </m:e>
                        </m:d>
                        <m:r>
                          <a:rPr lang="en-US" b="1" i="1" smtClean="0">
                            <a:solidFill>
                              <a:srgbClr val="0000CC"/>
                            </a:solidFill>
                            <a:latin typeface="Cambria Math" panose="02040503050406030204" pitchFamily="18" charset="0"/>
                          </a:rPr>
                          <m:t>=</m:t>
                        </m:r>
                        <m:sSub>
                          <m:sSubPr>
                            <m:ctrlPr>
                              <a:rPr lang="en-US" b="1" i="1">
                                <a:solidFill>
                                  <a:srgbClr val="0000CC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1" i="1">
                                <a:solidFill>
                                  <a:srgbClr val="0000CC"/>
                                </a:solidFill>
                                <a:latin typeface="Cambria Math" panose="02040503050406030204" pitchFamily="18" charset="0"/>
                              </a:rPr>
                              <m:t>𝑫</m:t>
                            </m:r>
                          </m:e>
                          <m:sub>
                            <m:r>
                              <a:rPr lang="en-US" b="1" i="1">
                                <a:solidFill>
                                  <a:srgbClr val="0000CC"/>
                                </a:solidFill>
                                <a:latin typeface="Cambria Math" panose="02040503050406030204" pitchFamily="18" charset="0"/>
                              </a:rPr>
                              <m:t>𝒊</m:t>
                            </m:r>
                          </m:sub>
                        </m:sSub>
                        <m:d>
                          <m:dPr>
                            <m:ctrlPr>
                              <a:rPr lang="en-US" b="1" i="1">
                                <a:solidFill>
                                  <a:srgbClr val="0000CC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b="1" i="1" smtClean="0">
                                <a:solidFill>
                                  <a:srgbClr val="0000CC"/>
                                </a:solidFill>
                                <a:latin typeface="Cambria Math" panose="02040503050406030204" pitchFamily="18" charset="0"/>
                              </a:rPr>
                              <m:t>𝟎</m:t>
                            </m:r>
                            <m:r>
                              <a:rPr lang="en-US" b="1" i="1">
                                <a:solidFill>
                                  <a:srgbClr val="0000CC"/>
                                </a:solidFill>
                                <a:latin typeface="Cambria Math" panose="02040503050406030204" pitchFamily="18" charset="0"/>
                              </a:rPr>
                              <m:t>,</m:t>
                            </m:r>
                            <m:r>
                              <a:rPr lang="en-US" b="1" i="1">
                                <a:solidFill>
                                  <a:srgbClr val="0000CC"/>
                                </a:solidFill>
                                <a:latin typeface="Cambria Math" panose="02040503050406030204" pitchFamily="18" charset="0"/>
                              </a:rPr>
                              <m:t>𝒕</m:t>
                            </m:r>
                          </m:e>
                        </m:d>
                        <m:r>
                          <a:rPr lang="en-US" b="1" i="1" smtClean="0">
                            <a:solidFill>
                              <a:srgbClr val="0000CC"/>
                            </a:solidFill>
                            <a:latin typeface="Cambria Math" panose="02040503050406030204" pitchFamily="18" charset="0"/>
                          </a:rPr>
                          <m:t>+</m:t>
                        </m:r>
                        <m:sSub>
                          <m:sSubPr>
                            <m:ctrlPr>
                              <a:rPr lang="en-US" b="1" i="1">
                                <a:solidFill>
                                  <a:srgbClr val="0000CC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l-GR" b="1" i="1">
                                <a:solidFill>
                                  <a:srgbClr val="0000CC"/>
                                </a:solidFill>
                                <a:latin typeface="Cambria Math" panose="02040503050406030204" pitchFamily="18" charset="0"/>
                              </a:rPr>
                              <m:t>   </m:t>
                            </m:r>
                            <m:r>
                              <a:rPr lang="en-US" b="1" i="1">
                                <a:solidFill>
                                  <a:srgbClr val="0000CC"/>
                                </a:solidFill>
                                <a:latin typeface="Cambria Math" panose="02040503050406030204" pitchFamily="18" charset="0"/>
                              </a:rPr>
                              <m:t>𝑫</m:t>
                            </m:r>
                          </m:e>
                          <m:sub>
                            <m:r>
                              <a:rPr lang="en-US" b="1" i="1">
                                <a:solidFill>
                                  <a:srgbClr val="0000CC"/>
                                </a:solidFill>
                                <a:latin typeface="Cambria Math" panose="02040503050406030204" pitchFamily="18" charset="0"/>
                              </a:rPr>
                              <m:t>𝒓</m:t>
                            </m:r>
                          </m:sub>
                        </m:sSub>
                        <m:d>
                          <m:dPr>
                            <m:ctrlPr>
                              <a:rPr lang="en-US" b="1" i="1">
                                <a:solidFill>
                                  <a:srgbClr val="0000CC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b="1" i="1" smtClean="0">
                                <a:solidFill>
                                  <a:srgbClr val="0000CC"/>
                                </a:solidFill>
                                <a:latin typeface="Cambria Math" panose="02040503050406030204" pitchFamily="18" charset="0"/>
                              </a:rPr>
                              <m:t>𝟎</m:t>
                            </m:r>
                            <m:r>
                              <a:rPr lang="en-US" b="1" i="1">
                                <a:solidFill>
                                  <a:srgbClr val="0000CC"/>
                                </a:solidFill>
                                <a:latin typeface="Cambria Math" panose="02040503050406030204" pitchFamily="18" charset="0"/>
                              </a:rPr>
                              <m:t>,</m:t>
                            </m:r>
                            <m:r>
                              <a:rPr lang="en-US" b="1" i="1">
                                <a:solidFill>
                                  <a:srgbClr val="0000CC"/>
                                </a:solidFill>
                                <a:latin typeface="Cambria Math" panose="02040503050406030204" pitchFamily="18" charset="0"/>
                              </a:rPr>
                              <m:t>𝒕</m:t>
                            </m:r>
                          </m:e>
                        </m:d>
                      </m:oMath>
                    </m:oMathPara>
                  </a14:m>
                  <a:endParaRPr lang="el-GR" b="1" dirty="0">
                    <a:solidFill>
                      <a:srgbClr val="0000CC"/>
                    </a:solidFill>
                  </a:endParaRPr>
                </a:p>
              </p:txBody>
            </p:sp>
          </mc:Choice>
          <mc:Fallback xmlns="">
            <p:sp>
              <p:nvSpPr>
                <p:cNvPr id="42" name="TextBox 41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437647" y="4425719"/>
                  <a:ext cx="3618747" cy="276999"/>
                </a:xfrm>
                <a:prstGeom prst="rect">
                  <a:avLst/>
                </a:prstGeom>
                <a:blipFill>
                  <a:blip r:embed="rId18"/>
                  <a:stretch>
                    <a:fillRect l="-1178" b="-17778"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68" name="Ομάδα 67"/>
          <p:cNvGrpSpPr/>
          <p:nvPr/>
        </p:nvGrpSpPr>
        <p:grpSpPr>
          <a:xfrm>
            <a:off x="7053357" y="3720268"/>
            <a:ext cx="4801399" cy="400110"/>
            <a:chOff x="7053357" y="3720268"/>
            <a:chExt cx="4801399" cy="400110"/>
          </a:xfrm>
        </p:grpSpPr>
        <p:sp>
          <p:nvSpPr>
            <p:cNvPr id="43" name="Ορθογώνιο 42"/>
            <p:cNvSpPr/>
            <p:nvPr/>
          </p:nvSpPr>
          <p:spPr>
            <a:xfrm>
              <a:off x="7053357" y="3720268"/>
              <a:ext cx="4069847" cy="4001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l-GR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Στη θέση </a:t>
              </a:r>
              <a:r>
                <a:rPr lang="en-US" sz="2000" b="1" i="1" dirty="0" smtClean="0">
                  <a:solidFill>
                    <a:srgbClr val="0000C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x</a:t>
              </a:r>
              <a:r>
                <a:rPr lang="en-US" b="1" dirty="0" smtClean="0">
                  <a:solidFill>
                    <a:srgbClr val="0000C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= 0+ </a:t>
              </a:r>
              <a:r>
                <a:rPr lang="el-GR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υπάρχει μόνο το κύμα:</a:t>
              </a:r>
              <a:r>
                <a:rPr lang="en-US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endParaRPr lang="el-GR" sz="24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4" name="TextBox 43"/>
                <p:cNvSpPr txBox="1"/>
                <p:nvPr/>
              </p:nvSpPr>
              <p:spPr>
                <a:xfrm>
                  <a:off x="11041264" y="3766434"/>
                  <a:ext cx="813492" cy="276999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b="1" i="1" smtClean="0">
                                <a:solidFill>
                                  <a:srgbClr val="0000CC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1" i="1" smtClean="0">
                                <a:solidFill>
                                  <a:srgbClr val="0000CC"/>
                                </a:solidFill>
                                <a:latin typeface="Cambria Math" panose="02040503050406030204" pitchFamily="18" charset="0"/>
                              </a:rPr>
                              <m:t>𝑫</m:t>
                            </m:r>
                          </m:e>
                          <m:sub>
                            <m:r>
                              <a:rPr lang="en-US" b="1" i="1" smtClean="0">
                                <a:solidFill>
                                  <a:srgbClr val="0000CC"/>
                                </a:solidFill>
                                <a:latin typeface="Cambria Math" panose="02040503050406030204" pitchFamily="18" charset="0"/>
                              </a:rPr>
                              <m:t>𝒕</m:t>
                            </m:r>
                          </m:sub>
                        </m:sSub>
                        <m:d>
                          <m:dPr>
                            <m:ctrlPr>
                              <a:rPr lang="en-US" b="1" i="1" smtClean="0">
                                <a:solidFill>
                                  <a:srgbClr val="0000CC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b="1" i="1" smtClean="0">
                                <a:solidFill>
                                  <a:srgbClr val="0000CC"/>
                                </a:solidFill>
                                <a:latin typeface="Cambria Math" panose="02040503050406030204" pitchFamily="18" charset="0"/>
                              </a:rPr>
                              <m:t>𝒙</m:t>
                            </m:r>
                            <m:r>
                              <a:rPr lang="en-US" b="1" i="1" smtClean="0">
                                <a:solidFill>
                                  <a:srgbClr val="0000CC"/>
                                </a:solidFill>
                                <a:latin typeface="Cambria Math" panose="02040503050406030204" pitchFamily="18" charset="0"/>
                              </a:rPr>
                              <m:t>,</m:t>
                            </m:r>
                            <m:r>
                              <a:rPr lang="en-US" b="1" i="1" smtClean="0">
                                <a:solidFill>
                                  <a:srgbClr val="0000CC"/>
                                </a:solidFill>
                                <a:latin typeface="Cambria Math" panose="02040503050406030204" pitchFamily="18" charset="0"/>
                              </a:rPr>
                              <m:t>𝒕</m:t>
                            </m:r>
                          </m:e>
                        </m:d>
                      </m:oMath>
                    </m:oMathPara>
                  </a14:m>
                  <a:endParaRPr lang="el-GR" b="1" dirty="0">
                    <a:solidFill>
                      <a:srgbClr val="0000CC"/>
                    </a:solidFill>
                  </a:endParaRPr>
                </a:p>
              </p:txBody>
            </p:sp>
          </mc:Choice>
          <mc:Fallback xmlns="">
            <p:sp>
              <p:nvSpPr>
                <p:cNvPr id="44" name="TextBox 43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1041264" y="3766434"/>
                  <a:ext cx="813492" cy="276999"/>
                </a:xfrm>
                <a:prstGeom prst="rect">
                  <a:avLst/>
                </a:prstGeom>
                <a:blipFill>
                  <a:blip r:embed="rId19"/>
                  <a:stretch>
                    <a:fillRect l="-5970" b="-15556"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69" name="Ομάδα 68"/>
          <p:cNvGrpSpPr/>
          <p:nvPr/>
        </p:nvGrpSpPr>
        <p:grpSpPr>
          <a:xfrm>
            <a:off x="7053357" y="4333386"/>
            <a:ext cx="4813724" cy="369332"/>
            <a:chOff x="7053357" y="4333386"/>
            <a:chExt cx="4813724" cy="369332"/>
          </a:xfrm>
        </p:grpSpPr>
        <p:sp>
          <p:nvSpPr>
            <p:cNvPr id="45" name="Ορθογώνιο 44"/>
            <p:cNvSpPr/>
            <p:nvPr/>
          </p:nvSpPr>
          <p:spPr>
            <a:xfrm>
              <a:off x="7053357" y="4333386"/>
              <a:ext cx="2395207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l-GR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Συνολική μετατόπιση:</a:t>
              </a:r>
              <a:endParaRPr lang="el-GR" dirty="0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6" name="TextBox 45"/>
                <p:cNvSpPr txBox="1"/>
                <p:nvPr/>
              </p:nvSpPr>
              <p:spPr>
                <a:xfrm>
                  <a:off x="9454561" y="4379552"/>
                  <a:ext cx="2412520" cy="276999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b="1" i="1" smtClean="0">
                            <a:solidFill>
                              <a:srgbClr val="0000CC"/>
                            </a:solidFill>
                            <a:latin typeface="Cambria Math" panose="02040503050406030204" pitchFamily="18" charset="0"/>
                          </a:rPr>
                          <m:t>𝑫</m:t>
                        </m:r>
                        <m:d>
                          <m:dPr>
                            <m:ctrlPr>
                              <a:rPr lang="en-US" b="1" i="1" smtClean="0">
                                <a:solidFill>
                                  <a:srgbClr val="0000CC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b="1" i="1" smtClean="0">
                                <a:solidFill>
                                  <a:srgbClr val="0000CC"/>
                                </a:solidFill>
                                <a:latin typeface="Cambria Math" panose="02040503050406030204" pitchFamily="18" charset="0"/>
                              </a:rPr>
                              <m:t>𝒙</m:t>
                            </m:r>
                            <m:r>
                              <a:rPr lang="en-US" b="1" i="1" smtClean="0">
                                <a:solidFill>
                                  <a:srgbClr val="0000CC"/>
                                </a:solidFill>
                                <a:latin typeface="Cambria Math" panose="02040503050406030204" pitchFamily="18" charset="0"/>
                              </a:rPr>
                              <m:t>=</m:t>
                            </m:r>
                            <m:r>
                              <a:rPr lang="en-US" b="1" i="1" smtClean="0">
                                <a:solidFill>
                                  <a:srgbClr val="0000CC"/>
                                </a:solidFill>
                                <a:latin typeface="Cambria Math" panose="02040503050406030204" pitchFamily="18" charset="0"/>
                              </a:rPr>
                              <m:t>𝟎</m:t>
                            </m:r>
                            <m:r>
                              <a:rPr lang="en-US" b="1" i="1" smtClean="0">
                                <a:solidFill>
                                  <a:srgbClr val="0000CC"/>
                                </a:solidFill>
                                <a:latin typeface="Cambria Math" panose="02040503050406030204" pitchFamily="18" charset="0"/>
                              </a:rPr>
                              <m:t>+,</m:t>
                            </m:r>
                            <m:r>
                              <a:rPr lang="en-US" b="1" i="1" smtClean="0">
                                <a:solidFill>
                                  <a:srgbClr val="0000CC"/>
                                </a:solidFill>
                                <a:latin typeface="Cambria Math" panose="02040503050406030204" pitchFamily="18" charset="0"/>
                              </a:rPr>
                              <m:t>𝒕</m:t>
                            </m:r>
                          </m:e>
                        </m:d>
                        <m:r>
                          <a:rPr lang="en-US" b="1" i="1" smtClean="0">
                            <a:solidFill>
                              <a:srgbClr val="0000CC"/>
                            </a:solidFill>
                            <a:latin typeface="Cambria Math" panose="02040503050406030204" pitchFamily="18" charset="0"/>
                          </a:rPr>
                          <m:t>=</m:t>
                        </m:r>
                        <m:sSub>
                          <m:sSubPr>
                            <m:ctrlPr>
                              <a:rPr lang="en-US" b="1" i="1">
                                <a:solidFill>
                                  <a:srgbClr val="0000CC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1" i="1">
                                <a:solidFill>
                                  <a:srgbClr val="0000CC"/>
                                </a:solidFill>
                                <a:latin typeface="Cambria Math" panose="02040503050406030204" pitchFamily="18" charset="0"/>
                              </a:rPr>
                              <m:t>𝑫</m:t>
                            </m:r>
                          </m:e>
                          <m:sub>
                            <m:r>
                              <a:rPr lang="en-US" b="1" i="1" smtClean="0">
                                <a:solidFill>
                                  <a:srgbClr val="0000CC"/>
                                </a:solidFill>
                                <a:latin typeface="Cambria Math" panose="02040503050406030204" pitchFamily="18" charset="0"/>
                              </a:rPr>
                              <m:t>𝒕</m:t>
                            </m:r>
                          </m:sub>
                        </m:sSub>
                        <m:d>
                          <m:dPr>
                            <m:ctrlPr>
                              <a:rPr lang="en-US" b="1" i="1">
                                <a:solidFill>
                                  <a:srgbClr val="0000CC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b="1" i="1" smtClean="0">
                                <a:solidFill>
                                  <a:srgbClr val="0000CC"/>
                                </a:solidFill>
                                <a:latin typeface="Cambria Math" panose="02040503050406030204" pitchFamily="18" charset="0"/>
                              </a:rPr>
                              <m:t>𝟎</m:t>
                            </m:r>
                            <m:r>
                              <a:rPr lang="en-US" b="1" i="1">
                                <a:solidFill>
                                  <a:srgbClr val="0000CC"/>
                                </a:solidFill>
                                <a:latin typeface="Cambria Math" panose="02040503050406030204" pitchFamily="18" charset="0"/>
                              </a:rPr>
                              <m:t>,</m:t>
                            </m:r>
                            <m:r>
                              <a:rPr lang="en-US" b="1" i="1">
                                <a:solidFill>
                                  <a:srgbClr val="0000CC"/>
                                </a:solidFill>
                                <a:latin typeface="Cambria Math" panose="02040503050406030204" pitchFamily="18" charset="0"/>
                              </a:rPr>
                              <m:t>𝒕</m:t>
                            </m:r>
                          </m:e>
                        </m:d>
                      </m:oMath>
                    </m:oMathPara>
                  </a14:m>
                  <a:endParaRPr lang="el-GR" b="1" dirty="0">
                    <a:solidFill>
                      <a:srgbClr val="0000CC"/>
                    </a:solidFill>
                  </a:endParaRPr>
                </a:p>
              </p:txBody>
            </p:sp>
          </mc:Choice>
          <mc:Fallback xmlns="">
            <p:sp>
              <p:nvSpPr>
                <p:cNvPr id="46" name="TextBox 45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9454561" y="4379552"/>
                  <a:ext cx="2412520" cy="276999"/>
                </a:xfrm>
                <a:prstGeom prst="rect">
                  <a:avLst/>
                </a:prstGeom>
                <a:blipFill>
                  <a:blip r:embed="rId20"/>
                  <a:stretch>
                    <a:fillRect l="-2020" b="-13043"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71" name="Ομάδα 70"/>
          <p:cNvGrpSpPr/>
          <p:nvPr/>
        </p:nvGrpSpPr>
        <p:grpSpPr>
          <a:xfrm>
            <a:off x="43369" y="4906029"/>
            <a:ext cx="7265130" cy="461665"/>
            <a:chOff x="43369" y="4906029"/>
            <a:chExt cx="7265130" cy="461665"/>
          </a:xfrm>
        </p:grpSpPr>
        <p:sp>
          <p:nvSpPr>
            <p:cNvPr id="47" name="Ορθογώνιο 46"/>
            <p:cNvSpPr/>
            <p:nvPr/>
          </p:nvSpPr>
          <p:spPr>
            <a:xfrm>
              <a:off x="43369" y="4906029"/>
              <a:ext cx="7265130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l-GR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Η </a:t>
              </a:r>
              <a:r>
                <a:rPr lang="el-GR" b="1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κυματοσυνάρτηση</a:t>
              </a:r>
              <a:r>
                <a:rPr lang="en-US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              </a:t>
              </a:r>
              <a:r>
                <a:rPr lang="el-GR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πρέπει να είναι συνεχής στη θέση </a:t>
              </a:r>
              <a:r>
                <a:rPr lang="en-US" sz="2400" b="1" i="1" dirty="0" smtClean="0">
                  <a:solidFill>
                    <a:srgbClr val="0000C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x</a:t>
              </a:r>
              <a:r>
                <a:rPr lang="en-US" sz="2400" b="1" dirty="0" smtClean="0">
                  <a:solidFill>
                    <a:srgbClr val="0000C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400" b="1" dirty="0">
                  <a:solidFill>
                    <a:srgbClr val="0000C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= 0</a:t>
              </a:r>
              <a:r>
                <a:rPr lang="en-US" sz="24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 </a:t>
              </a:r>
              <a:r>
                <a:rPr lang="el-GR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:</a:t>
              </a:r>
              <a:endParaRPr lang="el-GR" dirty="0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8" name="TextBox 47"/>
                <p:cNvSpPr txBox="1"/>
                <p:nvPr/>
              </p:nvSpPr>
              <p:spPr>
                <a:xfrm>
                  <a:off x="2262313" y="5039926"/>
                  <a:ext cx="733406" cy="276999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b="1" i="1" smtClean="0">
                            <a:solidFill>
                              <a:srgbClr val="0000CC"/>
                            </a:solidFill>
                            <a:latin typeface="Cambria Math" panose="02040503050406030204" pitchFamily="18" charset="0"/>
                          </a:rPr>
                          <m:t>𝑫</m:t>
                        </m:r>
                        <m:d>
                          <m:dPr>
                            <m:ctrlPr>
                              <a:rPr lang="en-US" b="1" i="1" smtClean="0">
                                <a:solidFill>
                                  <a:srgbClr val="0000CC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b="1" i="1" smtClean="0">
                                <a:solidFill>
                                  <a:srgbClr val="0000CC"/>
                                </a:solidFill>
                                <a:latin typeface="Cambria Math" panose="02040503050406030204" pitchFamily="18" charset="0"/>
                              </a:rPr>
                              <m:t>𝒙</m:t>
                            </m:r>
                            <m:r>
                              <a:rPr lang="el-GR" b="1" i="1" smtClean="0">
                                <a:solidFill>
                                  <a:srgbClr val="0000CC"/>
                                </a:solidFill>
                                <a:latin typeface="Cambria Math" panose="02040503050406030204" pitchFamily="18" charset="0"/>
                              </a:rPr>
                              <m:t>,</m:t>
                            </m:r>
                            <m:r>
                              <a:rPr lang="en-US" b="1" i="1" smtClean="0">
                                <a:solidFill>
                                  <a:srgbClr val="0000CC"/>
                                </a:solidFill>
                                <a:latin typeface="Cambria Math" panose="02040503050406030204" pitchFamily="18" charset="0"/>
                              </a:rPr>
                              <m:t>𝒕</m:t>
                            </m:r>
                          </m:e>
                        </m:d>
                      </m:oMath>
                    </m:oMathPara>
                  </a14:m>
                  <a:endParaRPr lang="el-GR" b="1" dirty="0">
                    <a:solidFill>
                      <a:srgbClr val="0000CC"/>
                    </a:solidFill>
                  </a:endParaRPr>
                </a:p>
              </p:txBody>
            </p:sp>
          </mc:Choice>
          <mc:Fallback xmlns="">
            <p:sp>
              <p:nvSpPr>
                <p:cNvPr id="48" name="TextBox 47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262313" y="5039926"/>
                  <a:ext cx="733406" cy="276999"/>
                </a:xfrm>
                <a:prstGeom prst="rect">
                  <a:avLst/>
                </a:prstGeom>
                <a:blipFill>
                  <a:blip r:embed="rId21"/>
                  <a:stretch>
                    <a:fillRect l="-6667" b="-6667"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50" name="TextBox 49"/>
              <p:cNvSpPr txBox="1"/>
              <p:nvPr/>
            </p:nvSpPr>
            <p:spPr>
              <a:xfrm>
                <a:off x="2587293" y="5616083"/>
                <a:ext cx="2992807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solidFill>
                            <a:srgbClr val="0000CC"/>
                          </a:solidFill>
                          <a:latin typeface="Cambria Math" panose="02040503050406030204" pitchFamily="18" charset="0"/>
                        </a:rPr>
                        <m:t>𝑫</m:t>
                      </m:r>
                      <m:d>
                        <m:dPr>
                          <m:ctrlPr>
                            <a:rPr lang="en-US" b="1" i="1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1" i="1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  <m:t>𝒙</m:t>
                          </m:r>
                          <m:r>
                            <a:rPr lang="en-US" b="1" i="1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  <m:t>=</m:t>
                          </m:r>
                          <m:r>
                            <a:rPr lang="en-US" b="1" i="1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  <m:t>𝟎</m:t>
                          </m:r>
                          <m:r>
                            <a:rPr lang="en-US" b="1" i="1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  <m:t>−,</m:t>
                          </m:r>
                          <m:r>
                            <a:rPr lang="en-US" b="1" i="1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  <m:t>𝒕</m:t>
                          </m:r>
                        </m:e>
                      </m:d>
                      <m:r>
                        <a:rPr lang="en-US" b="1" i="1" smtClean="0">
                          <a:solidFill>
                            <a:srgbClr val="0000CC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b="1" i="1" smtClean="0">
                          <a:solidFill>
                            <a:srgbClr val="0000CC"/>
                          </a:solidFill>
                          <a:latin typeface="Cambria Math" panose="02040503050406030204" pitchFamily="18" charset="0"/>
                        </a:rPr>
                        <m:t>𝑫</m:t>
                      </m:r>
                      <m:d>
                        <m:dPr>
                          <m:ctrlPr>
                            <a:rPr lang="en-US" b="1" i="1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1" i="1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  <m:t>𝒙</m:t>
                          </m:r>
                          <m:r>
                            <a:rPr lang="el-GR" b="1" i="1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  <m:t>=</m:t>
                          </m:r>
                          <m:r>
                            <a:rPr lang="el-GR" b="1" i="1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  <m:t>𝟎</m:t>
                          </m:r>
                          <m:r>
                            <a:rPr lang="el-GR" b="1" i="1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  <m:t>+,</m:t>
                          </m:r>
                          <m:r>
                            <a:rPr lang="en-US" b="1" i="1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  <m:t>𝒕</m:t>
                          </m:r>
                        </m:e>
                      </m:d>
                    </m:oMath>
                  </m:oMathPara>
                </a14:m>
                <a:endParaRPr lang="el-GR" b="1" dirty="0">
                  <a:solidFill>
                    <a:srgbClr val="0000CC"/>
                  </a:solidFill>
                </a:endParaRPr>
              </a:p>
            </p:txBody>
          </p:sp>
        </mc:Choice>
        <mc:Fallback xmlns="">
          <p:sp>
            <p:nvSpPr>
              <p:cNvPr id="50" name="Text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87293" y="5616083"/>
                <a:ext cx="2992807" cy="276999"/>
              </a:xfrm>
              <a:prstGeom prst="rect">
                <a:avLst/>
              </a:prstGeom>
              <a:blipFill>
                <a:blip r:embed="rId22"/>
                <a:stretch>
                  <a:fillRect l="-407" b="-6522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1" name="TextBox 50"/>
              <p:cNvSpPr txBox="1"/>
              <p:nvPr/>
            </p:nvSpPr>
            <p:spPr>
              <a:xfrm>
                <a:off x="2555965" y="6141699"/>
                <a:ext cx="3571619" cy="65389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l-GR" b="1" i="1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d>
                            <m:dPr>
                              <m:begChr m:val="["/>
                              <m:endChr m:val="]"/>
                              <m:ctrlPr>
                                <a:rPr lang="el-GR" b="1" i="1" smtClean="0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el-GR" b="1" i="1" smtClean="0">
                                      <a:solidFill>
                                        <a:srgbClr val="0000CC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l-GR" b="1" i="1" smtClean="0">
                                      <a:solidFill>
                                        <a:srgbClr val="0000CC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𝝏</m:t>
                                  </m:r>
                                  <m:r>
                                    <a:rPr lang="en-US" b="1" i="1">
                                      <a:solidFill>
                                        <a:srgbClr val="0000CC"/>
                                      </a:solidFill>
                                      <a:latin typeface="Cambria Math" panose="02040503050406030204" pitchFamily="18" charset="0"/>
                                    </a:rPr>
                                    <m:t>𝑫</m:t>
                                  </m:r>
                                  <m:d>
                                    <m:dPr>
                                      <m:ctrlPr>
                                        <a:rPr lang="en-US" b="1" i="1">
                                          <a:solidFill>
                                            <a:srgbClr val="0000CC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en-US" b="1" i="1" smtClean="0">
                                          <a:solidFill>
                                            <a:srgbClr val="0000CC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𝒙</m:t>
                                      </m:r>
                                      <m:r>
                                        <a:rPr lang="el-GR" b="1" i="1">
                                          <a:solidFill>
                                            <a:srgbClr val="0000CC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,</m:t>
                                      </m:r>
                                      <m:r>
                                        <a:rPr lang="en-US" b="1" i="1">
                                          <a:solidFill>
                                            <a:srgbClr val="0000CC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𝒕</m:t>
                                      </m:r>
                                    </m:e>
                                  </m:d>
                                </m:num>
                                <m:den>
                                  <m:r>
                                    <a:rPr lang="el-GR" b="1" i="1" smtClean="0">
                                      <a:solidFill>
                                        <a:srgbClr val="0000CC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𝝏</m:t>
                                  </m:r>
                                  <m:r>
                                    <a:rPr lang="en-US" b="1" i="1" smtClean="0">
                                      <a:solidFill>
                                        <a:srgbClr val="0000CC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𝒙</m:t>
                                  </m:r>
                                </m:den>
                              </m:f>
                            </m:e>
                          </m:d>
                        </m:e>
                        <m:sub>
                          <m:r>
                            <a:rPr lang="en-US" b="1" i="1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  <m:t>𝒙</m:t>
                          </m:r>
                          <m:r>
                            <a:rPr lang="en-US" b="1" i="1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  <m:t>=</m:t>
                          </m:r>
                          <m:r>
                            <a:rPr lang="en-US" b="1" i="1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  <m:t>𝟎</m:t>
                          </m:r>
                          <m:r>
                            <a:rPr lang="en-US" b="1" i="1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</m:sub>
                      </m:sSub>
                      <m:r>
                        <a:rPr lang="en-US" b="1" i="1" smtClean="0">
                          <a:solidFill>
                            <a:srgbClr val="0000CC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b="1" i="1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d>
                            <m:dPr>
                              <m:begChr m:val="["/>
                              <m:endChr m:val="]"/>
                              <m:ctrlPr>
                                <a:rPr lang="en-US" b="1" i="1" smtClean="0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el-GR" b="1" i="1">
                                      <a:solidFill>
                                        <a:srgbClr val="0000CC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l-GR" b="1" i="1">
                                      <a:solidFill>
                                        <a:srgbClr val="0000CC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𝝏</m:t>
                                  </m:r>
                                  <m:r>
                                    <a:rPr lang="en-US" b="1" i="1">
                                      <a:solidFill>
                                        <a:srgbClr val="0000CC"/>
                                      </a:solidFill>
                                      <a:latin typeface="Cambria Math" panose="02040503050406030204" pitchFamily="18" charset="0"/>
                                    </a:rPr>
                                    <m:t>𝑫</m:t>
                                  </m:r>
                                  <m:d>
                                    <m:dPr>
                                      <m:ctrlPr>
                                        <a:rPr lang="en-US" b="1" i="1">
                                          <a:solidFill>
                                            <a:srgbClr val="0000CC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en-US" b="1" i="1" smtClean="0">
                                          <a:solidFill>
                                            <a:srgbClr val="0000CC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𝒙</m:t>
                                      </m:r>
                                      <m:r>
                                        <a:rPr lang="el-GR" b="1" i="1">
                                          <a:solidFill>
                                            <a:srgbClr val="0000CC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,</m:t>
                                      </m:r>
                                      <m:r>
                                        <a:rPr lang="en-US" b="1" i="1">
                                          <a:solidFill>
                                            <a:srgbClr val="0000CC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𝒕</m:t>
                                      </m:r>
                                    </m:e>
                                  </m:d>
                                </m:num>
                                <m:den>
                                  <m:r>
                                    <a:rPr lang="el-GR" b="1" i="1">
                                      <a:solidFill>
                                        <a:srgbClr val="0000CC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𝝏</m:t>
                                  </m:r>
                                  <m:r>
                                    <a:rPr lang="en-US" b="1" i="1" smtClean="0">
                                      <a:solidFill>
                                        <a:srgbClr val="0000CC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𝒙</m:t>
                                  </m:r>
                                </m:den>
                              </m:f>
                            </m:e>
                          </m:d>
                        </m:e>
                        <m:sub>
                          <m:r>
                            <a:rPr lang="en-US" b="1" i="1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  <m:t>𝒙</m:t>
                          </m:r>
                          <m:r>
                            <a:rPr lang="en-US" b="1" i="1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  <m:t>=</m:t>
                          </m:r>
                          <m:r>
                            <a:rPr lang="en-US" b="1" i="1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  <m:t>𝟎</m:t>
                          </m:r>
                          <m:r>
                            <a:rPr lang="en-US" b="1" i="1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  <m:t>+</m:t>
                          </m:r>
                        </m:sub>
                      </m:sSub>
                      <m:r>
                        <a:rPr lang="en-US" b="1" i="1" smtClean="0">
                          <a:solidFill>
                            <a:srgbClr val="0000CC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b="1" i="1" smtClean="0">
                          <a:solidFill>
                            <a:srgbClr val="0000CC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⇒</m:t>
                      </m:r>
                    </m:oMath>
                  </m:oMathPara>
                </a14:m>
                <a:endParaRPr lang="el-GR" b="1" dirty="0">
                  <a:solidFill>
                    <a:srgbClr val="0000CC"/>
                  </a:solidFill>
                </a:endParaRPr>
              </a:p>
            </p:txBody>
          </p:sp>
        </mc:Choice>
        <mc:Fallback xmlns="">
          <p:sp>
            <p:nvSpPr>
              <p:cNvPr id="51" name="TextBox 5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55965" y="6141699"/>
                <a:ext cx="3571619" cy="653897"/>
              </a:xfrm>
              <a:prstGeom prst="rect">
                <a:avLst/>
              </a:prstGeom>
              <a:blipFill>
                <a:blip r:embed="rId2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70" name="Ομάδα 69"/>
          <p:cNvGrpSpPr/>
          <p:nvPr/>
        </p:nvGrpSpPr>
        <p:grpSpPr>
          <a:xfrm>
            <a:off x="9053" y="5647256"/>
            <a:ext cx="2536520" cy="1116000"/>
            <a:chOff x="9053" y="5647256"/>
            <a:chExt cx="2536520" cy="1116000"/>
          </a:xfrm>
        </p:grpSpPr>
        <p:sp>
          <p:nvSpPr>
            <p:cNvPr id="49" name="Ορθογώνιο 48"/>
            <p:cNvSpPr/>
            <p:nvPr/>
          </p:nvSpPr>
          <p:spPr>
            <a:xfrm>
              <a:off x="9053" y="6021344"/>
              <a:ext cx="2247731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l-GR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Συνθήκες Συνέχειας:</a:t>
              </a:r>
              <a:endParaRPr lang="el-GR" dirty="0"/>
            </a:p>
          </p:txBody>
        </p:sp>
        <p:sp>
          <p:nvSpPr>
            <p:cNvPr id="52" name="Αριστερό άγκιστρο 51"/>
            <p:cNvSpPr/>
            <p:nvPr/>
          </p:nvSpPr>
          <p:spPr>
            <a:xfrm>
              <a:off x="2222984" y="5647256"/>
              <a:ext cx="322589" cy="1116000"/>
            </a:xfrm>
            <a:prstGeom prst="leftBrace">
              <a:avLst>
                <a:gd name="adj1" fmla="val 24438"/>
                <a:gd name="adj2" fmla="val 50000"/>
              </a:avLst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</p:grpSp>
      <p:grpSp>
        <p:nvGrpSpPr>
          <p:cNvPr id="57" name="Ομάδα 56"/>
          <p:cNvGrpSpPr/>
          <p:nvPr/>
        </p:nvGrpSpPr>
        <p:grpSpPr>
          <a:xfrm>
            <a:off x="3241964" y="4319994"/>
            <a:ext cx="2755176" cy="1296089"/>
            <a:chOff x="3241964" y="4319994"/>
            <a:chExt cx="2755176" cy="1296089"/>
          </a:xfrm>
        </p:grpSpPr>
        <p:sp>
          <p:nvSpPr>
            <p:cNvPr id="53" name="Οβάλ 52"/>
            <p:cNvSpPr/>
            <p:nvPr/>
          </p:nvSpPr>
          <p:spPr>
            <a:xfrm>
              <a:off x="4031673" y="4319994"/>
              <a:ext cx="1965467" cy="498699"/>
            </a:xfrm>
            <a:prstGeom prst="ellipse">
              <a:avLst/>
            </a:prstGeom>
            <a:noFill/>
            <a:ln w="1905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cxnSp>
          <p:nvCxnSpPr>
            <p:cNvPr id="56" name="Ευθύγραμμο βέλος σύνδεσης 55"/>
            <p:cNvCxnSpPr>
              <a:stCxn id="53" idx="4"/>
            </p:cNvCxnSpPr>
            <p:nvPr/>
          </p:nvCxnSpPr>
          <p:spPr>
            <a:xfrm flipH="1">
              <a:off x="3241964" y="4818693"/>
              <a:ext cx="1772443" cy="797390"/>
            </a:xfrm>
            <a:prstGeom prst="straightConnector1">
              <a:avLst/>
            </a:prstGeom>
            <a:ln w="22225">
              <a:solidFill>
                <a:srgbClr val="FF0000"/>
              </a:solidFill>
              <a:tailEnd type="triangle" w="med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1" name="Ομάδα 60"/>
          <p:cNvGrpSpPr/>
          <p:nvPr/>
        </p:nvGrpSpPr>
        <p:grpSpPr>
          <a:xfrm>
            <a:off x="4852198" y="4268701"/>
            <a:ext cx="6990837" cy="1368164"/>
            <a:chOff x="4852198" y="4268701"/>
            <a:chExt cx="6990837" cy="1368164"/>
          </a:xfrm>
        </p:grpSpPr>
        <p:sp>
          <p:nvSpPr>
            <p:cNvPr id="54" name="Οβάλ 53"/>
            <p:cNvSpPr/>
            <p:nvPr/>
          </p:nvSpPr>
          <p:spPr>
            <a:xfrm>
              <a:off x="10999700" y="4268701"/>
              <a:ext cx="843335" cy="498699"/>
            </a:xfrm>
            <a:prstGeom prst="ellipse">
              <a:avLst/>
            </a:prstGeom>
            <a:noFill/>
            <a:ln w="1905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cxnSp>
          <p:nvCxnSpPr>
            <p:cNvPr id="58" name="Ευθύγραμμο βέλος σύνδεσης 57"/>
            <p:cNvCxnSpPr>
              <a:stCxn id="54" idx="3"/>
            </p:cNvCxnSpPr>
            <p:nvPr/>
          </p:nvCxnSpPr>
          <p:spPr>
            <a:xfrm flipH="1">
              <a:off x="4852198" y="4694367"/>
              <a:ext cx="6271006" cy="942498"/>
            </a:xfrm>
            <a:prstGeom prst="straightConnector1">
              <a:avLst/>
            </a:prstGeom>
            <a:ln w="22225">
              <a:solidFill>
                <a:srgbClr val="FF0000"/>
              </a:solidFill>
              <a:tailEnd type="triangle" w="med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62" name="TextBox 61"/>
              <p:cNvSpPr txBox="1"/>
              <p:nvPr/>
            </p:nvSpPr>
            <p:spPr>
              <a:xfrm>
                <a:off x="5676136" y="5634245"/>
                <a:ext cx="4146071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1" i="1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1" i="1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⇒     </m:t>
                          </m:r>
                          <m:r>
                            <a:rPr lang="en-US" b="1" i="1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  <m:t>𝑫</m:t>
                          </m:r>
                        </m:e>
                        <m:sub>
                          <m:r>
                            <a:rPr lang="en-US" b="1" i="1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  <m:t>𝒊</m:t>
                          </m:r>
                        </m:sub>
                      </m:sSub>
                      <m:d>
                        <m:dPr>
                          <m:ctrlPr>
                            <a:rPr lang="en-US" b="1" i="1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1" i="1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  <m:t>𝟎</m:t>
                          </m:r>
                          <m:r>
                            <a:rPr lang="en-US" b="1" i="1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b="1" i="1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  <m:t>𝒕</m:t>
                          </m:r>
                        </m:e>
                      </m:d>
                      <m:r>
                        <a:rPr lang="en-US" b="1" i="1" smtClean="0">
                          <a:solidFill>
                            <a:srgbClr val="0000CC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US" b="1" i="1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l-GR" b="1" i="1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  <m:t>   </m:t>
                          </m:r>
                          <m:r>
                            <a:rPr lang="en-US" b="1" i="1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  <m:t>𝑫</m:t>
                          </m:r>
                        </m:e>
                        <m:sub>
                          <m:r>
                            <a:rPr lang="en-US" b="1" i="1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  <m:t>𝒓</m:t>
                          </m:r>
                        </m:sub>
                      </m:sSub>
                      <m:d>
                        <m:dPr>
                          <m:ctrlPr>
                            <a:rPr lang="en-US" b="1" i="1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1" i="1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  <m:t>𝟎</m:t>
                          </m:r>
                          <m:r>
                            <a:rPr lang="en-US" b="1" i="1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b="1" i="1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  <m:t>𝒕</m:t>
                          </m:r>
                        </m:e>
                      </m:d>
                      <m:r>
                        <a:rPr lang="en-US" b="1" i="1" smtClean="0">
                          <a:solidFill>
                            <a:srgbClr val="0000CC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b="1" i="1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1" i="1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  <m:t>𝑫</m:t>
                          </m:r>
                        </m:e>
                        <m:sub>
                          <m:r>
                            <a:rPr lang="en-US" b="1" i="1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  <m:t>𝒕</m:t>
                          </m:r>
                        </m:sub>
                      </m:sSub>
                      <m:d>
                        <m:dPr>
                          <m:ctrlPr>
                            <a:rPr lang="en-US" b="1" i="1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1" i="1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  <m:t>𝟎</m:t>
                          </m:r>
                          <m:r>
                            <a:rPr lang="en-US" b="1" i="1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b="1" i="1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  <m:t>𝒕</m:t>
                          </m:r>
                        </m:e>
                      </m:d>
                      <m:r>
                        <a:rPr lang="en-US" b="1" i="1" smtClean="0">
                          <a:solidFill>
                            <a:srgbClr val="0000CC"/>
                          </a:solidFill>
                          <a:latin typeface="Cambria Math" panose="02040503050406030204" pitchFamily="18" charset="0"/>
                        </a:rPr>
                        <m:t>    </m:t>
                      </m:r>
                      <m:r>
                        <a:rPr lang="en-US" b="1" i="1" smtClean="0">
                          <a:solidFill>
                            <a:srgbClr val="0000CC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⇒</m:t>
                      </m:r>
                    </m:oMath>
                  </m:oMathPara>
                </a14:m>
                <a:endParaRPr lang="el-GR" b="1" dirty="0">
                  <a:solidFill>
                    <a:srgbClr val="0000CC"/>
                  </a:solidFill>
                </a:endParaRPr>
              </a:p>
            </p:txBody>
          </p:sp>
        </mc:Choice>
        <mc:Fallback xmlns="">
          <p:sp>
            <p:nvSpPr>
              <p:cNvPr id="62" name="TextBox 6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76136" y="5634245"/>
                <a:ext cx="4146071" cy="276999"/>
              </a:xfrm>
              <a:prstGeom prst="rect">
                <a:avLst/>
              </a:prstGeom>
              <a:blipFill>
                <a:blip r:embed="rId24"/>
                <a:stretch>
                  <a:fillRect l="-588" r="-588" b="-15217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3" name="TextBox 62"/>
              <p:cNvSpPr txBox="1"/>
              <p:nvPr/>
            </p:nvSpPr>
            <p:spPr>
              <a:xfrm>
                <a:off x="9874962" y="5626474"/>
                <a:ext cx="1556388" cy="307777"/>
              </a:xfrm>
              <a:prstGeom prst="rect">
                <a:avLst/>
              </a:prstGeom>
              <a:noFill/>
              <a:ln w="19050">
                <a:solidFill>
                  <a:srgbClr val="FF0000"/>
                </a:solidFill>
              </a:ln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000" b="1" i="1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 b="1" i="1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  <m:t>𝑫</m:t>
                          </m:r>
                        </m:e>
                        <m:sub>
                          <m:r>
                            <a:rPr lang="en-US" sz="2000" b="1" i="1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  <m:t>𝒊</m:t>
                          </m:r>
                        </m:sub>
                      </m:sSub>
                      <m:r>
                        <a:rPr lang="en-US" sz="2000" b="1" i="1" smtClean="0">
                          <a:solidFill>
                            <a:srgbClr val="0000CC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US" sz="2000" b="1" i="1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 b="1" i="1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  <m:t>𝑫</m:t>
                          </m:r>
                        </m:e>
                        <m:sub>
                          <m:r>
                            <a:rPr lang="en-US" sz="2000" b="1" i="1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  <m:t>𝒓</m:t>
                          </m:r>
                        </m:sub>
                      </m:sSub>
                      <m:r>
                        <a:rPr lang="en-US" sz="2000" b="1" i="1" smtClean="0">
                          <a:solidFill>
                            <a:srgbClr val="0000CC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sz="2000" b="1" i="1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 b="1" i="1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  <m:t>𝑫</m:t>
                          </m:r>
                        </m:e>
                        <m:sub>
                          <m:r>
                            <a:rPr lang="en-US" sz="2000" b="1" i="1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  <m:t>𝒕</m:t>
                          </m:r>
                        </m:sub>
                      </m:sSub>
                    </m:oMath>
                  </m:oMathPara>
                </a14:m>
                <a:endParaRPr lang="el-GR" sz="2000" b="1" dirty="0">
                  <a:solidFill>
                    <a:srgbClr val="0000CC"/>
                  </a:solidFill>
                </a:endParaRPr>
              </a:p>
            </p:txBody>
          </p:sp>
        </mc:Choice>
        <mc:Fallback xmlns="">
          <p:sp>
            <p:nvSpPr>
              <p:cNvPr id="63" name="TextBox 6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874962" y="5626474"/>
                <a:ext cx="1556388" cy="307777"/>
              </a:xfrm>
              <a:prstGeom prst="rect">
                <a:avLst/>
              </a:prstGeom>
              <a:blipFill>
                <a:blip r:embed="rId25"/>
                <a:stretch>
                  <a:fillRect l="-3101" r="-775" b="-13208"/>
                </a:stretch>
              </a:blipFill>
              <a:ln w="19050">
                <a:solidFill>
                  <a:srgbClr val="FF0000"/>
                </a:solidFill>
              </a:ln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4" name="TextBox 63"/>
              <p:cNvSpPr txBox="1"/>
              <p:nvPr/>
            </p:nvSpPr>
            <p:spPr>
              <a:xfrm>
                <a:off x="6206804" y="6138379"/>
                <a:ext cx="5252784" cy="65389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l-GR" b="1" i="1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d>
                            <m:dPr>
                              <m:begChr m:val="["/>
                              <m:endChr m:val="]"/>
                              <m:ctrlPr>
                                <a:rPr lang="el-GR" b="1" i="1" smtClean="0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el-GR" b="1" i="1" smtClean="0">
                                      <a:solidFill>
                                        <a:srgbClr val="0000CC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l-GR" b="1" i="1" smtClean="0">
                                      <a:solidFill>
                                        <a:srgbClr val="0000CC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𝝏</m:t>
                                  </m:r>
                                </m:num>
                                <m:den>
                                  <m:r>
                                    <a:rPr lang="el-GR" b="1" i="1" smtClean="0">
                                      <a:solidFill>
                                        <a:srgbClr val="0000CC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𝝏</m:t>
                                  </m:r>
                                  <m:r>
                                    <a:rPr lang="en-US" b="1" i="1" smtClean="0">
                                      <a:solidFill>
                                        <a:srgbClr val="0000CC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𝒙</m:t>
                                  </m:r>
                                </m:den>
                              </m:f>
                              <m:d>
                                <m:dPr>
                                  <m:ctrlPr>
                                    <a:rPr lang="el-GR" b="1" i="1" smtClean="0">
                                      <a:solidFill>
                                        <a:srgbClr val="0000CC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sSub>
                                    <m:sSubPr>
                                      <m:ctrlPr>
                                        <a:rPr lang="en-US" b="1" i="1">
                                          <a:solidFill>
                                            <a:srgbClr val="0000CC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b="1" i="1">
                                          <a:solidFill>
                                            <a:srgbClr val="0000CC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𝑫</m:t>
                                      </m:r>
                                    </m:e>
                                    <m:sub>
                                      <m:r>
                                        <a:rPr lang="en-US" b="1" i="1">
                                          <a:solidFill>
                                            <a:srgbClr val="0000CC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𝒊</m:t>
                                      </m:r>
                                    </m:sub>
                                  </m:sSub>
                                  <m:d>
                                    <m:dPr>
                                      <m:ctrlPr>
                                        <a:rPr lang="en-US" b="1" i="1">
                                          <a:solidFill>
                                            <a:srgbClr val="0000CC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en-US" b="1" i="1" smtClean="0">
                                          <a:solidFill>
                                            <a:srgbClr val="0000CC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𝒙</m:t>
                                      </m:r>
                                      <m:r>
                                        <a:rPr lang="en-US" b="1" i="1">
                                          <a:solidFill>
                                            <a:srgbClr val="0000CC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,</m:t>
                                      </m:r>
                                      <m:r>
                                        <a:rPr lang="en-US" b="1" i="1">
                                          <a:solidFill>
                                            <a:srgbClr val="0000CC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𝒕</m:t>
                                      </m:r>
                                    </m:e>
                                  </m:d>
                                  <m:r>
                                    <a:rPr lang="en-US" b="1" i="1">
                                      <a:solidFill>
                                        <a:srgbClr val="0000CC"/>
                                      </a:solidFill>
                                      <a:latin typeface="Cambria Math" panose="02040503050406030204" pitchFamily="18" charset="0"/>
                                    </a:rPr>
                                    <m:t>+</m:t>
                                  </m:r>
                                  <m:sSub>
                                    <m:sSubPr>
                                      <m:ctrlPr>
                                        <a:rPr lang="en-US" b="1" i="1">
                                          <a:solidFill>
                                            <a:srgbClr val="0000CC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l-GR" b="1" i="1">
                                          <a:solidFill>
                                            <a:srgbClr val="0000CC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   </m:t>
                                      </m:r>
                                      <m:r>
                                        <a:rPr lang="en-US" b="1" i="1">
                                          <a:solidFill>
                                            <a:srgbClr val="0000CC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𝑫</m:t>
                                      </m:r>
                                    </m:e>
                                    <m:sub>
                                      <m:r>
                                        <a:rPr lang="en-US" b="1" i="1">
                                          <a:solidFill>
                                            <a:srgbClr val="0000CC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𝒓</m:t>
                                      </m:r>
                                    </m:sub>
                                  </m:sSub>
                                  <m:d>
                                    <m:dPr>
                                      <m:ctrlPr>
                                        <a:rPr lang="en-US" b="1" i="1">
                                          <a:solidFill>
                                            <a:srgbClr val="0000CC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en-US" b="1" i="1" smtClean="0">
                                          <a:solidFill>
                                            <a:srgbClr val="0000CC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𝒙</m:t>
                                      </m:r>
                                      <m:r>
                                        <a:rPr lang="en-US" b="1" i="1">
                                          <a:solidFill>
                                            <a:srgbClr val="0000CC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,</m:t>
                                      </m:r>
                                      <m:r>
                                        <a:rPr lang="en-US" b="1" i="1">
                                          <a:solidFill>
                                            <a:srgbClr val="0000CC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𝒕</m:t>
                                      </m:r>
                                    </m:e>
                                  </m:d>
                                </m:e>
                              </m:d>
                            </m:e>
                          </m:d>
                        </m:e>
                        <m:sub>
                          <m:r>
                            <a:rPr lang="en-US" b="1" i="1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  <m:t>𝒙</m:t>
                          </m:r>
                          <m:r>
                            <a:rPr lang="en-US" b="1" i="1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  <m:t>=</m:t>
                          </m:r>
                          <m:r>
                            <a:rPr lang="en-US" b="1" i="1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  <m:t>𝟎</m:t>
                          </m:r>
                          <m:r>
                            <a:rPr lang="en-US" b="1" i="1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</m:sub>
                      </m:sSub>
                      <m:r>
                        <a:rPr lang="en-US" b="1" i="1" smtClean="0">
                          <a:solidFill>
                            <a:srgbClr val="0000CC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b="1" i="1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d>
                            <m:dPr>
                              <m:begChr m:val="["/>
                              <m:endChr m:val="]"/>
                              <m:ctrlPr>
                                <a:rPr lang="en-US" b="1" i="1" smtClean="0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el-GR" b="1" i="1">
                                      <a:solidFill>
                                        <a:srgbClr val="0000CC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l-GR" b="1" i="1">
                                      <a:solidFill>
                                        <a:srgbClr val="0000CC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𝝏</m:t>
                                  </m:r>
                                  <m:sSub>
                                    <m:sSubPr>
                                      <m:ctrlPr>
                                        <a:rPr lang="el-GR" b="1" i="1" smtClean="0">
                                          <a:solidFill>
                                            <a:srgbClr val="0000CC"/>
                                          </a:solidFill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b="1" i="1" smtClean="0">
                                          <a:solidFill>
                                            <a:srgbClr val="0000CC"/>
                                          </a:solidFill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𝑫</m:t>
                                      </m:r>
                                    </m:e>
                                    <m:sub>
                                      <m:r>
                                        <a:rPr lang="en-US" b="1" i="1" smtClean="0">
                                          <a:solidFill>
                                            <a:srgbClr val="0000CC"/>
                                          </a:solidFill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𝒕</m:t>
                                      </m:r>
                                    </m:sub>
                                  </m:sSub>
                                  <m:d>
                                    <m:dPr>
                                      <m:ctrlPr>
                                        <a:rPr lang="en-US" b="1" i="1">
                                          <a:solidFill>
                                            <a:srgbClr val="0000CC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en-US" b="1" i="1" smtClean="0">
                                          <a:solidFill>
                                            <a:srgbClr val="0000CC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𝒙</m:t>
                                      </m:r>
                                      <m:r>
                                        <a:rPr lang="el-GR" b="1" i="1">
                                          <a:solidFill>
                                            <a:srgbClr val="0000CC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,</m:t>
                                      </m:r>
                                      <m:r>
                                        <a:rPr lang="en-US" b="1" i="1">
                                          <a:solidFill>
                                            <a:srgbClr val="0000CC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𝒕</m:t>
                                      </m:r>
                                    </m:e>
                                  </m:d>
                                </m:num>
                                <m:den>
                                  <m:r>
                                    <a:rPr lang="el-GR" b="1" i="1">
                                      <a:solidFill>
                                        <a:srgbClr val="0000CC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𝝏</m:t>
                                  </m:r>
                                  <m:r>
                                    <a:rPr lang="en-US" b="1" i="1" smtClean="0">
                                      <a:solidFill>
                                        <a:srgbClr val="0000CC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𝒙</m:t>
                                  </m:r>
                                </m:den>
                              </m:f>
                            </m:e>
                          </m:d>
                        </m:e>
                        <m:sub>
                          <m:r>
                            <a:rPr lang="en-US" b="1" i="1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𝒙</m:t>
                          </m:r>
                          <m:r>
                            <a:rPr lang="en-US" b="1" i="1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  <m:t>=</m:t>
                          </m:r>
                          <m:r>
                            <a:rPr lang="en-US" b="1" i="1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  <m:t>𝟎</m:t>
                          </m:r>
                          <m:r>
                            <a:rPr lang="en-US" b="1" i="1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  <m:t>+</m:t>
                          </m:r>
                        </m:sub>
                      </m:sSub>
                      <m:r>
                        <a:rPr lang="en-US" b="1" i="1" smtClean="0">
                          <a:solidFill>
                            <a:srgbClr val="0000CC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⇒</m:t>
                      </m:r>
                    </m:oMath>
                  </m:oMathPara>
                </a14:m>
                <a:endParaRPr lang="el-GR" b="1" dirty="0">
                  <a:solidFill>
                    <a:srgbClr val="0000CC"/>
                  </a:solidFill>
                </a:endParaRPr>
              </a:p>
            </p:txBody>
          </p:sp>
        </mc:Choice>
        <mc:Fallback xmlns="">
          <p:sp>
            <p:nvSpPr>
              <p:cNvPr id="64" name="TextBox 6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06804" y="6138379"/>
                <a:ext cx="5252784" cy="653897"/>
              </a:xfrm>
              <a:prstGeom prst="rect">
                <a:avLst/>
              </a:prstGeom>
              <a:blipFill>
                <a:blip r:embed="rId26"/>
                <a:stretch>
                  <a:fillRect b="-935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5" name="TextBox 64"/>
              <p:cNvSpPr txBox="1"/>
              <p:nvPr/>
            </p:nvSpPr>
            <p:spPr>
              <a:xfrm>
                <a:off x="8031040" y="986332"/>
                <a:ext cx="1556388" cy="307777"/>
              </a:xfrm>
              <a:prstGeom prst="rect">
                <a:avLst/>
              </a:prstGeom>
              <a:noFill/>
              <a:ln w="19050">
                <a:solidFill>
                  <a:srgbClr val="FF0000"/>
                </a:solidFill>
              </a:ln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000" b="1" i="1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 b="1" i="1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  <m:t>𝑫</m:t>
                          </m:r>
                        </m:e>
                        <m:sub>
                          <m:r>
                            <a:rPr lang="en-US" sz="2000" b="1" i="1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  <m:t>𝒊</m:t>
                          </m:r>
                        </m:sub>
                      </m:sSub>
                      <m:r>
                        <a:rPr lang="en-US" sz="2000" b="1" i="1" smtClean="0">
                          <a:solidFill>
                            <a:srgbClr val="0000CC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US" sz="2000" b="1" i="1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 b="1" i="1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  <m:t>𝑫</m:t>
                          </m:r>
                        </m:e>
                        <m:sub>
                          <m:r>
                            <a:rPr lang="en-US" sz="2000" b="1" i="1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  <m:t>𝒓</m:t>
                          </m:r>
                        </m:sub>
                      </m:sSub>
                      <m:r>
                        <a:rPr lang="en-US" sz="2000" b="1" i="1" smtClean="0">
                          <a:solidFill>
                            <a:srgbClr val="0000CC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sz="2000" b="1" i="1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 b="1" i="1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  <m:t>𝑫</m:t>
                          </m:r>
                        </m:e>
                        <m:sub>
                          <m:r>
                            <a:rPr lang="en-US" sz="2000" b="1" i="1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  <m:t>𝒕</m:t>
                          </m:r>
                        </m:sub>
                      </m:sSub>
                    </m:oMath>
                  </m:oMathPara>
                </a14:m>
                <a:endParaRPr lang="el-GR" sz="2000" b="1" dirty="0">
                  <a:solidFill>
                    <a:srgbClr val="0000CC"/>
                  </a:solidFill>
                </a:endParaRPr>
              </a:p>
            </p:txBody>
          </p:sp>
        </mc:Choice>
        <mc:Fallback xmlns="">
          <p:sp>
            <p:nvSpPr>
              <p:cNvPr id="65" name="TextBox 6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31040" y="986332"/>
                <a:ext cx="1556388" cy="307777"/>
              </a:xfrm>
              <a:prstGeom prst="rect">
                <a:avLst/>
              </a:prstGeom>
              <a:blipFill>
                <a:blip r:embed="rId27"/>
                <a:stretch>
                  <a:fillRect l="-2703" r="-386" b="-13208"/>
                </a:stretch>
              </a:blipFill>
              <a:ln w="19050">
                <a:solidFill>
                  <a:srgbClr val="FF0000"/>
                </a:solidFill>
              </a:ln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5908003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7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2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7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2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7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2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7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/>
      <p:bldP spid="31" grpId="0"/>
      <p:bldP spid="33" grpId="0"/>
      <p:bldP spid="38" grpId="0"/>
      <p:bldP spid="39" grpId="0"/>
      <p:bldP spid="50" grpId="0"/>
      <p:bldP spid="51" grpId="0"/>
      <p:bldP spid="62" grpId="0"/>
      <p:bldP spid="63" grpId="0" animBg="1"/>
      <p:bldP spid="64" grpId="0"/>
      <p:bldP spid="65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1026"/>
          <p:cNvSpPr txBox="1">
            <a:spLocks noChangeArrowheads="1"/>
          </p:cNvSpPr>
          <p:nvPr/>
        </p:nvSpPr>
        <p:spPr bwMode="auto">
          <a:xfrm>
            <a:off x="2459183" y="0"/>
            <a:ext cx="6850063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rIns="0">
            <a:spAutoFit/>
          </a:bodyPr>
          <a:lstStyle>
            <a:lvl1pPr marL="285750" indent="-285750">
              <a:defRPr sz="2400" b="1" i="1" u="sng">
                <a:solidFill>
                  <a:schemeClr val="tx2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 b="1" i="1" u="sng">
                <a:solidFill>
                  <a:schemeClr val="tx2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 b="1" i="1" u="sng">
                <a:solidFill>
                  <a:schemeClr val="tx2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 b="1" i="1" u="sng">
                <a:solidFill>
                  <a:schemeClr val="tx2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 b="1" i="1" u="sng">
                <a:solidFill>
                  <a:schemeClr val="tx2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 u="sng">
                <a:solidFill>
                  <a:schemeClr val="tx2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 u="sng">
                <a:solidFill>
                  <a:schemeClr val="tx2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 u="sng">
                <a:solidFill>
                  <a:schemeClr val="tx2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 u="sng">
                <a:solidFill>
                  <a:schemeClr val="tx2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l-GR" altLang="el-GR" i="0" u="none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ΣΥΝΘΗΚΕΣ </a:t>
            </a:r>
            <a:r>
              <a:rPr lang="el-GR" altLang="el-GR" i="0" u="none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ΚΥΜΑΤΟΣ ΣΕ ΑΣΥΝΕΧΕΙΑ ΤΟΥ ΜΕΣΟΥ ΔΙΑΔΟΣΗΣ</a:t>
            </a:r>
          </a:p>
        </p:txBody>
      </p:sp>
      <p:grpSp>
        <p:nvGrpSpPr>
          <p:cNvPr id="5" name="Ομάδα 4"/>
          <p:cNvGrpSpPr/>
          <p:nvPr/>
        </p:nvGrpSpPr>
        <p:grpSpPr>
          <a:xfrm>
            <a:off x="2266344" y="1588813"/>
            <a:ext cx="8009593" cy="2131455"/>
            <a:chOff x="2266344" y="1588813"/>
            <a:chExt cx="8009593" cy="2131455"/>
          </a:xfrm>
        </p:grpSpPr>
        <p:grpSp>
          <p:nvGrpSpPr>
            <p:cNvPr id="6" name="Ομάδα 5"/>
            <p:cNvGrpSpPr/>
            <p:nvPr/>
          </p:nvGrpSpPr>
          <p:grpSpPr>
            <a:xfrm>
              <a:off x="2266344" y="1588813"/>
              <a:ext cx="7910880" cy="2131455"/>
              <a:chOff x="2266344" y="1588813"/>
              <a:chExt cx="7910880" cy="2131455"/>
            </a:xfrm>
          </p:grpSpPr>
          <p:grpSp>
            <p:nvGrpSpPr>
              <p:cNvPr id="19" name="Ομάδα 18"/>
              <p:cNvGrpSpPr/>
              <p:nvPr/>
            </p:nvGrpSpPr>
            <p:grpSpPr>
              <a:xfrm>
                <a:off x="2266344" y="1725421"/>
                <a:ext cx="7910880" cy="1443466"/>
                <a:chOff x="2266344" y="1725421"/>
                <a:chExt cx="7910880" cy="1443466"/>
              </a:xfrm>
            </p:grpSpPr>
            <p:sp>
              <p:nvSpPr>
                <p:cNvPr id="22" name="Ορθογώνιο 21"/>
                <p:cNvSpPr/>
                <p:nvPr/>
              </p:nvSpPr>
              <p:spPr>
                <a:xfrm>
                  <a:off x="2266344" y="1728887"/>
                  <a:ext cx="3960000" cy="1440000"/>
                </a:xfrm>
                <a:prstGeom prst="rect">
                  <a:avLst/>
                </a:prstGeom>
                <a:solidFill>
                  <a:schemeClr val="bg1">
                    <a:lumMod val="50000"/>
                  </a:schemeClr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l-GR"/>
                </a:p>
              </p:txBody>
            </p:sp>
            <p:sp>
              <p:nvSpPr>
                <p:cNvPr id="23" name="Ορθογώνιο 22"/>
                <p:cNvSpPr/>
                <p:nvPr/>
              </p:nvSpPr>
              <p:spPr>
                <a:xfrm>
                  <a:off x="6217224" y="1725421"/>
                  <a:ext cx="3960000" cy="1440000"/>
                </a:xfrm>
                <a:prstGeom prst="rect">
                  <a:avLst/>
                </a:prstGeom>
                <a:solidFill>
                  <a:schemeClr val="bg1">
                    <a:lumMod val="85000"/>
                  </a:schemeClr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l-GR"/>
                </a:p>
              </p:txBody>
            </p:sp>
          </p:grpSp>
          <p:cxnSp>
            <p:nvCxnSpPr>
              <p:cNvPr id="20" name="Ευθεία γραμμή σύνδεσης 19"/>
              <p:cNvCxnSpPr/>
              <p:nvPr/>
            </p:nvCxnSpPr>
            <p:spPr>
              <a:xfrm>
                <a:off x="6213230" y="1588813"/>
                <a:ext cx="0" cy="1752264"/>
              </a:xfrm>
              <a:prstGeom prst="line">
                <a:avLst/>
              </a:prstGeom>
              <a:ln w="38100">
                <a:solidFill>
                  <a:schemeClr val="bg1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1" name="Ορθογώνιο 20"/>
              <p:cNvSpPr/>
              <p:nvPr/>
            </p:nvSpPr>
            <p:spPr>
              <a:xfrm>
                <a:off x="5834379" y="3258603"/>
                <a:ext cx="898003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en-US" sz="2400" b="1" i="1" dirty="0" smtClean="0">
                    <a:solidFill>
                      <a:srgbClr val="0000CC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x</a:t>
                </a:r>
                <a:r>
                  <a:rPr lang="en-US" sz="2400" b="1" dirty="0" smtClean="0">
                    <a:solidFill>
                      <a:srgbClr val="0000CC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b="1" dirty="0">
                    <a:solidFill>
                      <a:srgbClr val="0000CC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= 0</a:t>
                </a:r>
                <a:r>
                  <a:rPr lang="el-GR" sz="24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endParaRPr lang="el-GR" sz="2400" b="1" dirty="0">
                  <a:solidFill>
                    <a:srgbClr val="0000C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  <p:grpSp>
          <p:nvGrpSpPr>
            <p:cNvPr id="7" name="Ομάδα 6"/>
            <p:cNvGrpSpPr/>
            <p:nvPr/>
          </p:nvGrpSpPr>
          <p:grpSpPr>
            <a:xfrm>
              <a:off x="2306581" y="1667052"/>
              <a:ext cx="4157429" cy="734989"/>
              <a:chOff x="2306581" y="1526376"/>
              <a:chExt cx="4157429" cy="734989"/>
            </a:xfrm>
          </p:grpSpPr>
          <mc:AlternateContent xmlns:mc="http://schemas.openxmlformats.org/markup-compatibility/2006" xmlns:a14="http://schemas.microsoft.com/office/drawing/2010/main">
            <mc:Choice Requires="a14">
              <p:graphicFrame>
                <p:nvGraphicFramePr>
                  <p:cNvPr id="16" name="Γράφημα 15"/>
                  <p:cNvGraphicFramePr>
                    <a:graphicFrameLocks/>
                  </p:cNvGraphicFramePr>
                  <p:nvPr>
                    <p:extLst>
                      <p:ext uri="{D42A27DB-BD31-4B8C-83A1-F6EECF244321}">
                        <p14:modId xmlns:p14="http://schemas.microsoft.com/office/powerpoint/2010/main" val="2032623522"/>
                      </p:ext>
                    </p:extLst>
                  </p:nvPr>
                </p:nvGraphicFramePr>
                <p:xfrm>
                  <a:off x="2306581" y="1685365"/>
                  <a:ext cx="4157429" cy="576000"/>
                </p:xfrm>
                <a:graphic>
                  <a:graphicData uri="http://schemas.openxmlformats.org/drawingml/2006/chart">
                    <c:chart xmlns:c="http://schemas.openxmlformats.org/drawingml/2006/chart" xmlns:r="http://schemas.openxmlformats.org/officeDocument/2006/relationships" r:id="rId2"/>
                  </a:graphicData>
                </a:graphic>
              </p:graphicFrame>
            </mc:Choice>
            <mc:Fallback xmlns="">
              <p:graphicFrame>
                <p:nvGraphicFramePr>
                  <p:cNvPr id="16" name="Γράφημα 15"/>
                  <p:cNvGraphicFramePr>
                    <a:graphicFrameLocks/>
                  </p:cNvGraphicFramePr>
                  <p:nvPr>
                    <p:extLst>
                      <p:ext uri="{D42A27DB-BD31-4B8C-83A1-F6EECF244321}">
                        <p14:modId xmlns:p14="http://schemas.microsoft.com/office/powerpoint/2010/main" val="2032623522"/>
                      </p:ext>
                    </p:extLst>
                  </p:nvPr>
                </p:nvGraphicFramePr>
                <p:xfrm>
                  <a:off x="2306581" y="1685365"/>
                  <a:ext cx="4157429" cy="576000"/>
                </p:xfrm>
                <a:graphic>
                  <a:graphicData uri="http://schemas.openxmlformats.org/drawingml/2006/chart">
                    <c:chart xmlns:c="http://schemas.openxmlformats.org/drawingml/2006/chart" xmlns:r="http://schemas.openxmlformats.org/officeDocument/2006/relationships" r:id="rId3"/>
                  </a:graphicData>
                </a:graphic>
              </p:graphicFrame>
            </mc:Fallback>
          </mc:AlternateContent>
          <p:cxnSp>
            <p:nvCxnSpPr>
              <p:cNvPr id="17" name="Ευθύγραμμο βέλος σύνδεσης 16"/>
              <p:cNvCxnSpPr/>
              <p:nvPr/>
            </p:nvCxnSpPr>
            <p:spPr>
              <a:xfrm flipV="1">
                <a:off x="4128047" y="1682607"/>
                <a:ext cx="809757" cy="0"/>
              </a:xfrm>
              <a:prstGeom prst="straightConnector1">
                <a:avLst/>
              </a:prstGeom>
              <a:ln w="31750">
                <a:solidFill>
                  <a:srgbClr val="FF0000"/>
                </a:solidFill>
                <a:tailEnd type="triangle" w="med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18" name="TextBox 17"/>
                  <p:cNvSpPr txBox="1"/>
                  <p:nvPr/>
                </p:nvSpPr>
                <p:spPr>
                  <a:xfrm>
                    <a:off x="3801612" y="1526376"/>
                    <a:ext cx="392672" cy="369332"/>
                  </a:xfrm>
                  <a:prstGeom prst="rect">
                    <a:avLst/>
                  </a:prstGeom>
                  <a:noFill/>
                </p:spPr>
                <p:txBody>
                  <a:bodyPr wrap="none" lIns="0" tIns="0" rIns="0" bIns="0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sSub>
                            <m:sSubPr>
                              <m:ctrlPr>
                                <a:rPr lang="el-GR" sz="2400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l-GR" sz="2400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𝝊</m:t>
                              </m:r>
                            </m:e>
                            <m:sub>
                              <m:r>
                                <a:rPr lang="el-GR" sz="2400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</m:sub>
                          </m:sSub>
                        </m:oMath>
                      </m:oMathPara>
                    </a14:m>
                    <a:endParaRPr lang="el-GR" sz="2400" b="1" dirty="0">
                      <a:solidFill>
                        <a:srgbClr val="FF0000"/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18" name="TextBox 17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3801612" y="1526376"/>
                    <a:ext cx="392672" cy="369332"/>
                  </a:xfrm>
                  <a:prstGeom prst="rect">
                    <a:avLst/>
                  </a:prstGeom>
                  <a:blipFill>
                    <a:blip r:embed="rId4"/>
                    <a:stretch>
                      <a:fillRect l="-10938" r="-9375" b="-14754"/>
                    </a:stretch>
                  </a:blipFill>
                </p:spPr>
                <p:txBody>
                  <a:bodyPr/>
                  <a:lstStyle/>
                  <a:p>
                    <a:r>
                      <a:rPr lang="el-GR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  <p:grpSp>
          <p:nvGrpSpPr>
            <p:cNvPr id="8" name="Ομάδα 7"/>
            <p:cNvGrpSpPr/>
            <p:nvPr/>
          </p:nvGrpSpPr>
          <p:grpSpPr>
            <a:xfrm>
              <a:off x="2306581" y="2501708"/>
              <a:ext cx="4157429" cy="626680"/>
              <a:chOff x="2306581" y="2361032"/>
              <a:chExt cx="4157429" cy="626680"/>
            </a:xfrm>
          </p:grpSpPr>
          <mc:AlternateContent xmlns:mc="http://schemas.openxmlformats.org/markup-compatibility/2006" xmlns:a14="http://schemas.microsoft.com/office/drawing/2010/main">
            <mc:Choice Requires="a14">
              <p:graphicFrame>
                <p:nvGraphicFramePr>
                  <p:cNvPr id="13" name="Γράφημα 12"/>
                  <p:cNvGraphicFramePr>
                    <a:graphicFrameLocks/>
                  </p:cNvGraphicFramePr>
                  <p:nvPr>
                    <p:extLst>
                      <p:ext uri="{D42A27DB-BD31-4B8C-83A1-F6EECF244321}">
                        <p14:modId xmlns:p14="http://schemas.microsoft.com/office/powerpoint/2010/main" val="1459304786"/>
                      </p:ext>
                    </p:extLst>
                  </p:nvPr>
                </p:nvGraphicFramePr>
                <p:xfrm>
                  <a:off x="2306581" y="2361032"/>
                  <a:ext cx="4157429" cy="432000"/>
                </p:xfrm>
                <a:graphic>
                  <a:graphicData uri="http://schemas.openxmlformats.org/drawingml/2006/chart">
                    <c:chart xmlns:c="http://schemas.openxmlformats.org/drawingml/2006/chart" xmlns:r="http://schemas.openxmlformats.org/officeDocument/2006/relationships" r:id="rId5"/>
                  </a:graphicData>
                </a:graphic>
              </p:graphicFrame>
            </mc:Choice>
            <mc:Fallback xmlns="">
              <p:graphicFrame>
                <p:nvGraphicFramePr>
                  <p:cNvPr id="13" name="Γράφημα 12"/>
                  <p:cNvGraphicFramePr>
                    <a:graphicFrameLocks/>
                  </p:cNvGraphicFramePr>
                  <p:nvPr>
                    <p:extLst>
                      <p:ext uri="{D42A27DB-BD31-4B8C-83A1-F6EECF244321}">
                        <p14:modId xmlns:p14="http://schemas.microsoft.com/office/powerpoint/2010/main" val="1459304786"/>
                      </p:ext>
                    </p:extLst>
                  </p:nvPr>
                </p:nvGraphicFramePr>
                <p:xfrm>
                  <a:off x="2306581" y="2361032"/>
                  <a:ext cx="4157429" cy="432000"/>
                </p:xfrm>
                <a:graphic>
                  <a:graphicData uri="http://schemas.openxmlformats.org/drawingml/2006/chart">
                    <c:chart xmlns:c="http://schemas.openxmlformats.org/drawingml/2006/chart" xmlns:r="http://schemas.openxmlformats.org/officeDocument/2006/relationships" r:id="rId6"/>
                  </a:graphicData>
                </a:graphic>
              </p:graphicFrame>
            </mc:Fallback>
          </mc:AlternateContent>
          <p:cxnSp>
            <p:nvCxnSpPr>
              <p:cNvPr id="14" name="Ευθύγραμμο βέλος σύνδεσης 13"/>
              <p:cNvCxnSpPr/>
              <p:nvPr/>
            </p:nvCxnSpPr>
            <p:spPr>
              <a:xfrm flipH="1" flipV="1">
                <a:off x="3636980" y="2773470"/>
                <a:ext cx="809757" cy="0"/>
              </a:xfrm>
              <a:prstGeom prst="straightConnector1">
                <a:avLst/>
              </a:prstGeom>
              <a:ln w="31750">
                <a:solidFill>
                  <a:srgbClr val="FF0000"/>
                </a:solidFill>
                <a:tailEnd type="triangle" w="med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15" name="TextBox 14"/>
                  <p:cNvSpPr txBox="1"/>
                  <p:nvPr/>
                </p:nvSpPr>
                <p:spPr>
                  <a:xfrm>
                    <a:off x="4459525" y="2618380"/>
                    <a:ext cx="392672" cy="369332"/>
                  </a:xfrm>
                  <a:prstGeom prst="rect">
                    <a:avLst/>
                  </a:prstGeom>
                  <a:noFill/>
                </p:spPr>
                <p:txBody>
                  <a:bodyPr wrap="none" lIns="0" tIns="0" rIns="0" bIns="0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sSub>
                            <m:sSubPr>
                              <m:ctrlPr>
                                <a:rPr lang="el-GR" sz="2400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l-GR" sz="2400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𝝊</m:t>
                              </m:r>
                            </m:e>
                            <m:sub>
                              <m:r>
                                <a:rPr lang="el-GR" sz="2400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</m:sub>
                          </m:sSub>
                        </m:oMath>
                      </m:oMathPara>
                    </a14:m>
                    <a:endParaRPr lang="el-GR" sz="2400" b="1" dirty="0">
                      <a:solidFill>
                        <a:srgbClr val="FF0000"/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15" name="TextBox 14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4459525" y="2618380"/>
                    <a:ext cx="392672" cy="369332"/>
                  </a:xfrm>
                  <a:prstGeom prst="rect">
                    <a:avLst/>
                  </a:prstGeom>
                  <a:blipFill>
                    <a:blip r:embed="rId7"/>
                    <a:stretch>
                      <a:fillRect l="-10938" r="-9375" b="-16667"/>
                    </a:stretch>
                  </a:blipFill>
                </p:spPr>
                <p:txBody>
                  <a:bodyPr/>
                  <a:lstStyle/>
                  <a:p>
                    <a:r>
                      <a:rPr lang="el-GR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  <p:grpSp>
          <p:nvGrpSpPr>
            <p:cNvPr id="9" name="Ομάδα 8"/>
            <p:cNvGrpSpPr/>
            <p:nvPr/>
          </p:nvGrpSpPr>
          <p:grpSpPr>
            <a:xfrm>
              <a:off x="6118508" y="2179536"/>
              <a:ext cx="4157429" cy="826532"/>
              <a:chOff x="6118508" y="2038860"/>
              <a:chExt cx="4157429" cy="826532"/>
            </a:xfrm>
          </p:grpSpPr>
          <mc:AlternateContent xmlns:mc="http://schemas.openxmlformats.org/markup-compatibility/2006" xmlns:a14="http://schemas.microsoft.com/office/drawing/2010/main">
            <mc:Choice Requires="a14">
              <p:graphicFrame>
                <p:nvGraphicFramePr>
                  <p:cNvPr id="10" name="Γράφημα 9"/>
                  <p:cNvGraphicFramePr>
                    <a:graphicFrameLocks/>
                  </p:cNvGraphicFramePr>
                  <p:nvPr>
                    <p:extLst>
                      <p:ext uri="{D42A27DB-BD31-4B8C-83A1-F6EECF244321}">
                        <p14:modId xmlns:p14="http://schemas.microsoft.com/office/powerpoint/2010/main" val="807862749"/>
                      </p:ext>
                    </p:extLst>
                  </p:nvPr>
                </p:nvGraphicFramePr>
                <p:xfrm>
                  <a:off x="6118508" y="2038860"/>
                  <a:ext cx="4157429" cy="648000"/>
                </p:xfrm>
                <a:graphic>
                  <a:graphicData uri="http://schemas.openxmlformats.org/drawingml/2006/chart">
                    <c:chart xmlns:c="http://schemas.openxmlformats.org/drawingml/2006/chart" xmlns:r="http://schemas.openxmlformats.org/officeDocument/2006/relationships" r:id="rId8"/>
                  </a:graphicData>
                </a:graphic>
              </p:graphicFrame>
            </mc:Choice>
            <mc:Fallback xmlns="">
              <p:graphicFrame>
                <p:nvGraphicFramePr>
                  <p:cNvPr id="10" name="Γράφημα 9"/>
                  <p:cNvGraphicFramePr>
                    <a:graphicFrameLocks/>
                  </p:cNvGraphicFramePr>
                  <p:nvPr>
                    <p:extLst>
                      <p:ext uri="{D42A27DB-BD31-4B8C-83A1-F6EECF244321}">
                        <p14:modId xmlns:p14="http://schemas.microsoft.com/office/powerpoint/2010/main" val="807862749"/>
                      </p:ext>
                    </p:extLst>
                  </p:nvPr>
                </p:nvGraphicFramePr>
                <p:xfrm>
                  <a:off x="6118508" y="2038860"/>
                  <a:ext cx="4157429" cy="648000"/>
                </p:xfrm>
                <a:graphic>
                  <a:graphicData uri="http://schemas.openxmlformats.org/drawingml/2006/chart">
                    <c:chart xmlns:c="http://schemas.openxmlformats.org/drawingml/2006/chart" xmlns:r="http://schemas.openxmlformats.org/officeDocument/2006/relationships" r:id="rId9"/>
                  </a:graphicData>
                </a:graphic>
              </p:graphicFrame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11" name="TextBox 10"/>
                  <p:cNvSpPr txBox="1"/>
                  <p:nvPr/>
                </p:nvSpPr>
                <p:spPr>
                  <a:xfrm>
                    <a:off x="7834704" y="2496060"/>
                    <a:ext cx="392672" cy="369332"/>
                  </a:xfrm>
                  <a:prstGeom prst="rect">
                    <a:avLst/>
                  </a:prstGeom>
                  <a:noFill/>
                </p:spPr>
                <p:txBody>
                  <a:bodyPr wrap="none" lIns="0" tIns="0" rIns="0" bIns="0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sSub>
                            <m:sSubPr>
                              <m:ctrlPr>
                                <a:rPr lang="el-GR" sz="2400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l-GR" sz="2400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𝝊</m:t>
                              </m:r>
                            </m:e>
                            <m:sub>
                              <m:r>
                                <a:rPr lang="el-GR" sz="2400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b>
                          </m:sSub>
                        </m:oMath>
                      </m:oMathPara>
                    </a14:m>
                    <a:endParaRPr lang="el-GR" sz="2400" b="1" dirty="0">
                      <a:solidFill>
                        <a:srgbClr val="FF0000"/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11" name="TextBox 10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7834704" y="2496060"/>
                    <a:ext cx="392672" cy="369332"/>
                  </a:xfrm>
                  <a:prstGeom prst="rect">
                    <a:avLst/>
                  </a:prstGeom>
                  <a:blipFill>
                    <a:blip r:embed="rId10"/>
                    <a:stretch>
                      <a:fillRect l="-10769" r="-7692" b="-16667"/>
                    </a:stretch>
                  </a:blipFill>
                </p:spPr>
                <p:txBody>
                  <a:bodyPr/>
                  <a:lstStyle/>
                  <a:p>
                    <a:r>
                      <a:rPr lang="el-GR">
                        <a:noFill/>
                      </a:rPr>
                      <a:t> </a:t>
                    </a:r>
                  </a:p>
                </p:txBody>
              </p:sp>
            </mc:Fallback>
          </mc:AlternateContent>
          <p:cxnSp>
            <p:nvCxnSpPr>
              <p:cNvPr id="12" name="Ευθύγραμμο βέλος σύνδεσης 11"/>
              <p:cNvCxnSpPr/>
              <p:nvPr/>
            </p:nvCxnSpPr>
            <p:spPr>
              <a:xfrm flipV="1">
                <a:off x="8197223" y="2698656"/>
                <a:ext cx="576000" cy="0"/>
              </a:xfrm>
              <a:prstGeom prst="straightConnector1">
                <a:avLst/>
              </a:prstGeom>
              <a:ln w="31750">
                <a:solidFill>
                  <a:srgbClr val="FF0000"/>
                </a:solidFill>
                <a:tailEnd type="triangle" w="med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/>
              <p:cNvSpPr txBox="1"/>
              <p:nvPr/>
            </p:nvSpPr>
            <p:spPr>
              <a:xfrm>
                <a:off x="36443" y="1913635"/>
                <a:ext cx="2271326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1" i="1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1" i="1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  <m:t>𝑫</m:t>
                          </m:r>
                        </m:e>
                        <m:sub>
                          <m:r>
                            <a:rPr lang="en-US" b="1" i="1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  <m:t>𝒊</m:t>
                          </m:r>
                        </m:sub>
                      </m:sSub>
                      <m:d>
                        <m:dPr>
                          <m:ctrlPr>
                            <a:rPr lang="en-US" b="1" i="1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1" i="1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  <m:t>𝒙</m:t>
                          </m:r>
                          <m:r>
                            <a:rPr lang="en-US" b="1" i="1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b="1" i="1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  <m:t>𝒕</m:t>
                          </m:r>
                        </m:e>
                      </m:d>
                      <m:r>
                        <a:rPr lang="en-US" b="1" i="1" smtClean="0">
                          <a:solidFill>
                            <a:srgbClr val="0000CC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b="1" i="1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1" i="1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  <m:t>𝒇</m:t>
                          </m:r>
                        </m:e>
                        <m:sub>
                          <m:r>
                            <a:rPr lang="en-US" b="1" i="1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  <m:t>𝒊</m:t>
                          </m:r>
                        </m:sub>
                      </m:sSub>
                      <m:d>
                        <m:dPr>
                          <m:ctrlPr>
                            <a:rPr lang="en-US" b="1" i="1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1" i="1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  <m:t>𝒙</m:t>
                          </m:r>
                          <m:r>
                            <a:rPr lang="en-US" b="1" i="1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sSub>
                            <m:sSubPr>
                              <m:ctrlPr>
                                <a:rPr lang="en-US" b="1" i="1" smtClean="0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l-GR" b="1" i="1" smtClean="0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</a:rPr>
                                <m:t>𝝊</m:t>
                              </m:r>
                            </m:e>
                            <m:sub>
                              <m:r>
                                <a:rPr lang="el-GR" b="1" i="1" smtClean="0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</m:sub>
                          </m:sSub>
                          <m:r>
                            <a:rPr lang="en-US" b="1" i="1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  <m:t>𝒕</m:t>
                          </m:r>
                        </m:e>
                      </m:d>
                    </m:oMath>
                  </m:oMathPara>
                </a14:m>
                <a:endParaRPr lang="el-GR" b="1" dirty="0">
                  <a:solidFill>
                    <a:srgbClr val="0000CC"/>
                  </a:solidFill>
                </a:endParaRPr>
              </a:p>
            </p:txBody>
          </p:sp>
        </mc:Choice>
        <mc:Fallback xmlns="">
          <p:sp>
            <p:nvSpPr>
              <p:cNvPr id="24" name="TextBox 2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443" y="1913635"/>
                <a:ext cx="2271326" cy="276999"/>
              </a:xfrm>
              <a:prstGeom prst="rect">
                <a:avLst/>
              </a:prstGeom>
              <a:blipFill>
                <a:blip r:embed="rId11"/>
                <a:stretch>
                  <a:fillRect l="-1609" t="-2222" b="-35556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/>
              <p:cNvSpPr txBox="1"/>
              <p:nvPr/>
            </p:nvSpPr>
            <p:spPr>
              <a:xfrm>
                <a:off x="0" y="2555053"/>
                <a:ext cx="2325830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1" i="1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1" i="1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  <m:t>𝑫</m:t>
                          </m:r>
                        </m:e>
                        <m:sub>
                          <m:r>
                            <a:rPr lang="en-US" b="1" i="1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  <m:t>𝒓</m:t>
                          </m:r>
                        </m:sub>
                      </m:sSub>
                      <m:d>
                        <m:dPr>
                          <m:ctrlPr>
                            <a:rPr lang="en-US" b="1" i="1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1" i="1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  <m:t>𝒙</m:t>
                          </m:r>
                          <m:r>
                            <a:rPr lang="en-US" b="1" i="1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b="1" i="1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  <m:t>𝒕</m:t>
                          </m:r>
                        </m:e>
                      </m:d>
                      <m:r>
                        <a:rPr lang="en-US" b="1" i="1" smtClean="0">
                          <a:solidFill>
                            <a:srgbClr val="0000CC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b="1" i="1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1" i="1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  <m:t>𝒇</m:t>
                          </m:r>
                        </m:e>
                        <m:sub>
                          <m:r>
                            <a:rPr lang="en-US" b="1" i="1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  <m:t>𝒓</m:t>
                          </m:r>
                        </m:sub>
                      </m:sSub>
                      <m:d>
                        <m:dPr>
                          <m:ctrlPr>
                            <a:rPr lang="en-US" b="1" i="1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1" i="1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  <m:t>𝒙</m:t>
                          </m:r>
                          <m:r>
                            <a:rPr lang="el-GR" b="1" i="1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  <m:t>+</m:t>
                          </m:r>
                          <m:sSub>
                            <m:sSubPr>
                              <m:ctrlPr>
                                <a:rPr lang="el-GR" b="1" i="1" smtClean="0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l-GR" b="1" i="1" smtClean="0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</a:rPr>
                                <m:t>𝝊</m:t>
                              </m:r>
                            </m:e>
                            <m:sub>
                              <m:r>
                                <a:rPr lang="el-GR" b="1" i="1" smtClean="0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</m:sub>
                          </m:sSub>
                          <m:r>
                            <a:rPr lang="en-US" b="1" i="1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  <m:t>𝒕</m:t>
                          </m:r>
                        </m:e>
                      </m:d>
                    </m:oMath>
                  </m:oMathPara>
                </a14:m>
                <a:endParaRPr lang="el-GR" b="1" dirty="0">
                  <a:solidFill>
                    <a:srgbClr val="0000CC"/>
                  </a:solidFill>
                </a:endParaRPr>
              </a:p>
            </p:txBody>
          </p:sp>
        </mc:Choice>
        <mc:Fallback xmlns="">
          <p:sp>
            <p:nvSpPr>
              <p:cNvPr id="25" name="TextBox 2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2555053"/>
                <a:ext cx="2325830" cy="276999"/>
              </a:xfrm>
              <a:prstGeom prst="rect">
                <a:avLst/>
              </a:prstGeom>
              <a:blipFill>
                <a:blip r:embed="rId12"/>
                <a:stretch>
                  <a:fillRect l="-1309" t="-2174" b="-32609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/>
              <p:cNvSpPr txBox="1"/>
              <p:nvPr/>
            </p:nvSpPr>
            <p:spPr>
              <a:xfrm>
                <a:off x="9904643" y="2187168"/>
                <a:ext cx="2253694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1" i="1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1" i="1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  <m:t>𝑫</m:t>
                          </m:r>
                        </m:e>
                        <m:sub>
                          <m:r>
                            <a:rPr lang="en-US" b="1" i="1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  <m:t>𝒕</m:t>
                          </m:r>
                        </m:sub>
                      </m:sSub>
                      <m:d>
                        <m:dPr>
                          <m:ctrlPr>
                            <a:rPr lang="en-US" b="1" i="1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1" i="1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  <m:t>𝒙</m:t>
                          </m:r>
                          <m:r>
                            <a:rPr lang="en-US" b="1" i="1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b="1" i="1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  <m:t>𝒕</m:t>
                          </m:r>
                        </m:e>
                      </m:d>
                      <m:r>
                        <a:rPr lang="en-US" b="1" i="1" smtClean="0">
                          <a:solidFill>
                            <a:srgbClr val="0000CC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b="1" i="1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1" i="1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  <m:t>𝒇</m:t>
                          </m:r>
                        </m:e>
                        <m:sub>
                          <m:r>
                            <a:rPr lang="en-US" b="1" i="1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  <m:t>𝒕</m:t>
                          </m:r>
                        </m:sub>
                      </m:sSub>
                      <m:d>
                        <m:dPr>
                          <m:ctrlPr>
                            <a:rPr lang="en-US" b="1" i="1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1" i="1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  <m:t>𝒙</m:t>
                          </m:r>
                          <m:r>
                            <a:rPr lang="en-US" b="1" i="1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sSub>
                            <m:sSubPr>
                              <m:ctrlPr>
                                <a:rPr lang="el-GR" b="1" i="1" smtClean="0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l-GR" b="1" i="1" smtClean="0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</a:rPr>
                                <m:t>𝝊</m:t>
                              </m:r>
                            </m:e>
                            <m:sub>
                              <m:r>
                                <a:rPr lang="en-US" b="1" i="1" smtClean="0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b>
                          </m:sSub>
                          <m:r>
                            <a:rPr lang="en-US" b="1" i="1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  <m:t>𝒕</m:t>
                          </m:r>
                        </m:e>
                      </m:d>
                    </m:oMath>
                  </m:oMathPara>
                </a14:m>
                <a:endParaRPr lang="el-GR" b="1" dirty="0">
                  <a:solidFill>
                    <a:srgbClr val="0000CC"/>
                  </a:solidFill>
                </a:endParaRPr>
              </a:p>
            </p:txBody>
          </p:sp>
        </mc:Choice>
        <mc:Fallback xmlns="">
          <p:sp>
            <p:nvSpPr>
              <p:cNvPr id="26" name="TextBox 2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904643" y="2187168"/>
                <a:ext cx="2253694" cy="276999"/>
              </a:xfrm>
              <a:prstGeom prst="rect">
                <a:avLst/>
              </a:prstGeom>
              <a:blipFill>
                <a:blip r:embed="rId13"/>
                <a:stretch>
                  <a:fillRect l="-2439" t="-2222" b="-35556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26"/>
              <p:cNvSpPr txBox="1"/>
              <p:nvPr/>
            </p:nvSpPr>
            <p:spPr>
              <a:xfrm>
                <a:off x="4655861" y="874820"/>
                <a:ext cx="2632965" cy="620811"/>
              </a:xfrm>
              <a:prstGeom prst="rect">
                <a:avLst/>
              </a:prstGeom>
              <a:noFill/>
              <a:ln w="19050">
                <a:solidFill>
                  <a:srgbClr val="FF0000"/>
                </a:solidFill>
              </a:ln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2000" b="1" i="1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000" b="1" i="1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𝝏</m:t>
                          </m:r>
                          <m:r>
                            <a:rPr lang="en-US" sz="2000" b="1" i="1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  <m:t>𝑫</m:t>
                          </m:r>
                          <m:d>
                            <m:dPr>
                              <m:ctrlPr>
                                <a:rPr lang="en-US" sz="2000" b="1" i="1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000" b="1" i="1" smtClean="0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  <m:r>
                                <a:rPr lang="en-US" sz="2000" b="1" i="1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</a:rPr>
                                <m:t>,</m:t>
                              </m:r>
                              <m:r>
                                <a:rPr lang="en-US" sz="2000" b="1" i="1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</a:rPr>
                                <m:t>𝒕</m:t>
                              </m:r>
                            </m:e>
                          </m:d>
                        </m:num>
                        <m:den>
                          <m:r>
                            <a:rPr lang="en-US" sz="2000" b="1" i="1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𝝏</m:t>
                          </m:r>
                          <m:r>
                            <a:rPr lang="en-US" sz="2000" b="1" i="1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𝒙</m:t>
                          </m:r>
                        </m:den>
                      </m:f>
                      <m:r>
                        <a:rPr lang="en-US" sz="2000" b="1" i="1" smtClean="0">
                          <a:solidFill>
                            <a:srgbClr val="0000CC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2000" b="1" i="1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l-GR" sz="2000" b="1" i="1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en-US" sz="2000" b="1" i="1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±</m:t>
                          </m:r>
                          <m:r>
                            <a:rPr lang="el-GR" sz="2000" b="1" i="1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𝝊</m:t>
                          </m:r>
                        </m:den>
                      </m:f>
                      <m:r>
                        <a:rPr lang="el-GR" sz="2000" b="1" i="1" smtClean="0">
                          <a:solidFill>
                            <a:srgbClr val="0000CC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f>
                        <m:fPr>
                          <m:ctrlPr>
                            <a:rPr lang="en-US" sz="2000" b="1" i="1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000" b="1" i="1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𝝏</m:t>
                          </m:r>
                          <m:r>
                            <a:rPr lang="en-US" sz="2000" b="1" i="1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  <m:t>𝑫</m:t>
                          </m:r>
                          <m:d>
                            <m:dPr>
                              <m:ctrlPr>
                                <a:rPr lang="en-US" sz="2000" b="1" i="1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000" b="1" i="1" smtClean="0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  <m:r>
                                <a:rPr lang="en-US" sz="2000" b="1" i="1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</a:rPr>
                                <m:t>,</m:t>
                              </m:r>
                              <m:r>
                                <a:rPr lang="en-US" sz="2000" b="1" i="1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</a:rPr>
                                <m:t>𝒕</m:t>
                              </m:r>
                            </m:e>
                          </m:d>
                        </m:num>
                        <m:den>
                          <m:r>
                            <a:rPr lang="en-US" sz="2000" b="1" i="1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𝝏</m:t>
                          </m:r>
                          <m:r>
                            <a:rPr lang="en-US" sz="2000" b="1" i="1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𝒕</m:t>
                          </m:r>
                        </m:den>
                      </m:f>
                    </m:oMath>
                  </m:oMathPara>
                </a14:m>
                <a:endParaRPr lang="el-GR" sz="2000" b="1" dirty="0">
                  <a:solidFill>
                    <a:srgbClr val="0000CC"/>
                  </a:solidFill>
                </a:endParaRPr>
              </a:p>
            </p:txBody>
          </p:sp>
        </mc:Choice>
        <mc:Fallback xmlns="">
          <p:sp>
            <p:nvSpPr>
              <p:cNvPr id="27" name="TextBox 2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55861" y="874820"/>
                <a:ext cx="2632965" cy="620811"/>
              </a:xfrm>
              <a:prstGeom prst="rect">
                <a:avLst/>
              </a:prstGeom>
              <a:blipFill>
                <a:blip r:embed="rId14"/>
                <a:stretch>
                  <a:fillRect/>
                </a:stretch>
              </a:blipFill>
              <a:ln w="19050">
                <a:solidFill>
                  <a:srgbClr val="FF0000"/>
                </a:solidFill>
              </a:ln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TextBox 28"/>
              <p:cNvSpPr txBox="1"/>
              <p:nvPr/>
            </p:nvSpPr>
            <p:spPr>
              <a:xfrm>
                <a:off x="5384958" y="2890413"/>
                <a:ext cx="849592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solidFill>
                            <a:srgbClr val="0000CC"/>
                          </a:solidFill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en-US" b="1" i="1" smtClean="0">
                          <a:solidFill>
                            <a:srgbClr val="0000CC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b="1" i="0" smtClean="0">
                          <a:solidFill>
                            <a:srgbClr val="0000CC"/>
                          </a:solidFill>
                          <a:latin typeface="Cambria Math" panose="02040503050406030204" pitchFamily="18" charset="0"/>
                        </a:rPr>
                        <m:t>𝟎</m:t>
                      </m:r>
                      <m:r>
                        <a:rPr lang="en-US" b="1" i="0" smtClean="0">
                          <a:solidFill>
                            <a:srgbClr val="0000CC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</m:oMath>
                  </m:oMathPara>
                </a14:m>
                <a:endParaRPr lang="el-GR" b="1" dirty="0">
                  <a:solidFill>
                    <a:srgbClr val="0000CC"/>
                  </a:solidFill>
                </a:endParaRPr>
              </a:p>
            </p:txBody>
          </p:sp>
        </mc:Choice>
        <mc:Fallback xmlns="">
          <p:sp>
            <p:nvSpPr>
              <p:cNvPr id="29" name="TextBox 2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84958" y="2890413"/>
                <a:ext cx="849592" cy="276999"/>
              </a:xfrm>
              <a:prstGeom prst="rect">
                <a:avLst/>
              </a:prstGeom>
              <a:blipFill>
                <a:blip r:embed="rId15"/>
                <a:stretch>
                  <a:fillRect l="-3571" r="-714" b="-6522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TextBox 29"/>
              <p:cNvSpPr txBox="1"/>
              <p:nvPr/>
            </p:nvSpPr>
            <p:spPr>
              <a:xfrm>
                <a:off x="6274655" y="2888133"/>
                <a:ext cx="849592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solidFill>
                            <a:srgbClr val="0000CC"/>
                          </a:solidFill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en-US" b="1" i="1" smtClean="0">
                          <a:solidFill>
                            <a:srgbClr val="0000CC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b="1" i="0" smtClean="0">
                          <a:solidFill>
                            <a:srgbClr val="0000CC"/>
                          </a:solidFill>
                          <a:latin typeface="Cambria Math" panose="02040503050406030204" pitchFamily="18" charset="0"/>
                        </a:rPr>
                        <m:t>𝟎</m:t>
                      </m:r>
                      <m:r>
                        <a:rPr lang="en-US" b="1" i="0" smtClean="0">
                          <a:solidFill>
                            <a:srgbClr val="0000CC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</m:oMath>
                  </m:oMathPara>
                </a14:m>
                <a:endParaRPr lang="el-GR" b="1" dirty="0">
                  <a:solidFill>
                    <a:srgbClr val="0000CC"/>
                  </a:solidFill>
                </a:endParaRPr>
              </a:p>
            </p:txBody>
          </p:sp>
        </mc:Choice>
        <mc:Fallback xmlns="">
          <p:sp>
            <p:nvSpPr>
              <p:cNvPr id="30" name="TextBox 2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74655" y="2888133"/>
                <a:ext cx="849592" cy="276999"/>
              </a:xfrm>
              <a:prstGeom prst="rect">
                <a:avLst/>
              </a:prstGeom>
              <a:blipFill>
                <a:blip r:embed="rId16"/>
                <a:stretch>
                  <a:fillRect l="-3571" r="-5000" b="-6667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2" name="TextBox 51"/>
              <p:cNvSpPr txBox="1"/>
              <p:nvPr/>
            </p:nvSpPr>
            <p:spPr>
              <a:xfrm>
                <a:off x="251481" y="3969610"/>
                <a:ext cx="5252784" cy="65389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l-GR" b="1" i="1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d>
                            <m:dPr>
                              <m:begChr m:val="["/>
                              <m:endChr m:val="]"/>
                              <m:ctrlPr>
                                <a:rPr lang="el-GR" b="1" i="1" smtClean="0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el-GR" b="1" i="1" smtClean="0">
                                      <a:solidFill>
                                        <a:srgbClr val="0000CC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l-GR" b="1" i="1" smtClean="0">
                                      <a:solidFill>
                                        <a:srgbClr val="0000CC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𝝏</m:t>
                                  </m:r>
                                </m:num>
                                <m:den>
                                  <m:r>
                                    <a:rPr lang="el-GR" b="1" i="1" smtClean="0">
                                      <a:solidFill>
                                        <a:srgbClr val="0000CC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𝝏</m:t>
                                  </m:r>
                                  <m:r>
                                    <a:rPr lang="en-US" b="1" i="1" smtClean="0">
                                      <a:solidFill>
                                        <a:srgbClr val="0000CC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𝒙</m:t>
                                  </m:r>
                                </m:den>
                              </m:f>
                              <m:d>
                                <m:dPr>
                                  <m:ctrlPr>
                                    <a:rPr lang="el-GR" b="1" i="1" smtClean="0">
                                      <a:solidFill>
                                        <a:srgbClr val="0000CC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sSub>
                                    <m:sSubPr>
                                      <m:ctrlPr>
                                        <a:rPr lang="en-US" b="1" i="1">
                                          <a:solidFill>
                                            <a:srgbClr val="0000CC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b="1" i="1">
                                          <a:solidFill>
                                            <a:srgbClr val="0000CC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𝑫</m:t>
                                      </m:r>
                                    </m:e>
                                    <m:sub>
                                      <m:r>
                                        <a:rPr lang="en-US" b="1" i="1">
                                          <a:solidFill>
                                            <a:srgbClr val="0000CC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𝒊</m:t>
                                      </m:r>
                                    </m:sub>
                                  </m:sSub>
                                  <m:d>
                                    <m:dPr>
                                      <m:ctrlPr>
                                        <a:rPr lang="en-US" b="1" i="1">
                                          <a:solidFill>
                                            <a:srgbClr val="0000CC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en-US" b="1" i="1" smtClean="0">
                                          <a:solidFill>
                                            <a:srgbClr val="0000CC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𝒙</m:t>
                                      </m:r>
                                      <m:r>
                                        <a:rPr lang="en-US" b="1" i="1">
                                          <a:solidFill>
                                            <a:srgbClr val="0000CC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,</m:t>
                                      </m:r>
                                      <m:r>
                                        <a:rPr lang="en-US" b="1" i="1">
                                          <a:solidFill>
                                            <a:srgbClr val="0000CC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𝒕</m:t>
                                      </m:r>
                                    </m:e>
                                  </m:d>
                                  <m:r>
                                    <a:rPr lang="en-US" b="1" i="1">
                                      <a:solidFill>
                                        <a:srgbClr val="0000CC"/>
                                      </a:solidFill>
                                      <a:latin typeface="Cambria Math" panose="02040503050406030204" pitchFamily="18" charset="0"/>
                                    </a:rPr>
                                    <m:t>+</m:t>
                                  </m:r>
                                  <m:sSub>
                                    <m:sSubPr>
                                      <m:ctrlPr>
                                        <a:rPr lang="en-US" b="1" i="1">
                                          <a:solidFill>
                                            <a:srgbClr val="0000CC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l-GR" b="1" i="1">
                                          <a:solidFill>
                                            <a:srgbClr val="0000CC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   </m:t>
                                      </m:r>
                                      <m:r>
                                        <a:rPr lang="en-US" b="1" i="1">
                                          <a:solidFill>
                                            <a:srgbClr val="0000CC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𝑫</m:t>
                                      </m:r>
                                    </m:e>
                                    <m:sub>
                                      <m:r>
                                        <a:rPr lang="en-US" b="1" i="1">
                                          <a:solidFill>
                                            <a:srgbClr val="0000CC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𝒓</m:t>
                                      </m:r>
                                    </m:sub>
                                  </m:sSub>
                                  <m:d>
                                    <m:dPr>
                                      <m:ctrlPr>
                                        <a:rPr lang="en-US" b="1" i="1">
                                          <a:solidFill>
                                            <a:srgbClr val="0000CC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en-US" b="1" i="1" smtClean="0">
                                          <a:solidFill>
                                            <a:srgbClr val="0000CC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𝒙</m:t>
                                      </m:r>
                                      <m:r>
                                        <a:rPr lang="en-US" b="1" i="1">
                                          <a:solidFill>
                                            <a:srgbClr val="0000CC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,</m:t>
                                      </m:r>
                                      <m:r>
                                        <a:rPr lang="en-US" b="1" i="1">
                                          <a:solidFill>
                                            <a:srgbClr val="0000CC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𝒕</m:t>
                                      </m:r>
                                    </m:e>
                                  </m:d>
                                </m:e>
                              </m:d>
                            </m:e>
                          </m:d>
                        </m:e>
                        <m:sub>
                          <m:r>
                            <a:rPr lang="en-US" b="1" i="1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  <m:t>𝒙</m:t>
                          </m:r>
                          <m:r>
                            <a:rPr lang="en-US" b="1" i="1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  <m:t>=</m:t>
                          </m:r>
                          <m:r>
                            <a:rPr lang="en-US" b="1" i="1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  <m:t>𝟎</m:t>
                          </m:r>
                          <m:r>
                            <a:rPr lang="en-US" b="1" i="1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</m:sub>
                      </m:sSub>
                      <m:r>
                        <a:rPr lang="en-US" b="1" i="1" smtClean="0">
                          <a:solidFill>
                            <a:srgbClr val="0000CC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b="1" i="1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d>
                            <m:dPr>
                              <m:begChr m:val="["/>
                              <m:endChr m:val="]"/>
                              <m:ctrlPr>
                                <a:rPr lang="en-US" b="1" i="1" smtClean="0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el-GR" b="1" i="1" smtClean="0">
                                      <a:solidFill>
                                        <a:srgbClr val="0000CC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l-GR" b="1" i="1">
                                      <a:solidFill>
                                        <a:srgbClr val="0000CC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𝝏</m:t>
                                  </m:r>
                                  <m:sSub>
                                    <m:sSubPr>
                                      <m:ctrlPr>
                                        <a:rPr lang="el-GR" b="1" i="1" smtClean="0">
                                          <a:solidFill>
                                            <a:srgbClr val="0000CC"/>
                                          </a:solidFill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b="1" i="1" smtClean="0">
                                          <a:solidFill>
                                            <a:srgbClr val="0000CC"/>
                                          </a:solidFill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𝑫</m:t>
                                      </m:r>
                                    </m:e>
                                    <m:sub>
                                      <m:r>
                                        <a:rPr lang="en-US" b="1" i="1" smtClean="0">
                                          <a:solidFill>
                                            <a:srgbClr val="0000CC"/>
                                          </a:solidFill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𝒕</m:t>
                                      </m:r>
                                    </m:sub>
                                  </m:sSub>
                                  <m:d>
                                    <m:dPr>
                                      <m:ctrlPr>
                                        <a:rPr lang="en-US" b="1" i="1">
                                          <a:solidFill>
                                            <a:srgbClr val="0000CC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en-US" b="1" i="1" smtClean="0">
                                          <a:solidFill>
                                            <a:srgbClr val="0000CC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𝒙</m:t>
                                      </m:r>
                                      <m:r>
                                        <a:rPr lang="el-GR" b="1" i="1">
                                          <a:solidFill>
                                            <a:srgbClr val="0000CC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,</m:t>
                                      </m:r>
                                      <m:r>
                                        <a:rPr lang="en-US" b="1" i="1">
                                          <a:solidFill>
                                            <a:srgbClr val="0000CC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𝒕</m:t>
                                      </m:r>
                                    </m:e>
                                  </m:d>
                                </m:num>
                                <m:den>
                                  <m:r>
                                    <a:rPr lang="el-GR" b="1" i="1">
                                      <a:solidFill>
                                        <a:srgbClr val="0000CC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𝝏</m:t>
                                  </m:r>
                                  <m:r>
                                    <a:rPr lang="en-US" b="1" i="1" smtClean="0">
                                      <a:solidFill>
                                        <a:srgbClr val="0000CC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𝒙</m:t>
                                  </m:r>
                                </m:den>
                              </m:f>
                            </m:e>
                          </m:d>
                        </m:e>
                        <m:sub>
                          <m:r>
                            <a:rPr lang="en-US" b="1" i="1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  <m:t>𝒙</m:t>
                          </m:r>
                          <m:r>
                            <a:rPr lang="en-US" b="1" i="1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  <m:t>=</m:t>
                          </m:r>
                          <m:r>
                            <a:rPr lang="en-US" b="1" i="1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  <m:t>𝟎</m:t>
                          </m:r>
                          <m:r>
                            <a:rPr lang="en-US" b="1" i="1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  <m:t>+</m:t>
                          </m:r>
                        </m:sub>
                      </m:sSub>
                      <m:r>
                        <a:rPr lang="en-US" b="1" i="1" smtClean="0">
                          <a:solidFill>
                            <a:srgbClr val="0000CC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⇒</m:t>
                      </m:r>
                    </m:oMath>
                  </m:oMathPara>
                </a14:m>
                <a:endParaRPr lang="el-GR" b="1" dirty="0">
                  <a:solidFill>
                    <a:srgbClr val="0000CC"/>
                  </a:solidFill>
                </a:endParaRPr>
              </a:p>
            </p:txBody>
          </p:sp>
        </mc:Choice>
        <mc:Fallback xmlns="">
          <p:sp>
            <p:nvSpPr>
              <p:cNvPr id="52" name="TextBox 5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1481" y="3969610"/>
                <a:ext cx="5252784" cy="653897"/>
              </a:xfrm>
              <a:prstGeom prst="rect">
                <a:avLst/>
              </a:prstGeom>
              <a:blipFill>
                <a:blip r:embed="rId17"/>
                <a:stretch>
                  <a:fillRect b="-935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3" name="TextBox 52"/>
              <p:cNvSpPr txBox="1"/>
              <p:nvPr/>
            </p:nvSpPr>
            <p:spPr>
              <a:xfrm>
                <a:off x="8031040" y="986332"/>
                <a:ext cx="1556388" cy="307777"/>
              </a:xfrm>
              <a:prstGeom prst="rect">
                <a:avLst/>
              </a:prstGeom>
              <a:noFill/>
              <a:ln w="19050">
                <a:solidFill>
                  <a:srgbClr val="FF0000"/>
                </a:solidFill>
              </a:ln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000" b="1" i="1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 b="1" i="1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  <m:t>𝑫</m:t>
                          </m:r>
                        </m:e>
                        <m:sub>
                          <m:r>
                            <a:rPr lang="en-US" sz="2000" b="1" i="1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  <m:t>𝒊</m:t>
                          </m:r>
                        </m:sub>
                      </m:sSub>
                      <m:r>
                        <a:rPr lang="en-US" sz="2000" b="1" i="1" smtClean="0">
                          <a:solidFill>
                            <a:srgbClr val="0000CC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US" sz="2000" b="1" i="1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 b="1" i="1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  <m:t>𝑫</m:t>
                          </m:r>
                        </m:e>
                        <m:sub>
                          <m:r>
                            <a:rPr lang="en-US" sz="2000" b="1" i="1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  <m:t>𝒓</m:t>
                          </m:r>
                        </m:sub>
                      </m:sSub>
                      <m:r>
                        <a:rPr lang="en-US" sz="2000" b="1" i="1" smtClean="0">
                          <a:solidFill>
                            <a:srgbClr val="0000CC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sz="2000" b="1" i="1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 b="1" i="1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  <m:t>𝑫</m:t>
                          </m:r>
                        </m:e>
                        <m:sub>
                          <m:r>
                            <a:rPr lang="en-US" sz="2000" b="1" i="1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  <m:t>𝒕</m:t>
                          </m:r>
                        </m:sub>
                      </m:sSub>
                    </m:oMath>
                  </m:oMathPara>
                </a14:m>
                <a:endParaRPr lang="el-GR" sz="2000" b="1" dirty="0">
                  <a:solidFill>
                    <a:srgbClr val="0000CC"/>
                  </a:solidFill>
                </a:endParaRPr>
              </a:p>
            </p:txBody>
          </p:sp>
        </mc:Choice>
        <mc:Fallback xmlns="">
          <p:sp>
            <p:nvSpPr>
              <p:cNvPr id="53" name="TextBox 5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31040" y="986332"/>
                <a:ext cx="1556388" cy="307777"/>
              </a:xfrm>
              <a:prstGeom prst="rect">
                <a:avLst/>
              </a:prstGeom>
              <a:blipFill>
                <a:blip r:embed="rId18"/>
                <a:stretch>
                  <a:fillRect l="-2703" r="-386" b="-13208"/>
                </a:stretch>
              </a:blipFill>
              <a:ln w="19050">
                <a:solidFill>
                  <a:srgbClr val="FF0000"/>
                </a:solidFill>
              </a:ln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5" name="TextBox 54"/>
              <p:cNvSpPr txBox="1"/>
              <p:nvPr/>
            </p:nvSpPr>
            <p:spPr>
              <a:xfrm>
                <a:off x="5535450" y="3966485"/>
                <a:ext cx="5511124" cy="65389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l-GR" b="1" i="1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d>
                            <m:dPr>
                              <m:begChr m:val="["/>
                              <m:endChr m:val="]"/>
                              <m:ctrlPr>
                                <a:rPr lang="el-GR" b="1" i="1" smtClean="0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el-GR" b="1" i="1" smtClean="0">
                                      <a:solidFill>
                                        <a:srgbClr val="0000CC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l-GR" b="1" i="1" smtClean="0">
                                      <a:solidFill>
                                        <a:srgbClr val="0000CC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𝝏</m:t>
                                  </m:r>
                                  <m:sSub>
                                    <m:sSubPr>
                                      <m:ctrlPr>
                                        <a:rPr lang="en-US" b="1" i="1">
                                          <a:solidFill>
                                            <a:srgbClr val="0000CC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b="1" i="1">
                                          <a:solidFill>
                                            <a:srgbClr val="0000CC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𝑫</m:t>
                                      </m:r>
                                    </m:e>
                                    <m:sub>
                                      <m:r>
                                        <a:rPr lang="en-US" b="1" i="1">
                                          <a:solidFill>
                                            <a:srgbClr val="0000CC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𝒊</m:t>
                                      </m:r>
                                    </m:sub>
                                  </m:sSub>
                                  <m:d>
                                    <m:dPr>
                                      <m:ctrlPr>
                                        <a:rPr lang="en-US" b="1" i="1">
                                          <a:solidFill>
                                            <a:srgbClr val="0000CC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en-US" b="1" i="1" smtClean="0">
                                          <a:solidFill>
                                            <a:srgbClr val="0000CC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𝒙</m:t>
                                      </m:r>
                                      <m:r>
                                        <a:rPr lang="en-US" b="1" i="1">
                                          <a:solidFill>
                                            <a:srgbClr val="0000CC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,</m:t>
                                      </m:r>
                                      <m:r>
                                        <a:rPr lang="en-US" b="1" i="1">
                                          <a:solidFill>
                                            <a:srgbClr val="0000CC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𝒕</m:t>
                                      </m:r>
                                    </m:e>
                                  </m:d>
                                </m:num>
                                <m:den>
                                  <m:r>
                                    <a:rPr lang="el-GR" b="1" i="1" smtClean="0">
                                      <a:solidFill>
                                        <a:srgbClr val="0000CC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𝝏</m:t>
                                  </m:r>
                                  <m:r>
                                    <a:rPr lang="en-US" b="1" i="1" smtClean="0">
                                      <a:solidFill>
                                        <a:srgbClr val="0000CC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𝒙</m:t>
                                  </m:r>
                                </m:den>
                              </m:f>
                            </m:e>
                          </m:d>
                        </m:e>
                        <m:sub>
                          <m:r>
                            <a:rPr lang="en-US" b="1" i="1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  <m:t>𝒙</m:t>
                          </m:r>
                          <m:r>
                            <a:rPr lang="en-US" b="1" i="1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  <m:t>=</m:t>
                          </m:r>
                          <m:r>
                            <a:rPr lang="en-US" b="1" i="1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  <m:t>𝟎</m:t>
                          </m:r>
                          <m:r>
                            <a:rPr lang="en-US" b="1" i="1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</m:sub>
                      </m:sSub>
                      <m:r>
                        <a:rPr lang="en-US" b="1" i="1" smtClean="0">
                          <a:solidFill>
                            <a:srgbClr val="0000CC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l-GR" b="1" i="1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d>
                            <m:dPr>
                              <m:begChr m:val="["/>
                              <m:endChr m:val="]"/>
                              <m:ctrlPr>
                                <a:rPr lang="el-GR" b="1" i="1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el-GR" b="1" i="1">
                                      <a:solidFill>
                                        <a:srgbClr val="0000CC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l-GR" b="1" i="1">
                                      <a:solidFill>
                                        <a:srgbClr val="0000CC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𝝏</m:t>
                                  </m:r>
                                  <m:sSub>
                                    <m:sSubPr>
                                      <m:ctrlPr>
                                        <a:rPr lang="en-US" b="1" i="1">
                                          <a:solidFill>
                                            <a:srgbClr val="0000CC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b="1" i="1">
                                          <a:solidFill>
                                            <a:srgbClr val="0000CC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𝑫</m:t>
                                      </m:r>
                                    </m:e>
                                    <m:sub>
                                      <m:r>
                                        <a:rPr lang="en-US" b="1" i="1" smtClean="0">
                                          <a:solidFill>
                                            <a:srgbClr val="0000CC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𝒓</m:t>
                                      </m:r>
                                    </m:sub>
                                  </m:sSub>
                                  <m:d>
                                    <m:dPr>
                                      <m:ctrlPr>
                                        <a:rPr lang="en-US" b="1" i="1">
                                          <a:solidFill>
                                            <a:srgbClr val="0000CC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en-US" b="1" i="1" smtClean="0">
                                          <a:solidFill>
                                            <a:srgbClr val="0000CC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𝒙</m:t>
                                      </m:r>
                                      <m:r>
                                        <a:rPr lang="en-US" b="1" i="1">
                                          <a:solidFill>
                                            <a:srgbClr val="0000CC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,</m:t>
                                      </m:r>
                                      <m:r>
                                        <a:rPr lang="en-US" b="1" i="1">
                                          <a:solidFill>
                                            <a:srgbClr val="0000CC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𝒕</m:t>
                                      </m:r>
                                    </m:e>
                                  </m:d>
                                </m:num>
                                <m:den>
                                  <m:r>
                                    <a:rPr lang="el-GR" b="1" i="1">
                                      <a:solidFill>
                                        <a:srgbClr val="0000CC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𝝏</m:t>
                                  </m:r>
                                  <m:r>
                                    <a:rPr lang="en-US" b="1" i="1" smtClean="0">
                                      <a:solidFill>
                                        <a:srgbClr val="0000CC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𝒓</m:t>
                                  </m:r>
                                </m:den>
                              </m:f>
                            </m:e>
                          </m:d>
                        </m:e>
                        <m:sub>
                          <m:r>
                            <a:rPr lang="en-US" b="1" i="1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  <m:t>𝒙</m:t>
                          </m:r>
                          <m:r>
                            <a:rPr lang="en-US" b="1" i="1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  <m:t>=</m:t>
                          </m:r>
                          <m:r>
                            <a:rPr lang="en-US" b="1" i="1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  <m:t>𝟎</m:t>
                          </m:r>
                          <m:r>
                            <a:rPr lang="en-US" b="1" i="1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</m:sub>
                      </m:sSub>
                      <m:r>
                        <a:rPr lang="en-US" b="1" i="1" smtClean="0">
                          <a:solidFill>
                            <a:srgbClr val="0000CC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b="1" i="1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d>
                            <m:dPr>
                              <m:begChr m:val="["/>
                              <m:endChr m:val="]"/>
                              <m:ctrlPr>
                                <a:rPr lang="en-US" b="1" i="1" smtClean="0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el-GR" b="1" i="1">
                                      <a:solidFill>
                                        <a:srgbClr val="0000CC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l-GR" b="1" i="1">
                                      <a:solidFill>
                                        <a:srgbClr val="0000CC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𝝏</m:t>
                                  </m:r>
                                  <m:sSub>
                                    <m:sSubPr>
                                      <m:ctrlPr>
                                        <a:rPr lang="el-GR" b="1" i="1" smtClean="0">
                                          <a:solidFill>
                                            <a:srgbClr val="0000CC"/>
                                          </a:solidFill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b="1" i="1" smtClean="0">
                                          <a:solidFill>
                                            <a:srgbClr val="0000CC"/>
                                          </a:solidFill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𝑫</m:t>
                                      </m:r>
                                    </m:e>
                                    <m:sub>
                                      <m:r>
                                        <a:rPr lang="en-US" b="1" i="1" smtClean="0">
                                          <a:solidFill>
                                            <a:srgbClr val="0000CC"/>
                                          </a:solidFill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𝒕</m:t>
                                      </m:r>
                                    </m:sub>
                                  </m:sSub>
                                  <m:d>
                                    <m:dPr>
                                      <m:ctrlPr>
                                        <a:rPr lang="en-US" b="1" i="1">
                                          <a:solidFill>
                                            <a:srgbClr val="0000CC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en-US" b="1" i="1">
                                          <a:solidFill>
                                            <a:srgbClr val="0000CC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𝒓</m:t>
                                      </m:r>
                                      <m:r>
                                        <a:rPr lang="el-GR" b="1" i="1">
                                          <a:solidFill>
                                            <a:srgbClr val="0000CC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,</m:t>
                                      </m:r>
                                      <m:r>
                                        <a:rPr lang="en-US" b="1" i="1">
                                          <a:solidFill>
                                            <a:srgbClr val="0000CC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𝒕</m:t>
                                      </m:r>
                                    </m:e>
                                  </m:d>
                                </m:num>
                                <m:den>
                                  <m:r>
                                    <a:rPr lang="el-GR" b="1" i="1">
                                      <a:solidFill>
                                        <a:srgbClr val="0000CC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𝝏</m:t>
                                  </m:r>
                                  <m:r>
                                    <a:rPr lang="en-US" b="1" i="1" smtClean="0">
                                      <a:solidFill>
                                        <a:srgbClr val="0000CC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𝒓</m:t>
                                  </m:r>
                                </m:den>
                              </m:f>
                            </m:e>
                          </m:d>
                        </m:e>
                        <m:sub>
                          <m:r>
                            <a:rPr lang="en-US" b="1" i="1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  <m:t>𝒙</m:t>
                          </m:r>
                          <m:r>
                            <a:rPr lang="en-US" b="1" i="1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  <m:t>=</m:t>
                          </m:r>
                          <m:r>
                            <a:rPr lang="en-US" b="1" i="1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  <m:t>𝟎</m:t>
                          </m:r>
                          <m:r>
                            <a:rPr lang="en-US" b="1" i="1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  <m:t>+</m:t>
                          </m:r>
                        </m:sub>
                      </m:sSub>
                      <m:r>
                        <a:rPr lang="en-US" b="1" i="1" smtClean="0">
                          <a:solidFill>
                            <a:srgbClr val="0000CC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⇒</m:t>
                      </m:r>
                    </m:oMath>
                  </m:oMathPara>
                </a14:m>
                <a:endParaRPr lang="el-GR" b="1" dirty="0">
                  <a:solidFill>
                    <a:srgbClr val="0000CC"/>
                  </a:solidFill>
                </a:endParaRPr>
              </a:p>
            </p:txBody>
          </p:sp>
        </mc:Choice>
        <mc:Fallback xmlns="">
          <p:sp>
            <p:nvSpPr>
              <p:cNvPr id="55" name="TextBox 5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35450" y="3966485"/>
                <a:ext cx="5511124" cy="653897"/>
              </a:xfrm>
              <a:prstGeom prst="rect">
                <a:avLst/>
              </a:prstGeom>
              <a:blipFill>
                <a:blip r:embed="rId1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6" name="Ορθογώνιο 55"/>
              <p:cNvSpPr/>
              <p:nvPr/>
            </p:nvSpPr>
            <p:spPr>
              <a:xfrm>
                <a:off x="5722585" y="4973081"/>
                <a:ext cx="5136855" cy="67518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l-GR" b="1" i="1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1" i="1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en-US" b="1" i="1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sSub>
                            <m:sSubPr>
                              <m:ctrlPr>
                                <a:rPr lang="en-US" b="1" i="1" smtClean="0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l-GR" b="1" i="1" smtClean="0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</a:rPr>
                                <m:t>𝝊</m:t>
                              </m:r>
                            </m:e>
                            <m:sub>
                              <m:r>
                                <a:rPr lang="el-GR" b="1" i="1" smtClean="0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</m:sub>
                          </m:sSub>
                        </m:den>
                      </m:f>
                      <m:f>
                        <m:fPr>
                          <m:ctrlPr>
                            <a:rPr lang="el-GR" b="1" i="1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l-GR" b="1" i="1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𝝏</m:t>
                          </m:r>
                          <m:sSub>
                            <m:sSubPr>
                              <m:ctrlPr>
                                <a:rPr lang="en-US" b="1" i="1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1" i="1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</a:rPr>
                                <m:t>𝑫</m:t>
                              </m:r>
                            </m:e>
                            <m:sub>
                              <m:r>
                                <a:rPr lang="en-US" b="1" i="1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</a:rPr>
                                <m:t>𝒊</m:t>
                              </m:r>
                            </m:sub>
                          </m:sSub>
                          <m:d>
                            <m:dPr>
                              <m:ctrlPr>
                                <a:rPr lang="en-US" b="1" i="1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b="1" i="1" smtClean="0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</a:rPr>
                                <m:t>𝟎</m:t>
                              </m:r>
                              <m:r>
                                <a:rPr lang="en-US" b="1" i="1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</a:rPr>
                                <m:t>,</m:t>
                              </m:r>
                              <m:r>
                                <a:rPr lang="en-US" b="1" i="1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</a:rPr>
                                <m:t>𝒕</m:t>
                              </m:r>
                            </m:e>
                          </m:d>
                        </m:num>
                        <m:den>
                          <m:r>
                            <a:rPr lang="el-GR" b="1" i="1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𝝏</m:t>
                          </m:r>
                          <m:r>
                            <a:rPr lang="en-US" b="1" i="1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𝒕</m:t>
                          </m:r>
                        </m:den>
                      </m:f>
                      <m:r>
                        <a:rPr lang="el-GR" b="1" i="1" smtClean="0">
                          <a:solidFill>
                            <a:srgbClr val="0000CC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el-GR" b="1" i="1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1" i="1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sSub>
                            <m:sSubPr>
                              <m:ctrlPr>
                                <a:rPr lang="en-US" b="1" i="1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l-GR" b="1" i="1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</a:rPr>
                                <m:t>𝝊</m:t>
                              </m:r>
                            </m:e>
                            <m:sub>
                              <m:r>
                                <a:rPr lang="el-GR" b="1" i="1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</m:sub>
                          </m:sSub>
                        </m:den>
                      </m:f>
                      <m:f>
                        <m:fPr>
                          <m:ctrlPr>
                            <a:rPr lang="el-GR" b="1" i="1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l-GR" b="1" i="1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𝝏</m:t>
                          </m:r>
                          <m:sSub>
                            <m:sSubPr>
                              <m:ctrlPr>
                                <a:rPr lang="en-US" b="1" i="1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1" i="1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</a:rPr>
                                <m:t>𝑫</m:t>
                              </m:r>
                            </m:e>
                            <m:sub>
                              <m:r>
                                <a:rPr lang="en-US" b="1" i="1" smtClean="0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</a:rPr>
                                <m:t>𝒓</m:t>
                              </m:r>
                            </m:sub>
                          </m:sSub>
                          <m:d>
                            <m:dPr>
                              <m:ctrlPr>
                                <a:rPr lang="en-US" b="1" i="1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b="1" i="1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</a:rPr>
                                <m:t>𝟎</m:t>
                              </m:r>
                              <m:r>
                                <a:rPr lang="en-US" b="1" i="1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</a:rPr>
                                <m:t>,</m:t>
                              </m:r>
                              <m:r>
                                <a:rPr lang="en-US" b="1" i="1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</a:rPr>
                                <m:t>𝒕</m:t>
                              </m:r>
                            </m:e>
                          </m:d>
                        </m:num>
                        <m:den>
                          <m:r>
                            <a:rPr lang="el-GR" b="1" i="1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𝝏</m:t>
                          </m:r>
                          <m:r>
                            <a:rPr lang="en-US" b="1" i="1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𝒕</m:t>
                          </m:r>
                        </m:den>
                      </m:f>
                      <m:r>
                        <a:rPr lang="en-US" b="1" i="1" smtClean="0">
                          <a:solidFill>
                            <a:srgbClr val="0000CC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b="1" i="1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1" i="1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el-GR" b="1" i="1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</m:t>
                          </m:r>
                          <m:sSub>
                            <m:sSubPr>
                              <m:ctrlPr>
                                <a:rPr lang="el-GR" b="1" i="1" smtClean="0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l-GR" b="1" i="1" smtClean="0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𝝊</m:t>
                              </m:r>
                            </m:e>
                            <m:sub>
                              <m:r>
                                <a:rPr lang="el-GR" b="1" i="1" smtClean="0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𝟐</m:t>
                              </m:r>
                            </m:sub>
                          </m:sSub>
                        </m:den>
                      </m:f>
                      <m:f>
                        <m:fPr>
                          <m:ctrlPr>
                            <a:rPr lang="el-GR" b="1" i="1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l-GR" b="1" i="1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𝝏</m:t>
                          </m:r>
                          <m:sSub>
                            <m:sSubPr>
                              <m:ctrlPr>
                                <a:rPr lang="el-GR" b="1" i="1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1" i="1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𝑫</m:t>
                              </m:r>
                            </m:e>
                            <m:sub>
                              <m:r>
                                <a:rPr lang="en-US" b="1" i="1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𝒕</m:t>
                              </m:r>
                            </m:sub>
                          </m:sSub>
                          <m:d>
                            <m:dPr>
                              <m:ctrlPr>
                                <a:rPr lang="en-US" b="1" i="1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b="1" i="1" smtClean="0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</a:rPr>
                                <m:t>𝟎</m:t>
                              </m:r>
                              <m:r>
                                <a:rPr lang="el-GR" b="1" i="1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</a:rPr>
                                <m:t>,</m:t>
                              </m:r>
                              <m:r>
                                <a:rPr lang="en-US" b="1" i="1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</a:rPr>
                                <m:t>𝒕</m:t>
                              </m:r>
                            </m:e>
                          </m:d>
                        </m:num>
                        <m:den>
                          <m:r>
                            <a:rPr lang="el-GR" b="1" i="1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𝝏</m:t>
                          </m:r>
                          <m:r>
                            <a:rPr lang="en-US" b="1" i="1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𝒕</m:t>
                          </m:r>
                        </m:den>
                      </m:f>
                      <m:r>
                        <a:rPr lang="en-US" b="1" i="1" smtClean="0">
                          <a:solidFill>
                            <a:srgbClr val="0000CC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  ⇒</m:t>
                      </m:r>
                    </m:oMath>
                  </m:oMathPara>
                </a14:m>
                <a:endParaRPr lang="el-GR" dirty="0"/>
              </a:p>
            </p:txBody>
          </p:sp>
        </mc:Choice>
        <mc:Fallback xmlns="">
          <p:sp>
            <p:nvSpPr>
              <p:cNvPr id="56" name="Ορθογώνιο 5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22585" y="4973081"/>
                <a:ext cx="5136855" cy="675185"/>
              </a:xfrm>
              <a:prstGeom prst="rect">
                <a:avLst/>
              </a:prstGeom>
              <a:blipFill>
                <a:blip r:embed="rId2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8" name="Ορθογώνιο 57"/>
              <p:cNvSpPr/>
              <p:nvPr/>
            </p:nvSpPr>
            <p:spPr>
              <a:xfrm>
                <a:off x="37833" y="6030694"/>
                <a:ext cx="4244111" cy="67518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l-GR" b="1" i="1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l-GR" b="1" i="1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𝝏</m:t>
                          </m:r>
                          <m:sSub>
                            <m:sSubPr>
                              <m:ctrlPr>
                                <a:rPr lang="en-US" b="1" i="1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1" i="1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</a:rPr>
                                <m:t>𝑫</m:t>
                              </m:r>
                            </m:e>
                            <m:sub>
                              <m:r>
                                <a:rPr lang="en-US" b="1" i="1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</a:rPr>
                                <m:t>𝒊</m:t>
                              </m:r>
                            </m:sub>
                          </m:sSub>
                          <m:d>
                            <m:dPr>
                              <m:ctrlPr>
                                <a:rPr lang="en-US" b="1" i="1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b="1" i="1" smtClean="0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</a:rPr>
                                <m:t>𝟎</m:t>
                              </m:r>
                              <m:r>
                                <a:rPr lang="en-US" b="1" i="1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</a:rPr>
                                <m:t>,</m:t>
                              </m:r>
                              <m:r>
                                <a:rPr lang="en-US" b="1" i="1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</a:rPr>
                                <m:t>𝒕</m:t>
                              </m:r>
                            </m:e>
                          </m:d>
                        </m:num>
                        <m:den>
                          <m:r>
                            <a:rPr lang="el-GR" b="1" i="1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𝝏</m:t>
                          </m:r>
                          <m:r>
                            <a:rPr lang="en-US" b="1" i="1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𝒕</m:t>
                          </m:r>
                        </m:den>
                      </m:f>
                      <m:r>
                        <a:rPr lang="en-US" b="1" i="1" smtClean="0">
                          <a:solidFill>
                            <a:srgbClr val="0000CC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−</m:t>
                      </m:r>
                      <m:f>
                        <m:fPr>
                          <m:ctrlPr>
                            <a:rPr lang="el-GR" b="1" i="1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l-GR" b="1" i="1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𝝏</m:t>
                          </m:r>
                          <m:sSub>
                            <m:sSubPr>
                              <m:ctrlPr>
                                <a:rPr lang="en-US" b="1" i="1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1" i="1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</a:rPr>
                                <m:t>𝑫</m:t>
                              </m:r>
                            </m:e>
                            <m:sub>
                              <m:r>
                                <a:rPr lang="en-US" b="1" i="1" smtClean="0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</a:rPr>
                                <m:t>𝒓</m:t>
                              </m:r>
                            </m:sub>
                          </m:sSub>
                          <m:d>
                            <m:dPr>
                              <m:ctrlPr>
                                <a:rPr lang="en-US" b="1" i="1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b="1" i="1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</a:rPr>
                                <m:t>𝟎</m:t>
                              </m:r>
                              <m:r>
                                <a:rPr lang="en-US" b="1" i="1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</a:rPr>
                                <m:t>,</m:t>
                              </m:r>
                              <m:r>
                                <a:rPr lang="en-US" b="1" i="1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</a:rPr>
                                <m:t>𝒕</m:t>
                              </m:r>
                            </m:e>
                          </m:d>
                        </m:num>
                        <m:den>
                          <m:r>
                            <a:rPr lang="el-GR" b="1" i="1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𝝏</m:t>
                          </m:r>
                          <m:r>
                            <a:rPr lang="en-US" b="1" i="1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𝒕</m:t>
                          </m:r>
                        </m:den>
                      </m:f>
                      <m:r>
                        <a:rPr lang="en-US" b="1" i="1" smtClean="0">
                          <a:solidFill>
                            <a:srgbClr val="0000CC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b="1" i="1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b="1" i="1" smtClean="0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l-GR" b="1" i="1" smtClean="0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𝝊</m:t>
                              </m:r>
                            </m:e>
                            <m:sub>
                              <m:r>
                                <a:rPr lang="el-GR" b="1" i="1" smtClean="0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𝟏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el-GR" b="1" i="1" smtClean="0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l-GR" b="1" i="1" smtClean="0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𝝊</m:t>
                              </m:r>
                            </m:e>
                            <m:sub>
                              <m:r>
                                <a:rPr lang="el-GR" b="1" i="1" smtClean="0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𝟐</m:t>
                              </m:r>
                            </m:sub>
                          </m:sSub>
                        </m:den>
                      </m:f>
                      <m:f>
                        <m:fPr>
                          <m:ctrlPr>
                            <a:rPr lang="el-GR" b="1" i="1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l-GR" b="1" i="1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𝝏</m:t>
                          </m:r>
                          <m:sSub>
                            <m:sSubPr>
                              <m:ctrlPr>
                                <a:rPr lang="el-GR" b="1" i="1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1" i="1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𝑫</m:t>
                              </m:r>
                            </m:e>
                            <m:sub>
                              <m:r>
                                <a:rPr lang="en-US" b="1" i="1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𝒕</m:t>
                              </m:r>
                            </m:sub>
                          </m:sSub>
                          <m:d>
                            <m:dPr>
                              <m:ctrlPr>
                                <a:rPr lang="en-US" b="1" i="1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b="1" i="1" smtClean="0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</a:rPr>
                                <m:t>𝟎</m:t>
                              </m:r>
                              <m:r>
                                <a:rPr lang="el-GR" b="1" i="1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</a:rPr>
                                <m:t>,</m:t>
                              </m:r>
                              <m:r>
                                <a:rPr lang="en-US" b="1" i="1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</a:rPr>
                                <m:t>𝒕</m:t>
                              </m:r>
                            </m:e>
                          </m:d>
                        </m:num>
                        <m:den>
                          <m:r>
                            <a:rPr lang="en-US" b="1" i="1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𝝏</m:t>
                          </m:r>
                          <m:r>
                            <a:rPr lang="en-US" b="1" i="1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𝒕</m:t>
                          </m:r>
                        </m:den>
                      </m:f>
                      <m:r>
                        <a:rPr lang="en-US" b="1" i="1" smtClean="0">
                          <a:solidFill>
                            <a:srgbClr val="0000CC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  ⇒</m:t>
                      </m:r>
                    </m:oMath>
                  </m:oMathPara>
                </a14:m>
                <a:endParaRPr lang="el-GR" dirty="0"/>
              </a:p>
            </p:txBody>
          </p:sp>
        </mc:Choice>
        <mc:Fallback xmlns="">
          <p:sp>
            <p:nvSpPr>
              <p:cNvPr id="58" name="Ορθογώνιο 5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833" y="6030694"/>
                <a:ext cx="4244111" cy="675185"/>
              </a:xfrm>
              <a:prstGeom prst="rect">
                <a:avLst/>
              </a:prstGeom>
              <a:blipFill>
                <a:blip r:embed="rId2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9" name="Ορθογώνιο 58"/>
              <p:cNvSpPr/>
              <p:nvPr/>
            </p:nvSpPr>
            <p:spPr>
              <a:xfrm>
                <a:off x="4163216" y="6007248"/>
                <a:ext cx="4716000" cy="71468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l-GR" b="1" i="1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l-GR" b="1" i="1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𝝏</m:t>
                          </m:r>
                        </m:num>
                        <m:den>
                          <m:r>
                            <a:rPr lang="el-GR" b="1" i="1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𝝏</m:t>
                          </m:r>
                          <m:r>
                            <a:rPr lang="en-US" b="1" i="1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𝒕</m:t>
                          </m:r>
                        </m:den>
                      </m:f>
                      <m:d>
                        <m:dPr>
                          <m:ctrlPr>
                            <a:rPr lang="en-US" b="1" i="1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b="1" i="1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1" i="1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</a:rPr>
                                <m:t>𝑫</m:t>
                              </m:r>
                            </m:e>
                            <m:sub>
                              <m:r>
                                <a:rPr lang="en-US" b="1" i="1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</a:rPr>
                                <m:t>𝒊</m:t>
                              </m:r>
                            </m:sub>
                          </m:sSub>
                          <m:d>
                            <m:dPr>
                              <m:ctrlPr>
                                <a:rPr lang="en-US" b="1" i="1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b="1" i="1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</a:rPr>
                                <m:t>𝟎</m:t>
                              </m:r>
                              <m:r>
                                <a:rPr lang="en-US" b="1" i="1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</a:rPr>
                                <m:t>,</m:t>
                              </m:r>
                              <m:r>
                                <a:rPr lang="en-US" b="1" i="1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</a:rPr>
                                <m:t>𝒕</m:t>
                              </m:r>
                            </m:e>
                          </m:d>
                          <m:r>
                            <a:rPr lang="el-GR" b="1" i="1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sSub>
                            <m:sSubPr>
                              <m:ctrlPr>
                                <a:rPr lang="en-US" b="1" i="1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1" i="1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</a:rPr>
                                <m:t>𝑫</m:t>
                              </m:r>
                            </m:e>
                            <m:sub>
                              <m:r>
                                <a:rPr lang="en-US" b="1" i="1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</a:rPr>
                                <m:t>𝒓</m:t>
                              </m:r>
                            </m:sub>
                          </m:sSub>
                          <m:d>
                            <m:dPr>
                              <m:ctrlPr>
                                <a:rPr lang="en-US" b="1" i="1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b="1" i="1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</a:rPr>
                                <m:t>𝟎</m:t>
                              </m:r>
                              <m:r>
                                <a:rPr lang="en-US" b="1" i="1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</a:rPr>
                                <m:t>,</m:t>
                              </m:r>
                              <m:r>
                                <a:rPr lang="en-US" b="1" i="1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</a:rPr>
                                <m:t>𝒕</m:t>
                              </m:r>
                            </m:e>
                          </m:d>
                        </m:e>
                      </m:d>
                      <m:r>
                        <a:rPr lang="en-US" b="1" i="1" smtClean="0">
                          <a:solidFill>
                            <a:srgbClr val="0000CC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l-GR" b="1" i="1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l-GR" b="1" i="1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𝝏</m:t>
                          </m:r>
                        </m:num>
                        <m:den>
                          <m:r>
                            <a:rPr lang="el-GR" b="1" i="1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𝝏</m:t>
                          </m:r>
                          <m:r>
                            <a:rPr lang="en-US" b="1" i="1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𝒕</m:t>
                          </m:r>
                        </m:den>
                      </m:f>
                      <m:d>
                        <m:dPr>
                          <m:ctrlPr>
                            <a:rPr lang="en-US" b="1" i="1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en-US" b="1" i="1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fPr>
                            <m:num>
                              <m:sSub>
                                <m:sSubPr>
                                  <m:ctrlPr>
                                    <a:rPr lang="en-US" b="1" i="1">
                                      <a:solidFill>
                                        <a:srgbClr val="0000CC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l-GR" b="1" i="1">
                                      <a:solidFill>
                                        <a:srgbClr val="0000CC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𝝊</m:t>
                                  </m:r>
                                </m:e>
                                <m:sub>
                                  <m:r>
                                    <a:rPr lang="el-GR" b="1" i="1">
                                      <a:solidFill>
                                        <a:srgbClr val="0000CC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𝟏</m:t>
                                  </m:r>
                                </m:sub>
                              </m:sSub>
                            </m:num>
                            <m:den>
                              <m:sSub>
                                <m:sSubPr>
                                  <m:ctrlPr>
                                    <a:rPr lang="el-GR" b="1" i="1">
                                      <a:solidFill>
                                        <a:srgbClr val="0000CC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l-GR" b="1" i="1">
                                      <a:solidFill>
                                        <a:srgbClr val="0000CC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𝝊</m:t>
                                  </m:r>
                                </m:e>
                                <m:sub>
                                  <m:r>
                                    <a:rPr lang="el-GR" b="1" i="1">
                                      <a:solidFill>
                                        <a:srgbClr val="0000CC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𝟐</m:t>
                                  </m:r>
                                </m:sub>
                              </m:sSub>
                            </m:den>
                          </m:f>
                          <m:sSub>
                            <m:sSubPr>
                              <m:ctrlPr>
                                <a:rPr lang="el-GR" b="1" i="1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1" i="1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𝑫</m:t>
                              </m:r>
                            </m:e>
                            <m:sub>
                              <m:r>
                                <a:rPr lang="en-US" b="1" i="1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𝒕</m:t>
                              </m:r>
                            </m:sub>
                          </m:sSub>
                          <m:d>
                            <m:dPr>
                              <m:ctrlPr>
                                <a:rPr lang="en-US" b="1" i="1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b="1" i="1" smtClean="0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</a:rPr>
                                <m:t>𝟎</m:t>
                              </m:r>
                              <m:r>
                                <a:rPr lang="el-GR" b="1" i="1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</a:rPr>
                                <m:t>,</m:t>
                              </m:r>
                              <m:r>
                                <a:rPr lang="en-US" b="1" i="1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</a:rPr>
                                <m:t>𝒕</m:t>
                              </m:r>
                            </m:e>
                          </m:d>
                        </m:e>
                      </m:d>
                      <m:r>
                        <a:rPr lang="en-US" b="1" i="1" smtClean="0">
                          <a:solidFill>
                            <a:srgbClr val="0000CC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  ⇒</m:t>
                      </m:r>
                    </m:oMath>
                  </m:oMathPara>
                </a14:m>
                <a:endParaRPr lang="el-GR" dirty="0"/>
              </a:p>
            </p:txBody>
          </p:sp>
        </mc:Choice>
        <mc:Fallback xmlns="">
          <p:sp>
            <p:nvSpPr>
              <p:cNvPr id="59" name="Ορθογώνιο 5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63216" y="6007248"/>
                <a:ext cx="4716000" cy="714683"/>
              </a:xfrm>
              <a:prstGeom prst="rect">
                <a:avLst/>
              </a:prstGeom>
              <a:blipFill>
                <a:blip r:embed="rId2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0" name="Ορθογώνιο 59"/>
              <p:cNvSpPr/>
              <p:nvPr/>
            </p:nvSpPr>
            <p:spPr>
              <a:xfrm>
                <a:off x="8835939" y="6058750"/>
                <a:ext cx="3312000" cy="616002"/>
              </a:xfrm>
              <a:prstGeom prst="rect">
                <a:avLst/>
              </a:prstGeom>
              <a:ln w="19050">
                <a:solidFill>
                  <a:srgbClr val="FF0000"/>
                </a:solidFill>
              </a:ln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1" i="1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1" i="1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  <m:t>𝑫</m:t>
                          </m:r>
                        </m:e>
                        <m:sub>
                          <m:r>
                            <a:rPr lang="en-US" b="1" i="1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  <m:t>𝒊</m:t>
                          </m:r>
                        </m:sub>
                      </m:sSub>
                      <m:d>
                        <m:dPr>
                          <m:ctrlPr>
                            <a:rPr lang="en-US" b="1" i="1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1" i="1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  <m:t>𝟎</m:t>
                          </m:r>
                          <m:r>
                            <a:rPr lang="en-US" b="1" i="1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b="1" i="1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  <m:t>𝒕</m:t>
                          </m:r>
                        </m:e>
                      </m:d>
                      <m:r>
                        <a:rPr lang="el-GR" b="1" i="1">
                          <a:solidFill>
                            <a:srgbClr val="0000CC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sSub>
                        <m:sSubPr>
                          <m:ctrlPr>
                            <a:rPr lang="en-US" b="1" i="1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1" i="1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  <m:t>𝑫</m:t>
                          </m:r>
                        </m:e>
                        <m:sub>
                          <m:r>
                            <a:rPr lang="en-US" b="1" i="1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  <m:t>𝒓</m:t>
                          </m:r>
                        </m:sub>
                      </m:sSub>
                      <m:d>
                        <m:dPr>
                          <m:ctrlPr>
                            <a:rPr lang="en-US" b="1" i="1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1" i="1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  <m:t>𝟎</m:t>
                          </m:r>
                          <m:r>
                            <a:rPr lang="en-US" b="1" i="1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b="1" i="1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  <m:t>𝒕</m:t>
                          </m:r>
                        </m:e>
                      </m:d>
                      <m:r>
                        <a:rPr lang="en-US" b="1" i="1" smtClean="0">
                          <a:solidFill>
                            <a:srgbClr val="0000CC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b="1" i="1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b="1" i="1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l-GR" b="1" i="1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𝝊</m:t>
                              </m:r>
                            </m:e>
                            <m:sub>
                              <m:r>
                                <a:rPr lang="el-GR" b="1" i="1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𝟏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el-GR" b="1" i="1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l-GR" b="1" i="1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𝝊</m:t>
                              </m:r>
                            </m:e>
                            <m:sub>
                              <m:r>
                                <a:rPr lang="el-GR" b="1" i="1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𝟐</m:t>
                              </m:r>
                            </m:sub>
                          </m:sSub>
                        </m:den>
                      </m:f>
                      <m:sSub>
                        <m:sSubPr>
                          <m:ctrlPr>
                            <a:rPr lang="el-GR" b="1" i="1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1" i="1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𝑫</m:t>
                          </m:r>
                        </m:e>
                        <m:sub>
                          <m:r>
                            <a:rPr lang="en-US" b="1" i="1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𝒕</m:t>
                          </m:r>
                        </m:sub>
                      </m:sSub>
                      <m:d>
                        <m:dPr>
                          <m:ctrlPr>
                            <a:rPr lang="en-US" b="1" i="1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1" i="1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  <m:t>𝟎</m:t>
                          </m:r>
                          <m:r>
                            <a:rPr lang="el-GR" b="1" i="1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b="1" i="1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  <m:t>𝒕</m:t>
                          </m:r>
                        </m:e>
                      </m:d>
                    </m:oMath>
                  </m:oMathPara>
                </a14:m>
                <a:endParaRPr lang="el-GR" dirty="0"/>
              </a:p>
            </p:txBody>
          </p:sp>
        </mc:Choice>
        <mc:Fallback xmlns="">
          <p:sp>
            <p:nvSpPr>
              <p:cNvPr id="60" name="Ορθογώνιο 5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835939" y="6058750"/>
                <a:ext cx="3312000" cy="616002"/>
              </a:xfrm>
              <a:prstGeom prst="rect">
                <a:avLst/>
              </a:prstGeom>
              <a:blipFill>
                <a:blip r:embed="rId23"/>
                <a:stretch>
                  <a:fillRect/>
                </a:stretch>
              </a:blipFill>
              <a:ln w="19050">
                <a:solidFill>
                  <a:srgbClr val="FF0000"/>
                </a:solidFill>
              </a:ln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1" name="Ορθογώνιο 60"/>
              <p:cNvSpPr/>
              <p:nvPr/>
            </p:nvSpPr>
            <p:spPr>
              <a:xfrm>
                <a:off x="9857536" y="814808"/>
                <a:ext cx="1865959" cy="616002"/>
              </a:xfrm>
              <a:prstGeom prst="rect">
                <a:avLst/>
              </a:prstGeom>
              <a:ln w="19050">
                <a:solidFill>
                  <a:srgbClr val="FF0000"/>
                </a:solidFill>
              </a:ln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1" i="1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1" i="1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  <m:t>𝑫</m:t>
                          </m:r>
                        </m:e>
                        <m:sub>
                          <m:r>
                            <a:rPr lang="en-US" b="1" i="1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  <m:t>𝒊</m:t>
                          </m:r>
                        </m:sub>
                      </m:sSub>
                      <m:r>
                        <a:rPr lang="el-GR" b="1" i="1">
                          <a:solidFill>
                            <a:srgbClr val="0000CC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sSub>
                        <m:sSubPr>
                          <m:ctrlPr>
                            <a:rPr lang="en-US" b="1" i="1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1" i="1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  <m:t>𝑫</m:t>
                          </m:r>
                        </m:e>
                        <m:sub>
                          <m:r>
                            <a:rPr lang="en-US" b="1" i="1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  <m:t>𝒓</m:t>
                          </m:r>
                        </m:sub>
                      </m:sSub>
                      <m:r>
                        <a:rPr lang="en-US" b="1" i="1" smtClean="0">
                          <a:solidFill>
                            <a:srgbClr val="0000CC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b="1" i="1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b="1" i="1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l-GR" b="1" i="1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𝝊</m:t>
                              </m:r>
                            </m:e>
                            <m:sub>
                              <m:r>
                                <a:rPr lang="el-GR" b="1" i="1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𝟏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el-GR" b="1" i="1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l-GR" b="1" i="1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𝝊</m:t>
                              </m:r>
                            </m:e>
                            <m:sub>
                              <m:r>
                                <a:rPr lang="el-GR" b="1" i="1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𝟐</m:t>
                              </m:r>
                            </m:sub>
                          </m:sSub>
                        </m:den>
                      </m:f>
                      <m:sSub>
                        <m:sSubPr>
                          <m:ctrlPr>
                            <a:rPr lang="el-GR" b="1" i="1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1" i="1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𝑫</m:t>
                          </m:r>
                        </m:e>
                        <m:sub>
                          <m:r>
                            <a:rPr lang="en-US" b="1" i="1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𝒕</m:t>
                          </m:r>
                        </m:sub>
                      </m:sSub>
                    </m:oMath>
                  </m:oMathPara>
                </a14:m>
                <a:endParaRPr lang="el-GR" dirty="0"/>
              </a:p>
            </p:txBody>
          </p:sp>
        </mc:Choice>
        <mc:Fallback xmlns="">
          <p:sp>
            <p:nvSpPr>
              <p:cNvPr id="61" name="Ορθογώνιο 6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857536" y="814808"/>
                <a:ext cx="1865959" cy="616002"/>
              </a:xfrm>
              <a:prstGeom prst="rect">
                <a:avLst/>
              </a:prstGeom>
              <a:blipFill>
                <a:blip r:embed="rId24"/>
                <a:stretch>
                  <a:fillRect/>
                </a:stretch>
              </a:blipFill>
              <a:ln w="19050">
                <a:solidFill>
                  <a:srgbClr val="FF0000"/>
                </a:solidFill>
              </a:ln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71" name="Ομάδα 70"/>
          <p:cNvGrpSpPr/>
          <p:nvPr/>
        </p:nvGrpSpPr>
        <p:grpSpPr>
          <a:xfrm>
            <a:off x="5972344" y="1495631"/>
            <a:ext cx="3700022" cy="2512637"/>
            <a:chOff x="5972344" y="1495631"/>
            <a:chExt cx="3700022" cy="2512637"/>
          </a:xfrm>
        </p:grpSpPr>
        <p:cxnSp>
          <p:nvCxnSpPr>
            <p:cNvPr id="63" name="Ευθεία γραμμή σύνδεσης 62"/>
            <p:cNvCxnSpPr>
              <a:stCxn id="27" idx="2"/>
            </p:cNvCxnSpPr>
            <p:nvPr/>
          </p:nvCxnSpPr>
          <p:spPr>
            <a:xfrm>
              <a:off x="5972344" y="1495631"/>
              <a:ext cx="1862360" cy="2201191"/>
            </a:xfrm>
            <a:prstGeom prst="line">
              <a:avLst/>
            </a:pr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5" name="Ευθεία γραμμή σύνδεσης 64"/>
            <p:cNvCxnSpPr/>
            <p:nvPr/>
          </p:nvCxnSpPr>
          <p:spPr>
            <a:xfrm>
              <a:off x="6072366" y="3720268"/>
              <a:ext cx="3600000" cy="0"/>
            </a:xfrm>
            <a:prstGeom prst="line">
              <a:avLst/>
            </a:pr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7" name="Ευθύγραμμο βέλος σύνδεσης 66"/>
            <p:cNvCxnSpPr/>
            <p:nvPr/>
          </p:nvCxnSpPr>
          <p:spPr>
            <a:xfrm>
              <a:off x="6072366" y="3708545"/>
              <a:ext cx="0" cy="288000"/>
            </a:xfrm>
            <a:prstGeom prst="straightConnector1">
              <a:avLst/>
            </a:prstGeom>
            <a:ln w="31750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8" name="Ευθύγραμμο βέλος σύνδεσης 67"/>
            <p:cNvCxnSpPr/>
            <p:nvPr/>
          </p:nvCxnSpPr>
          <p:spPr>
            <a:xfrm>
              <a:off x="7834704" y="3720268"/>
              <a:ext cx="0" cy="288000"/>
            </a:xfrm>
            <a:prstGeom prst="straightConnector1">
              <a:avLst/>
            </a:prstGeom>
            <a:ln w="31750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9" name="Ευθύγραμμο βέλος σύνδεσης 68"/>
            <p:cNvCxnSpPr/>
            <p:nvPr/>
          </p:nvCxnSpPr>
          <p:spPr>
            <a:xfrm>
              <a:off x="9659815" y="3720268"/>
              <a:ext cx="0" cy="288000"/>
            </a:xfrm>
            <a:prstGeom prst="straightConnector1">
              <a:avLst/>
            </a:prstGeom>
            <a:ln w="31750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7153077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5" grpId="0"/>
      <p:bldP spid="56" grpId="0"/>
      <p:bldP spid="58" grpId="0"/>
      <p:bldP spid="59" grpId="0"/>
      <p:bldP spid="60" grpId="0" animBg="1"/>
      <p:bldP spid="61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1026"/>
          <p:cNvSpPr txBox="1">
            <a:spLocks noChangeArrowheads="1"/>
          </p:cNvSpPr>
          <p:nvPr/>
        </p:nvSpPr>
        <p:spPr bwMode="auto">
          <a:xfrm>
            <a:off x="2459183" y="0"/>
            <a:ext cx="6850063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rIns="0">
            <a:spAutoFit/>
          </a:bodyPr>
          <a:lstStyle>
            <a:lvl1pPr marL="285750" indent="-285750">
              <a:defRPr sz="2400" b="1" i="1" u="sng">
                <a:solidFill>
                  <a:schemeClr val="tx2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 b="1" i="1" u="sng">
                <a:solidFill>
                  <a:schemeClr val="tx2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 b="1" i="1" u="sng">
                <a:solidFill>
                  <a:schemeClr val="tx2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 b="1" i="1" u="sng">
                <a:solidFill>
                  <a:schemeClr val="tx2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 b="1" i="1" u="sng">
                <a:solidFill>
                  <a:schemeClr val="tx2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 u="sng">
                <a:solidFill>
                  <a:schemeClr val="tx2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 u="sng">
                <a:solidFill>
                  <a:schemeClr val="tx2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 u="sng">
                <a:solidFill>
                  <a:schemeClr val="tx2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 u="sng">
                <a:solidFill>
                  <a:schemeClr val="tx2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l-GR" altLang="el-GR" i="0" u="none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ΣΥΝΘΗΚΕΣ </a:t>
            </a:r>
            <a:r>
              <a:rPr lang="el-GR" altLang="el-GR" i="0" u="none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ΚΥΜΑΤΟΣ ΣΕ ΑΣΥΝΕΧΕΙΑ ΤΟΥ ΜΕΣΟΥ ΔΙΑΔΟΣΗΣ</a:t>
            </a:r>
          </a:p>
        </p:txBody>
      </p:sp>
      <p:grpSp>
        <p:nvGrpSpPr>
          <p:cNvPr id="47" name="Ομάδα 46"/>
          <p:cNvGrpSpPr/>
          <p:nvPr/>
        </p:nvGrpSpPr>
        <p:grpSpPr>
          <a:xfrm>
            <a:off x="317045" y="3001812"/>
            <a:ext cx="1865959" cy="1130710"/>
            <a:chOff x="317045" y="3001812"/>
            <a:chExt cx="1865959" cy="1130710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" name="TextBox 4"/>
                <p:cNvSpPr txBox="1"/>
                <p:nvPr/>
              </p:nvSpPr>
              <p:spPr>
                <a:xfrm>
                  <a:off x="317045" y="3001812"/>
                  <a:ext cx="1556388" cy="307777"/>
                </a:xfrm>
                <a:prstGeom prst="rect">
                  <a:avLst/>
                </a:prstGeom>
                <a:noFill/>
                <a:ln w="19050">
                  <a:noFill/>
                </a:ln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sz="2000" b="1" i="1" smtClean="0">
                                <a:solidFill>
                                  <a:srgbClr val="0000CC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000" b="1" i="1">
                                <a:solidFill>
                                  <a:srgbClr val="0000CC"/>
                                </a:solidFill>
                                <a:latin typeface="Cambria Math" panose="02040503050406030204" pitchFamily="18" charset="0"/>
                              </a:rPr>
                              <m:t>𝑫</m:t>
                            </m:r>
                          </m:e>
                          <m:sub>
                            <m:r>
                              <a:rPr lang="en-US" sz="2000" b="1" i="1">
                                <a:solidFill>
                                  <a:srgbClr val="0000CC"/>
                                </a:solidFill>
                                <a:latin typeface="Cambria Math" panose="02040503050406030204" pitchFamily="18" charset="0"/>
                              </a:rPr>
                              <m:t>𝒊</m:t>
                            </m:r>
                          </m:sub>
                        </m:sSub>
                        <m:r>
                          <a:rPr lang="en-US" sz="2000" b="1" i="1" smtClean="0">
                            <a:solidFill>
                              <a:srgbClr val="0000CC"/>
                            </a:solidFill>
                            <a:latin typeface="Cambria Math" panose="02040503050406030204" pitchFamily="18" charset="0"/>
                          </a:rPr>
                          <m:t>+</m:t>
                        </m:r>
                        <m:sSub>
                          <m:sSubPr>
                            <m:ctrlPr>
                              <a:rPr lang="en-US" sz="2000" b="1" i="1">
                                <a:solidFill>
                                  <a:srgbClr val="0000CC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000" b="1" i="1">
                                <a:solidFill>
                                  <a:srgbClr val="0000CC"/>
                                </a:solidFill>
                                <a:latin typeface="Cambria Math" panose="02040503050406030204" pitchFamily="18" charset="0"/>
                              </a:rPr>
                              <m:t>𝑫</m:t>
                            </m:r>
                          </m:e>
                          <m:sub>
                            <m:r>
                              <a:rPr lang="en-US" sz="2000" b="1" i="1">
                                <a:solidFill>
                                  <a:srgbClr val="0000CC"/>
                                </a:solidFill>
                                <a:latin typeface="Cambria Math" panose="02040503050406030204" pitchFamily="18" charset="0"/>
                              </a:rPr>
                              <m:t>𝒓</m:t>
                            </m:r>
                          </m:sub>
                        </m:sSub>
                        <m:r>
                          <a:rPr lang="en-US" sz="2000" b="1" i="1" smtClean="0">
                            <a:solidFill>
                              <a:srgbClr val="0000CC"/>
                            </a:solidFill>
                            <a:latin typeface="Cambria Math" panose="02040503050406030204" pitchFamily="18" charset="0"/>
                          </a:rPr>
                          <m:t>=</m:t>
                        </m:r>
                        <m:sSub>
                          <m:sSubPr>
                            <m:ctrlPr>
                              <a:rPr lang="en-US" sz="2000" b="1" i="1">
                                <a:solidFill>
                                  <a:srgbClr val="0000CC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000" b="1" i="1">
                                <a:solidFill>
                                  <a:srgbClr val="0000CC"/>
                                </a:solidFill>
                                <a:latin typeface="Cambria Math" panose="02040503050406030204" pitchFamily="18" charset="0"/>
                              </a:rPr>
                              <m:t>𝑫</m:t>
                            </m:r>
                          </m:e>
                          <m:sub>
                            <m:r>
                              <a:rPr lang="en-US" sz="2000" b="1" i="1">
                                <a:solidFill>
                                  <a:srgbClr val="0000CC"/>
                                </a:solidFill>
                                <a:latin typeface="Cambria Math" panose="02040503050406030204" pitchFamily="18" charset="0"/>
                              </a:rPr>
                              <m:t>𝒕</m:t>
                            </m:r>
                          </m:sub>
                        </m:sSub>
                      </m:oMath>
                    </m:oMathPara>
                  </a14:m>
                  <a:endParaRPr lang="el-GR" sz="2000" b="1" dirty="0">
                    <a:solidFill>
                      <a:srgbClr val="0000CC"/>
                    </a:solidFill>
                  </a:endParaRPr>
                </a:p>
              </p:txBody>
            </p:sp>
          </mc:Choice>
          <mc:Fallback xmlns="">
            <p:sp>
              <p:nvSpPr>
                <p:cNvPr id="5" name="TextBox 4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17045" y="3001812"/>
                  <a:ext cx="1556388" cy="307777"/>
                </a:xfrm>
                <a:prstGeom prst="rect">
                  <a:avLst/>
                </a:prstGeom>
                <a:blipFill>
                  <a:blip r:embed="rId2"/>
                  <a:stretch>
                    <a:fillRect l="-3137" r="-1569" b="-15686"/>
                  </a:stretch>
                </a:blipFill>
                <a:ln w="19050">
                  <a:noFill/>
                </a:ln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" name="Ορθογώνιο 5"/>
                <p:cNvSpPr/>
                <p:nvPr/>
              </p:nvSpPr>
              <p:spPr>
                <a:xfrm>
                  <a:off x="317045" y="3516520"/>
                  <a:ext cx="1865959" cy="616002"/>
                </a:xfrm>
                <a:prstGeom prst="rect">
                  <a:avLst/>
                </a:prstGeom>
                <a:ln w="19050">
                  <a:noFill/>
                </a:ln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b="1" i="1" smtClean="0">
                                <a:solidFill>
                                  <a:srgbClr val="0000CC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1" i="1">
                                <a:solidFill>
                                  <a:srgbClr val="0000CC"/>
                                </a:solidFill>
                                <a:latin typeface="Cambria Math" panose="02040503050406030204" pitchFamily="18" charset="0"/>
                              </a:rPr>
                              <m:t>𝑫</m:t>
                            </m:r>
                          </m:e>
                          <m:sub>
                            <m:r>
                              <a:rPr lang="en-US" b="1" i="1">
                                <a:solidFill>
                                  <a:srgbClr val="0000CC"/>
                                </a:solidFill>
                                <a:latin typeface="Cambria Math" panose="02040503050406030204" pitchFamily="18" charset="0"/>
                              </a:rPr>
                              <m:t>𝒊</m:t>
                            </m:r>
                          </m:sub>
                        </m:sSub>
                        <m:r>
                          <a:rPr lang="el-GR" b="1" i="1">
                            <a:solidFill>
                              <a:srgbClr val="0000CC"/>
                            </a:solidFill>
                            <a:latin typeface="Cambria Math" panose="02040503050406030204" pitchFamily="18" charset="0"/>
                          </a:rPr>
                          <m:t>−</m:t>
                        </m:r>
                        <m:sSub>
                          <m:sSubPr>
                            <m:ctrlPr>
                              <a:rPr lang="en-US" b="1" i="1">
                                <a:solidFill>
                                  <a:srgbClr val="0000CC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1" i="1">
                                <a:solidFill>
                                  <a:srgbClr val="0000CC"/>
                                </a:solidFill>
                                <a:latin typeface="Cambria Math" panose="02040503050406030204" pitchFamily="18" charset="0"/>
                              </a:rPr>
                              <m:t>𝑫</m:t>
                            </m:r>
                          </m:e>
                          <m:sub>
                            <m:r>
                              <a:rPr lang="en-US" b="1" i="1">
                                <a:solidFill>
                                  <a:srgbClr val="0000CC"/>
                                </a:solidFill>
                                <a:latin typeface="Cambria Math" panose="02040503050406030204" pitchFamily="18" charset="0"/>
                              </a:rPr>
                              <m:t>𝒓</m:t>
                            </m:r>
                          </m:sub>
                        </m:sSub>
                        <m:r>
                          <a:rPr lang="en-US" b="1" i="1" smtClean="0">
                            <a:solidFill>
                              <a:srgbClr val="0000CC"/>
                            </a:solidFill>
                            <a:latin typeface="Cambria Math" panose="02040503050406030204" pitchFamily="18" charset="0"/>
                          </a:rPr>
                          <m:t>=</m:t>
                        </m:r>
                        <m:f>
                          <m:fPr>
                            <m:ctrlPr>
                              <a:rPr lang="en-US" b="1" i="1">
                                <a:solidFill>
                                  <a:srgbClr val="0000CC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fPr>
                          <m:num>
                            <m:sSub>
                              <m:sSubPr>
                                <m:ctrlPr>
                                  <a:rPr lang="en-US" b="1" i="1">
                                    <a:solidFill>
                                      <a:srgbClr val="0000CC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l-GR" b="1" i="1">
                                    <a:solidFill>
                                      <a:srgbClr val="0000CC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𝝊</m:t>
                                </m:r>
                              </m:e>
                              <m:sub>
                                <m:r>
                                  <a:rPr lang="el-GR" b="1" i="1">
                                    <a:solidFill>
                                      <a:srgbClr val="0000CC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𝟏</m:t>
                                </m:r>
                              </m:sub>
                            </m:sSub>
                          </m:num>
                          <m:den>
                            <m:sSub>
                              <m:sSubPr>
                                <m:ctrlPr>
                                  <a:rPr lang="el-GR" b="1" i="1">
                                    <a:solidFill>
                                      <a:srgbClr val="0000CC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l-GR" b="1" i="1">
                                    <a:solidFill>
                                      <a:srgbClr val="0000CC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𝝊</m:t>
                                </m:r>
                              </m:e>
                              <m:sub>
                                <m:r>
                                  <a:rPr lang="el-GR" b="1" i="1">
                                    <a:solidFill>
                                      <a:srgbClr val="0000CC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𝟐</m:t>
                                </m:r>
                              </m:sub>
                            </m:sSub>
                          </m:den>
                        </m:f>
                        <m:sSub>
                          <m:sSubPr>
                            <m:ctrlPr>
                              <a:rPr lang="el-GR" b="1" i="1">
                                <a:solidFill>
                                  <a:srgbClr val="0000CC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1" i="1">
                                <a:solidFill>
                                  <a:srgbClr val="0000CC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𝑫</m:t>
                            </m:r>
                          </m:e>
                          <m:sub>
                            <m:r>
                              <a:rPr lang="en-US" b="1" i="1">
                                <a:solidFill>
                                  <a:srgbClr val="0000CC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𝒕</m:t>
                            </m:r>
                          </m:sub>
                        </m:sSub>
                      </m:oMath>
                    </m:oMathPara>
                  </a14:m>
                  <a:endParaRPr lang="el-GR" dirty="0"/>
                </a:p>
              </p:txBody>
            </p:sp>
          </mc:Choice>
          <mc:Fallback xmlns="">
            <p:sp>
              <p:nvSpPr>
                <p:cNvPr id="6" name="Ορθογώνιο 5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17045" y="3516520"/>
                  <a:ext cx="1865959" cy="616002"/>
                </a:xfrm>
                <a:prstGeom prst="rect">
                  <a:avLst/>
                </a:prstGeom>
                <a:blipFill>
                  <a:blip r:embed="rId3"/>
                  <a:stretch>
                    <a:fillRect/>
                  </a:stretch>
                </a:blipFill>
                <a:ln w="19050">
                  <a:noFill/>
                </a:ln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7" name="Ορθογώνιο 6"/>
          <p:cNvSpPr/>
          <p:nvPr/>
        </p:nvSpPr>
        <p:spPr>
          <a:xfrm>
            <a:off x="202698" y="1170222"/>
            <a:ext cx="11767630" cy="6771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Κατά τη διάδοση ενός κύματος από ένα μέσο σε ένα άλλο μέσο, αυτό που είναι γνωστό είναι η μετατόπιση </a:t>
            </a:r>
            <a:r>
              <a:rPr lang="en-US" sz="2000" b="1" i="1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r>
              <a:rPr lang="en-US" sz="2000" b="1" baseline="-25000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l-G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του κύματος που προσπίπτει στη διαχωριστική επιφάνεια των δυο μέσων διάδοσης</a:t>
            </a:r>
            <a:endParaRPr lang="el-GR" dirty="0"/>
          </a:p>
        </p:txBody>
      </p:sp>
      <p:grpSp>
        <p:nvGrpSpPr>
          <p:cNvPr id="45" name="Ομάδα 44"/>
          <p:cNvGrpSpPr/>
          <p:nvPr/>
        </p:nvGrpSpPr>
        <p:grpSpPr>
          <a:xfrm>
            <a:off x="4002360" y="1985500"/>
            <a:ext cx="6219139" cy="369332"/>
            <a:chOff x="4002360" y="1985500"/>
            <a:chExt cx="6219139" cy="369332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9" name="TextBox 8"/>
                <p:cNvSpPr txBox="1"/>
                <p:nvPr/>
              </p:nvSpPr>
              <p:spPr>
                <a:xfrm>
                  <a:off x="4002360" y="1996659"/>
                  <a:ext cx="361702" cy="307777"/>
                </a:xfrm>
                <a:prstGeom prst="rect">
                  <a:avLst/>
                </a:prstGeom>
                <a:noFill/>
                <a:ln w="19050">
                  <a:noFill/>
                </a:ln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sz="2000" b="1" i="1">
                                <a:solidFill>
                                  <a:srgbClr val="0000CC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000" b="1" i="1">
                                <a:solidFill>
                                  <a:srgbClr val="0000CC"/>
                                </a:solidFill>
                                <a:latin typeface="Cambria Math" panose="02040503050406030204" pitchFamily="18" charset="0"/>
                              </a:rPr>
                              <m:t>𝑫</m:t>
                            </m:r>
                          </m:e>
                          <m:sub>
                            <m:r>
                              <a:rPr lang="en-US" sz="2000" b="1" i="1">
                                <a:solidFill>
                                  <a:srgbClr val="0000CC"/>
                                </a:solidFill>
                                <a:latin typeface="Cambria Math" panose="02040503050406030204" pitchFamily="18" charset="0"/>
                              </a:rPr>
                              <m:t>𝒓</m:t>
                            </m:r>
                          </m:sub>
                        </m:sSub>
                      </m:oMath>
                    </m:oMathPara>
                  </a14:m>
                  <a:endParaRPr lang="el-GR" sz="2000" b="1" dirty="0">
                    <a:solidFill>
                      <a:srgbClr val="0000CC"/>
                    </a:solidFill>
                  </a:endParaRPr>
                </a:p>
              </p:txBody>
            </p:sp>
          </mc:Choice>
          <mc:Fallback xmlns="">
            <p:sp>
              <p:nvSpPr>
                <p:cNvPr id="9" name="TextBox 8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002360" y="1996659"/>
                  <a:ext cx="361702" cy="307777"/>
                </a:xfrm>
                <a:prstGeom prst="rect">
                  <a:avLst/>
                </a:prstGeom>
                <a:blipFill>
                  <a:blip r:embed="rId4"/>
                  <a:stretch>
                    <a:fillRect l="-16949" r="-5085" b="-12000"/>
                  </a:stretch>
                </a:blipFill>
                <a:ln w="19050">
                  <a:noFill/>
                </a:ln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10" name="Ορθογώνιο 9"/>
            <p:cNvSpPr/>
            <p:nvPr/>
          </p:nvSpPr>
          <p:spPr>
            <a:xfrm>
              <a:off x="4364062" y="1985500"/>
              <a:ext cx="5857437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l-GR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του κύματος που ανακλάται στη διαχωριστική επιφάνεια</a:t>
              </a:r>
              <a:endParaRPr lang="el-GR" dirty="0"/>
            </a:p>
          </p:txBody>
        </p:sp>
      </p:grpSp>
      <p:grpSp>
        <p:nvGrpSpPr>
          <p:cNvPr id="46" name="Ομάδα 45"/>
          <p:cNvGrpSpPr/>
          <p:nvPr/>
        </p:nvGrpSpPr>
        <p:grpSpPr>
          <a:xfrm>
            <a:off x="4019677" y="2408066"/>
            <a:ext cx="6034793" cy="369332"/>
            <a:chOff x="4019677" y="2408066"/>
            <a:chExt cx="6034793" cy="369332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1" name="TextBox 10"/>
                <p:cNvSpPr txBox="1"/>
                <p:nvPr/>
              </p:nvSpPr>
              <p:spPr>
                <a:xfrm>
                  <a:off x="4019677" y="2419225"/>
                  <a:ext cx="339260" cy="307777"/>
                </a:xfrm>
                <a:prstGeom prst="rect">
                  <a:avLst/>
                </a:prstGeom>
                <a:noFill/>
                <a:ln w="19050">
                  <a:noFill/>
                </a:ln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sz="2000" b="1" i="1" smtClean="0">
                                <a:solidFill>
                                  <a:srgbClr val="0000CC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000" b="1" i="1">
                                <a:solidFill>
                                  <a:srgbClr val="0000CC"/>
                                </a:solidFill>
                                <a:latin typeface="Cambria Math" panose="02040503050406030204" pitchFamily="18" charset="0"/>
                              </a:rPr>
                              <m:t>𝑫</m:t>
                            </m:r>
                          </m:e>
                          <m:sub>
                            <m:r>
                              <a:rPr lang="en-US" sz="2000" b="1" i="1" smtClean="0">
                                <a:solidFill>
                                  <a:srgbClr val="0000CC"/>
                                </a:solidFill>
                                <a:latin typeface="Cambria Math" panose="02040503050406030204" pitchFamily="18" charset="0"/>
                              </a:rPr>
                              <m:t>𝒕</m:t>
                            </m:r>
                          </m:sub>
                        </m:sSub>
                      </m:oMath>
                    </m:oMathPara>
                  </a14:m>
                  <a:endParaRPr lang="el-GR" sz="2000" b="1" dirty="0">
                    <a:solidFill>
                      <a:srgbClr val="0000CC"/>
                    </a:solidFill>
                  </a:endParaRPr>
                </a:p>
              </p:txBody>
            </p:sp>
          </mc:Choice>
          <mc:Fallback xmlns="">
            <p:sp>
              <p:nvSpPr>
                <p:cNvPr id="11" name="TextBox 10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019677" y="2419225"/>
                  <a:ext cx="339260" cy="307777"/>
                </a:xfrm>
                <a:prstGeom prst="rect">
                  <a:avLst/>
                </a:prstGeom>
                <a:blipFill>
                  <a:blip r:embed="rId5"/>
                  <a:stretch>
                    <a:fillRect l="-16071" r="-7143" b="-16000"/>
                  </a:stretch>
                </a:blipFill>
                <a:ln w="19050">
                  <a:noFill/>
                </a:ln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12" name="Ορθογώνιο 11"/>
            <p:cNvSpPr/>
            <p:nvPr/>
          </p:nvSpPr>
          <p:spPr>
            <a:xfrm>
              <a:off x="4381379" y="2408066"/>
              <a:ext cx="5673091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l-GR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του κύματος που διέρχεται τη διαχωριστική επιφάνεια</a:t>
              </a:r>
              <a:endParaRPr lang="el-GR" dirty="0"/>
            </a:p>
          </p:txBody>
        </p:sp>
      </p:grpSp>
      <p:grpSp>
        <p:nvGrpSpPr>
          <p:cNvPr id="44" name="Ομάδα 43"/>
          <p:cNvGrpSpPr/>
          <p:nvPr/>
        </p:nvGrpSpPr>
        <p:grpSpPr>
          <a:xfrm>
            <a:off x="202698" y="2039700"/>
            <a:ext cx="3859960" cy="684000"/>
            <a:chOff x="202698" y="2039700"/>
            <a:chExt cx="3859960" cy="684000"/>
          </a:xfrm>
        </p:grpSpPr>
        <p:sp>
          <p:nvSpPr>
            <p:cNvPr id="8" name="Ορθογώνιο 7"/>
            <p:cNvSpPr/>
            <p:nvPr/>
          </p:nvSpPr>
          <p:spPr>
            <a:xfrm>
              <a:off x="202698" y="2173702"/>
              <a:ext cx="3717300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l-GR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Τα ζητούμενα είναι οι μετατοπίσεις:</a:t>
              </a:r>
              <a:endParaRPr lang="el-GR" dirty="0"/>
            </a:p>
          </p:txBody>
        </p:sp>
        <p:sp>
          <p:nvSpPr>
            <p:cNvPr id="13" name="Αριστερό άγκιστρο 12"/>
            <p:cNvSpPr/>
            <p:nvPr/>
          </p:nvSpPr>
          <p:spPr>
            <a:xfrm>
              <a:off x="3810658" y="2039700"/>
              <a:ext cx="252000" cy="684000"/>
            </a:xfrm>
            <a:prstGeom prst="leftBrace">
              <a:avLst>
                <a:gd name="adj1" fmla="val 24438"/>
                <a:gd name="adj2" fmla="val 50000"/>
              </a:avLst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</p:grpSp>
      <p:grpSp>
        <p:nvGrpSpPr>
          <p:cNvPr id="48" name="Ομάδα 47"/>
          <p:cNvGrpSpPr/>
          <p:nvPr/>
        </p:nvGrpSpPr>
        <p:grpSpPr>
          <a:xfrm>
            <a:off x="2136594" y="2968025"/>
            <a:ext cx="2269113" cy="1164497"/>
            <a:chOff x="2136594" y="2968025"/>
            <a:chExt cx="2269113" cy="1164497"/>
          </a:xfrm>
        </p:grpSpPr>
        <p:sp>
          <p:nvSpPr>
            <p:cNvPr id="14" name="Αριστερό άγκιστρο 13"/>
            <p:cNvSpPr/>
            <p:nvPr/>
          </p:nvSpPr>
          <p:spPr>
            <a:xfrm flipH="1">
              <a:off x="2136594" y="3016522"/>
              <a:ext cx="322589" cy="1116000"/>
            </a:xfrm>
            <a:prstGeom prst="leftBrace">
              <a:avLst>
                <a:gd name="adj1" fmla="val 24438"/>
                <a:gd name="adj2" fmla="val 50000"/>
              </a:avLst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5" name="TextBox 14"/>
                <p:cNvSpPr txBox="1"/>
                <p:nvPr/>
              </p:nvSpPr>
              <p:spPr>
                <a:xfrm>
                  <a:off x="2562254" y="2968025"/>
                  <a:ext cx="1843453" cy="778162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groupChr>
                          <m:groupChrPr>
                            <m:chr m:val="⇒"/>
                            <m:vertJc m:val="bot"/>
                            <m:ctrlPr>
                              <a:rPr lang="el-GR" sz="2400" b="1" i="1" smtClean="0">
                                <a:latin typeface="Cambria Math" panose="02040503050406030204" pitchFamily="18" charset="0"/>
                              </a:rPr>
                            </m:ctrlPr>
                          </m:groupChrPr>
                          <m:e>
                            <m:eqArr>
                              <m:eqArrPr>
                                <m:ctrlPr>
                                  <a:rPr lang="el-GR" sz="2400" b="1" i="1" smtClean="0">
                                    <a:latin typeface="Cambria Math" panose="02040503050406030204" pitchFamily="18" charset="0"/>
                                  </a:rPr>
                                </m:ctrlPr>
                              </m:eqArrPr>
                              <m:e>
                                <m:r>
                                  <m:rPr>
                                    <m:brk m:alnAt="2"/>
                                  </m:rPr>
                                  <a:rPr lang="el-GR" sz="2400" b="1" i="0" smtClean="0">
                                    <a:latin typeface="Cambria Math" panose="02040503050406030204" pitchFamily="18" charset="0"/>
                                  </a:rPr>
                                  <m:t>𝛑</m:t>
                                </m:r>
                                <m:r>
                                  <a:rPr lang="el-GR" sz="2400" b="1" i="0" smtClean="0">
                                    <a:latin typeface="Cambria Math" panose="02040503050406030204" pitchFamily="18" charset="0"/>
                                  </a:rPr>
                                  <m:t>𝛒𝛐𝛔𝛉𝛆𝛕𝛐𝛖𝛍𝛆</m:t>
                                </m:r>
                                <m:r>
                                  <a:rPr lang="el-GR" sz="2400" b="1" i="0" smtClean="0">
                                    <a:latin typeface="Cambria Math" panose="02040503050406030204" pitchFamily="18" charset="0"/>
                                  </a:rPr>
                                  <m:t> </m:t>
                                </m:r>
                                <m:r>
                                  <a:rPr lang="el-GR" sz="2400" b="1" i="0" smtClean="0">
                                    <a:latin typeface="Cambria Math" panose="02040503050406030204" pitchFamily="18" charset="0"/>
                                  </a:rPr>
                                  <m:t>𝛕𝛊𝛓</m:t>
                                </m:r>
                              </m:e>
                              <m:e>
                                <m:r>
                                  <a:rPr lang="el-GR" sz="2400" b="1" i="0" smtClean="0">
                                    <a:latin typeface="Cambria Math" panose="02040503050406030204" pitchFamily="18" charset="0"/>
                                  </a:rPr>
                                  <m:t>𝛅𝛖𝛐</m:t>
                                </m:r>
                                <m:r>
                                  <a:rPr lang="el-GR" sz="2400" b="1" i="0" smtClean="0">
                                    <a:latin typeface="Cambria Math" panose="02040503050406030204" pitchFamily="18" charset="0"/>
                                  </a:rPr>
                                  <m:t> </m:t>
                                </m:r>
                                <m:r>
                                  <a:rPr lang="el-GR" sz="2400" b="1" i="0" smtClean="0">
                                    <a:latin typeface="Cambria Math" panose="02040503050406030204" pitchFamily="18" charset="0"/>
                                  </a:rPr>
                                  <m:t>𝛆𝛏𝛊𝛔𝛚𝛔𝛆𝛊𝛓</m:t>
                                </m:r>
                              </m:e>
                            </m:eqArr>
                          </m:e>
                        </m:groupChr>
                      </m:oMath>
                    </m:oMathPara>
                  </a14:m>
                  <a:endParaRPr lang="el-GR" b="1" dirty="0"/>
                </a:p>
              </p:txBody>
            </p:sp>
          </mc:Choice>
          <mc:Fallback xmlns="">
            <p:sp>
              <p:nvSpPr>
                <p:cNvPr id="15" name="TextBox 14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562254" y="2968025"/>
                  <a:ext cx="1843453" cy="778162"/>
                </a:xfrm>
                <a:prstGeom prst="rect">
                  <a:avLst/>
                </a:prstGeom>
                <a:blipFill>
                  <a:blip r:embed="rId6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Ορθογώνιο 15"/>
              <p:cNvSpPr/>
              <p:nvPr/>
            </p:nvSpPr>
            <p:spPr>
              <a:xfrm>
                <a:off x="4286282" y="3266521"/>
                <a:ext cx="4440255" cy="61600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en-US" b="1" i="1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b="1" i="1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1" i="1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</a:rPr>
                                <m:t>𝑫</m:t>
                              </m:r>
                            </m:e>
                            <m:sub>
                              <m:r>
                                <a:rPr lang="en-US" b="1" i="1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</a:rPr>
                                <m:t>𝒊</m:t>
                              </m:r>
                            </m:sub>
                          </m:sSub>
                          <m:r>
                            <a:rPr lang="en-US" b="1" i="1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  <m:t>+</m:t>
                          </m:r>
                          <m:sSub>
                            <m:sSubPr>
                              <m:ctrlPr>
                                <a:rPr lang="en-US" b="1" i="1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1" i="1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</a:rPr>
                                <m:t>𝑫</m:t>
                              </m:r>
                            </m:e>
                            <m:sub>
                              <m:r>
                                <a:rPr lang="en-US" b="1" i="1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</a:rPr>
                                <m:t>𝒓</m:t>
                              </m:r>
                            </m:sub>
                          </m:sSub>
                        </m:e>
                      </m:d>
                      <m:r>
                        <a:rPr lang="el-GR" b="1" i="1" smtClean="0">
                          <a:solidFill>
                            <a:srgbClr val="0000CC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d>
                        <m:dPr>
                          <m:ctrlPr>
                            <a:rPr lang="en-US" b="1" i="1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b="1" i="1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1" i="1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</a:rPr>
                                <m:t>𝑫</m:t>
                              </m:r>
                            </m:e>
                            <m:sub>
                              <m:r>
                                <a:rPr lang="en-US" b="1" i="1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</a:rPr>
                                <m:t>𝒊</m:t>
                              </m:r>
                            </m:sub>
                          </m:sSub>
                          <m:r>
                            <a:rPr lang="el-GR" b="1" i="1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sSub>
                            <m:sSubPr>
                              <m:ctrlPr>
                                <a:rPr lang="en-US" b="1" i="1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1" i="1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</a:rPr>
                                <m:t>𝑫</m:t>
                              </m:r>
                            </m:e>
                            <m:sub>
                              <m:r>
                                <a:rPr lang="en-US" b="1" i="1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</a:rPr>
                                <m:t>𝒓</m:t>
                              </m:r>
                            </m:sub>
                          </m:sSub>
                        </m:e>
                      </m:d>
                      <m:r>
                        <a:rPr lang="el-GR" b="1" i="1" smtClean="0">
                          <a:solidFill>
                            <a:srgbClr val="0000CC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l-GR" b="1" i="1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1" i="1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  <m:t>𝑫</m:t>
                          </m:r>
                        </m:e>
                        <m:sub>
                          <m:r>
                            <a:rPr lang="en-US" b="1" i="1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  <m:t>𝒕</m:t>
                          </m:r>
                        </m:sub>
                      </m:sSub>
                      <m:r>
                        <a:rPr lang="el-GR" b="1" i="1" smtClean="0">
                          <a:solidFill>
                            <a:srgbClr val="0000CC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en-US" b="1" i="1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b="1" i="1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l-GR" b="1" i="1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𝝊</m:t>
                              </m:r>
                            </m:e>
                            <m:sub>
                              <m:r>
                                <a:rPr lang="el-GR" b="1" i="1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𝟏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el-GR" b="1" i="1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l-GR" b="1" i="1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𝝊</m:t>
                              </m:r>
                            </m:e>
                            <m:sub>
                              <m:r>
                                <a:rPr lang="el-GR" b="1" i="1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𝟐</m:t>
                              </m:r>
                            </m:sub>
                          </m:sSub>
                        </m:den>
                      </m:f>
                      <m:sSub>
                        <m:sSubPr>
                          <m:ctrlPr>
                            <a:rPr lang="el-GR" b="1" i="1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1" i="1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𝑫</m:t>
                          </m:r>
                        </m:e>
                        <m:sub>
                          <m:r>
                            <a:rPr lang="en-US" b="1" i="1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𝒕</m:t>
                          </m:r>
                        </m:sub>
                      </m:sSub>
                      <m:r>
                        <a:rPr lang="el-GR" b="1" i="1" smtClean="0">
                          <a:solidFill>
                            <a:srgbClr val="0000CC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   ⇒</m:t>
                      </m:r>
                    </m:oMath>
                  </m:oMathPara>
                </a14:m>
                <a:endParaRPr lang="el-GR" dirty="0"/>
              </a:p>
            </p:txBody>
          </p:sp>
        </mc:Choice>
        <mc:Fallback xmlns="">
          <p:sp>
            <p:nvSpPr>
              <p:cNvPr id="16" name="Ορθογώνιο 1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86282" y="3266521"/>
                <a:ext cx="4440255" cy="616002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/>
              <p:cNvSpPr txBox="1"/>
              <p:nvPr/>
            </p:nvSpPr>
            <p:spPr>
              <a:xfrm>
                <a:off x="8726537" y="3236518"/>
                <a:ext cx="2470356" cy="622350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l-GR" b="1" i="1" smtClean="0">
                          <a:solidFill>
                            <a:srgbClr val="0000CC"/>
                          </a:solidFill>
                          <a:latin typeface="Cambria Math" panose="02040503050406030204" pitchFamily="18" charset="0"/>
                        </a:rPr>
                        <m:t>𝟐</m:t>
                      </m:r>
                      <m:sSub>
                        <m:sSubPr>
                          <m:ctrlPr>
                            <a:rPr lang="el-GR" b="1" i="1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1" i="1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  <m:t>𝑫</m:t>
                          </m:r>
                        </m:e>
                        <m:sub>
                          <m:r>
                            <a:rPr lang="en-US" b="1" i="1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  <m:t>𝒊</m:t>
                          </m:r>
                        </m:sub>
                      </m:sSub>
                      <m:r>
                        <a:rPr lang="en-US" b="1" i="1" smtClean="0">
                          <a:solidFill>
                            <a:srgbClr val="0000CC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en-US" b="1" i="1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1" i="1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  <m:r>
                            <a:rPr lang="el-GR" b="1" i="1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  <m:t>+</m:t>
                          </m:r>
                          <m:f>
                            <m:fPr>
                              <m:ctrlPr>
                                <a:rPr lang="en-US" b="1" i="1" smtClean="0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sSub>
                                <m:sSubPr>
                                  <m:ctrlPr>
                                    <a:rPr lang="en-US" b="1" i="1" smtClean="0">
                                      <a:solidFill>
                                        <a:srgbClr val="0000CC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l-GR" b="1" i="1" smtClean="0">
                                      <a:solidFill>
                                        <a:srgbClr val="0000CC"/>
                                      </a:solidFill>
                                      <a:latin typeface="Cambria Math" panose="02040503050406030204" pitchFamily="18" charset="0"/>
                                    </a:rPr>
                                    <m:t>𝝊</m:t>
                                  </m:r>
                                </m:e>
                                <m:sub>
                                  <m:r>
                                    <a:rPr lang="el-GR" b="1" i="1" smtClean="0">
                                      <a:solidFill>
                                        <a:srgbClr val="0000CC"/>
                                      </a:solidFill>
                                      <a:latin typeface="Cambria Math" panose="02040503050406030204" pitchFamily="18" charset="0"/>
                                    </a:rPr>
                                    <m:t>𝟏</m:t>
                                  </m:r>
                                </m:sub>
                              </m:sSub>
                            </m:num>
                            <m:den>
                              <m:sSub>
                                <m:sSubPr>
                                  <m:ctrlPr>
                                    <a:rPr lang="en-US" b="1" i="1" smtClean="0">
                                      <a:solidFill>
                                        <a:srgbClr val="0000CC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l-GR" b="1" i="1" smtClean="0">
                                      <a:solidFill>
                                        <a:srgbClr val="0000CC"/>
                                      </a:solidFill>
                                      <a:latin typeface="Cambria Math" panose="02040503050406030204" pitchFamily="18" charset="0"/>
                                    </a:rPr>
                                    <m:t>𝝊</m:t>
                                  </m:r>
                                </m:e>
                                <m:sub>
                                  <m:r>
                                    <a:rPr lang="el-GR" b="1" i="1" smtClean="0">
                                      <a:solidFill>
                                        <a:srgbClr val="0000CC"/>
                                      </a:solidFill>
                                      <a:latin typeface="Cambria Math" panose="02040503050406030204" pitchFamily="18" charset="0"/>
                                    </a:rPr>
                                    <m:t>𝟐</m:t>
                                  </m:r>
                                </m:sub>
                              </m:sSub>
                            </m:den>
                          </m:f>
                        </m:e>
                      </m:d>
                      <m:sSub>
                        <m:sSubPr>
                          <m:ctrlPr>
                            <a:rPr lang="el-GR" b="1" i="1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1" i="1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𝑫</m:t>
                          </m:r>
                        </m:e>
                        <m:sub>
                          <m:r>
                            <a:rPr lang="en-US" b="1" i="1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𝒕</m:t>
                          </m:r>
                        </m:sub>
                      </m:sSub>
                      <m:r>
                        <a:rPr lang="el-GR" b="1" i="1" smtClean="0">
                          <a:solidFill>
                            <a:srgbClr val="0000CC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    ⇒</m:t>
                      </m:r>
                    </m:oMath>
                  </m:oMathPara>
                </a14:m>
                <a:endParaRPr lang="el-GR" b="1" dirty="0">
                  <a:solidFill>
                    <a:srgbClr val="0000CC"/>
                  </a:solidFill>
                </a:endParaRPr>
              </a:p>
            </p:txBody>
          </p:sp>
        </mc:Choice>
        <mc:Fallback xmlns="">
          <p:sp>
            <p:nvSpPr>
              <p:cNvPr id="17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726537" y="3236518"/>
                <a:ext cx="2470356" cy="622350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/>
              <p:cNvSpPr txBox="1"/>
              <p:nvPr/>
            </p:nvSpPr>
            <p:spPr>
              <a:xfrm>
                <a:off x="2633356" y="4088780"/>
                <a:ext cx="2171813" cy="5657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l-GR" b="1" i="1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1" i="1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  <m:t>𝑫</m:t>
                          </m:r>
                        </m:e>
                        <m:sub>
                          <m:r>
                            <a:rPr lang="en-US" b="1" i="1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  <m:t>𝒕</m:t>
                          </m:r>
                        </m:sub>
                      </m:sSub>
                      <m:r>
                        <a:rPr lang="en-US" b="1" i="1" smtClean="0">
                          <a:solidFill>
                            <a:srgbClr val="0000CC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b="1" i="1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l-GR" b="1" i="1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  <m:sSub>
                            <m:sSubPr>
                              <m:ctrlPr>
                                <a:rPr lang="el-GR" b="1" i="1" smtClean="0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l-GR" b="1" i="1" smtClean="0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</a:rPr>
                                <m:t>𝝊</m:t>
                              </m:r>
                            </m:e>
                            <m:sub>
                              <m:r>
                                <a:rPr lang="el-GR" b="1" i="1" smtClean="0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en-US" b="1" i="1" smtClean="0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l-GR" b="1" i="1" smtClean="0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</a:rPr>
                                <m:t>𝝊</m:t>
                              </m:r>
                            </m:e>
                            <m:sub>
                              <m:r>
                                <a:rPr lang="el-GR" b="1" i="1" smtClean="0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</m:sub>
                          </m:sSub>
                          <m:r>
                            <a:rPr lang="el-GR" b="1" i="1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  <m:t>+</m:t>
                          </m:r>
                          <m:sSub>
                            <m:sSubPr>
                              <m:ctrlPr>
                                <a:rPr lang="el-GR" b="1" i="1" smtClean="0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l-GR" b="1" i="1" smtClean="0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</a:rPr>
                                <m:t>𝝊</m:t>
                              </m:r>
                            </m:e>
                            <m:sub>
                              <m:r>
                                <a:rPr lang="el-GR" b="1" i="1" smtClean="0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b>
                          </m:sSub>
                        </m:den>
                      </m:f>
                      <m:sSub>
                        <m:sSubPr>
                          <m:ctrlPr>
                            <a:rPr lang="el-GR" b="1" i="1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1" i="1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  <m:t>𝑫</m:t>
                          </m:r>
                        </m:e>
                        <m:sub>
                          <m:r>
                            <a:rPr lang="en-US" b="1" i="1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  <m:t>𝒊</m:t>
                          </m:r>
                        </m:sub>
                      </m:sSub>
                      <m:r>
                        <a:rPr lang="el-GR" b="1" i="1" smtClean="0">
                          <a:solidFill>
                            <a:srgbClr val="0000CC"/>
                          </a:solidFill>
                          <a:latin typeface="Cambria Math" panose="02040503050406030204" pitchFamily="18" charset="0"/>
                        </a:rPr>
                        <m:t>    </m:t>
                      </m:r>
                      <m:r>
                        <a:rPr lang="el-GR" b="1" i="1" smtClean="0">
                          <a:solidFill>
                            <a:srgbClr val="0000CC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⇒</m:t>
                      </m:r>
                      <m:r>
                        <a:rPr lang="el-GR" b="1" i="1" smtClean="0">
                          <a:solidFill>
                            <a:srgbClr val="0000CC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lang="el-GR" b="1" dirty="0">
                  <a:solidFill>
                    <a:srgbClr val="0000CC"/>
                  </a:solidFill>
                </a:endParaRPr>
              </a:p>
            </p:txBody>
          </p:sp>
        </mc:Choice>
        <mc:Fallback xmlns="">
          <p:sp>
            <p:nvSpPr>
              <p:cNvPr id="18" name="TextBox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33356" y="4088780"/>
                <a:ext cx="2171813" cy="565732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49" name="Ομάδα 48"/>
          <p:cNvGrpSpPr/>
          <p:nvPr/>
        </p:nvGrpSpPr>
        <p:grpSpPr>
          <a:xfrm>
            <a:off x="4802707" y="4101245"/>
            <a:ext cx="3929944" cy="565155"/>
            <a:chOff x="4802707" y="4101245"/>
            <a:chExt cx="3929944" cy="565155"/>
          </a:xfrm>
        </p:grpSpPr>
        <p:sp>
          <p:nvSpPr>
            <p:cNvPr id="19" name="Ορθογώνιο 18"/>
            <p:cNvSpPr/>
            <p:nvPr/>
          </p:nvSpPr>
          <p:spPr>
            <a:xfrm>
              <a:off x="4802707" y="4181019"/>
              <a:ext cx="2712602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l-GR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Διαπερατότητα Κύματος:</a:t>
              </a:r>
              <a:endParaRPr lang="el-GR" dirty="0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0" name="TextBox 19"/>
                <p:cNvSpPr txBox="1"/>
                <p:nvPr/>
              </p:nvSpPr>
              <p:spPr>
                <a:xfrm>
                  <a:off x="7559316" y="4101245"/>
                  <a:ext cx="1173335" cy="565155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b="1" i="1" smtClean="0">
                            <a:solidFill>
                              <a:srgbClr val="0000CC"/>
                            </a:solidFill>
                            <a:latin typeface="Cambria Math" panose="02040503050406030204" pitchFamily="18" charset="0"/>
                          </a:rPr>
                          <m:t>𝒕</m:t>
                        </m:r>
                        <m:r>
                          <a:rPr lang="en-US" b="1" i="1" smtClean="0">
                            <a:solidFill>
                              <a:srgbClr val="0000CC"/>
                            </a:solidFill>
                            <a:latin typeface="Cambria Math" panose="02040503050406030204" pitchFamily="18" charset="0"/>
                          </a:rPr>
                          <m:t>=</m:t>
                        </m:r>
                        <m:f>
                          <m:fPr>
                            <m:ctrlPr>
                              <a:rPr lang="en-US" b="1" i="1" smtClean="0">
                                <a:solidFill>
                                  <a:srgbClr val="0000CC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sSub>
                              <m:sSubPr>
                                <m:ctrlPr>
                                  <a:rPr lang="en-US" b="1" i="1" smtClean="0">
                                    <a:solidFill>
                                      <a:srgbClr val="0000CC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b="1" i="1" smtClean="0">
                                    <a:solidFill>
                                      <a:srgbClr val="0000CC"/>
                                    </a:solidFill>
                                    <a:latin typeface="Cambria Math" panose="02040503050406030204" pitchFamily="18" charset="0"/>
                                  </a:rPr>
                                  <m:t>𝑫</m:t>
                                </m:r>
                              </m:e>
                              <m:sub>
                                <m:r>
                                  <a:rPr lang="en-US" b="1" i="1" smtClean="0">
                                    <a:solidFill>
                                      <a:srgbClr val="0000CC"/>
                                    </a:solidFill>
                                    <a:latin typeface="Cambria Math" panose="02040503050406030204" pitchFamily="18" charset="0"/>
                                  </a:rPr>
                                  <m:t>𝒕</m:t>
                                </m:r>
                              </m:sub>
                            </m:sSub>
                          </m:num>
                          <m:den>
                            <m:sSub>
                              <m:sSubPr>
                                <m:ctrlPr>
                                  <a:rPr lang="en-US" b="1" i="1" smtClean="0">
                                    <a:solidFill>
                                      <a:srgbClr val="0000CC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b="1" i="1" smtClean="0">
                                    <a:solidFill>
                                      <a:srgbClr val="0000CC"/>
                                    </a:solidFill>
                                    <a:latin typeface="Cambria Math" panose="02040503050406030204" pitchFamily="18" charset="0"/>
                                  </a:rPr>
                                  <m:t>𝑫</m:t>
                                </m:r>
                              </m:e>
                              <m:sub>
                                <m:r>
                                  <a:rPr lang="en-US" b="1" i="1" smtClean="0">
                                    <a:solidFill>
                                      <a:srgbClr val="0000CC"/>
                                    </a:solidFill>
                                    <a:latin typeface="Cambria Math" panose="02040503050406030204" pitchFamily="18" charset="0"/>
                                  </a:rPr>
                                  <m:t>𝒊</m:t>
                                </m:r>
                              </m:sub>
                            </m:sSub>
                          </m:den>
                        </m:f>
                        <m:r>
                          <a:rPr lang="en-US" b="1" i="1" smtClean="0">
                            <a:solidFill>
                              <a:srgbClr val="0000CC"/>
                            </a:solidFill>
                            <a:latin typeface="Cambria Math" panose="02040503050406030204" pitchFamily="18" charset="0"/>
                          </a:rPr>
                          <m:t>    </m:t>
                        </m:r>
                        <m:r>
                          <a:rPr lang="en-US" b="1" i="1" smtClean="0">
                            <a:solidFill>
                              <a:srgbClr val="0000CC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⇒</m:t>
                        </m:r>
                      </m:oMath>
                    </m:oMathPara>
                  </a14:m>
                  <a:endParaRPr lang="el-GR" b="1" dirty="0">
                    <a:solidFill>
                      <a:srgbClr val="0000CC"/>
                    </a:solidFill>
                  </a:endParaRPr>
                </a:p>
              </p:txBody>
            </p:sp>
          </mc:Choice>
          <mc:Fallback xmlns="">
            <p:sp>
              <p:nvSpPr>
                <p:cNvPr id="20" name="TextBox 19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559316" y="4101245"/>
                  <a:ext cx="1173335" cy="565155"/>
                </a:xfrm>
                <a:prstGeom prst="rect">
                  <a:avLst/>
                </a:prstGeom>
                <a:blipFill>
                  <a:blip r:embed="rId10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24" name="Ορθογώνιο 23"/>
          <p:cNvSpPr/>
          <p:nvPr/>
        </p:nvSpPr>
        <p:spPr>
          <a:xfrm>
            <a:off x="277944" y="6016726"/>
            <a:ext cx="583392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Αυτό σημαίνει ότι το προσπίπτον κύμα και το διερχόμενο κύμα είναι συμφασικά</a:t>
            </a:r>
            <a:endParaRPr lang="el-GR" dirty="0"/>
          </a:p>
        </p:txBody>
      </p:sp>
      <p:grpSp>
        <p:nvGrpSpPr>
          <p:cNvPr id="26" name="Ομάδα 25"/>
          <p:cNvGrpSpPr/>
          <p:nvPr/>
        </p:nvGrpSpPr>
        <p:grpSpPr>
          <a:xfrm>
            <a:off x="6491513" y="5140661"/>
            <a:ext cx="5502137" cy="1752264"/>
            <a:chOff x="2266344" y="1588813"/>
            <a:chExt cx="7910880" cy="1752264"/>
          </a:xfrm>
        </p:grpSpPr>
        <p:grpSp>
          <p:nvGrpSpPr>
            <p:cNvPr id="39" name="Ομάδα 38"/>
            <p:cNvGrpSpPr/>
            <p:nvPr/>
          </p:nvGrpSpPr>
          <p:grpSpPr>
            <a:xfrm>
              <a:off x="2266344" y="1725421"/>
              <a:ext cx="7910880" cy="1443466"/>
              <a:chOff x="2266344" y="1725421"/>
              <a:chExt cx="7910880" cy="1443466"/>
            </a:xfrm>
          </p:grpSpPr>
          <p:sp>
            <p:nvSpPr>
              <p:cNvPr id="42" name="Ορθογώνιο 41"/>
              <p:cNvSpPr/>
              <p:nvPr/>
            </p:nvSpPr>
            <p:spPr>
              <a:xfrm>
                <a:off x="2266344" y="1728887"/>
                <a:ext cx="3960000" cy="1440000"/>
              </a:xfrm>
              <a:prstGeom prst="rect">
                <a:avLst/>
              </a:prstGeom>
              <a:solidFill>
                <a:schemeClr val="bg1">
                  <a:lumMod val="5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/>
              </a:p>
            </p:txBody>
          </p:sp>
          <p:sp>
            <p:nvSpPr>
              <p:cNvPr id="43" name="Ορθογώνιο 42"/>
              <p:cNvSpPr/>
              <p:nvPr/>
            </p:nvSpPr>
            <p:spPr>
              <a:xfrm>
                <a:off x="6217224" y="1725421"/>
                <a:ext cx="3960000" cy="1440000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/>
              </a:p>
            </p:txBody>
          </p:sp>
        </p:grpSp>
        <p:cxnSp>
          <p:nvCxnSpPr>
            <p:cNvPr id="40" name="Ευθεία γραμμή σύνδεσης 39"/>
            <p:cNvCxnSpPr/>
            <p:nvPr/>
          </p:nvCxnSpPr>
          <p:spPr>
            <a:xfrm>
              <a:off x="6213230" y="1588813"/>
              <a:ext cx="0" cy="1752264"/>
            </a:xfrm>
            <a:prstGeom prst="line">
              <a:avLst/>
            </a:prstGeom>
            <a:ln w="38100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7" name="Ομάδα 26"/>
          <p:cNvGrpSpPr/>
          <p:nvPr/>
        </p:nvGrpSpPr>
        <p:grpSpPr>
          <a:xfrm>
            <a:off x="6602606" y="5499457"/>
            <a:ext cx="2891555" cy="805336"/>
            <a:chOff x="2426071" y="1806933"/>
            <a:chExt cx="4157429" cy="805336"/>
          </a:xfrm>
        </p:grpSpPr>
        <mc:AlternateContent xmlns:mc="http://schemas.openxmlformats.org/markup-compatibility/2006" xmlns:a14="http://schemas.microsoft.com/office/drawing/2010/main">
          <mc:Choice Requires="a14">
            <p:graphicFrame>
              <p:nvGraphicFramePr>
                <p:cNvPr id="36" name="Γράφημα 35"/>
                <p:cNvGraphicFramePr>
                  <a:graphicFrameLocks/>
                </p:cNvGraphicFramePr>
                <p:nvPr>
                  <p:extLst>
                    <p:ext uri="{D42A27DB-BD31-4B8C-83A1-F6EECF244321}">
                      <p14:modId xmlns:p14="http://schemas.microsoft.com/office/powerpoint/2010/main" val="2085623924"/>
                    </p:ext>
                  </p:extLst>
                </p:nvPr>
              </p:nvGraphicFramePr>
              <p:xfrm>
                <a:off x="2426071" y="2036269"/>
                <a:ext cx="4157429" cy="576000"/>
              </p:xfrm>
              <a:graphic>
                <a:graphicData uri="http://schemas.openxmlformats.org/drawingml/2006/chart">
                  <c:chart xmlns:c="http://schemas.openxmlformats.org/drawingml/2006/chart" xmlns:r="http://schemas.openxmlformats.org/officeDocument/2006/relationships" r:id="rId11"/>
                </a:graphicData>
              </a:graphic>
            </p:graphicFrame>
          </mc:Choice>
          <mc:Fallback xmlns="">
            <p:graphicFrame>
              <p:nvGraphicFramePr>
                <p:cNvPr id="36" name="Γράφημα 35"/>
                <p:cNvGraphicFramePr>
                  <a:graphicFrameLocks/>
                </p:cNvGraphicFramePr>
                <p:nvPr>
                  <p:extLst>
                    <p:ext uri="{D42A27DB-BD31-4B8C-83A1-F6EECF244321}">
                      <p14:modId xmlns:p14="http://schemas.microsoft.com/office/powerpoint/2010/main" val="2085623924"/>
                    </p:ext>
                  </p:extLst>
                </p:nvPr>
              </p:nvGraphicFramePr>
              <p:xfrm>
                <a:off x="2426071" y="2036269"/>
                <a:ext cx="4157429" cy="576000"/>
              </p:xfrm>
              <a:graphic>
                <a:graphicData uri="http://schemas.openxmlformats.org/drawingml/2006/chart">
                  <c:chart xmlns:c="http://schemas.openxmlformats.org/drawingml/2006/chart" xmlns:r="http://schemas.openxmlformats.org/officeDocument/2006/relationships" r:id="rId13"/>
                </a:graphicData>
              </a:graphic>
            </p:graphicFrame>
          </mc:Fallback>
        </mc:AlternateContent>
        <p:cxnSp>
          <p:nvCxnSpPr>
            <p:cNvPr id="37" name="Ευθύγραμμο βέλος σύνδεσης 36"/>
            <p:cNvCxnSpPr/>
            <p:nvPr/>
          </p:nvCxnSpPr>
          <p:spPr>
            <a:xfrm flipV="1">
              <a:off x="4128047" y="1963164"/>
              <a:ext cx="809757" cy="0"/>
            </a:xfrm>
            <a:prstGeom prst="straightConnector1">
              <a:avLst/>
            </a:prstGeom>
            <a:ln w="31750">
              <a:solidFill>
                <a:srgbClr val="FF0000"/>
              </a:solidFill>
              <a:tailEnd type="triangle" w="med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8" name="TextBox 37"/>
                <p:cNvSpPr txBox="1"/>
                <p:nvPr/>
              </p:nvSpPr>
              <p:spPr>
                <a:xfrm>
                  <a:off x="3801612" y="1806933"/>
                  <a:ext cx="392672" cy="369332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l-GR" sz="2400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l-GR" sz="2400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𝝊</m:t>
                            </m:r>
                          </m:e>
                          <m:sub>
                            <m:r>
                              <a:rPr lang="el-GR" sz="2400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𝟏</m:t>
                            </m:r>
                          </m:sub>
                        </m:sSub>
                      </m:oMath>
                    </m:oMathPara>
                  </a14:m>
                  <a:endParaRPr lang="el-GR" sz="2400" b="1" dirty="0">
                    <a:solidFill>
                      <a:srgbClr val="FF0000"/>
                    </a:solidFill>
                  </a:endParaRPr>
                </a:p>
              </p:txBody>
            </p:sp>
          </mc:Choice>
          <mc:Fallback xmlns="">
            <p:sp>
              <p:nvSpPr>
                <p:cNvPr id="38" name="TextBox 37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801612" y="1806933"/>
                  <a:ext cx="392672" cy="369332"/>
                </a:xfrm>
                <a:prstGeom prst="rect">
                  <a:avLst/>
                </a:prstGeom>
                <a:blipFill>
                  <a:blip r:embed="rId14"/>
                  <a:stretch>
                    <a:fillRect l="-28889" r="-42222" b="-14754"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29" name="Ομάδα 28"/>
          <p:cNvGrpSpPr/>
          <p:nvPr/>
        </p:nvGrpSpPr>
        <p:grpSpPr>
          <a:xfrm>
            <a:off x="9170751" y="5731384"/>
            <a:ext cx="2891555" cy="826532"/>
            <a:chOff x="6118508" y="2038860"/>
            <a:chExt cx="4157429" cy="826532"/>
          </a:xfrm>
        </p:grpSpPr>
        <mc:AlternateContent xmlns:mc="http://schemas.openxmlformats.org/markup-compatibility/2006" xmlns:a14="http://schemas.microsoft.com/office/drawing/2010/main">
          <mc:Choice Requires="a14">
            <p:graphicFrame>
              <p:nvGraphicFramePr>
                <p:cNvPr id="30" name="Γράφημα 29"/>
                <p:cNvGraphicFramePr>
                  <a:graphicFrameLocks/>
                </p:cNvGraphicFramePr>
                <p:nvPr>
                  <p:extLst>
                    <p:ext uri="{D42A27DB-BD31-4B8C-83A1-F6EECF244321}">
                      <p14:modId xmlns:p14="http://schemas.microsoft.com/office/powerpoint/2010/main" val="1830163690"/>
                    </p:ext>
                  </p:extLst>
                </p:nvPr>
              </p:nvGraphicFramePr>
              <p:xfrm>
                <a:off x="6118508" y="2038860"/>
                <a:ext cx="4157429" cy="648000"/>
              </p:xfrm>
              <a:graphic>
                <a:graphicData uri="http://schemas.openxmlformats.org/drawingml/2006/chart">
                  <c:chart xmlns:c="http://schemas.openxmlformats.org/drawingml/2006/chart" xmlns:r="http://schemas.openxmlformats.org/officeDocument/2006/relationships" r:id="rId15"/>
                </a:graphicData>
              </a:graphic>
            </p:graphicFrame>
          </mc:Choice>
          <mc:Fallback xmlns="">
            <p:graphicFrame>
              <p:nvGraphicFramePr>
                <p:cNvPr id="21" name="Γράφημα 20"/>
                <p:cNvGraphicFramePr>
                  <a:graphicFrameLocks/>
                </p:cNvGraphicFramePr>
                <p:nvPr>
                  <p:extLst>
                    <p:ext uri="{D42A27DB-BD31-4B8C-83A1-F6EECF244321}">
                      <p14:modId xmlns:p14="http://schemas.microsoft.com/office/powerpoint/2010/main" val="4149950057"/>
                    </p:ext>
                  </p:extLst>
                </p:nvPr>
              </p:nvGraphicFramePr>
              <p:xfrm>
                <a:off x="6118508" y="2038860"/>
                <a:ext cx="4157429" cy="648000"/>
              </p:xfrm>
              <a:graphic>
                <a:graphicData uri="http://schemas.openxmlformats.org/drawingml/2006/chart">
                  <c:chart xmlns:c="http://schemas.openxmlformats.org/drawingml/2006/chart" xmlns:r="http://schemas.openxmlformats.org/officeDocument/2006/relationships" r:id="rId16"/>
                </a:graphicData>
              </a:graphic>
            </p:graphicFrame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1" name="TextBox 30"/>
                <p:cNvSpPr txBox="1"/>
                <p:nvPr/>
              </p:nvSpPr>
              <p:spPr>
                <a:xfrm>
                  <a:off x="7834704" y="2496060"/>
                  <a:ext cx="392672" cy="369332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l-GR" sz="2400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l-GR" sz="2400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𝝊</m:t>
                            </m:r>
                          </m:e>
                          <m:sub>
                            <m:r>
                              <a:rPr lang="el-GR" sz="2400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𝟐</m:t>
                            </m:r>
                          </m:sub>
                        </m:sSub>
                      </m:oMath>
                    </m:oMathPara>
                  </a14:m>
                  <a:endParaRPr lang="el-GR" sz="2400" b="1" dirty="0">
                    <a:solidFill>
                      <a:srgbClr val="FF0000"/>
                    </a:solidFill>
                  </a:endParaRPr>
                </a:p>
              </p:txBody>
            </p:sp>
          </mc:Choice>
          <mc:Fallback xmlns="">
            <p:sp>
              <p:nvSpPr>
                <p:cNvPr id="22" name="TextBox 21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834704" y="2496060"/>
                  <a:ext cx="392672" cy="369332"/>
                </a:xfrm>
                <a:prstGeom prst="rect">
                  <a:avLst/>
                </a:prstGeom>
                <a:blipFill>
                  <a:blip r:embed="rId17"/>
                  <a:stretch>
                    <a:fillRect l="-10769" r="-7692" b="-16667"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32" name="Ευθύγραμμο βέλος σύνδεσης 31"/>
            <p:cNvCxnSpPr/>
            <p:nvPr/>
          </p:nvCxnSpPr>
          <p:spPr>
            <a:xfrm flipV="1">
              <a:off x="8197223" y="2698656"/>
              <a:ext cx="576000" cy="0"/>
            </a:xfrm>
            <a:prstGeom prst="straightConnector1">
              <a:avLst/>
            </a:prstGeom>
            <a:ln w="31750">
              <a:solidFill>
                <a:srgbClr val="FF0000"/>
              </a:solidFill>
              <a:tailEnd type="triangle" w="med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51" name="TextBox 50"/>
              <p:cNvSpPr txBox="1"/>
              <p:nvPr/>
            </p:nvSpPr>
            <p:spPr>
              <a:xfrm>
                <a:off x="8844332" y="4091864"/>
                <a:ext cx="1343766" cy="628505"/>
              </a:xfrm>
              <a:prstGeom prst="rect">
                <a:avLst/>
              </a:prstGeom>
              <a:noFill/>
              <a:ln w="28575">
                <a:solidFill>
                  <a:srgbClr val="FF0000"/>
                </a:solidFill>
              </a:ln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solidFill>
                            <a:srgbClr val="0000CC"/>
                          </a:solidFill>
                          <a:latin typeface="Cambria Math" panose="02040503050406030204" pitchFamily="18" charset="0"/>
                        </a:rPr>
                        <m:t>𝒕</m:t>
                      </m:r>
                      <m:r>
                        <a:rPr lang="en-US" sz="2000" b="1" i="1" smtClean="0">
                          <a:solidFill>
                            <a:srgbClr val="0000CC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2000" b="1" i="1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l-GR" sz="2000" b="1" i="1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  <m:sSub>
                            <m:sSubPr>
                              <m:ctrlPr>
                                <a:rPr lang="el-GR" sz="2000" b="1" i="1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l-GR" sz="2000" b="1" i="1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</a:rPr>
                                <m:t>𝝊</m:t>
                              </m:r>
                            </m:e>
                            <m:sub>
                              <m:r>
                                <a:rPr lang="el-GR" sz="2000" b="1" i="1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en-US" sz="2000" b="1" i="1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l-GR" sz="2000" b="1" i="1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</a:rPr>
                                <m:t>𝝊</m:t>
                              </m:r>
                            </m:e>
                            <m:sub>
                              <m:r>
                                <a:rPr lang="el-GR" sz="2000" b="1" i="1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</m:sub>
                          </m:sSub>
                          <m:r>
                            <a:rPr lang="el-GR" sz="2000" b="1" i="1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  <m:t>+</m:t>
                          </m:r>
                          <m:sSub>
                            <m:sSubPr>
                              <m:ctrlPr>
                                <a:rPr lang="el-GR" sz="2000" b="1" i="1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l-GR" sz="2000" b="1" i="1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</a:rPr>
                                <m:t>𝝊</m:t>
                              </m:r>
                            </m:e>
                            <m:sub>
                              <m:r>
                                <a:rPr lang="el-GR" sz="2000" b="1" i="1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lang="el-GR" sz="2000" b="1" dirty="0">
                  <a:solidFill>
                    <a:srgbClr val="0000CC"/>
                  </a:solidFill>
                </a:endParaRPr>
              </a:p>
            </p:txBody>
          </p:sp>
        </mc:Choice>
        <mc:Fallback xmlns="">
          <p:sp>
            <p:nvSpPr>
              <p:cNvPr id="51" name="TextBox 5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844332" y="4091864"/>
                <a:ext cx="1343766" cy="628505"/>
              </a:xfrm>
              <a:prstGeom prst="rect">
                <a:avLst/>
              </a:prstGeom>
              <a:blipFill>
                <a:blip r:embed="rId18"/>
                <a:stretch>
                  <a:fillRect/>
                </a:stretch>
              </a:blipFill>
              <a:ln w="28575">
                <a:solidFill>
                  <a:srgbClr val="FF0000"/>
                </a:solidFill>
              </a:ln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2" name="Ομάδα 1"/>
          <p:cNvGrpSpPr/>
          <p:nvPr/>
        </p:nvGrpSpPr>
        <p:grpSpPr>
          <a:xfrm>
            <a:off x="277944" y="5445725"/>
            <a:ext cx="5489909" cy="420448"/>
            <a:chOff x="277944" y="5445725"/>
            <a:chExt cx="5489909" cy="420448"/>
          </a:xfrm>
        </p:grpSpPr>
        <p:grpSp>
          <p:nvGrpSpPr>
            <p:cNvPr id="50" name="Ομάδα 49"/>
            <p:cNvGrpSpPr/>
            <p:nvPr/>
          </p:nvGrpSpPr>
          <p:grpSpPr>
            <a:xfrm>
              <a:off x="277944" y="5496841"/>
              <a:ext cx="2550879" cy="369332"/>
              <a:chOff x="277944" y="5744275"/>
              <a:chExt cx="2550879" cy="369332"/>
            </a:xfrm>
          </p:grpSpPr>
          <p:sp>
            <p:nvSpPr>
              <p:cNvPr id="21" name="Ορθογώνιο 20"/>
              <p:cNvSpPr/>
              <p:nvPr/>
            </p:nvSpPr>
            <p:spPr>
              <a:xfrm>
                <a:off x="277944" y="5744275"/>
                <a:ext cx="1524776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l-GR" b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Ισχύει πάντα:</a:t>
                </a:r>
                <a:endParaRPr lang="el-GR" dirty="0"/>
              </a:p>
            </p:txBody>
          </p: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22" name="TextBox 21"/>
                  <p:cNvSpPr txBox="1"/>
                  <p:nvPr/>
                </p:nvSpPr>
                <p:spPr>
                  <a:xfrm>
                    <a:off x="1873433" y="5765702"/>
                    <a:ext cx="955390" cy="276999"/>
                  </a:xfrm>
                  <a:prstGeom prst="rect">
                    <a:avLst/>
                  </a:prstGeom>
                  <a:noFill/>
                </p:spPr>
                <p:txBody>
                  <a:bodyPr wrap="none" lIns="0" tIns="0" rIns="0" bIns="0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n-US" b="1" i="1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  <m:t>𝒕</m:t>
                          </m:r>
                          <m:r>
                            <a:rPr lang="el-GR" b="1" i="1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  <m:t>&gt;</m:t>
                          </m:r>
                          <m:r>
                            <a:rPr lang="el-GR" b="1" i="1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  <m:t>𝟎</m:t>
                          </m:r>
                          <m:r>
                            <a:rPr lang="el-GR" b="1" i="1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  <m:t>  ⇒</m:t>
                          </m:r>
                        </m:oMath>
                      </m:oMathPara>
                    </a14:m>
                    <a:endParaRPr lang="el-GR" b="1" dirty="0">
                      <a:solidFill>
                        <a:srgbClr val="0000CC"/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22" name="TextBox 21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1873433" y="5765702"/>
                    <a:ext cx="955390" cy="276999"/>
                  </a:xfrm>
                  <a:prstGeom prst="rect">
                    <a:avLst/>
                  </a:prstGeom>
                  <a:blipFill>
                    <a:blip r:embed="rId19"/>
                    <a:stretch>
                      <a:fillRect l="-4459" r="-3822" b="-6522"/>
                    </a:stretch>
                  </a:blipFill>
                </p:spPr>
                <p:txBody>
                  <a:bodyPr/>
                  <a:lstStyle/>
                  <a:p>
                    <a:r>
                      <a:rPr lang="el-GR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3" name="TextBox 22"/>
                <p:cNvSpPr txBox="1"/>
                <p:nvPr/>
              </p:nvSpPr>
              <p:spPr>
                <a:xfrm>
                  <a:off x="2967916" y="5487490"/>
                  <a:ext cx="1135374" cy="307777"/>
                </a:xfrm>
                <a:prstGeom prst="rect">
                  <a:avLst/>
                </a:prstGeom>
                <a:noFill/>
                <a:ln w="19050">
                  <a:noFill/>
                </a:ln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sz="2000" b="1" i="1" smtClean="0">
                                <a:solidFill>
                                  <a:srgbClr val="0000CC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000" b="1" i="1">
                                <a:solidFill>
                                  <a:srgbClr val="0000CC"/>
                                </a:solidFill>
                                <a:latin typeface="Cambria Math" panose="02040503050406030204" pitchFamily="18" charset="0"/>
                              </a:rPr>
                              <m:t>𝑫</m:t>
                            </m:r>
                          </m:e>
                          <m:sub>
                            <m:r>
                              <a:rPr lang="en-US" sz="2000" b="1" i="1">
                                <a:solidFill>
                                  <a:srgbClr val="0000CC"/>
                                </a:solidFill>
                                <a:latin typeface="Cambria Math" panose="02040503050406030204" pitchFamily="18" charset="0"/>
                              </a:rPr>
                              <m:t>𝒊</m:t>
                            </m:r>
                          </m:sub>
                        </m:sSub>
                        <m:r>
                          <a:rPr lang="en-US" sz="2000" b="1" i="1" smtClean="0">
                            <a:solidFill>
                              <a:srgbClr val="0000CC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l-GR" sz="2000" b="1" i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𝛋𝛂𝛊</m:t>
                        </m:r>
                        <m:r>
                          <a:rPr lang="el-GR" sz="2000" b="1" i="1" smtClean="0">
                            <a:solidFill>
                              <a:srgbClr val="0000CC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  <m:sSub>
                          <m:sSubPr>
                            <m:ctrlPr>
                              <a:rPr lang="en-US" sz="2000" b="1" i="1">
                                <a:solidFill>
                                  <a:srgbClr val="0000CC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000" b="1" i="1">
                                <a:solidFill>
                                  <a:srgbClr val="0000CC"/>
                                </a:solidFill>
                                <a:latin typeface="Cambria Math" panose="02040503050406030204" pitchFamily="18" charset="0"/>
                              </a:rPr>
                              <m:t>𝑫</m:t>
                            </m:r>
                          </m:e>
                          <m:sub>
                            <m:r>
                              <a:rPr lang="en-US" sz="2000" b="1" i="1" smtClean="0">
                                <a:solidFill>
                                  <a:srgbClr val="0000CC"/>
                                </a:solidFill>
                                <a:latin typeface="Cambria Math" panose="02040503050406030204" pitchFamily="18" charset="0"/>
                              </a:rPr>
                              <m:t>𝒕</m:t>
                            </m:r>
                          </m:sub>
                        </m:sSub>
                      </m:oMath>
                    </m:oMathPara>
                  </a14:m>
                  <a:endParaRPr lang="el-GR" sz="2000" b="1" dirty="0">
                    <a:solidFill>
                      <a:srgbClr val="0000CC"/>
                    </a:solidFill>
                  </a:endParaRPr>
                </a:p>
              </p:txBody>
            </p:sp>
          </mc:Choice>
          <mc:Fallback xmlns="">
            <p:sp>
              <p:nvSpPr>
                <p:cNvPr id="23" name="TextBox 22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967916" y="5487490"/>
                  <a:ext cx="1135374" cy="307777"/>
                </a:xfrm>
                <a:prstGeom prst="rect">
                  <a:avLst/>
                </a:prstGeom>
                <a:blipFill>
                  <a:blip r:embed="rId20"/>
                  <a:stretch>
                    <a:fillRect l="-4839" r="-2151" b="-15686"/>
                  </a:stretch>
                </a:blipFill>
                <a:ln w="19050">
                  <a:noFill/>
                </a:ln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52" name="Ορθογώνιο 51"/>
            <p:cNvSpPr/>
            <p:nvPr/>
          </p:nvSpPr>
          <p:spPr>
            <a:xfrm>
              <a:off x="4118042" y="5445725"/>
              <a:ext cx="1649811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l-GR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είναι </a:t>
              </a:r>
              <a:r>
                <a:rPr lang="el-GR" b="1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ομόσημα</a:t>
              </a:r>
              <a:endParaRPr lang="el-GR" dirty="0"/>
            </a:p>
          </p:txBody>
        </p:sp>
      </p:grpSp>
    </p:spTree>
    <p:extLst>
      <p:ext uri="{BB962C8B-B14F-4D97-AF65-F5344CB8AC3E}">
        <p14:creationId xmlns:p14="http://schemas.microsoft.com/office/powerpoint/2010/main" val="9839089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6" grpId="0"/>
      <p:bldP spid="17" grpId="0"/>
      <p:bldP spid="18" grpId="0"/>
      <p:bldP spid="24" grpId="0"/>
      <p:bldP spid="51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Ομάδα 5"/>
          <p:cNvGrpSpPr/>
          <p:nvPr/>
        </p:nvGrpSpPr>
        <p:grpSpPr>
          <a:xfrm>
            <a:off x="6691265" y="5105736"/>
            <a:ext cx="5404561" cy="1752264"/>
            <a:chOff x="2266344" y="1588813"/>
            <a:chExt cx="7910880" cy="1752264"/>
          </a:xfrm>
        </p:grpSpPr>
        <p:grpSp>
          <p:nvGrpSpPr>
            <p:cNvPr id="19" name="Ομάδα 18"/>
            <p:cNvGrpSpPr/>
            <p:nvPr/>
          </p:nvGrpSpPr>
          <p:grpSpPr>
            <a:xfrm>
              <a:off x="2266344" y="1725421"/>
              <a:ext cx="7910880" cy="1443466"/>
              <a:chOff x="2266344" y="1725421"/>
              <a:chExt cx="7910880" cy="1443466"/>
            </a:xfrm>
          </p:grpSpPr>
          <p:sp>
            <p:nvSpPr>
              <p:cNvPr id="22" name="Ορθογώνιο 21"/>
              <p:cNvSpPr/>
              <p:nvPr/>
            </p:nvSpPr>
            <p:spPr>
              <a:xfrm>
                <a:off x="2266344" y="1728887"/>
                <a:ext cx="3960000" cy="1440000"/>
              </a:xfrm>
              <a:prstGeom prst="rect">
                <a:avLst/>
              </a:prstGeom>
              <a:solidFill>
                <a:schemeClr val="bg1">
                  <a:lumMod val="5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/>
              </a:p>
            </p:txBody>
          </p:sp>
          <p:sp>
            <p:nvSpPr>
              <p:cNvPr id="23" name="Ορθογώνιο 22"/>
              <p:cNvSpPr/>
              <p:nvPr/>
            </p:nvSpPr>
            <p:spPr>
              <a:xfrm>
                <a:off x="6217224" y="1725421"/>
                <a:ext cx="3960000" cy="1440000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/>
              </a:p>
            </p:txBody>
          </p:sp>
        </p:grpSp>
        <p:cxnSp>
          <p:nvCxnSpPr>
            <p:cNvPr id="20" name="Ευθεία γραμμή σύνδεσης 19"/>
            <p:cNvCxnSpPr/>
            <p:nvPr/>
          </p:nvCxnSpPr>
          <p:spPr>
            <a:xfrm>
              <a:off x="6213230" y="1588813"/>
              <a:ext cx="0" cy="1752264"/>
            </a:xfrm>
            <a:prstGeom prst="line">
              <a:avLst/>
            </a:prstGeom>
            <a:ln w="38100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9" name="Ομάδα 8"/>
          <p:cNvGrpSpPr/>
          <p:nvPr/>
        </p:nvGrpSpPr>
        <p:grpSpPr>
          <a:xfrm>
            <a:off x="9322989" y="5696459"/>
            <a:ext cx="2840276" cy="826532"/>
            <a:chOff x="6118508" y="2038860"/>
            <a:chExt cx="4157429" cy="826532"/>
          </a:xfrm>
        </p:grpSpPr>
        <mc:AlternateContent xmlns:mc="http://schemas.openxmlformats.org/markup-compatibility/2006" xmlns:a14="http://schemas.microsoft.com/office/drawing/2010/main">
          <mc:Choice Requires="a14">
            <p:graphicFrame>
              <p:nvGraphicFramePr>
                <p:cNvPr id="10" name="Γράφημα 9"/>
                <p:cNvGraphicFramePr>
                  <a:graphicFrameLocks/>
                </p:cNvGraphicFramePr>
                <p:nvPr>
                  <p:extLst>
                    <p:ext uri="{D42A27DB-BD31-4B8C-83A1-F6EECF244321}">
                      <p14:modId xmlns:p14="http://schemas.microsoft.com/office/powerpoint/2010/main" val="3638724384"/>
                    </p:ext>
                  </p:extLst>
                </p:nvPr>
              </p:nvGraphicFramePr>
              <p:xfrm>
                <a:off x="6118508" y="2038860"/>
                <a:ext cx="4157429" cy="648000"/>
              </p:xfrm>
              <a:graphic>
                <a:graphicData uri="http://schemas.openxmlformats.org/drawingml/2006/chart">
                  <c:chart xmlns:c="http://schemas.openxmlformats.org/drawingml/2006/chart" xmlns:r="http://schemas.openxmlformats.org/officeDocument/2006/relationships" r:id="rId2"/>
                </a:graphicData>
              </a:graphic>
            </p:graphicFrame>
          </mc:Choice>
          <mc:Fallback xmlns="">
            <p:graphicFrame>
              <p:nvGraphicFramePr>
                <p:cNvPr id="10" name="Γράφημα 9"/>
                <p:cNvGraphicFramePr>
                  <a:graphicFrameLocks/>
                </p:cNvGraphicFramePr>
                <p:nvPr>
                  <p:extLst>
                    <p:ext uri="{D42A27DB-BD31-4B8C-83A1-F6EECF244321}">
                      <p14:modId xmlns:p14="http://schemas.microsoft.com/office/powerpoint/2010/main" val="807862749"/>
                    </p:ext>
                  </p:extLst>
                </p:nvPr>
              </p:nvGraphicFramePr>
              <p:xfrm>
                <a:off x="6118508" y="2038860"/>
                <a:ext cx="4157429" cy="648000"/>
              </p:xfrm>
              <a:graphic>
                <a:graphicData uri="http://schemas.openxmlformats.org/drawingml/2006/chart">
                  <c:chart xmlns:c="http://schemas.openxmlformats.org/drawingml/2006/chart" xmlns:r="http://schemas.openxmlformats.org/officeDocument/2006/relationships" r:id="rId6"/>
                </a:graphicData>
              </a:graphic>
            </p:graphicFrame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1" name="TextBox 10"/>
                <p:cNvSpPr txBox="1"/>
                <p:nvPr/>
              </p:nvSpPr>
              <p:spPr>
                <a:xfrm>
                  <a:off x="7834704" y="2496060"/>
                  <a:ext cx="392672" cy="369332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l-GR" sz="2400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l-GR" sz="2400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𝝊</m:t>
                            </m:r>
                          </m:e>
                          <m:sub>
                            <m:r>
                              <a:rPr lang="el-GR" sz="2400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𝟐</m:t>
                            </m:r>
                          </m:sub>
                        </m:sSub>
                      </m:oMath>
                    </m:oMathPara>
                  </a14:m>
                  <a:endParaRPr lang="el-GR" sz="2400" b="1" dirty="0">
                    <a:solidFill>
                      <a:srgbClr val="FF0000"/>
                    </a:solidFill>
                  </a:endParaRPr>
                </a:p>
              </p:txBody>
            </p:sp>
          </mc:Choice>
          <mc:Fallback xmlns="">
            <p:sp>
              <p:nvSpPr>
                <p:cNvPr id="11" name="TextBox 10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834704" y="2496060"/>
                  <a:ext cx="392672" cy="369332"/>
                </a:xfrm>
                <a:prstGeom prst="rect">
                  <a:avLst/>
                </a:prstGeom>
                <a:blipFill>
                  <a:blip r:embed="rId7"/>
                  <a:stretch>
                    <a:fillRect l="-10769" r="-7692" b="-16667"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12" name="Ευθύγραμμο βέλος σύνδεσης 11"/>
            <p:cNvCxnSpPr/>
            <p:nvPr/>
          </p:nvCxnSpPr>
          <p:spPr>
            <a:xfrm flipV="1">
              <a:off x="8307451" y="2698656"/>
              <a:ext cx="576000" cy="0"/>
            </a:xfrm>
            <a:prstGeom prst="straightConnector1">
              <a:avLst/>
            </a:prstGeom>
            <a:ln w="31750">
              <a:solidFill>
                <a:srgbClr val="FF0000"/>
              </a:solidFill>
              <a:tailEnd type="triangle" w="med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4" name="Ομάδα 23"/>
          <p:cNvGrpSpPr/>
          <p:nvPr/>
        </p:nvGrpSpPr>
        <p:grpSpPr>
          <a:xfrm>
            <a:off x="6738970" y="6004588"/>
            <a:ext cx="2799842" cy="640723"/>
            <a:chOff x="2336172" y="2487665"/>
            <a:chExt cx="4098245" cy="640723"/>
          </a:xfrm>
        </p:grpSpPr>
        <p:grpSp>
          <p:nvGrpSpPr>
            <p:cNvPr id="8" name="Ομάδα 7"/>
            <p:cNvGrpSpPr/>
            <p:nvPr/>
          </p:nvGrpSpPr>
          <p:grpSpPr>
            <a:xfrm>
              <a:off x="3636980" y="2759056"/>
              <a:ext cx="1293952" cy="369332"/>
              <a:chOff x="3636980" y="2618380"/>
              <a:chExt cx="1293952" cy="369332"/>
            </a:xfrm>
          </p:grpSpPr>
          <p:cxnSp>
            <p:nvCxnSpPr>
              <p:cNvPr id="14" name="Ευθύγραμμο βέλος σύνδεσης 13"/>
              <p:cNvCxnSpPr/>
              <p:nvPr/>
            </p:nvCxnSpPr>
            <p:spPr>
              <a:xfrm flipH="1" flipV="1">
                <a:off x="3636980" y="2773470"/>
                <a:ext cx="809757" cy="0"/>
              </a:xfrm>
              <a:prstGeom prst="straightConnector1">
                <a:avLst/>
              </a:prstGeom>
              <a:ln w="31750">
                <a:solidFill>
                  <a:srgbClr val="FF0000"/>
                </a:solidFill>
                <a:tailEnd type="triangle" w="med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15" name="TextBox 14"/>
                  <p:cNvSpPr txBox="1"/>
                  <p:nvPr/>
                </p:nvSpPr>
                <p:spPr>
                  <a:xfrm>
                    <a:off x="4538260" y="2618380"/>
                    <a:ext cx="392672" cy="369332"/>
                  </a:xfrm>
                  <a:prstGeom prst="rect">
                    <a:avLst/>
                  </a:prstGeom>
                  <a:noFill/>
                </p:spPr>
                <p:txBody>
                  <a:bodyPr wrap="none" lIns="0" tIns="0" rIns="0" bIns="0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sSub>
                            <m:sSubPr>
                              <m:ctrlPr>
                                <a:rPr lang="el-GR" sz="2400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l-GR" sz="2400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𝝊</m:t>
                              </m:r>
                            </m:e>
                            <m:sub>
                              <m:r>
                                <a:rPr lang="el-GR" sz="2400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</m:sub>
                          </m:sSub>
                        </m:oMath>
                      </m:oMathPara>
                    </a14:m>
                    <a:endParaRPr lang="el-GR" sz="2400" b="1" dirty="0">
                      <a:solidFill>
                        <a:srgbClr val="FF0000"/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15" name="TextBox 14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4538260" y="2618380"/>
                    <a:ext cx="392672" cy="369332"/>
                  </a:xfrm>
                  <a:prstGeom prst="rect">
                    <a:avLst/>
                  </a:prstGeom>
                  <a:blipFill>
                    <a:blip r:embed="rId8"/>
                    <a:stretch>
                      <a:fillRect l="-29545" r="-45455" b="-16667"/>
                    </a:stretch>
                  </a:blipFill>
                </p:spPr>
                <p:txBody>
                  <a:bodyPr/>
                  <a:lstStyle/>
                  <a:p>
                    <a:r>
                      <a:rPr lang="el-GR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  <mc:AlternateContent xmlns:mc="http://schemas.openxmlformats.org/markup-compatibility/2006" xmlns:a14="http://schemas.microsoft.com/office/drawing/2010/main">
          <mc:Choice Requires="a14">
            <p:graphicFrame>
              <p:nvGraphicFramePr>
                <p:cNvPr id="4" name="Γράφημα 3"/>
                <p:cNvGraphicFramePr>
                  <a:graphicFrameLocks/>
                </p:cNvGraphicFramePr>
                <p:nvPr>
                  <p:extLst>
                    <p:ext uri="{D42A27DB-BD31-4B8C-83A1-F6EECF244321}">
                      <p14:modId xmlns:p14="http://schemas.microsoft.com/office/powerpoint/2010/main" val="1843078308"/>
                    </p:ext>
                  </p:extLst>
                </p:nvPr>
              </p:nvGraphicFramePr>
              <p:xfrm>
                <a:off x="2336172" y="2487665"/>
                <a:ext cx="4098245" cy="328835"/>
              </p:xfrm>
              <a:graphic>
                <a:graphicData uri="http://schemas.openxmlformats.org/drawingml/2006/chart">
                  <c:chart xmlns:c="http://schemas.openxmlformats.org/drawingml/2006/chart" xmlns:r="http://schemas.openxmlformats.org/officeDocument/2006/relationships" r:id="rId9"/>
                </a:graphicData>
              </a:graphic>
            </p:graphicFrame>
          </mc:Choice>
          <mc:Fallback xmlns="">
            <p:graphicFrame>
              <p:nvGraphicFramePr>
                <p:cNvPr id="4" name="Γράφημα 3"/>
                <p:cNvGraphicFramePr>
                  <a:graphicFrameLocks/>
                </p:cNvGraphicFramePr>
                <p:nvPr>
                  <p:extLst>
                    <p:ext uri="{D42A27DB-BD31-4B8C-83A1-F6EECF244321}">
                      <p14:modId xmlns:p14="http://schemas.microsoft.com/office/powerpoint/2010/main" val="1843078308"/>
                    </p:ext>
                  </p:extLst>
                </p:nvPr>
              </p:nvGraphicFramePr>
              <p:xfrm>
                <a:off x="2336172" y="2487665"/>
                <a:ext cx="4098245" cy="328835"/>
              </p:xfrm>
              <a:graphic>
                <a:graphicData uri="http://schemas.openxmlformats.org/drawingml/2006/chart">
                  <c:chart xmlns:c="http://schemas.openxmlformats.org/drawingml/2006/chart" xmlns:r="http://schemas.openxmlformats.org/officeDocument/2006/relationships" r:id="rId10"/>
                </a:graphicData>
              </a:graphic>
            </p:graphicFrame>
          </mc:Fallback>
        </mc:AlternateContent>
      </p:grpSp>
      <p:sp>
        <p:nvSpPr>
          <p:cNvPr id="25" name="Text Box 1026"/>
          <p:cNvSpPr txBox="1">
            <a:spLocks noChangeArrowheads="1"/>
          </p:cNvSpPr>
          <p:nvPr/>
        </p:nvSpPr>
        <p:spPr bwMode="auto">
          <a:xfrm>
            <a:off x="2459183" y="0"/>
            <a:ext cx="6850063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rIns="0">
            <a:spAutoFit/>
          </a:bodyPr>
          <a:lstStyle>
            <a:lvl1pPr marL="285750" indent="-285750">
              <a:defRPr sz="2400" b="1" i="1" u="sng">
                <a:solidFill>
                  <a:schemeClr val="tx2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 b="1" i="1" u="sng">
                <a:solidFill>
                  <a:schemeClr val="tx2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 b="1" i="1" u="sng">
                <a:solidFill>
                  <a:schemeClr val="tx2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 b="1" i="1" u="sng">
                <a:solidFill>
                  <a:schemeClr val="tx2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 b="1" i="1" u="sng">
                <a:solidFill>
                  <a:schemeClr val="tx2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 u="sng">
                <a:solidFill>
                  <a:schemeClr val="tx2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 u="sng">
                <a:solidFill>
                  <a:schemeClr val="tx2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 u="sng">
                <a:solidFill>
                  <a:schemeClr val="tx2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 u="sng">
                <a:solidFill>
                  <a:schemeClr val="tx2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l-GR" altLang="el-GR" i="0" u="none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ΣΥΝΘΗΚΕΣ </a:t>
            </a:r>
            <a:r>
              <a:rPr lang="el-GR" altLang="el-GR" i="0" u="none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ΚΥΜΑΤΟΣ ΣΕ ΑΣΥΝΕΧΕΙΑ ΤΟΥ ΜΕΣΟΥ ΔΙΑΔΟΣΗΣ</a:t>
            </a:r>
          </a:p>
        </p:txBody>
      </p:sp>
      <p:grpSp>
        <p:nvGrpSpPr>
          <p:cNvPr id="87" name="Ομάδα 86"/>
          <p:cNvGrpSpPr/>
          <p:nvPr/>
        </p:nvGrpSpPr>
        <p:grpSpPr>
          <a:xfrm>
            <a:off x="3359712" y="1160855"/>
            <a:ext cx="3137863" cy="1116000"/>
            <a:chOff x="3359712" y="1160855"/>
            <a:chExt cx="3137863" cy="1116000"/>
          </a:xfrm>
        </p:grpSpPr>
        <p:sp>
          <p:nvSpPr>
            <p:cNvPr id="29" name="Αριστερό άγκιστρο 28"/>
            <p:cNvSpPr/>
            <p:nvPr/>
          </p:nvSpPr>
          <p:spPr>
            <a:xfrm flipH="1">
              <a:off x="3359712" y="1160855"/>
              <a:ext cx="322589" cy="1116000"/>
            </a:xfrm>
            <a:prstGeom prst="leftBrace">
              <a:avLst>
                <a:gd name="adj1" fmla="val 24438"/>
                <a:gd name="adj2" fmla="val 50000"/>
              </a:avLst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0" name="TextBox 29"/>
                <p:cNvSpPr txBox="1"/>
                <p:nvPr/>
              </p:nvSpPr>
              <p:spPr>
                <a:xfrm>
                  <a:off x="3836910" y="1414104"/>
                  <a:ext cx="2660665" cy="565732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l-GR" b="1" i="1" smtClean="0">
                                <a:solidFill>
                                  <a:srgbClr val="0000CC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1" i="1" smtClean="0">
                                <a:solidFill>
                                  <a:srgbClr val="0000CC"/>
                                </a:solidFill>
                                <a:latin typeface="Cambria Math" panose="02040503050406030204" pitchFamily="18" charset="0"/>
                              </a:rPr>
                              <m:t>𝑫</m:t>
                            </m:r>
                          </m:e>
                          <m:sub>
                            <m:r>
                              <a:rPr lang="en-US" b="1" i="1" smtClean="0">
                                <a:solidFill>
                                  <a:srgbClr val="0000CC"/>
                                </a:solidFill>
                                <a:latin typeface="Cambria Math" panose="02040503050406030204" pitchFamily="18" charset="0"/>
                              </a:rPr>
                              <m:t>𝒊</m:t>
                            </m:r>
                          </m:sub>
                        </m:sSub>
                        <m:r>
                          <a:rPr lang="en-US" b="1" i="1" smtClean="0">
                            <a:solidFill>
                              <a:srgbClr val="0000CC"/>
                            </a:solidFill>
                            <a:latin typeface="Cambria Math" panose="02040503050406030204" pitchFamily="18" charset="0"/>
                          </a:rPr>
                          <m:t>+</m:t>
                        </m:r>
                        <m:sSub>
                          <m:sSubPr>
                            <m:ctrlPr>
                              <a:rPr lang="en-US" b="1" i="1" smtClean="0">
                                <a:solidFill>
                                  <a:srgbClr val="0000CC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1" i="1" smtClean="0">
                                <a:solidFill>
                                  <a:srgbClr val="0000CC"/>
                                </a:solidFill>
                                <a:latin typeface="Cambria Math" panose="02040503050406030204" pitchFamily="18" charset="0"/>
                              </a:rPr>
                              <m:t>𝑫</m:t>
                            </m:r>
                          </m:e>
                          <m:sub>
                            <m:r>
                              <a:rPr lang="en-US" b="1" i="1" smtClean="0">
                                <a:solidFill>
                                  <a:srgbClr val="0000CC"/>
                                </a:solidFill>
                                <a:latin typeface="Cambria Math" panose="02040503050406030204" pitchFamily="18" charset="0"/>
                              </a:rPr>
                              <m:t>𝒓</m:t>
                            </m:r>
                          </m:sub>
                        </m:sSub>
                        <m:r>
                          <a:rPr lang="en-US" b="1" i="1" smtClean="0">
                            <a:solidFill>
                              <a:srgbClr val="0000CC"/>
                            </a:solidFill>
                            <a:latin typeface="Cambria Math" panose="02040503050406030204" pitchFamily="18" charset="0"/>
                          </a:rPr>
                          <m:t>=</m:t>
                        </m:r>
                        <m:f>
                          <m:fPr>
                            <m:ctrlPr>
                              <a:rPr lang="en-US" b="1" i="1" smtClean="0">
                                <a:solidFill>
                                  <a:srgbClr val="0000CC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l-GR" b="1" i="1" smtClean="0">
                                <a:solidFill>
                                  <a:srgbClr val="0000CC"/>
                                </a:solidFill>
                                <a:latin typeface="Cambria Math" panose="02040503050406030204" pitchFamily="18" charset="0"/>
                              </a:rPr>
                              <m:t>𝟐</m:t>
                            </m:r>
                            <m:sSub>
                              <m:sSubPr>
                                <m:ctrlPr>
                                  <a:rPr lang="el-GR" b="1" i="1" smtClean="0">
                                    <a:solidFill>
                                      <a:srgbClr val="0000CC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l-GR" b="1" i="1" smtClean="0">
                                    <a:solidFill>
                                      <a:srgbClr val="0000CC"/>
                                    </a:solidFill>
                                    <a:latin typeface="Cambria Math" panose="02040503050406030204" pitchFamily="18" charset="0"/>
                                  </a:rPr>
                                  <m:t>𝝊</m:t>
                                </m:r>
                              </m:e>
                              <m:sub>
                                <m:r>
                                  <a:rPr lang="el-GR" b="1" i="1" smtClean="0">
                                    <a:solidFill>
                                      <a:srgbClr val="0000CC"/>
                                    </a:solidFill>
                                    <a:latin typeface="Cambria Math" panose="02040503050406030204" pitchFamily="18" charset="0"/>
                                  </a:rPr>
                                  <m:t>𝟐</m:t>
                                </m:r>
                              </m:sub>
                            </m:sSub>
                          </m:num>
                          <m:den>
                            <m:sSub>
                              <m:sSubPr>
                                <m:ctrlPr>
                                  <a:rPr lang="en-US" b="1" i="1" smtClean="0">
                                    <a:solidFill>
                                      <a:srgbClr val="0000CC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l-GR" b="1" i="1" smtClean="0">
                                    <a:solidFill>
                                      <a:srgbClr val="0000CC"/>
                                    </a:solidFill>
                                    <a:latin typeface="Cambria Math" panose="02040503050406030204" pitchFamily="18" charset="0"/>
                                  </a:rPr>
                                  <m:t>𝝊</m:t>
                                </m:r>
                              </m:e>
                              <m:sub>
                                <m:r>
                                  <a:rPr lang="el-GR" b="1" i="1" smtClean="0">
                                    <a:solidFill>
                                      <a:srgbClr val="0000CC"/>
                                    </a:solidFill>
                                    <a:latin typeface="Cambria Math" panose="02040503050406030204" pitchFamily="18" charset="0"/>
                                  </a:rPr>
                                  <m:t>𝟏</m:t>
                                </m:r>
                              </m:sub>
                            </m:sSub>
                            <m:r>
                              <a:rPr lang="el-GR" b="1" i="1" smtClean="0">
                                <a:solidFill>
                                  <a:srgbClr val="0000CC"/>
                                </a:solidFill>
                                <a:latin typeface="Cambria Math" panose="02040503050406030204" pitchFamily="18" charset="0"/>
                              </a:rPr>
                              <m:t>+</m:t>
                            </m:r>
                            <m:sSub>
                              <m:sSubPr>
                                <m:ctrlPr>
                                  <a:rPr lang="el-GR" b="1" i="1" smtClean="0">
                                    <a:solidFill>
                                      <a:srgbClr val="0000CC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l-GR" b="1" i="1" smtClean="0">
                                    <a:solidFill>
                                      <a:srgbClr val="0000CC"/>
                                    </a:solidFill>
                                    <a:latin typeface="Cambria Math" panose="02040503050406030204" pitchFamily="18" charset="0"/>
                                  </a:rPr>
                                  <m:t>𝝊</m:t>
                                </m:r>
                              </m:e>
                              <m:sub>
                                <m:r>
                                  <a:rPr lang="el-GR" b="1" i="1" smtClean="0">
                                    <a:solidFill>
                                      <a:srgbClr val="0000CC"/>
                                    </a:solidFill>
                                    <a:latin typeface="Cambria Math" panose="02040503050406030204" pitchFamily="18" charset="0"/>
                                  </a:rPr>
                                  <m:t>𝟐</m:t>
                                </m:r>
                              </m:sub>
                            </m:sSub>
                          </m:den>
                        </m:f>
                        <m:sSub>
                          <m:sSubPr>
                            <m:ctrlPr>
                              <a:rPr lang="el-GR" b="1" i="1">
                                <a:solidFill>
                                  <a:srgbClr val="0000CC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1" i="1">
                                <a:solidFill>
                                  <a:srgbClr val="0000CC"/>
                                </a:solidFill>
                                <a:latin typeface="Cambria Math" panose="02040503050406030204" pitchFamily="18" charset="0"/>
                              </a:rPr>
                              <m:t>𝑫</m:t>
                            </m:r>
                          </m:e>
                          <m:sub>
                            <m:r>
                              <a:rPr lang="en-US" b="1" i="1">
                                <a:solidFill>
                                  <a:srgbClr val="0000CC"/>
                                </a:solidFill>
                                <a:latin typeface="Cambria Math" panose="02040503050406030204" pitchFamily="18" charset="0"/>
                              </a:rPr>
                              <m:t>𝒊</m:t>
                            </m:r>
                          </m:sub>
                        </m:sSub>
                        <m:r>
                          <a:rPr lang="en-US" b="1" i="1">
                            <a:solidFill>
                              <a:srgbClr val="0000CC"/>
                            </a:solidFill>
                            <a:latin typeface="Cambria Math" panose="02040503050406030204" pitchFamily="18" charset="0"/>
                          </a:rPr>
                          <m:t>   </m:t>
                        </m:r>
                        <m:r>
                          <a:rPr lang="en-US" b="1" i="1" smtClean="0">
                            <a:solidFill>
                              <a:srgbClr val="0000CC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⇒</m:t>
                        </m:r>
                        <m:r>
                          <a:rPr lang="el-GR" b="1" i="1" smtClean="0">
                            <a:solidFill>
                              <a:srgbClr val="0000CC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</m:oMath>
                    </m:oMathPara>
                  </a14:m>
                  <a:endParaRPr lang="el-GR" b="1" dirty="0">
                    <a:solidFill>
                      <a:srgbClr val="0000CC"/>
                    </a:solidFill>
                  </a:endParaRPr>
                </a:p>
              </p:txBody>
            </p:sp>
          </mc:Choice>
          <mc:Fallback xmlns="">
            <p:sp>
              <p:nvSpPr>
                <p:cNvPr id="30" name="TextBox 29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836910" y="1414104"/>
                  <a:ext cx="2660665" cy="565732"/>
                </a:xfrm>
                <a:prstGeom prst="rect">
                  <a:avLst/>
                </a:prstGeom>
                <a:blipFill>
                  <a:blip r:embed="rId11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31" name="TextBox 30"/>
              <p:cNvSpPr txBox="1"/>
              <p:nvPr/>
            </p:nvSpPr>
            <p:spPr>
              <a:xfrm>
                <a:off x="6497575" y="1393353"/>
                <a:ext cx="2558073" cy="5657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1" i="1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1" i="1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  <m:t>𝑫</m:t>
                          </m:r>
                        </m:e>
                        <m:sub>
                          <m:r>
                            <a:rPr lang="en-US" b="1" i="1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  <m:t>𝒓</m:t>
                          </m:r>
                        </m:sub>
                      </m:sSub>
                      <m:r>
                        <a:rPr lang="en-US" b="1" i="1" smtClean="0">
                          <a:solidFill>
                            <a:srgbClr val="0000CC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b="1" i="1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l-GR" b="1" i="1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  <m:sSub>
                            <m:sSubPr>
                              <m:ctrlPr>
                                <a:rPr lang="el-GR" b="1" i="1" smtClean="0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l-GR" b="1" i="1" smtClean="0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</a:rPr>
                                <m:t>𝝊</m:t>
                              </m:r>
                            </m:e>
                            <m:sub>
                              <m:r>
                                <a:rPr lang="el-GR" b="1" i="1" smtClean="0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en-US" b="1" i="1" smtClean="0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l-GR" b="1" i="1" smtClean="0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</a:rPr>
                                <m:t>𝝊</m:t>
                              </m:r>
                            </m:e>
                            <m:sub>
                              <m:r>
                                <a:rPr lang="el-GR" b="1" i="1" smtClean="0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</m:sub>
                          </m:sSub>
                          <m:r>
                            <a:rPr lang="el-GR" b="1" i="1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  <m:t>+</m:t>
                          </m:r>
                          <m:sSub>
                            <m:sSubPr>
                              <m:ctrlPr>
                                <a:rPr lang="el-GR" b="1" i="1" smtClean="0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l-GR" b="1" i="1" smtClean="0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</a:rPr>
                                <m:t>𝝊</m:t>
                              </m:r>
                            </m:e>
                            <m:sub>
                              <m:r>
                                <a:rPr lang="el-GR" b="1" i="1" smtClean="0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b>
                          </m:sSub>
                        </m:den>
                      </m:f>
                      <m:sSub>
                        <m:sSubPr>
                          <m:ctrlPr>
                            <a:rPr lang="el-GR" b="1" i="1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1" i="1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  <m:t>𝑫</m:t>
                          </m:r>
                        </m:e>
                        <m:sub>
                          <m:r>
                            <a:rPr lang="en-US" b="1" i="1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  <m:t>𝒊</m:t>
                          </m:r>
                        </m:sub>
                      </m:sSub>
                      <m:r>
                        <a:rPr lang="en-US" b="1" i="1" smtClean="0">
                          <a:solidFill>
                            <a:srgbClr val="0000CC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sSub>
                        <m:sSubPr>
                          <m:ctrlPr>
                            <a:rPr lang="el-GR" b="1" i="1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1" i="1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  <m:t>𝑫</m:t>
                          </m:r>
                        </m:e>
                        <m:sub>
                          <m:r>
                            <a:rPr lang="en-US" b="1" i="1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  <m:t>𝒊</m:t>
                          </m:r>
                        </m:sub>
                      </m:sSub>
                      <m:r>
                        <a:rPr lang="el-GR" b="1" i="1" smtClean="0">
                          <a:solidFill>
                            <a:srgbClr val="0000CC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b="1" i="1" smtClean="0">
                          <a:solidFill>
                            <a:srgbClr val="0000CC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⇒</m:t>
                      </m:r>
                      <m:r>
                        <a:rPr lang="el-GR" b="1" i="1" smtClean="0">
                          <a:solidFill>
                            <a:srgbClr val="0000CC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lang="el-GR" b="1" dirty="0">
                  <a:solidFill>
                    <a:srgbClr val="0000CC"/>
                  </a:solidFill>
                </a:endParaRPr>
              </a:p>
            </p:txBody>
          </p:sp>
        </mc:Choice>
        <mc:Fallback xmlns="">
          <p:sp>
            <p:nvSpPr>
              <p:cNvPr id="31" name="TextBox 3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97575" y="1393353"/>
                <a:ext cx="2558073" cy="565732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2" name="TextBox 31"/>
              <p:cNvSpPr txBox="1"/>
              <p:nvPr/>
            </p:nvSpPr>
            <p:spPr>
              <a:xfrm>
                <a:off x="9064797" y="1378972"/>
                <a:ext cx="2664255" cy="622350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1" i="1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1" i="1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  <m:t>𝑫</m:t>
                          </m:r>
                        </m:e>
                        <m:sub>
                          <m:r>
                            <a:rPr lang="en-US" b="1" i="1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  <m:t>𝒓</m:t>
                          </m:r>
                        </m:sub>
                      </m:sSub>
                      <m:r>
                        <a:rPr lang="en-US" b="1" i="1" smtClean="0">
                          <a:solidFill>
                            <a:srgbClr val="0000CC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en-US" b="1" i="1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en-US" b="1" i="1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l-GR" b="1" i="1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  <m:sSub>
                                <m:sSubPr>
                                  <m:ctrlPr>
                                    <a:rPr lang="el-GR" b="1" i="1">
                                      <a:solidFill>
                                        <a:srgbClr val="0000CC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l-GR" b="1" i="1">
                                      <a:solidFill>
                                        <a:srgbClr val="0000CC"/>
                                      </a:solidFill>
                                      <a:latin typeface="Cambria Math" panose="02040503050406030204" pitchFamily="18" charset="0"/>
                                    </a:rPr>
                                    <m:t>𝝊</m:t>
                                  </m:r>
                                </m:e>
                                <m:sub>
                                  <m:r>
                                    <a:rPr lang="el-GR" b="1" i="1">
                                      <a:solidFill>
                                        <a:srgbClr val="0000CC"/>
                                      </a:solidFill>
                                      <a:latin typeface="Cambria Math" panose="02040503050406030204" pitchFamily="18" charset="0"/>
                                    </a:rPr>
                                    <m:t>𝟐</m:t>
                                  </m:r>
                                </m:sub>
                              </m:sSub>
                            </m:num>
                            <m:den>
                              <m:sSub>
                                <m:sSubPr>
                                  <m:ctrlPr>
                                    <a:rPr lang="en-US" b="1" i="1">
                                      <a:solidFill>
                                        <a:srgbClr val="0000CC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l-GR" b="1" i="1">
                                      <a:solidFill>
                                        <a:srgbClr val="0000CC"/>
                                      </a:solidFill>
                                      <a:latin typeface="Cambria Math" panose="02040503050406030204" pitchFamily="18" charset="0"/>
                                    </a:rPr>
                                    <m:t>𝝊</m:t>
                                  </m:r>
                                </m:e>
                                <m:sub>
                                  <m:r>
                                    <a:rPr lang="el-GR" b="1" i="1">
                                      <a:solidFill>
                                        <a:srgbClr val="0000CC"/>
                                      </a:solidFill>
                                      <a:latin typeface="Cambria Math" panose="02040503050406030204" pitchFamily="18" charset="0"/>
                                    </a:rPr>
                                    <m:t>𝟏</m:t>
                                  </m:r>
                                </m:sub>
                              </m:sSub>
                              <m:r>
                                <a:rPr lang="el-GR" b="1" i="1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sSub>
                                <m:sSubPr>
                                  <m:ctrlPr>
                                    <a:rPr lang="el-GR" b="1" i="1">
                                      <a:solidFill>
                                        <a:srgbClr val="0000CC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l-GR" b="1" i="1">
                                      <a:solidFill>
                                        <a:srgbClr val="0000CC"/>
                                      </a:solidFill>
                                      <a:latin typeface="Cambria Math" panose="02040503050406030204" pitchFamily="18" charset="0"/>
                                    </a:rPr>
                                    <m:t>𝝊</m:t>
                                  </m:r>
                                </m:e>
                                <m:sub>
                                  <m:r>
                                    <a:rPr lang="el-GR" b="1" i="1">
                                      <a:solidFill>
                                        <a:srgbClr val="0000CC"/>
                                      </a:solidFill>
                                      <a:latin typeface="Cambria Math" panose="02040503050406030204" pitchFamily="18" charset="0"/>
                                    </a:rPr>
                                    <m:t>𝟐</m:t>
                                  </m:r>
                                </m:sub>
                              </m:sSub>
                            </m:den>
                          </m:f>
                          <m:r>
                            <a:rPr lang="en-US" b="1" i="1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b="1" i="1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</m:e>
                      </m:d>
                      <m:sSub>
                        <m:sSubPr>
                          <m:ctrlPr>
                            <a:rPr lang="el-GR" b="1" i="1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1" i="1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  <m:t>𝑫</m:t>
                          </m:r>
                        </m:e>
                        <m:sub>
                          <m:r>
                            <a:rPr lang="en-US" b="1" i="1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  <m:t>𝒊</m:t>
                          </m:r>
                        </m:sub>
                      </m:sSub>
                      <m:r>
                        <a:rPr lang="en-US" b="1" i="1" smtClean="0">
                          <a:solidFill>
                            <a:srgbClr val="0000CC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⇒</m:t>
                      </m:r>
                      <m:r>
                        <a:rPr lang="el-GR" b="1" i="1" smtClean="0">
                          <a:solidFill>
                            <a:srgbClr val="0000CC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lang="el-GR" b="1" dirty="0">
                  <a:solidFill>
                    <a:srgbClr val="0000CC"/>
                  </a:solidFill>
                </a:endParaRPr>
              </a:p>
            </p:txBody>
          </p:sp>
        </mc:Choice>
        <mc:Fallback xmlns="">
          <p:sp>
            <p:nvSpPr>
              <p:cNvPr id="32" name="TextBox 3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064797" y="1378972"/>
                <a:ext cx="2664255" cy="622350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3" name="TextBox 32"/>
              <p:cNvSpPr txBox="1"/>
              <p:nvPr/>
            </p:nvSpPr>
            <p:spPr>
              <a:xfrm>
                <a:off x="225470" y="2603562"/>
                <a:ext cx="3149131" cy="622350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1" i="1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1" i="1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  <m:t>𝑫</m:t>
                          </m:r>
                        </m:e>
                        <m:sub>
                          <m:r>
                            <a:rPr lang="en-US" b="1" i="1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  <m:t>𝒓</m:t>
                          </m:r>
                        </m:sub>
                      </m:sSub>
                      <m:r>
                        <a:rPr lang="en-US" b="1" i="1" smtClean="0">
                          <a:solidFill>
                            <a:srgbClr val="0000CC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en-US" b="1" i="1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en-US" b="1" i="1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l-GR" b="1" i="1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  <m:sSub>
                                <m:sSubPr>
                                  <m:ctrlPr>
                                    <a:rPr lang="el-GR" b="1" i="1">
                                      <a:solidFill>
                                        <a:srgbClr val="0000CC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l-GR" b="1" i="1">
                                      <a:solidFill>
                                        <a:srgbClr val="0000CC"/>
                                      </a:solidFill>
                                      <a:latin typeface="Cambria Math" panose="02040503050406030204" pitchFamily="18" charset="0"/>
                                    </a:rPr>
                                    <m:t>𝝊</m:t>
                                  </m:r>
                                </m:e>
                                <m:sub>
                                  <m:r>
                                    <a:rPr lang="el-GR" b="1" i="1">
                                      <a:solidFill>
                                        <a:srgbClr val="0000CC"/>
                                      </a:solidFill>
                                      <a:latin typeface="Cambria Math" panose="02040503050406030204" pitchFamily="18" charset="0"/>
                                    </a:rPr>
                                    <m:t>𝟐</m:t>
                                  </m:r>
                                </m:sub>
                              </m:sSub>
                              <m:r>
                                <a:rPr lang="en-US" b="1" i="1" smtClean="0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d>
                                <m:dPr>
                                  <m:ctrlPr>
                                    <a:rPr lang="en-US" b="1" i="1" smtClean="0">
                                      <a:solidFill>
                                        <a:srgbClr val="0000CC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sSub>
                                    <m:sSubPr>
                                      <m:ctrlPr>
                                        <a:rPr lang="en-US" b="1" i="1" smtClean="0">
                                          <a:solidFill>
                                            <a:srgbClr val="0000CC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l-GR" b="1" i="1" smtClean="0">
                                          <a:solidFill>
                                            <a:srgbClr val="0000CC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𝝊</m:t>
                                      </m:r>
                                    </m:e>
                                    <m:sub>
                                      <m:r>
                                        <a:rPr lang="el-GR" b="1" i="1" smtClean="0">
                                          <a:solidFill>
                                            <a:srgbClr val="0000CC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𝟏</m:t>
                                      </m:r>
                                    </m:sub>
                                  </m:sSub>
                                  <m:r>
                                    <a:rPr lang="el-GR" b="1" i="1" smtClean="0">
                                      <a:solidFill>
                                        <a:srgbClr val="0000CC"/>
                                      </a:solidFill>
                                      <a:latin typeface="Cambria Math" panose="02040503050406030204" pitchFamily="18" charset="0"/>
                                    </a:rPr>
                                    <m:t>+</m:t>
                                  </m:r>
                                  <m:sSub>
                                    <m:sSubPr>
                                      <m:ctrlPr>
                                        <a:rPr lang="el-GR" b="1" i="1" smtClean="0">
                                          <a:solidFill>
                                            <a:srgbClr val="0000CC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l-GR" b="1" i="1" smtClean="0">
                                          <a:solidFill>
                                            <a:srgbClr val="0000CC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𝝊</m:t>
                                      </m:r>
                                    </m:e>
                                    <m:sub>
                                      <m:r>
                                        <a:rPr lang="el-GR" b="1" i="1" smtClean="0">
                                          <a:solidFill>
                                            <a:srgbClr val="0000CC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𝟐</m:t>
                                      </m:r>
                                    </m:sub>
                                  </m:sSub>
                                </m:e>
                              </m:d>
                            </m:num>
                            <m:den>
                              <m:sSub>
                                <m:sSubPr>
                                  <m:ctrlPr>
                                    <a:rPr lang="en-US" b="1" i="1">
                                      <a:solidFill>
                                        <a:srgbClr val="0000CC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l-GR" b="1" i="1">
                                      <a:solidFill>
                                        <a:srgbClr val="0000CC"/>
                                      </a:solidFill>
                                      <a:latin typeface="Cambria Math" panose="02040503050406030204" pitchFamily="18" charset="0"/>
                                    </a:rPr>
                                    <m:t>𝝊</m:t>
                                  </m:r>
                                </m:e>
                                <m:sub>
                                  <m:r>
                                    <a:rPr lang="el-GR" b="1" i="1">
                                      <a:solidFill>
                                        <a:srgbClr val="0000CC"/>
                                      </a:solidFill>
                                      <a:latin typeface="Cambria Math" panose="02040503050406030204" pitchFamily="18" charset="0"/>
                                    </a:rPr>
                                    <m:t>𝟏</m:t>
                                  </m:r>
                                </m:sub>
                              </m:sSub>
                              <m:r>
                                <a:rPr lang="el-GR" b="1" i="1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sSub>
                                <m:sSubPr>
                                  <m:ctrlPr>
                                    <a:rPr lang="el-GR" b="1" i="1">
                                      <a:solidFill>
                                        <a:srgbClr val="0000CC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l-GR" b="1" i="1">
                                      <a:solidFill>
                                        <a:srgbClr val="0000CC"/>
                                      </a:solidFill>
                                      <a:latin typeface="Cambria Math" panose="02040503050406030204" pitchFamily="18" charset="0"/>
                                    </a:rPr>
                                    <m:t>𝝊</m:t>
                                  </m:r>
                                </m:e>
                                <m:sub>
                                  <m:r>
                                    <a:rPr lang="el-GR" b="1" i="1">
                                      <a:solidFill>
                                        <a:srgbClr val="0000CC"/>
                                      </a:solidFill>
                                      <a:latin typeface="Cambria Math" panose="02040503050406030204" pitchFamily="18" charset="0"/>
                                    </a:rPr>
                                    <m:t>𝟐</m:t>
                                  </m:r>
                                </m:sub>
                              </m:sSub>
                            </m:den>
                          </m:f>
                        </m:e>
                      </m:d>
                      <m:sSub>
                        <m:sSubPr>
                          <m:ctrlPr>
                            <a:rPr lang="el-GR" b="1" i="1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1" i="1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  <m:t>𝑫</m:t>
                          </m:r>
                        </m:e>
                        <m:sub>
                          <m:r>
                            <a:rPr lang="en-US" b="1" i="1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  <m:t>𝒊</m:t>
                          </m:r>
                        </m:sub>
                      </m:sSub>
                      <m:r>
                        <a:rPr lang="el-GR" b="1" i="1" smtClean="0">
                          <a:solidFill>
                            <a:srgbClr val="0000CC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b="1" i="1" smtClean="0">
                          <a:solidFill>
                            <a:srgbClr val="0000CC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⇒</m:t>
                      </m:r>
                      <m:r>
                        <a:rPr lang="el-GR" b="1" i="1" smtClean="0">
                          <a:solidFill>
                            <a:srgbClr val="0000CC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lang="el-GR" b="1" dirty="0">
                  <a:solidFill>
                    <a:srgbClr val="0000CC"/>
                  </a:solidFill>
                </a:endParaRPr>
              </a:p>
            </p:txBody>
          </p:sp>
        </mc:Choice>
        <mc:Fallback xmlns="">
          <p:sp>
            <p:nvSpPr>
              <p:cNvPr id="33" name="TextBox 3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5470" y="2603562"/>
                <a:ext cx="3149131" cy="622350"/>
              </a:xfrm>
              <a:prstGeom prst="rect">
                <a:avLst/>
              </a:prstGeom>
              <a:blipFill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4" name="TextBox 33"/>
              <p:cNvSpPr txBox="1"/>
              <p:nvPr/>
            </p:nvSpPr>
            <p:spPr>
              <a:xfrm>
                <a:off x="3374601" y="2603562"/>
                <a:ext cx="2037160" cy="523670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1" i="1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1" i="1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  <m:t>𝑫</m:t>
                          </m:r>
                        </m:e>
                        <m:sub>
                          <m:r>
                            <a:rPr lang="en-US" b="1" i="1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  <m:t>𝒓</m:t>
                          </m:r>
                        </m:sub>
                      </m:sSub>
                      <m:r>
                        <a:rPr lang="en-US" b="1" i="1" smtClean="0">
                          <a:solidFill>
                            <a:srgbClr val="0000CC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b="1" i="1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l-GR" b="1" i="1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l-GR" b="1" i="1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</a:rPr>
                                <m:t>𝝊</m:t>
                              </m:r>
                            </m:e>
                            <m:sub>
                              <m:r>
                                <a:rPr lang="el-GR" b="1" i="1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b>
                          </m:sSub>
                          <m:r>
                            <a:rPr lang="en-US" b="1" i="1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sSub>
                            <m:sSubPr>
                              <m:ctrlPr>
                                <a:rPr lang="en-US" b="1" i="1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l-GR" b="1" i="1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</a:rPr>
                                <m:t>𝝊</m:t>
                              </m:r>
                            </m:e>
                            <m:sub>
                              <m:r>
                                <a:rPr lang="el-GR" b="1" i="1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en-US" b="1" i="1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l-GR" b="1" i="1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</a:rPr>
                                <m:t>𝝊</m:t>
                              </m:r>
                            </m:e>
                            <m:sub>
                              <m:r>
                                <a:rPr lang="el-GR" b="1" i="1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</m:sub>
                          </m:sSub>
                          <m:r>
                            <a:rPr lang="el-GR" b="1" i="1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  <m:t>+</m:t>
                          </m:r>
                          <m:sSub>
                            <m:sSubPr>
                              <m:ctrlPr>
                                <a:rPr lang="el-GR" b="1" i="1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l-GR" b="1" i="1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</a:rPr>
                                <m:t>𝝊</m:t>
                              </m:r>
                            </m:e>
                            <m:sub>
                              <m:r>
                                <a:rPr lang="el-GR" b="1" i="1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b>
                          </m:sSub>
                        </m:den>
                      </m:f>
                      <m:sSub>
                        <m:sSubPr>
                          <m:ctrlPr>
                            <a:rPr lang="el-GR" b="1" i="1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1" i="1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  <m:t>𝑫</m:t>
                          </m:r>
                        </m:e>
                        <m:sub>
                          <m:r>
                            <a:rPr lang="en-US" b="1" i="1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  <m:t>𝒊</m:t>
                          </m:r>
                        </m:sub>
                      </m:sSub>
                      <m:r>
                        <a:rPr lang="el-GR" b="1" i="1" smtClean="0">
                          <a:solidFill>
                            <a:srgbClr val="0000CC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b="1" i="1" smtClean="0">
                          <a:solidFill>
                            <a:srgbClr val="0000CC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⇒</m:t>
                      </m:r>
                      <m:r>
                        <a:rPr lang="el-GR" b="1" i="1" smtClean="0">
                          <a:solidFill>
                            <a:srgbClr val="0000CC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lang="el-GR" b="1" dirty="0">
                  <a:solidFill>
                    <a:srgbClr val="0000CC"/>
                  </a:solidFill>
                </a:endParaRPr>
              </a:p>
            </p:txBody>
          </p:sp>
        </mc:Choice>
        <mc:Fallback xmlns="">
          <p:sp>
            <p:nvSpPr>
              <p:cNvPr id="34" name="TextBox 3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74601" y="2603562"/>
                <a:ext cx="2037160" cy="523670"/>
              </a:xfrm>
              <a:prstGeom prst="rect">
                <a:avLst/>
              </a:prstGeom>
              <a:blipFill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88" name="Ομάδα 87"/>
          <p:cNvGrpSpPr/>
          <p:nvPr/>
        </p:nvGrpSpPr>
        <p:grpSpPr>
          <a:xfrm>
            <a:off x="5540227" y="2506265"/>
            <a:ext cx="3161682" cy="565155"/>
            <a:chOff x="5540227" y="2506265"/>
            <a:chExt cx="3161682" cy="565155"/>
          </a:xfrm>
        </p:grpSpPr>
        <p:sp>
          <p:nvSpPr>
            <p:cNvPr id="35" name="Ορθογώνιο 34"/>
            <p:cNvSpPr/>
            <p:nvPr/>
          </p:nvSpPr>
          <p:spPr>
            <a:xfrm>
              <a:off x="5540227" y="2603562"/>
              <a:ext cx="2023567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l-GR" b="1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Ανακλαστικότητα</a:t>
              </a:r>
              <a:r>
                <a:rPr lang="el-GR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:</a:t>
              </a:r>
              <a:endParaRPr lang="el-GR" dirty="0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6" name="TextBox 35"/>
                <p:cNvSpPr txBox="1"/>
                <p:nvPr/>
              </p:nvSpPr>
              <p:spPr>
                <a:xfrm>
                  <a:off x="7584680" y="2506265"/>
                  <a:ext cx="1117229" cy="565155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b="1" i="1" smtClean="0">
                            <a:solidFill>
                              <a:srgbClr val="0000CC"/>
                            </a:solidFill>
                            <a:latin typeface="Cambria Math" panose="02040503050406030204" pitchFamily="18" charset="0"/>
                          </a:rPr>
                          <m:t>𝒓</m:t>
                        </m:r>
                        <m:r>
                          <a:rPr lang="en-US" b="1" i="1" smtClean="0">
                            <a:solidFill>
                              <a:srgbClr val="0000CC"/>
                            </a:solidFill>
                            <a:latin typeface="Cambria Math" panose="02040503050406030204" pitchFamily="18" charset="0"/>
                          </a:rPr>
                          <m:t>=</m:t>
                        </m:r>
                        <m:f>
                          <m:fPr>
                            <m:ctrlPr>
                              <a:rPr lang="en-US" b="1" i="1" smtClean="0">
                                <a:solidFill>
                                  <a:srgbClr val="0000CC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sSub>
                              <m:sSubPr>
                                <m:ctrlPr>
                                  <a:rPr lang="en-US" b="1" i="1" smtClean="0">
                                    <a:solidFill>
                                      <a:srgbClr val="0000CC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b="1" i="1" smtClean="0">
                                    <a:solidFill>
                                      <a:srgbClr val="0000CC"/>
                                    </a:solidFill>
                                    <a:latin typeface="Cambria Math" panose="02040503050406030204" pitchFamily="18" charset="0"/>
                                  </a:rPr>
                                  <m:t>𝑫</m:t>
                                </m:r>
                              </m:e>
                              <m:sub>
                                <m:r>
                                  <a:rPr lang="en-US" b="1" i="1" smtClean="0">
                                    <a:solidFill>
                                      <a:srgbClr val="0000CC"/>
                                    </a:solidFill>
                                    <a:latin typeface="Cambria Math" panose="02040503050406030204" pitchFamily="18" charset="0"/>
                                  </a:rPr>
                                  <m:t>𝒓</m:t>
                                </m:r>
                              </m:sub>
                            </m:sSub>
                          </m:num>
                          <m:den>
                            <m:sSub>
                              <m:sSubPr>
                                <m:ctrlPr>
                                  <a:rPr lang="el-GR" b="1" i="1">
                                    <a:solidFill>
                                      <a:srgbClr val="0000CC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b="1" i="1">
                                    <a:solidFill>
                                      <a:srgbClr val="0000CC"/>
                                    </a:solidFill>
                                    <a:latin typeface="Cambria Math" panose="02040503050406030204" pitchFamily="18" charset="0"/>
                                  </a:rPr>
                                  <m:t>𝑫</m:t>
                                </m:r>
                              </m:e>
                              <m:sub>
                                <m:r>
                                  <a:rPr lang="en-US" b="1" i="1">
                                    <a:solidFill>
                                      <a:srgbClr val="0000CC"/>
                                    </a:solidFill>
                                    <a:latin typeface="Cambria Math" panose="02040503050406030204" pitchFamily="18" charset="0"/>
                                  </a:rPr>
                                  <m:t>𝒊</m:t>
                                </m:r>
                              </m:sub>
                            </m:sSub>
                          </m:den>
                        </m:f>
                        <m:r>
                          <a:rPr lang="el-GR" b="1" i="1" smtClean="0">
                            <a:solidFill>
                              <a:srgbClr val="0000CC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b="1" i="1" smtClean="0">
                            <a:solidFill>
                              <a:srgbClr val="0000CC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⇒</m:t>
                        </m:r>
                        <m:r>
                          <a:rPr lang="el-GR" b="1" i="1" smtClean="0">
                            <a:solidFill>
                              <a:srgbClr val="0000CC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</m:oMath>
                    </m:oMathPara>
                  </a14:m>
                  <a:endParaRPr lang="el-GR" b="1" dirty="0">
                    <a:solidFill>
                      <a:srgbClr val="0000CC"/>
                    </a:solidFill>
                  </a:endParaRPr>
                </a:p>
              </p:txBody>
            </p:sp>
          </mc:Choice>
          <mc:Fallback xmlns="">
            <p:sp>
              <p:nvSpPr>
                <p:cNvPr id="36" name="TextBox 35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584680" y="2506265"/>
                  <a:ext cx="1117229" cy="565155"/>
                </a:xfrm>
                <a:prstGeom prst="rect">
                  <a:avLst/>
                </a:prstGeom>
                <a:blipFill>
                  <a:blip r:embed="rId16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37" name="TextBox 36"/>
              <p:cNvSpPr txBox="1"/>
              <p:nvPr/>
            </p:nvSpPr>
            <p:spPr>
              <a:xfrm>
                <a:off x="8837181" y="2532606"/>
                <a:ext cx="1430327" cy="581826"/>
              </a:xfrm>
              <a:prstGeom prst="rect">
                <a:avLst/>
              </a:prstGeom>
              <a:noFill/>
              <a:ln w="28575">
                <a:solidFill>
                  <a:srgbClr val="FF0000"/>
                </a:solidFill>
              </a:ln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solidFill>
                            <a:srgbClr val="0000CC"/>
                          </a:solidFill>
                          <a:latin typeface="Cambria Math" panose="02040503050406030204" pitchFamily="18" charset="0"/>
                        </a:rPr>
                        <m:t>𝒓</m:t>
                      </m:r>
                      <m:r>
                        <a:rPr lang="en-US" sz="2000" b="1" i="1" smtClean="0">
                          <a:solidFill>
                            <a:srgbClr val="0000CC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2000" b="1" i="1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l-GR" sz="2000" b="1" i="1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l-GR" sz="2000" b="1" i="1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</a:rPr>
                                <m:t>𝝊</m:t>
                              </m:r>
                            </m:e>
                            <m:sub>
                              <m:r>
                                <a:rPr lang="el-GR" sz="2000" b="1" i="1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b>
                          </m:sSub>
                          <m:r>
                            <a:rPr lang="en-US" sz="2000" b="1" i="1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sSub>
                            <m:sSubPr>
                              <m:ctrlPr>
                                <a:rPr lang="en-US" sz="2000" b="1" i="1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l-GR" sz="2000" b="1" i="1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</a:rPr>
                                <m:t>𝝊</m:t>
                              </m:r>
                            </m:e>
                            <m:sub>
                              <m:r>
                                <a:rPr lang="el-GR" sz="2000" b="1" i="1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en-US" sz="2000" b="1" i="1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l-GR" sz="2000" b="1" i="1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</a:rPr>
                                <m:t>𝝊</m:t>
                              </m:r>
                            </m:e>
                            <m:sub>
                              <m:r>
                                <a:rPr lang="el-GR" sz="2000" b="1" i="1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</m:sub>
                          </m:sSub>
                          <m:r>
                            <a:rPr lang="el-GR" sz="2000" b="1" i="1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  <m:t>+</m:t>
                          </m:r>
                          <m:sSub>
                            <m:sSubPr>
                              <m:ctrlPr>
                                <a:rPr lang="el-GR" sz="2000" b="1" i="1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l-GR" sz="2000" b="1" i="1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</a:rPr>
                                <m:t>𝝊</m:t>
                              </m:r>
                            </m:e>
                            <m:sub>
                              <m:r>
                                <a:rPr lang="el-GR" sz="2000" b="1" i="1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b>
                          </m:sSub>
                        </m:den>
                      </m:f>
                      <m:r>
                        <a:rPr lang="el-GR" sz="2000" b="1" i="1" smtClean="0">
                          <a:solidFill>
                            <a:srgbClr val="0000CC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lang="el-GR" sz="2000" b="1" dirty="0">
                  <a:solidFill>
                    <a:srgbClr val="0000CC"/>
                  </a:solidFill>
                </a:endParaRPr>
              </a:p>
            </p:txBody>
          </p:sp>
        </mc:Choice>
        <mc:Fallback xmlns="">
          <p:sp>
            <p:nvSpPr>
              <p:cNvPr id="37" name="TextBox 3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837181" y="2532606"/>
                <a:ext cx="1430327" cy="581826"/>
              </a:xfrm>
              <a:prstGeom prst="rect">
                <a:avLst/>
              </a:prstGeom>
              <a:blipFill>
                <a:blip r:embed="rId17"/>
                <a:stretch>
                  <a:fillRect/>
                </a:stretch>
              </a:blipFill>
              <a:ln w="28575">
                <a:solidFill>
                  <a:srgbClr val="FF0000"/>
                </a:solidFill>
              </a:ln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3" name="Ομάδα 2"/>
          <p:cNvGrpSpPr/>
          <p:nvPr/>
        </p:nvGrpSpPr>
        <p:grpSpPr>
          <a:xfrm>
            <a:off x="6718754" y="5183975"/>
            <a:ext cx="2840276" cy="734989"/>
            <a:chOff x="6460562" y="5183975"/>
            <a:chExt cx="2840276" cy="734989"/>
          </a:xfrm>
        </p:grpSpPr>
        <mc:AlternateContent xmlns:mc="http://schemas.openxmlformats.org/markup-compatibility/2006" xmlns:a14="http://schemas.microsoft.com/office/drawing/2010/main">
          <mc:Choice Requires="a14">
            <p:graphicFrame>
              <p:nvGraphicFramePr>
                <p:cNvPr id="16" name="Γράφημα 15"/>
                <p:cNvGraphicFramePr>
                  <a:graphicFrameLocks/>
                </p:cNvGraphicFramePr>
                <p:nvPr>
                  <p:extLst>
                    <p:ext uri="{D42A27DB-BD31-4B8C-83A1-F6EECF244321}">
                      <p14:modId xmlns:p14="http://schemas.microsoft.com/office/powerpoint/2010/main" val="4237144987"/>
                    </p:ext>
                  </p:extLst>
                </p:nvPr>
              </p:nvGraphicFramePr>
              <p:xfrm>
                <a:off x="6460562" y="5342964"/>
                <a:ext cx="2840276" cy="576000"/>
              </p:xfrm>
              <a:graphic>
                <a:graphicData uri="http://schemas.openxmlformats.org/drawingml/2006/chart">
                  <c:chart xmlns:c="http://schemas.openxmlformats.org/drawingml/2006/chart" xmlns:r="http://schemas.openxmlformats.org/officeDocument/2006/relationships" r:id="rId18"/>
                </a:graphicData>
              </a:graphic>
            </p:graphicFrame>
          </mc:Choice>
          <mc:Fallback xmlns="">
            <p:graphicFrame>
              <p:nvGraphicFramePr>
                <p:cNvPr id="16" name="Γράφημα 15"/>
                <p:cNvGraphicFramePr>
                  <a:graphicFrameLocks/>
                </p:cNvGraphicFramePr>
                <p:nvPr>
                  <p:extLst>
                    <p:ext uri="{D42A27DB-BD31-4B8C-83A1-F6EECF244321}">
                      <p14:modId xmlns:p14="http://schemas.microsoft.com/office/powerpoint/2010/main" val="4237144987"/>
                    </p:ext>
                  </p:extLst>
                </p:nvPr>
              </p:nvGraphicFramePr>
              <p:xfrm>
                <a:off x="6460562" y="5342964"/>
                <a:ext cx="2840276" cy="576000"/>
              </p:xfrm>
              <a:graphic>
                <a:graphicData uri="http://schemas.openxmlformats.org/drawingml/2006/chart">
                  <c:chart xmlns:c="http://schemas.openxmlformats.org/drawingml/2006/chart" xmlns:r="http://schemas.openxmlformats.org/officeDocument/2006/relationships" r:id="rId19"/>
                </a:graphicData>
              </a:graphic>
            </p:graphicFrame>
          </mc:Fallback>
        </mc:AlternateContent>
        <p:cxnSp>
          <p:nvCxnSpPr>
            <p:cNvPr id="38" name="Ευθύγραμμο βέλος σύνδεσης 37"/>
            <p:cNvCxnSpPr/>
            <p:nvPr/>
          </p:nvCxnSpPr>
          <p:spPr>
            <a:xfrm flipV="1">
              <a:off x="7704953" y="5340206"/>
              <a:ext cx="553210" cy="0"/>
            </a:xfrm>
            <a:prstGeom prst="straightConnector1">
              <a:avLst/>
            </a:prstGeom>
            <a:ln w="31750">
              <a:solidFill>
                <a:srgbClr val="FF0000"/>
              </a:solidFill>
              <a:tailEnd type="triangle" w="med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9" name="TextBox 38"/>
                <p:cNvSpPr txBox="1"/>
                <p:nvPr/>
              </p:nvSpPr>
              <p:spPr>
                <a:xfrm>
                  <a:off x="7481939" y="5183975"/>
                  <a:ext cx="268266" cy="369332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l-GR" sz="2400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l-GR" sz="2400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𝝊</m:t>
                            </m:r>
                          </m:e>
                          <m:sub>
                            <m:r>
                              <a:rPr lang="el-GR" sz="2400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𝟏</m:t>
                            </m:r>
                          </m:sub>
                        </m:sSub>
                      </m:oMath>
                    </m:oMathPara>
                  </a14:m>
                  <a:endParaRPr lang="el-GR" sz="2400" b="1" dirty="0">
                    <a:solidFill>
                      <a:srgbClr val="FF0000"/>
                    </a:solidFill>
                  </a:endParaRPr>
                </a:p>
              </p:txBody>
            </p:sp>
          </mc:Choice>
          <mc:Fallback xmlns="">
            <p:sp>
              <p:nvSpPr>
                <p:cNvPr id="39" name="TextBox 38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481939" y="5183975"/>
                  <a:ext cx="268266" cy="369332"/>
                </a:xfrm>
                <a:prstGeom prst="rect">
                  <a:avLst/>
                </a:prstGeom>
                <a:blipFill>
                  <a:blip r:embed="rId20"/>
                  <a:stretch>
                    <a:fillRect l="-29545" r="-45455" b="-14754"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48" name="Ομάδα 47"/>
          <p:cNvGrpSpPr/>
          <p:nvPr/>
        </p:nvGrpSpPr>
        <p:grpSpPr>
          <a:xfrm>
            <a:off x="6691265" y="3308334"/>
            <a:ext cx="5400990" cy="1752264"/>
            <a:chOff x="2266344" y="1588813"/>
            <a:chExt cx="7910880" cy="1752264"/>
          </a:xfrm>
        </p:grpSpPr>
        <p:grpSp>
          <p:nvGrpSpPr>
            <p:cNvPr id="61" name="Ομάδα 60"/>
            <p:cNvGrpSpPr/>
            <p:nvPr/>
          </p:nvGrpSpPr>
          <p:grpSpPr>
            <a:xfrm>
              <a:off x="2266344" y="1725421"/>
              <a:ext cx="7910880" cy="1443466"/>
              <a:chOff x="2266344" y="1725421"/>
              <a:chExt cx="7910880" cy="1443466"/>
            </a:xfrm>
          </p:grpSpPr>
          <p:sp>
            <p:nvSpPr>
              <p:cNvPr id="64" name="Ορθογώνιο 63"/>
              <p:cNvSpPr/>
              <p:nvPr/>
            </p:nvSpPr>
            <p:spPr>
              <a:xfrm>
                <a:off x="2266344" y="1728887"/>
                <a:ext cx="3960000" cy="1440000"/>
              </a:xfrm>
              <a:prstGeom prst="rect">
                <a:avLst/>
              </a:prstGeom>
              <a:solidFill>
                <a:schemeClr val="bg1">
                  <a:lumMod val="5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/>
              </a:p>
            </p:txBody>
          </p:sp>
          <p:sp>
            <p:nvSpPr>
              <p:cNvPr id="65" name="Ορθογώνιο 64"/>
              <p:cNvSpPr/>
              <p:nvPr/>
            </p:nvSpPr>
            <p:spPr>
              <a:xfrm>
                <a:off x="6217224" y="1725421"/>
                <a:ext cx="3960000" cy="1440000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/>
              </a:p>
            </p:txBody>
          </p:sp>
        </p:grpSp>
        <p:cxnSp>
          <p:nvCxnSpPr>
            <p:cNvPr id="62" name="Ευθεία γραμμή σύνδεσης 61"/>
            <p:cNvCxnSpPr/>
            <p:nvPr/>
          </p:nvCxnSpPr>
          <p:spPr>
            <a:xfrm>
              <a:off x="6213230" y="1588813"/>
              <a:ext cx="0" cy="1752264"/>
            </a:xfrm>
            <a:prstGeom prst="line">
              <a:avLst/>
            </a:prstGeom>
            <a:ln w="38100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9" name="Ομάδα 48"/>
          <p:cNvGrpSpPr/>
          <p:nvPr/>
        </p:nvGrpSpPr>
        <p:grpSpPr>
          <a:xfrm>
            <a:off x="6718736" y="3386573"/>
            <a:ext cx="2838399" cy="734989"/>
            <a:chOff x="2306581" y="1526376"/>
            <a:chExt cx="4157429" cy="734989"/>
          </a:xfrm>
        </p:grpSpPr>
        <mc:AlternateContent xmlns:mc="http://schemas.openxmlformats.org/markup-compatibility/2006" xmlns:a14="http://schemas.microsoft.com/office/drawing/2010/main">
          <mc:Choice Requires="a14">
            <p:graphicFrame>
              <p:nvGraphicFramePr>
                <p:cNvPr id="58" name="Γράφημα 57"/>
                <p:cNvGraphicFramePr>
                  <a:graphicFrameLocks/>
                </p:cNvGraphicFramePr>
                <p:nvPr>
                  <p:extLst>
                    <p:ext uri="{D42A27DB-BD31-4B8C-83A1-F6EECF244321}">
                      <p14:modId xmlns:p14="http://schemas.microsoft.com/office/powerpoint/2010/main" val="2794127074"/>
                    </p:ext>
                  </p:extLst>
                </p:nvPr>
              </p:nvGraphicFramePr>
              <p:xfrm>
                <a:off x="2306581" y="1685365"/>
                <a:ext cx="4157429" cy="576000"/>
              </p:xfrm>
              <a:graphic>
                <a:graphicData uri="http://schemas.openxmlformats.org/drawingml/2006/chart">
                  <c:chart xmlns:c="http://schemas.openxmlformats.org/drawingml/2006/chart" xmlns:r="http://schemas.openxmlformats.org/officeDocument/2006/relationships" r:id="rId21"/>
                </a:graphicData>
              </a:graphic>
            </p:graphicFrame>
          </mc:Choice>
          <mc:Fallback xmlns="">
            <p:graphicFrame>
              <p:nvGraphicFramePr>
                <p:cNvPr id="16" name="Γράφημα 15"/>
                <p:cNvGraphicFramePr>
                  <a:graphicFrameLocks/>
                </p:cNvGraphicFramePr>
                <p:nvPr>
                  <p:extLst>
                    <p:ext uri="{D42A27DB-BD31-4B8C-83A1-F6EECF244321}">
                      <p14:modId xmlns:p14="http://schemas.microsoft.com/office/powerpoint/2010/main" val="2032623522"/>
                    </p:ext>
                  </p:extLst>
                </p:nvPr>
              </p:nvGraphicFramePr>
              <p:xfrm>
                <a:off x="2306581" y="1685365"/>
                <a:ext cx="4157429" cy="576000"/>
              </p:xfrm>
              <a:graphic>
                <a:graphicData uri="http://schemas.openxmlformats.org/drawingml/2006/chart">
                  <c:chart xmlns:c="http://schemas.openxmlformats.org/drawingml/2006/chart" xmlns:r="http://schemas.openxmlformats.org/officeDocument/2006/relationships" r:id="rId3"/>
                </a:graphicData>
              </a:graphic>
            </p:graphicFrame>
          </mc:Fallback>
        </mc:AlternateContent>
        <p:cxnSp>
          <p:nvCxnSpPr>
            <p:cNvPr id="59" name="Ευθύγραμμο βέλος σύνδεσης 58"/>
            <p:cNvCxnSpPr/>
            <p:nvPr/>
          </p:nvCxnSpPr>
          <p:spPr>
            <a:xfrm flipV="1">
              <a:off x="4128047" y="1682607"/>
              <a:ext cx="809757" cy="0"/>
            </a:xfrm>
            <a:prstGeom prst="straightConnector1">
              <a:avLst/>
            </a:prstGeom>
            <a:ln w="31750">
              <a:solidFill>
                <a:srgbClr val="FF0000"/>
              </a:solidFill>
              <a:tailEnd type="triangle" w="med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0" name="TextBox 59"/>
                <p:cNvSpPr txBox="1"/>
                <p:nvPr/>
              </p:nvSpPr>
              <p:spPr>
                <a:xfrm>
                  <a:off x="3801612" y="1526376"/>
                  <a:ext cx="392672" cy="369332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l-GR" sz="2400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l-GR" sz="2400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𝝊</m:t>
                            </m:r>
                          </m:e>
                          <m:sub>
                            <m:r>
                              <a:rPr lang="el-GR" sz="2400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𝟏</m:t>
                            </m:r>
                          </m:sub>
                        </m:sSub>
                      </m:oMath>
                    </m:oMathPara>
                  </a14:m>
                  <a:endParaRPr lang="el-GR" sz="2400" b="1" dirty="0">
                    <a:solidFill>
                      <a:srgbClr val="FF0000"/>
                    </a:solidFill>
                  </a:endParaRPr>
                </a:p>
              </p:txBody>
            </p:sp>
          </mc:Choice>
          <mc:Fallback xmlns="">
            <p:sp>
              <p:nvSpPr>
                <p:cNvPr id="18" name="TextBox 17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801612" y="1526376"/>
                  <a:ext cx="392672" cy="369332"/>
                </a:xfrm>
                <a:prstGeom prst="rect">
                  <a:avLst/>
                </a:prstGeom>
                <a:blipFill>
                  <a:blip r:embed="rId4"/>
                  <a:stretch>
                    <a:fillRect l="-10938" r="-9375" b="-14754"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50" name="Ομάδα 49"/>
          <p:cNvGrpSpPr/>
          <p:nvPr/>
        </p:nvGrpSpPr>
        <p:grpSpPr>
          <a:xfrm>
            <a:off x="6718736" y="4221229"/>
            <a:ext cx="2838399" cy="626680"/>
            <a:chOff x="2306581" y="2361032"/>
            <a:chExt cx="4157429" cy="626680"/>
          </a:xfrm>
        </p:grpSpPr>
        <mc:AlternateContent xmlns:mc="http://schemas.openxmlformats.org/markup-compatibility/2006" xmlns:a14="http://schemas.microsoft.com/office/drawing/2010/main">
          <mc:Choice Requires="a14">
            <p:graphicFrame>
              <p:nvGraphicFramePr>
                <p:cNvPr id="55" name="Γράφημα 54"/>
                <p:cNvGraphicFramePr>
                  <a:graphicFrameLocks/>
                </p:cNvGraphicFramePr>
                <p:nvPr>
                  <p:extLst>
                    <p:ext uri="{D42A27DB-BD31-4B8C-83A1-F6EECF244321}">
                      <p14:modId xmlns:p14="http://schemas.microsoft.com/office/powerpoint/2010/main" val="1797211093"/>
                    </p:ext>
                  </p:extLst>
                </p:nvPr>
              </p:nvGraphicFramePr>
              <p:xfrm>
                <a:off x="2306581" y="2361032"/>
                <a:ext cx="4157429" cy="432000"/>
              </p:xfrm>
              <a:graphic>
                <a:graphicData uri="http://schemas.openxmlformats.org/drawingml/2006/chart">
                  <c:chart xmlns:c="http://schemas.openxmlformats.org/drawingml/2006/chart" xmlns:r="http://schemas.openxmlformats.org/officeDocument/2006/relationships" r:id="rId22"/>
                </a:graphicData>
              </a:graphic>
            </p:graphicFrame>
          </mc:Choice>
          <mc:Fallback xmlns="">
            <p:graphicFrame>
              <p:nvGraphicFramePr>
                <p:cNvPr id="13" name="Γράφημα 12"/>
                <p:cNvGraphicFramePr>
                  <a:graphicFrameLocks/>
                </p:cNvGraphicFramePr>
                <p:nvPr>
                  <p:extLst>
                    <p:ext uri="{D42A27DB-BD31-4B8C-83A1-F6EECF244321}">
                      <p14:modId xmlns:p14="http://schemas.microsoft.com/office/powerpoint/2010/main" val="1459304786"/>
                    </p:ext>
                  </p:extLst>
                </p:nvPr>
              </p:nvGraphicFramePr>
              <p:xfrm>
                <a:off x="2306581" y="2361032"/>
                <a:ext cx="4157429" cy="432000"/>
              </p:xfrm>
              <a:graphic>
                <a:graphicData uri="http://schemas.openxmlformats.org/drawingml/2006/chart">
                  <c:chart xmlns:c="http://schemas.openxmlformats.org/drawingml/2006/chart" xmlns:r="http://schemas.openxmlformats.org/officeDocument/2006/relationships" r:id="rId23"/>
                </a:graphicData>
              </a:graphic>
            </p:graphicFrame>
          </mc:Fallback>
        </mc:AlternateContent>
        <p:cxnSp>
          <p:nvCxnSpPr>
            <p:cNvPr id="56" name="Ευθύγραμμο βέλος σύνδεσης 55"/>
            <p:cNvCxnSpPr/>
            <p:nvPr/>
          </p:nvCxnSpPr>
          <p:spPr>
            <a:xfrm flipH="1" flipV="1">
              <a:off x="3636980" y="2773470"/>
              <a:ext cx="809757" cy="0"/>
            </a:xfrm>
            <a:prstGeom prst="straightConnector1">
              <a:avLst/>
            </a:prstGeom>
            <a:ln w="31750">
              <a:solidFill>
                <a:srgbClr val="FF0000"/>
              </a:solidFill>
              <a:tailEnd type="triangle" w="med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7" name="TextBox 56"/>
                <p:cNvSpPr txBox="1"/>
                <p:nvPr/>
              </p:nvSpPr>
              <p:spPr>
                <a:xfrm>
                  <a:off x="4538311" y="2618380"/>
                  <a:ext cx="392672" cy="369332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l-GR" sz="2400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l-GR" sz="2400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𝝊</m:t>
                            </m:r>
                          </m:e>
                          <m:sub>
                            <m:r>
                              <a:rPr lang="el-GR" sz="2400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𝟏</m:t>
                            </m:r>
                          </m:sub>
                        </m:sSub>
                      </m:oMath>
                    </m:oMathPara>
                  </a14:m>
                  <a:endParaRPr lang="el-GR" sz="2400" b="1" dirty="0">
                    <a:solidFill>
                      <a:srgbClr val="FF0000"/>
                    </a:solidFill>
                  </a:endParaRPr>
                </a:p>
              </p:txBody>
            </p:sp>
          </mc:Choice>
          <mc:Fallback xmlns="">
            <p:sp>
              <p:nvSpPr>
                <p:cNvPr id="57" name="TextBox 56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538311" y="2618380"/>
                  <a:ext cx="392672" cy="369332"/>
                </a:xfrm>
                <a:prstGeom prst="rect">
                  <a:avLst/>
                </a:prstGeom>
                <a:blipFill>
                  <a:blip r:embed="rId24"/>
                  <a:stretch>
                    <a:fillRect l="-29545" r="-45455" b="-16667"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51" name="Ομάδα 50"/>
          <p:cNvGrpSpPr/>
          <p:nvPr/>
        </p:nvGrpSpPr>
        <p:grpSpPr>
          <a:xfrm>
            <a:off x="9321250" y="3899057"/>
            <a:ext cx="2838399" cy="826532"/>
            <a:chOff x="6118508" y="2038860"/>
            <a:chExt cx="4157429" cy="826532"/>
          </a:xfrm>
        </p:grpSpPr>
        <mc:AlternateContent xmlns:mc="http://schemas.openxmlformats.org/markup-compatibility/2006" xmlns:a14="http://schemas.microsoft.com/office/drawing/2010/main">
          <mc:Choice Requires="a14">
            <p:graphicFrame>
              <p:nvGraphicFramePr>
                <p:cNvPr id="52" name="Γράφημα 51"/>
                <p:cNvGraphicFramePr>
                  <a:graphicFrameLocks/>
                </p:cNvGraphicFramePr>
                <p:nvPr>
                  <p:extLst>
                    <p:ext uri="{D42A27DB-BD31-4B8C-83A1-F6EECF244321}">
                      <p14:modId xmlns:p14="http://schemas.microsoft.com/office/powerpoint/2010/main" val="2111668348"/>
                    </p:ext>
                  </p:extLst>
                </p:nvPr>
              </p:nvGraphicFramePr>
              <p:xfrm>
                <a:off x="6118508" y="2038860"/>
                <a:ext cx="4157429" cy="648000"/>
              </p:xfrm>
              <a:graphic>
                <a:graphicData uri="http://schemas.openxmlformats.org/drawingml/2006/chart">
                  <c:chart xmlns:c="http://schemas.openxmlformats.org/drawingml/2006/chart" xmlns:r="http://schemas.openxmlformats.org/officeDocument/2006/relationships" r:id="rId25"/>
                </a:graphicData>
              </a:graphic>
            </p:graphicFrame>
          </mc:Choice>
          <mc:Fallback xmlns="">
            <p:graphicFrame>
              <p:nvGraphicFramePr>
                <p:cNvPr id="10" name="Γράφημα 9"/>
                <p:cNvGraphicFramePr>
                  <a:graphicFrameLocks/>
                </p:cNvGraphicFramePr>
                <p:nvPr>
                  <p:extLst>
                    <p:ext uri="{D42A27DB-BD31-4B8C-83A1-F6EECF244321}">
                      <p14:modId xmlns:p14="http://schemas.microsoft.com/office/powerpoint/2010/main" val="807862749"/>
                    </p:ext>
                  </p:extLst>
                </p:nvPr>
              </p:nvGraphicFramePr>
              <p:xfrm>
                <a:off x="6118508" y="2038860"/>
                <a:ext cx="4157429" cy="648000"/>
              </p:xfrm>
              <a:graphic>
                <a:graphicData uri="http://schemas.openxmlformats.org/drawingml/2006/chart">
                  <c:chart xmlns:c="http://schemas.openxmlformats.org/drawingml/2006/chart" xmlns:r="http://schemas.openxmlformats.org/officeDocument/2006/relationships" r:id="rId26"/>
                </a:graphicData>
              </a:graphic>
            </p:graphicFrame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3" name="TextBox 52"/>
                <p:cNvSpPr txBox="1"/>
                <p:nvPr/>
              </p:nvSpPr>
              <p:spPr>
                <a:xfrm>
                  <a:off x="7834704" y="2496060"/>
                  <a:ext cx="392672" cy="369332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l-GR" sz="2400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l-GR" sz="2400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𝝊</m:t>
                            </m:r>
                          </m:e>
                          <m:sub>
                            <m:r>
                              <a:rPr lang="el-GR" sz="2400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𝟐</m:t>
                            </m:r>
                          </m:sub>
                        </m:sSub>
                      </m:oMath>
                    </m:oMathPara>
                  </a14:m>
                  <a:endParaRPr lang="el-GR" sz="2400" b="1" dirty="0">
                    <a:solidFill>
                      <a:srgbClr val="FF0000"/>
                    </a:solidFill>
                  </a:endParaRPr>
                </a:p>
              </p:txBody>
            </p:sp>
          </mc:Choice>
          <mc:Fallback xmlns="">
            <p:sp>
              <p:nvSpPr>
                <p:cNvPr id="11" name="TextBox 10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834704" y="2496060"/>
                  <a:ext cx="392672" cy="369332"/>
                </a:xfrm>
                <a:prstGeom prst="rect">
                  <a:avLst/>
                </a:prstGeom>
                <a:blipFill>
                  <a:blip r:embed="rId27"/>
                  <a:stretch>
                    <a:fillRect l="-10769" r="-7692" b="-16667"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54" name="Ευθύγραμμο βέλος σύνδεσης 53"/>
            <p:cNvCxnSpPr/>
            <p:nvPr/>
          </p:nvCxnSpPr>
          <p:spPr>
            <a:xfrm flipV="1">
              <a:off x="8291767" y="2698656"/>
              <a:ext cx="576000" cy="0"/>
            </a:xfrm>
            <a:prstGeom prst="straightConnector1">
              <a:avLst/>
            </a:prstGeom>
            <a:ln w="31750">
              <a:solidFill>
                <a:srgbClr val="FF0000"/>
              </a:solidFill>
              <a:tailEnd type="triangle" w="med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70" name="Ορθογώνιο 69"/>
          <p:cNvSpPr/>
          <p:nvPr/>
        </p:nvSpPr>
        <p:spPr>
          <a:xfrm>
            <a:off x="137529" y="4114063"/>
            <a:ext cx="583392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Αυτό σημαίνει ότι το προσπίπτον κύμα και το </a:t>
            </a:r>
            <a:r>
              <a:rPr lang="el-GR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ανακλόμενο</a:t>
            </a:r>
            <a:r>
              <a:rPr lang="el-G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κύμα είναι συμφασικά</a:t>
            </a:r>
            <a:endParaRPr lang="el-GR" dirty="0"/>
          </a:p>
        </p:txBody>
      </p:sp>
      <p:grpSp>
        <p:nvGrpSpPr>
          <p:cNvPr id="77" name="Ομάδα 76"/>
          <p:cNvGrpSpPr/>
          <p:nvPr/>
        </p:nvGrpSpPr>
        <p:grpSpPr>
          <a:xfrm>
            <a:off x="225470" y="3680088"/>
            <a:ext cx="5206283" cy="391203"/>
            <a:chOff x="225470" y="3680088"/>
            <a:chExt cx="5206283" cy="391203"/>
          </a:xfrm>
        </p:grpSpPr>
        <p:grpSp>
          <p:nvGrpSpPr>
            <p:cNvPr id="69" name="Ομάδα 68"/>
            <p:cNvGrpSpPr/>
            <p:nvPr/>
          </p:nvGrpSpPr>
          <p:grpSpPr>
            <a:xfrm>
              <a:off x="225470" y="3680088"/>
              <a:ext cx="5206283" cy="391203"/>
              <a:chOff x="225470" y="3680088"/>
              <a:chExt cx="5206283" cy="391203"/>
            </a:xfrm>
          </p:grpSpPr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5" name="TextBox 4"/>
                  <p:cNvSpPr txBox="1"/>
                  <p:nvPr/>
                </p:nvSpPr>
                <p:spPr>
                  <a:xfrm>
                    <a:off x="225470" y="3750958"/>
                    <a:ext cx="1205330" cy="276999"/>
                  </a:xfrm>
                  <a:prstGeom prst="rect">
                    <a:avLst/>
                  </a:prstGeom>
                  <a:noFill/>
                </p:spPr>
                <p:txBody>
                  <a:bodyPr wrap="none" lIns="0" tIns="0" rIns="0" bIns="0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sSub>
                            <m:sSubPr>
                              <m:ctrlPr>
                                <a:rPr lang="el-GR" b="1" i="1" smtClean="0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l-GR" b="1" i="1" smtClean="0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</a:rPr>
                                <m:t>𝝊</m:t>
                              </m:r>
                            </m:e>
                            <m:sub>
                              <m:r>
                                <a:rPr lang="el-GR" b="1" i="1" smtClean="0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b>
                          </m:sSub>
                          <m:r>
                            <a:rPr lang="el-GR" b="1" i="1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  <m:t>&gt;</m:t>
                          </m:r>
                          <m:sSub>
                            <m:sSubPr>
                              <m:ctrlPr>
                                <a:rPr lang="el-GR" b="1" i="1" smtClean="0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l-GR" b="1" i="1" smtClean="0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</a:rPr>
                                <m:t>𝝊</m:t>
                              </m:r>
                            </m:e>
                            <m:sub>
                              <m:r>
                                <a:rPr lang="el-GR" b="1" i="1" smtClean="0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</m:sub>
                          </m:sSub>
                          <m:r>
                            <a:rPr lang="el-GR" b="1" i="1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  <m:t>  </m:t>
                          </m:r>
                          <m:r>
                            <a:rPr lang="el-GR" b="1" i="1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⇒</m:t>
                          </m:r>
                        </m:oMath>
                      </m:oMathPara>
                    </a14:m>
                    <a:endParaRPr lang="el-GR" b="1" dirty="0">
                      <a:solidFill>
                        <a:srgbClr val="0000CC"/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5" name="TextBox 4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225470" y="3750958"/>
                    <a:ext cx="1205330" cy="276999"/>
                  </a:xfrm>
                  <a:prstGeom prst="rect">
                    <a:avLst/>
                  </a:prstGeom>
                  <a:blipFill>
                    <a:blip r:embed="rId28"/>
                    <a:stretch>
                      <a:fillRect l="-2525" r="-3030" b="-15217"/>
                    </a:stretch>
                  </a:blipFill>
                </p:spPr>
                <p:txBody>
                  <a:bodyPr/>
                  <a:lstStyle/>
                  <a:p>
                    <a:r>
                      <a:rPr lang="el-GR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67" name="Ορθογώνιο 66"/>
                  <p:cNvSpPr/>
                  <p:nvPr/>
                </p:nvSpPr>
                <p:spPr>
                  <a:xfrm>
                    <a:off x="1454256" y="3701959"/>
                    <a:ext cx="1218603" cy="369332"/>
                  </a:xfrm>
                  <a:prstGeom prst="rect">
                    <a:avLst/>
                  </a:prstGeom>
                </p:spPr>
                <p:txBody>
                  <a:bodyPr wrap="none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n-US" b="1" i="1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  <m:t>𝒓</m:t>
                          </m:r>
                          <m:r>
                            <a:rPr lang="en-US" b="1" i="1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  <m:t>&gt;</m:t>
                          </m:r>
                          <m:r>
                            <a:rPr lang="en-US" b="1" i="1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  <m:t>𝟎</m:t>
                          </m:r>
                          <m:r>
                            <a:rPr lang="en-US" b="1" i="1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  <m:t>   ⇒</m:t>
                          </m:r>
                        </m:oMath>
                      </m:oMathPara>
                    </a14:m>
                    <a:endParaRPr lang="el-GR" b="1" dirty="0">
                      <a:solidFill>
                        <a:srgbClr val="0000CC"/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67" name="Ορθογώνιο 66"/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1454256" y="3701959"/>
                    <a:ext cx="1218603" cy="369332"/>
                  </a:xfrm>
                  <a:prstGeom prst="rect">
                    <a:avLst/>
                  </a:prstGeom>
                  <a:blipFill>
                    <a:blip r:embed="rId29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el-GR">
                        <a:noFill/>
                      </a:rPr>
                      <a:t> </a:t>
                    </a:r>
                  </a:p>
                </p:txBody>
              </p:sp>
            </mc:Fallback>
          </mc:AlternateContent>
          <p:sp>
            <p:nvSpPr>
              <p:cNvPr id="68" name="Ορθογώνιο 67"/>
              <p:cNvSpPr/>
              <p:nvPr/>
            </p:nvSpPr>
            <p:spPr>
              <a:xfrm>
                <a:off x="3836444" y="3680088"/>
                <a:ext cx="1595309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l-GR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είναι </a:t>
                </a:r>
                <a:r>
                  <a:rPr lang="el-GR" b="1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ομόσημα</a:t>
                </a:r>
                <a:endParaRPr lang="el-GR" dirty="0"/>
              </a:p>
            </p:txBody>
          </p:sp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76" name="TextBox 75"/>
                <p:cNvSpPr txBox="1"/>
                <p:nvPr/>
              </p:nvSpPr>
              <p:spPr>
                <a:xfrm>
                  <a:off x="2732452" y="3712717"/>
                  <a:ext cx="1157816" cy="307777"/>
                </a:xfrm>
                <a:prstGeom prst="rect">
                  <a:avLst/>
                </a:prstGeom>
                <a:noFill/>
                <a:ln w="19050">
                  <a:noFill/>
                </a:ln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sz="2000" b="1" i="1" smtClean="0">
                                <a:solidFill>
                                  <a:srgbClr val="0000CC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000" b="1" i="1">
                                <a:solidFill>
                                  <a:srgbClr val="0000CC"/>
                                </a:solidFill>
                                <a:latin typeface="Cambria Math" panose="02040503050406030204" pitchFamily="18" charset="0"/>
                              </a:rPr>
                              <m:t>𝑫</m:t>
                            </m:r>
                          </m:e>
                          <m:sub>
                            <m:r>
                              <a:rPr lang="en-US" sz="2000" b="1" i="1">
                                <a:solidFill>
                                  <a:srgbClr val="0000CC"/>
                                </a:solidFill>
                                <a:latin typeface="Cambria Math" panose="02040503050406030204" pitchFamily="18" charset="0"/>
                              </a:rPr>
                              <m:t>𝒊</m:t>
                            </m:r>
                          </m:sub>
                        </m:sSub>
                        <m:r>
                          <a:rPr lang="en-US" sz="2000" b="1" i="1" smtClean="0">
                            <a:solidFill>
                              <a:srgbClr val="0000CC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l-GR" sz="2000" b="1" i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𝛋𝛂𝛊</m:t>
                        </m:r>
                        <m:r>
                          <a:rPr lang="el-GR" sz="2000" b="1" i="1" smtClean="0">
                            <a:solidFill>
                              <a:srgbClr val="0000CC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  <m:sSub>
                          <m:sSubPr>
                            <m:ctrlPr>
                              <a:rPr lang="en-US" sz="2000" b="1" i="1">
                                <a:solidFill>
                                  <a:srgbClr val="0000CC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000" b="1" i="1">
                                <a:solidFill>
                                  <a:srgbClr val="0000CC"/>
                                </a:solidFill>
                                <a:latin typeface="Cambria Math" panose="02040503050406030204" pitchFamily="18" charset="0"/>
                              </a:rPr>
                              <m:t>𝑫</m:t>
                            </m:r>
                          </m:e>
                          <m:sub>
                            <m:r>
                              <a:rPr lang="en-US" sz="2000" b="1" i="1" smtClean="0">
                                <a:solidFill>
                                  <a:srgbClr val="0000CC"/>
                                </a:solidFill>
                                <a:latin typeface="Cambria Math" panose="02040503050406030204" pitchFamily="18" charset="0"/>
                              </a:rPr>
                              <m:t>𝒓</m:t>
                            </m:r>
                          </m:sub>
                        </m:sSub>
                      </m:oMath>
                    </m:oMathPara>
                  </a14:m>
                  <a:endParaRPr lang="el-GR" sz="2000" b="1" dirty="0">
                    <a:solidFill>
                      <a:srgbClr val="0000CC"/>
                    </a:solidFill>
                  </a:endParaRPr>
                </a:p>
              </p:txBody>
            </p:sp>
          </mc:Choice>
          <mc:Fallback xmlns="">
            <p:sp>
              <p:nvSpPr>
                <p:cNvPr id="76" name="TextBox 75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732452" y="3712717"/>
                  <a:ext cx="1157816" cy="307777"/>
                </a:xfrm>
                <a:prstGeom prst="rect">
                  <a:avLst/>
                </a:prstGeom>
                <a:blipFill>
                  <a:blip r:embed="rId30"/>
                  <a:stretch>
                    <a:fillRect l="-4211" r="-1053" b="-15686"/>
                  </a:stretch>
                </a:blipFill>
                <a:ln w="19050">
                  <a:noFill/>
                </a:ln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78" name="Ορθογώνιο 77"/>
          <p:cNvSpPr/>
          <p:nvPr/>
        </p:nvSpPr>
        <p:spPr>
          <a:xfrm>
            <a:off x="160754" y="5833618"/>
            <a:ext cx="5833923" cy="6771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Αυτό σημαίνει ότι το προσπίπτον κύμα και το διερχόμενο κύμα έχουν διαφορά φάσης  </a:t>
            </a:r>
            <a:r>
              <a:rPr lang="el-GR" sz="2000" b="1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π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rad</a:t>
            </a:r>
            <a:endParaRPr lang="el-GR" dirty="0"/>
          </a:p>
        </p:txBody>
      </p:sp>
      <p:grpSp>
        <p:nvGrpSpPr>
          <p:cNvPr id="79" name="Ομάδα 78"/>
          <p:cNvGrpSpPr/>
          <p:nvPr/>
        </p:nvGrpSpPr>
        <p:grpSpPr>
          <a:xfrm>
            <a:off x="248695" y="5399643"/>
            <a:ext cx="5387422" cy="391203"/>
            <a:chOff x="225470" y="3680088"/>
            <a:chExt cx="5387422" cy="391203"/>
          </a:xfrm>
        </p:grpSpPr>
        <p:grpSp>
          <p:nvGrpSpPr>
            <p:cNvPr id="80" name="Ομάδα 79"/>
            <p:cNvGrpSpPr/>
            <p:nvPr/>
          </p:nvGrpSpPr>
          <p:grpSpPr>
            <a:xfrm>
              <a:off x="225470" y="3680088"/>
              <a:ext cx="5387422" cy="391203"/>
              <a:chOff x="225470" y="3680088"/>
              <a:chExt cx="5387422" cy="391203"/>
            </a:xfrm>
          </p:grpSpPr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82" name="TextBox 81"/>
                  <p:cNvSpPr txBox="1"/>
                  <p:nvPr/>
                </p:nvSpPr>
                <p:spPr>
                  <a:xfrm>
                    <a:off x="225470" y="3750958"/>
                    <a:ext cx="1205330" cy="276999"/>
                  </a:xfrm>
                  <a:prstGeom prst="rect">
                    <a:avLst/>
                  </a:prstGeom>
                  <a:noFill/>
                </p:spPr>
                <p:txBody>
                  <a:bodyPr wrap="none" lIns="0" tIns="0" rIns="0" bIns="0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sSub>
                            <m:sSubPr>
                              <m:ctrlPr>
                                <a:rPr lang="el-GR" b="1" i="1" smtClean="0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l-GR" b="1" i="1" smtClean="0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</a:rPr>
                                <m:t>𝝊</m:t>
                              </m:r>
                            </m:e>
                            <m:sub>
                              <m:r>
                                <a:rPr lang="el-GR" b="1" i="1" smtClean="0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b>
                          </m:sSub>
                          <m:r>
                            <a:rPr lang="en-US" b="1" i="1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  <m:t>&lt;</m:t>
                          </m:r>
                          <m:sSub>
                            <m:sSubPr>
                              <m:ctrlPr>
                                <a:rPr lang="el-GR" b="1" i="1" smtClean="0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l-GR" b="1" i="1" smtClean="0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</a:rPr>
                                <m:t>𝝊</m:t>
                              </m:r>
                            </m:e>
                            <m:sub>
                              <m:r>
                                <a:rPr lang="el-GR" b="1" i="1" smtClean="0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</m:sub>
                          </m:sSub>
                          <m:r>
                            <a:rPr lang="el-GR" b="1" i="1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  <m:t>  </m:t>
                          </m:r>
                          <m:r>
                            <a:rPr lang="el-GR" b="1" i="1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⇒</m:t>
                          </m:r>
                        </m:oMath>
                      </m:oMathPara>
                    </a14:m>
                    <a:endParaRPr lang="el-GR" b="1" dirty="0">
                      <a:solidFill>
                        <a:srgbClr val="0000CC"/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82" name="TextBox 81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225470" y="3750958"/>
                    <a:ext cx="1205330" cy="276999"/>
                  </a:xfrm>
                  <a:prstGeom prst="rect">
                    <a:avLst/>
                  </a:prstGeom>
                  <a:blipFill>
                    <a:blip r:embed="rId31"/>
                    <a:stretch>
                      <a:fillRect l="-2525" r="-3030" b="-15217"/>
                    </a:stretch>
                  </a:blipFill>
                </p:spPr>
                <p:txBody>
                  <a:bodyPr/>
                  <a:lstStyle/>
                  <a:p>
                    <a:r>
                      <a:rPr lang="el-GR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83" name="Ορθογώνιο 82"/>
                  <p:cNvSpPr/>
                  <p:nvPr/>
                </p:nvSpPr>
                <p:spPr>
                  <a:xfrm>
                    <a:off x="1454256" y="3701959"/>
                    <a:ext cx="1218603" cy="369332"/>
                  </a:xfrm>
                  <a:prstGeom prst="rect">
                    <a:avLst/>
                  </a:prstGeom>
                </p:spPr>
                <p:txBody>
                  <a:bodyPr wrap="none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n-US" b="1" i="1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  <m:t>𝒓</m:t>
                          </m:r>
                          <m:r>
                            <a:rPr lang="en-US" b="1" i="1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  <m:t>&lt;</m:t>
                          </m:r>
                          <m:r>
                            <a:rPr lang="en-US" b="1" i="1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  <m:t>𝟎</m:t>
                          </m:r>
                          <m:r>
                            <a:rPr lang="en-US" b="1" i="1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  <m:t>   ⇒</m:t>
                          </m:r>
                        </m:oMath>
                      </m:oMathPara>
                    </a14:m>
                    <a:endParaRPr lang="el-GR" b="1" dirty="0">
                      <a:solidFill>
                        <a:srgbClr val="0000CC"/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83" name="Ορθογώνιο 82"/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1454256" y="3701959"/>
                    <a:ext cx="1218603" cy="369332"/>
                  </a:xfrm>
                  <a:prstGeom prst="rect">
                    <a:avLst/>
                  </a:prstGeom>
                  <a:blipFill>
                    <a:blip r:embed="rId32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el-GR">
                        <a:noFill/>
                      </a:rPr>
                      <a:t> </a:t>
                    </a:r>
                  </a:p>
                </p:txBody>
              </p:sp>
            </mc:Fallback>
          </mc:AlternateContent>
          <p:sp>
            <p:nvSpPr>
              <p:cNvPr id="84" name="Ορθογώνιο 83"/>
              <p:cNvSpPr/>
              <p:nvPr/>
            </p:nvSpPr>
            <p:spPr>
              <a:xfrm>
                <a:off x="3836444" y="3680088"/>
                <a:ext cx="1776448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l-GR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είναι </a:t>
                </a:r>
                <a:r>
                  <a:rPr lang="el-GR" b="1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ετερόσημα</a:t>
                </a:r>
                <a:endParaRPr lang="el-GR" dirty="0"/>
              </a:p>
            </p:txBody>
          </p:sp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81" name="TextBox 80"/>
                <p:cNvSpPr txBox="1"/>
                <p:nvPr/>
              </p:nvSpPr>
              <p:spPr>
                <a:xfrm>
                  <a:off x="2732452" y="3712717"/>
                  <a:ext cx="1157816" cy="307777"/>
                </a:xfrm>
                <a:prstGeom prst="rect">
                  <a:avLst/>
                </a:prstGeom>
                <a:noFill/>
                <a:ln w="19050">
                  <a:noFill/>
                </a:ln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sz="2000" b="1" i="1" smtClean="0">
                                <a:solidFill>
                                  <a:srgbClr val="0000CC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000" b="1" i="1">
                                <a:solidFill>
                                  <a:srgbClr val="0000CC"/>
                                </a:solidFill>
                                <a:latin typeface="Cambria Math" panose="02040503050406030204" pitchFamily="18" charset="0"/>
                              </a:rPr>
                              <m:t>𝑫</m:t>
                            </m:r>
                          </m:e>
                          <m:sub>
                            <m:r>
                              <a:rPr lang="en-US" sz="2000" b="1" i="1">
                                <a:solidFill>
                                  <a:srgbClr val="0000CC"/>
                                </a:solidFill>
                                <a:latin typeface="Cambria Math" panose="02040503050406030204" pitchFamily="18" charset="0"/>
                              </a:rPr>
                              <m:t>𝒊</m:t>
                            </m:r>
                          </m:sub>
                        </m:sSub>
                        <m:r>
                          <a:rPr lang="en-US" sz="2000" b="1" i="1" smtClean="0">
                            <a:solidFill>
                              <a:srgbClr val="0000CC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l-GR" sz="2000" b="1" i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𝛋𝛂𝛊</m:t>
                        </m:r>
                        <m:r>
                          <a:rPr lang="el-GR" sz="2000" b="1" i="1" smtClean="0">
                            <a:solidFill>
                              <a:srgbClr val="0000CC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  <m:sSub>
                          <m:sSubPr>
                            <m:ctrlPr>
                              <a:rPr lang="en-US" sz="2000" b="1" i="1">
                                <a:solidFill>
                                  <a:srgbClr val="0000CC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000" b="1" i="1">
                                <a:solidFill>
                                  <a:srgbClr val="0000CC"/>
                                </a:solidFill>
                                <a:latin typeface="Cambria Math" panose="02040503050406030204" pitchFamily="18" charset="0"/>
                              </a:rPr>
                              <m:t>𝑫</m:t>
                            </m:r>
                          </m:e>
                          <m:sub>
                            <m:r>
                              <a:rPr lang="en-US" sz="2000" b="1" i="1" smtClean="0">
                                <a:solidFill>
                                  <a:srgbClr val="0000CC"/>
                                </a:solidFill>
                                <a:latin typeface="Cambria Math" panose="02040503050406030204" pitchFamily="18" charset="0"/>
                              </a:rPr>
                              <m:t>𝒓</m:t>
                            </m:r>
                          </m:sub>
                        </m:sSub>
                      </m:oMath>
                    </m:oMathPara>
                  </a14:m>
                  <a:endParaRPr lang="el-GR" sz="2000" b="1" dirty="0">
                    <a:solidFill>
                      <a:srgbClr val="0000CC"/>
                    </a:solidFill>
                  </a:endParaRPr>
                </a:p>
              </p:txBody>
            </p:sp>
          </mc:Choice>
          <mc:Fallback xmlns="">
            <p:sp>
              <p:nvSpPr>
                <p:cNvPr id="81" name="TextBox 80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732452" y="3712717"/>
                  <a:ext cx="1157816" cy="307777"/>
                </a:xfrm>
                <a:prstGeom prst="rect">
                  <a:avLst/>
                </a:prstGeom>
                <a:blipFill>
                  <a:blip r:embed="rId33"/>
                  <a:stretch>
                    <a:fillRect l="-4211" r="-1053" b="-15686"/>
                  </a:stretch>
                </a:blipFill>
                <a:ln w="19050">
                  <a:noFill/>
                </a:ln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86" name="Ομάδα 85"/>
          <p:cNvGrpSpPr/>
          <p:nvPr/>
        </p:nvGrpSpPr>
        <p:grpSpPr>
          <a:xfrm>
            <a:off x="95064" y="1076639"/>
            <a:ext cx="3302027" cy="1200216"/>
            <a:chOff x="95064" y="1076639"/>
            <a:chExt cx="3302027" cy="1200216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6" name="TextBox 25"/>
                <p:cNvSpPr txBox="1"/>
                <p:nvPr/>
              </p:nvSpPr>
              <p:spPr>
                <a:xfrm>
                  <a:off x="1643662" y="1076639"/>
                  <a:ext cx="1753429" cy="565732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l-GR" b="1" i="1" smtClean="0">
                                <a:solidFill>
                                  <a:srgbClr val="0000CC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1" i="1" smtClean="0">
                                <a:solidFill>
                                  <a:srgbClr val="0000CC"/>
                                </a:solidFill>
                                <a:latin typeface="Cambria Math" panose="02040503050406030204" pitchFamily="18" charset="0"/>
                              </a:rPr>
                              <m:t>𝑫</m:t>
                            </m:r>
                          </m:e>
                          <m:sub>
                            <m:r>
                              <a:rPr lang="en-US" b="1" i="1" smtClean="0">
                                <a:solidFill>
                                  <a:srgbClr val="0000CC"/>
                                </a:solidFill>
                                <a:latin typeface="Cambria Math" panose="02040503050406030204" pitchFamily="18" charset="0"/>
                              </a:rPr>
                              <m:t>𝒕</m:t>
                            </m:r>
                          </m:sub>
                        </m:sSub>
                        <m:r>
                          <a:rPr lang="en-US" b="1" i="1" smtClean="0">
                            <a:solidFill>
                              <a:srgbClr val="0000CC"/>
                            </a:solidFill>
                            <a:latin typeface="Cambria Math" panose="02040503050406030204" pitchFamily="18" charset="0"/>
                          </a:rPr>
                          <m:t>=</m:t>
                        </m:r>
                        <m:f>
                          <m:fPr>
                            <m:ctrlPr>
                              <a:rPr lang="en-US" b="1" i="1" smtClean="0">
                                <a:solidFill>
                                  <a:srgbClr val="0000CC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l-GR" b="1" i="1" smtClean="0">
                                <a:solidFill>
                                  <a:srgbClr val="0000CC"/>
                                </a:solidFill>
                                <a:latin typeface="Cambria Math" panose="02040503050406030204" pitchFamily="18" charset="0"/>
                              </a:rPr>
                              <m:t>𝟐</m:t>
                            </m:r>
                            <m:sSub>
                              <m:sSubPr>
                                <m:ctrlPr>
                                  <a:rPr lang="el-GR" b="1" i="1" smtClean="0">
                                    <a:solidFill>
                                      <a:srgbClr val="0000CC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l-GR" b="1" i="1" smtClean="0">
                                    <a:solidFill>
                                      <a:srgbClr val="0000CC"/>
                                    </a:solidFill>
                                    <a:latin typeface="Cambria Math" panose="02040503050406030204" pitchFamily="18" charset="0"/>
                                  </a:rPr>
                                  <m:t>𝝊</m:t>
                                </m:r>
                              </m:e>
                              <m:sub>
                                <m:r>
                                  <a:rPr lang="el-GR" b="1" i="1" smtClean="0">
                                    <a:solidFill>
                                      <a:srgbClr val="0000CC"/>
                                    </a:solidFill>
                                    <a:latin typeface="Cambria Math" panose="02040503050406030204" pitchFamily="18" charset="0"/>
                                  </a:rPr>
                                  <m:t>𝟐</m:t>
                                </m:r>
                              </m:sub>
                            </m:sSub>
                          </m:num>
                          <m:den>
                            <m:sSub>
                              <m:sSubPr>
                                <m:ctrlPr>
                                  <a:rPr lang="en-US" b="1" i="1" smtClean="0">
                                    <a:solidFill>
                                      <a:srgbClr val="0000CC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l-GR" b="1" i="1" smtClean="0">
                                    <a:solidFill>
                                      <a:srgbClr val="0000CC"/>
                                    </a:solidFill>
                                    <a:latin typeface="Cambria Math" panose="02040503050406030204" pitchFamily="18" charset="0"/>
                                  </a:rPr>
                                  <m:t>𝝊</m:t>
                                </m:r>
                              </m:e>
                              <m:sub>
                                <m:r>
                                  <a:rPr lang="el-GR" b="1" i="1" smtClean="0">
                                    <a:solidFill>
                                      <a:srgbClr val="0000CC"/>
                                    </a:solidFill>
                                    <a:latin typeface="Cambria Math" panose="02040503050406030204" pitchFamily="18" charset="0"/>
                                  </a:rPr>
                                  <m:t>𝟏</m:t>
                                </m:r>
                              </m:sub>
                            </m:sSub>
                            <m:r>
                              <a:rPr lang="el-GR" b="1" i="1" smtClean="0">
                                <a:solidFill>
                                  <a:srgbClr val="0000CC"/>
                                </a:solidFill>
                                <a:latin typeface="Cambria Math" panose="02040503050406030204" pitchFamily="18" charset="0"/>
                              </a:rPr>
                              <m:t>+</m:t>
                            </m:r>
                            <m:sSub>
                              <m:sSubPr>
                                <m:ctrlPr>
                                  <a:rPr lang="el-GR" b="1" i="1" smtClean="0">
                                    <a:solidFill>
                                      <a:srgbClr val="0000CC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l-GR" b="1" i="1" smtClean="0">
                                    <a:solidFill>
                                      <a:srgbClr val="0000CC"/>
                                    </a:solidFill>
                                    <a:latin typeface="Cambria Math" panose="02040503050406030204" pitchFamily="18" charset="0"/>
                                  </a:rPr>
                                  <m:t>𝝊</m:t>
                                </m:r>
                              </m:e>
                              <m:sub>
                                <m:r>
                                  <a:rPr lang="el-GR" b="1" i="1" smtClean="0">
                                    <a:solidFill>
                                      <a:srgbClr val="0000CC"/>
                                    </a:solidFill>
                                    <a:latin typeface="Cambria Math" panose="02040503050406030204" pitchFamily="18" charset="0"/>
                                  </a:rPr>
                                  <m:t>𝟐</m:t>
                                </m:r>
                              </m:sub>
                            </m:sSub>
                          </m:den>
                        </m:f>
                        <m:sSub>
                          <m:sSubPr>
                            <m:ctrlPr>
                              <a:rPr lang="el-GR" b="1" i="1">
                                <a:solidFill>
                                  <a:srgbClr val="0000CC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1" i="1">
                                <a:solidFill>
                                  <a:srgbClr val="0000CC"/>
                                </a:solidFill>
                                <a:latin typeface="Cambria Math" panose="02040503050406030204" pitchFamily="18" charset="0"/>
                              </a:rPr>
                              <m:t>𝑫</m:t>
                            </m:r>
                          </m:e>
                          <m:sub>
                            <m:r>
                              <a:rPr lang="en-US" b="1" i="1">
                                <a:solidFill>
                                  <a:srgbClr val="0000CC"/>
                                </a:solidFill>
                                <a:latin typeface="Cambria Math" panose="02040503050406030204" pitchFamily="18" charset="0"/>
                              </a:rPr>
                              <m:t>𝒊</m:t>
                            </m:r>
                          </m:sub>
                        </m:sSub>
                        <m:r>
                          <a:rPr lang="el-GR" b="1" i="1" smtClean="0">
                            <a:solidFill>
                              <a:srgbClr val="0000CC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</m:oMath>
                    </m:oMathPara>
                  </a14:m>
                  <a:endParaRPr lang="el-GR" b="1" dirty="0">
                    <a:solidFill>
                      <a:srgbClr val="0000CC"/>
                    </a:solidFill>
                  </a:endParaRPr>
                </a:p>
              </p:txBody>
            </p:sp>
          </mc:Choice>
          <mc:Fallback xmlns="">
            <p:sp>
              <p:nvSpPr>
                <p:cNvPr id="26" name="TextBox 25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643662" y="1076639"/>
                  <a:ext cx="1753429" cy="565732"/>
                </a:xfrm>
                <a:prstGeom prst="rect">
                  <a:avLst/>
                </a:prstGeom>
                <a:blipFill>
                  <a:blip r:embed="rId34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27" name="Ορθογώνιο 26"/>
            <p:cNvSpPr/>
            <p:nvPr/>
          </p:nvSpPr>
          <p:spPr>
            <a:xfrm>
              <a:off x="95064" y="1529840"/>
              <a:ext cx="1413849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l-GR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Αποδείξαμε:</a:t>
              </a:r>
              <a:endParaRPr lang="el-GR" dirty="0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8" name="TextBox 27"/>
                <p:cNvSpPr txBox="1"/>
                <p:nvPr/>
              </p:nvSpPr>
              <p:spPr>
                <a:xfrm>
                  <a:off x="1767053" y="1969078"/>
                  <a:ext cx="1556388" cy="307777"/>
                </a:xfrm>
                <a:prstGeom prst="rect">
                  <a:avLst/>
                </a:prstGeom>
                <a:noFill/>
                <a:ln w="19050">
                  <a:noFill/>
                </a:ln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sz="2000" b="1" i="1" smtClean="0">
                                <a:solidFill>
                                  <a:srgbClr val="0000CC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000" b="1" i="1">
                                <a:solidFill>
                                  <a:srgbClr val="0000CC"/>
                                </a:solidFill>
                                <a:latin typeface="Cambria Math" panose="02040503050406030204" pitchFamily="18" charset="0"/>
                              </a:rPr>
                              <m:t>𝑫</m:t>
                            </m:r>
                          </m:e>
                          <m:sub>
                            <m:r>
                              <a:rPr lang="en-US" sz="2000" b="1" i="1">
                                <a:solidFill>
                                  <a:srgbClr val="0000CC"/>
                                </a:solidFill>
                                <a:latin typeface="Cambria Math" panose="02040503050406030204" pitchFamily="18" charset="0"/>
                              </a:rPr>
                              <m:t>𝒊</m:t>
                            </m:r>
                          </m:sub>
                        </m:sSub>
                        <m:r>
                          <a:rPr lang="en-US" sz="2000" b="1" i="1" smtClean="0">
                            <a:solidFill>
                              <a:srgbClr val="0000CC"/>
                            </a:solidFill>
                            <a:latin typeface="Cambria Math" panose="02040503050406030204" pitchFamily="18" charset="0"/>
                          </a:rPr>
                          <m:t>+</m:t>
                        </m:r>
                        <m:sSub>
                          <m:sSubPr>
                            <m:ctrlPr>
                              <a:rPr lang="en-US" sz="2000" b="1" i="1">
                                <a:solidFill>
                                  <a:srgbClr val="0000CC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000" b="1" i="1">
                                <a:solidFill>
                                  <a:srgbClr val="0000CC"/>
                                </a:solidFill>
                                <a:latin typeface="Cambria Math" panose="02040503050406030204" pitchFamily="18" charset="0"/>
                              </a:rPr>
                              <m:t>𝑫</m:t>
                            </m:r>
                          </m:e>
                          <m:sub>
                            <m:r>
                              <a:rPr lang="en-US" sz="2000" b="1" i="1">
                                <a:solidFill>
                                  <a:srgbClr val="0000CC"/>
                                </a:solidFill>
                                <a:latin typeface="Cambria Math" panose="02040503050406030204" pitchFamily="18" charset="0"/>
                              </a:rPr>
                              <m:t>𝒓</m:t>
                            </m:r>
                          </m:sub>
                        </m:sSub>
                        <m:r>
                          <a:rPr lang="en-US" sz="2000" b="1" i="1" smtClean="0">
                            <a:solidFill>
                              <a:srgbClr val="0000CC"/>
                            </a:solidFill>
                            <a:latin typeface="Cambria Math" panose="02040503050406030204" pitchFamily="18" charset="0"/>
                          </a:rPr>
                          <m:t>=</m:t>
                        </m:r>
                        <m:sSub>
                          <m:sSubPr>
                            <m:ctrlPr>
                              <a:rPr lang="en-US" sz="2000" b="1" i="1">
                                <a:solidFill>
                                  <a:srgbClr val="0000CC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000" b="1" i="1">
                                <a:solidFill>
                                  <a:srgbClr val="0000CC"/>
                                </a:solidFill>
                                <a:latin typeface="Cambria Math" panose="02040503050406030204" pitchFamily="18" charset="0"/>
                              </a:rPr>
                              <m:t>𝑫</m:t>
                            </m:r>
                          </m:e>
                          <m:sub>
                            <m:r>
                              <a:rPr lang="en-US" sz="2000" b="1" i="1">
                                <a:solidFill>
                                  <a:srgbClr val="0000CC"/>
                                </a:solidFill>
                                <a:latin typeface="Cambria Math" panose="02040503050406030204" pitchFamily="18" charset="0"/>
                              </a:rPr>
                              <m:t>𝒕</m:t>
                            </m:r>
                          </m:sub>
                        </m:sSub>
                      </m:oMath>
                    </m:oMathPara>
                  </a14:m>
                  <a:endParaRPr lang="el-GR" sz="2000" b="1" dirty="0">
                    <a:solidFill>
                      <a:srgbClr val="0000CC"/>
                    </a:solidFill>
                  </a:endParaRPr>
                </a:p>
              </p:txBody>
            </p:sp>
          </mc:Choice>
          <mc:Fallback xmlns="">
            <p:sp>
              <p:nvSpPr>
                <p:cNvPr id="28" name="TextBox 27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767053" y="1969078"/>
                  <a:ext cx="1556388" cy="307777"/>
                </a:xfrm>
                <a:prstGeom prst="rect">
                  <a:avLst/>
                </a:prstGeom>
                <a:blipFill>
                  <a:blip r:embed="rId35"/>
                  <a:stretch>
                    <a:fillRect l="-3529" r="-1569" b="-18000"/>
                  </a:stretch>
                </a:blipFill>
                <a:ln w="19050">
                  <a:noFill/>
                </a:ln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85" name="Αριστερό άγκιστρο 84"/>
            <p:cNvSpPr/>
            <p:nvPr/>
          </p:nvSpPr>
          <p:spPr>
            <a:xfrm>
              <a:off x="1434449" y="1205366"/>
              <a:ext cx="322589" cy="1044000"/>
            </a:xfrm>
            <a:prstGeom prst="leftBrace">
              <a:avLst>
                <a:gd name="adj1" fmla="val 24438"/>
                <a:gd name="adj2" fmla="val 50000"/>
              </a:avLst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</p:grpSp>
    </p:spTree>
    <p:extLst>
      <p:ext uri="{BB962C8B-B14F-4D97-AF65-F5344CB8AC3E}">
        <p14:creationId xmlns:p14="http://schemas.microsoft.com/office/powerpoint/2010/main" val="17607189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1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7" dur="1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2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7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7" dur="1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9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2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/>
      <p:bldP spid="32" grpId="0"/>
      <p:bldP spid="33" grpId="0"/>
      <p:bldP spid="34" grpId="0"/>
      <p:bldP spid="37" grpId="0" animBg="1"/>
      <p:bldP spid="70" grpId="0"/>
      <p:bldP spid="78" grpId="0"/>
    </p:bldLst>
  </p:timing>
</p:sld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634</TotalTime>
  <Words>2314</Words>
  <Application>Microsoft Office PowerPoint</Application>
  <PresentationFormat>Ευρεία οθόνη</PresentationFormat>
  <Paragraphs>138</Paragraphs>
  <Slides>8</Slides>
  <Notes>0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5</vt:i4>
      </vt:variant>
      <vt:variant>
        <vt:lpstr>Θέμα</vt:lpstr>
      </vt:variant>
      <vt:variant>
        <vt:i4>1</vt:i4>
      </vt:variant>
      <vt:variant>
        <vt:lpstr>Τίτλοι διαφανειών</vt:lpstr>
      </vt:variant>
      <vt:variant>
        <vt:i4>8</vt:i4>
      </vt:variant>
    </vt:vector>
  </HeadingPairs>
  <TitlesOfParts>
    <vt:vector size="14" baseType="lpstr">
      <vt:lpstr>Arial</vt:lpstr>
      <vt:lpstr>Calibri</vt:lpstr>
      <vt:lpstr>Calibri Light</vt:lpstr>
      <vt:lpstr>Cambria Math</vt:lpstr>
      <vt:lpstr>Times New Roman</vt:lpstr>
      <vt:lpstr>Θέμα του Office</vt:lpstr>
      <vt:lpstr>Παρουσίαση του PowerPoint</vt:lpstr>
      <vt:lpstr>ΚΥΜΑΤΙΚΑ ΦΑΙΝΟΜΕΝΑ  ΣΕ ΑΣΥΝΕΧΕΙΕΣ ΤΟΥ ΜΕΣΟΥ ΔΙΑΔΟΣΗΣ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Παρουσίαση του PowerPoint</dc:title>
  <dc:creator>Sideris</dc:creator>
  <cp:lastModifiedBy>Sideris</cp:lastModifiedBy>
  <cp:revision>51</cp:revision>
  <dcterms:created xsi:type="dcterms:W3CDTF">2021-03-30T14:11:10Z</dcterms:created>
  <dcterms:modified xsi:type="dcterms:W3CDTF">2021-03-31T16:02:13Z</dcterms:modified>
</cp:coreProperties>
</file>