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1"/>
  </p:sldMasterIdLst>
  <p:notesMasterIdLst>
    <p:notesMasterId r:id="rId17"/>
  </p:notesMasterIdLst>
  <p:sldIdLst>
    <p:sldId id="256" r:id="rId2"/>
    <p:sldId id="278" r:id="rId3"/>
    <p:sldId id="279" r:id="rId4"/>
    <p:sldId id="280" r:id="rId5"/>
    <p:sldId id="257" r:id="rId6"/>
    <p:sldId id="271" r:id="rId7"/>
    <p:sldId id="273" r:id="rId8"/>
    <p:sldId id="261" r:id="rId9"/>
    <p:sldId id="272" r:id="rId10"/>
    <p:sldId id="282" r:id="rId11"/>
    <p:sldId id="274" r:id="rId12"/>
    <p:sldId id="262" r:id="rId13"/>
    <p:sldId id="276" r:id="rId14"/>
    <p:sldId id="275" r:id="rId15"/>
    <p:sldId id="277" r:id="rId16"/>
  </p:sldIdLst>
  <p:sldSz cx="12192000" cy="6858000"/>
  <p:notesSz cx="6858000" cy="9144000"/>
  <p:custDataLst>
    <p:tags r:id="rId1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141" autoAdjust="0"/>
    <p:restoredTop sz="94660"/>
  </p:normalViewPr>
  <p:slideViewPr>
    <p:cSldViewPr snapToGrid="0">
      <p:cViewPr>
        <p:scale>
          <a:sx n="60" d="100"/>
          <a:sy n="60" d="100"/>
        </p:scale>
        <p:origin x="-341" y="379"/>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62C41F-8495-425F-9758-A6A4A9F36151}" type="datetimeFigureOut">
              <a:rPr lang="en-US" smtClean="0"/>
              <a:t>10-Dec-25</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B66CD8-110A-4B5D-AB56-3CE5F98D55B9}" type="slidenum">
              <a:rPr lang="en-US" smtClean="0"/>
              <a:t>‹#›</a:t>
            </a:fld>
            <a:endParaRPr lang="en-US"/>
          </a:p>
        </p:txBody>
      </p:sp>
    </p:spTree>
    <p:extLst>
      <p:ext uri="{BB962C8B-B14F-4D97-AF65-F5344CB8AC3E}">
        <p14:creationId xmlns:p14="http://schemas.microsoft.com/office/powerpoint/2010/main" val="2977197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εικόνας διαφάνειας 1">
            <a:extLst>
              <a:ext uri="{FF2B5EF4-FFF2-40B4-BE49-F238E27FC236}">
                <a16:creationId xmlns:a16="http://schemas.microsoft.com/office/drawing/2014/main" id="{59D898A2-FB20-4A10-8A67-B6AA3A3A9B4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Θέση σημειώσεων 2">
            <a:extLst>
              <a:ext uri="{FF2B5EF4-FFF2-40B4-BE49-F238E27FC236}">
                <a16:creationId xmlns:a16="http://schemas.microsoft.com/office/drawing/2014/main" id="{A61E11A5-89BC-4164-836B-5C7D46073CB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l-GR" altLang="el-GR"/>
          </a:p>
        </p:txBody>
      </p:sp>
      <p:sp>
        <p:nvSpPr>
          <p:cNvPr id="10244" name="Θέση αριθμού διαφάνειας 3">
            <a:extLst>
              <a:ext uri="{FF2B5EF4-FFF2-40B4-BE49-F238E27FC236}">
                <a16:creationId xmlns:a16="http://schemas.microsoft.com/office/drawing/2014/main" id="{2247230A-F5B7-423F-8907-628DCD1621A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DDE4157-F7D1-4B6F-8189-8D5AE4E5AD30}" type="slidenum">
              <a:rPr lang="en-GB" altLang="el-GR" smtClean="0">
                <a:latin typeface="Calibri" panose="020F0502020204030204" pitchFamily="34" charset="0"/>
              </a:rPr>
              <a:pPr/>
              <a:t>6</a:t>
            </a:fld>
            <a:endParaRPr lang="en-GB" altLang="el-GR">
              <a:latin typeface="Calibri" panose="020F0502020204030204" pitchFamily="34" charset="0"/>
            </a:endParaRPr>
          </a:p>
        </p:txBody>
      </p:sp>
    </p:spTree>
    <p:extLst>
      <p:ext uri="{BB962C8B-B14F-4D97-AF65-F5344CB8AC3E}">
        <p14:creationId xmlns:p14="http://schemas.microsoft.com/office/powerpoint/2010/main" val="2622903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10/12/2025</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3145799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E21B3418-14C2-484E-9E81-E76388C2DC14}" type="datetimeFigureOut">
              <a:rPr lang="el-GR" smtClean="0"/>
              <a:t>10/12/2025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529316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E21B3418-14C2-484E-9E81-E76388C2DC14}" type="datetimeFigureOut">
              <a:rPr lang="el-GR" smtClean="0"/>
              <a:t>10/12/2025</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E4DD0F-77A7-46AD-AEFB-E69ABAB16EB0}"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39840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10/12/2025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612659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10/12/2025</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5918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10/12/2025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756737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10/12/2025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740478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10/12/2025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64656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1B3418-14C2-484E-9E81-E76388C2DC14}" type="datetimeFigureOut">
              <a:rPr lang="el-GR" smtClean="0"/>
              <a:t>10/12/2025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363381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E21B3418-14C2-484E-9E81-E76388C2DC14}" type="datetimeFigureOut">
              <a:rPr lang="el-GR" smtClean="0"/>
              <a:t>10/12/2025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771369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E21B3418-14C2-484E-9E81-E76388C2DC14}" type="datetimeFigureOut">
              <a:rPr lang="el-GR" smtClean="0"/>
              <a:t>10/12/2025</a:t>
            </a:fld>
            <a:endParaRPr lang="el-GR"/>
          </a:p>
        </p:txBody>
      </p:sp>
      <p:sp>
        <p:nvSpPr>
          <p:cNvPr id="6" name="Footer Placeholder 5"/>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2672503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E21B3418-14C2-484E-9E81-E76388C2DC14}" type="datetimeFigureOut">
              <a:rPr lang="el-GR" smtClean="0"/>
              <a:t>10/12/2025</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3547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E21B3418-14C2-484E-9E81-E76388C2DC14}" type="datetimeFigureOut">
              <a:rPr lang="el-GR" smtClean="0"/>
              <a:t>10/12/2025</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94388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B3418-14C2-484E-9E81-E76388C2DC14}" type="datetimeFigureOut">
              <a:rPr lang="el-GR" smtClean="0"/>
              <a:t>10/12/2025</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3931434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10/12/2025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3810111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E21B3418-14C2-484E-9E81-E76388C2DC14}" type="datetimeFigureOut">
              <a:rPr lang="el-GR" smtClean="0"/>
              <a:t>10/12/2025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E4DD0F-77A7-46AD-AEFB-E69ABAB16EB0}" type="slidenum">
              <a:rPr lang="el-GR" smtClean="0"/>
              <a:t>‹#›</a:t>
            </a:fld>
            <a:endParaRPr lang="el-GR"/>
          </a:p>
        </p:txBody>
      </p:sp>
    </p:spTree>
    <p:extLst>
      <p:ext uri="{BB962C8B-B14F-4D97-AF65-F5344CB8AC3E}">
        <p14:creationId xmlns:p14="http://schemas.microsoft.com/office/powerpoint/2010/main" val="109202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21B3418-14C2-484E-9E81-E76388C2DC14}" type="datetimeFigureOut">
              <a:rPr lang="el-GR" smtClean="0"/>
              <a:t>10/12/2025</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3E4DD0F-77A7-46AD-AEFB-E69ABAB16EB0}" type="slidenum">
              <a:rPr lang="el-GR" smtClean="0"/>
              <a:t>‹#›</a:t>
            </a:fld>
            <a:endParaRPr lang="el-GR"/>
          </a:p>
        </p:txBody>
      </p:sp>
    </p:spTree>
    <p:extLst>
      <p:ext uri="{BB962C8B-B14F-4D97-AF65-F5344CB8AC3E}">
        <p14:creationId xmlns:p14="http://schemas.microsoft.com/office/powerpoint/2010/main" val="156425540"/>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 id="2147483882" r:id="rId13"/>
    <p:sldLayoutId id="2147483883" r:id="rId14"/>
    <p:sldLayoutId id="2147483884" r:id="rId15"/>
    <p:sldLayoutId id="2147483885"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786157" y="2008614"/>
            <a:ext cx="8915399" cy="2262781"/>
          </a:xfrm>
        </p:spPr>
        <p:txBody>
          <a:bodyPr>
            <a:normAutofit/>
          </a:bodyPr>
          <a:lstStyle/>
          <a:p>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Σύγχρονες διερευνητικές προσεγγίσεις</a:t>
            </a:r>
            <a:endParaRPr lang="el-G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Υπότιτλος 2"/>
          <p:cNvSpPr>
            <a:spLocks noGrp="1"/>
          </p:cNvSpPr>
          <p:nvPr>
            <p:ph type="subTitle" idx="1"/>
          </p:nvPr>
        </p:nvSpPr>
        <p:spPr>
          <a:xfrm>
            <a:off x="1935061" y="4548231"/>
            <a:ext cx="9144000" cy="1447800"/>
          </a:xfrm>
        </p:spPr>
        <p:txBody>
          <a:bodyPr>
            <a:normAutofit/>
          </a:bodyPr>
          <a:lstStyle/>
          <a:p>
            <a:r>
              <a:rPr lang="el-GR" sz="2800" i="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Τι είναι και πως εφαρμόζεται σε πραγματικές συνθήκες τάξης</a:t>
            </a:r>
            <a:endParaRPr lang="el-GR" sz="2800"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9995190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0701" y="624110"/>
            <a:ext cx="9713912" cy="1280890"/>
          </a:xfrm>
        </p:spPr>
        <p:txBody>
          <a:bodyPr>
            <a:normAutofit fontScale="90000"/>
          </a:bodyPr>
          <a:lstStyle/>
          <a:p>
            <a:r>
              <a:rPr lang="el-GR" u="sng" dirty="0" smtClean="0"/>
              <a:t>Θέμα προς διερεύνηση: Τομέας </a:t>
            </a:r>
            <a:r>
              <a:rPr lang="el-GR" u="sng" dirty="0"/>
              <a:t>Δομικών έργων, Δομημένου Περιβάλλοντος και Αρχιτεκτονικού Σχεδιασμού</a:t>
            </a:r>
            <a:r>
              <a:rPr lang="en-US" dirty="0"/>
              <a:t/>
            </a:r>
            <a:br>
              <a:rPr lang="en-US" dirty="0"/>
            </a:br>
            <a:endParaRPr lang="en-US" dirty="0"/>
          </a:p>
        </p:txBody>
      </p:sp>
      <p:sp>
        <p:nvSpPr>
          <p:cNvPr id="3" name="Θέση περιεχομένου 2"/>
          <p:cNvSpPr>
            <a:spLocks noGrp="1"/>
          </p:cNvSpPr>
          <p:nvPr>
            <p:ph idx="1"/>
          </p:nvPr>
        </p:nvSpPr>
        <p:spPr>
          <a:xfrm>
            <a:off x="1790700" y="2362200"/>
            <a:ext cx="10223500" cy="3733800"/>
          </a:xfrm>
        </p:spPr>
        <p:txBody>
          <a:bodyPr>
            <a:noAutofit/>
          </a:bodyPr>
          <a:lstStyle/>
          <a:p>
            <a:pPr marL="0" indent="0">
              <a:buNone/>
            </a:pPr>
            <a:r>
              <a:rPr lang="el-GR" sz="2400" dirty="0" smtClean="0"/>
              <a:t>Έστω </a:t>
            </a:r>
            <a:r>
              <a:rPr lang="el-GR" sz="2400" dirty="0"/>
              <a:t>ότι πρόκειται να γίνει διερεύνηση στην ενότητα: "Κατασκευή δοκού από σκυρόδεμα στην περίπτωση διαφορετικής τοποθέτησης του οπλισμού". Η "προβληματική" για την ενότητα ή αλλιώς το αρχικό ερώτημα που θέτει ο εκπαιδευτικός είναι: "τι ακριβώς θα συμβεί αν τοποθετήσουμε λάθος τον οπλισμό της δοκού στο μέσο της δοκού, </a:t>
            </a:r>
            <a:r>
              <a:rPr lang="el-GR" sz="2400" dirty="0" err="1"/>
              <a:t>μεταφέροντάς</a:t>
            </a:r>
            <a:r>
              <a:rPr lang="el-GR" sz="2400" dirty="0"/>
              <a:t> τον από το κάτω μέρος, στο επάνω, β. τι θα συμβεί όταν τοποθετήσουμε λάθος τον οπλισμό στα άκρα της δοκού;" </a:t>
            </a:r>
            <a:endParaRPr lang="en-US" sz="2400" dirty="0"/>
          </a:p>
          <a:p>
            <a:pPr marL="0" indent="0">
              <a:buNone/>
            </a:pPr>
            <a:r>
              <a:rPr lang="el-GR" sz="2400" dirty="0"/>
              <a:t>Ξεκινά μια συζήτηση, με τους μαθητές μέσα στο εργαστήριο.</a:t>
            </a:r>
            <a:endParaRPr lang="en-US" sz="2400" dirty="0"/>
          </a:p>
          <a:p>
            <a:pPr marL="0" indent="0">
              <a:buNone/>
            </a:pPr>
            <a:endParaRPr lang="en-US" sz="2400" dirty="0"/>
          </a:p>
        </p:txBody>
      </p:sp>
    </p:spTree>
    <p:extLst>
      <p:ext uri="{BB962C8B-B14F-4D97-AF65-F5344CB8AC3E}">
        <p14:creationId xmlns:p14="http://schemas.microsoft.com/office/powerpoint/2010/main" val="23203390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61020" y="587228"/>
            <a:ext cx="9692780" cy="721455"/>
          </a:xfrm>
        </p:spPr>
        <p:txBody>
          <a:bodyPr>
            <a:normAutofit/>
          </a:bodyPr>
          <a:lstStyle/>
          <a:p>
            <a:r>
              <a:rPr 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Εκπαιδευτικό Σενάριο: </a:t>
            </a:r>
            <a:r>
              <a:rPr 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Νόμος του </a:t>
            </a:r>
            <a:r>
              <a:rPr lang="en-US"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Hooke</a:t>
            </a:r>
            <a:r>
              <a:rPr 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(1/2)</a:t>
            </a:r>
            <a:endParaRPr lang="en-US"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1199626" y="1510018"/>
            <a:ext cx="10154174" cy="4966283"/>
          </a:xfrm>
        </p:spPr>
        <p:txBody>
          <a:bodyPr>
            <a:normAutofit fontScale="92500" lnSpcReduction="10000"/>
          </a:bodyPr>
          <a:lstStyle/>
          <a:p>
            <a:pPr lvl="0"/>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1</a:t>
            </a:r>
            <a:r>
              <a:rPr lang="el-GR" sz="22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(5’): </a:t>
            </a:r>
            <a:r>
              <a:rPr lang="el-GR" alt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Εμπλοκή-Προσανατολισμός. </a:t>
            </a:r>
          </a:p>
          <a:p>
            <a:pPr marL="0" lvl="0" indent="0">
              <a:buNone/>
            </a:pPr>
            <a:r>
              <a:rPr lang="el-GR" sz="2200" dirty="0" smtClean="0">
                <a:latin typeface="Calibri" panose="020F0502020204030204" pitchFamily="34" charset="0"/>
                <a:cs typeface="Calibri" panose="020F0502020204030204" pitchFamily="34" charset="0"/>
              </a:rPr>
              <a:t>Δίνονται </a:t>
            </a:r>
            <a:r>
              <a:rPr lang="el-GR" sz="2200" dirty="0">
                <a:latin typeface="Calibri" panose="020F0502020204030204" pitchFamily="34" charset="0"/>
                <a:cs typeface="Calibri" panose="020F0502020204030204" pitchFamily="34" charset="0"/>
              </a:rPr>
              <a:t>παραδείγματα φορτίσεων (εφελκυσμού και θλίψης) υλικών στο πλαίσιο της ειδικότητας. Διατυπώνονται, ανά παράδειγμα, υποθέσεις σχετικά με την τάξη μεγέθους των φορτίσεων, την παραμόρφωση (επιμήκυνση ή </a:t>
            </a:r>
            <a:r>
              <a:rPr lang="el-GR" sz="2200" dirty="0" err="1">
                <a:latin typeface="Calibri" panose="020F0502020204030204" pitchFamily="34" charset="0"/>
                <a:cs typeface="Calibri" panose="020F0502020204030204" pitchFamily="34" charset="0"/>
              </a:rPr>
              <a:t>επιβράχυνση</a:t>
            </a:r>
            <a:r>
              <a:rPr lang="el-GR" sz="2200" dirty="0">
                <a:latin typeface="Calibri" panose="020F0502020204030204" pitchFamily="34" charset="0"/>
                <a:cs typeface="Calibri" panose="020F0502020204030204" pitchFamily="34" charset="0"/>
              </a:rPr>
              <a:t>) του υλικού μελέτης και τη σημασία υπολογισμού της στην ασφάλεια των κατασκευών. </a:t>
            </a:r>
            <a:endParaRPr lang="el-GR" sz="2200" dirty="0" smtClean="0">
              <a:latin typeface="Calibri" panose="020F0502020204030204" pitchFamily="34" charset="0"/>
              <a:cs typeface="Calibri" panose="020F0502020204030204" pitchFamily="34" charset="0"/>
            </a:endParaRPr>
          </a:p>
          <a:p>
            <a:pPr lvl="0"/>
            <a:endParaRPr lang="el-GR" sz="2200" dirty="0">
              <a:latin typeface="Calibri" panose="020F0502020204030204" pitchFamily="34" charset="0"/>
              <a:cs typeface="Calibri" panose="020F0502020204030204" pitchFamily="34" charset="0"/>
            </a:endParaRPr>
          </a:p>
          <a:p>
            <a:pPr lvl="0"/>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2</a:t>
            </a:r>
            <a:r>
              <a:rPr lang="el-GR" sz="22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(10’): </a:t>
            </a:r>
            <a:r>
              <a:rPr lang="el-GR" altLang="el-GR" sz="2200" dirty="0" err="1">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Εννοιολόγηση</a:t>
            </a:r>
            <a:r>
              <a:rPr lang="el-GR" altLang="el-GR" sz="2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&amp; Αναγνώριση Πρότερης </a:t>
            </a:r>
            <a:r>
              <a:rPr lang="el-GR" alt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Γνώσης.</a:t>
            </a:r>
          </a:p>
          <a:p>
            <a:pPr marL="0" lvl="0" indent="0">
              <a:buNone/>
            </a:pPr>
            <a:r>
              <a:rPr lang="el-GR" sz="2200" dirty="0" smtClean="0">
                <a:latin typeface="Calibri" panose="020F0502020204030204" pitchFamily="34" charset="0"/>
                <a:cs typeface="Calibri" panose="020F0502020204030204" pitchFamily="34" charset="0"/>
              </a:rPr>
              <a:t>Ανακαλούνται </a:t>
            </a:r>
            <a:r>
              <a:rPr lang="el-GR" sz="2200" dirty="0">
                <a:latin typeface="Calibri" panose="020F0502020204030204" pitchFamily="34" charset="0"/>
                <a:cs typeface="Calibri" panose="020F0502020204030204" pitchFamily="34" charset="0"/>
              </a:rPr>
              <a:t>οι πρότερες γνώσεις των μαθητών σχετικά με τις μονάδες μέτρησης των φορτίων, του μέτρου ελαστικότητας των υλικών καθώς και της παραμόρφωσης. </a:t>
            </a:r>
            <a:endParaRPr lang="en-US" sz="2200" dirty="0" smtClean="0">
              <a:latin typeface="Calibri" panose="020F0502020204030204" pitchFamily="34" charset="0"/>
              <a:cs typeface="Calibri" panose="020F0502020204030204" pitchFamily="34" charset="0"/>
            </a:endParaRPr>
          </a:p>
          <a:p>
            <a:pPr marL="0" lvl="0" indent="0">
              <a:buNone/>
            </a:pPr>
            <a:r>
              <a:rPr lang="el-GR" sz="2200" dirty="0" smtClean="0">
                <a:latin typeface="Calibri" panose="020F0502020204030204" pitchFamily="34" charset="0"/>
                <a:cs typeface="Calibri" panose="020F0502020204030204" pitchFamily="34" charset="0"/>
              </a:rPr>
              <a:t>Ακολούθως </a:t>
            </a:r>
            <a:r>
              <a:rPr lang="el-GR" sz="2200" dirty="0">
                <a:latin typeface="Calibri" panose="020F0502020204030204" pitchFamily="34" charset="0"/>
                <a:cs typeface="Calibri" panose="020F0502020204030204" pitchFamily="34" charset="0"/>
              </a:rPr>
              <a:t>ο εκπαιδευτικός διευκρινίζει ότι για λόγους εύκολου πειραματισμού το υλικό μελέτης μπορεί να αναπαρασταθεί με ελατήριο και διατυπώνει το παρακάτω ερευνητικό ερώτημα:</a:t>
            </a:r>
            <a:endParaRPr lang="en-US" sz="2200" dirty="0">
              <a:latin typeface="Calibri" panose="020F0502020204030204" pitchFamily="34" charset="0"/>
              <a:cs typeface="Calibri" panose="020F0502020204030204" pitchFamily="34" charset="0"/>
            </a:endParaRPr>
          </a:p>
          <a:p>
            <a:pPr lvl="1"/>
            <a:r>
              <a:rPr lang="el-GR" sz="2200" i="1" dirty="0">
                <a:latin typeface="Calibri" panose="020F0502020204030204" pitchFamily="34" charset="0"/>
                <a:cs typeface="Calibri" panose="020F0502020204030204" pitchFamily="34" charset="0"/>
              </a:rPr>
              <a:t>Ποια η σχέση της μεταβολής της παραμόρφωσης ενός ελατηρίου με τη μεταβολή της εφαρμοζόμενης δύναμης;  </a:t>
            </a:r>
          </a:p>
          <a:p>
            <a:endParaRPr lang="en-US" sz="22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180708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a:spLocks noGrp="1"/>
          </p:cNvSpPr>
          <p:nvPr>
            <p:ph type="title"/>
          </p:nvPr>
        </p:nvSpPr>
        <p:spPr>
          <a:xfrm>
            <a:off x="1689101" y="84138"/>
            <a:ext cx="8329613" cy="1143000"/>
          </a:xfrm>
        </p:spPr>
        <p:txBody>
          <a:bodyPr>
            <a:normAutofit fontScale="90000"/>
          </a:bodyPr>
          <a:lstStyle/>
          <a:p>
            <a:pPr algn="ct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3</a:t>
            </a:r>
            <a:r>
              <a:rPr lang="el-GR" altLang="el-GR" sz="36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Έρευνα σε δύο στάδια: </a:t>
            </a:r>
            <a:r>
              <a:rPr lang="el-GR" altLang="el-GR" sz="3600"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Εξερεύνηση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&amp; </a:t>
            </a:r>
            <a:r>
              <a:rPr lang="el-GR" altLang="el-GR" sz="3600"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Πειραματισμός</a:t>
            </a:r>
            <a:endPar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Θέση περιεχομένου 1"/>
          <p:cNvSpPr>
            <a:spLocks noGrp="1"/>
          </p:cNvSpPr>
          <p:nvPr>
            <p:ph idx="1"/>
          </p:nvPr>
        </p:nvSpPr>
        <p:spPr>
          <a:xfrm>
            <a:off x="822120" y="1300294"/>
            <a:ext cx="10956023" cy="5557706"/>
          </a:xfrm>
        </p:spPr>
        <p:txBody>
          <a:bodyPr>
            <a:noAutofit/>
          </a:bodyPr>
          <a:lstStyle/>
          <a:p>
            <a:r>
              <a:rPr lang="el-GR" sz="2000" b="1" u="sng" dirty="0">
                <a:latin typeface="Calibri" panose="020F0502020204030204" pitchFamily="34" charset="0"/>
                <a:cs typeface="Calibri" panose="020F0502020204030204" pitchFamily="34" charset="0"/>
              </a:rPr>
              <a:t>Τι;</a:t>
            </a:r>
            <a:r>
              <a:rPr lang="el-GR" sz="2000" dirty="0" smtClean="0">
                <a:latin typeface="Calibri" panose="020F0502020204030204" pitchFamily="34" charset="0"/>
                <a:cs typeface="Calibri" panose="020F0502020204030204" pitchFamily="34" charset="0"/>
              </a:rPr>
              <a:t> </a:t>
            </a:r>
            <a:r>
              <a:rPr lang="en-US" sz="2000" dirty="0" smtClean="0">
                <a:latin typeface="Calibri" panose="020F0502020204030204" pitchFamily="34" charset="0"/>
                <a:cs typeface="Calibri" panose="020F0502020204030204" pitchFamily="34" charset="0"/>
              </a:rPr>
              <a:t>H</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φάση της </a:t>
            </a:r>
            <a:r>
              <a:rPr lang="el-GR" sz="2000" b="1" i="1" dirty="0">
                <a:latin typeface="Calibri" panose="020F0502020204030204" pitchFamily="34" charset="0"/>
                <a:cs typeface="Calibri" panose="020F0502020204030204" pitchFamily="34" charset="0"/>
              </a:rPr>
              <a:t>Έρευνας</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Investigation</a:t>
            </a:r>
            <a:r>
              <a:rPr lang="el-GR" sz="2000" dirty="0">
                <a:latin typeface="Calibri" panose="020F0502020204030204" pitchFamily="34" charset="0"/>
                <a:cs typeface="Calibri" panose="020F0502020204030204" pitchFamily="34" charset="0"/>
              </a:rPr>
              <a:t>) </a:t>
            </a:r>
            <a:r>
              <a:rPr lang="el-GR" sz="2000" dirty="0" smtClean="0">
                <a:latin typeface="Calibri" panose="020F0502020204030204" pitchFamily="34" charset="0"/>
                <a:cs typeface="Calibri" panose="020F0502020204030204" pitchFamily="34" charset="0"/>
              </a:rPr>
              <a:t>μπορεί να ακολουθήσει μία από τις δύο επιλογές:</a:t>
            </a:r>
          </a:p>
          <a:p>
            <a:pPr marL="914400" lvl="1" indent="-457200">
              <a:buFont typeface="+mj-lt"/>
              <a:buAutoNum type="arabicPeriod"/>
            </a:pPr>
            <a:r>
              <a:rPr lang="el-GR" sz="2000" dirty="0" smtClean="0">
                <a:latin typeface="Calibri" panose="020F0502020204030204" pitchFamily="34" charset="0"/>
                <a:cs typeface="Calibri" panose="020F0502020204030204" pitchFamily="34" charset="0"/>
              </a:rPr>
              <a:t>Αν </a:t>
            </a:r>
            <a:r>
              <a:rPr lang="el-GR" sz="2000" dirty="0">
                <a:latin typeface="Calibri" panose="020F0502020204030204" pitchFamily="34" charset="0"/>
                <a:cs typeface="Calibri" panose="020F0502020204030204" pitchFamily="34" charset="0"/>
              </a:rPr>
              <a:t>στην προηγούμενη φάση έχουν διατυπωθεί ερωτήματα τότε ακολουθούν την κατεύθυνση της </a:t>
            </a:r>
            <a:r>
              <a:rPr lang="el-GR" sz="2000" b="1" i="1" dirty="0">
                <a:latin typeface="Calibri" panose="020F0502020204030204" pitchFamily="34" charset="0"/>
                <a:cs typeface="Calibri" panose="020F0502020204030204" pitchFamily="34" charset="0"/>
              </a:rPr>
              <a:t>Εξερεύνησης</a:t>
            </a:r>
            <a:r>
              <a:rPr lang="el-GR" sz="2000" dirty="0">
                <a:latin typeface="Calibri" panose="020F0502020204030204" pitchFamily="34" charset="0"/>
                <a:cs typeface="Calibri" panose="020F0502020204030204" pitchFamily="34" charset="0"/>
              </a:rPr>
              <a:t> εννοιών (</a:t>
            </a:r>
            <a:r>
              <a:rPr lang="el-GR" sz="2000" dirty="0" err="1">
                <a:latin typeface="Calibri" panose="020F0502020204030204" pitchFamily="34" charset="0"/>
                <a:cs typeface="Calibri" panose="020F0502020204030204" pitchFamily="34" charset="0"/>
              </a:rPr>
              <a:t>υποφάση</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Exploration</a:t>
            </a:r>
            <a:r>
              <a:rPr lang="el-GR" sz="2000" dirty="0">
                <a:latin typeface="Calibri" panose="020F0502020204030204" pitchFamily="34" charset="0"/>
                <a:cs typeface="Calibri" panose="020F0502020204030204" pitchFamily="34" charset="0"/>
              </a:rPr>
              <a:t>) η οποία συνδέεται συνήθως με έρευνα σε </a:t>
            </a:r>
            <a:r>
              <a:rPr lang="el-GR" sz="2000" dirty="0" smtClean="0">
                <a:latin typeface="Calibri" panose="020F0502020204030204" pitchFamily="34" charset="0"/>
                <a:cs typeface="Calibri" panose="020F0502020204030204" pitchFamily="34" charset="0"/>
              </a:rPr>
              <a:t>πηγές΄, </a:t>
            </a:r>
            <a:r>
              <a:rPr lang="el-GR" sz="2000" dirty="0" err="1" smtClean="0">
                <a:latin typeface="Calibri" panose="020F0502020204030204" pitchFamily="34" charset="0"/>
                <a:cs typeface="Calibri" panose="020F0502020204030204" pitchFamily="34" charset="0"/>
              </a:rPr>
              <a:t>ιστότοπους</a:t>
            </a:r>
            <a:r>
              <a:rPr lang="el-GR" sz="2000" dirty="0" smtClean="0">
                <a:latin typeface="Calibri" panose="020F0502020204030204" pitchFamily="34" charset="0"/>
                <a:cs typeface="Calibri" panose="020F0502020204030204" pitchFamily="34" charset="0"/>
              </a:rPr>
              <a:t> ή </a:t>
            </a:r>
            <a:r>
              <a:rPr lang="el-GR" sz="2000" dirty="0">
                <a:latin typeface="Calibri" panose="020F0502020204030204" pitchFamily="34" charset="0"/>
                <a:cs typeface="Calibri" panose="020F0502020204030204" pitchFamily="34" charset="0"/>
              </a:rPr>
              <a:t>από μελέτη πεδίου, κ.α. </a:t>
            </a:r>
            <a:endParaRPr lang="el-GR" sz="2000" dirty="0" smtClean="0">
              <a:latin typeface="Calibri" panose="020F0502020204030204" pitchFamily="34" charset="0"/>
              <a:cs typeface="Calibri" panose="020F0502020204030204" pitchFamily="34" charset="0"/>
            </a:endParaRPr>
          </a:p>
          <a:p>
            <a:pPr marL="914400" lvl="1" indent="-457200">
              <a:buFont typeface="+mj-lt"/>
              <a:buAutoNum type="arabicPeriod"/>
            </a:pPr>
            <a:r>
              <a:rPr lang="el-GR" sz="2000" dirty="0" smtClean="0">
                <a:latin typeface="Calibri" panose="020F0502020204030204" pitchFamily="34" charset="0"/>
                <a:cs typeface="Calibri" panose="020F0502020204030204" pitchFamily="34" charset="0"/>
              </a:rPr>
              <a:t>Αν </a:t>
            </a:r>
            <a:r>
              <a:rPr lang="el-GR" sz="2000" dirty="0">
                <a:latin typeface="Calibri" panose="020F0502020204030204" pitchFamily="34" charset="0"/>
                <a:cs typeface="Calibri" panose="020F0502020204030204" pitchFamily="34" charset="0"/>
              </a:rPr>
              <a:t>στην προηγούμενη φάση έχουν διατυπωθεί πειραματικές υποθέσεις θα ακολουθήσουν την κατεύθυνση του </a:t>
            </a:r>
            <a:r>
              <a:rPr lang="el-GR" sz="2000" b="1" i="1" dirty="0">
                <a:latin typeface="Calibri" panose="020F0502020204030204" pitchFamily="34" charset="0"/>
                <a:cs typeface="Calibri" panose="020F0502020204030204" pitchFamily="34" charset="0"/>
              </a:rPr>
              <a:t>Πειραματισμού </a:t>
            </a:r>
            <a:r>
              <a:rPr lang="el-GR" sz="2000" dirty="0">
                <a:latin typeface="Calibri" panose="020F0502020204030204" pitchFamily="34" charset="0"/>
                <a:cs typeface="Calibri" panose="020F0502020204030204" pitchFamily="34" charset="0"/>
              </a:rPr>
              <a:t>(</a:t>
            </a:r>
            <a:r>
              <a:rPr lang="el-GR" sz="2000" dirty="0" err="1">
                <a:latin typeface="Calibri" panose="020F0502020204030204" pitchFamily="34" charset="0"/>
                <a:cs typeface="Calibri" panose="020F0502020204030204" pitchFamily="34" charset="0"/>
              </a:rPr>
              <a:t>υποφάση</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Experimentation</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σε πραγματικές συνθήκες εργαστηρίου ή </a:t>
            </a:r>
            <a:r>
              <a:rPr lang="el-GR" sz="2000" dirty="0" smtClean="0">
                <a:latin typeface="Calibri" panose="020F0502020204030204" pitchFamily="34" charset="0"/>
                <a:cs typeface="Calibri" panose="020F0502020204030204" pitchFamily="34" charset="0"/>
              </a:rPr>
              <a:t>προσομοίωσης κατάλληλης </a:t>
            </a:r>
            <a:r>
              <a:rPr lang="el-GR" sz="2000" dirty="0">
                <a:latin typeface="Calibri" panose="020F0502020204030204" pitchFamily="34" charset="0"/>
                <a:cs typeface="Calibri" panose="020F0502020204030204" pitchFamily="34" charset="0"/>
              </a:rPr>
              <a:t>για μελέτη των ερευνητικών υποθέσεων</a:t>
            </a:r>
            <a:r>
              <a:rPr lang="el-GR" sz="2000" dirty="0" smtClean="0">
                <a:latin typeface="Calibri" panose="020F0502020204030204" pitchFamily="34" charset="0"/>
                <a:cs typeface="Calibri" panose="020F0502020204030204" pitchFamily="34" charset="0"/>
              </a:rPr>
              <a:t> </a:t>
            </a:r>
          </a:p>
          <a:p>
            <a:pPr marL="457200" lvl="1" indent="0">
              <a:buNone/>
            </a:pPr>
            <a:r>
              <a:rPr lang="el-GR" sz="2000" dirty="0" smtClean="0">
                <a:latin typeface="Calibri" panose="020F0502020204030204" pitchFamily="34" charset="0"/>
                <a:cs typeface="Calibri" panose="020F0502020204030204" pitchFamily="34" charset="0"/>
              </a:rPr>
              <a:t>Σε </a:t>
            </a:r>
            <a:r>
              <a:rPr lang="el-GR" sz="2000" dirty="0">
                <a:latin typeface="Calibri" panose="020F0502020204030204" pitchFamily="34" charset="0"/>
                <a:cs typeface="Calibri" panose="020F0502020204030204" pitchFamily="34" charset="0"/>
              </a:rPr>
              <a:t>κάθε περίπτωση τα δεδομένα της </a:t>
            </a:r>
            <a:r>
              <a:rPr lang="el-GR" sz="2000" dirty="0" smtClean="0">
                <a:latin typeface="Calibri" panose="020F0502020204030204" pitchFamily="34" charset="0"/>
                <a:cs typeface="Calibri" panose="020F0502020204030204" pitchFamily="34" charset="0"/>
              </a:rPr>
              <a:t>έρευνας </a:t>
            </a:r>
            <a:r>
              <a:rPr lang="el-GR" sz="2000" dirty="0">
                <a:latin typeface="Calibri" panose="020F0502020204030204" pitchFamily="34" charset="0"/>
                <a:cs typeface="Calibri" panose="020F0502020204030204" pitchFamily="34" charset="0"/>
              </a:rPr>
              <a:t>θα πρέπει να οργανωθούν, να γίνει επεξεργασία τους και να ερμηνευθούν σε σχέση με τα ερωτήματα και τις υποθέσεις που είχαν διατυπωθεί στο πλαίσιο της </a:t>
            </a:r>
            <a:r>
              <a:rPr lang="el-GR" sz="2000" dirty="0" err="1">
                <a:latin typeface="Calibri" panose="020F0502020204030204" pitchFamily="34" charset="0"/>
                <a:cs typeface="Calibri" panose="020F0502020204030204" pitchFamily="34" charset="0"/>
              </a:rPr>
              <a:t>εννοιολόγησης</a:t>
            </a:r>
            <a:r>
              <a:rPr lang="el-GR" sz="2000" dirty="0" smtClean="0">
                <a:latin typeface="Calibri" panose="020F0502020204030204" pitchFamily="34" charset="0"/>
                <a:cs typeface="Calibri" panose="020F0502020204030204" pitchFamily="34" charset="0"/>
              </a:rPr>
              <a:t>.</a:t>
            </a:r>
          </a:p>
          <a:p>
            <a:pPr marL="457200" lvl="1" indent="0">
              <a:buNone/>
            </a:pPr>
            <a:endParaRPr lang="el-GR" sz="2000" dirty="0" smtClean="0">
              <a:latin typeface="Calibri" panose="020F0502020204030204" pitchFamily="34" charset="0"/>
              <a:cs typeface="Calibri" panose="020F0502020204030204" pitchFamily="34" charset="0"/>
            </a:endParaRPr>
          </a:p>
          <a:p>
            <a:r>
              <a:rPr lang="el-GR" sz="2000" b="1" u="sng" dirty="0" smtClean="0">
                <a:latin typeface="Calibri" panose="020F0502020204030204" pitchFamily="34" charset="0"/>
                <a:cs typeface="Calibri" panose="020F0502020204030204" pitchFamily="34" charset="0"/>
              </a:rPr>
              <a:t>Πώς;</a:t>
            </a:r>
            <a:r>
              <a:rPr lang="el-GR" sz="2000" u="sng"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Οι μαθητές σε αυτό το στάδιο </a:t>
            </a:r>
            <a:endParaRPr lang="el-GR" sz="2000" dirty="0" smtClean="0">
              <a:latin typeface="Calibri" panose="020F0502020204030204" pitchFamily="34" charset="0"/>
              <a:cs typeface="Calibri" panose="020F0502020204030204" pitchFamily="34" charset="0"/>
            </a:endParaRPr>
          </a:p>
          <a:p>
            <a:pPr marL="457200" lvl="1" indent="0">
              <a:buNone/>
            </a:pPr>
            <a:r>
              <a:rPr lang="el-GR" sz="1800" dirty="0" smtClean="0">
                <a:latin typeface="Calibri" panose="020F0502020204030204" pitchFamily="34" charset="0"/>
                <a:cs typeface="Calibri" panose="020F0502020204030204" pitchFamily="34" charset="0"/>
              </a:rPr>
              <a:t>(1) </a:t>
            </a:r>
            <a:r>
              <a:rPr lang="el-G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παρατηρούν</a:t>
            </a:r>
            <a:r>
              <a:rPr lang="el-GR" sz="1800" dirty="0">
                <a:latin typeface="Calibri" panose="020F0502020204030204" pitchFamily="34" charset="0"/>
                <a:cs typeface="Calibri" panose="020F0502020204030204" pitchFamily="34" charset="0"/>
              </a:rPr>
              <a:t>, </a:t>
            </a:r>
            <a:r>
              <a:rPr lang="el-G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συλλέγουν πληροφορίες από πηγές</a:t>
            </a:r>
            <a:r>
              <a:rPr lang="el-GR" sz="1800" dirty="0" smtClean="0">
                <a:latin typeface="Calibri" panose="020F0502020204030204" pitchFamily="34" charset="0"/>
                <a:cs typeface="Calibri" panose="020F0502020204030204" pitchFamily="34" charset="0"/>
              </a:rPr>
              <a:t>, τις </a:t>
            </a:r>
            <a:r>
              <a:rPr lang="el-G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αναλύουν</a:t>
            </a:r>
            <a:r>
              <a:rPr lang="el-GR" sz="1800" dirty="0" smtClean="0">
                <a:latin typeface="Calibri" panose="020F0502020204030204" pitchFamily="34" charset="0"/>
                <a:cs typeface="Calibri" panose="020F0502020204030204" pitchFamily="34" charset="0"/>
              </a:rPr>
              <a:t> και </a:t>
            </a:r>
            <a:r>
              <a:rPr lang="el-G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προτείνουν λύσεις </a:t>
            </a:r>
          </a:p>
          <a:p>
            <a:pPr marL="457200" lvl="1" indent="0">
              <a:buNone/>
            </a:pPr>
            <a:r>
              <a:rPr lang="el-G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 </a:t>
            </a:r>
            <a:r>
              <a:rPr lang="el-G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σχεδιάζουν </a:t>
            </a:r>
            <a:r>
              <a:rPr lang="el-G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ένα </a:t>
            </a:r>
            <a:r>
              <a:rPr lang="el-G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πείραμα σε μια προσομοίωση</a:t>
            </a:r>
            <a:r>
              <a:rPr lang="el-GR" sz="1800" dirty="0" smtClean="0">
                <a:latin typeface="Calibri" panose="020F0502020204030204" pitchFamily="34" charset="0"/>
                <a:cs typeface="Calibri" panose="020F0502020204030204" pitchFamily="34" charset="0"/>
              </a:rPr>
              <a:t>, </a:t>
            </a:r>
            <a:r>
              <a:rPr lang="el-GR" sz="1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δημιουργούν γραφήματα</a:t>
            </a:r>
            <a:r>
              <a:rPr lang="el-GR" sz="1800" dirty="0">
                <a:latin typeface="Calibri" panose="020F0502020204030204" pitchFamily="34" charset="0"/>
                <a:cs typeface="Calibri" panose="020F0502020204030204" pitchFamily="34" charset="0"/>
              </a:rPr>
              <a:t>, </a:t>
            </a:r>
            <a:r>
              <a:rPr lang="el-GR" sz="1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ερμηνεύουν τα αποτελέσματα</a:t>
            </a:r>
            <a:r>
              <a:rPr lang="el-GR" sz="1800" dirty="0">
                <a:latin typeface="Calibri" panose="020F0502020204030204" pitchFamily="34" charset="0"/>
                <a:cs typeface="Calibri" panose="020F0502020204030204" pitchFamily="34" charset="0"/>
              </a:rPr>
              <a:t>, </a:t>
            </a:r>
            <a:r>
              <a:rPr lang="el-GR" sz="1800" dirty="0" smtClean="0">
                <a:latin typeface="Calibri" panose="020F0502020204030204" pitchFamily="34" charset="0"/>
                <a:cs typeface="Calibri" panose="020F0502020204030204" pitchFamily="34" charset="0"/>
              </a:rPr>
              <a:t>και </a:t>
            </a:r>
            <a:r>
              <a:rPr lang="el-GR" sz="1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οργανώνουν τα ευρήματά </a:t>
            </a:r>
            <a:r>
              <a:rPr lang="el-GR" sz="18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τους με βάση τις αρχικές υποθέσεις</a:t>
            </a:r>
            <a:r>
              <a:rPr lang="el-GR" sz="1800" dirty="0" smtClean="0">
                <a:latin typeface="Calibri" panose="020F0502020204030204" pitchFamily="34" charset="0"/>
                <a:cs typeface="Calibri" panose="020F0502020204030204" pitchFamily="34" charset="0"/>
              </a:rPr>
              <a:t>.</a:t>
            </a:r>
            <a:endParaRPr lang="en-US" sz="18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39602103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a:spLocks noGrp="1"/>
          </p:cNvSpPr>
          <p:nvPr>
            <p:ph type="title"/>
          </p:nvPr>
        </p:nvSpPr>
        <p:spPr>
          <a:xfrm>
            <a:off x="1689101" y="84138"/>
            <a:ext cx="8661399" cy="1143000"/>
          </a:xfrm>
        </p:spPr>
        <p:txBody>
          <a:bodyPr>
            <a:normAutofit/>
          </a:bodyPr>
          <a:lstStyle/>
          <a:p>
            <a:pPr algn="ct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4</a:t>
            </a:r>
            <a:r>
              <a:rPr lang="el-GR" altLang="el-GR" sz="36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Συμπεράσματα</a:t>
            </a:r>
          </a:p>
        </p:txBody>
      </p:sp>
      <p:sp>
        <p:nvSpPr>
          <p:cNvPr id="2" name="Θέση περιεχομένου 1"/>
          <p:cNvSpPr>
            <a:spLocks noGrp="1"/>
          </p:cNvSpPr>
          <p:nvPr>
            <p:ph idx="1"/>
          </p:nvPr>
        </p:nvSpPr>
        <p:spPr>
          <a:xfrm>
            <a:off x="838200" y="1476462"/>
            <a:ext cx="10515600" cy="4700501"/>
          </a:xfrm>
        </p:spPr>
        <p:txBody>
          <a:bodyPr>
            <a:normAutofit/>
          </a:bodyPr>
          <a:lstStyle/>
          <a:p>
            <a:r>
              <a:rPr lang="el-GR" sz="2000" b="1" u="sng" dirty="0">
                <a:latin typeface="Calibri" panose="020F0502020204030204" pitchFamily="34" charset="0"/>
                <a:cs typeface="Calibri" panose="020F0502020204030204" pitchFamily="34" charset="0"/>
              </a:rPr>
              <a:t>Τι;</a:t>
            </a:r>
            <a:r>
              <a:rPr lang="el-GR" sz="2000" dirty="0" smtClean="0">
                <a:latin typeface="Calibri" panose="020F0502020204030204" pitchFamily="34" charset="0"/>
                <a:cs typeface="Calibri" panose="020F0502020204030204" pitchFamily="34" charset="0"/>
              </a:rPr>
              <a:t> Οι </a:t>
            </a:r>
            <a:r>
              <a:rPr lang="el-GR" sz="2000" dirty="0">
                <a:latin typeface="Calibri" panose="020F0502020204030204" pitchFamily="34" charset="0"/>
                <a:cs typeface="Calibri" panose="020F0502020204030204" pitchFamily="34" charset="0"/>
              </a:rPr>
              <a:t>εμπλεκόμενοι </a:t>
            </a:r>
            <a:r>
              <a:rPr lang="el-GR" sz="2000" dirty="0" smtClean="0">
                <a:latin typeface="Calibri" panose="020F0502020204030204" pitchFamily="34" charset="0"/>
                <a:cs typeface="Calibri" panose="020F0502020204030204" pitchFamily="34" charset="0"/>
              </a:rPr>
              <a:t>(καθηγητής, μαθητές) ελέγχουν </a:t>
            </a:r>
            <a:r>
              <a:rPr lang="el-GR" sz="2000" dirty="0">
                <a:latin typeface="Calibri" panose="020F0502020204030204" pitchFamily="34" charset="0"/>
                <a:cs typeface="Calibri" panose="020F0502020204030204" pitchFamily="34" charset="0"/>
              </a:rPr>
              <a:t>κατά πόσο τα αρχικά ερωτήματα ή οι υποθέσεις που διατύπωσαν, απαντήθηκαν και  μπορούν να υποστηριχθούν από τα αποτελέσματα της έρευνας που </a:t>
            </a:r>
            <a:r>
              <a:rPr lang="el-GR" sz="2000" dirty="0" smtClean="0">
                <a:latin typeface="Calibri" panose="020F0502020204030204" pitchFamily="34" charset="0"/>
                <a:cs typeface="Calibri" panose="020F0502020204030204" pitchFamily="34" charset="0"/>
              </a:rPr>
              <a:t>πραγματοποιήθηκε. </a:t>
            </a:r>
            <a:r>
              <a:rPr lang="en-US" sz="2000" dirty="0" err="1">
                <a:latin typeface="Calibri" panose="020F0502020204030204" pitchFamily="34" charset="0"/>
                <a:cs typeface="Calibri" panose="020F0502020204030204" pitchFamily="34" charset="0"/>
              </a:rPr>
              <a:t>Είν</a:t>
            </a:r>
            <a:r>
              <a:rPr lang="en-US" sz="2000" dirty="0">
                <a:latin typeface="Calibri" panose="020F0502020204030204" pitchFamily="34" charset="0"/>
                <a:cs typeface="Calibri" panose="020F0502020204030204" pitchFamily="34" charset="0"/>
              </a:rPr>
              <a:t>αι η </a:t>
            </a:r>
            <a:r>
              <a:rPr lang="en-US" sz="2000" dirty="0" smtClean="0">
                <a:latin typeface="Calibri" panose="020F0502020204030204" pitchFamily="34" charset="0"/>
                <a:cs typeface="Calibri" panose="020F0502020204030204" pitchFamily="34" charset="0"/>
              </a:rPr>
              <a:t>διαδικασία</a:t>
            </a:r>
            <a:r>
              <a:rPr lang="el-GR" sz="2000" dirty="0" smtClean="0">
                <a:latin typeface="Calibri" panose="020F0502020204030204" pitchFamily="34" charset="0"/>
                <a:cs typeface="Calibri" panose="020F0502020204030204" pitchFamily="34" charset="0"/>
              </a:rPr>
              <a:t>:</a:t>
            </a:r>
            <a:r>
              <a:rPr lang="en-US" sz="2000" dirty="0" smtClean="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a:p>
            <a:pPr lvl="1"/>
            <a:r>
              <a:rPr lang="el-GR" sz="2000" dirty="0">
                <a:latin typeface="Calibri" panose="020F0502020204030204" pitchFamily="34" charset="0"/>
                <a:cs typeface="Calibri" panose="020F0502020204030204" pitchFamily="34" charset="0"/>
              </a:rPr>
              <a:t>δημιουργίας νοημάτων μέσα από τη συλλογή δεδομένων και τη σύνθεση της νέας γνώσης. </a:t>
            </a:r>
            <a:endParaRPr lang="en-US" sz="2000" dirty="0">
              <a:latin typeface="Calibri" panose="020F0502020204030204" pitchFamily="34" charset="0"/>
              <a:cs typeface="Calibri" panose="020F0502020204030204" pitchFamily="34" charset="0"/>
            </a:endParaRPr>
          </a:p>
          <a:p>
            <a:pPr lvl="1"/>
            <a:r>
              <a:rPr lang="el-GR" sz="2000" dirty="0">
                <a:latin typeface="Calibri" panose="020F0502020204030204" pitchFamily="34" charset="0"/>
                <a:cs typeface="Calibri" panose="020F0502020204030204" pitchFamily="34" charset="0"/>
              </a:rPr>
              <a:t>εξαγωγής συμπερασμάτων από τα δεδομένα τα οποία συγκρίνονται με τις αρχικές υποθέσεις.</a:t>
            </a:r>
            <a:endParaRPr lang="en-US" sz="2000" dirty="0">
              <a:latin typeface="Calibri" panose="020F0502020204030204" pitchFamily="34" charset="0"/>
              <a:cs typeface="Calibri" panose="020F0502020204030204" pitchFamily="34" charset="0"/>
            </a:endParaRPr>
          </a:p>
          <a:p>
            <a:pPr marL="0" indent="0">
              <a:buNone/>
            </a:pPr>
            <a:endParaRPr lang="el-GR" sz="2000" dirty="0" smtClean="0">
              <a:latin typeface="Calibri" panose="020F0502020204030204" pitchFamily="34" charset="0"/>
              <a:cs typeface="Calibri" panose="020F0502020204030204" pitchFamily="34" charset="0"/>
            </a:endParaRPr>
          </a:p>
          <a:p>
            <a:r>
              <a:rPr lang="el-GR" sz="2000" b="1" dirty="0" smtClean="0">
                <a:latin typeface="Calibri" panose="020F0502020204030204" pitchFamily="34" charset="0"/>
                <a:cs typeface="Calibri" panose="020F0502020204030204" pitchFamily="34" charset="0"/>
              </a:rPr>
              <a:t>Πώς;</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Οι μαθητές </a:t>
            </a:r>
            <a:r>
              <a:rPr lang="el-GR" sz="2000" dirty="0" smtClean="0">
                <a:latin typeface="Calibri" panose="020F0502020204030204" pitchFamily="34" charset="0"/>
                <a:cs typeface="Calibri" panose="020F0502020204030204" pitchFamily="34" charset="0"/>
              </a:rPr>
              <a:t>καταλήγουν σε </a:t>
            </a:r>
            <a:r>
              <a:rPr lang="el-GR" sz="2000" dirty="0">
                <a:latin typeface="Calibri" panose="020F0502020204030204" pitchFamily="34" charset="0"/>
                <a:cs typeface="Calibri" panose="020F0502020204030204" pitchFamily="34" charset="0"/>
              </a:rPr>
              <a:t>συμπεράσματα </a:t>
            </a:r>
            <a:r>
              <a:rPr lang="el-GR" sz="2000" dirty="0" smtClean="0">
                <a:latin typeface="Calibri" panose="020F0502020204030204" pitchFamily="34" charset="0"/>
                <a:cs typeface="Calibri" panose="020F0502020204030204" pitchFamily="34" charset="0"/>
              </a:rPr>
              <a:t>βάσει </a:t>
            </a:r>
            <a:r>
              <a:rPr lang="el-GR" sz="2000" dirty="0">
                <a:latin typeface="Calibri" panose="020F0502020204030204" pitchFamily="34" charset="0"/>
                <a:cs typeface="Calibri" panose="020F0502020204030204" pitchFamily="34" charset="0"/>
              </a:rPr>
              <a:t>των παραπάνω νόμων, θεωριών ή </a:t>
            </a:r>
            <a:r>
              <a:rPr lang="el-GR" sz="2000" dirty="0" smtClean="0">
                <a:latin typeface="Calibri" panose="020F0502020204030204" pitchFamily="34" charset="0"/>
                <a:cs typeface="Calibri" panose="020F0502020204030204" pitchFamily="34" charset="0"/>
              </a:rPr>
              <a:t>μοντέλων. Οι </a:t>
            </a:r>
            <a:r>
              <a:rPr lang="el-GR" sz="2000" dirty="0">
                <a:latin typeface="Calibri" panose="020F0502020204030204" pitchFamily="34" charset="0"/>
                <a:cs typeface="Calibri" panose="020F0502020204030204" pitchFamily="34" charset="0"/>
              </a:rPr>
              <a:t>καθηγητές με ερωτήσεις που θέτουν </a:t>
            </a:r>
            <a:r>
              <a:rPr lang="el-GR" sz="2000" dirty="0" smtClean="0">
                <a:latin typeface="Calibri" panose="020F0502020204030204" pitchFamily="34" charset="0"/>
                <a:cs typeface="Calibri" panose="020F0502020204030204" pitchFamily="34" charset="0"/>
              </a:rPr>
              <a:t>βοηθούν τους μαθητές να ερμηνεύσουν </a:t>
            </a:r>
            <a:r>
              <a:rPr lang="el-GR" sz="2000" dirty="0">
                <a:latin typeface="Calibri" panose="020F0502020204030204" pitchFamily="34" charset="0"/>
                <a:cs typeface="Calibri" panose="020F0502020204030204" pitchFamily="34" charset="0"/>
              </a:rPr>
              <a:t>τα αποτελέσματα της έρευνάς τους χρησιμοποιώντας το κατάλληλο </a:t>
            </a:r>
            <a:r>
              <a:rPr lang="el-GR" sz="2000" dirty="0" smtClean="0">
                <a:latin typeface="Calibri" panose="020F0502020204030204" pitchFamily="34" charset="0"/>
                <a:cs typeface="Calibri" panose="020F0502020204030204" pitchFamily="34" charset="0"/>
              </a:rPr>
              <a:t>λεξιλόγιο και καθοδηγούν </a:t>
            </a:r>
            <a:r>
              <a:rPr lang="el-GR" sz="2000" dirty="0">
                <a:latin typeface="Calibri" panose="020F0502020204030204" pitchFamily="34" charset="0"/>
                <a:cs typeface="Calibri" panose="020F0502020204030204" pitchFamily="34" charset="0"/>
              </a:rPr>
              <a:t>τους μαθητές τους να κάνουν λογικές και συνεπείς γενικεύσεις ως προς τα δεδομένα που </a:t>
            </a:r>
            <a:r>
              <a:rPr lang="el-GR" sz="2000" dirty="0" smtClean="0">
                <a:latin typeface="Calibri" panose="020F0502020204030204" pitchFamily="34" charset="0"/>
                <a:cs typeface="Calibri" panose="020F0502020204030204" pitchFamily="34" charset="0"/>
              </a:rPr>
              <a:t>συνέλεξαν. </a:t>
            </a:r>
            <a:endParaRPr lang="en-US" sz="2000" dirty="0">
              <a:latin typeface="Calibri" panose="020F0502020204030204" pitchFamily="34" charset="0"/>
              <a:cs typeface="Calibri" panose="020F0502020204030204" pitchFamily="34" charset="0"/>
            </a:endParaRPr>
          </a:p>
          <a:p>
            <a:endParaRPr lang="el-GR" sz="2000" dirty="0" smtClean="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4414259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11323" y="348348"/>
            <a:ext cx="5881382" cy="868056"/>
          </a:xfrm>
        </p:spPr>
        <p:txBody>
          <a:bodyPr>
            <a:normAutofit/>
          </a:bodyPr>
          <a:lstStyle/>
          <a:p>
            <a:r>
              <a:rPr lang="el-GR" sz="3600" dirty="0" smtClean="0">
                <a:effectLst>
                  <a:outerShdw blurRad="38100" dist="38100" dir="2700000" algn="tl">
                    <a:srgbClr val="000000">
                      <a:alpha val="43137"/>
                    </a:srgbClr>
                  </a:outerShdw>
                </a:effectLst>
              </a:rPr>
              <a:t>Νόμος του </a:t>
            </a:r>
            <a:r>
              <a:rPr lang="en-US" sz="3600" dirty="0" smtClean="0">
                <a:effectLst>
                  <a:outerShdw blurRad="38100" dist="38100" dir="2700000" algn="tl">
                    <a:srgbClr val="000000">
                      <a:alpha val="43137"/>
                    </a:srgbClr>
                  </a:outerShdw>
                </a:effectLst>
              </a:rPr>
              <a:t>Hooke</a:t>
            </a:r>
            <a:r>
              <a:rPr lang="el-GR" sz="3600" dirty="0" smtClean="0">
                <a:effectLst>
                  <a:outerShdw blurRad="38100" dist="38100" dir="2700000" algn="tl">
                    <a:srgbClr val="000000">
                      <a:alpha val="43137"/>
                    </a:srgbClr>
                  </a:outerShdw>
                </a:effectLst>
              </a:rPr>
              <a:t> (2/2)</a:t>
            </a:r>
            <a:endParaRPr lang="en-US" sz="3600"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1291905" y="1216404"/>
            <a:ext cx="10061896" cy="5259897"/>
          </a:xfrm>
        </p:spPr>
        <p:txBody>
          <a:bodyPr>
            <a:noAutofit/>
          </a:bodyPr>
          <a:lstStyle/>
          <a:p>
            <a:pPr lvl="0"/>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3 (30’): Έρευνα</a:t>
            </a:r>
            <a:r>
              <a:rPr lang="el-GR" alt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marL="0" indent="0">
              <a:buNone/>
            </a:pPr>
            <a:r>
              <a:rPr lang="el-GR" sz="2000" dirty="0" smtClean="0">
                <a:latin typeface="Calibri" panose="020F0502020204030204" pitchFamily="34" charset="0"/>
                <a:cs typeface="Calibri" panose="020F0502020204030204" pitchFamily="34" charset="0"/>
              </a:rPr>
              <a:t>Σε </a:t>
            </a:r>
            <a:r>
              <a:rPr lang="el-GR" sz="2000" dirty="0">
                <a:latin typeface="Calibri" panose="020F0502020204030204" pitchFamily="34" charset="0"/>
                <a:cs typeface="Calibri" panose="020F0502020204030204" pitchFamily="34" charset="0"/>
              </a:rPr>
              <a:t>αυτή τη φάση οι μαθητές εμπλέκονται σε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κατευθυνόμενη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διερεύνηση</a:t>
            </a:r>
            <a:r>
              <a:rPr lang="el-GR" sz="2000" dirty="0" smtClean="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αρχικά επιχειρούν να κάνουν μια υπόθεση προκειμένου να απαντήσουν </a:t>
            </a:r>
            <a:r>
              <a:rPr lang="el-GR" sz="2000" dirty="0" smtClean="0">
                <a:latin typeface="Calibri" panose="020F0502020204030204" pitchFamily="34" charset="0"/>
                <a:cs typeface="Calibri" panose="020F0502020204030204" pitchFamily="34" charset="0"/>
              </a:rPr>
              <a:t>το ερευνητικό ερώτημα. </a:t>
            </a:r>
            <a:r>
              <a:rPr lang="el-GR" sz="2000" dirty="0">
                <a:latin typeface="Calibri" panose="020F0502020204030204" pitchFamily="34" charset="0"/>
                <a:cs typeface="Calibri" panose="020F0502020204030204" pitchFamily="34" charset="0"/>
              </a:rPr>
              <a:t>Στη συνέχεια πειραματίζονται με τη βοήθεια προσομοίωσης, συλλέγουν στοιχεία και κατασκευάζουν γραφήματα τα οποία αποτελούν απεικονίσεις του νόμου του </a:t>
            </a:r>
            <a:r>
              <a:rPr lang="en-US" sz="2000" dirty="0">
                <a:latin typeface="Calibri" panose="020F0502020204030204" pitchFamily="34" charset="0"/>
                <a:cs typeface="Calibri" panose="020F0502020204030204" pitchFamily="34" charset="0"/>
              </a:rPr>
              <a:t>Hooke</a:t>
            </a:r>
            <a:r>
              <a:rPr lang="el-GR" sz="2000" dirty="0">
                <a:latin typeface="Calibri" panose="020F0502020204030204" pitchFamily="34" charset="0"/>
                <a:cs typeface="Calibri" panose="020F0502020204030204" pitchFamily="34" charset="0"/>
              </a:rPr>
              <a:t>. </a:t>
            </a:r>
            <a:r>
              <a:rPr lang="el-GR" sz="2000" dirty="0" smtClean="0">
                <a:latin typeface="Calibri" panose="020F0502020204030204" pitchFamily="34" charset="0"/>
                <a:cs typeface="Calibri" panose="020F0502020204030204" pitchFamily="34" charset="0"/>
              </a:rPr>
              <a:t>Όλα αυτά συμβαίνουν με </a:t>
            </a:r>
            <a:r>
              <a:rPr lang="el-GR" sz="2000" dirty="0">
                <a:latin typeface="Calibri" panose="020F0502020204030204" pitchFamily="34" charset="0"/>
                <a:cs typeface="Calibri" panose="020F0502020204030204" pitchFamily="34" charset="0"/>
              </a:rPr>
              <a:t>τη βοήθεια του Φύλλου Εργασίας 1 (Δραστηριότητες 1 </a:t>
            </a:r>
            <a:r>
              <a:rPr lang="el-GR" sz="2000" dirty="0" smtClean="0">
                <a:latin typeface="Calibri" panose="020F0502020204030204" pitchFamily="34" charset="0"/>
                <a:cs typeface="Calibri" panose="020F0502020204030204" pitchFamily="34" charset="0"/>
              </a:rPr>
              <a:t>&amp; </a:t>
            </a:r>
            <a:r>
              <a:rPr lang="el-GR" sz="2000" dirty="0">
                <a:latin typeface="Calibri" panose="020F0502020204030204" pitchFamily="34" charset="0"/>
                <a:cs typeface="Calibri" panose="020F0502020204030204" pitchFamily="34" charset="0"/>
              </a:rPr>
              <a:t>2</a:t>
            </a:r>
            <a:r>
              <a:rPr lang="el-GR" sz="2000" dirty="0" smtClean="0">
                <a:latin typeface="Calibri" panose="020F0502020204030204" pitchFamily="34" charset="0"/>
                <a:cs typeface="Calibri" panose="020F0502020204030204" pitchFamily="34" charset="0"/>
              </a:rPr>
              <a:t>).</a:t>
            </a:r>
            <a:endParaRPr lang="en-US" sz="2000" dirty="0">
              <a:latin typeface="Calibri" panose="020F0502020204030204" pitchFamily="34" charset="0"/>
              <a:cs typeface="Calibri" panose="020F0502020204030204" pitchFamily="34" charset="0"/>
            </a:endParaRPr>
          </a:p>
          <a:p>
            <a:r>
              <a:rPr lang="el-GR" sz="2000" dirty="0" smtClean="0">
                <a:latin typeface="Calibri" panose="020F0502020204030204" pitchFamily="34" charset="0"/>
                <a:cs typeface="Calibri" panose="020F0502020204030204" pitchFamily="34" charset="0"/>
              </a:rPr>
              <a:t>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4 (10’): </a:t>
            </a:r>
            <a:r>
              <a:rPr lang="el-GR" alt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Συμπεράσματα</a:t>
            </a:r>
          </a:p>
          <a:p>
            <a:pPr marL="0" indent="0">
              <a:buNone/>
            </a:pPr>
            <a:r>
              <a:rPr lang="el-GR" sz="2000" dirty="0">
                <a:latin typeface="Calibri" panose="020F0502020204030204" pitchFamily="34" charset="0"/>
                <a:cs typeface="Calibri" panose="020F0502020204030204" pitchFamily="34" charset="0"/>
              </a:rPr>
              <a:t>Οι μαθητές κάθε ομάδας παρουσιάζουν τα ευρήματά τους στην ολομέλεια της τάξης. Συζητούνται οι ερμηνείες των γραφημάτων, ανταλλάσσονται σχετικές απόψεις και επιλέγονται, με τη βοήθεια του εκπαιδευτικού (εφόσον χρειάζεται) τα γραφήματα και οι ερμηνείες που αποτελούν ορθή «μετάφραση» του νόμου του </a:t>
            </a:r>
            <a:r>
              <a:rPr lang="en-US" sz="2000" dirty="0">
                <a:latin typeface="Calibri" panose="020F0502020204030204" pitchFamily="34" charset="0"/>
                <a:cs typeface="Calibri" panose="020F0502020204030204" pitchFamily="34" charset="0"/>
              </a:rPr>
              <a:t>Hooke</a:t>
            </a:r>
            <a:r>
              <a:rPr lang="el-GR" sz="2000" dirty="0">
                <a:latin typeface="Calibri" panose="020F0502020204030204" pitchFamily="34" charset="0"/>
                <a:cs typeface="Calibri" panose="020F0502020204030204" pitchFamily="34" charset="0"/>
              </a:rPr>
              <a:t>. </a:t>
            </a:r>
            <a:endParaRPr lang="el-GR" sz="2000" dirty="0" smtClean="0">
              <a:latin typeface="Calibri" panose="020F0502020204030204" pitchFamily="34" charset="0"/>
              <a:cs typeface="Calibri" panose="020F0502020204030204" pitchFamily="34" charset="0"/>
            </a:endParaRPr>
          </a:p>
          <a:p>
            <a:pPr marL="0" indent="0">
              <a:buNone/>
            </a:pPr>
            <a:r>
              <a:rPr lang="el-GR" sz="2000" dirty="0" smtClean="0">
                <a:latin typeface="Calibri" panose="020F0502020204030204" pitchFamily="34" charset="0"/>
                <a:cs typeface="Calibri" panose="020F0502020204030204" pitchFamily="34" charset="0"/>
              </a:rPr>
              <a:t>Επιπλέον</a:t>
            </a:r>
            <a:r>
              <a:rPr lang="el-GR" sz="2000" dirty="0">
                <a:latin typeface="Calibri" panose="020F0502020204030204" pitchFamily="34" charset="0"/>
                <a:cs typeface="Calibri" panose="020F0502020204030204" pitchFamily="34" charset="0"/>
              </a:rPr>
              <a:t>, με βάση αυτή τη διαδικασία και επίσης με τη βοήθεια του εκπαιδευτικού, </a:t>
            </a:r>
            <a:r>
              <a:rPr lang="el-GR" sz="2000" dirty="0" err="1">
                <a:latin typeface="Calibri" panose="020F0502020204030204" pitchFamily="34" charset="0"/>
                <a:cs typeface="Calibri" panose="020F0502020204030204" pitchFamily="34" charset="0"/>
              </a:rPr>
              <a:t>αναστοχάζονται</a:t>
            </a:r>
            <a:r>
              <a:rPr lang="el-GR" sz="2000" dirty="0">
                <a:latin typeface="Calibri" panose="020F0502020204030204" pitchFamily="34" charset="0"/>
                <a:cs typeface="Calibri" panose="020F0502020204030204" pitchFamily="34" charset="0"/>
              </a:rPr>
              <a:t> πάνω στις αρχικές τους απαντήσεις στα ερευνητικά ερωτήματα και διαπιστώνουν πιθανές αλλαγές στον τρόπο σκέψης τους αναφορικά με τον νόμο του </a:t>
            </a:r>
            <a:r>
              <a:rPr lang="en-US" sz="2000" dirty="0">
                <a:latin typeface="Calibri" panose="020F0502020204030204" pitchFamily="34" charset="0"/>
                <a:cs typeface="Calibri" panose="020F0502020204030204" pitchFamily="34" charset="0"/>
              </a:rPr>
              <a:t>Hooke</a:t>
            </a:r>
            <a:r>
              <a:rPr lang="el-GR" sz="2000" dirty="0">
                <a:latin typeface="Calibri" panose="020F0502020204030204" pitchFamily="34" charset="0"/>
                <a:cs typeface="Calibri" panose="020F0502020204030204" pitchFamily="34" charset="0"/>
              </a:rPr>
              <a:t> (Φύλλο Εργασίας 2, Δραστηριότητα 2).</a:t>
            </a:r>
            <a:endParaRPr lang="en-US" sz="2000" dirty="0">
              <a:latin typeface="Calibri" panose="020F0502020204030204" pitchFamily="34" charset="0"/>
              <a:cs typeface="Calibri" panose="020F0502020204030204" pitchFamily="34" charset="0"/>
            </a:endParaRPr>
          </a:p>
          <a:p>
            <a:pPr marL="0" lvl="0" indent="0">
              <a:buNone/>
            </a:pPr>
            <a:r>
              <a:rPr lang="el-GR" sz="2000" dirty="0" smtClean="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8348058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25835"/>
            <a:ext cx="10515600" cy="1115737"/>
          </a:xfrm>
        </p:spPr>
        <p:txBody>
          <a:bodyPr>
            <a:normAutofit fontScale="90000"/>
          </a:bodyPr>
          <a:lstStyle/>
          <a:p>
            <a:pPr algn="ctr"/>
            <a:r>
              <a:rPr lang="el-GR" sz="3600" dirty="0" smtClean="0">
                <a:effectLst>
                  <a:outerShdw blurRad="38100" dist="38100" dir="2700000" algn="tl">
                    <a:srgbClr val="000000">
                      <a:alpha val="43137"/>
                    </a:srgbClr>
                  </a:outerShdw>
                </a:effectLst>
              </a:rPr>
              <a:t>Διερευνητική προσέγγιση - Πειραματισμός</a:t>
            </a:r>
            <a:br>
              <a:rPr lang="el-GR" sz="3600" dirty="0" smtClean="0">
                <a:effectLst>
                  <a:outerShdw blurRad="38100" dist="38100" dir="2700000" algn="tl">
                    <a:srgbClr val="000000">
                      <a:alpha val="43137"/>
                    </a:srgbClr>
                  </a:outerShdw>
                </a:effectLst>
              </a:rPr>
            </a:br>
            <a:r>
              <a:rPr lang="el-GR" sz="3600" i="1" dirty="0" smtClean="0">
                <a:effectLst>
                  <a:outerShdw blurRad="38100" dist="38100" dir="2700000" algn="tl">
                    <a:srgbClr val="000000">
                      <a:alpha val="43137"/>
                    </a:srgbClr>
                  </a:outerShdw>
                </a:effectLst>
              </a:rPr>
              <a:t>Σχεδιαστικές απαιτήσεις για τον εκπαιδευτικό</a:t>
            </a:r>
            <a:endParaRPr lang="en-US" sz="3600" i="1" dirty="0">
              <a:effectLst>
                <a:outerShdw blurRad="38100" dist="38100" dir="2700000" algn="tl">
                  <a:srgbClr val="000000">
                    <a:alpha val="43137"/>
                  </a:srgbClr>
                </a:outerShdw>
              </a:effectLst>
            </a:endParaRPr>
          </a:p>
        </p:txBody>
      </p:sp>
      <p:sp>
        <p:nvSpPr>
          <p:cNvPr id="3" name="Θέση περιεχομένου 2"/>
          <p:cNvSpPr>
            <a:spLocks noGrp="1"/>
          </p:cNvSpPr>
          <p:nvPr>
            <p:ph idx="1"/>
          </p:nvPr>
        </p:nvSpPr>
        <p:spPr>
          <a:xfrm>
            <a:off x="1367406" y="1292373"/>
            <a:ext cx="10443594" cy="5362428"/>
          </a:xfrm>
        </p:spPr>
        <p:txBody>
          <a:bodyPr>
            <a:noAutofit/>
          </a:bodyPr>
          <a:lstStyle/>
          <a:p>
            <a:pPr marL="0" indent="0">
              <a:buNone/>
            </a:pPr>
            <a:r>
              <a:rPr lang="el-GR" sz="2200" u="sng"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Πως επιλέγω κατάλληλο θέμα;</a:t>
            </a:r>
          </a:p>
          <a:p>
            <a:pPr marL="0" indent="0">
              <a:buNone/>
            </a:pPr>
            <a:r>
              <a:rPr lang="el-GR" sz="2200" dirty="0" smtClean="0">
                <a:latin typeface="Calibri" panose="020F0502020204030204" pitchFamily="34" charset="0"/>
                <a:cs typeface="Calibri" panose="020F0502020204030204" pitchFamily="34" charset="0"/>
              </a:rPr>
              <a:t>Χρειάζεται να λάβω υπόψη </a:t>
            </a:r>
            <a:r>
              <a:rPr lang="el-GR" sz="2200" dirty="0">
                <a:latin typeface="Calibri" panose="020F0502020204030204" pitchFamily="34" charset="0"/>
                <a:cs typeface="Calibri" panose="020F0502020204030204" pitchFamily="34" charset="0"/>
              </a:rPr>
              <a:t>ότι </a:t>
            </a:r>
            <a:r>
              <a:rPr lang="el-GR" sz="2200" dirty="0" smtClean="0">
                <a:latin typeface="Calibri" panose="020F0502020204030204" pitchFamily="34" charset="0"/>
                <a:cs typeface="Calibri" panose="020F0502020204030204" pitchFamily="34" charset="0"/>
              </a:rPr>
              <a:t>οι </a:t>
            </a:r>
            <a:r>
              <a:rPr lang="el-GR" sz="2200" dirty="0">
                <a:latin typeface="Calibri" panose="020F0502020204030204" pitchFamily="34" charset="0"/>
                <a:cs typeface="Calibri" panose="020F0502020204030204" pitchFamily="34" charset="0"/>
              </a:rPr>
              <a:t>μαθητές θα </a:t>
            </a:r>
            <a:r>
              <a:rPr lang="el-GR" sz="2200" dirty="0" smtClean="0">
                <a:latin typeface="Calibri" panose="020F0502020204030204" pitchFamily="34" charset="0"/>
                <a:cs typeface="Calibri" panose="020F0502020204030204" pitchFamily="34" charset="0"/>
              </a:rPr>
              <a:t>πρέπει: </a:t>
            </a:r>
          </a:p>
          <a:p>
            <a:r>
              <a:rPr lang="el-GR" sz="2200" dirty="0" smtClean="0">
                <a:latin typeface="Calibri" panose="020F0502020204030204" pitchFamily="34" charset="0"/>
                <a:cs typeface="Calibri" panose="020F0502020204030204" pitchFamily="34" charset="0"/>
              </a:rPr>
              <a:t>να </a:t>
            </a:r>
            <a:r>
              <a:rPr lang="el-GR" sz="2200" dirty="0">
                <a:latin typeface="Calibri" panose="020F0502020204030204" pitchFamily="34" charset="0"/>
                <a:cs typeface="Calibri" panose="020F0502020204030204" pitchFamily="34" charset="0"/>
              </a:rPr>
              <a:t>κάνουν μια </a:t>
            </a:r>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υπόθεση</a:t>
            </a:r>
            <a:r>
              <a:rPr lang="el-GR" sz="2200" dirty="0" smtClean="0">
                <a:latin typeface="Calibri" panose="020F0502020204030204" pitchFamily="34" charset="0"/>
                <a:cs typeface="Calibri" panose="020F0502020204030204" pitchFamily="34" charset="0"/>
              </a:rPr>
              <a:t> </a:t>
            </a:r>
            <a:r>
              <a:rPr lang="el-GR" sz="2200" dirty="0" smtClean="0">
                <a:latin typeface="Calibri" panose="020F0502020204030204" pitchFamily="34" charset="0"/>
                <a:cs typeface="Calibri" panose="020F0502020204030204" pitchFamily="34" charset="0"/>
              </a:rPr>
              <a:t>(</a:t>
            </a:r>
            <a:r>
              <a:rPr lang="el-GR" sz="2200" dirty="0" smtClean="0">
                <a:latin typeface="Calibri" panose="020F0502020204030204" pitchFamily="34" charset="0"/>
                <a:cs typeface="Calibri" panose="020F0502020204030204" pitchFamily="34" charset="0"/>
              </a:rPr>
              <a:t>ή να θέσουν ένα </a:t>
            </a:r>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ερώτημα</a:t>
            </a:r>
            <a:r>
              <a:rPr lang="el-GR" sz="2200" dirty="0" smtClean="0">
                <a:latin typeface="Calibri" panose="020F0502020204030204" pitchFamily="34" charset="0"/>
                <a:cs typeface="Calibri" panose="020F0502020204030204" pitchFamily="34" charset="0"/>
              </a:rPr>
              <a:t>) </a:t>
            </a:r>
            <a:r>
              <a:rPr lang="el-GR" sz="2200" dirty="0" smtClean="0">
                <a:latin typeface="Calibri" panose="020F0502020204030204" pitchFamily="34" charset="0"/>
                <a:cs typeface="Calibri" panose="020F0502020204030204" pitchFamily="34" charset="0"/>
              </a:rPr>
              <a:t>και να διερευνήσουν </a:t>
            </a:r>
            <a:r>
              <a:rPr lang="el-GR" sz="22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πηγές</a:t>
            </a:r>
            <a:r>
              <a:rPr lang="el-GR" sz="2200" dirty="0" smtClean="0">
                <a:latin typeface="Calibri" panose="020F0502020204030204" pitchFamily="34" charset="0"/>
                <a:cs typeface="Calibri" panose="020F0502020204030204" pitchFamily="34" charset="0"/>
              </a:rPr>
              <a:t> για να συλλέξουν πληροφορίες και να τις αναλύσουν για να προτείνουν μία λύση ή να αξιοποιήσουν </a:t>
            </a:r>
            <a:r>
              <a:rPr lang="el-GR" sz="2200" dirty="0">
                <a:latin typeface="Calibri" panose="020F0502020204030204" pitchFamily="34" charset="0"/>
                <a:cs typeface="Calibri" panose="020F0502020204030204" pitchFamily="34" charset="0"/>
              </a:rPr>
              <a:t>κάποια </a:t>
            </a:r>
            <a:r>
              <a:rPr lang="el-GR" sz="2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προσομοίωση</a:t>
            </a:r>
            <a:r>
              <a:rPr lang="el-GR" sz="2200" dirty="0">
                <a:latin typeface="Calibri" panose="020F0502020204030204" pitchFamily="34" charset="0"/>
                <a:cs typeface="Calibri" panose="020F0502020204030204" pitchFamily="34" charset="0"/>
              </a:rPr>
              <a:t> σε υπολογιστή στην οποία θα κάνουν έναν </a:t>
            </a:r>
            <a:r>
              <a:rPr lang="el-GR" sz="2200" dirty="0" err="1">
                <a:latin typeface="Calibri" panose="020F0502020204030204" pitchFamily="34" charset="0"/>
                <a:cs typeface="Calibri" panose="020F0502020204030204" pitchFamily="34" charset="0"/>
              </a:rPr>
              <a:t>μινι</a:t>
            </a:r>
            <a:r>
              <a:rPr lang="el-GR" sz="2200" dirty="0">
                <a:latin typeface="Calibri" panose="020F0502020204030204" pitchFamily="34" charset="0"/>
                <a:cs typeface="Calibri" panose="020F0502020204030204" pitchFamily="34" charset="0"/>
              </a:rPr>
              <a:t> πειραματισμό προκειμένου να συλλέξουν δεδομένα </a:t>
            </a:r>
            <a:r>
              <a:rPr lang="el-GR" sz="2200" dirty="0" smtClean="0">
                <a:latin typeface="Calibri" panose="020F0502020204030204" pitchFamily="34" charset="0"/>
                <a:cs typeface="Calibri" panose="020F0502020204030204" pitchFamily="34" charset="0"/>
              </a:rPr>
              <a:t>και </a:t>
            </a:r>
            <a:r>
              <a:rPr lang="el-GR" sz="2200" dirty="0" smtClean="0">
                <a:latin typeface="Calibri" panose="020F0502020204030204" pitchFamily="34" charset="0"/>
                <a:cs typeface="Calibri" panose="020F0502020204030204" pitchFamily="34" charset="0"/>
              </a:rPr>
              <a:t>να τα ερμηνεύσουν προκειμένου </a:t>
            </a:r>
            <a:r>
              <a:rPr lang="el-GR" sz="2200" dirty="0">
                <a:latin typeface="Calibri" panose="020F0502020204030204" pitchFamily="34" charset="0"/>
                <a:cs typeface="Calibri" panose="020F0502020204030204" pitchFamily="34" charset="0"/>
              </a:rPr>
              <a:t>να ελέγξουν αν επιβεβαιώνεται ή απορρίπτεται η αρχική τους υπόθεση</a:t>
            </a:r>
            <a:r>
              <a:rPr lang="el-GR" sz="2200" dirty="0" smtClean="0">
                <a:latin typeface="Calibri" panose="020F0502020204030204" pitchFamily="34" charset="0"/>
                <a:cs typeface="Calibri" panose="020F0502020204030204" pitchFamily="34" charset="0"/>
              </a:rPr>
              <a:t>.</a:t>
            </a:r>
            <a:endParaRPr lang="el-GR" sz="2200" dirty="0">
              <a:latin typeface="Calibri" panose="020F0502020204030204" pitchFamily="34" charset="0"/>
              <a:cs typeface="Calibri" panose="020F0502020204030204" pitchFamily="34" charset="0"/>
            </a:endParaRPr>
          </a:p>
          <a:p>
            <a:pPr marL="0" indent="0">
              <a:buNone/>
            </a:pPr>
            <a:r>
              <a:rPr lang="el-GR" sz="2200" dirty="0" smtClean="0">
                <a:latin typeface="Calibri" panose="020F0502020204030204" pitchFamily="34" charset="0"/>
                <a:cs typeface="Calibri" panose="020F0502020204030204" pitchFamily="34" charset="0"/>
              </a:rPr>
              <a:t>Γενικότερα επιλέγουμε θέματα που </a:t>
            </a:r>
          </a:p>
          <a:p>
            <a:r>
              <a:rPr lang="el-GR" sz="2200" dirty="0" smtClean="0">
                <a:latin typeface="Calibri" panose="020F0502020204030204" pitchFamily="34" charset="0"/>
                <a:cs typeface="Calibri" panose="020F0502020204030204" pitchFamily="34" charset="0"/>
              </a:rPr>
              <a:t>δυσκολεύουν τους </a:t>
            </a:r>
            <a:r>
              <a:rPr lang="el-GR" sz="2200" dirty="0" smtClean="0">
                <a:latin typeface="Calibri" panose="020F0502020204030204" pitchFamily="34" charset="0"/>
                <a:cs typeface="Calibri" panose="020F0502020204030204" pitchFamily="34" charset="0"/>
              </a:rPr>
              <a:t>μαθητές και απαιτούν </a:t>
            </a:r>
            <a:r>
              <a:rPr lang="el-GR" sz="2200" dirty="0" smtClean="0">
                <a:latin typeface="Calibri" panose="020F0502020204030204" pitchFamily="34" charset="0"/>
                <a:cs typeface="Calibri" panose="020F0502020204030204" pitchFamily="34" charset="0"/>
              </a:rPr>
              <a:t>πειραματισμό και </a:t>
            </a:r>
            <a:r>
              <a:rPr lang="el-GR" sz="2200" dirty="0" smtClean="0">
                <a:latin typeface="Calibri" panose="020F0502020204030204" pitchFamily="34" charset="0"/>
                <a:cs typeface="Calibri" panose="020F0502020204030204" pitchFamily="34" charset="0"/>
              </a:rPr>
              <a:t>συλλογή /ανάλυση / ερμηνεία </a:t>
            </a:r>
            <a:r>
              <a:rPr lang="el-GR" sz="2200" dirty="0" smtClean="0">
                <a:latin typeface="Calibri" panose="020F0502020204030204" pitchFamily="34" charset="0"/>
                <a:cs typeface="Calibri" panose="020F0502020204030204" pitchFamily="34" charset="0"/>
              </a:rPr>
              <a:t>πραγματικών δεδομένων</a:t>
            </a:r>
          </a:p>
          <a:p>
            <a:r>
              <a:rPr lang="el-GR" sz="2200" dirty="0" smtClean="0">
                <a:latin typeface="Calibri" panose="020F0502020204030204" pitchFamily="34" charset="0"/>
                <a:cs typeface="Calibri" panose="020F0502020204030204" pitchFamily="34" charset="0"/>
              </a:rPr>
              <a:t>υπάρχουν σχετικές </a:t>
            </a:r>
            <a:r>
              <a:rPr lang="el-GR" sz="2200" dirty="0" smtClean="0">
                <a:latin typeface="Calibri" panose="020F0502020204030204" pitchFamily="34" charset="0"/>
                <a:cs typeface="Calibri" panose="020F0502020204030204" pitchFamily="34" charset="0"/>
              </a:rPr>
              <a:t>πηγές ή ψηφιακές </a:t>
            </a:r>
            <a:r>
              <a:rPr lang="el-GR" sz="2200" dirty="0" smtClean="0">
                <a:latin typeface="Calibri" panose="020F0502020204030204" pitchFamily="34" charset="0"/>
                <a:cs typeface="Calibri" panose="020F0502020204030204" pitchFamily="34" charset="0"/>
              </a:rPr>
              <a:t>προσομοιώσεις που επιτρέπουν πειραματισμό, δοκιμή υποθέσεων, πολλαπλές επαναλήψεις &amp; ακίνδυνα </a:t>
            </a:r>
            <a:r>
              <a:rPr lang="el-GR" sz="2200" dirty="0" smtClean="0">
                <a:latin typeface="Calibri" panose="020F0502020204030204" pitchFamily="34" charset="0"/>
                <a:cs typeface="Calibri" panose="020F0502020204030204" pitchFamily="34" charset="0"/>
                <a:sym typeface="Wingdings" panose="05000000000000000000" pitchFamily="2" charset="2"/>
              </a:rPr>
              <a:t></a:t>
            </a:r>
          </a:p>
          <a:p>
            <a:r>
              <a:rPr lang="el-GR" sz="2200" dirty="0" smtClean="0">
                <a:latin typeface="Calibri" panose="020F0502020204030204" pitchFamily="34" charset="0"/>
                <a:cs typeface="Calibri" panose="020F0502020204030204" pitchFamily="34" charset="0"/>
                <a:sym typeface="Wingdings" panose="05000000000000000000" pitchFamily="2" charset="2"/>
              </a:rPr>
              <a:t>Υπάρχει λογισμικό που επιτρέπει την ανάπτυξη πολλαπλών αναπαραστάσεων π.χ. </a:t>
            </a:r>
            <a:r>
              <a:rPr lang="el-GR" sz="2200" dirty="0" smtClean="0">
                <a:latin typeface="Calibri" panose="020F0502020204030204" pitchFamily="34" charset="0"/>
                <a:cs typeface="Calibri" panose="020F0502020204030204" pitchFamily="34" charset="0"/>
                <a:sym typeface="Wingdings" panose="05000000000000000000" pitchFamily="2" charset="2"/>
              </a:rPr>
              <a:t>ψηφιακές </a:t>
            </a:r>
            <a:r>
              <a:rPr lang="el-GR" sz="2200" dirty="0" smtClean="0">
                <a:latin typeface="Calibri" panose="020F0502020204030204" pitchFamily="34" charset="0"/>
                <a:cs typeface="Calibri" panose="020F0502020204030204" pitchFamily="34" charset="0"/>
                <a:sym typeface="Wingdings" panose="05000000000000000000" pitchFamily="2" charset="2"/>
              </a:rPr>
              <a:t>ιστορίες, βίντεο, </a:t>
            </a:r>
            <a:r>
              <a:rPr lang="el-GR" sz="2200" dirty="0" smtClean="0">
                <a:latin typeface="Calibri" panose="020F0502020204030204" pitchFamily="34" charset="0"/>
                <a:cs typeface="Calibri" panose="020F0502020204030204" pitchFamily="34" charset="0"/>
                <a:sym typeface="Wingdings" panose="05000000000000000000" pitchFamily="2" charset="2"/>
              </a:rPr>
              <a:t>λογιστικά </a:t>
            </a:r>
            <a:r>
              <a:rPr lang="el-GR" sz="2200" dirty="0" smtClean="0">
                <a:latin typeface="Calibri" panose="020F0502020204030204" pitchFamily="34" charset="0"/>
                <a:cs typeface="Calibri" panose="020F0502020204030204" pitchFamily="34" charset="0"/>
                <a:sym typeface="Wingdings" panose="05000000000000000000" pitchFamily="2" charset="2"/>
              </a:rPr>
              <a:t>φύλα για δημιουργία </a:t>
            </a:r>
            <a:r>
              <a:rPr lang="el-GR" sz="2200" dirty="0" smtClean="0">
                <a:latin typeface="Calibri" panose="020F0502020204030204" pitchFamily="34" charset="0"/>
                <a:cs typeface="Calibri" panose="020F0502020204030204" pitchFamily="34" charset="0"/>
                <a:sym typeface="Wingdings" panose="05000000000000000000" pitchFamily="2" charset="2"/>
              </a:rPr>
              <a:t>διαγραμμάτων</a:t>
            </a:r>
            <a:endParaRPr lang="el-GR" sz="2200" dirty="0" smtClean="0">
              <a:latin typeface="Calibri" panose="020F0502020204030204" pitchFamily="34" charset="0"/>
              <a:cs typeface="Calibri" panose="020F0502020204030204" pitchFamily="34" charset="0"/>
            </a:endParaRPr>
          </a:p>
          <a:p>
            <a:pPr marL="0" indent="0">
              <a:buNone/>
            </a:pPr>
            <a:endParaRPr lang="el-GR" sz="2200" dirty="0" smtClean="0">
              <a:latin typeface="Calibri" panose="020F0502020204030204" pitchFamily="34" charset="0"/>
              <a:cs typeface="Calibri" panose="020F0502020204030204" pitchFamily="34" charset="0"/>
            </a:endParaRPr>
          </a:p>
          <a:p>
            <a:pPr marL="0" indent="0">
              <a:buNone/>
            </a:pPr>
            <a:endParaRPr lang="el-GR" sz="2200" dirty="0" smtClean="0">
              <a:latin typeface="Calibri" panose="020F0502020204030204" pitchFamily="34" charset="0"/>
              <a:cs typeface="Calibri" panose="020F0502020204030204" pitchFamily="34" charset="0"/>
            </a:endParaRPr>
          </a:p>
          <a:p>
            <a:pPr marL="0" indent="0">
              <a:buNone/>
            </a:pPr>
            <a:endParaRPr lang="en-US" sz="2200" dirty="0">
              <a:latin typeface="Calibri" panose="020F0502020204030204" pitchFamily="34" charset="0"/>
              <a:cs typeface="Calibri" panose="020F0502020204030204" pitchFamily="34" charset="0"/>
            </a:endParaRPr>
          </a:p>
          <a:p>
            <a:endParaRPr lang="en-US" sz="22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2640675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848854" y="310346"/>
            <a:ext cx="8911687" cy="1280890"/>
          </a:xfrm>
        </p:spPr>
        <p:txBody>
          <a:bodyPr/>
          <a:lstStyle/>
          <a:p>
            <a:r>
              <a:rPr lang="el-GR" dirty="0" smtClean="0"/>
              <a:t>Εκπαιδευτικό Σενάριο: η δομή του</a:t>
            </a:r>
            <a:endParaRPr lang="en-US" dirty="0"/>
          </a:p>
        </p:txBody>
      </p:sp>
      <p:pic>
        <p:nvPicPr>
          <p:cNvPr id="4" name="image6.png" descr="Diagram&#10;&#10;Description automatically generated"/>
          <p:cNvPicPr/>
          <p:nvPr/>
        </p:nvPicPr>
        <p:blipFill>
          <a:blip r:embed="rId2"/>
          <a:srcRect/>
          <a:stretch>
            <a:fillRect/>
          </a:stretch>
        </p:blipFill>
        <p:spPr>
          <a:xfrm>
            <a:off x="741081" y="1557617"/>
            <a:ext cx="7721602" cy="5300383"/>
          </a:xfrm>
          <a:prstGeom prst="rect">
            <a:avLst/>
          </a:prstGeom>
          <a:ln w="12700">
            <a:solidFill>
              <a:srgbClr val="000000"/>
            </a:solidFill>
            <a:prstDash val="solid"/>
          </a:ln>
        </p:spPr>
      </p:pic>
      <p:sp>
        <p:nvSpPr>
          <p:cNvPr id="5" name="Content Placeholder 2"/>
          <p:cNvSpPr>
            <a:spLocks noGrp="1"/>
          </p:cNvSpPr>
          <p:nvPr>
            <p:ph idx="1"/>
          </p:nvPr>
        </p:nvSpPr>
        <p:spPr>
          <a:xfrm>
            <a:off x="8695764" y="3487271"/>
            <a:ext cx="2808847" cy="1873624"/>
          </a:xfrm>
        </p:spPr>
        <p:txBody>
          <a:bodyPr>
            <a:noAutofit/>
          </a:bodyPr>
          <a:lstStyle/>
          <a:p>
            <a:pPr marL="0" indent="0">
              <a:buNone/>
            </a:pPr>
            <a:r>
              <a:rPr lang="el-GR"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 Δραστηριότητα θεωρείται ως αυτόνομη, από άποψη δομής και περιεχομένου, μαθησιακή μονάδα ενός σεναρίου.</a:t>
            </a:r>
            <a:endParaRPr lang="el-GR" altLang="el-GR"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64113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816763"/>
          </a:xfrm>
        </p:spPr>
        <p:txBody>
          <a:bodyPr/>
          <a:lstStyle/>
          <a:p>
            <a:r>
              <a:rPr lang="el-GR" dirty="0" smtClean="0"/>
              <a:t>Στοιχεία Δραστηριότητας</a:t>
            </a:r>
            <a:endParaRPr lang="en-US" dirty="0"/>
          </a:p>
        </p:txBody>
      </p:sp>
      <p:sp>
        <p:nvSpPr>
          <p:cNvPr id="4" name="Rectangle 2"/>
          <p:cNvSpPr>
            <a:spLocks noChangeArrowheads="1"/>
          </p:cNvSpPr>
          <p:nvPr/>
        </p:nvSpPr>
        <p:spPr bwMode="auto">
          <a:xfrm>
            <a:off x="2097741" y="222324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image3.png" descr="Diagram&#10;&#10;Description automatically generat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0068" y="2223247"/>
            <a:ext cx="6002058" cy="334628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rot="10800000" flipV="1">
            <a:off x="2244435" y="5760925"/>
            <a:ext cx="825730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sz="1400" b="0" i="0" u="none" strike="noStrike" cap="none" normalizeH="0" baseline="0" dirty="0"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Σχήμα-4. Τα χαρακτηριστικά γνωρίσματα μιας εκπαιδευτική δραστηριότητας, όπως περιγράφονται στην εργαλειοθήκη του </a:t>
            </a:r>
            <a:r>
              <a:rPr kumimoji="0" lang="el-GR" altLang="en-US" sz="1400" b="0" i="0" u="none" strike="noStrike" cap="none" normalizeH="0" baseline="0" dirty="0" err="1"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DoalogPlus</a:t>
            </a:r>
            <a:r>
              <a:rPr kumimoji="0" lang="el-GR" altLang="en-US" sz="1400" b="0" i="0" u="none" strike="noStrike" cap="none" normalizeH="0" baseline="0" dirty="0"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 </a:t>
            </a:r>
            <a:r>
              <a:rPr kumimoji="0" lang="el-GR" altLang="en-US" sz="1400" b="0" i="0" u="none" strike="noStrike" cap="none" normalizeH="0" baseline="0" dirty="0" err="1"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project</a:t>
            </a:r>
            <a:r>
              <a:rPr kumimoji="0" lang="el-GR" altLang="en-US" sz="1400" b="0" i="0" u="none" strike="noStrike" cap="none" normalizeH="0" baseline="0" dirty="0"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 (</a:t>
            </a:r>
            <a:r>
              <a:rPr kumimoji="0" lang="el-GR" altLang="en-US" sz="1400" b="0" i="0" u="none" strike="noStrike" cap="none" normalizeH="0" baseline="0" dirty="0" err="1"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Conole</a:t>
            </a:r>
            <a:r>
              <a:rPr kumimoji="0" lang="el-GR" altLang="en-US" sz="1400" b="0" i="0" u="none" strike="noStrike" cap="none" normalizeH="0" baseline="0" dirty="0"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 </a:t>
            </a:r>
            <a:r>
              <a:rPr kumimoji="0" lang="el-GR" altLang="en-US" sz="1400" b="0" i="0" u="none" strike="noStrike" cap="none" normalizeH="0" baseline="0" dirty="0" err="1"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et</a:t>
            </a:r>
            <a:r>
              <a:rPr kumimoji="0" lang="el-GR" altLang="en-US" sz="1400" b="0" i="0" u="none" strike="noStrike" cap="none" normalizeH="0" baseline="0" dirty="0"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 </a:t>
            </a:r>
            <a:r>
              <a:rPr kumimoji="0" lang="el-GR" altLang="en-US" sz="1400" b="0" i="0" u="none" strike="noStrike" cap="none" normalizeH="0" baseline="0" dirty="0" err="1"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al</a:t>
            </a:r>
            <a:r>
              <a:rPr kumimoji="0" lang="el-GR" altLang="en-US" sz="1400" b="0" i="0" u="none" strike="noStrike" cap="none" normalizeH="0" baseline="0" dirty="0" smtClean="0">
                <a:ln>
                  <a:noFill/>
                </a:ln>
                <a:solidFill>
                  <a:srgbClr val="222222"/>
                </a:solidFill>
                <a:effectLst/>
                <a:latin typeface="Verdana" panose="020B0604030504040204" pitchFamily="34" charset="0"/>
                <a:ea typeface="Arial" panose="020B0604020202020204" pitchFamily="34" charset="0"/>
                <a:cs typeface="Arial" panose="020B0604020202020204" pitchFamily="34" charset="0"/>
              </a:rPr>
              <a:t>., 2004).</a:t>
            </a:r>
            <a:endParaRPr kumimoji="0" lang="el-GR" altLang="en-US"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20183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79914" y="225180"/>
            <a:ext cx="8911687" cy="1056773"/>
          </a:xfrm>
        </p:spPr>
        <p:txBody>
          <a:bodyPr>
            <a:normAutofit fontScale="90000"/>
          </a:bodyPr>
          <a:lstStyle/>
          <a:p>
            <a:r>
              <a:rPr lang="el-GR" dirty="0" smtClean="0"/>
              <a:t>Φύλλα Εργασίας για τους μαθητές</a:t>
            </a:r>
            <a:br>
              <a:rPr lang="el-GR" dirty="0" smtClean="0"/>
            </a:br>
            <a:r>
              <a:rPr lang="el-GR" sz="2200"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Τα φύλλα εργασίας περιέχουν οδηγίες και υλικό που απευθύνεται στους μαθητές. </a:t>
            </a:r>
            <a:endParaRPr lang="en-US" sz="2200" i="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3523128" y="1936376"/>
            <a:ext cx="7981483" cy="4500283"/>
          </a:xfrm>
        </p:spPr>
        <p:txBody>
          <a:bodyPr>
            <a:normAutofit/>
          </a:bodyPr>
          <a:lstStyle/>
          <a:p>
            <a:pPr marL="0" indent="0">
              <a:buNone/>
            </a:pPr>
            <a:r>
              <a:rPr lang="el-GR" dirty="0" smtClean="0"/>
              <a:t>Ορισμένοι </a:t>
            </a:r>
            <a:r>
              <a:rPr lang="el-GR" dirty="0"/>
              <a:t>βασικοί κανόνες για τη δημιουργία φύλλων εργασίας είναι οι ακόλουθοι (</a:t>
            </a:r>
            <a:r>
              <a:rPr lang="en-US" dirty="0"/>
              <a:t>Gold</a:t>
            </a:r>
            <a:r>
              <a:rPr lang="el-GR" dirty="0"/>
              <a:t>, 2018):</a:t>
            </a:r>
            <a:endParaRPr lang="en-US" dirty="0"/>
          </a:p>
          <a:p>
            <a:pPr lvl="0"/>
            <a:r>
              <a:rPr lang="el-GR" dirty="0"/>
              <a:t>Τα φύλλα εργασίας θα πρέπει να είναι σύντομα και </a:t>
            </a:r>
            <a:r>
              <a:rPr lang="el-GR" dirty="0" err="1"/>
              <a:t>στοχευμένα</a:t>
            </a:r>
            <a:r>
              <a:rPr lang="el-GR" dirty="0"/>
              <a:t>.</a:t>
            </a:r>
            <a:endParaRPr lang="en-US" dirty="0"/>
          </a:p>
          <a:p>
            <a:pPr lvl="0"/>
            <a:r>
              <a:rPr lang="el-GR" dirty="0"/>
              <a:t>Στη διατύπωση των δραστηριοτήτων του Φύλλου Εργασίας, θα πρέπει να χρησιμοποιούνται ενεργητικά ρήματα (π.χ. Να συνοψίσεις, να αναλύσεις, να αξιολογήσεις ακολουθώντας τα κριτήρια …).</a:t>
            </a:r>
            <a:endParaRPr lang="en-US" dirty="0"/>
          </a:p>
          <a:p>
            <a:pPr lvl="0"/>
            <a:r>
              <a:rPr lang="el-GR" dirty="0"/>
              <a:t>Θα πρέπει να δίνονται σαφείς και συνοπτικές οδηγίες για την πραγματοποίηση μιας δραστηριότητας καθώς και για τον τρόπο που θα απαντήσει ο μαθητής (π.χ. γραπτά στο Φύλλο Εργασίας, σε κάποιο ψηφιακό μέσο).</a:t>
            </a:r>
            <a:endParaRPr lang="en-US" dirty="0"/>
          </a:p>
          <a:p>
            <a:pPr lvl="0"/>
            <a:r>
              <a:rPr lang="el-GR" dirty="0"/>
              <a:t>Αν είναι δυνατόν, να δίνονται τα κριτήρια αξιολόγησης της εργασίας που ανατίθεται στους μαθητές</a:t>
            </a:r>
            <a:r>
              <a:rPr lang="el-GR" dirty="0" smtClean="0"/>
              <a:t>.</a:t>
            </a:r>
            <a:endParaRPr lang="en-US" dirty="0"/>
          </a:p>
        </p:txBody>
      </p:sp>
      <p:pic>
        <p:nvPicPr>
          <p:cNvPr id="4" name="image8.png" descr="Table&#10;&#10;Description automatically generated"/>
          <p:cNvPicPr/>
          <p:nvPr/>
        </p:nvPicPr>
        <p:blipFill>
          <a:blip r:embed="rId2"/>
          <a:srcRect/>
          <a:stretch>
            <a:fillRect/>
          </a:stretch>
        </p:blipFill>
        <p:spPr>
          <a:xfrm>
            <a:off x="364191" y="3061446"/>
            <a:ext cx="3158937" cy="2344272"/>
          </a:xfrm>
          <a:prstGeom prst="rect">
            <a:avLst/>
          </a:prstGeom>
          <a:ln w="12700">
            <a:solidFill>
              <a:srgbClr val="000000"/>
            </a:solidFill>
            <a:prstDash val="solid"/>
          </a:ln>
        </p:spPr>
      </p:pic>
    </p:spTree>
    <p:extLst>
      <p:ext uri="{BB962C8B-B14F-4D97-AF65-F5344CB8AC3E}">
        <p14:creationId xmlns:p14="http://schemas.microsoft.com/office/powerpoint/2010/main" val="1827168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981200" y="274638"/>
            <a:ext cx="8435280" cy="1143000"/>
          </a:xfrm>
          <a:noFill/>
          <a:ln>
            <a:gradFill>
              <a:gsLst>
                <a:gs pos="0">
                  <a:schemeClr val="accent1">
                    <a:lumMod val="5000"/>
                    <a:lumOff val="95000"/>
                  </a:schemeClr>
                </a:gs>
                <a:gs pos="74000">
                  <a:schemeClr val="accent4">
                    <a:lumMod val="60000"/>
                    <a:lumOff val="40000"/>
                  </a:schemeClr>
                </a:gs>
                <a:gs pos="83000">
                  <a:schemeClr val="accent1">
                    <a:lumMod val="45000"/>
                    <a:lumOff val="55000"/>
                  </a:schemeClr>
                </a:gs>
                <a:gs pos="100000">
                  <a:schemeClr val="accent1">
                    <a:lumMod val="30000"/>
                    <a:lumOff val="70000"/>
                  </a:schemeClr>
                </a:gs>
              </a:gsLst>
              <a:lin ang="5400000" scaled="1"/>
            </a:gradFill>
          </a:ln>
          <a:extLst/>
        </p:spPr>
        <p:txBody>
          <a:bodyPr>
            <a:normAutofit/>
          </a:bodyPr>
          <a:lstStyle/>
          <a:p>
            <a:pPr>
              <a:defRPr/>
            </a:pPr>
            <a:r>
              <a:rPr 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Τι είναι η Διερευνητική Μάθηση;</a:t>
            </a:r>
            <a:endParaRPr 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125" name="Content Placeholder 2"/>
          <p:cNvSpPr>
            <a:spLocks noGrp="1"/>
          </p:cNvSpPr>
          <p:nvPr>
            <p:ph idx="1"/>
          </p:nvPr>
        </p:nvSpPr>
        <p:spPr>
          <a:xfrm>
            <a:off x="1981200" y="1929468"/>
            <a:ext cx="9523412" cy="3981754"/>
          </a:xfrm>
        </p:spPr>
        <p:txBody>
          <a:bodyPr>
            <a:normAutofit/>
          </a:bodyPr>
          <a:lstStyle/>
          <a:p>
            <a:pPr marL="0" indent="0">
              <a:buNone/>
            </a:pPr>
            <a:r>
              <a:rPr lang="el-GR" altLang="el-GR" sz="2800" dirty="0">
                <a:latin typeface="Calibri" panose="020F0502020204030204" pitchFamily="34" charset="0"/>
                <a:cs typeface="Calibri" panose="020F0502020204030204" pitchFamily="34" charset="0"/>
              </a:rPr>
              <a:t>Η διερευνητική μάθηση (</a:t>
            </a:r>
            <a:r>
              <a:rPr lang="en-US" altLang="el-GR" sz="2800" dirty="0">
                <a:latin typeface="Calibri" panose="020F0502020204030204" pitchFamily="34" charset="0"/>
                <a:cs typeface="Calibri" panose="020F0502020204030204" pitchFamily="34" charset="0"/>
              </a:rPr>
              <a:t>inquiry</a:t>
            </a:r>
            <a:r>
              <a:rPr lang="el-GR" altLang="el-GR" sz="2800" dirty="0">
                <a:latin typeface="Calibri" panose="020F0502020204030204" pitchFamily="34" charset="0"/>
                <a:cs typeface="Calibri" panose="020F0502020204030204" pitchFamily="34" charset="0"/>
              </a:rPr>
              <a:t>-</a:t>
            </a:r>
            <a:r>
              <a:rPr lang="en-US" altLang="el-GR" sz="2800" dirty="0">
                <a:latin typeface="Calibri" panose="020F0502020204030204" pitchFamily="34" charset="0"/>
                <a:cs typeface="Calibri" panose="020F0502020204030204" pitchFamily="34" charset="0"/>
              </a:rPr>
              <a:t>based learning</a:t>
            </a:r>
            <a:r>
              <a:rPr lang="el-GR" altLang="el-GR" sz="2800" dirty="0">
                <a:latin typeface="Calibri" panose="020F0502020204030204" pitchFamily="34" charset="0"/>
                <a:cs typeface="Calibri" panose="020F0502020204030204" pitchFamily="34" charset="0"/>
              </a:rPr>
              <a:t>) </a:t>
            </a:r>
            <a:endParaRPr lang="el-GR" altLang="el-GR" sz="2800" dirty="0" smtClean="0">
              <a:latin typeface="Calibri" panose="020F0502020204030204" pitchFamily="34" charset="0"/>
              <a:cs typeface="Calibri" panose="020F0502020204030204" pitchFamily="34" charset="0"/>
            </a:endParaRPr>
          </a:p>
          <a:p>
            <a:pPr>
              <a:buFont typeface="Wingdings" panose="05000000000000000000" pitchFamily="2" charset="2"/>
              <a:buChar char="ü"/>
            </a:pPr>
            <a:r>
              <a:rPr lang="el-GR" altLang="el-GR" sz="2800" dirty="0" smtClean="0">
                <a:latin typeface="Calibri" panose="020F0502020204030204" pitchFamily="34" charset="0"/>
                <a:cs typeface="Calibri" panose="020F0502020204030204" pitchFamily="34" charset="0"/>
              </a:rPr>
              <a:t>είναι </a:t>
            </a:r>
            <a:r>
              <a:rPr lang="el-GR" altLang="el-GR" sz="2800" dirty="0">
                <a:latin typeface="Calibri" panose="020F0502020204030204" pitchFamily="34" charset="0"/>
                <a:cs typeface="Calibri" panose="020F0502020204030204" pitchFamily="34" charset="0"/>
              </a:rPr>
              <a:t>μια </a:t>
            </a:r>
            <a:r>
              <a:rPr lang="el-GR" altLang="el-GR"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μέθοδος διδασκαλίας </a:t>
            </a:r>
            <a:r>
              <a:rPr lang="el-GR" altLang="el-GR" sz="2800" dirty="0">
                <a:latin typeface="Calibri" panose="020F0502020204030204" pitchFamily="34" charset="0"/>
                <a:cs typeface="Calibri" panose="020F0502020204030204" pitchFamily="34" charset="0"/>
              </a:rPr>
              <a:t>που δίνει προτεραιότητα σε ερωτήματα, απορίες και ιδέες των μαθητών καθώς και στην ανάλυσή τους. </a:t>
            </a:r>
            <a:endParaRPr lang="el-GR" altLang="el-GR" sz="2800" dirty="0" smtClean="0">
              <a:latin typeface="Calibri" panose="020F0502020204030204" pitchFamily="34" charset="0"/>
              <a:cs typeface="Calibri" panose="020F0502020204030204" pitchFamily="34" charset="0"/>
            </a:endParaRPr>
          </a:p>
          <a:p>
            <a:pPr>
              <a:buFont typeface="Wingdings" panose="05000000000000000000" pitchFamily="2" charset="2"/>
              <a:buChar char="ü"/>
            </a:pPr>
            <a:r>
              <a:rPr lang="el-GR" sz="2800" dirty="0" err="1">
                <a:latin typeface="Calibri" panose="020F0502020204030204" pitchFamily="34" charset="0"/>
                <a:cs typeface="Calibri" panose="020F0502020204030204" pitchFamily="34" charset="0"/>
              </a:rPr>
              <a:t>ή</a:t>
            </a:r>
            <a:r>
              <a:rPr lang="en-US" sz="2800" dirty="0" err="1" smtClean="0">
                <a:latin typeface="Calibri" panose="020F0502020204030204" pitchFamily="34" charset="0"/>
                <a:cs typeface="Calibri" panose="020F0502020204030204" pitchFamily="34" charset="0"/>
              </a:rPr>
              <a:t>ρθε</a:t>
            </a:r>
            <a:r>
              <a:rPr lang="en-US" sz="2800" dirty="0" smtClean="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ως</a:t>
            </a:r>
            <a:r>
              <a:rPr lang="en-US" sz="2800" dirty="0">
                <a:latin typeface="Calibri" panose="020F0502020204030204" pitchFamily="34" charset="0"/>
                <a:cs typeface="Calibri" panose="020F0502020204030204" pitchFamily="34" charset="0"/>
              </a:rPr>
              <a:t> απ</a:t>
            </a:r>
            <a:r>
              <a:rPr lang="en-US" sz="2800" dirty="0" err="1">
                <a:latin typeface="Calibri" panose="020F0502020204030204" pitchFamily="34" charset="0"/>
                <a:cs typeface="Calibri" panose="020F0502020204030204" pitchFamily="34" charset="0"/>
              </a:rPr>
              <a:t>άντηση</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στις</a:t>
            </a:r>
            <a:r>
              <a:rPr lang="en-US" sz="2800" dirty="0">
                <a:latin typeface="Calibri" panose="020F0502020204030204" pitchFamily="34" charset="0"/>
                <a:cs typeface="Calibri" panose="020F0502020204030204" pitchFamily="34" charset="0"/>
              </a:rPr>
              <a:t> παρα</a:t>
            </a:r>
            <a:r>
              <a:rPr lang="en-US" sz="2800" dirty="0" err="1">
                <a:latin typeface="Calibri" panose="020F0502020204030204" pitchFamily="34" charset="0"/>
                <a:cs typeface="Calibri" panose="020F0502020204030204" pitchFamily="34" charset="0"/>
              </a:rPr>
              <a:t>δοσι</a:t>
            </a:r>
            <a:r>
              <a:rPr lang="en-US" sz="2800" dirty="0">
                <a:latin typeface="Calibri" panose="020F0502020204030204" pitchFamily="34" charset="0"/>
                <a:cs typeface="Calibri" panose="020F0502020204030204" pitchFamily="34" charset="0"/>
              </a:rPr>
              <a:t>ακές μορφές διδασκαλίας, σύμφωνα με τις οποίες οι άνθρωποι όφειλαν να απομνημονεύουν πληροφορίες. </a:t>
            </a:r>
            <a:endParaRPr lang="el-GR" altLang="el-GR" sz="2800" dirty="0">
              <a:latin typeface="Calibri" panose="020F0502020204030204" pitchFamily="34" charset="0"/>
              <a:cs typeface="Calibri" panose="020F0502020204030204" pitchFamily="34" charset="0"/>
            </a:endParaRPr>
          </a:p>
          <a:p>
            <a:pPr>
              <a:buFont typeface="Wingdings" panose="05000000000000000000" pitchFamily="2" charset="2"/>
              <a:buChar char="ü"/>
            </a:pPr>
            <a:r>
              <a:rPr lang="el-GR" altLang="el-GR" sz="2800" dirty="0" smtClean="0">
                <a:latin typeface="Calibri" panose="020F0502020204030204" pitchFamily="34" charset="0"/>
                <a:cs typeface="Calibri" panose="020F0502020204030204" pitchFamily="34" charset="0"/>
              </a:rPr>
              <a:t>μεταφέρει </a:t>
            </a:r>
            <a:r>
              <a:rPr lang="el-GR" altLang="el-GR" sz="2800" dirty="0">
                <a:latin typeface="Calibri" panose="020F0502020204030204" pitchFamily="34" charset="0"/>
                <a:cs typeface="Calibri" panose="020F0502020204030204" pitchFamily="34" charset="0"/>
              </a:rPr>
              <a:t>την </a:t>
            </a:r>
            <a:r>
              <a:rPr lang="el-GR" altLang="el-GR"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Επιστημονική Μέθοδο </a:t>
            </a:r>
            <a:r>
              <a:rPr lang="el-GR" altLang="el-GR" sz="2800" dirty="0">
                <a:latin typeface="Calibri" panose="020F0502020204030204" pitchFamily="34" charset="0"/>
                <a:cs typeface="Calibri" panose="020F0502020204030204" pitchFamily="34" charset="0"/>
              </a:rPr>
              <a:t>στη σχολική </a:t>
            </a:r>
            <a:r>
              <a:rPr lang="el-GR" altLang="el-GR" sz="2800" dirty="0" smtClean="0">
                <a:latin typeface="Calibri" panose="020F0502020204030204" pitchFamily="34" charset="0"/>
                <a:cs typeface="Calibri" panose="020F0502020204030204" pitchFamily="34" charset="0"/>
              </a:rPr>
              <a:t>τάξη</a:t>
            </a:r>
            <a:endParaRPr lang="el-GR" altLang="el-GR" sz="28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42858518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3 - TextBox">
            <a:extLst>
              <a:ext uri="{FF2B5EF4-FFF2-40B4-BE49-F238E27FC236}">
                <a16:creationId xmlns:a16="http://schemas.microsoft.com/office/drawing/2014/main" id="{EA414B81-E357-4120-86E2-907CD6931BC1}"/>
              </a:ext>
            </a:extLst>
          </p:cNvPr>
          <p:cNvSpPr txBox="1">
            <a:spLocks noChangeArrowheads="1"/>
          </p:cNvSpPr>
          <p:nvPr/>
        </p:nvSpPr>
        <p:spPr bwMode="auto">
          <a:xfrm>
            <a:off x="5703889" y="6503989"/>
            <a:ext cx="2325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n-US" altLang="el-GR" sz="1800">
                <a:latin typeface="Arial" panose="020B0604020202020204" pitchFamily="34" charset="0"/>
                <a:cs typeface="Arial" panose="020B0604020202020204" pitchFamily="34" charset="0"/>
              </a:rPr>
              <a:t>Pedaste et al</a:t>
            </a:r>
            <a:r>
              <a:rPr lang="el-GR" altLang="el-GR" sz="1800">
                <a:latin typeface="Arial" panose="020B0604020202020204" pitchFamily="34" charset="0"/>
                <a:cs typeface="Arial" panose="020B0604020202020204" pitchFamily="34" charset="0"/>
              </a:rPr>
              <a:t>. (2015)</a:t>
            </a:r>
          </a:p>
        </p:txBody>
      </p:sp>
      <p:graphicFrame>
        <p:nvGraphicFramePr>
          <p:cNvPr id="4" name="Πίνακας 3">
            <a:extLst>
              <a:ext uri="{FF2B5EF4-FFF2-40B4-BE49-F238E27FC236}">
                <a16:creationId xmlns:a16="http://schemas.microsoft.com/office/drawing/2014/main" id="{2C7E1E80-8A7B-470D-A268-7646CB826197}"/>
              </a:ext>
            </a:extLst>
          </p:cNvPr>
          <p:cNvGraphicFramePr>
            <a:graphicFrameLocks noGrp="1"/>
          </p:cNvGraphicFramePr>
          <p:nvPr/>
        </p:nvGraphicFramePr>
        <p:xfrm>
          <a:off x="2874964" y="1268413"/>
          <a:ext cx="6072187" cy="5016500"/>
        </p:xfrm>
        <a:graphic>
          <a:graphicData uri="http://schemas.openxmlformats.org/drawingml/2006/table">
            <a:tbl>
              <a:tblPr firstRow="1" bandRow="1">
                <a:tableStyleId>{5C22544A-7EE6-4342-B048-85BDC9FD1C3A}</a:tableStyleId>
              </a:tblPr>
              <a:tblGrid>
                <a:gridCol w="628815">
                  <a:extLst>
                    <a:ext uri="{9D8B030D-6E8A-4147-A177-3AD203B41FA5}">
                      <a16:colId xmlns:a16="http://schemas.microsoft.com/office/drawing/2014/main" val="2742521492"/>
                    </a:ext>
                  </a:extLst>
                </a:gridCol>
                <a:gridCol w="3419310">
                  <a:extLst>
                    <a:ext uri="{9D8B030D-6E8A-4147-A177-3AD203B41FA5}">
                      <a16:colId xmlns:a16="http://schemas.microsoft.com/office/drawing/2014/main" val="2565896803"/>
                    </a:ext>
                  </a:extLst>
                </a:gridCol>
                <a:gridCol w="2024062">
                  <a:extLst>
                    <a:ext uri="{9D8B030D-6E8A-4147-A177-3AD203B41FA5}">
                      <a16:colId xmlns:a16="http://schemas.microsoft.com/office/drawing/2014/main" val="2012452880"/>
                    </a:ext>
                  </a:extLst>
                </a:gridCol>
              </a:tblGrid>
              <a:tr h="1188948">
                <a:tc>
                  <a:txBody>
                    <a:bodyPr/>
                    <a:lstStyle/>
                    <a:p>
                      <a:endParaRPr lang="el-GR" sz="1800" dirty="0"/>
                    </a:p>
                    <a:p>
                      <a:endParaRPr lang="el-GR" sz="1800" dirty="0"/>
                    </a:p>
                    <a:p>
                      <a:endParaRPr lang="el-GR" sz="1800" dirty="0"/>
                    </a:p>
                    <a:p>
                      <a:endParaRPr lang="el-GR" sz="1800" dirty="0"/>
                    </a:p>
                  </a:txBody>
                  <a:tcPr marL="91438" marR="91438" marT="45729" marB="45729"/>
                </a:tc>
                <a:tc>
                  <a:txBody>
                    <a:bodyPr/>
                    <a:lstStyle/>
                    <a:p>
                      <a:endParaRPr lang="el-GR" sz="1800" dirty="0"/>
                    </a:p>
                  </a:txBody>
                  <a:tcPr marL="91438" marR="91438" marT="45729" marB="45729"/>
                </a:tc>
                <a:tc rowSpan="4">
                  <a:txBody>
                    <a:bodyPr/>
                    <a:lstStyle/>
                    <a:p>
                      <a:endParaRPr lang="el-GR" sz="1800" dirty="0"/>
                    </a:p>
                  </a:txBody>
                  <a:tcPr marL="91438" marR="91438" marT="45729" marB="45729">
                    <a:solidFill>
                      <a:schemeClr val="accent3">
                        <a:lumMod val="20000"/>
                        <a:lumOff val="80000"/>
                      </a:schemeClr>
                    </a:solidFill>
                  </a:tcPr>
                </a:tc>
                <a:extLst>
                  <a:ext uri="{0D108BD9-81ED-4DB2-BD59-A6C34878D82A}">
                    <a16:rowId xmlns:a16="http://schemas.microsoft.com/office/drawing/2014/main" val="1112158850"/>
                  </a:ext>
                </a:extLst>
              </a:tr>
              <a:tr h="1463320">
                <a:tc>
                  <a:txBody>
                    <a:bodyPr/>
                    <a:lstStyle/>
                    <a:p>
                      <a:endParaRPr lang="el-GR" sz="1800" dirty="0"/>
                    </a:p>
                    <a:p>
                      <a:endParaRPr lang="el-GR" sz="1800" dirty="0"/>
                    </a:p>
                    <a:p>
                      <a:endParaRPr lang="el-GR" sz="1800" dirty="0"/>
                    </a:p>
                    <a:p>
                      <a:endParaRPr lang="el-GR" sz="1800" dirty="0"/>
                    </a:p>
                    <a:p>
                      <a:endParaRPr lang="el-GR" sz="1800" dirty="0"/>
                    </a:p>
                  </a:txBody>
                  <a:tcPr marL="91438" marR="91438" marT="45729" marB="45729">
                    <a:solidFill>
                      <a:srgbClr val="92D050"/>
                    </a:solidFill>
                  </a:tcPr>
                </a:tc>
                <a:tc>
                  <a:txBody>
                    <a:bodyPr/>
                    <a:lstStyle/>
                    <a:p>
                      <a:endParaRPr lang="el-GR" sz="1800" dirty="0"/>
                    </a:p>
                  </a:txBody>
                  <a:tcPr marL="91438" marR="91438" marT="45729" marB="45729">
                    <a:solidFill>
                      <a:srgbClr val="92D050"/>
                    </a:solidFill>
                  </a:tcPr>
                </a:tc>
                <a:tc vMerge="1">
                  <a:txBody>
                    <a:bodyPr/>
                    <a:lstStyle/>
                    <a:p>
                      <a:endParaRPr lang="el-GR" dirty="0"/>
                    </a:p>
                  </a:txBody>
                  <a:tcPr/>
                </a:tc>
                <a:extLst>
                  <a:ext uri="{0D108BD9-81ED-4DB2-BD59-A6C34878D82A}">
                    <a16:rowId xmlns:a16="http://schemas.microsoft.com/office/drawing/2014/main" val="3576092011"/>
                  </a:ext>
                </a:extLst>
              </a:tr>
              <a:tr h="1188948">
                <a:tc>
                  <a:txBody>
                    <a:bodyPr/>
                    <a:lstStyle/>
                    <a:p>
                      <a:endParaRPr lang="el-GR" sz="1800" dirty="0"/>
                    </a:p>
                    <a:p>
                      <a:endParaRPr lang="el-GR" sz="1800" dirty="0"/>
                    </a:p>
                    <a:p>
                      <a:endParaRPr lang="el-GR" sz="1800" dirty="0"/>
                    </a:p>
                    <a:p>
                      <a:endParaRPr lang="el-GR" sz="1800" dirty="0"/>
                    </a:p>
                  </a:txBody>
                  <a:tcPr marL="91438" marR="91438" marT="45729" marB="45729">
                    <a:solidFill>
                      <a:srgbClr val="E1CAF4"/>
                    </a:solidFill>
                  </a:tcPr>
                </a:tc>
                <a:tc>
                  <a:txBody>
                    <a:bodyPr/>
                    <a:lstStyle/>
                    <a:p>
                      <a:endParaRPr lang="el-GR" sz="1800" dirty="0"/>
                    </a:p>
                  </a:txBody>
                  <a:tcPr marL="91438" marR="91438" marT="45729" marB="45729">
                    <a:solidFill>
                      <a:srgbClr val="E1CAF4"/>
                    </a:solidFill>
                  </a:tcPr>
                </a:tc>
                <a:tc vMerge="1">
                  <a:txBody>
                    <a:bodyPr/>
                    <a:lstStyle/>
                    <a:p>
                      <a:endParaRPr lang="el-GR" dirty="0"/>
                    </a:p>
                  </a:txBody>
                  <a:tcPr/>
                </a:tc>
                <a:extLst>
                  <a:ext uri="{0D108BD9-81ED-4DB2-BD59-A6C34878D82A}">
                    <a16:rowId xmlns:a16="http://schemas.microsoft.com/office/drawing/2014/main" val="1958391490"/>
                  </a:ext>
                </a:extLst>
              </a:tr>
              <a:tr h="1175284">
                <a:tc>
                  <a:txBody>
                    <a:bodyPr/>
                    <a:lstStyle/>
                    <a:p>
                      <a:endParaRPr lang="el-GR" sz="1800" dirty="0"/>
                    </a:p>
                    <a:p>
                      <a:endParaRPr lang="el-GR" sz="1800" dirty="0"/>
                    </a:p>
                    <a:p>
                      <a:endParaRPr lang="el-GR" sz="1800" dirty="0"/>
                    </a:p>
                  </a:txBody>
                  <a:tcPr marL="91438" marR="91438" marT="45729" marB="45729">
                    <a:solidFill>
                      <a:schemeClr val="accent3">
                        <a:lumMod val="40000"/>
                        <a:lumOff val="60000"/>
                      </a:schemeClr>
                    </a:solidFill>
                  </a:tcPr>
                </a:tc>
                <a:tc>
                  <a:txBody>
                    <a:bodyPr/>
                    <a:lstStyle/>
                    <a:p>
                      <a:endParaRPr lang="el-GR" sz="1800" dirty="0"/>
                    </a:p>
                  </a:txBody>
                  <a:tcPr marL="91438" marR="91438" marT="45729" marB="45729">
                    <a:solidFill>
                      <a:schemeClr val="accent3">
                        <a:lumMod val="40000"/>
                        <a:lumOff val="60000"/>
                      </a:schemeClr>
                    </a:solidFill>
                  </a:tcPr>
                </a:tc>
                <a:tc vMerge="1">
                  <a:txBody>
                    <a:bodyPr/>
                    <a:lstStyle/>
                    <a:p>
                      <a:endParaRPr lang="el-GR" dirty="0"/>
                    </a:p>
                  </a:txBody>
                  <a:tcPr/>
                </a:tc>
                <a:extLst>
                  <a:ext uri="{0D108BD9-81ED-4DB2-BD59-A6C34878D82A}">
                    <a16:rowId xmlns:a16="http://schemas.microsoft.com/office/drawing/2014/main" val="2963471375"/>
                  </a:ext>
                </a:extLst>
              </a:tr>
            </a:tbl>
          </a:graphicData>
        </a:graphic>
      </p:graphicFrame>
      <p:sp>
        <p:nvSpPr>
          <p:cNvPr id="9241" name="TextBox 2">
            <a:extLst>
              <a:ext uri="{FF2B5EF4-FFF2-40B4-BE49-F238E27FC236}">
                <a16:creationId xmlns:a16="http://schemas.microsoft.com/office/drawing/2014/main" id="{1AD8DC8E-9D32-4EA0-ABFC-4B7FA3FF0110}"/>
              </a:ext>
            </a:extLst>
          </p:cNvPr>
          <p:cNvSpPr txBox="1">
            <a:spLocks noChangeArrowheads="1"/>
          </p:cNvSpPr>
          <p:nvPr/>
        </p:nvSpPr>
        <p:spPr bwMode="auto">
          <a:xfrm>
            <a:off x="6900864" y="1717676"/>
            <a:ext cx="15128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ΣΥΖΗΤΗΣΗ</a:t>
            </a:r>
          </a:p>
        </p:txBody>
      </p:sp>
      <p:sp>
        <p:nvSpPr>
          <p:cNvPr id="9242" name="TextBox 6">
            <a:extLst>
              <a:ext uri="{FF2B5EF4-FFF2-40B4-BE49-F238E27FC236}">
                <a16:creationId xmlns:a16="http://schemas.microsoft.com/office/drawing/2014/main" id="{2A9ADE8A-F877-4C32-BE3C-17B3EA39ABBA}"/>
              </a:ext>
            </a:extLst>
          </p:cNvPr>
          <p:cNvSpPr txBox="1">
            <a:spLocks noChangeArrowheads="1"/>
          </p:cNvSpPr>
          <p:nvPr/>
        </p:nvSpPr>
        <p:spPr bwMode="auto">
          <a:xfrm>
            <a:off x="3748088" y="2752726"/>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ΕΡΩΤΗΜΑΤΑ</a:t>
            </a:r>
          </a:p>
        </p:txBody>
      </p:sp>
      <p:sp>
        <p:nvSpPr>
          <p:cNvPr id="9243" name="TextBox 7">
            <a:extLst>
              <a:ext uri="{FF2B5EF4-FFF2-40B4-BE49-F238E27FC236}">
                <a16:creationId xmlns:a16="http://schemas.microsoft.com/office/drawing/2014/main" id="{EA96724C-47AE-4E65-B9E5-78E793BFB572}"/>
              </a:ext>
            </a:extLst>
          </p:cNvPr>
          <p:cNvSpPr txBox="1">
            <a:spLocks noChangeArrowheads="1"/>
          </p:cNvSpPr>
          <p:nvPr/>
        </p:nvSpPr>
        <p:spPr bwMode="auto">
          <a:xfrm>
            <a:off x="5473700" y="2752726"/>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ΥΠΟΘΕΣΕΙΣ</a:t>
            </a:r>
          </a:p>
        </p:txBody>
      </p:sp>
      <p:sp>
        <p:nvSpPr>
          <p:cNvPr id="9244" name="TextBox 9">
            <a:extLst>
              <a:ext uri="{FF2B5EF4-FFF2-40B4-BE49-F238E27FC236}">
                <a16:creationId xmlns:a16="http://schemas.microsoft.com/office/drawing/2014/main" id="{9ABA803D-301E-4AB9-B888-462BD7584FC8}"/>
              </a:ext>
            </a:extLst>
          </p:cNvPr>
          <p:cNvSpPr txBox="1">
            <a:spLocks noChangeArrowheads="1"/>
          </p:cNvSpPr>
          <p:nvPr/>
        </p:nvSpPr>
        <p:spPr bwMode="auto">
          <a:xfrm>
            <a:off x="3808413" y="4143376"/>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ΕΞΕΡΕΥΝΗΣΗ</a:t>
            </a:r>
          </a:p>
        </p:txBody>
      </p:sp>
      <p:sp>
        <p:nvSpPr>
          <p:cNvPr id="9245" name="TextBox 10">
            <a:extLst>
              <a:ext uri="{FF2B5EF4-FFF2-40B4-BE49-F238E27FC236}">
                <a16:creationId xmlns:a16="http://schemas.microsoft.com/office/drawing/2014/main" id="{868EB52E-7EEA-4B92-ACF0-514D58EAB1E9}"/>
              </a:ext>
            </a:extLst>
          </p:cNvPr>
          <p:cNvSpPr txBox="1">
            <a:spLocks noChangeArrowheads="1"/>
          </p:cNvSpPr>
          <p:nvPr/>
        </p:nvSpPr>
        <p:spPr bwMode="auto">
          <a:xfrm>
            <a:off x="4303714" y="4689476"/>
            <a:ext cx="17922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ΕΡΜΗΝΕΙΑ ΔΕΔΟΜΕΝΩΝ</a:t>
            </a:r>
          </a:p>
        </p:txBody>
      </p:sp>
      <p:sp>
        <p:nvSpPr>
          <p:cNvPr id="9246" name="TextBox 11">
            <a:extLst>
              <a:ext uri="{FF2B5EF4-FFF2-40B4-BE49-F238E27FC236}">
                <a16:creationId xmlns:a16="http://schemas.microsoft.com/office/drawing/2014/main" id="{540F5CC9-BC89-48B7-A9E1-B5734EC2CCD4}"/>
              </a:ext>
            </a:extLst>
          </p:cNvPr>
          <p:cNvSpPr txBox="1">
            <a:spLocks noChangeArrowheads="1"/>
          </p:cNvSpPr>
          <p:nvPr/>
        </p:nvSpPr>
        <p:spPr bwMode="auto">
          <a:xfrm>
            <a:off x="5354639" y="4148138"/>
            <a:ext cx="151288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ΠΕΙΡΑΜΑΤΙΣΜΟΣ</a:t>
            </a:r>
          </a:p>
        </p:txBody>
      </p:sp>
      <p:cxnSp>
        <p:nvCxnSpPr>
          <p:cNvPr id="6" name="Ευθύγραμμο βέλος σύνδεσης 5">
            <a:extLst>
              <a:ext uri="{FF2B5EF4-FFF2-40B4-BE49-F238E27FC236}">
                <a16:creationId xmlns:a16="http://schemas.microsoft.com/office/drawing/2014/main" id="{E17CB265-F1AC-414E-BF93-9D138548A19A}"/>
              </a:ext>
            </a:extLst>
          </p:cNvPr>
          <p:cNvCxnSpPr>
            <a:cxnSpLocks/>
          </p:cNvCxnSpPr>
          <p:nvPr/>
        </p:nvCxnSpPr>
        <p:spPr>
          <a:xfrm flipH="1">
            <a:off x="4519613" y="1963739"/>
            <a:ext cx="423862" cy="70802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Ευθύγραμμο βέλος σύνδεσης 15">
            <a:extLst>
              <a:ext uri="{FF2B5EF4-FFF2-40B4-BE49-F238E27FC236}">
                <a16:creationId xmlns:a16="http://schemas.microsoft.com/office/drawing/2014/main" id="{045C15B0-A097-4BF2-B124-7DEDBB0E0671}"/>
              </a:ext>
            </a:extLst>
          </p:cNvPr>
          <p:cNvCxnSpPr>
            <a:cxnSpLocks/>
          </p:cNvCxnSpPr>
          <p:nvPr/>
        </p:nvCxnSpPr>
        <p:spPr>
          <a:xfrm>
            <a:off x="5078414" y="2874963"/>
            <a:ext cx="395287" cy="0"/>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Ευθύγραμμο βέλος σύνδεσης 16">
            <a:extLst>
              <a:ext uri="{FF2B5EF4-FFF2-40B4-BE49-F238E27FC236}">
                <a16:creationId xmlns:a16="http://schemas.microsoft.com/office/drawing/2014/main" id="{A4F4EECA-01C3-48B5-91D3-406235F097D0}"/>
              </a:ext>
            </a:extLst>
          </p:cNvPr>
          <p:cNvCxnSpPr>
            <a:cxnSpLocks/>
          </p:cNvCxnSpPr>
          <p:nvPr/>
        </p:nvCxnSpPr>
        <p:spPr>
          <a:xfrm>
            <a:off x="6027738" y="3070226"/>
            <a:ext cx="0" cy="80962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Ευθύγραμμο βέλος σύνδεσης 17">
            <a:extLst>
              <a:ext uri="{FF2B5EF4-FFF2-40B4-BE49-F238E27FC236}">
                <a16:creationId xmlns:a16="http://schemas.microsoft.com/office/drawing/2014/main" id="{53201A8B-0EA8-4E2C-AC13-5E5EC5D94F2D}"/>
              </a:ext>
            </a:extLst>
          </p:cNvPr>
          <p:cNvCxnSpPr>
            <a:cxnSpLocks/>
          </p:cNvCxnSpPr>
          <p:nvPr/>
        </p:nvCxnSpPr>
        <p:spPr>
          <a:xfrm>
            <a:off x="4519613" y="3070226"/>
            <a:ext cx="0" cy="80962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Ευθύγραμμο βέλος σύνδεσης 18">
            <a:extLst>
              <a:ext uri="{FF2B5EF4-FFF2-40B4-BE49-F238E27FC236}">
                <a16:creationId xmlns:a16="http://schemas.microsoft.com/office/drawing/2014/main" id="{8E485F44-6F0C-408B-BFB3-8CF09EFF8307}"/>
              </a:ext>
            </a:extLst>
          </p:cNvPr>
          <p:cNvCxnSpPr>
            <a:cxnSpLocks/>
          </p:cNvCxnSpPr>
          <p:nvPr/>
        </p:nvCxnSpPr>
        <p:spPr>
          <a:xfrm>
            <a:off x="5473700" y="1962150"/>
            <a:ext cx="401638" cy="673100"/>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Ευθύγραμμο βέλος σύνδεσης 29">
            <a:extLst>
              <a:ext uri="{FF2B5EF4-FFF2-40B4-BE49-F238E27FC236}">
                <a16:creationId xmlns:a16="http://schemas.microsoft.com/office/drawing/2014/main" id="{381445C4-F1AA-4C5A-9698-4A0569A1DB60}"/>
              </a:ext>
            </a:extLst>
          </p:cNvPr>
          <p:cNvCxnSpPr>
            <a:cxnSpLocks/>
          </p:cNvCxnSpPr>
          <p:nvPr/>
        </p:nvCxnSpPr>
        <p:spPr>
          <a:xfrm>
            <a:off x="4564063" y="4389439"/>
            <a:ext cx="379412" cy="301625"/>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33" name="Ευθύγραμμο βέλος σύνδεσης 32">
            <a:extLst>
              <a:ext uri="{FF2B5EF4-FFF2-40B4-BE49-F238E27FC236}">
                <a16:creationId xmlns:a16="http://schemas.microsoft.com/office/drawing/2014/main" id="{2BA2BD1D-EC06-4184-B091-4AF0D8CC1DF3}"/>
              </a:ext>
            </a:extLst>
          </p:cNvPr>
          <p:cNvCxnSpPr>
            <a:cxnSpLocks/>
          </p:cNvCxnSpPr>
          <p:nvPr/>
        </p:nvCxnSpPr>
        <p:spPr>
          <a:xfrm flipH="1">
            <a:off x="5473700" y="4398963"/>
            <a:ext cx="361950" cy="290512"/>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37" name="Ευθύγραμμο βέλος σύνδεσης 36">
            <a:extLst>
              <a:ext uri="{FF2B5EF4-FFF2-40B4-BE49-F238E27FC236}">
                <a16:creationId xmlns:a16="http://schemas.microsoft.com/office/drawing/2014/main" id="{ACE85056-C1A2-4378-B596-24B9AB335ED5}"/>
              </a:ext>
            </a:extLst>
          </p:cNvPr>
          <p:cNvCxnSpPr>
            <a:cxnSpLocks/>
          </p:cNvCxnSpPr>
          <p:nvPr/>
        </p:nvCxnSpPr>
        <p:spPr>
          <a:xfrm>
            <a:off x="5199063" y="4935539"/>
            <a:ext cx="0" cy="636587"/>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43" name="Ευθύγραμμο βέλος σύνδεσης 42">
            <a:extLst>
              <a:ext uri="{FF2B5EF4-FFF2-40B4-BE49-F238E27FC236}">
                <a16:creationId xmlns:a16="http://schemas.microsoft.com/office/drawing/2014/main" id="{EC7DF34E-B638-46A8-A427-C1921AA0EC48}"/>
              </a:ext>
            </a:extLst>
          </p:cNvPr>
          <p:cNvCxnSpPr>
            <a:cxnSpLocks/>
          </p:cNvCxnSpPr>
          <p:nvPr/>
        </p:nvCxnSpPr>
        <p:spPr>
          <a:xfrm flipH="1" flipV="1">
            <a:off x="6672264" y="3432176"/>
            <a:ext cx="7937" cy="230187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Ευθύγραμμο βέλος σύνδεσης 44">
            <a:extLst>
              <a:ext uri="{FF2B5EF4-FFF2-40B4-BE49-F238E27FC236}">
                <a16:creationId xmlns:a16="http://schemas.microsoft.com/office/drawing/2014/main" id="{4ED242F2-A25C-4D7D-AC58-DED4B7519A05}"/>
              </a:ext>
            </a:extLst>
          </p:cNvPr>
          <p:cNvCxnSpPr>
            <a:cxnSpLocks/>
          </p:cNvCxnSpPr>
          <p:nvPr/>
        </p:nvCxnSpPr>
        <p:spPr>
          <a:xfrm flipH="1" flipV="1">
            <a:off x="3735389" y="3360739"/>
            <a:ext cx="7937" cy="2301875"/>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257" name="TextBox 45">
            <a:extLst>
              <a:ext uri="{FF2B5EF4-FFF2-40B4-BE49-F238E27FC236}">
                <a16:creationId xmlns:a16="http://schemas.microsoft.com/office/drawing/2014/main" id="{FA7D7AC9-9C98-4FE1-AB06-DCB403B953BE}"/>
              </a:ext>
            </a:extLst>
          </p:cNvPr>
          <p:cNvSpPr txBox="1">
            <a:spLocks noChangeArrowheads="1"/>
          </p:cNvSpPr>
          <p:nvPr/>
        </p:nvSpPr>
        <p:spPr bwMode="auto">
          <a:xfrm>
            <a:off x="4322764" y="5783263"/>
            <a:ext cx="1512887"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lgn="ctr">
              <a:spcBef>
                <a:spcPct val="0"/>
              </a:spcBef>
              <a:buFontTx/>
              <a:buNone/>
            </a:pPr>
            <a:r>
              <a:rPr lang="el-GR" altLang="el-GR" sz="1000" b="1">
                <a:latin typeface="Arial" panose="020B0604020202020204" pitchFamily="34" charset="0"/>
                <a:cs typeface="Arial" panose="020B0604020202020204" pitchFamily="34" charset="0"/>
              </a:rPr>
              <a:t>ΣΥΜΕΠΡΑΣΜΑΤΑ</a:t>
            </a:r>
          </a:p>
        </p:txBody>
      </p:sp>
      <p:cxnSp>
        <p:nvCxnSpPr>
          <p:cNvPr id="48" name="Ευθύγραμμο βέλος σύνδεσης 47">
            <a:extLst>
              <a:ext uri="{FF2B5EF4-FFF2-40B4-BE49-F238E27FC236}">
                <a16:creationId xmlns:a16="http://schemas.microsoft.com/office/drawing/2014/main" id="{6BC25A68-E6BD-4C5A-9631-5615F4462B42}"/>
              </a:ext>
            </a:extLst>
          </p:cNvPr>
          <p:cNvCxnSpPr>
            <a:cxnSpLocks/>
          </p:cNvCxnSpPr>
          <p:nvPr/>
        </p:nvCxnSpPr>
        <p:spPr>
          <a:xfrm flipH="1">
            <a:off x="6705600" y="2090738"/>
            <a:ext cx="463550" cy="12700"/>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50" name="Ευθύγραμμο βέλος σύνδεσης 49">
            <a:extLst>
              <a:ext uri="{FF2B5EF4-FFF2-40B4-BE49-F238E27FC236}">
                <a16:creationId xmlns:a16="http://schemas.microsoft.com/office/drawing/2014/main" id="{5EDFE2A2-9B8E-4280-925E-453BB67F5520}"/>
              </a:ext>
            </a:extLst>
          </p:cNvPr>
          <p:cNvCxnSpPr>
            <a:cxnSpLocks/>
          </p:cNvCxnSpPr>
          <p:nvPr/>
        </p:nvCxnSpPr>
        <p:spPr>
          <a:xfrm flipH="1">
            <a:off x="6705600" y="3260725"/>
            <a:ext cx="463550" cy="12700"/>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51" name="Ευθύγραμμο βέλος σύνδεσης 50">
            <a:extLst>
              <a:ext uri="{FF2B5EF4-FFF2-40B4-BE49-F238E27FC236}">
                <a16:creationId xmlns:a16="http://schemas.microsoft.com/office/drawing/2014/main" id="{C9DA05D3-B0D3-4B1A-8A6F-79BF1C57D153}"/>
              </a:ext>
            </a:extLst>
          </p:cNvPr>
          <p:cNvCxnSpPr>
            <a:cxnSpLocks/>
          </p:cNvCxnSpPr>
          <p:nvPr/>
        </p:nvCxnSpPr>
        <p:spPr>
          <a:xfrm flipH="1">
            <a:off x="6753225" y="4511675"/>
            <a:ext cx="463550" cy="12700"/>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cxnSp>
        <p:nvCxnSpPr>
          <p:cNvPr id="52" name="Ευθύγραμμο βέλος σύνδεσης 51">
            <a:extLst>
              <a:ext uri="{FF2B5EF4-FFF2-40B4-BE49-F238E27FC236}">
                <a16:creationId xmlns:a16="http://schemas.microsoft.com/office/drawing/2014/main" id="{8697663F-7039-40D1-A10A-363E2BE75D4F}"/>
              </a:ext>
            </a:extLst>
          </p:cNvPr>
          <p:cNvCxnSpPr>
            <a:cxnSpLocks/>
          </p:cNvCxnSpPr>
          <p:nvPr/>
        </p:nvCxnSpPr>
        <p:spPr>
          <a:xfrm flipH="1">
            <a:off x="6735763" y="5778501"/>
            <a:ext cx="463550" cy="11113"/>
          </a:xfrm>
          <a:prstGeom prst="straightConnector1">
            <a:avLst/>
          </a:prstGeom>
          <a:ln w="34925">
            <a:solidFill>
              <a:schemeClr val="tx1"/>
            </a:solidFill>
            <a:headEnd type="stealth"/>
            <a:tailEnd type="triangle"/>
          </a:ln>
        </p:spPr>
        <p:style>
          <a:lnRef idx="1">
            <a:schemeClr val="accent1"/>
          </a:lnRef>
          <a:fillRef idx="0">
            <a:schemeClr val="accent1"/>
          </a:fillRef>
          <a:effectRef idx="0">
            <a:schemeClr val="accent1"/>
          </a:effectRef>
          <a:fontRef idx="minor">
            <a:schemeClr val="tx1"/>
          </a:fontRef>
        </p:style>
      </p:cxnSp>
      <p:sp>
        <p:nvSpPr>
          <p:cNvPr id="9262" name="TextBox 52">
            <a:extLst>
              <a:ext uri="{FF2B5EF4-FFF2-40B4-BE49-F238E27FC236}">
                <a16:creationId xmlns:a16="http://schemas.microsoft.com/office/drawing/2014/main" id="{D257FB5A-236A-4ABB-BD22-D105A3B23D85}"/>
              </a:ext>
            </a:extLst>
          </p:cNvPr>
          <p:cNvSpPr txBox="1">
            <a:spLocks noChangeArrowheads="1"/>
          </p:cNvSpPr>
          <p:nvPr/>
        </p:nvSpPr>
        <p:spPr bwMode="auto">
          <a:xfrm>
            <a:off x="6932614" y="3503613"/>
            <a:ext cx="1512887"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ΕΠΙΚΟΙΝΩΝΙΑ</a:t>
            </a:r>
          </a:p>
        </p:txBody>
      </p:sp>
      <p:sp>
        <p:nvSpPr>
          <p:cNvPr id="9263" name="TextBox 53">
            <a:extLst>
              <a:ext uri="{FF2B5EF4-FFF2-40B4-BE49-F238E27FC236}">
                <a16:creationId xmlns:a16="http://schemas.microsoft.com/office/drawing/2014/main" id="{9CD67FFF-59E8-4AE0-ACCE-9BA8989A45A0}"/>
              </a:ext>
            </a:extLst>
          </p:cNvPr>
          <p:cNvSpPr txBox="1">
            <a:spLocks noChangeArrowheads="1"/>
          </p:cNvSpPr>
          <p:nvPr/>
        </p:nvSpPr>
        <p:spPr bwMode="auto">
          <a:xfrm rot="-5400000">
            <a:off x="2479675" y="2909888"/>
            <a:ext cx="15128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ΕΝΝΟΙΟΛΟΓΗΣΗ</a:t>
            </a:r>
          </a:p>
        </p:txBody>
      </p:sp>
      <p:sp>
        <p:nvSpPr>
          <p:cNvPr id="9264" name="TextBox 54">
            <a:extLst>
              <a:ext uri="{FF2B5EF4-FFF2-40B4-BE49-F238E27FC236}">
                <a16:creationId xmlns:a16="http://schemas.microsoft.com/office/drawing/2014/main" id="{B635C06E-ECE5-4126-876B-BF5FB8610DFA}"/>
              </a:ext>
            </a:extLst>
          </p:cNvPr>
          <p:cNvSpPr txBox="1">
            <a:spLocks noChangeArrowheads="1"/>
          </p:cNvSpPr>
          <p:nvPr/>
        </p:nvSpPr>
        <p:spPr bwMode="auto">
          <a:xfrm>
            <a:off x="6932614" y="4152901"/>
            <a:ext cx="15128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ΑΝΑΣΤΟΧΑΣΜΟΣ</a:t>
            </a:r>
          </a:p>
        </p:txBody>
      </p:sp>
      <p:sp>
        <p:nvSpPr>
          <p:cNvPr id="9265" name="TextBox 55">
            <a:extLst>
              <a:ext uri="{FF2B5EF4-FFF2-40B4-BE49-F238E27FC236}">
                <a16:creationId xmlns:a16="http://schemas.microsoft.com/office/drawing/2014/main" id="{227C6EC3-4265-47D0-A19F-302D03B2E725}"/>
              </a:ext>
            </a:extLst>
          </p:cNvPr>
          <p:cNvSpPr txBox="1">
            <a:spLocks noChangeArrowheads="1"/>
          </p:cNvSpPr>
          <p:nvPr/>
        </p:nvSpPr>
        <p:spPr bwMode="auto">
          <a:xfrm rot="-5400000">
            <a:off x="2790404" y="1699790"/>
            <a:ext cx="899367" cy="254001"/>
          </a:xfrm>
          <a:prstGeom prst="rect">
            <a:avLst/>
          </a:prstGeom>
          <a:solidFill>
            <a:schemeClr val="bg2"/>
          </a:solid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dirty="0">
                <a:latin typeface="Arial" panose="020B0604020202020204" pitchFamily="34" charset="0"/>
                <a:cs typeface="Arial" panose="020B0604020202020204" pitchFamily="34" charset="0"/>
              </a:rPr>
              <a:t>ΕΜΠΛΟΚΗ</a:t>
            </a:r>
          </a:p>
        </p:txBody>
      </p:sp>
      <p:sp>
        <p:nvSpPr>
          <p:cNvPr id="9266" name="TextBox 56">
            <a:extLst>
              <a:ext uri="{FF2B5EF4-FFF2-40B4-BE49-F238E27FC236}">
                <a16:creationId xmlns:a16="http://schemas.microsoft.com/office/drawing/2014/main" id="{55FC4B4D-B7FB-4927-B561-CF304B8893B8}"/>
              </a:ext>
            </a:extLst>
          </p:cNvPr>
          <p:cNvSpPr txBox="1">
            <a:spLocks noChangeArrowheads="1"/>
          </p:cNvSpPr>
          <p:nvPr/>
        </p:nvSpPr>
        <p:spPr bwMode="auto">
          <a:xfrm>
            <a:off x="4519613" y="1716088"/>
            <a:ext cx="1511300" cy="246062"/>
          </a:xfrm>
          <a:prstGeom prst="rect">
            <a:avLst/>
          </a:prstGeom>
          <a:solidFill>
            <a:schemeClr val="bg2"/>
          </a:solidFill>
          <a:ln>
            <a:noFill/>
          </a:ln>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dirty="0">
                <a:latin typeface="Arial" panose="020B0604020202020204" pitchFamily="34" charset="0"/>
                <a:cs typeface="Arial" panose="020B0604020202020204" pitchFamily="34" charset="0"/>
              </a:rPr>
              <a:t>ΠΡΟΣΑΝΑΤΟΛΙΣΜΟΣ</a:t>
            </a:r>
          </a:p>
        </p:txBody>
      </p:sp>
      <p:sp>
        <p:nvSpPr>
          <p:cNvPr id="9267" name="TextBox 57">
            <a:extLst>
              <a:ext uri="{FF2B5EF4-FFF2-40B4-BE49-F238E27FC236}">
                <a16:creationId xmlns:a16="http://schemas.microsoft.com/office/drawing/2014/main" id="{182970DA-8A03-403A-886A-746A2989E0FA}"/>
              </a:ext>
            </a:extLst>
          </p:cNvPr>
          <p:cNvSpPr txBox="1">
            <a:spLocks noChangeArrowheads="1"/>
          </p:cNvSpPr>
          <p:nvPr/>
        </p:nvSpPr>
        <p:spPr bwMode="auto">
          <a:xfrm rot="-5400000">
            <a:off x="2480469" y="3990182"/>
            <a:ext cx="15113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ΕΡΕΥΝΑ</a:t>
            </a:r>
          </a:p>
        </p:txBody>
      </p:sp>
      <p:sp>
        <p:nvSpPr>
          <p:cNvPr id="9268" name="TextBox 58">
            <a:extLst>
              <a:ext uri="{FF2B5EF4-FFF2-40B4-BE49-F238E27FC236}">
                <a16:creationId xmlns:a16="http://schemas.microsoft.com/office/drawing/2014/main" id="{4DB1C580-5A04-4BE1-9477-66F8E59C28EF}"/>
              </a:ext>
            </a:extLst>
          </p:cNvPr>
          <p:cNvSpPr txBox="1">
            <a:spLocks noChangeArrowheads="1"/>
          </p:cNvSpPr>
          <p:nvPr/>
        </p:nvSpPr>
        <p:spPr bwMode="auto">
          <a:xfrm rot="-5400000">
            <a:off x="2488407" y="5430044"/>
            <a:ext cx="15113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ΣΥΜΠΕΡΑΣΜΑΤΑ</a:t>
            </a:r>
          </a:p>
        </p:txBody>
      </p:sp>
      <p:sp>
        <p:nvSpPr>
          <p:cNvPr id="9269" name="TextBox 59">
            <a:extLst>
              <a:ext uri="{FF2B5EF4-FFF2-40B4-BE49-F238E27FC236}">
                <a16:creationId xmlns:a16="http://schemas.microsoft.com/office/drawing/2014/main" id="{C98CB22E-C1FC-4AA9-A3C2-A104F421543B}"/>
              </a:ext>
            </a:extLst>
          </p:cNvPr>
          <p:cNvSpPr txBox="1">
            <a:spLocks noChangeArrowheads="1"/>
          </p:cNvSpPr>
          <p:nvPr/>
        </p:nvSpPr>
        <p:spPr bwMode="auto">
          <a:xfrm>
            <a:off x="6900864" y="5384801"/>
            <a:ext cx="15128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1000" b="1">
                <a:latin typeface="Arial" panose="020B0604020202020204" pitchFamily="34" charset="0"/>
                <a:cs typeface="Arial" panose="020B0604020202020204" pitchFamily="34" charset="0"/>
              </a:rPr>
              <a:t>ΕΠΕΚΤΑΣΗ</a:t>
            </a:r>
          </a:p>
        </p:txBody>
      </p:sp>
      <p:sp>
        <p:nvSpPr>
          <p:cNvPr id="35" name="1 - Τίτλος">
            <a:extLst>
              <a:ext uri="{FF2B5EF4-FFF2-40B4-BE49-F238E27FC236}">
                <a16:creationId xmlns:a16="http://schemas.microsoft.com/office/drawing/2014/main" id="{9E7456CB-4240-4D78-9F72-90FA38A1106C}"/>
              </a:ext>
            </a:extLst>
          </p:cNvPr>
          <p:cNvSpPr>
            <a:spLocks noGrp="1"/>
          </p:cNvSpPr>
          <p:nvPr>
            <p:ph type="title"/>
          </p:nvPr>
        </p:nvSpPr>
        <p:spPr>
          <a:xfrm>
            <a:off x="2002631" y="57944"/>
            <a:ext cx="8186738" cy="1143000"/>
          </a:xfrm>
        </p:spPr>
        <p:txBody>
          <a:bodyPr>
            <a:normAutofit fontScale="90000"/>
          </a:bodyPr>
          <a:lstStyle/>
          <a:p>
            <a:pPr algn="ctr" eaLnBrk="1" hangingPunct="1"/>
            <a:r>
              <a:rPr lang="el-GR" alt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Ανάλυση της διερευνητικής προσέγγισης σε </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4 </a:t>
            </a:r>
            <a:r>
              <a:rPr lang="el-GR" altLang="el-GR"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φάσεις</a:t>
            </a:r>
          </a:p>
        </p:txBody>
      </p:sp>
    </p:spTree>
    <p:custDataLst>
      <p:tags r:id="rId1"/>
    </p:custDataLst>
    <p:extLst>
      <p:ext uri="{BB962C8B-B14F-4D97-AF65-F5344CB8AC3E}">
        <p14:creationId xmlns:p14="http://schemas.microsoft.com/office/powerpoint/2010/main" val="3359877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p:cNvSpPr>
            <a:spLocks noGrp="1"/>
          </p:cNvSpPr>
          <p:nvPr>
            <p:ph type="title"/>
          </p:nvPr>
        </p:nvSpPr>
        <p:spPr>
          <a:xfrm>
            <a:off x="1689101" y="84138"/>
            <a:ext cx="8329613" cy="1143000"/>
          </a:xfrm>
        </p:spPr>
        <p:txBody>
          <a:bodyPr>
            <a:normAutofit/>
          </a:bodyPr>
          <a:lstStyle/>
          <a:p>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1</a:t>
            </a:r>
            <a:r>
              <a:rPr lang="el-GR" altLang="el-GR" sz="3600"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sz="36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Εμπλοκή-Προσανατολισμός</a:t>
            </a:r>
          </a:p>
        </p:txBody>
      </p:sp>
      <p:sp>
        <p:nvSpPr>
          <p:cNvPr id="3" name="Θέση περιεχομένου 2"/>
          <p:cNvSpPr>
            <a:spLocks noGrp="1"/>
          </p:cNvSpPr>
          <p:nvPr>
            <p:ph idx="1"/>
          </p:nvPr>
        </p:nvSpPr>
        <p:spPr>
          <a:xfrm>
            <a:off x="1057013" y="1459684"/>
            <a:ext cx="10296787" cy="4717279"/>
          </a:xfrm>
        </p:spPr>
        <p:txBody>
          <a:bodyPr>
            <a:normAutofit/>
          </a:bodyPr>
          <a:lstStyle/>
          <a:p>
            <a:pPr lvl="0"/>
            <a:r>
              <a:rPr lang="el-GR" sz="2200" b="1" u="sng" dirty="0" smtClean="0">
                <a:latin typeface="Calibri" panose="020F0502020204030204" pitchFamily="34" charset="0"/>
                <a:cs typeface="Calibri" panose="020F0502020204030204" pitchFamily="34" charset="0"/>
              </a:rPr>
              <a:t>Τι;</a:t>
            </a:r>
            <a:r>
              <a:rPr lang="el-GR" sz="2200" dirty="0" smtClean="0">
                <a:latin typeface="Calibri" panose="020F0502020204030204" pitchFamily="34" charset="0"/>
                <a:cs typeface="Calibri" panose="020F0502020204030204" pitchFamily="34" charset="0"/>
              </a:rPr>
              <a:t> Εδώ διεγείρεται </a:t>
            </a:r>
            <a:r>
              <a:rPr lang="el-GR" sz="2200" dirty="0">
                <a:latin typeface="Calibri" panose="020F0502020204030204" pitchFamily="34" charset="0"/>
                <a:cs typeface="Calibri" panose="020F0502020204030204" pitchFamily="34" charset="0"/>
              </a:rPr>
              <a:t>το ενδιαφέρον και η περιέργεια των μαθητών γύρω από ένα συγκεκριμένο θέμα, </a:t>
            </a:r>
            <a:r>
              <a:rPr lang="el-GR" sz="2200" dirty="0" smtClean="0">
                <a:latin typeface="Calibri" panose="020F0502020204030204" pitchFamily="34" charset="0"/>
                <a:cs typeface="Calibri" panose="020F0502020204030204" pitchFamily="34" charset="0"/>
              </a:rPr>
              <a:t>αναπτύσσεται </a:t>
            </a:r>
            <a:r>
              <a:rPr lang="el-GR" sz="2200" dirty="0" smtClean="0">
                <a:latin typeface="Calibri" panose="020F0502020204030204" pitchFamily="34" charset="0"/>
                <a:cs typeface="Calibri" panose="020F0502020204030204" pitchFamily="34" charset="0"/>
              </a:rPr>
              <a:t>το θέμα που οι μαθητές θα διερευνήσουν ή/και το πρόβλημα που καλούνται να λύσουν</a:t>
            </a:r>
            <a:r>
              <a:rPr lang="el-GR" sz="2200" dirty="0" smtClean="0">
                <a:latin typeface="Calibri" panose="020F0502020204030204" pitchFamily="34" charset="0"/>
                <a:cs typeface="Calibri" panose="020F0502020204030204" pitchFamily="34" charset="0"/>
              </a:rPr>
              <a:t>. </a:t>
            </a:r>
            <a:endParaRPr lang="en-US" sz="2200" dirty="0">
              <a:latin typeface="Calibri" panose="020F0502020204030204" pitchFamily="34" charset="0"/>
              <a:cs typeface="Calibri" panose="020F0502020204030204" pitchFamily="34" charset="0"/>
            </a:endParaRPr>
          </a:p>
          <a:p>
            <a:pPr marL="0" indent="0">
              <a:buNone/>
            </a:pPr>
            <a:endParaRPr lang="el-GR" sz="2200" dirty="0" smtClean="0">
              <a:latin typeface="Calibri" panose="020F0502020204030204" pitchFamily="34" charset="0"/>
              <a:cs typeface="Calibri" panose="020F0502020204030204" pitchFamily="34" charset="0"/>
            </a:endParaRPr>
          </a:p>
          <a:p>
            <a:r>
              <a:rPr lang="el-GR" sz="2200" b="1" u="sng" dirty="0" smtClean="0">
                <a:latin typeface="Calibri" panose="020F0502020204030204" pitchFamily="34" charset="0"/>
                <a:cs typeface="Calibri" panose="020F0502020204030204" pitchFamily="34" charset="0"/>
              </a:rPr>
              <a:t>Πως; </a:t>
            </a:r>
            <a:r>
              <a:rPr lang="el-GR" sz="2200" dirty="0" smtClean="0">
                <a:latin typeface="Calibri" panose="020F0502020204030204" pitchFamily="34" charset="0"/>
                <a:cs typeface="Calibri" panose="020F0502020204030204" pitchFamily="34" charset="0"/>
              </a:rPr>
              <a:t>Ο </a:t>
            </a:r>
            <a:r>
              <a:rPr lang="el-GR" sz="2200" dirty="0">
                <a:latin typeface="Calibri" panose="020F0502020204030204" pitchFamily="34" charset="0"/>
                <a:cs typeface="Calibri" panose="020F0502020204030204" pitchFamily="34" charset="0"/>
              </a:rPr>
              <a:t>καθηγητής </a:t>
            </a:r>
            <a:r>
              <a:rPr lang="el-GR" sz="2200" dirty="0" smtClean="0">
                <a:latin typeface="Calibri" panose="020F0502020204030204" pitchFamily="34" charset="0"/>
                <a:cs typeface="Calibri" panose="020F0502020204030204" pitchFamily="34" charset="0"/>
              </a:rPr>
              <a:t>θέτει μια </a:t>
            </a:r>
            <a:r>
              <a:rPr lang="el-GR" sz="2200" dirty="0">
                <a:latin typeface="Calibri" panose="020F0502020204030204" pitchFamily="34" charset="0"/>
                <a:cs typeface="Calibri" panose="020F0502020204030204" pitchFamily="34" charset="0"/>
              </a:rPr>
              <a:t>ερώτηση </a:t>
            </a:r>
            <a:r>
              <a:rPr lang="el-GR" sz="2200" dirty="0" smtClean="0">
                <a:latin typeface="Calibri" panose="020F0502020204030204" pitchFamily="34" charset="0"/>
                <a:cs typeface="Calibri" panose="020F0502020204030204" pitchFamily="34" charset="0"/>
              </a:rPr>
              <a:t>ή δείχνοντας φωτογραφίες / </a:t>
            </a:r>
            <a:r>
              <a:rPr lang="en-US" sz="2200" dirty="0" smtClean="0">
                <a:latin typeface="Calibri" panose="020F0502020204030204" pitchFamily="34" charset="0"/>
                <a:cs typeface="Calibri" panose="020F0502020204030204" pitchFamily="34" charset="0"/>
              </a:rPr>
              <a:t>video </a:t>
            </a:r>
            <a:r>
              <a:rPr lang="el-GR" sz="2200" dirty="0" smtClean="0">
                <a:latin typeface="Calibri" panose="020F0502020204030204" pitchFamily="34" charset="0"/>
                <a:cs typeface="Calibri" panose="020F0502020204030204" pitchFamily="34" charset="0"/>
              </a:rPr>
              <a:t>και </a:t>
            </a:r>
            <a:r>
              <a:rPr lang="el-GR" sz="2200" dirty="0">
                <a:latin typeface="Calibri" panose="020F0502020204030204" pitchFamily="34" charset="0"/>
                <a:cs typeface="Calibri" panose="020F0502020204030204" pitchFamily="34" charset="0"/>
              </a:rPr>
              <a:t>στη συνέχεια χρησιμοποιώντας τεχνικές όπως ο καταιγισμός ιδεών ή η συζήτηση, αρχίζουν οι μαθητές να σκέφτονται και να εμπλέκονται </a:t>
            </a:r>
            <a:r>
              <a:rPr lang="el-GR" sz="2200" dirty="0" smtClean="0">
                <a:latin typeface="Calibri" panose="020F0502020204030204" pitchFamily="34" charset="0"/>
                <a:cs typeface="Calibri" panose="020F0502020204030204" pitchFamily="34" charset="0"/>
              </a:rPr>
              <a:t>σε συζήτηση.</a:t>
            </a:r>
            <a:endParaRPr lang="en-US" sz="2200" dirty="0" smtClean="0">
              <a:latin typeface="Calibri" panose="020F0502020204030204" pitchFamily="34" charset="0"/>
              <a:cs typeface="Calibri" panose="020F0502020204030204" pitchFamily="34" charset="0"/>
            </a:endParaRPr>
          </a:p>
          <a:p>
            <a:endParaRPr lang="en-US" sz="22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903976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a:spLocks noGrp="1"/>
          </p:cNvSpPr>
          <p:nvPr>
            <p:ph type="title"/>
          </p:nvPr>
        </p:nvSpPr>
        <p:spPr>
          <a:xfrm>
            <a:off x="1689101" y="84138"/>
            <a:ext cx="8661399" cy="1143000"/>
          </a:xfrm>
        </p:spPr>
        <p:txBody>
          <a:bodyPr>
            <a:normAutofit fontScale="90000"/>
          </a:bodyPr>
          <a:lstStyle/>
          <a:p>
            <a:pPr algn="ctr"/>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Φάση 2</a:t>
            </a:r>
            <a:r>
              <a:rPr lang="el-GR" altLang="el-GR" baseline="30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η</a:t>
            </a:r>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l-GR" altLang="el-GR" dirty="0" err="1"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Εννοιολόγηση</a:t>
            </a:r>
            <a:r>
              <a:rPr lang="el-GR" altLang="el-GR"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&amp; Αναγνώριση Πρότερης Γνώσης</a:t>
            </a:r>
          </a:p>
        </p:txBody>
      </p:sp>
      <p:sp>
        <p:nvSpPr>
          <p:cNvPr id="2" name="Θέση περιεχομένου 1"/>
          <p:cNvSpPr>
            <a:spLocks noGrp="1"/>
          </p:cNvSpPr>
          <p:nvPr>
            <p:ph idx="1"/>
          </p:nvPr>
        </p:nvSpPr>
        <p:spPr>
          <a:xfrm>
            <a:off x="1350628" y="1501629"/>
            <a:ext cx="10003172" cy="4675334"/>
          </a:xfrm>
        </p:spPr>
        <p:txBody>
          <a:bodyPr>
            <a:normAutofit/>
          </a:bodyPr>
          <a:lstStyle/>
          <a:p>
            <a:r>
              <a:rPr lang="el-GR" sz="2200" b="1" u="sng" dirty="0">
                <a:latin typeface="Calibri" panose="020F0502020204030204" pitchFamily="34" charset="0"/>
                <a:cs typeface="Calibri" panose="020F0502020204030204" pitchFamily="34" charset="0"/>
              </a:rPr>
              <a:t>Τι;</a:t>
            </a:r>
            <a:r>
              <a:rPr lang="el-GR" sz="2200" b="1" dirty="0">
                <a:latin typeface="Calibri" panose="020F0502020204030204" pitchFamily="34" charset="0"/>
                <a:cs typeface="Calibri" panose="020F0502020204030204" pitchFamily="34" charset="0"/>
              </a:rPr>
              <a:t> </a:t>
            </a:r>
            <a:r>
              <a:rPr lang="el-GR" sz="2200" dirty="0" smtClean="0">
                <a:latin typeface="Calibri" panose="020F0502020204030204" pitchFamily="34" charset="0"/>
                <a:cs typeface="Calibri" panose="020F0502020204030204" pitchFamily="34" charset="0"/>
              </a:rPr>
              <a:t>Είναι </a:t>
            </a:r>
            <a:r>
              <a:rPr lang="el-GR" sz="2200" dirty="0">
                <a:latin typeface="Calibri" panose="020F0502020204030204" pitchFamily="34" charset="0"/>
                <a:cs typeface="Calibri" panose="020F0502020204030204" pitchFamily="34" charset="0"/>
              </a:rPr>
              <a:t>μια διαδικασία που </a:t>
            </a:r>
            <a:r>
              <a:rPr lang="el-GR" sz="2200" dirty="0">
                <a:latin typeface="Calibri" panose="020F0502020204030204" pitchFamily="34" charset="0"/>
                <a:cs typeface="Calibri" panose="020F0502020204030204" pitchFamily="34" charset="0"/>
              </a:rPr>
              <a:t>αποσκοπεί </a:t>
            </a:r>
            <a:endParaRPr lang="el-GR" sz="2200" dirty="0" smtClean="0">
              <a:latin typeface="Calibri" panose="020F0502020204030204" pitchFamily="34" charset="0"/>
              <a:cs typeface="Calibri" panose="020F0502020204030204" pitchFamily="34" charset="0"/>
            </a:endParaRPr>
          </a:p>
          <a:p>
            <a:pPr lvl="1">
              <a:buFont typeface="Wingdings" panose="05000000000000000000" pitchFamily="2" charset="2"/>
              <a:buChar char="v"/>
            </a:pPr>
            <a:r>
              <a:rPr lang="el-GR" sz="2000" dirty="0" smtClean="0">
                <a:latin typeface="Calibri" panose="020F0502020204030204" pitchFamily="34" charset="0"/>
                <a:cs typeface="Calibri" panose="020F0502020204030204" pitchFamily="34" charset="0"/>
              </a:rPr>
              <a:t>στην </a:t>
            </a:r>
            <a:r>
              <a:rPr lang="el-GR" sz="2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ανάκληση πρότερης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γνώσης</a:t>
            </a:r>
          </a:p>
          <a:p>
            <a:pPr lvl="1">
              <a:buFont typeface="Wingdings" panose="05000000000000000000" pitchFamily="2" charset="2"/>
              <a:buChar char="v"/>
            </a:pPr>
            <a:r>
              <a:rPr lang="el-GR" sz="2000" dirty="0" smtClean="0">
                <a:latin typeface="Calibri" panose="020F0502020204030204" pitchFamily="34" charset="0"/>
                <a:cs typeface="Calibri" panose="020F0502020204030204" pitchFamily="34" charset="0"/>
              </a:rPr>
              <a:t>στην </a:t>
            </a:r>
            <a:r>
              <a:rPr lang="el-GR" sz="20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αναγνώριση των ερωτημάτων/προβλημάτων</a:t>
            </a:r>
            <a:r>
              <a:rPr lang="el-GR" sz="2000" dirty="0" smtClean="0">
                <a:latin typeface="Calibri" panose="020F0502020204030204" pitchFamily="34" charset="0"/>
                <a:cs typeface="Calibri" panose="020F0502020204030204" pitchFamily="34" charset="0"/>
              </a:rPr>
              <a:t> που καλούνται να αντιμετωπίσουν. </a:t>
            </a:r>
          </a:p>
          <a:p>
            <a:pPr marL="457200" lvl="1" indent="0">
              <a:buNone/>
            </a:pPr>
            <a:r>
              <a:rPr lang="el-GR" sz="2000" dirty="0" smtClean="0">
                <a:latin typeface="Calibri" panose="020F0502020204030204" pitchFamily="34" charset="0"/>
                <a:cs typeface="Calibri" panose="020F0502020204030204" pitchFamily="34" charset="0"/>
              </a:rPr>
              <a:t>Η </a:t>
            </a:r>
            <a:r>
              <a:rPr lang="el-GR" sz="2000" dirty="0">
                <a:latin typeface="Calibri" panose="020F0502020204030204" pitchFamily="34" charset="0"/>
                <a:cs typeface="Calibri" panose="020F0502020204030204" pitchFamily="34" charset="0"/>
              </a:rPr>
              <a:t>ολοκλήρωση αυτής της φάσης </a:t>
            </a:r>
            <a:r>
              <a:rPr lang="el-GR" sz="2000" dirty="0" smtClean="0">
                <a:latin typeface="Calibri" panose="020F0502020204030204" pitchFamily="34" charset="0"/>
                <a:cs typeface="Calibri" panose="020F0502020204030204" pitchFamily="34" charset="0"/>
              </a:rPr>
              <a:t>καταλήγει σε </a:t>
            </a:r>
            <a:r>
              <a:rPr lang="el-GR" sz="2000" b="1" dirty="0">
                <a:latin typeface="Calibri" panose="020F0502020204030204" pitchFamily="34" charset="0"/>
                <a:cs typeface="Calibri" panose="020F0502020204030204" pitchFamily="34" charset="0"/>
              </a:rPr>
              <a:t>Ερωτήματα </a:t>
            </a:r>
            <a:r>
              <a:rPr lang="el-GR" sz="2000" dirty="0">
                <a:latin typeface="Calibri" panose="020F0502020204030204" pitchFamily="34" charset="0"/>
                <a:cs typeface="Calibri" panose="020F0502020204030204" pitchFamily="34" charset="0"/>
              </a:rPr>
              <a:t>(</a:t>
            </a:r>
            <a:r>
              <a:rPr lang="el-GR" sz="2000" dirty="0" err="1">
                <a:latin typeface="Calibri" panose="020F0502020204030204" pitchFamily="34" charset="0"/>
                <a:cs typeface="Calibri" panose="020F0502020204030204" pitchFamily="34" charset="0"/>
              </a:rPr>
              <a:t>υποφάση</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Questioning</a:t>
            </a:r>
            <a:r>
              <a:rPr lang="el-GR" sz="2000" dirty="0">
                <a:latin typeface="Calibri" panose="020F0502020204030204" pitchFamily="34" charset="0"/>
                <a:cs typeface="Calibri" panose="020F0502020204030204" pitchFamily="34" charset="0"/>
              </a:rPr>
              <a:t>) ή πειραματικές </a:t>
            </a:r>
            <a:r>
              <a:rPr lang="el-GR" sz="2000" b="1" dirty="0">
                <a:latin typeface="Calibri" panose="020F0502020204030204" pitchFamily="34" charset="0"/>
                <a:cs typeface="Calibri" panose="020F0502020204030204" pitchFamily="34" charset="0"/>
              </a:rPr>
              <a:t>Υποθέσεις </a:t>
            </a:r>
            <a:r>
              <a:rPr lang="el-GR" sz="2000" dirty="0">
                <a:latin typeface="Calibri" panose="020F0502020204030204" pitchFamily="34" charset="0"/>
                <a:cs typeface="Calibri" panose="020F0502020204030204" pitchFamily="34" charset="0"/>
              </a:rPr>
              <a:t>(</a:t>
            </a:r>
            <a:r>
              <a:rPr lang="el-GR" sz="2000" dirty="0" err="1">
                <a:latin typeface="Calibri" panose="020F0502020204030204" pitchFamily="34" charset="0"/>
                <a:cs typeface="Calibri" panose="020F0502020204030204" pitchFamily="34" charset="0"/>
              </a:rPr>
              <a:t>υπο</a:t>
            </a:r>
            <a:r>
              <a:rPr lang="el-GR" sz="2000" dirty="0">
                <a:latin typeface="Calibri" panose="020F0502020204030204" pitchFamily="34" charset="0"/>
                <a:cs typeface="Calibri" panose="020F0502020204030204" pitchFamily="34" charset="0"/>
              </a:rPr>
              <a:t>-φάση </a:t>
            </a:r>
            <a:r>
              <a:rPr lang="en-US" sz="2000" dirty="0">
                <a:latin typeface="Calibri" panose="020F0502020204030204" pitchFamily="34" charset="0"/>
                <a:cs typeface="Calibri" panose="020F0502020204030204" pitchFamily="34" charset="0"/>
              </a:rPr>
              <a:t>Hypothesis </a:t>
            </a:r>
            <a:r>
              <a:rPr lang="en-US" sz="2000" dirty="0" smtClean="0">
                <a:latin typeface="Calibri" panose="020F0502020204030204" pitchFamily="34" charset="0"/>
                <a:cs typeface="Calibri" panose="020F0502020204030204" pitchFamily="34" charset="0"/>
              </a:rPr>
              <a:t>generation</a:t>
            </a:r>
            <a:r>
              <a:rPr lang="el-GR" sz="2000" dirty="0" smtClean="0">
                <a:latin typeface="Calibri" panose="020F0502020204030204" pitchFamily="34" charset="0"/>
                <a:cs typeface="Calibri" panose="020F0502020204030204" pitchFamily="34" charset="0"/>
              </a:rPr>
              <a:t>).</a:t>
            </a:r>
          </a:p>
          <a:p>
            <a:endParaRPr lang="el-GR" sz="2200" dirty="0" smtClean="0">
              <a:latin typeface="Calibri" panose="020F0502020204030204" pitchFamily="34" charset="0"/>
              <a:cs typeface="Calibri" panose="020F0502020204030204" pitchFamily="34" charset="0"/>
            </a:endParaRPr>
          </a:p>
          <a:p>
            <a:r>
              <a:rPr lang="el-GR" sz="2200" b="1" u="sng" dirty="0" smtClean="0">
                <a:latin typeface="Calibri" panose="020F0502020204030204" pitchFamily="34" charset="0"/>
                <a:cs typeface="Calibri" panose="020F0502020204030204" pitchFamily="34" charset="0"/>
              </a:rPr>
              <a:t>Πώς;</a:t>
            </a:r>
            <a:r>
              <a:rPr lang="el-GR" sz="2200" dirty="0" smtClean="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Η </a:t>
            </a:r>
            <a:r>
              <a:rPr lang="en-US" sz="2200" dirty="0" err="1">
                <a:latin typeface="Calibri" panose="020F0502020204030204" pitchFamily="34" charset="0"/>
                <a:cs typeface="Calibri" panose="020F0502020204030204" pitchFamily="34" charset="0"/>
              </a:rPr>
              <a:t>φάση</a:t>
            </a:r>
            <a:r>
              <a:rPr lang="en-US" sz="2200" dirty="0">
                <a:latin typeface="Calibri" panose="020F0502020204030204" pitchFamily="34" charset="0"/>
                <a:cs typeface="Calibri" panose="020F0502020204030204" pitchFamily="34" charset="0"/>
              </a:rPr>
              <a:t> α</a:t>
            </a:r>
            <a:r>
              <a:rPr lang="en-US" sz="2200" dirty="0" err="1">
                <a:latin typeface="Calibri" panose="020F0502020204030204" pitchFamily="34" charset="0"/>
                <a:cs typeface="Calibri" panose="020F0502020204030204" pitchFamily="34" charset="0"/>
              </a:rPr>
              <a:t>υτή</a:t>
            </a:r>
            <a:r>
              <a:rPr lang="en-US" sz="2200" dirty="0">
                <a:latin typeface="Calibri" panose="020F0502020204030204" pitchFamily="34" charset="0"/>
                <a:cs typeface="Calibri" panose="020F0502020204030204" pitchFamily="34" charset="0"/>
              </a:rPr>
              <a:t> </a:t>
            </a:r>
            <a:r>
              <a:rPr lang="en-US" sz="2200" dirty="0" smtClean="0">
                <a:latin typeface="Calibri" panose="020F0502020204030204" pitchFamily="34" charset="0"/>
                <a:cs typeface="Calibri" panose="020F0502020204030204" pitchFamily="34" charset="0"/>
              </a:rPr>
              <a:t>μπ</a:t>
            </a:r>
            <a:r>
              <a:rPr lang="en-US" sz="2200" dirty="0" err="1" smtClean="0">
                <a:latin typeface="Calibri" panose="020F0502020204030204" pitchFamily="34" charset="0"/>
                <a:cs typeface="Calibri" panose="020F0502020204030204" pitchFamily="34" charset="0"/>
              </a:rPr>
              <a:t>ορεί</a:t>
            </a:r>
            <a:r>
              <a:rPr lang="el-GR" sz="2200" dirty="0" smtClean="0">
                <a:latin typeface="Calibri" panose="020F0502020204030204" pitchFamily="34" charset="0"/>
                <a:cs typeface="Calibri" panose="020F0502020204030204" pitchFamily="34" charset="0"/>
              </a:rPr>
              <a:t> να είναι πλήρως κατευθυνόμενη από τον εκπαιδευτικό ή τους μαθητές, δηλαδή </a:t>
            </a:r>
            <a:r>
              <a:rPr lang="el-GR" sz="2200" dirty="0">
                <a:latin typeface="Calibri" panose="020F0502020204030204" pitchFamily="34" charset="0"/>
                <a:cs typeface="Calibri" panose="020F0502020204030204" pitchFamily="34" charset="0"/>
              </a:rPr>
              <a:t>οι μαθητές να διαμορφώσουν τα ερωτήματα/υποθέσεις χωρίς τη βοήθεια του </a:t>
            </a:r>
            <a:r>
              <a:rPr lang="el-GR" sz="2200" dirty="0" smtClean="0">
                <a:latin typeface="Calibri" panose="020F0502020204030204" pitchFamily="34" charset="0"/>
                <a:cs typeface="Calibri" panose="020F0502020204030204" pitchFamily="34" charset="0"/>
              </a:rPr>
              <a:t>εκπαιδευτικού.</a:t>
            </a:r>
          </a:p>
        </p:txBody>
      </p:sp>
    </p:spTree>
    <p:custDataLst>
      <p:tags r:id="rId1"/>
    </p:custDataLst>
    <p:extLst>
      <p:ext uri="{BB962C8B-B14F-4D97-AF65-F5344CB8AC3E}">
        <p14:creationId xmlns:p14="http://schemas.microsoft.com/office/powerpoint/2010/main" val="1894827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a:extLst>
              <a:ext uri="{FF2B5EF4-FFF2-40B4-BE49-F238E27FC236}">
                <a16:creationId xmlns:a16="http://schemas.microsoft.com/office/drawing/2014/main" id="{ADB0CE88-D9F9-4222-9640-9328EEC0CE70}"/>
              </a:ext>
            </a:extLst>
          </p:cNvPr>
          <p:cNvSpPr>
            <a:spLocks noGrp="1"/>
          </p:cNvSpPr>
          <p:nvPr>
            <p:ph type="title"/>
          </p:nvPr>
        </p:nvSpPr>
        <p:spPr>
          <a:xfrm>
            <a:off x="1547769" y="271110"/>
            <a:ext cx="10297486" cy="1143000"/>
          </a:xfrm>
        </p:spPr>
        <p:txBody>
          <a:bodyPr>
            <a:noAutofit/>
          </a:bodyPr>
          <a:lstStyle/>
          <a:p>
            <a:pPr eaLnBrk="1" hangingPunct="1"/>
            <a:r>
              <a:rPr lang="el-GR" altLang="el-GR"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Οι 4 τύποι της Διερευνητικής Μάθησης</a:t>
            </a:r>
            <a:r>
              <a:rPr lang="el-GR" altLang="el-GR" dirty="0">
                <a:latin typeface="Calibri" panose="020F0502020204030204" pitchFamily="34" charset="0"/>
                <a:cs typeface="Calibri" panose="020F0502020204030204" pitchFamily="34" charset="0"/>
              </a:rPr>
              <a:t/>
            </a:r>
            <a:br>
              <a:rPr lang="el-GR" altLang="el-GR" dirty="0">
                <a:latin typeface="Calibri" panose="020F0502020204030204" pitchFamily="34" charset="0"/>
                <a:cs typeface="Calibri" panose="020F0502020204030204" pitchFamily="34" charset="0"/>
              </a:rPr>
            </a:br>
            <a:endParaRPr lang="el-GR" altLang="el-GR" dirty="0">
              <a:latin typeface="Calibri" panose="020F0502020204030204" pitchFamily="34" charset="0"/>
              <a:cs typeface="Calibri" panose="020F0502020204030204" pitchFamily="34" charset="0"/>
            </a:endParaRPr>
          </a:p>
        </p:txBody>
      </p:sp>
      <p:graphicFrame>
        <p:nvGraphicFramePr>
          <p:cNvPr id="5" name="Πίνακας 4">
            <a:extLst>
              <a:ext uri="{FF2B5EF4-FFF2-40B4-BE49-F238E27FC236}">
                <a16:creationId xmlns:a16="http://schemas.microsoft.com/office/drawing/2014/main" id="{B3945BC8-3EEB-401E-953D-5F4B5086F009}"/>
              </a:ext>
            </a:extLst>
          </p:cNvPr>
          <p:cNvGraphicFramePr>
            <a:graphicFrameLocks noGrp="1"/>
          </p:cNvGraphicFramePr>
          <p:nvPr>
            <p:extLst>
              <p:ext uri="{D42A27DB-BD31-4B8C-83A1-F6EECF244321}">
                <p14:modId xmlns:p14="http://schemas.microsoft.com/office/powerpoint/2010/main" val="3273145915"/>
              </p:ext>
            </p:extLst>
          </p:nvPr>
        </p:nvGraphicFramePr>
        <p:xfrm>
          <a:off x="1547768" y="2300127"/>
          <a:ext cx="8510631" cy="4436924"/>
        </p:xfrm>
        <a:graphic>
          <a:graphicData uri="http://schemas.openxmlformats.org/drawingml/2006/table">
            <a:tbl>
              <a:tblPr firstRow="1" bandRow="1">
                <a:tableStyleId>{5C22544A-7EE6-4342-B048-85BDC9FD1C3A}</a:tableStyleId>
              </a:tblPr>
              <a:tblGrid>
                <a:gridCol w="2198580">
                  <a:extLst>
                    <a:ext uri="{9D8B030D-6E8A-4147-A177-3AD203B41FA5}">
                      <a16:colId xmlns:a16="http://schemas.microsoft.com/office/drawing/2014/main" val="3659786205"/>
                    </a:ext>
                  </a:extLst>
                </a:gridCol>
                <a:gridCol w="1702126">
                  <a:extLst>
                    <a:ext uri="{9D8B030D-6E8A-4147-A177-3AD203B41FA5}">
                      <a16:colId xmlns:a16="http://schemas.microsoft.com/office/drawing/2014/main" val="2790054345"/>
                    </a:ext>
                  </a:extLst>
                </a:gridCol>
                <a:gridCol w="1474139">
                  <a:extLst>
                    <a:ext uri="{9D8B030D-6E8A-4147-A177-3AD203B41FA5}">
                      <a16:colId xmlns:a16="http://schemas.microsoft.com/office/drawing/2014/main" val="1661648783"/>
                    </a:ext>
                  </a:extLst>
                </a:gridCol>
                <a:gridCol w="1938889">
                  <a:extLst>
                    <a:ext uri="{9D8B030D-6E8A-4147-A177-3AD203B41FA5}">
                      <a16:colId xmlns:a16="http://schemas.microsoft.com/office/drawing/2014/main" val="937541350"/>
                    </a:ext>
                  </a:extLst>
                </a:gridCol>
                <a:gridCol w="1196897">
                  <a:extLst>
                    <a:ext uri="{9D8B030D-6E8A-4147-A177-3AD203B41FA5}">
                      <a16:colId xmlns:a16="http://schemas.microsoft.com/office/drawing/2014/main" val="1802885476"/>
                    </a:ext>
                  </a:extLst>
                </a:gridCol>
              </a:tblGrid>
              <a:tr h="888707">
                <a:tc>
                  <a:txBody>
                    <a:bodyPr/>
                    <a:lstStyle/>
                    <a:p>
                      <a:pPr algn="r"/>
                      <a:r>
                        <a:rPr lang="el-GR" sz="1600" dirty="0">
                          <a:latin typeface="Calibri" panose="020F0502020204030204" pitchFamily="34" charset="0"/>
                          <a:cs typeface="Calibri" panose="020F0502020204030204" pitchFamily="34" charset="0"/>
                        </a:rPr>
                        <a:t>Είδος διερεύνησης</a:t>
                      </a:r>
                    </a:p>
                  </a:txBody>
                  <a:tcPr marL="91438" marR="91438" marT="45724" marB="45724"/>
                </a:tc>
                <a:tc>
                  <a:txBody>
                    <a:bodyPr/>
                    <a:lstStyle/>
                    <a:p>
                      <a:r>
                        <a:rPr lang="el-GR" sz="1600" b="1" kern="1200" dirty="0" smtClean="0">
                          <a:solidFill>
                            <a:schemeClr val="lt1"/>
                          </a:solidFill>
                          <a:effectLst/>
                          <a:latin typeface="Calibri" panose="020F0502020204030204" pitchFamily="34" charset="0"/>
                          <a:ea typeface="+mn-ea"/>
                          <a:cs typeface="Calibri" panose="020F0502020204030204" pitchFamily="34" charset="0"/>
                        </a:rPr>
                        <a:t>Επιβεβαιωτική Δ</a:t>
                      </a:r>
                      <a:r>
                        <a:rPr lang="en-US" sz="1600" b="1" kern="1200" dirty="0" err="1" smtClean="0">
                          <a:solidFill>
                            <a:schemeClr val="lt1"/>
                          </a:solidFill>
                          <a:effectLst/>
                          <a:latin typeface="Calibri" panose="020F0502020204030204" pitchFamily="34" charset="0"/>
                          <a:ea typeface="+mn-ea"/>
                          <a:cs typeface="Calibri" panose="020F0502020204030204" pitchFamily="34" charset="0"/>
                        </a:rPr>
                        <a:t>ιερεύνηση</a:t>
                      </a:r>
                      <a:r>
                        <a:rPr lang="en-US" sz="1600" b="1" kern="1200" dirty="0" smtClean="0">
                          <a:solidFill>
                            <a:schemeClr val="lt1"/>
                          </a:solidFill>
                          <a:effectLst/>
                          <a:latin typeface="Calibri" panose="020F0502020204030204" pitchFamily="34" charset="0"/>
                          <a:ea typeface="+mn-ea"/>
                          <a:cs typeface="Calibri" panose="020F0502020204030204" pitchFamily="34" charset="0"/>
                        </a:rPr>
                        <a:t> </a:t>
                      </a:r>
                      <a:endParaRPr lang="el-GR" sz="1600" dirty="0">
                        <a:latin typeface="Calibri" panose="020F0502020204030204" pitchFamily="34" charset="0"/>
                        <a:cs typeface="Calibri" panose="020F0502020204030204" pitchFamily="34" charset="0"/>
                      </a:endParaRPr>
                    </a:p>
                  </a:txBody>
                  <a:tcPr marL="91438" marR="91438" marT="45724" marB="45724"/>
                </a:tc>
                <a:tc>
                  <a:txBody>
                    <a:bodyPr/>
                    <a:lstStyle/>
                    <a:p>
                      <a:r>
                        <a:rPr lang="en-US" sz="1600" b="1" kern="1200" dirty="0" err="1">
                          <a:solidFill>
                            <a:schemeClr val="lt1"/>
                          </a:solidFill>
                          <a:effectLst/>
                          <a:latin typeface="Calibri" panose="020F0502020204030204" pitchFamily="34" charset="0"/>
                          <a:ea typeface="+mn-ea"/>
                          <a:cs typeface="Calibri" panose="020F0502020204030204" pitchFamily="34" charset="0"/>
                        </a:rPr>
                        <a:t>Δομημένη</a:t>
                      </a:r>
                      <a:r>
                        <a:rPr lang="en-US" sz="1600" b="1" kern="1200" dirty="0">
                          <a:solidFill>
                            <a:schemeClr val="lt1"/>
                          </a:solidFill>
                          <a:effectLst/>
                          <a:latin typeface="Calibri" panose="020F0502020204030204" pitchFamily="34" charset="0"/>
                          <a:ea typeface="+mn-ea"/>
                          <a:cs typeface="Calibri" panose="020F0502020204030204" pitchFamily="34" charset="0"/>
                        </a:rPr>
                        <a:t> </a:t>
                      </a:r>
                      <a:r>
                        <a:rPr lang="en-US" sz="1600" b="1" kern="1200" dirty="0" err="1">
                          <a:solidFill>
                            <a:schemeClr val="lt1"/>
                          </a:solidFill>
                          <a:effectLst/>
                          <a:latin typeface="Calibri" panose="020F0502020204030204" pitchFamily="34" charset="0"/>
                          <a:ea typeface="+mn-ea"/>
                          <a:cs typeface="Calibri" panose="020F0502020204030204" pitchFamily="34" charset="0"/>
                        </a:rPr>
                        <a:t>Διερεύνηση</a:t>
                      </a:r>
                      <a:r>
                        <a:rPr lang="en-US" sz="1600" b="1" kern="1200" dirty="0">
                          <a:solidFill>
                            <a:schemeClr val="lt1"/>
                          </a:solidFill>
                          <a:effectLst/>
                          <a:latin typeface="Calibri" panose="020F0502020204030204" pitchFamily="34" charset="0"/>
                          <a:ea typeface="+mn-ea"/>
                          <a:cs typeface="Calibri" panose="020F0502020204030204" pitchFamily="34" charset="0"/>
                        </a:rPr>
                        <a:t> </a:t>
                      </a:r>
                      <a:endParaRPr lang="el-GR" sz="1600" dirty="0">
                        <a:latin typeface="Calibri" panose="020F0502020204030204" pitchFamily="34" charset="0"/>
                        <a:cs typeface="Calibri" panose="020F0502020204030204" pitchFamily="34" charset="0"/>
                      </a:endParaRPr>
                    </a:p>
                  </a:txBody>
                  <a:tcPr marL="91438" marR="91438" marT="45724" marB="45724"/>
                </a:tc>
                <a:tc>
                  <a:txBody>
                    <a:bodyPr/>
                    <a:lstStyle/>
                    <a:p>
                      <a:r>
                        <a:rPr lang="en-US" sz="1600" b="1" kern="1200" dirty="0">
                          <a:solidFill>
                            <a:schemeClr val="lt1"/>
                          </a:solidFill>
                          <a:effectLst/>
                          <a:latin typeface="Calibri" panose="020F0502020204030204" pitchFamily="34" charset="0"/>
                          <a:ea typeface="+mn-ea"/>
                          <a:cs typeface="Calibri" panose="020F0502020204030204" pitchFamily="34" charset="0"/>
                        </a:rPr>
                        <a:t>Κα</a:t>
                      </a:r>
                      <a:r>
                        <a:rPr lang="en-US" sz="1600" b="1" kern="1200" dirty="0" err="1">
                          <a:solidFill>
                            <a:schemeClr val="lt1"/>
                          </a:solidFill>
                          <a:effectLst/>
                          <a:latin typeface="Calibri" panose="020F0502020204030204" pitchFamily="34" charset="0"/>
                          <a:ea typeface="+mn-ea"/>
                          <a:cs typeface="Calibri" panose="020F0502020204030204" pitchFamily="34" charset="0"/>
                        </a:rPr>
                        <a:t>θοδηγούμενη</a:t>
                      </a:r>
                      <a:r>
                        <a:rPr lang="en-US" sz="1600" b="1" kern="1200" dirty="0">
                          <a:solidFill>
                            <a:schemeClr val="lt1"/>
                          </a:solidFill>
                          <a:effectLst/>
                          <a:latin typeface="Calibri" panose="020F0502020204030204" pitchFamily="34" charset="0"/>
                          <a:ea typeface="+mn-ea"/>
                          <a:cs typeface="Calibri" panose="020F0502020204030204" pitchFamily="34" charset="0"/>
                        </a:rPr>
                        <a:t> </a:t>
                      </a:r>
                      <a:r>
                        <a:rPr lang="en-US" sz="1600" b="1" kern="1200" dirty="0" err="1">
                          <a:solidFill>
                            <a:schemeClr val="lt1"/>
                          </a:solidFill>
                          <a:effectLst/>
                          <a:latin typeface="Calibri" panose="020F0502020204030204" pitchFamily="34" charset="0"/>
                          <a:ea typeface="+mn-ea"/>
                          <a:cs typeface="Calibri" panose="020F0502020204030204" pitchFamily="34" charset="0"/>
                        </a:rPr>
                        <a:t>Διερεύνηση</a:t>
                      </a:r>
                      <a:r>
                        <a:rPr lang="en-US" sz="1600" b="1" kern="1200" dirty="0">
                          <a:solidFill>
                            <a:schemeClr val="lt1"/>
                          </a:solidFill>
                          <a:effectLst/>
                          <a:latin typeface="Calibri" panose="020F0502020204030204" pitchFamily="34" charset="0"/>
                          <a:ea typeface="+mn-ea"/>
                          <a:cs typeface="Calibri" panose="020F0502020204030204" pitchFamily="34" charset="0"/>
                        </a:rPr>
                        <a:t> </a:t>
                      </a:r>
                      <a:endParaRPr lang="el-GR" sz="1600" dirty="0">
                        <a:latin typeface="Calibri" panose="020F0502020204030204" pitchFamily="34" charset="0"/>
                        <a:cs typeface="Calibri" panose="020F0502020204030204" pitchFamily="34" charset="0"/>
                      </a:endParaRPr>
                    </a:p>
                  </a:txBody>
                  <a:tcPr marL="91438" marR="91438" marT="45724" marB="45724"/>
                </a:tc>
                <a:tc>
                  <a:txBody>
                    <a:bodyPr/>
                    <a:lstStyle/>
                    <a:p>
                      <a:r>
                        <a:rPr lang="en-US" sz="1600" b="1" kern="1200" dirty="0" err="1">
                          <a:solidFill>
                            <a:schemeClr val="lt1"/>
                          </a:solidFill>
                          <a:effectLst/>
                          <a:latin typeface="Calibri" panose="020F0502020204030204" pitchFamily="34" charset="0"/>
                          <a:ea typeface="+mn-ea"/>
                          <a:cs typeface="Calibri" panose="020F0502020204030204" pitchFamily="34" charset="0"/>
                        </a:rPr>
                        <a:t>Ανοιχτή</a:t>
                      </a:r>
                      <a:r>
                        <a:rPr lang="en-US" sz="1600" b="1" kern="1200" dirty="0">
                          <a:solidFill>
                            <a:schemeClr val="lt1"/>
                          </a:solidFill>
                          <a:effectLst/>
                          <a:latin typeface="Calibri" panose="020F0502020204030204" pitchFamily="34" charset="0"/>
                          <a:ea typeface="+mn-ea"/>
                          <a:cs typeface="Calibri" panose="020F0502020204030204" pitchFamily="34" charset="0"/>
                        </a:rPr>
                        <a:t> </a:t>
                      </a:r>
                      <a:r>
                        <a:rPr lang="en-US" sz="1600" b="1" kern="1200" dirty="0" err="1">
                          <a:solidFill>
                            <a:schemeClr val="lt1"/>
                          </a:solidFill>
                          <a:effectLst/>
                          <a:latin typeface="Calibri" panose="020F0502020204030204" pitchFamily="34" charset="0"/>
                          <a:ea typeface="+mn-ea"/>
                          <a:cs typeface="Calibri" panose="020F0502020204030204" pitchFamily="34" charset="0"/>
                        </a:rPr>
                        <a:t>Διερεύνηση</a:t>
                      </a:r>
                      <a:r>
                        <a:rPr lang="en-US" sz="1600" b="1" kern="1200" dirty="0">
                          <a:solidFill>
                            <a:schemeClr val="lt1"/>
                          </a:solidFill>
                          <a:effectLst/>
                          <a:latin typeface="Calibri" panose="020F0502020204030204" pitchFamily="34" charset="0"/>
                          <a:ea typeface="+mn-ea"/>
                          <a:cs typeface="Calibri" panose="020F0502020204030204" pitchFamily="34" charset="0"/>
                        </a:rPr>
                        <a:t> </a:t>
                      </a:r>
                      <a:endParaRPr lang="el-GR" sz="16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1485912081"/>
                  </a:ext>
                </a:extLst>
              </a:tr>
              <a:tr h="622097">
                <a:tc>
                  <a:txBody>
                    <a:bodyPr/>
                    <a:lstStyle/>
                    <a:p>
                      <a:r>
                        <a:rPr lang="el-GR" sz="1800" dirty="0">
                          <a:latin typeface="Calibri" panose="020F0502020204030204" pitchFamily="34" charset="0"/>
                          <a:cs typeface="Calibri" panose="020F0502020204030204" pitchFamily="34" charset="0"/>
                        </a:rPr>
                        <a:t>Στοιχεία διερεύνησης</a:t>
                      </a:r>
                    </a:p>
                  </a:txBody>
                  <a:tcPr marL="91438" marR="91438" marT="45724" marB="45724"/>
                </a:tc>
                <a:tc>
                  <a:txBody>
                    <a:bodyPr/>
                    <a:lstStyle/>
                    <a:p>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endParaRPr lang="el-GR" sz="1800">
                        <a:latin typeface="Calibri" panose="020F0502020204030204" pitchFamily="34" charset="0"/>
                        <a:cs typeface="Calibri" panose="020F0502020204030204" pitchFamily="34" charset="0"/>
                      </a:endParaRPr>
                    </a:p>
                  </a:txBody>
                  <a:tcPr marL="91438" marR="91438" marT="45724" marB="45724"/>
                </a:tc>
                <a:tc>
                  <a:txBody>
                    <a:bodyPr/>
                    <a:lstStyle/>
                    <a:p>
                      <a:endParaRPr lang="el-GR" sz="1800">
                        <a:latin typeface="Calibri" panose="020F0502020204030204" pitchFamily="34" charset="0"/>
                        <a:cs typeface="Calibri" panose="020F0502020204030204" pitchFamily="34" charset="0"/>
                      </a:endParaRPr>
                    </a:p>
                  </a:txBody>
                  <a:tcPr marL="91438" marR="91438" marT="45724" marB="45724"/>
                </a:tc>
                <a:tc>
                  <a:txBody>
                    <a:bodyPr/>
                    <a:lstStyle/>
                    <a:p>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929738664"/>
                  </a:ext>
                </a:extLst>
              </a:tr>
              <a:tr h="622097">
                <a:tc>
                  <a:txBody>
                    <a:bodyPr/>
                    <a:lstStyle/>
                    <a:p>
                      <a:r>
                        <a:rPr lang="el-GR" sz="1800" dirty="0">
                          <a:latin typeface="Calibri" panose="020F0502020204030204" pitchFamily="34" charset="0"/>
                          <a:cs typeface="Calibri" panose="020F0502020204030204" pitchFamily="34" charset="0"/>
                        </a:rPr>
                        <a:t>Θέμα /Προβληματική</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2855465228"/>
                  </a:ext>
                </a:extLst>
              </a:tr>
              <a:tr h="622143">
                <a:tc>
                  <a:txBody>
                    <a:bodyPr/>
                    <a:lstStyle/>
                    <a:p>
                      <a:r>
                        <a:rPr lang="el-GR" sz="1800" dirty="0">
                          <a:latin typeface="Calibri" panose="020F0502020204030204" pitchFamily="34" charset="0"/>
                          <a:cs typeface="Calibri" panose="020F0502020204030204" pitchFamily="34" charset="0"/>
                        </a:rPr>
                        <a:t>Ερωτήματα/ Υποθέσεις</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1116231419"/>
                  </a:ext>
                </a:extLst>
              </a:tr>
              <a:tr h="888776">
                <a:tc>
                  <a:txBody>
                    <a:bodyPr/>
                    <a:lstStyle/>
                    <a:p>
                      <a:r>
                        <a:rPr lang="el-GR" sz="1800" dirty="0">
                          <a:latin typeface="Calibri" panose="020F0502020204030204" pitchFamily="34" charset="0"/>
                          <a:cs typeface="Calibri" panose="020F0502020204030204" pitchFamily="34" charset="0"/>
                        </a:rPr>
                        <a:t>Διαδικασίες έρευνας (πηγές)</a:t>
                      </a:r>
                    </a:p>
                    <a:p>
                      <a:r>
                        <a:rPr lang="el-GR" sz="1800" dirty="0">
                          <a:latin typeface="Calibri" panose="020F0502020204030204" pitchFamily="34" charset="0"/>
                          <a:cs typeface="Calibri" panose="020F0502020204030204" pitchFamily="34" charset="0"/>
                        </a:rPr>
                        <a:t> ή πειραματισμού</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E</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683391140"/>
                  </a:ext>
                </a:extLst>
              </a:tr>
              <a:tr h="360448">
                <a:tc>
                  <a:txBody>
                    <a:bodyPr/>
                    <a:lstStyle/>
                    <a:p>
                      <a:r>
                        <a:rPr lang="el-GR" sz="1800" dirty="0">
                          <a:latin typeface="Calibri" panose="020F0502020204030204" pitchFamily="34" charset="0"/>
                          <a:cs typeface="Calibri" panose="020F0502020204030204" pitchFamily="34" charset="0"/>
                        </a:rPr>
                        <a:t>Δεδομένα</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3399492316"/>
                  </a:ext>
                </a:extLst>
              </a:tr>
              <a:tr h="360448">
                <a:tc>
                  <a:txBody>
                    <a:bodyPr/>
                    <a:lstStyle/>
                    <a:p>
                      <a:r>
                        <a:rPr lang="el-GR" sz="1800" dirty="0">
                          <a:latin typeface="Calibri" panose="020F0502020204030204" pitchFamily="34" charset="0"/>
                          <a:cs typeface="Calibri" panose="020F0502020204030204" pitchFamily="34" charset="0"/>
                        </a:rPr>
                        <a:t>Συμπεράσματα</a:t>
                      </a:r>
                    </a:p>
                  </a:txBody>
                  <a:tcPr marL="91438" marR="91438" marT="45724" marB="45724"/>
                </a:tc>
                <a:tc>
                  <a:txBody>
                    <a:bodyPr/>
                    <a:lstStyle/>
                    <a:p>
                      <a:r>
                        <a:rPr lang="el-GR" sz="1800" dirty="0">
                          <a:latin typeface="Calibri" panose="020F0502020204030204" pitchFamily="34" charset="0"/>
                          <a:cs typeface="Calibri" panose="020F0502020204030204" pitchFamily="34" charset="0"/>
                        </a:rPr>
                        <a:t>Ε</a:t>
                      </a: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tc>
                  <a:txBody>
                    <a:bodyPr/>
                    <a:lstStyle/>
                    <a:p>
                      <a:r>
                        <a:rPr lang="en-US" sz="1800" dirty="0">
                          <a:latin typeface="Calibri" panose="020F0502020204030204" pitchFamily="34" charset="0"/>
                          <a:cs typeface="Calibri" panose="020F0502020204030204" pitchFamily="34" charset="0"/>
                        </a:rPr>
                        <a:t>M</a:t>
                      </a:r>
                      <a:endParaRPr lang="el-GR" sz="1800" dirty="0">
                        <a:latin typeface="Calibri" panose="020F0502020204030204" pitchFamily="34" charset="0"/>
                        <a:cs typeface="Calibri" panose="020F0502020204030204" pitchFamily="34" charset="0"/>
                      </a:endParaRPr>
                    </a:p>
                  </a:txBody>
                  <a:tcPr marL="91438" marR="91438" marT="45724" marB="45724"/>
                </a:tc>
                <a:extLst>
                  <a:ext uri="{0D108BD9-81ED-4DB2-BD59-A6C34878D82A}">
                    <a16:rowId xmlns:a16="http://schemas.microsoft.com/office/drawing/2014/main" val="3448652264"/>
                  </a:ext>
                </a:extLst>
              </a:tr>
            </a:tbl>
          </a:graphicData>
        </a:graphic>
      </p:graphicFrame>
      <p:sp>
        <p:nvSpPr>
          <p:cNvPr id="6" name="TextBox 6">
            <a:extLst>
              <a:ext uri="{FF2B5EF4-FFF2-40B4-BE49-F238E27FC236}">
                <a16:creationId xmlns:a16="http://schemas.microsoft.com/office/drawing/2014/main" id="{651C2960-2D07-4205-A52E-C6B2E6C3BF99}"/>
              </a:ext>
            </a:extLst>
          </p:cNvPr>
          <p:cNvSpPr txBox="1">
            <a:spLocks noChangeArrowheads="1"/>
          </p:cNvSpPr>
          <p:nvPr/>
        </p:nvSpPr>
        <p:spPr bwMode="auto">
          <a:xfrm>
            <a:off x="818691" y="1181805"/>
            <a:ext cx="11026564"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spcBef>
                <a:spcPct val="20000"/>
              </a:spcBef>
              <a:buFont typeface="Arial" panose="020B0604020202020204" pitchFamily="34" charset="0"/>
              <a:buChar char="–"/>
              <a:defRPr sz="28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spcBef>
                <a:spcPct val="20000"/>
              </a:spcBef>
              <a:buFont typeface="Arial" panose="020B0604020202020204" pitchFamily="34" charset="0"/>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spcBef>
                <a:spcPct val="20000"/>
              </a:spcBef>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Verdana" panose="020B0604030504040204" pitchFamily="34" charset="0"/>
                <a:ea typeface="Verdana" panose="020B0604030504040204" pitchFamily="34" charset="0"/>
                <a:cs typeface="Verdana" panose="020B0604030504040204" pitchFamily="34" charset="0"/>
              </a:defRPr>
            </a:lvl9pPr>
          </a:lstStyle>
          <a:p>
            <a:pPr>
              <a:spcBef>
                <a:spcPct val="0"/>
              </a:spcBef>
              <a:buFontTx/>
              <a:buNone/>
            </a:pPr>
            <a:r>
              <a:rPr lang="el-GR" altLang="el-GR" sz="2200" dirty="0">
                <a:latin typeface="Calibri" panose="020F0502020204030204" pitchFamily="34" charset="0"/>
                <a:cs typeface="Calibri" panose="020F0502020204030204" pitchFamily="34" charset="0"/>
              </a:rPr>
              <a:t>Στον παρακάτω πίνακα καταγράφονται, ανάλογα με τον τύπο της διερεύνησης, τα στοιχεία που καθορίζονται από τους εκπαιδευτικούς (Ε) και τα στοιχεία που καθορίζονται με πρωτοβουλία των μαθητών (Μ).</a:t>
            </a:r>
          </a:p>
        </p:txBody>
      </p:sp>
    </p:spTree>
    <p:custDataLst>
      <p:tags r:id="rId1"/>
    </p:custDataLst>
    <p:extLst>
      <p:ext uri="{BB962C8B-B14F-4D97-AF65-F5344CB8AC3E}">
        <p14:creationId xmlns:p14="http://schemas.microsoft.com/office/powerpoint/2010/main" val="278758762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 name="ARTICULATE_DESIGN_ID_ΑΝΑΣΚΌΠΗΣΗ" val="DqgRzmHh"/>
  <p:tag name="ARTICULATE_DESIGN_ID_ΘΡΌΙΣΜΑ" val="0bTNqov1"/>
  <p:tag name="ARTICULATE_DESIGN_ID_ΘΈΜΑ ΤΟΥ OFFICE" val="2Gm4K2hs"/>
  <p:tag name="ARTICULATE_DESIGN_ID_GALLERY" val="cxwPOEVk"/>
  <p:tag name="ARTICULATE_DESIGN_ID_ΣΤΑΓΟΝΊΔΙΟ" val="AtlSFFIQ"/>
  <p:tag name="ARTICULATE_DESIGN_ID_ΚΟΜΜΆΤΙ" val="tDvDjwCB"/>
  <p:tag name="ARTICULATE_DESIGN_ID_ΌΨΗ" val="SE7EHzVQ"/>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486</TotalTime>
  <Words>1371</Words>
  <Application>Microsoft Office PowerPoint</Application>
  <PresentationFormat>Ευρεία οθόνη</PresentationFormat>
  <Paragraphs>131</Paragraphs>
  <Slides>15</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15</vt:i4>
      </vt:variant>
    </vt:vector>
  </HeadingPairs>
  <TitlesOfParts>
    <vt:vector size="22" baseType="lpstr">
      <vt:lpstr>Arial</vt:lpstr>
      <vt:lpstr>Calibri</vt:lpstr>
      <vt:lpstr>Century Gothic</vt:lpstr>
      <vt:lpstr>Verdana</vt:lpstr>
      <vt:lpstr>Wingdings</vt:lpstr>
      <vt:lpstr>Wingdings 3</vt:lpstr>
      <vt:lpstr>Θρόισμα</vt:lpstr>
      <vt:lpstr>Σύγχρονες διερευνητικές προσεγγίσεις</vt:lpstr>
      <vt:lpstr>Εκπαιδευτικό Σενάριο: η δομή του</vt:lpstr>
      <vt:lpstr>Στοιχεία Δραστηριότητας</vt:lpstr>
      <vt:lpstr>Φύλλα Εργασίας για τους μαθητές Τα φύλλα εργασίας περιέχουν οδηγίες και υλικό που απευθύνεται στους μαθητές. </vt:lpstr>
      <vt:lpstr>Τι είναι η Διερευνητική Μάθηση;</vt:lpstr>
      <vt:lpstr>Ανάλυση της διερευνητικής προσέγγισης σε 4 φάσεις</vt:lpstr>
      <vt:lpstr>Φάση 1η: Εμπλοκή-Προσανατολισμός</vt:lpstr>
      <vt:lpstr>Φάση 2η: Εννοιολόγηση &amp; Αναγνώριση Πρότερης Γνώσης</vt:lpstr>
      <vt:lpstr>Οι 4 τύποι της Διερευνητικής Μάθησης </vt:lpstr>
      <vt:lpstr>Θέμα προς διερεύνηση: Τομέας Δομικών έργων, Δομημένου Περιβάλλοντος και Αρχιτεκτονικού Σχεδιασμού </vt:lpstr>
      <vt:lpstr>Εκπαιδευτικό Σενάριο: Νόμος του Hooke (1/2)</vt:lpstr>
      <vt:lpstr>Φάση 3η: Έρευνα σε δύο στάδια: Εξερεύνηση &amp; Πειραματισμός</vt:lpstr>
      <vt:lpstr>Φάση 4η: Συμπεράσματα</vt:lpstr>
      <vt:lpstr>Νόμος του Hooke (2/2)</vt:lpstr>
      <vt:lpstr>Διερευνητική προσέγγιση - Πειραματισμός Σχεδιαστικές απαιτήσεις για τον εκπαιδευτικό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διερευνητικές προσεγγίσεις</dc:title>
  <dc:creator>kpapanikolaou</dc:creator>
  <cp:lastModifiedBy>Κυπαρισσία Παπανικολάου</cp:lastModifiedBy>
  <cp:revision>23</cp:revision>
  <dcterms:created xsi:type="dcterms:W3CDTF">2018-12-06T08:49:33Z</dcterms:created>
  <dcterms:modified xsi:type="dcterms:W3CDTF">2025-12-10T15:23:27Z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02EC99C1-4909-455C-8FAF-C93AC1E709D2</vt:lpwstr>
  </property>
  <property fmtid="{D5CDD505-2E9C-101B-9397-08002B2CF9AE}" pid="3" name="ArticulatePath">
    <vt:lpwstr>Σύγχρονες διερευνητικές προσεγγίσεις</vt:lpwstr>
  </property>
</Properties>
</file>