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7"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278"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F598DD3-6DFE-45AF-AC7D-7449C5BF51FA}" type="datetimeFigureOut">
              <a:rPr lang="el-GR" smtClean="0"/>
              <a:t>25/11/2018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E5B841-7434-48F8-B686-648E50A0AB5C}"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4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F598DD3-6DFE-45AF-AC7D-7449C5BF51FA}" type="datetimeFigureOut">
              <a:rPr lang="el-GR" smtClean="0"/>
              <a:t>25/11/2018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E5B841-7434-48F8-B686-648E50A0AB5C}" type="slidenum">
              <a:rPr lang="el-GR" smtClean="0"/>
              <a:t>‹#›</a:t>
            </a:fld>
            <a:endParaRPr lang="el-GR"/>
          </a:p>
        </p:txBody>
      </p:sp>
    </p:spTree>
    <p:extLst>
      <p:ext uri="{BB962C8B-B14F-4D97-AF65-F5344CB8AC3E}">
        <p14:creationId xmlns:p14="http://schemas.microsoft.com/office/powerpoint/2010/main" val="107088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F598DD3-6DFE-45AF-AC7D-7449C5BF51FA}" type="datetimeFigureOut">
              <a:rPr lang="el-GR" smtClean="0"/>
              <a:t>25/11/2018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E5B841-7434-48F8-B686-648E50A0AB5C}" type="slidenum">
              <a:rPr lang="el-GR" smtClean="0"/>
              <a:t>‹#›</a:t>
            </a:fld>
            <a:endParaRPr lang="el-GR"/>
          </a:p>
        </p:txBody>
      </p:sp>
    </p:spTree>
    <p:extLst>
      <p:ext uri="{BB962C8B-B14F-4D97-AF65-F5344CB8AC3E}">
        <p14:creationId xmlns:p14="http://schemas.microsoft.com/office/powerpoint/2010/main" val="132739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F598DD3-6DFE-45AF-AC7D-7449C5BF51FA}" type="datetimeFigureOut">
              <a:rPr lang="el-GR" smtClean="0"/>
              <a:t>25/11/2018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E5B841-7434-48F8-B686-648E50A0AB5C}" type="slidenum">
              <a:rPr lang="el-GR" smtClean="0"/>
              <a:t>‹#›</a:t>
            </a:fld>
            <a:endParaRPr lang="el-GR"/>
          </a:p>
        </p:txBody>
      </p:sp>
    </p:spTree>
    <p:extLst>
      <p:ext uri="{BB962C8B-B14F-4D97-AF65-F5344CB8AC3E}">
        <p14:creationId xmlns:p14="http://schemas.microsoft.com/office/powerpoint/2010/main" val="358499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FF598DD3-6DFE-45AF-AC7D-7449C5BF51FA}" type="datetimeFigureOut">
              <a:rPr lang="el-GR" smtClean="0"/>
              <a:t>25/11/2018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E5B841-7434-48F8-B686-648E50A0AB5C}"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13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F598DD3-6DFE-45AF-AC7D-7449C5BF51FA}" type="datetimeFigureOut">
              <a:rPr lang="el-GR" smtClean="0"/>
              <a:t>25/11/2018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8E5B841-7434-48F8-B686-648E50A0AB5C}" type="slidenum">
              <a:rPr lang="el-GR" smtClean="0"/>
              <a:t>‹#›</a:t>
            </a:fld>
            <a:endParaRPr lang="el-GR"/>
          </a:p>
        </p:txBody>
      </p:sp>
    </p:spTree>
    <p:extLst>
      <p:ext uri="{BB962C8B-B14F-4D97-AF65-F5344CB8AC3E}">
        <p14:creationId xmlns:p14="http://schemas.microsoft.com/office/powerpoint/2010/main" val="195931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097280" y="2582334"/>
            <a:ext cx="4937760" cy="33782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217920" y="2582334"/>
            <a:ext cx="4937760" cy="33782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F598DD3-6DFE-45AF-AC7D-7449C5BF51FA}" type="datetimeFigureOut">
              <a:rPr lang="el-GR" smtClean="0"/>
              <a:t>25/11/2018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8E5B841-7434-48F8-B686-648E50A0AB5C}" type="slidenum">
              <a:rPr lang="el-GR" smtClean="0"/>
              <a:t>‹#›</a:t>
            </a:fld>
            <a:endParaRPr lang="el-GR"/>
          </a:p>
        </p:txBody>
      </p:sp>
    </p:spTree>
    <p:extLst>
      <p:ext uri="{BB962C8B-B14F-4D97-AF65-F5344CB8AC3E}">
        <p14:creationId xmlns:p14="http://schemas.microsoft.com/office/powerpoint/2010/main" val="326537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FF598DD3-6DFE-45AF-AC7D-7449C5BF51FA}" type="datetimeFigureOut">
              <a:rPr lang="el-GR" smtClean="0"/>
              <a:t>25/11/2018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8E5B841-7434-48F8-B686-648E50A0AB5C}" type="slidenum">
              <a:rPr lang="el-GR" smtClean="0"/>
              <a:t>‹#›</a:t>
            </a:fld>
            <a:endParaRPr lang="el-GR"/>
          </a:p>
        </p:txBody>
      </p:sp>
    </p:spTree>
    <p:extLst>
      <p:ext uri="{BB962C8B-B14F-4D97-AF65-F5344CB8AC3E}">
        <p14:creationId xmlns:p14="http://schemas.microsoft.com/office/powerpoint/2010/main" val="291936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598DD3-6DFE-45AF-AC7D-7449C5BF51FA}" type="datetimeFigureOut">
              <a:rPr lang="el-GR" smtClean="0"/>
              <a:t>25/11/2018</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A8E5B841-7434-48F8-B686-648E50A0AB5C}" type="slidenum">
              <a:rPr lang="el-GR" smtClean="0"/>
              <a:t>‹#›</a:t>
            </a:fld>
            <a:endParaRPr lang="el-GR"/>
          </a:p>
        </p:txBody>
      </p:sp>
    </p:spTree>
    <p:extLst>
      <p:ext uri="{BB962C8B-B14F-4D97-AF65-F5344CB8AC3E}">
        <p14:creationId xmlns:p14="http://schemas.microsoft.com/office/powerpoint/2010/main" val="288824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F598DD3-6DFE-45AF-AC7D-7449C5BF51FA}" type="datetimeFigureOut">
              <a:rPr lang="el-GR" smtClean="0"/>
              <a:t>25/11/2018</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8E5B841-7434-48F8-B686-648E50A0AB5C}" type="slidenum">
              <a:rPr lang="el-GR" smtClean="0"/>
              <a:t>‹#›</a:t>
            </a:fld>
            <a:endParaRPr lang="el-GR"/>
          </a:p>
        </p:txBody>
      </p:sp>
    </p:spTree>
    <p:extLst>
      <p:ext uri="{BB962C8B-B14F-4D97-AF65-F5344CB8AC3E}">
        <p14:creationId xmlns:p14="http://schemas.microsoft.com/office/powerpoint/2010/main" val="77377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FF598DD3-6DFE-45AF-AC7D-7449C5BF51FA}" type="datetimeFigureOut">
              <a:rPr lang="el-GR" smtClean="0"/>
              <a:t>25/11/2018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8E5B841-7434-48F8-B686-648E50A0AB5C}" type="slidenum">
              <a:rPr lang="el-GR" smtClean="0"/>
              <a:t>‹#›</a:t>
            </a:fld>
            <a:endParaRPr lang="el-GR"/>
          </a:p>
        </p:txBody>
      </p:sp>
    </p:spTree>
    <p:extLst>
      <p:ext uri="{BB962C8B-B14F-4D97-AF65-F5344CB8AC3E}">
        <p14:creationId xmlns:p14="http://schemas.microsoft.com/office/powerpoint/2010/main" val="364537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F598DD3-6DFE-45AF-AC7D-7449C5BF51FA}" type="datetimeFigureOut">
              <a:rPr lang="el-GR" smtClean="0"/>
              <a:t>25/11/2018</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8E5B841-7434-48F8-B686-648E50A0AB5C}"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162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class.aspete.gr/modules/document/file.php/PM236/%CE%A5%CE%BB%CE%B9%CE%BA%CF%8C%20%CE%95%CF%81%CE%B3%CE%B1%CF%83%CF%84%CE%B7%CF%81%CE%AF%CE%BF%CF%85/%CE%95%CF%81%CE%B3%CE%B1%CF%83%CF%84%CE%AE%CF%81%CE%B9%CE%BF%205%20-%20%CE%A3%CE%B5%CE%BD%CE%AC%CF%81%CE%B9%CE%B1%20%CE%BC%CE%B5%20%CF%87%CF%81%CE%AE%CF%83%CE%B7%20video/%CE%95%CE%BA%CF%80%CE%B1%CE%B9%CE%B4%CE%B5%CF%85%CF%84%CE%B9%CE%BA%CF%8C%20%CE%A3%CE%B5%CE%BD%CE%AC%CF%81%CE%B9%CE%BF_%CE%94%CE%B9%CE%B5%CF%81%CE%B5%CF%85%CE%BD%CE%B7%CF%84%CE%B9%CE%BA%CE%AE%20%CE%A0%CF%81%CE%BF%CF%83%CE%AD%CE%B3%CE%B3%CE%B9%CF%83%CE%B7.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buSaywCF6E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omputer.howstuffworks.com/internet/basics/streaming-video-and-audio1.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effectLst>
                  <a:outerShdw blurRad="38100" dist="38100" dir="2700000" algn="tl">
                    <a:srgbClr val="000000">
                      <a:alpha val="43137"/>
                    </a:srgbClr>
                  </a:outerShdw>
                </a:effectLst>
              </a:rPr>
              <a:t>Χρήση </a:t>
            </a:r>
            <a:r>
              <a:rPr lang="el-GR" dirty="0" err="1">
                <a:effectLst>
                  <a:outerShdw blurRad="38100" dist="38100" dir="2700000" algn="tl">
                    <a:srgbClr val="000000">
                      <a:alpha val="43137"/>
                    </a:srgbClr>
                  </a:outerShdw>
                </a:effectLst>
              </a:rPr>
              <a:t>video</a:t>
            </a:r>
            <a:r>
              <a:rPr lang="el-GR" dirty="0">
                <a:effectLst>
                  <a:outerShdw blurRad="38100" dist="38100" dir="2700000" algn="tl">
                    <a:srgbClr val="000000">
                      <a:alpha val="43137"/>
                    </a:srgbClr>
                  </a:outerShdw>
                </a:effectLst>
              </a:rPr>
              <a:t> ως εργαλείο διδασκαλίας</a:t>
            </a:r>
          </a:p>
        </p:txBody>
      </p:sp>
      <p:sp>
        <p:nvSpPr>
          <p:cNvPr id="3" name="Θέση περιεχομένου 2"/>
          <p:cNvSpPr>
            <a:spLocks noGrp="1"/>
          </p:cNvSpPr>
          <p:nvPr>
            <p:ph idx="1"/>
          </p:nvPr>
        </p:nvSpPr>
        <p:spPr>
          <a:xfrm>
            <a:off x="1097280" y="2226732"/>
            <a:ext cx="10058400" cy="3642361"/>
          </a:xfrm>
        </p:spPr>
        <p:txBody>
          <a:bodyPr/>
          <a:lstStyle/>
          <a:p>
            <a:r>
              <a:rPr lang="el-GR" sz="2800" dirty="0"/>
              <a:t>Αλληλεπιδραστικό </a:t>
            </a:r>
            <a:r>
              <a:rPr lang="en-US" sz="2800" dirty="0"/>
              <a:t>video (interactive video</a:t>
            </a:r>
            <a:r>
              <a:rPr lang="en-US" sz="2800" dirty="0" smtClean="0"/>
              <a:t>)</a:t>
            </a:r>
            <a:endParaRPr lang="el-GR" sz="2800" dirty="0" smtClean="0"/>
          </a:p>
          <a:p>
            <a:r>
              <a:rPr lang="en-US" i="1" dirty="0"/>
              <a:t>video </a:t>
            </a:r>
            <a:r>
              <a:rPr lang="el-GR" i="1" dirty="0"/>
              <a:t>το οποίο έχει ενσωματωμένα κάποια χαρακτηριστικά που επιτρέπουν την αλληλεπίδραση με το χρήστη</a:t>
            </a:r>
            <a:r>
              <a:rPr lang="en-US" i="1" dirty="0"/>
              <a:t>: </a:t>
            </a:r>
            <a:r>
              <a:rPr lang="el-GR" i="1" dirty="0"/>
              <a:t>ενεργοί σύνδεσμοι, σημειώσεις, ερωτήσεις, ενσωματωμένο υλικό</a:t>
            </a:r>
          </a:p>
          <a:p>
            <a:endParaRPr lang="el-GR" i="1" dirty="0"/>
          </a:p>
        </p:txBody>
      </p:sp>
    </p:spTree>
    <p:extLst>
      <p:ext uri="{BB962C8B-B14F-4D97-AF65-F5344CB8AC3E}">
        <p14:creationId xmlns:p14="http://schemas.microsoft.com/office/powerpoint/2010/main" val="347983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r>
              <a:rPr lang="el-GR" dirty="0" smtClean="0"/>
              <a:t>Δραστηριότητα αξιολόγησης </a:t>
            </a:r>
            <a:r>
              <a:rPr lang="en-US" dirty="0" smtClean="0"/>
              <a:t>video</a:t>
            </a:r>
            <a:endParaRPr lang="el-GR" dirty="0"/>
          </a:p>
        </p:txBody>
      </p:sp>
      <p:pic>
        <p:nvPicPr>
          <p:cNvPr id="4" name="Picture 2"/>
          <p:cNvPicPr>
            <a:picLocks noChangeAspect="1" noChangeArrowheads="1"/>
          </p:cNvPicPr>
          <p:nvPr/>
        </p:nvPicPr>
        <p:blipFill>
          <a:blip r:embed="rId2" cstate="print"/>
          <a:srcRect/>
          <a:stretch>
            <a:fillRect/>
          </a:stretch>
        </p:blipFill>
        <p:spPr bwMode="auto">
          <a:xfrm>
            <a:off x="1919536" y="620689"/>
            <a:ext cx="2095500" cy="828675"/>
          </a:xfrm>
          <a:prstGeom prst="rect">
            <a:avLst/>
          </a:prstGeom>
          <a:noFill/>
          <a:ln w="9525">
            <a:noFill/>
            <a:miter lim="800000"/>
            <a:headEnd/>
            <a:tailEnd/>
          </a:ln>
        </p:spPr>
      </p:pic>
    </p:spTree>
    <p:extLst>
      <p:ext uri="{BB962C8B-B14F-4D97-AF65-F5344CB8AC3E}">
        <p14:creationId xmlns:p14="http://schemas.microsoft.com/office/powerpoint/2010/main" val="1279812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Κριτήρια επιλογής </a:t>
            </a:r>
            <a:r>
              <a:rPr lang="en-US" dirty="0" smtClean="0"/>
              <a:t>video</a:t>
            </a:r>
            <a:endParaRPr lang="el-GR" dirty="0"/>
          </a:p>
        </p:txBody>
      </p:sp>
      <p:sp>
        <p:nvSpPr>
          <p:cNvPr id="3" name="Content Placeholder 2"/>
          <p:cNvSpPr>
            <a:spLocks noGrp="1"/>
          </p:cNvSpPr>
          <p:nvPr>
            <p:ph idx="1"/>
          </p:nvPr>
        </p:nvSpPr>
        <p:spPr/>
        <p:txBody>
          <a:bodyPr/>
          <a:lstStyle/>
          <a:p>
            <a:pPr lvl="0"/>
            <a:r>
              <a:rPr lang="el-GR" dirty="0"/>
              <a:t>Να έχουν σαφείς και συγκεκριμένους στόχους και να υπάρχει άμεση σχέση με το γνωστικό αντικείμενο.</a:t>
            </a:r>
          </a:p>
          <a:p>
            <a:pPr lvl="0"/>
            <a:r>
              <a:rPr lang="el-GR" dirty="0"/>
              <a:t>Να έχουν μικρή διάρκεια (περίπου 10 λεπτών).</a:t>
            </a:r>
          </a:p>
          <a:p>
            <a:pPr lvl="0"/>
            <a:r>
              <a:rPr lang="el-GR" dirty="0"/>
              <a:t>Να μην περιέχουν διαφημιστικά μηνύματα.</a:t>
            </a:r>
          </a:p>
          <a:p>
            <a:r>
              <a:rPr lang="el-GR" dirty="0"/>
              <a:t>Να συνδέονται με μαθησιακές δραστηριότητες ώστε να αποφεύγεται η παθητική παρακολούθηση.</a:t>
            </a:r>
            <a:endParaRPr lang="el-GR" dirty="0"/>
          </a:p>
        </p:txBody>
      </p:sp>
    </p:spTree>
    <p:extLst>
      <p:ext uri="{BB962C8B-B14F-4D97-AF65-F5344CB8AC3E}">
        <p14:creationId xmlns:p14="http://schemas.microsoft.com/office/powerpoint/2010/main" val="3538315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Κριτήρια επιλογής </a:t>
            </a:r>
            <a:r>
              <a:rPr lang="en-US" dirty="0" smtClean="0"/>
              <a:t>video</a:t>
            </a:r>
            <a:endParaRPr lang="el-GR" dirty="0"/>
          </a:p>
        </p:txBody>
      </p:sp>
      <p:sp>
        <p:nvSpPr>
          <p:cNvPr id="3" name="Content Placeholder 2"/>
          <p:cNvSpPr>
            <a:spLocks noGrp="1"/>
          </p:cNvSpPr>
          <p:nvPr>
            <p:ph idx="1"/>
          </p:nvPr>
        </p:nvSpPr>
        <p:spPr/>
        <p:txBody>
          <a:bodyPr/>
          <a:lstStyle/>
          <a:p>
            <a:pPr lvl="0"/>
            <a:r>
              <a:rPr lang="el-GR" dirty="0"/>
              <a:t>Να έχουν τίτλους ενοτήτων και να επισημαίνονται κύρια σημεία με κείμενο.</a:t>
            </a:r>
          </a:p>
          <a:p>
            <a:pPr lvl="0"/>
            <a:r>
              <a:rPr lang="el-GR" dirty="0"/>
              <a:t>Η ροή/ταχύτητα παρουσίασης του περιεχομένου να διευκολύνει την κατανόηση.</a:t>
            </a:r>
          </a:p>
          <a:p>
            <a:pPr lvl="0"/>
            <a:r>
              <a:rPr lang="el-GR" dirty="0"/>
              <a:t>Το περιεχόμενο να είναι σαφές και έγκυρο.</a:t>
            </a:r>
          </a:p>
          <a:p>
            <a:pPr lvl="0"/>
            <a:r>
              <a:rPr lang="el-GR" dirty="0"/>
              <a:t>Τα </a:t>
            </a:r>
            <a:r>
              <a:rPr lang="el-GR" dirty="0" err="1"/>
              <a:t>πολυμεσικά</a:t>
            </a:r>
            <a:r>
              <a:rPr lang="el-GR" dirty="0"/>
              <a:t> στοιχεία να είναι ευκρινή και να συμβάλλουν στην παρουσίαση του περιεχομένου.</a:t>
            </a:r>
            <a:endParaRPr lang="el-GR" dirty="0"/>
          </a:p>
        </p:txBody>
      </p:sp>
    </p:spTree>
    <p:extLst>
      <p:ext uri="{BB962C8B-B14F-4D97-AF65-F5344CB8AC3E}">
        <p14:creationId xmlns:p14="http://schemas.microsoft.com/office/powerpoint/2010/main" val="4112410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marL="0" indent="0">
              <a:buNone/>
            </a:pPr>
            <a:r>
              <a:rPr lang="el-GR" dirty="0" smtClean="0"/>
              <a:t>Σενάριο «</a:t>
            </a:r>
            <a:r>
              <a:rPr lang="en-US" dirty="0" err="1" smtClean="0"/>
              <a:t>Μετρήσεις</a:t>
            </a:r>
            <a:r>
              <a:rPr lang="en-US" dirty="0" smtClean="0"/>
              <a:t> </a:t>
            </a:r>
            <a:r>
              <a:rPr lang="en-US" dirty="0" err="1" smtClean="0"/>
              <a:t>με</a:t>
            </a:r>
            <a:r>
              <a:rPr lang="en-US" dirty="0" smtClean="0"/>
              <a:t> </a:t>
            </a:r>
            <a:r>
              <a:rPr lang="en-US" dirty="0" err="1" smtClean="0"/>
              <a:t>παχύμετρα</a:t>
            </a:r>
            <a:r>
              <a:rPr lang="en-US" dirty="0" smtClean="0"/>
              <a:t> </a:t>
            </a:r>
            <a:r>
              <a:rPr lang="en-US" dirty="0" err="1" smtClean="0"/>
              <a:t>με</a:t>
            </a:r>
            <a:r>
              <a:rPr lang="en-US" dirty="0" smtClean="0"/>
              <a:t> </a:t>
            </a:r>
            <a:r>
              <a:rPr lang="en-US" dirty="0" err="1" smtClean="0"/>
              <a:t>τη</a:t>
            </a:r>
            <a:r>
              <a:rPr lang="en-US" dirty="0" smtClean="0"/>
              <a:t> </a:t>
            </a:r>
            <a:r>
              <a:rPr lang="en-US" dirty="0" err="1" smtClean="0"/>
              <a:t>χρήση</a:t>
            </a:r>
            <a:r>
              <a:rPr lang="en-US" dirty="0" smtClean="0"/>
              <a:t> video</a:t>
            </a:r>
            <a:r>
              <a:rPr lang="el-GR" dirty="0" smtClean="0"/>
              <a:t>»</a:t>
            </a:r>
            <a:endParaRPr lang="el-GR" dirty="0"/>
          </a:p>
        </p:txBody>
      </p:sp>
      <p:pic>
        <p:nvPicPr>
          <p:cNvPr id="4" name="Picture 2"/>
          <p:cNvPicPr>
            <a:picLocks noChangeAspect="1" noChangeArrowheads="1"/>
          </p:cNvPicPr>
          <p:nvPr/>
        </p:nvPicPr>
        <p:blipFill>
          <a:blip r:embed="rId2" cstate="print"/>
          <a:srcRect/>
          <a:stretch>
            <a:fillRect/>
          </a:stretch>
        </p:blipFill>
        <p:spPr bwMode="auto">
          <a:xfrm>
            <a:off x="1919536" y="620689"/>
            <a:ext cx="2095500" cy="828675"/>
          </a:xfrm>
          <a:prstGeom prst="rect">
            <a:avLst/>
          </a:prstGeom>
          <a:noFill/>
          <a:ln w="9525">
            <a:noFill/>
            <a:miter lim="800000"/>
            <a:headEnd/>
            <a:tailEnd/>
          </a:ln>
        </p:spPr>
      </p:pic>
    </p:spTree>
    <p:extLst>
      <p:ext uri="{BB962C8B-B14F-4D97-AF65-F5344CB8AC3E}">
        <p14:creationId xmlns:p14="http://schemas.microsoft.com/office/powerpoint/2010/main" val="3563906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Διδακτική αξιοποίηση</a:t>
            </a:r>
            <a:endParaRPr lang="el-GR" dirty="0"/>
          </a:p>
        </p:txBody>
      </p:sp>
      <p:sp>
        <p:nvSpPr>
          <p:cNvPr id="3" name="Content Placeholder 2"/>
          <p:cNvSpPr>
            <a:spLocks noGrp="1"/>
          </p:cNvSpPr>
          <p:nvPr>
            <p:ph idx="1"/>
          </p:nvPr>
        </p:nvSpPr>
        <p:spPr>
          <a:xfrm>
            <a:off x="1097280" y="1954644"/>
            <a:ext cx="8424936" cy="3184624"/>
          </a:xfrm>
        </p:spPr>
        <p:txBody>
          <a:bodyPr>
            <a:normAutofit/>
          </a:bodyPr>
          <a:lstStyle/>
          <a:p>
            <a:r>
              <a:rPr lang="el-GR" sz="2800" b="1" dirty="0"/>
              <a:t>Εποπτικό εργαλείο</a:t>
            </a:r>
            <a:r>
              <a:rPr lang="el-GR" sz="2800" dirty="0"/>
              <a:t>: στην αίθουσα ή στο εργαστήριο</a:t>
            </a:r>
          </a:p>
          <a:p>
            <a:r>
              <a:rPr lang="el-GR" sz="2800" b="1" dirty="0"/>
              <a:t>Εποικοδομητική προσέγγιση</a:t>
            </a:r>
            <a:r>
              <a:rPr lang="el-GR" sz="2800" dirty="0"/>
              <a:t>: στο πλαίσιο μαθησιακών δραστηριοτήτων που καλούν το μαθητή να παρατηρήσει, να ερμηνεύσει, να μοντελοποιήσει, κ.α.</a:t>
            </a:r>
          </a:p>
          <a:p>
            <a:r>
              <a:rPr lang="el-GR" sz="2800" b="1" dirty="0"/>
              <a:t>Δημιουργία </a:t>
            </a:r>
            <a:r>
              <a:rPr lang="en-US" sz="2800" b="1" dirty="0"/>
              <a:t>video </a:t>
            </a:r>
            <a:r>
              <a:rPr lang="el-GR" sz="2800" b="1" dirty="0"/>
              <a:t>από τους μαθητές: </a:t>
            </a:r>
            <a:r>
              <a:rPr lang="el-GR" sz="2800" dirty="0"/>
              <a:t>δεξιότητες όπως μεθοδικότητα στην έρευνα, συλλογικότητα στην εργασία, επίλυση προβλημάτων και οργανωτικές ικανότητες</a:t>
            </a:r>
            <a:endParaRPr lang="el-GR" sz="2800" b="1" dirty="0"/>
          </a:p>
          <a:p>
            <a:endParaRPr lang="el-GR" sz="2800" dirty="0"/>
          </a:p>
        </p:txBody>
      </p:sp>
    </p:spTree>
    <p:extLst>
      <p:ext uri="{BB962C8B-B14F-4D97-AF65-F5344CB8AC3E}">
        <p14:creationId xmlns:p14="http://schemas.microsoft.com/office/powerpoint/2010/main" val="1970330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Διδακτική αξιοποίηση: οφέλη</a:t>
            </a:r>
            <a:endParaRPr lang="el-GR" dirty="0"/>
          </a:p>
        </p:txBody>
      </p:sp>
      <p:sp>
        <p:nvSpPr>
          <p:cNvPr id="3" name="Content Placeholder 2"/>
          <p:cNvSpPr>
            <a:spLocks noGrp="1"/>
          </p:cNvSpPr>
          <p:nvPr>
            <p:ph idx="1"/>
          </p:nvPr>
        </p:nvSpPr>
        <p:spPr>
          <a:xfrm>
            <a:off x="931334" y="2133600"/>
            <a:ext cx="9285536" cy="3585007"/>
          </a:xfrm>
        </p:spPr>
        <p:txBody>
          <a:bodyPr>
            <a:normAutofit/>
          </a:bodyPr>
          <a:lstStyle/>
          <a:p>
            <a:pPr lvl="0"/>
            <a:r>
              <a:rPr lang="el-GR" sz="2400" dirty="0"/>
              <a:t>Ενεργοποίηση και δραστηριοποίηση όλων των μαθητών, ακόμη και των πιο αδύναμων, οι οποίοι με δυσκολία ακολουθούν μία παραδοσιακή τάξη</a:t>
            </a:r>
          </a:p>
          <a:p>
            <a:pPr lvl="0"/>
            <a:r>
              <a:rPr lang="el-GR" sz="2400" dirty="0"/>
              <a:t>Καλλιέργεια δεξιοτήτων υψηλού επιπέδου, όπως ανάλυση πληροφορίας, σύνθεση μεταδιδόμενης πληροφορίας με προϋπάρχουσα γνώση</a:t>
            </a:r>
          </a:p>
          <a:p>
            <a:pPr lvl="0"/>
            <a:r>
              <a:rPr lang="el-GR" sz="2400" dirty="0"/>
              <a:t>Ανάπτυξη ψηφιακού </a:t>
            </a:r>
            <a:r>
              <a:rPr lang="el-GR" sz="2400" dirty="0" err="1"/>
              <a:t>εγγραμματισμού</a:t>
            </a:r>
            <a:r>
              <a:rPr lang="el-GR" sz="2400" dirty="0"/>
              <a:t>  και οπτικού αλφαβητισμού</a:t>
            </a:r>
          </a:p>
          <a:p>
            <a:endParaRPr lang="el-GR" sz="2400" dirty="0"/>
          </a:p>
        </p:txBody>
      </p:sp>
    </p:spTree>
    <p:extLst>
      <p:ext uri="{BB962C8B-B14F-4D97-AF65-F5344CB8AC3E}">
        <p14:creationId xmlns:p14="http://schemas.microsoft.com/office/powerpoint/2010/main" val="2871729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εκπαιδευτικού σεναρίου</a:t>
            </a:r>
            <a:endParaRPr lang="el-GR" dirty="0"/>
          </a:p>
        </p:txBody>
      </p:sp>
      <p:sp>
        <p:nvSpPr>
          <p:cNvPr id="3" name="Θέση περιεχομένου 2"/>
          <p:cNvSpPr>
            <a:spLocks noGrp="1"/>
          </p:cNvSpPr>
          <p:nvPr>
            <p:ph idx="1"/>
          </p:nvPr>
        </p:nvSpPr>
        <p:spPr>
          <a:xfrm>
            <a:off x="1097280" y="2226732"/>
            <a:ext cx="10058400" cy="3642361"/>
          </a:xfrm>
        </p:spPr>
        <p:txBody>
          <a:bodyPr/>
          <a:lstStyle/>
          <a:p>
            <a:r>
              <a:rPr lang="el-GR" u="sng" dirty="0">
                <a:hlinkClick r:id="rId2" tooltip="Εκπαιδευτικό Σενάριο_Διερευνητική Προσέγγιση.docx"/>
              </a:rPr>
              <a:t>Εκπαιδευτικό </a:t>
            </a:r>
            <a:r>
              <a:rPr lang="el-GR" u="sng" dirty="0" err="1">
                <a:hlinkClick r:id="rId2" tooltip="Εκπαιδευτικό Σενάριο_Διερευνητική Προσέγγιση.docx"/>
              </a:rPr>
              <a:t>Σενάριο_Διερευνητική</a:t>
            </a:r>
            <a:r>
              <a:rPr lang="el-GR" u="sng" dirty="0">
                <a:hlinkClick r:id="rId2" tooltip="Εκπαιδευτικό Σενάριο_Διερευνητική Προσέγγιση.docx"/>
              </a:rPr>
              <a:t> Προσέγγιση.</a:t>
            </a:r>
            <a:r>
              <a:rPr lang="en-US" u="sng" dirty="0" err="1">
                <a:hlinkClick r:id="rId2" tooltip="Εκπαιδευτικό Σενάριο_Διερευνητική Προσέγγιση.docx"/>
              </a:rPr>
              <a:t>docx</a:t>
            </a:r>
            <a:endParaRPr lang="el-GR" dirty="0"/>
          </a:p>
        </p:txBody>
      </p:sp>
    </p:spTree>
    <p:extLst>
      <p:ext uri="{BB962C8B-B14F-4D97-AF65-F5344CB8AC3E}">
        <p14:creationId xmlns:p14="http://schemas.microsoft.com/office/powerpoint/2010/main" val="411811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Εκπαιδευτικός</a:t>
            </a:r>
            <a:endParaRPr lang="el-GR" dirty="0"/>
          </a:p>
        </p:txBody>
      </p:sp>
      <p:sp>
        <p:nvSpPr>
          <p:cNvPr id="3" name="Content Placeholder 2"/>
          <p:cNvSpPr>
            <a:spLocks noGrp="1"/>
          </p:cNvSpPr>
          <p:nvPr>
            <p:ph idx="1"/>
          </p:nvPr>
        </p:nvSpPr>
        <p:spPr/>
        <p:txBody>
          <a:bodyPr/>
          <a:lstStyle/>
          <a:p>
            <a:r>
              <a:rPr lang="el-GR" dirty="0" smtClean="0"/>
              <a:t>Επιλογή </a:t>
            </a:r>
            <a:r>
              <a:rPr lang="en-US" dirty="0" smtClean="0"/>
              <a:t>video</a:t>
            </a:r>
          </a:p>
          <a:p>
            <a:r>
              <a:rPr lang="el-GR" dirty="0" smtClean="0"/>
              <a:t>Διαμόρφωση</a:t>
            </a:r>
          </a:p>
          <a:p>
            <a:pPr lvl="1"/>
            <a:r>
              <a:rPr lang="el-GR" dirty="0" smtClean="0"/>
              <a:t>περικοπή</a:t>
            </a:r>
          </a:p>
          <a:p>
            <a:pPr lvl="1"/>
            <a:r>
              <a:rPr lang="el-GR" dirty="0" smtClean="0"/>
              <a:t>υποτιτλισμός</a:t>
            </a:r>
          </a:p>
          <a:p>
            <a:pPr lvl="1"/>
            <a:r>
              <a:rPr lang="el-GR" dirty="0" smtClean="0"/>
              <a:t>προσθήκη αλληλεπιδραστικών στοιχείων</a:t>
            </a:r>
          </a:p>
          <a:p>
            <a:pPr lvl="1"/>
            <a:r>
              <a:rPr lang="el-GR" dirty="0" smtClean="0"/>
              <a:t>σχεδιασμός φύλλων εργασίας</a:t>
            </a:r>
          </a:p>
          <a:p>
            <a:endParaRPr lang="el-GR" dirty="0"/>
          </a:p>
        </p:txBody>
      </p:sp>
    </p:spTree>
    <p:extLst>
      <p:ext uri="{BB962C8B-B14F-4D97-AF65-F5344CB8AC3E}">
        <p14:creationId xmlns:p14="http://schemas.microsoft.com/office/powerpoint/2010/main" val="1945764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l-GR" sz="3600" dirty="0"/>
              <a:t>Ενδεικτικά Εργαλεία Επεξεργασίας</a:t>
            </a:r>
            <a:r>
              <a:rPr lang="en-US" sz="3600" dirty="0"/>
              <a:t> </a:t>
            </a:r>
            <a:r>
              <a:rPr lang="el-GR" sz="3600" dirty="0"/>
              <a:t>και δημιουργίας αλληλεπιδραστικού </a:t>
            </a:r>
            <a:r>
              <a:rPr lang="en-US" sz="3600" dirty="0"/>
              <a:t>video</a:t>
            </a:r>
            <a:endParaRPr lang="el-GR" sz="3600" dirty="0"/>
          </a:p>
        </p:txBody>
      </p:sp>
      <p:pic>
        <p:nvPicPr>
          <p:cNvPr id="18434" name="Picture 2"/>
          <p:cNvPicPr>
            <a:picLocks noChangeAspect="1" noChangeArrowheads="1"/>
          </p:cNvPicPr>
          <p:nvPr/>
        </p:nvPicPr>
        <p:blipFill>
          <a:blip r:embed="rId2" cstate="print"/>
          <a:srcRect/>
          <a:stretch>
            <a:fillRect/>
          </a:stretch>
        </p:blipFill>
        <p:spPr bwMode="auto">
          <a:xfrm>
            <a:off x="2063553" y="1412776"/>
            <a:ext cx="3149911" cy="1224136"/>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7104113" y="1124745"/>
            <a:ext cx="2886075" cy="2505075"/>
          </a:xfrm>
          <a:prstGeom prst="rect">
            <a:avLst/>
          </a:prstGeom>
          <a:noFill/>
          <a:ln w="9525">
            <a:noFill/>
            <a:miter lim="800000"/>
            <a:headEnd/>
            <a:tailEnd/>
          </a:ln>
        </p:spPr>
      </p:pic>
      <p:pic>
        <p:nvPicPr>
          <p:cNvPr id="18437" name="Picture 5" descr="Αποτέλεσμα εικόνας για Playposit"/>
          <p:cNvPicPr>
            <a:picLocks noChangeAspect="1" noChangeArrowheads="1"/>
          </p:cNvPicPr>
          <p:nvPr/>
        </p:nvPicPr>
        <p:blipFill>
          <a:blip r:embed="rId4" cstate="print"/>
          <a:srcRect/>
          <a:stretch>
            <a:fillRect/>
          </a:stretch>
        </p:blipFill>
        <p:spPr bwMode="auto">
          <a:xfrm>
            <a:off x="1919536" y="3645024"/>
            <a:ext cx="4104456" cy="1079928"/>
          </a:xfrm>
          <a:prstGeom prst="rect">
            <a:avLst/>
          </a:prstGeom>
          <a:noFill/>
        </p:spPr>
      </p:pic>
      <p:pic>
        <p:nvPicPr>
          <p:cNvPr id="18439" name="Picture 7" descr="Αποτέλεσμα εικόνας για vizia"/>
          <p:cNvPicPr>
            <a:picLocks noChangeAspect="1" noChangeArrowheads="1"/>
          </p:cNvPicPr>
          <p:nvPr/>
        </p:nvPicPr>
        <p:blipFill>
          <a:blip r:embed="rId5" cstate="print"/>
          <a:srcRect/>
          <a:stretch>
            <a:fillRect/>
          </a:stretch>
        </p:blipFill>
        <p:spPr bwMode="auto">
          <a:xfrm>
            <a:off x="7032104" y="4005064"/>
            <a:ext cx="2857500" cy="1905000"/>
          </a:xfrm>
          <a:prstGeom prst="rect">
            <a:avLst/>
          </a:prstGeom>
          <a:noFill/>
        </p:spPr>
      </p:pic>
    </p:spTree>
    <p:extLst>
      <p:ext uri="{BB962C8B-B14F-4D97-AF65-F5344CB8AC3E}">
        <p14:creationId xmlns:p14="http://schemas.microsoft.com/office/powerpoint/2010/main" val="823830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260648"/>
            <a:ext cx="8363272" cy="1282154"/>
          </a:xfrm>
        </p:spPr>
        <p:txBody>
          <a:bodyPr>
            <a:normAutofit fontScale="90000"/>
          </a:bodyPr>
          <a:lstStyle/>
          <a:p>
            <a:r>
              <a:rPr lang="el-GR" dirty="0" smtClean="0"/>
              <a:t>Ενδεικτικά Εργαλεία καταγραφής της οθόνης του υπολογιστή </a:t>
            </a:r>
            <a:endParaRPr lang="el-GR" dirty="0"/>
          </a:p>
        </p:txBody>
      </p:sp>
      <p:sp>
        <p:nvSpPr>
          <p:cNvPr id="3" name="Content Placeholder 2"/>
          <p:cNvSpPr>
            <a:spLocks noGrp="1"/>
          </p:cNvSpPr>
          <p:nvPr>
            <p:ph idx="1"/>
          </p:nvPr>
        </p:nvSpPr>
        <p:spPr/>
        <p:txBody>
          <a:bodyPr/>
          <a:lstStyle/>
          <a:p>
            <a:endParaRPr lang="el-GR" dirty="0"/>
          </a:p>
        </p:txBody>
      </p:sp>
      <p:pic>
        <p:nvPicPr>
          <p:cNvPr id="22530" name="Picture 2"/>
          <p:cNvPicPr>
            <a:picLocks noChangeAspect="1" noChangeArrowheads="1"/>
          </p:cNvPicPr>
          <p:nvPr/>
        </p:nvPicPr>
        <p:blipFill>
          <a:blip r:embed="rId2" cstate="print"/>
          <a:srcRect/>
          <a:stretch>
            <a:fillRect/>
          </a:stretch>
        </p:blipFill>
        <p:spPr bwMode="auto">
          <a:xfrm>
            <a:off x="1524001" y="1628800"/>
            <a:ext cx="5539571" cy="2592288"/>
          </a:xfrm>
          <a:prstGeom prst="rect">
            <a:avLst/>
          </a:prstGeom>
          <a:noFill/>
          <a:ln w="9525">
            <a:noFill/>
            <a:miter lim="800000"/>
            <a:headEnd/>
            <a:tailEnd/>
          </a:ln>
        </p:spPr>
      </p:pic>
      <p:pic>
        <p:nvPicPr>
          <p:cNvPr id="22532" name="Picture 4" descr="Αποτέλεσμα εικόνας για Jing"/>
          <p:cNvPicPr>
            <a:picLocks noChangeAspect="1" noChangeArrowheads="1"/>
          </p:cNvPicPr>
          <p:nvPr/>
        </p:nvPicPr>
        <p:blipFill>
          <a:blip r:embed="rId3" cstate="print"/>
          <a:srcRect/>
          <a:stretch>
            <a:fillRect/>
          </a:stretch>
        </p:blipFill>
        <p:spPr bwMode="auto">
          <a:xfrm>
            <a:off x="8328249" y="1484784"/>
            <a:ext cx="2085213" cy="2181159"/>
          </a:xfrm>
          <a:prstGeom prst="rect">
            <a:avLst/>
          </a:prstGeom>
          <a:noFill/>
        </p:spPr>
      </p:pic>
      <p:pic>
        <p:nvPicPr>
          <p:cNvPr id="22534" name="Picture 6" descr="Αποτέλεσμα εικόνας για Screenr"/>
          <p:cNvPicPr>
            <a:picLocks noChangeAspect="1" noChangeArrowheads="1"/>
          </p:cNvPicPr>
          <p:nvPr/>
        </p:nvPicPr>
        <p:blipFill>
          <a:blip r:embed="rId4" cstate="print"/>
          <a:srcRect/>
          <a:stretch>
            <a:fillRect/>
          </a:stretch>
        </p:blipFill>
        <p:spPr bwMode="auto">
          <a:xfrm>
            <a:off x="7284133" y="4149081"/>
            <a:ext cx="3171267" cy="2114179"/>
          </a:xfrm>
          <a:prstGeom prst="rect">
            <a:avLst/>
          </a:prstGeom>
          <a:noFill/>
        </p:spPr>
      </p:pic>
      <p:pic>
        <p:nvPicPr>
          <p:cNvPr id="22535" name="Picture 7"/>
          <p:cNvPicPr>
            <a:picLocks noChangeAspect="1" noChangeArrowheads="1"/>
          </p:cNvPicPr>
          <p:nvPr/>
        </p:nvPicPr>
        <p:blipFill>
          <a:blip r:embed="rId5" cstate="print"/>
          <a:srcRect/>
          <a:stretch>
            <a:fillRect/>
          </a:stretch>
        </p:blipFill>
        <p:spPr bwMode="auto">
          <a:xfrm>
            <a:off x="2279577" y="4581128"/>
            <a:ext cx="3267075" cy="1581150"/>
          </a:xfrm>
          <a:prstGeom prst="rect">
            <a:avLst/>
          </a:prstGeom>
          <a:noFill/>
          <a:ln w="9525">
            <a:noFill/>
            <a:miter lim="800000"/>
            <a:headEnd/>
            <a:tailEnd/>
          </a:ln>
        </p:spPr>
      </p:pic>
    </p:spTree>
    <p:extLst>
      <p:ext uri="{BB962C8B-B14F-4D97-AF65-F5344CB8AC3E}">
        <p14:creationId xmlns:p14="http://schemas.microsoft.com/office/powerpoint/2010/main" val="1465111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81200" y="274638"/>
            <a:ext cx="8435280" cy="1143000"/>
          </a:xfrm>
          <a:ln>
            <a:gradFill>
              <a:gsLst>
                <a:gs pos="0">
                  <a:schemeClr val="accent1">
                    <a:lumMod val="5000"/>
                    <a:lumOff val="95000"/>
                  </a:schemeClr>
                </a:gs>
                <a:gs pos="74000">
                  <a:schemeClr val="accent4">
                    <a:lumMod val="60000"/>
                    <a:lumOff val="40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r>
              <a:rPr lang="el-GR" dirty="0" smtClean="0"/>
              <a:t>Περιεχόμενα</a:t>
            </a:r>
            <a:endParaRPr lang="el-GR" dirty="0" smtClean="0"/>
          </a:p>
        </p:txBody>
      </p:sp>
      <p:sp>
        <p:nvSpPr>
          <p:cNvPr id="5123" name="Content Placeholder 2"/>
          <p:cNvSpPr>
            <a:spLocks noGrp="1"/>
          </p:cNvSpPr>
          <p:nvPr>
            <p:ph idx="1"/>
          </p:nvPr>
        </p:nvSpPr>
        <p:spPr/>
        <p:txBody>
          <a:bodyPr>
            <a:normAutofit/>
          </a:bodyPr>
          <a:lstStyle/>
          <a:p>
            <a:pPr marL="627063" indent="-627063">
              <a:buFont typeface="Wingdings" panose="05000000000000000000" pitchFamily="2" charset="2"/>
              <a:buChar char="Ø"/>
            </a:pPr>
            <a:r>
              <a:rPr lang="el-GR" sz="3200" dirty="0" smtClean="0"/>
              <a:t>το αλληλεπιδραστικό </a:t>
            </a:r>
            <a:r>
              <a:rPr lang="en-US" sz="3200" dirty="0" smtClean="0"/>
              <a:t>video</a:t>
            </a:r>
            <a:endParaRPr lang="el-GR" sz="3200" dirty="0" smtClean="0"/>
          </a:p>
          <a:p>
            <a:pPr marL="627063" indent="-627063">
              <a:buFont typeface="Wingdings" panose="05000000000000000000" pitchFamily="2" charset="2"/>
              <a:buChar char="Ø"/>
            </a:pPr>
            <a:r>
              <a:rPr lang="el-GR" sz="3200" dirty="0" smtClean="0"/>
              <a:t>εργαλεία επεξεργασίας </a:t>
            </a:r>
            <a:r>
              <a:rPr lang="en-US" sz="3200" dirty="0" smtClean="0"/>
              <a:t>video </a:t>
            </a:r>
            <a:r>
              <a:rPr lang="el-GR" sz="3200" dirty="0" smtClean="0"/>
              <a:t>και δημιουργίας αλληλεπιδραστικού </a:t>
            </a:r>
            <a:r>
              <a:rPr lang="en-US" sz="3200" dirty="0" smtClean="0"/>
              <a:t>video</a:t>
            </a:r>
            <a:endParaRPr lang="el-GR" sz="3200" dirty="0" smtClean="0"/>
          </a:p>
          <a:p>
            <a:pPr marL="627063" indent="-627063">
              <a:buFont typeface="Wingdings" panose="05000000000000000000" pitchFamily="2" charset="2"/>
              <a:buChar char="Ø"/>
            </a:pPr>
            <a:r>
              <a:rPr lang="el-GR" sz="3200" dirty="0" smtClean="0"/>
              <a:t>την αξιοποίηση στην εκπαιδευτική πράξη</a:t>
            </a:r>
          </a:p>
        </p:txBody>
      </p:sp>
    </p:spTree>
    <p:extLst>
      <p:ext uri="{BB962C8B-B14F-4D97-AF65-F5344CB8AC3E}">
        <p14:creationId xmlns:p14="http://schemas.microsoft.com/office/powerpoint/2010/main" val="2797395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a:buNone/>
            </a:pPr>
            <a:endParaRPr lang="el-GR" dirty="0"/>
          </a:p>
        </p:txBody>
      </p:sp>
      <p:sp>
        <p:nvSpPr>
          <p:cNvPr id="5" name="TextBox 4"/>
          <p:cNvSpPr txBox="1"/>
          <p:nvPr/>
        </p:nvSpPr>
        <p:spPr>
          <a:xfrm>
            <a:off x="1847529" y="5301208"/>
            <a:ext cx="2963119" cy="369332"/>
          </a:xfrm>
          <a:prstGeom prst="rect">
            <a:avLst/>
          </a:prstGeom>
          <a:noFill/>
        </p:spPr>
        <p:txBody>
          <a:bodyPr wrap="none" rtlCol="0">
            <a:spAutoFit/>
          </a:bodyPr>
          <a:lstStyle/>
          <a:p>
            <a:r>
              <a:rPr lang="en-US" dirty="0"/>
              <a:t>Video </a:t>
            </a:r>
            <a:r>
              <a:rPr lang="el-GR" dirty="0"/>
              <a:t>Πηγή: </a:t>
            </a:r>
            <a:r>
              <a:rPr lang="en-GB" dirty="0">
                <a:hlinkClick r:id="rId2"/>
              </a:rPr>
              <a:t>What Is Video ??</a:t>
            </a:r>
            <a:endParaRPr lang="en-GB" dirty="0"/>
          </a:p>
        </p:txBody>
      </p:sp>
      <p:pic>
        <p:nvPicPr>
          <p:cNvPr id="2051" name="Picture 3"/>
          <p:cNvPicPr>
            <a:picLocks noChangeAspect="1" noChangeArrowheads="1"/>
          </p:cNvPicPr>
          <p:nvPr/>
        </p:nvPicPr>
        <p:blipFill>
          <a:blip r:embed="rId3" cstate="print"/>
          <a:srcRect/>
          <a:stretch>
            <a:fillRect/>
          </a:stretch>
        </p:blipFill>
        <p:spPr bwMode="auto">
          <a:xfrm>
            <a:off x="1524001" y="1057276"/>
            <a:ext cx="9144000" cy="3922233"/>
          </a:xfrm>
          <a:prstGeom prst="rect">
            <a:avLst/>
          </a:prstGeom>
          <a:noFill/>
          <a:ln w="9525">
            <a:noFill/>
            <a:miter lim="800000"/>
            <a:headEnd/>
            <a:tailEnd/>
          </a:ln>
        </p:spPr>
      </p:pic>
    </p:spTree>
    <p:extLst>
      <p:ext uri="{BB962C8B-B14F-4D97-AF65-F5344CB8AC3E}">
        <p14:creationId xmlns:p14="http://schemas.microsoft.com/office/powerpoint/2010/main" val="3471572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10242" name="Picture 2"/>
          <p:cNvPicPr>
            <a:picLocks noChangeAspect="1" noChangeArrowheads="1"/>
          </p:cNvPicPr>
          <p:nvPr/>
        </p:nvPicPr>
        <p:blipFill>
          <a:blip r:embed="rId2" cstate="print"/>
          <a:srcRect/>
          <a:stretch>
            <a:fillRect/>
          </a:stretch>
        </p:blipFill>
        <p:spPr bwMode="auto">
          <a:xfrm>
            <a:off x="4295801" y="1"/>
            <a:ext cx="3552825" cy="2181225"/>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2495601" y="2132856"/>
            <a:ext cx="7458075" cy="4191000"/>
          </a:xfrm>
          <a:prstGeom prst="rect">
            <a:avLst/>
          </a:prstGeom>
          <a:noFill/>
          <a:ln w="9525">
            <a:noFill/>
            <a:miter lim="800000"/>
            <a:headEnd/>
            <a:tailEnd/>
          </a:ln>
        </p:spPr>
      </p:pic>
    </p:spTree>
    <p:extLst>
      <p:ext uri="{BB962C8B-B14F-4D97-AF65-F5344CB8AC3E}">
        <p14:creationId xmlns:p14="http://schemas.microsoft.com/office/powerpoint/2010/main" val="418312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diamond(in)">
                                      <p:cBhvr>
                                        <p:cTn id="7"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11266" name="Picture 2"/>
          <p:cNvPicPr>
            <a:picLocks noChangeAspect="1" noChangeArrowheads="1"/>
          </p:cNvPicPr>
          <p:nvPr/>
        </p:nvPicPr>
        <p:blipFill>
          <a:blip r:embed="rId2" cstate="print"/>
          <a:srcRect/>
          <a:stretch>
            <a:fillRect/>
          </a:stretch>
        </p:blipFill>
        <p:spPr bwMode="auto">
          <a:xfrm>
            <a:off x="4151784" y="1844825"/>
            <a:ext cx="4090194" cy="2977661"/>
          </a:xfrm>
          <a:prstGeom prst="rect">
            <a:avLst/>
          </a:prstGeom>
          <a:noFill/>
          <a:ln w="9525">
            <a:noFill/>
            <a:miter lim="800000"/>
            <a:headEnd/>
            <a:tailEnd/>
          </a:ln>
        </p:spPr>
      </p:pic>
    </p:spTree>
    <p:extLst>
      <p:ext uri="{BB962C8B-B14F-4D97-AF65-F5344CB8AC3E}">
        <p14:creationId xmlns:p14="http://schemas.microsoft.com/office/powerpoint/2010/main" val="2116421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Χρήσεις του </a:t>
            </a:r>
            <a:r>
              <a:rPr lang="en-US" dirty="0" smtClean="0"/>
              <a:t>video </a:t>
            </a:r>
            <a:r>
              <a:rPr lang="el-GR" dirty="0" smtClean="0"/>
              <a:t>στην εκπαιδευτική πράξη</a:t>
            </a:r>
            <a:endParaRPr lang="el-GR" dirty="0"/>
          </a:p>
        </p:txBody>
      </p:sp>
      <p:pic>
        <p:nvPicPr>
          <p:cNvPr id="4" name="Picture 3"/>
          <p:cNvPicPr/>
          <p:nvPr/>
        </p:nvPicPr>
        <p:blipFill>
          <a:blip r:embed="rId2" cstate="print"/>
          <a:srcRect/>
          <a:stretch>
            <a:fillRect/>
          </a:stretch>
        </p:blipFill>
        <p:spPr bwMode="auto">
          <a:xfrm>
            <a:off x="3575720" y="1484784"/>
            <a:ext cx="5688632" cy="4680520"/>
          </a:xfrm>
          <a:prstGeom prst="rect">
            <a:avLst/>
          </a:prstGeom>
          <a:noFill/>
          <a:ln w="9525">
            <a:noFill/>
            <a:miter lim="800000"/>
            <a:headEnd/>
            <a:tailEnd/>
          </a:ln>
        </p:spPr>
      </p:pic>
    </p:spTree>
    <p:extLst>
      <p:ext uri="{BB962C8B-B14F-4D97-AF65-F5344CB8AC3E}">
        <p14:creationId xmlns:p14="http://schemas.microsoft.com/office/powerpoint/2010/main" val="2184062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3322712" cy="3154362"/>
          </a:xfrm>
        </p:spPr>
        <p:txBody>
          <a:bodyPr/>
          <a:lstStyle/>
          <a:p>
            <a:r>
              <a:rPr lang="el-GR" dirty="0" smtClean="0"/>
              <a:t>Τύποι παραγωγής  </a:t>
            </a:r>
            <a:r>
              <a:rPr lang="en-US" dirty="0" smtClean="0"/>
              <a:t>video </a:t>
            </a:r>
            <a:endParaRPr lang="el-GR" dirty="0"/>
          </a:p>
        </p:txBody>
      </p:sp>
      <p:pic>
        <p:nvPicPr>
          <p:cNvPr id="5" name="Picture 4"/>
          <p:cNvPicPr/>
          <p:nvPr/>
        </p:nvPicPr>
        <p:blipFill>
          <a:blip r:embed="rId2" cstate="print"/>
          <a:srcRect/>
          <a:stretch>
            <a:fillRect/>
          </a:stretch>
        </p:blipFill>
        <p:spPr bwMode="auto">
          <a:xfrm>
            <a:off x="5303912" y="1"/>
            <a:ext cx="5364088" cy="6243221"/>
          </a:xfrm>
          <a:prstGeom prst="rect">
            <a:avLst/>
          </a:prstGeom>
          <a:noFill/>
          <a:ln w="9525">
            <a:noFill/>
            <a:miter lim="800000"/>
            <a:headEnd/>
            <a:tailEnd/>
          </a:ln>
        </p:spPr>
      </p:pic>
    </p:spTree>
    <p:extLst>
      <p:ext uri="{BB962C8B-B14F-4D97-AF65-F5344CB8AC3E}">
        <p14:creationId xmlns:p14="http://schemas.microsoft.com/office/powerpoint/2010/main" val="1341733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8686800" cy="1143000"/>
          </a:xfrm>
        </p:spPr>
        <p:txBody>
          <a:bodyPr>
            <a:normAutofit fontScale="90000"/>
          </a:bodyPr>
          <a:lstStyle/>
          <a:p>
            <a:r>
              <a:rPr lang="en-US" dirty="0" smtClean="0"/>
              <a:t>Video </a:t>
            </a:r>
            <a:r>
              <a:rPr lang="el-GR" dirty="0" smtClean="0"/>
              <a:t>συνεχούς ροής </a:t>
            </a:r>
            <a:r>
              <a:rPr lang="en-US" dirty="0" smtClean="0"/>
              <a:t>(video streaming)</a:t>
            </a:r>
            <a:endParaRPr lang="el-GR" dirty="0"/>
          </a:p>
        </p:txBody>
      </p:sp>
      <p:sp>
        <p:nvSpPr>
          <p:cNvPr id="3" name="Content Placeholder 2"/>
          <p:cNvSpPr>
            <a:spLocks noGrp="1"/>
          </p:cNvSpPr>
          <p:nvPr>
            <p:ph idx="1"/>
          </p:nvPr>
        </p:nvSpPr>
        <p:spPr/>
        <p:txBody>
          <a:bodyPr/>
          <a:lstStyle/>
          <a:p>
            <a:r>
              <a:rPr lang="el-GR" dirty="0"/>
              <a:t>το </a:t>
            </a:r>
            <a:r>
              <a:rPr lang="en-US" dirty="0"/>
              <a:t>video </a:t>
            </a:r>
            <a:r>
              <a:rPr lang="el-GR" dirty="0"/>
              <a:t>που δεν απαιτείται η εκ των προτέρων συνολική αποθήκευσή του στον υπολογιστή του χρήστη πριν αυτός μπορεί να το δει, αλλά είναι συμπιεσμένο και μεταδίδεται σε μικρά πακέτα τα οποία προβάλλονται μέσω κατάλληλης εφαρμογής σε πραγματικό</a:t>
            </a:r>
            <a:endParaRPr lang="el-GR" dirty="0"/>
          </a:p>
        </p:txBody>
      </p:sp>
    </p:spTree>
    <p:extLst>
      <p:ext uri="{BB962C8B-B14F-4D97-AF65-F5344CB8AC3E}">
        <p14:creationId xmlns:p14="http://schemas.microsoft.com/office/powerpoint/2010/main" val="3035471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315416"/>
            <a:ext cx="8686800" cy="1143000"/>
          </a:xfrm>
        </p:spPr>
        <p:txBody>
          <a:bodyPr>
            <a:normAutofit fontScale="90000"/>
          </a:bodyPr>
          <a:lstStyle/>
          <a:p>
            <a:r>
              <a:rPr lang="en-US" dirty="0" smtClean="0"/>
              <a:t>Video </a:t>
            </a:r>
            <a:r>
              <a:rPr lang="el-GR" dirty="0" smtClean="0"/>
              <a:t>συνεχούς ροής </a:t>
            </a:r>
            <a:r>
              <a:rPr lang="en-US" dirty="0" smtClean="0"/>
              <a:t>(video streaming)</a:t>
            </a:r>
            <a:endParaRPr lang="el-GR" dirty="0"/>
          </a:p>
        </p:txBody>
      </p:sp>
      <p:sp>
        <p:nvSpPr>
          <p:cNvPr id="3" name="Content Placeholder 2"/>
          <p:cNvSpPr>
            <a:spLocks noGrp="1"/>
          </p:cNvSpPr>
          <p:nvPr>
            <p:ph idx="1"/>
          </p:nvPr>
        </p:nvSpPr>
        <p:spPr>
          <a:xfrm>
            <a:off x="2207568" y="5805264"/>
            <a:ext cx="8147248" cy="532656"/>
          </a:xfrm>
        </p:spPr>
        <p:txBody>
          <a:bodyPr/>
          <a:lstStyle/>
          <a:p>
            <a:pPr marL="0" indent="0">
              <a:buNone/>
            </a:pPr>
            <a:r>
              <a:rPr lang="el-GR" sz="1400" dirty="0">
                <a:hlinkClick r:id="rId2"/>
              </a:rPr>
              <a:t>Πηγή εικόνας: </a:t>
            </a:r>
            <a:r>
              <a:rPr lang="en-GB" sz="1400" dirty="0">
                <a:hlinkClick r:id="rId2"/>
              </a:rPr>
              <a:t>http://computer.howstuffworks.com/internet/basics/streaming-video-and-audio1.htm</a:t>
            </a:r>
            <a:endParaRPr lang="el-GR" sz="1400" dirty="0"/>
          </a:p>
        </p:txBody>
      </p:sp>
      <p:pic>
        <p:nvPicPr>
          <p:cNvPr id="12290" name="Picture 2" descr="streaming"/>
          <p:cNvPicPr>
            <a:picLocks noChangeAspect="1" noChangeArrowheads="1"/>
          </p:cNvPicPr>
          <p:nvPr/>
        </p:nvPicPr>
        <p:blipFill>
          <a:blip r:embed="rId3" cstate="print"/>
          <a:srcRect/>
          <a:stretch>
            <a:fillRect/>
          </a:stretch>
        </p:blipFill>
        <p:spPr bwMode="auto">
          <a:xfrm>
            <a:off x="3359696" y="692696"/>
            <a:ext cx="5616624" cy="5042956"/>
          </a:xfrm>
          <a:prstGeom prst="rect">
            <a:avLst/>
          </a:prstGeom>
          <a:noFill/>
        </p:spPr>
      </p:pic>
    </p:spTree>
    <p:extLst>
      <p:ext uri="{BB962C8B-B14F-4D97-AF65-F5344CB8AC3E}">
        <p14:creationId xmlns:p14="http://schemas.microsoft.com/office/powerpoint/2010/main" val="1130966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TotalTime>
  <Words>364</Words>
  <Application>Microsoft Office PowerPoint</Application>
  <PresentationFormat>Ευρεία οθόνη</PresentationFormat>
  <Paragraphs>47</Paragraphs>
  <Slides>19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19</vt:i4>
      </vt:variant>
    </vt:vector>
  </HeadingPairs>
  <TitlesOfParts>
    <vt:vector size="23" baseType="lpstr">
      <vt:lpstr>Calibri</vt:lpstr>
      <vt:lpstr>Calibri Light</vt:lpstr>
      <vt:lpstr>Wingdings</vt:lpstr>
      <vt:lpstr>Ανασκόπηση</vt:lpstr>
      <vt:lpstr>Χρήση video ως εργαλείο διδασκαλίας</vt:lpstr>
      <vt:lpstr>Περιεχόμενα</vt:lpstr>
      <vt:lpstr>Παρουσίαση του PowerPoint</vt:lpstr>
      <vt:lpstr>Παρουσίαση του PowerPoint</vt:lpstr>
      <vt:lpstr>Παρουσίαση του PowerPoint</vt:lpstr>
      <vt:lpstr>Χρήσεις του video στην εκπαιδευτική πράξη</vt:lpstr>
      <vt:lpstr>Τύποι παραγωγής  video </vt:lpstr>
      <vt:lpstr>Video συνεχούς ροής (video streaming)</vt:lpstr>
      <vt:lpstr>Video συνεχούς ροής (video streaming)</vt:lpstr>
      <vt:lpstr>Παρουσίαση του PowerPoint</vt:lpstr>
      <vt:lpstr>Κριτήρια επιλογής video</vt:lpstr>
      <vt:lpstr>Κριτήρια επιλογής video</vt:lpstr>
      <vt:lpstr>Παρουσίαση του PowerPoint</vt:lpstr>
      <vt:lpstr>Διδακτική αξιοποίηση</vt:lpstr>
      <vt:lpstr>Διδακτική αξιοποίηση: οφέλη</vt:lpstr>
      <vt:lpstr>Παράδειγμα εκπαιδευτικού σεναρίου</vt:lpstr>
      <vt:lpstr>Εκπαιδευτικός</vt:lpstr>
      <vt:lpstr>Ενδεικτικά Εργαλεία Επεξεργασίας και δημιουργίας αλληλεπιδραστικού video</vt:lpstr>
      <vt:lpstr>Ενδεικτικά Εργαλεία καταγραφής της οθόνης του υπολογιστή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Χρήση video ως εργαλείο διδασκαλίας</dc:title>
  <dc:creator>Kyparisia Papanikolaou</dc:creator>
  <cp:lastModifiedBy>Kyparisia Papanikolaou</cp:lastModifiedBy>
  <cp:revision>4</cp:revision>
  <dcterms:created xsi:type="dcterms:W3CDTF">2018-11-25T20:51:09Z</dcterms:created>
  <dcterms:modified xsi:type="dcterms:W3CDTF">2018-11-25T20:55:47Z</dcterms:modified>
</cp:coreProperties>
</file>