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7" r:id="rId3"/>
    <p:sldId id="274" r:id="rId4"/>
    <p:sldId id="280" r:id="rId5"/>
    <p:sldId id="279" r:id="rId6"/>
    <p:sldId id="283" r:id="rId7"/>
    <p:sldId id="257" r:id="rId8"/>
    <p:sldId id="275" r:id="rId9"/>
    <p:sldId id="259" r:id="rId10"/>
    <p:sldId id="285" r:id="rId11"/>
    <p:sldId id="276" r:id="rId12"/>
    <p:sldId id="260" r:id="rId13"/>
    <p:sldId id="258" r:id="rId14"/>
    <p:sldId id="284" r:id="rId15"/>
    <p:sldId id="262" r:id="rId16"/>
    <p:sldId id="269"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ABDB77"/>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19D9A-E37E-4303-B09C-5485BA1CE5AD}" type="datetimeFigureOut">
              <a:rPr lang="el-GR" smtClean="0"/>
              <a:t>17/3/2019</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73FA9-792C-40C2-86A6-6DB0F2F59B43}" type="slidenum">
              <a:rPr lang="el-GR" smtClean="0"/>
              <a:t>‹#›</a:t>
            </a:fld>
            <a:endParaRPr lang="el-GR"/>
          </a:p>
        </p:txBody>
      </p:sp>
    </p:spTree>
    <p:extLst>
      <p:ext uri="{BB962C8B-B14F-4D97-AF65-F5344CB8AC3E}">
        <p14:creationId xmlns:p14="http://schemas.microsoft.com/office/powerpoint/2010/main" val="22435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4B73FA9-792C-40C2-86A6-6DB0F2F59B43}" type="slidenum">
              <a:rPr lang="el-GR" smtClean="0"/>
              <a:t>3</a:t>
            </a:fld>
            <a:endParaRPr lang="el-GR"/>
          </a:p>
        </p:txBody>
      </p:sp>
    </p:spTree>
    <p:extLst>
      <p:ext uri="{BB962C8B-B14F-4D97-AF65-F5344CB8AC3E}">
        <p14:creationId xmlns:p14="http://schemas.microsoft.com/office/powerpoint/2010/main" val="1620958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17/3/2019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17/3/2019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17/3/2019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17/3/2019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124206"/>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Στάδια αντίληψης του θανάτου στα παιδιά</a:t>
            </a:r>
            <a:endParaRPr lang="el-GR" sz="2000" dirty="0"/>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ü"/>
            </a:pPr>
            <a:r>
              <a:rPr lang="el-GR" sz="1400" dirty="0" smtClean="0">
                <a:latin typeface="Comic Sans MS" panose="030F0702030302020204" pitchFamily="66" charset="0"/>
              </a:rPr>
              <a:t>1</a:t>
            </a:r>
            <a:r>
              <a:rPr lang="el-GR" sz="1400" baseline="30000" dirty="0" smtClean="0">
                <a:latin typeface="Comic Sans MS" panose="030F0702030302020204" pitchFamily="66" charset="0"/>
              </a:rPr>
              <a:t>ο</a:t>
            </a:r>
            <a:r>
              <a:rPr lang="el-GR" sz="1400" dirty="0" smtClean="0">
                <a:latin typeface="Comic Sans MS" panose="030F0702030302020204" pitchFamily="66" charset="0"/>
              </a:rPr>
              <a:t> στάδιο (3 – 5 ετών): ο θάνατος είναι προσωρινός, μια συνέχιση της ζωής ή σαν κατάσταση ύπνου.</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2</a:t>
            </a:r>
            <a:r>
              <a:rPr lang="el-GR" sz="1400" baseline="30000" dirty="0" smtClean="0">
                <a:latin typeface="Comic Sans MS" panose="030F0702030302020204" pitchFamily="66" charset="0"/>
              </a:rPr>
              <a:t>ο</a:t>
            </a:r>
            <a:r>
              <a:rPr lang="el-GR" sz="1400" dirty="0" smtClean="0">
                <a:latin typeface="Comic Sans MS" panose="030F0702030302020204" pitchFamily="66" charset="0"/>
              </a:rPr>
              <a:t> στάδιο (5 – 9 ετών): ο θάνατος είναι οριστικός και εμφανίζεται με μια μορφή (π.χ. Χάρος)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3</a:t>
            </a:r>
            <a:r>
              <a:rPr lang="el-GR" sz="1400" baseline="30000" dirty="0" smtClean="0">
                <a:latin typeface="Comic Sans MS" panose="030F0702030302020204" pitchFamily="66" charset="0"/>
              </a:rPr>
              <a:t>ο</a:t>
            </a:r>
            <a:r>
              <a:rPr lang="el-GR" sz="1400" dirty="0" smtClean="0">
                <a:latin typeface="Comic Sans MS" panose="030F0702030302020204" pitchFamily="66" charset="0"/>
              </a:rPr>
              <a:t> στάδιο (9+ ετών): ο θάνατος είναι οριστικός</a:t>
            </a:r>
          </a:p>
          <a:p>
            <a:pPr algn="just">
              <a:buFont typeface="Wingdings" panose="05000000000000000000" pitchFamily="2" charset="2"/>
              <a:buChar char="ü"/>
            </a:pPr>
            <a:endParaRPr lang="el-GR" sz="1400" dirty="0">
              <a:latin typeface="Comic Sans MS" panose="030F0702030302020204" pitchFamily="66" charset="0"/>
            </a:endParaRPr>
          </a:p>
          <a:p>
            <a:pPr marL="0" indent="0" algn="just">
              <a:buNone/>
            </a:pPr>
            <a:endParaRPr lang="el-GR" sz="1400" dirty="0" smtClean="0">
              <a:latin typeface="Comic Sans MS" panose="030F0702030302020204" pitchFamily="66" charset="0"/>
            </a:endParaRPr>
          </a:p>
          <a:p>
            <a:pPr marL="0" indent="0" algn="just">
              <a:buNone/>
            </a:pPr>
            <a:r>
              <a:rPr lang="el-GR" sz="1400" dirty="0" smtClean="0">
                <a:latin typeface="Comic Sans MS" panose="030F0702030302020204" pitchFamily="66" charset="0"/>
              </a:rPr>
              <a:t>Σημείωση: Η ηλικία από μόνη της δεν καθορίζει το επίπεδο κατανόησης του παιδιού, αλλά είναι απαραίτητο να συνυπολογιστούν και άλλοι παράγοντες, όπως η ευφυΐα του, η συναισθηματική του ωριμότητα, το μορφωτικό επίπεδο της οικογένειας, καθώς επίσης αν έχει εκτεθεί σε καταστάσεις θανάτου ή προβλήματα υγείας.</a:t>
            </a: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814" y="356454"/>
            <a:ext cx="1554541" cy="900000"/>
          </a:xfrm>
          <a:prstGeom prst="rect">
            <a:avLst/>
          </a:prstGeom>
        </p:spPr>
      </p:pic>
    </p:spTree>
    <p:extLst>
      <p:ext uri="{BB962C8B-B14F-4D97-AF65-F5344CB8AC3E}">
        <p14:creationId xmlns:p14="http://schemas.microsoft.com/office/powerpoint/2010/main" val="306631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Πένθος στην παιδική ηλικία</a:t>
            </a:r>
            <a:endParaRPr lang="el-GR" sz="2000" dirty="0"/>
          </a:p>
        </p:txBody>
      </p:sp>
      <p:sp>
        <p:nvSpPr>
          <p:cNvPr id="3" name="Θέση περιεχομένου 2"/>
          <p:cNvSpPr>
            <a:spLocks noGrp="1"/>
          </p:cNvSpPr>
          <p:nvPr>
            <p:ph idx="1"/>
          </p:nvPr>
        </p:nvSpPr>
        <p:spPr>
          <a:gradFill>
            <a:gsLst>
              <a:gs pos="20000">
                <a:srgbClr val="FFFFFF"/>
              </a:gs>
              <a:gs pos="78000">
                <a:srgbClr val="E6E6E6"/>
              </a:gs>
              <a:gs pos="93000">
                <a:srgbClr val="7D8496"/>
              </a:gs>
              <a:gs pos="89000">
                <a:srgbClr val="E6E6E6"/>
              </a:gs>
              <a:gs pos="95000">
                <a:srgbClr val="7D8496"/>
              </a:gs>
              <a:gs pos="100000">
                <a:srgbClr val="E6E6E6"/>
              </a:gs>
            </a:gsLst>
            <a:lin ang="5400000" scaled="0"/>
          </a:gradFill>
        </p:spPr>
        <p:txBody>
          <a:bodyPr>
            <a:normAutofit lnSpcReduction="10000"/>
          </a:bodyPr>
          <a:lstStyle/>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Δυσκολία </a:t>
            </a:r>
            <a:r>
              <a:rPr lang="el-GR" sz="1400" dirty="0" smtClean="0">
                <a:latin typeface="Comic Sans MS" panose="030F0702030302020204" pitchFamily="66" charset="0"/>
              </a:rPr>
              <a:t>στη διαχείριση του </a:t>
            </a:r>
            <a:r>
              <a:rPr lang="el-GR" sz="1400" dirty="0" smtClean="0">
                <a:latin typeface="Comic Sans MS" panose="030F0702030302020204" pitchFamily="66" charset="0"/>
              </a:rPr>
              <a:t>πένθους (εναλλαγές περιόδων θλίψης και περιόδων που δείχνουν </a:t>
            </a:r>
            <a:r>
              <a:rPr lang="el-GR" sz="1400" dirty="0" err="1" smtClean="0">
                <a:latin typeface="Comic Sans MS" panose="030F0702030302020204" pitchFamily="66" charset="0"/>
              </a:rPr>
              <a:t>ότ</a:t>
            </a:r>
            <a:r>
              <a:rPr lang="el-GR" sz="1400" dirty="0" smtClean="0">
                <a:latin typeface="Comic Sans MS" panose="030F0702030302020204" pitchFamily="66" charset="0"/>
              </a:rPr>
              <a:t> δε συμβαίνει τίποτα)</a:t>
            </a:r>
            <a:endParaRPr lang="el-GR" sz="1400" dirty="0" smtClean="0">
              <a:latin typeface="Comic Sans MS" panose="030F0702030302020204" pitchFamily="66" charset="0"/>
            </a:endParaRP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Εναλλακτικοί τρόποι έκφρασης του πένθους (αλλαγή συμπεριφοράς – </a:t>
            </a:r>
            <a:r>
              <a:rPr lang="el-GR" sz="1400" dirty="0" err="1" smtClean="0">
                <a:latin typeface="Comic Sans MS" panose="030F0702030302020204" pitchFamily="66" charset="0"/>
              </a:rPr>
              <a:t>υπερκινητικότητα</a:t>
            </a:r>
            <a:r>
              <a:rPr lang="el-GR" sz="1400" dirty="0" smtClean="0">
                <a:latin typeface="Comic Sans MS" panose="030F0702030302020204" pitchFamily="66" charset="0"/>
              </a:rPr>
              <a:t> – επιθετικότητα – απόσυρση – παλινδρόμηση σε προηγούμενα αναπτυξιακά στάδια, διαταραχές στον ύπνο, σωματικές ενοχλήσεις, ζωγραφιές, αλλαγή στη σχολική επίδοση, διάσπαση </a:t>
            </a:r>
            <a:r>
              <a:rPr lang="el-GR" sz="1400" dirty="0" smtClean="0">
                <a:latin typeface="Comic Sans MS" panose="030F0702030302020204" pitchFamily="66" charset="0"/>
              </a:rPr>
              <a:t>προσοχής, έντονα και αντιφατικά συναισθήματα, όπως ανασφάλεια και φόβο, θλίψη, οργή και ενοχές, λαχτάρα να ξαναδούν το αγαπημένο τους πρόσωπο)</a:t>
            </a:r>
            <a:endParaRPr lang="el-GR" sz="1400" dirty="0" smtClean="0">
              <a:latin typeface="Comic Sans MS" panose="030F0702030302020204" pitchFamily="66" charset="0"/>
            </a:endParaRP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Βιώνουν μια βαθιά </a:t>
            </a:r>
            <a:r>
              <a:rPr lang="el-GR" sz="1400" dirty="0" smtClean="0">
                <a:latin typeface="Comic Sans MS" panose="030F0702030302020204" pitchFamily="66" charset="0"/>
              </a:rPr>
              <a:t>ανασφάλεια (φόβος για άλλες απώλειες αγαπημένων προσώπων ή και των ίδιων</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Φοβούνται ότι τα ίδια προκάλεσαν την απώλεια και μπορεί να αισθάνονται και ενοχές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πένθος των παιδιών μπορεί να γίνει πιο έντονο με το πέρασμα του </a:t>
            </a:r>
            <a:r>
              <a:rPr lang="el-GR" sz="1400" dirty="0" smtClean="0">
                <a:latin typeface="Comic Sans MS" panose="030F0702030302020204" pitchFamily="66" charset="0"/>
              </a:rPr>
              <a:t>χρόνου</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Κρύβουν τη θλίψη τους για να προστατεύσουν τους ενήλικες ή για να μην τους αναστατώσουν ακόμα περισσότερο.</a:t>
            </a:r>
            <a:endParaRPr lang="el-GR" sz="14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Tree>
    <p:extLst>
      <p:ext uri="{BB962C8B-B14F-4D97-AF65-F5344CB8AC3E}">
        <p14:creationId xmlns:p14="http://schemas.microsoft.com/office/powerpoint/2010/main" val="213078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Βήματα – Ενέργειες πένθους σε παιδιά</a:t>
            </a:r>
            <a:endParaRPr lang="el-GR" sz="1600" dirty="0"/>
          </a:p>
        </p:txBody>
      </p:sp>
      <p:sp>
        <p:nvSpPr>
          <p:cNvPr id="3" name="Θέση περιεχομένου 2"/>
          <p:cNvSpPr>
            <a:spLocks noGrp="1"/>
          </p:cNvSpPr>
          <p:nvPr>
            <p:ph idx="1"/>
          </p:nvPr>
        </p:nvSpPr>
        <p:spPr>
          <a:xfrm>
            <a:off x="467544" y="1484664"/>
            <a:ext cx="8229600" cy="4752648"/>
          </a:xfrm>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marL="0" indent="0">
              <a:buNone/>
            </a:pPr>
            <a:endParaRPr lang="el-GR" sz="1400" u="sng" dirty="0" smtClean="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Δυνατότητα να μιλήσουν και να ακουστούν</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Επεξεργασία συναισθημάτων  (μέσα από ιστορίες</a:t>
            </a:r>
            <a:r>
              <a:rPr lang="el-GR" sz="1300" dirty="0" smtClean="0">
                <a:latin typeface="Comic Sans MS" panose="030F0702030302020204" pitchFamily="66" charset="0"/>
              </a:rPr>
              <a:t>, παραμύθια, </a:t>
            </a:r>
            <a:r>
              <a:rPr lang="el-GR" sz="1300" dirty="0" smtClean="0">
                <a:latin typeface="Comic Sans MS" panose="030F0702030302020204" pitchFamily="66" charset="0"/>
              </a:rPr>
              <a:t>κουκλοθέατρο, ζωγραφική, προγράμματα συναισθηματικής νοημοσύνης)</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Ενίσχυση κοινωνικού περιβάλλοντος (φίλοι, οικογένεια) για υποστήριξη</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Λέμε την αλήθεια (προσοχή και ευαισθησία)</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Ενημέρωση το συντομότερο δυνατόν για το γεγονός</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Παρέχουμε πληροφορίες σε μικρές δόσεις</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Χρήση λέξεων όπως ‘θάνατος’, </a:t>
            </a:r>
            <a:r>
              <a:rPr lang="el-GR" sz="1300" dirty="0" err="1" smtClean="0">
                <a:latin typeface="Comic Sans MS" panose="030F0702030302020204" pitchFamily="66" charset="0"/>
              </a:rPr>
              <a:t>΄πέθανε</a:t>
            </a:r>
            <a:r>
              <a:rPr lang="el-GR" sz="1300" dirty="0" smtClean="0">
                <a:latin typeface="Comic Sans MS" panose="030F0702030302020204" pitchFamily="66" charset="0"/>
              </a:rPr>
              <a:t>’ , ‘νεκρός’</a:t>
            </a:r>
          </a:p>
          <a:p>
            <a:pPr>
              <a:buFont typeface="Wingdings" panose="05000000000000000000" pitchFamily="2" charset="2"/>
              <a:buChar char="ü"/>
            </a:pPr>
            <a:endParaRPr lang="el-GR" sz="1300" dirty="0">
              <a:latin typeface="Comic Sans MS" panose="030F0702030302020204" pitchFamily="66" charset="0"/>
            </a:endParaRPr>
          </a:p>
          <a:p>
            <a:pPr>
              <a:buFont typeface="Wingdings" panose="05000000000000000000" pitchFamily="2" charset="2"/>
              <a:buChar char="ü"/>
            </a:pPr>
            <a:r>
              <a:rPr lang="el-GR" sz="1300" dirty="0" smtClean="0">
                <a:latin typeface="Comic Sans MS" panose="030F0702030302020204" pitchFamily="66" charset="0"/>
              </a:rPr>
              <a:t>Σταθερό το κοινωνικό περιβάλλον του παιδιού</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marL="0" indent="0">
              <a:buNone/>
            </a:pPr>
            <a:endParaRPr lang="el-GR" sz="1800" dirty="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235968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a:bodyPr>
          <a:lstStyle/>
          <a:p>
            <a:pPr algn="r"/>
            <a:r>
              <a:rPr lang="el-GR" sz="1800" b="1" i="1" dirty="0">
                <a:solidFill>
                  <a:srgbClr val="008080"/>
                </a:solidFill>
              </a:rPr>
              <a:t>Βήματα – Ενέργειες πένθους σε παιδιά</a:t>
            </a:r>
            <a:endParaRPr lang="el-GR" sz="1800" dirty="0"/>
          </a:p>
        </p:txBody>
      </p:sp>
      <p:sp>
        <p:nvSpPr>
          <p:cNvPr id="3" name="Θέση περιεχομένου 2"/>
          <p:cNvSpPr>
            <a:spLocks noGrp="1"/>
          </p:cNvSpPr>
          <p:nvPr>
            <p:ph idx="1"/>
          </p:nvPr>
        </p:nvSpPr>
        <p:spPr>
          <a:xfrm>
            <a:off x="581117" y="1700808"/>
            <a:ext cx="8229600" cy="4281339"/>
          </a:xfrm>
          <a:gradFill>
            <a:gsLst>
              <a:gs pos="90000">
                <a:srgbClr val="FFFFFF"/>
              </a:gs>
              <a:gs pos="97000">
                <a:srgbClr val="E6E6E6"/>
              </a:gs>
              <a:gs pos="100000">
                <a:srgbClr val="7D8496"/>
              </a:gs>
              <a:gs pos="95000">
                <a:srgbClr val="E6E6E6"/>
              </a:gs>
              <a:gs pos="99000">
                <a:srgbClr val="7D8496"/>
              </a:gs>
              <a:gs pos="100000">
                <a:srgbClr val="E6E6E6"/>
              </a:gs>
            </a:gsLst>
            <a:lin ang="5400000" scaled="0"/>
          </a:gradFill>
          <a:ln>
            <a:solidFill>
              <a:schemeClr val="tx1"/>
            </a:solidFill>
          </a:ln>
        </p:spPr>
        <p:txBody>
          <a:bodyPr>
            <a:normAutofit/>
          </a:bodyPr>
          <a:lstStyle/>
          <a:p>
            <a:pPr marL="0" indent="0" algn="just">
              <a:buNone/>
            </a:pPr>
            <a:r>
              <a:rPr lang="el-GR" sz="1400" dirty="0" smtClean="0">
                <a:latin typeface="Comic Sans MS" panose="030F0702030302020204" pitchFamily="66" charset="0"/>
              </a:rPr>
              <a:t>      </a:t>
            </a:r>
          </a:p>
          <a:p>
            <a:pPr algn="just">
              <a:buFont typeface="Wingdings" panose="05000000000000000000" pitchFamily="2" charset="2"/>
              <a:buChar char="ü"/>
            </a:pPr>
            <a:r>
              <a:rPr lang="el-GR" sz="1300" dirty="0" smtClean="0">
                <a:latin typeface="Comic Sans MS" panose="030F0702030302020204" pitchFamily="66" charset="0"/>
              </a:rPr>
              <a:t>Δεν κρύβουμε τη θλίψη μας ούτε κατακλυζόμαστε από αυτή</a:t>
            </a:r>
          </a:p>
          <a:p>
            <a:pPr algn="just">
              <a:buFont typeface="Wingdings" panose="05000000000000000000" pitchFamily="2" charset="2"/>
              <a:buChar char="ü"/>
            </a:pPr>
            <a:endParaRPr lang="el-GR" sz="1300" dirty="0">
              <a:latin typeface="Comic Sans MS" panose="030F0702030302020204" pitchFamily="66" charset="0"/>
            </a:endParaRPr>
          </a:p>
          <a:p>
            <a:pPr algn="just">
              <a:buFont typeface="Wingdings" panose="05000000000000000000" pitchFamily="2" charset="2"/>
              <a:buChar char="ü"/>
            </a:pPr>
            <a:r>
              <a:rPr lang="el-GR" sz="1300" dirty="0" smtClean="0">
                <a:latin typeface="Comic Sans MS" panose="030F0702030302020204" pitchFamily="66" charset="0"/>
              </a:rPr>
              <a:t>Αναγνωρίζουμε τη μεγάλη διάρκεια του πένθους</a:t>
            </a:r>
          </a:p>
          <a:p>
            <a:pPr algn="just">
              <a:buFont typeface="Wingdings" panose="05000000000000000000" pitchFamily="2" charset="2"/>
              <a:buChar char="ü"/>
            </a:pPr>
            <a:endParaRPr lang="el-GR" sz="1300" dirty="0">
              <a:latin typeface="Comic Sans MS" panose="030F0702030302020204" pitchFamily="66" charset="0"/>
            </a:endParaRPr>
          </a:p>
          <a:p>
            <a:pPr algn="just">
              <a:buFont typeface="Wingdings" panose="05000000000000000000" pitchFamily="2" charset="2"/>
              <a:buChar char="ü"/>
            </a:pPr>
            <a:r>
              <a:rPr lang="el-GR" sz="1300" dirty="0" smtClean="0">
                <a:latin typeface="Comic Sans MS" panose="030F0702030302020204" pitchFamily="66" charset="0"/>
              </a:rPr>
              <a:t>Δίνουμε στο παιδί τη δυνατότητα επιλογής</a:t>
            </a:r>
          </a:p>
          <a:p>
            <a:pPr algn="just">
              <a:buFont typeface="Wingdings" panose="05000000000000000000" pitchFamily="2" charset="2"/>
              <a:buChar char="ü"/>
            </a:pPr>
            <a:endParaRPr lang="el-GR" sz="1300" dirty="0">
              <a:latin typeface="Comic Sans MS" panose="030F0702030302020204" pitchFamily="66" charset="0"/>
            </a:endParaRPr>
          </a:p>
          <a:p>
            <a:pPr algn="just">
              <a:buFont typeface="Wingdings" panose="05000000000000000000" pitchFamily="2" charset="2"/>
              <a:buChar char="ü"/>
            </a:pPr>
            <a:r>
              <a:rPr lang="el-GR" sz="1300" dirty="0" smtClean="0">
                <a:latin typeface="Comic Sans MS" panose="030F0702030302020204" pitchFamily="66" charset="0"/>
              </a:rPr>
              <a:t>Αναφορά στο θάνατο στην καθημερινότητά μας με τα παιδιά</a:t>
            </a:r>
          </a:p>
          <a:p>
            <a:pPr algn="just">
              <a:buFont typeface="Wingdings" panose="05000000000000000000" pitchFamily="2" charset="2"/>
              <a:buChar char="ü"/>
            </a:pPr>
            <a:endParaRPr lang="el-GR" sz="1300" dirty="0" smtClean="0">
              <a:latin typeface="Comic Sans MS" panose="030F0702030302020204" pitchFamily="66" charset="0"/>
            </a:endParaRPr>
          </a:p>
          <a:p>
            <a:pPr algn="just">
              <a:buFont typeface="Wingdings" panose="05000000000000000000" pitchFamily="2" charset="2"/>
              <a:buChar char="ü"/>
            </a:pPr>
            <a:r>
              <a:rPr lang="el-GR" sz="1300" dirty="0" smtClean="0">
                <a:latin typeface="Comic Sans MS" panose="030F0702030302020204" pitchFamily="66" charset="0"/>
              </a:rPr>
              <a:t>Ευκαιρίες για να εξηγήσουμε τη διαφορά της ζωής και του θανάτου</a:t>
            </a:r>
          </a:p>
          <a:p>
            <a:pPr algn="just">
              <a:buFont typeface="Wingdings" panose="05000000000000000000" pitchFamily="2" charset="2"/>
              <a:buChar char="ü"/>
            </a:pPr>
            <a:endParaRPr lang="el-GR" sz="1300" dirty="0">
              <a:latin typeface="Comic Sans MS" panose="030F0702030302020204" pitchFamily="66" charset="0"/>
            </a:endParaRPr>
          </a:p>
          <a:p>
            <a:pPr algn="just">
              <a:buFont typeface="Wingdings" panose="05000000000000000000" pitchFamily="2" charset="2"/>
              <a:buChar char="ü"/>
            </a:pPr>
            <a:r>
              <a:rPr lang="el-GR" sz="1300" dirty="0" smtClean="0">
                <a:latin typeface="Comic Sans MS" panose="030F0702030302020204" pitchFamily="66" charset="0"/>
              </a:rPr>
              <a:t>Να θυμόμαστε, να μνημονεύουμε πρόσωπα που πέθαναν</a:t>
            </a:r>
            <a:endParaRPr lang="el-GR" sz="1300" dirty="0">
              <a:latin typeface="Comic Sans MS" panose="030F0702030302020204" pitchFamily="66" charset="0"/>
            </a:endParaRPr>
          </a:p>
          <a:p>
            <a:pPr algn="just">
              <a:buFont typeface="Wingdings" panose="05000000000000000000" pitchFamily="2" charset="2"/>
              <a:buChar char="ü"/>
            </a:pPr>
            <a:endParaRPr lang="el-GR" sz="12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356089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Στήριξη παιδιών με πένθος</a:t>
            </a:r>
            <a:endParaRPr lang="el-GR" sz="1600" dirty="0">
              <a:latin typeface="+mn-lt"/>
            </a:endParaRPr>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ü"/>
            </a:pPr>
            <a:endParaRPr lang="el-GR" sz="12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Ενθάρρυνση για συναναστροφή με τους </a:t>
            </a:r>
            <a:r>
              <a:rPr lang="el-GR" sz="1400" dirty="0" err="1" smtClean="0">
                <a:latin typeface="Comic Sans MS" panose="030F0702030302020204" pitchFamily="66" charset="0"/>
              </a:rPr>
              <a:t>συνομιλήκους</a:t>
            </a:r>
            <a:endParaRPr lang="el-GR" sz="1400" dirty="0" smtClean="0">
              <a:latin typeface="Comic Sans MS" panose="030F0702030302020204" pitchFamily="66" charset="0"/>
            </a:endParaRP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Αφιερώστε χρόνο στα παιδιά σε καθημερινή βάση</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κάθε παιδί θρηνεί με το δικό του τρόπο και αυτό πρέπει να γίνει σεβαστό</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Φροντίστε να είναι απασχολημένα με υγιή τρόπο</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Να φτιάξουν ένα άλμπουμ φωτογραφιών για το πρόσωπο που πέθανε</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Να γράψουν ένα ποίημα</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Να φυτέψουν ένα δέντρο</a:t>
            </a:r>
          </a:p>
          <a:p>
            <a:pPr>
              <a:buFont typeface="Wingdings" panose="05000000000000000000" pitchFamily="2" charset="2"/>
              <a:buChar char="ü"/>
            </a:pPr>
            <a:endParaRPr lang="el-GR" sz="1200" dirty="0">
              <a:latin typeface="Comic Sans MS" panose="030F0702030302020204" pitchFamily="66" charset="0"/>
            </a:endParaRPr>
          </a:p>
          <a:p>
            <a:pPr>
              <a:buFont typeface="Wingdings" panose="05000000000000000000" pitchFamily="2" charset="2"/>
              <a:buChar char="ü"/>
            </a:pPr>
            <a:endParaRPr lang="el-GR" sz="1200" dirty="0" smtClean="0">
              <a:latin typeface="Comic Sans MS" panose="030F0702030302020204" pitchFamily="66" charset="0"/>
            </a:endParaRPr>
          </a:p>
          <a:p>
            <a:pPr>
              <a:buFont typeface="Wingdings" panose="05000000000000000000" pitchFamily="2" charset="2"/>
              <a:buChar char="ü"/>
            </a:pPr>
            <a:endParaRPr lang="el-GR" sz="1200" dirty="0">
              <a:latin typeface="Comic Sans MS" panose="030F0702030302020204" pitchFamily="66" charset="0"/>
            </a:endParaRPr>
          </a:p>
          <a:p>
            <a:pPr>
              <a:buFont typeface="Wingdings" panose="05000000000000000000" pitchFamily="2" charset="2"/>
              <a:buChar char="ü"/>
            </a:pPr>
            <a:endParaRPr lang="el-GR" sz="12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404664"/>
            <a:ext cx="1554541" cy="900000"/>
          </a:xfrm>
          <a:prstGeom prst="rect">
            <a:avLst/>
          </a:prstGeom>
        </p:spPr>
      </p:pic>
    </p:spTree>
    <p:extLst>
      <p:ext uri="{BB962C8B-B14F-4D97-AF65-F5344CB8AC3E}">
        <p14:creationId xmlns:p14="http://schemas.microsoft.com/office/powerpoint/2010/main" val="3521746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1600" b="1" i="1" dirty="0">
                <a:solidFill>
                  <a:srgbClr val="008080"/>
                </a:solidFill>
              </a:rPr>
              <a:t>Βήματα – Ενέργειες πένθους σε παιδιά</a:t>
            </a:r>
            <a:endParaRPr lang="el-GR" sz="1600" dirty="0"/>
          </a:p>
        </p:txBody>
      </p:sp>
      <p:sp>
        <p:nvSpPr>
          <p:cNvPr id="3" name="Θέση περιεχομένου 2"/>
          <p:cNvSpPr>
            <a:spLocks noGrp="1"/>
          </p:cNvSpPr>
          <p:nvPr>
            <p:ph idx="1"/>
          </p:nvPr>
        </p:nvSpPr>
        <p:spPr>
          <a:xfrm>
            <a:off x="457200" y="1600200"/>
            <a:ext cx="8363272" cy="4525963"/>
          </a:xfrm>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fontScale="25000" lnSpcReduction="20000"/>
          </a:bodyPr>
          <a:lstStyle/>
          <a:p>
            <a:pPr marL="0" indent="0">
              <a:buNone/>
            </a:pPr>
            <a:endParaRPr lang="el-GR" sz="1800" dirty="0" smtClean="0"/>
          </a:p>
          <a:p>
            <a:pPr marL="0" indent="0">
              <a:buNone/>
            </a:pPr>
            <a:r>
              <a:rPr lang="el-GR" sz="1800" dirty="0"/>
              <a:t>	</a:t>
            </a:r>
            <a:r>
              <a:rPr lang="el-GR" sz="1800" dirty="0" smtClean="0"/>
              <a:t>			</a:t>
            </a:r>
          </a:p>
          <a:p>
            <a:pPr marL="0" indent="0">
              <a:buNone/>
            </a:pPr>
            <a:r>
              <a:rPr lang="el-GR" sz="1800" dirty="0">
                <a:latin typeface="Comic Sans MS" panose="030F0702030302020204" pitchFamily="66" charset="0"/>
              </a:rPr>
              <a:t>	</a:t>
            </a:r>
            <a:r>
              <a:rPr lang="el-GR" sz="1800" dirty="0" smtClean="0">
                <a:latin typeface="Comic Sans MS" panose="030F0702030302020204" pitchFamily="66" charset="0"/>
              </a:rPr>
              <a:t>			</a:t>
            </a:r>
          </a:p>
          <a:p>
            <a:pPr marL="0" indent="0">
              <a:buNone/>
            </a:pPr>
            <a:endParaRPr lang="el-GR" sz="1800" dirty="0">
              <a:latin typeface="Comic Sans MS" panose="030F0702030302020204" pitchFamily="66" charset="0"/>
            </a:endParaRPr>
          </a:p>
          <a:p>
            <a:pPr marL="0" indent="0">
              <a:buNone/>
            </a:pPr>
            <a:endParaRPr lang="el-GR" sz="1800" dirty="0" smtClean="0">
              <a:latin typeface="Comic Sans MS" panose="030F0702030302020204" pitchFamily="66" charset="0"/>
            </a:endParaRPr>
          </a:p>
          <a:p>
            <a:pPr marL="0" indent="0">
              <a:buNone/>
            </a:pPr>
            <a:r>
              <a:rPr lang="el-GR" sz="1800" dirty="0">
                <a:latin typeface="Comic Sans MS" panose="030F0702030302020204" pitchFamily="66" charset="0"/>
              </a:rPr>
              <a:t>	</a:t>
            </a:r>
            <a:r>
              <a:rPr lang="el-GR" sz="1800" dirty="0" smtClean="0">
                <a:latin typeface="Comic Sans MS" panose="030F0702030302020204" pitchFamily="66" charset="0"/>
              </a:rPr>
              <a:t>			</a:t>
            </a:r>
            <a:r>
              <a:rPr lang="el-GR" sz="4000" dirty="0" smtClean="0">
                <a:latin typeface="Comic Sans MS" panose="030F0702030302020204" pitchFamily="66" charset="0"/>
              </a:rPr>
              <a:t>Περιγράψτε τον πίνακα</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Δηλώστε το χρόνο και τον τόπο</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Περιγράψτε το πρόσωπο (εξωτερική εμφάνιση – εσωτερική κατάσταση)</a:t>
            </a:r>
          </a:p>
          <a:p>
            <a:pPr marL="0" indent="0">
              <a:buNone/>
            </a:pPr>
            <a:endParaRPr lang="el-GR" sz="4000" dirty="0">
              <a:latin typeface="Comic Sans MS" panose="030F0702030302020204" pitchFamily="66" charset="0"/>
            </a:endParaRPr>
          </a:p>
          <a:p>
            <a:pPr marL="0" indent="0">
              <a:buNone/>
            </a:pPr>
            <a:r>
              <a:rPr lang="el-GR" sz="4000" dirty="0" smtClean="0">
                <a:latin typeface="Comic Sans MS" panose="030F0702030302020204" pitchFamily="66" charset="0"/>
              </a:rPr>
              <a:t>				Τι μπορούμε να μάθουμε για το πρόσωπο αυτό; (ανάγκες, σκέψεις, φόβους)</a:t>
            </a:r>
          </a:p>
          <a:p>
            <a:pPr marL="0" indent="0">
              <a:buNone/>
            </a:pPr>
            <a:endParaRPr lang="el-GR" sz="4000" dirty="0">
              <a:latin typeface="Comic Sans MS" panose="030F0702030302020204" pitchFamily="66" charset="0"/>
            </a:endParaRPr>
          </a:p>
          <a:p>
            <a:pPr marL="0" indent="0">
              <a:buNone/>
            </a:pPr>
            <a:r>
              <a:rPr lang="el-GR" sz="4000" dirty="0" smtClean="0">
                <a:latin typeface="Comic Sans MS" panose="030F0702030302020204" pitchFamily="66" charset="0"/>
              </a:rPr>
              <a:t>				Ποιες είναι οι εμπειρίες του άραγε;</a:t>
            </a:r>
          </a:p>
          <a:p>
            <a:pPr marL="0" indent="0">
              <a:buNone/>
            </a:pPr>
            <a:endParaRPr lang="el-GR" sz="4000" dirty="0">
              <a:latin typeface="Comic Sans MS" panose="030F0702030302020204" pitchFamily="66" charset="0"/>
            </a:endParaRP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Πιστεύει στον εαυτό του;</a:t>
            </a:r>
          </a:p>
          <a:p>
            <a:pPr marL="0" indent="0">
              <a:buNone/>
            </a:pPr>
            <a:endParaRPr lang="el-GR" sz="4000" dirty="0">
              <a:latin typeface="Comic Sans MS" panose="030F0702030302020204" pitchFamily="66" charset="0"/>
            </a:endParaRPr>
          </a:p>
          <a:p>
            <a:pPr marL="0" indent="0">
              <a:buNone/>
            </a:pPr>
            <a:r>
              <a:rPr lang="el-GR" sz="4000" dirty="0" smtClean="0">
                <a:latin typeface="Comic Sans MS" panose="030F0702030302020204" pitchFamily="66" charset="0"/>
              </a:rPr>
              <a:t>				Ποιες είναι οι σχέσεις του με τους άλλους; (Υπάρχουν φίλοι ή  άλλου είδους 				σχέσεις;)</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a:t>
            </a:r>
          </a:p>
          <a:p>
            <a:pPr marL="0" indent="0">
              <a:buNone/>
            </a:pPr>
            <a:r>
              <a:rPr lang="el-GR" sz="4000" dirty="0">
                <a:latin typeface="Comic Sans MS" panose="030F0702030302020204" pitchFamily="66" charset="0"/>
              </a:rPr>
              <a:t>	</a:t>
            </a:r>
            <a:r>
              <a:rPr lang="el-GR" sz="4000" dirty="0" smtClean="0">
                <a:latin typeface="Comic Sans MS" panose="030F0702030302020204" pitchFamily="66" charset="0"/>
              </a:rPr>
              <a:t>			Σε ποιους στηρίζεται;</a:t>
            </a:r>
          </a:p>
          <a:p>
            <a:pPr marL="0" indent="0">
              <a:buNone/>
            </a:pPr>
            <a:endParaRPr lang="el-GR" sz="4000" dirty="0">
              <a:latin typeface="Comic Sans MS" panose="030F0702030302020204" pitchFamily="66" charset="0"/>
            </a:endParaRPr>
          </a:p>
          <a:p>
            <a:pPr marL="0" indent="0">
              <a:buNone/>
            </a:pPr>
            <a:r>
              <a:rPr lang="el-GR" sz="4000" dirty="0" smtClean="0">
                <a:latin typeface="Comic Sans MS" panose="030F0702030302020204" pitchFamily="66" charset="0"/>
              </a:rPr>
              <a:t>				Ποια συναισθήματα βιώνει; Τι νιώθει;</a:t>
            </a:r>
          </a:p>
          <a:p>
            <a:pPr marL="0" indent="0">
              <a:buNone/>
            </a:pPr>
            <a:endParaRPr lang="el-GR" sz="4000" dirty="0">
              <a:latin typeface="Comic Sans MS" panose="030F0702030302020204" pitchFamily="66" charset="0"/>
            </a:endParaRPr>
          </a:p>
          <a:p>
            <a:pPr marL="0" indent="0">
              <a:buNone/>
            </a:pPr>
            <a:r>
              <a:rPr lang="el-GR" sz="4000" dirty="0" smtClean="0">
                <a:latin typeface="Comic Sans MS" panose="030F0702030302020204" pitchFamily="66" charset="0"/>
              </a:rPr>
              <a:t>				Τι περιμένει</a:t>
            </a:r>
            <a:r>
              <a:rPr lang="el-GR" sz="2500" dirty="0" smtClean="0">
                <a:latin typeface="Comic Sans MS" panose="030F0702030302020204" pitchFamily="66" charset="0"/>
              </a:rPr>
              <a:t>;</a:t>
            </a:r>
            <a:endParaRPr lang="el-GR" sz="2500" dirty="0"/>
          </a:p>
          <a:p>
            <a:pPr marL="0" indent="0">
              <a:buNone/>
            </a:pPr>
            <a:r>
              <a:rPr lang="el-GR" sz="2500" dirty="0">
                <a:latin typeface="Comic Sans MS" panose="030F0702030302020204" pitchFamily="66" charset="0"/>
              </a:rPr>
              <a:t> </a:t>
            </a:r>
            <a:r>
              <a:rPr lang="el-GR" sz="2500" dirty="0" smtClean="0">
                <a:latin typeface="Comic Sans MS" panose="030F0702030302020204" pitchFamily="66" charset="0"/>
              </a:rPr>
              <a:t>    </a:t>
            </a: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n>
                <a:solidFill>
                  <a:schemeClr val="tx1">
                    <a:alpha val="63000"/>
                  </a:schemeClr>
                </a:solidFill>
              </a:ln>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buNone/>
            </a:pPr>
            <a:endParaRPr lang="el-GR" sz="1400" b="1" u="sng" dirty="0" smtClean="0">
              <a:latin typeface="Comic Sans MS" panose="030F0702030302020204" pitchFamily="66" charset="0"/>
            </a:endParaRPr>
          </a:p>
          <a:p>
            <a:pPr marL="0" indent="0">
              <a:buNone/>
            </a:pPr>
            <a:endParaRPr lang="el-GR" sz="1400" b="1" u="sng" dirty="0">
              <a:latin typeface="Comic Sans MS" panose="030F0702030302020204" pitchFamily="66" charset="0"/>
            </a:endParaRPr>
          </a:p>
          <a:p>
            <a:pPr marL="0" indent="0" algn="r">
              <a:buNone/>
            </a:pPr>
            <a:endParaRPr lang="el-GR" sz="1400" b="1" u="sng" dirty="0">
              <a:latin typeface="Comic Sans MS" panose="030F0702030302020204" pitchFamily="66" charset="0"/>
            </a:endParaRPr>
          </a:p>
          <a:p>
            <a:pPr marL="0" indent="0" algn="r">
              <a:buNone/>
            </a:pPr>
            <a:endParaRPr lang="el-GR" sz="1400" b="1" u="sng" dirty="0" smtClean="0">
              <a:latin typeface="Comic Sans MS" panose="030F0702030302020204" pitchFamily="66" charset="0"/>
            </a:endParaRPr>
          </a:p>
          <a:p>
            <a:pPr marL="0" indent="0">
              <a:buNone/>
            </a:pPr>
            <a:r>
              <a:rPr lang="el-GR" sz="1200" dirty="0" smtClean="0">
                <a:latin typeface="Comic Sans MS" panose="030F0702030302020204" pitchFamily="66" charset="0"/>
              </a:rPr>
              <a:t>                                             </a:t>
            </a:r>
            <a:r>
              <a:rPr lang="en-US" sz="1200" dirty="0" smtClean="0">
                <a:latin typeface="Comic Sans MS" panose="030F0702030302020204" pitchFamily="66" charset="0"/>
              </a:rPr>
              <a:t>Edward Munch</a:t>
            </a:r>
          </a:p>
          <a:p>
            <a:pPr marL="0" indent="0">
              <a:buNone/>
            </a:pPr>
            <a:r>
              <a:rPr lang="el-GR" sz="1200" dirty="0" smtClean="0">
                <a:latin typeface="Comic Sans MS" panose="030F0702030302020204" pitchFamily="66" charset="0"/>
              </a:rPr>
              <a:t>                                                 </a:t>
            </a:r>
            <a:r>
              <a:rPr lang="en-US" sz="1200" dirty="0" smtClean="0">
                <a:latin typeface="Comic Sans MS" panose="030F0702030302020204" pitchFamily="66" charset="0"/>
              </a:rPr>
              <a:t>“</a:t>
            </a:r>
            <a:r>
              <a:rPr lang="el-GR" sz="1200" dirty="0">
                <a:latin typeface="Comic Sans MS" panose="030F0702030302020204" pitchFamily="66" charset="0"/>
              </a:rPr>
              <a:t>Κ</a:t>
            </a:r>
            <a:r>
              <a:rPr lang="el-GR" sz="1200" dirty="0" smtClean="0">
                <a:latin typeface="Comic Sans MS" panose="030F0702030302020204" pitchFamily="66" charset="0"/>
              </a:rPr>
              <a:t>ραυγή’’</a:t>
            </a: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772816"/>
            <a:ext cx="2808312" cy="3744536"/>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xfrm>
            <a:off x="467544" y="1700808"/>
            <a:ext cx="8229600" cy="4525963"/>
          </a:xfrm>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endParaRPr lang="en-US" sz="1200" u="sng" dirty="0" smtClean="0">
              <a:solidFill>
                <a:srgbClr val="008080"/>
              </a:solidFill>
              <a:latin typeface="Comic Sans MS" panose="030F0702030302020204" pitchFamily="66" charset="0"/>
            </a:endParaRPr>
          </a:p>
          <a:p>
            <a:pPr marL="0" indent="0" algn="just">
              <a:buNone/>
            </a:pPr>
            <a:r>
              <a:rPr lang="el-GR" sz="1200" u="sng" dirty="0" smtClean="0">
                <a:solidFill>
                  <a:srgbClr val="008080"/>
                </a:solidFill>
                <a:latin typeface="Comic Sans MS" panose="030F0702030302020204" pitchFamily="66" charset="0"/>
              </a:rPr>
              <a:t>Ελληνόγλωσσες</a:t>
            </a:r>
            <a:endParaRPr lang="el-GR" sz="1200" u="sng" dirty="0" smtClean="0">
              <a:solidFill>
                <a:srgbClr val="008080"/>
              </a:solidFill>
              <a:latin typeface="Comic Sans MS" panose="030F0702030302020204" pitchFamily="66" charset="0"/>
            </a:endParaRPr>
          </a:p>
          <a:p>
            <a:pPr marL="0" indent="0" algn="just">
              <a:buNone/>
            </a:pPr>
            <a:r>
              <a:rPr lang="el-GR" sz="1200" dirty="0" err="1" smtClean="0">
                <a:latin typeface="Comic Sans MS" panose="030F0702030302020204" pitchFamily="66" charset="0"/>
              </a:rPr>
              <a:t>Βλαχάκης</a:t>
            </a:r>
            <a:r>
              <a:rPr lang="el-GR" sz="1200" dirty="0" smtClean="0">
                <a:latin typeface="Comic Sans MS" panose="030F0702030302020204" pitchFamily="66" charset="0"/>
              </a:rPr>
              <a:t>, Η. Π., </a:t>
            </a:r>
            <a:r>
              <a:rPr lang="el-GR" sz="1200" dirty="0" err="1" smtClean="0">
                <a:latin typeface="Comic Sans MS" panose="030F0702030302020204" pitchFamily="66" charset="0"/>
              </a:rPr>
              <a:t>Καπλάνη</a:t>
            </a:r>
            <a:r>
              <a:rPr lang="el-GR" sz="1200" dirty="0" smtClean="0">
                <a:latin typeface="Comic Sans MS" panose="030F0702030302020204" pitchFamily="66" charset="0"/>
              </a:rPr>
              <a:t>, Μ. Γ., </a:t>
            </a:r>
            <a:r>
              <a:rPr lang="el-GR" sz="1200" dirty="0" err="1" smtClean="0">
                <a:latin typeface="Comic Sans MS" panose="030F0702030302020204" pitchFamily="66" charset="0"/>
              </a:rPr>
              <a:t>Μιχελή</a:t>
            </a:r>
            <a:r>
              <a:rPr lang="el-GR" sz="1200" dirty="0" smtClean="0">
                <a:latin typeface="Comic Sans MS" panose="030F0702030302020204" pitchFamily="66" charset="0"/>
              </a:rPr>
              <a:t>, Γ. Β., Πέτσα, Β. Π. &amp; Κουγιουμτζής, Γ. Α. (2016). </a:t>
            </a:r>
            <a:r>
              <a:rPr lang="el-GR" sz="1200" dirty="0">
                <a:latin typeface="Comic Sans MS" panose="030F0702030302020204" pitchFamily="66" charset="0"/>
              </a:rPr>
              <a:t>Συμβουλευτική  </a:t>
            </a:r>
            <a:r>
              <a:rPr lang="el-GR" sz="1200" dirty="0" smtClean="0">
                <a:latin typeface="Comic Sans MS" panose="030F0702030302020204" pitchFamily="66" charset="0"/>
              </a:rPr>
              <a:t>   Διαχείρισης Πένθους </a:t>
            </a:r>
            <a:r>
              <a:rPr lang="el-GR" sz="1200" dirty="0">
                <a:latin typeface="Comic Sans MS" panose="030F0702030302020204" pitchFamily="66" charset="0"/>
              </a:rPr>
              <a:t>σε </a:t>
            </a:r>
            <a:r>
              <a:rPr lang="el-GR" sz="1200" dirty="0" smtClean="0">
                <a:latin typeface="Comic Sans MS" panose="030F0702030302020204" pitchFamily="66" charset="0"/>
              </a:rPr>
              <a:t>Ενήλικες </a:t>
            </a:r>
            <a:r>
              <a:rPr lang="el-GR" sz="1200" dirty="0">
                <a:latin typeface="Comic Sans MS" panose="030F0702030302020204" pitchFamily="66" charset="0"/>
              </a:rPr>
              <a:t>Στο Γ. Κουγιουμτζής (</a:t>
            </a:r>
            <a:r>
              <a:rPr lang="el-GR" sz="1200" dirty="0" err="1">
                <a:latin typeface="Comic Sans MS" panose="030F0702030302020204" pitchFamily="66" charset="0"/>
              </a:rPr>
              <a:t>επιμ</a:t>
            </a:r>
            <a:r>
              <a:rPr lang="el-GR" sz="1200" dirty="0">
                <a:latin typeface="Comic Sans MS" panose="030F0702030302020204" pitchFamily="66" charset="0"/>
              </a:rPr>
              <a:t>.) </a:t>
            </a:r>
            <a:r>
              <a:rPr lang="el-GR" sz="1200" i="1" dirty="0">
                <a:latin typeface="Comic Sans MS" panose="030F0702030302020204" pitchFamily="66" charset="0"/>
              </a:rPr>
              <a:t>Εφαρμοσμένη Συμβουλευτική, Συναρμογή Θεωρίας και Πράξης </a:t>
            </a:r>
            <a:r>
              <a:rPr lang="el-GR" sz="1200" dirty="0">
                <a:latin typeface="Comic Sans MS" panose="030F0702030302020204" pitchFamily="66" charset="0"/>
              </a:rPr>
              <a:t>(σελ. </a:t>
            </a:r>
            <a:r>
              <a:rPr lang="el-GR" sz="1200" dirty="0" smtClean="0">
                <a:latin typeface="Comic Sans MS" panose="030F0702030302020204" pitchFamily="66" charset="0"/>
              </a:rPr>
              <a:t>137 </a:t>
            </a:r>
            <a:r>
              <a:rPr lang="el-GR" sz="1200" dirty="0">
                <a:latin typeface="Comic Sans MS" panose="030F0702030302020204" pitchFamily="66" charset="0"/>
              </a:rPr>
              <a:t>– </a:t>
            </a:r>
            <a:r>
              <a:rPr lang="el-GR" sz="1200" dirty="0" smtClean="0">
                <a:latin typeface="Comic Sans MS" panose="030F0702030302020204" pitchFamily="66" charset="0"/>
              </a:rPr>
              <a:t>150). </a:t>
            </a:r>
            <a:r>
              <a:rPr lang="el-GR" sz="1200" dirty="0">
                <a:latin typeface="Comic Sans MS" panose="030F0702030302020204" pitchFamily="66" charset="0"/>
              </a:rPr>
              <a:t>Αθήνα: Εκδόσεις Γρηγόρη</a:t>
            </a:r>
            <a:r>
              <a:rPr lang="el-GR" sz="1200" dirty="0" smtClean="0">
                <a:latin typeface="Comic Sans MS" panose="030F0702030302020204" pitchFamily="66" charset="0"/>
              </a:rPr>
              <a:t>.</a:t>
            </a:r>
          </a:p>
          <a:p>
            <a:pPr marL="0" indent="0" algn="just">
              <a:buNone/>
            </a:pPr>
            <a:endParaRPr lang="el-GR" sz="1200" dirty="0">
              <a:latin typeface="Comic Sans MS" panose="030F0702030302020204" pitchFamily="66" charset="0"/>
            </a:endParaRPr>
          </a:p>
          <a:p>
            <a:pPr marL="0" indent="0" algn="just">
              <a:buNone/>
            </a:pPr>
            <a:r>
              <a:rPr lang="en-US" sz="1200" dirty="0" err="1" smtClean="0">
                <a:latin typeface="Comic Sans MS" panose="030F0702030302020204" pitchFamily="66" charset="0"/>
              </a:rPr>
              <a:t>Croen</a:t>
            </a:r>
            <a:r>
              <a:rPr lang="en-US" sz="1200" dirty="0" smtClean="0">
                <a:latin typeface="Comic Sans MS" panose="030F0702030302020204" pitchFamily="66" charset="0"/>
              </a:rPr>
              <a:t>, W. C. (2007)</a:t>
            </a:r>
            <a:r>
              <a:rPr lang="el-GR" sz="1200" dirty="0" smtClean="0">
                <a:latin typeface="Comic Sans MS" panose="030F0702030302020204" pitchFamily="66" charset="0"/>
              </a:rPr>
              <a:t>. Πώς θα βοηθήσετε τα παιδιά να αντιμετωπίσουν έναν θάνατο (</a:t>
            </a:r>
            <a:r>
              <a:rPr lang="el-GR" sz="1200" dirty="0" err="1" smtClean="0">
                <a:latin typeface="Comic Sans MS" panose="030F0702030302020204" pitchFamily="66" charset="0"/>
              </a:rPr>
              <a:t>μτφρ</a:t>
            </a:r>
            <a:r>
              <a:rPr lang="el-GR" sz="1200" dirty="0" smtClean="0">
                <a:latin typeface="Comic Sans MS" panose="030F0702030302020204" pitchFamily="66" charset="0"/>
              </a:rPr>
              <a:t>. </a:t>
            </a:r>
            <a:r>
              <a:rPr lang="el-GR" sz="1200" dirty="0" err="1" smtClean="0">
                <a:latin typeface="Comic Sans MS" panose="030F0702030302020204" pitchFamily="66" charset="0"/>
              </a:rPr>
              <a:t>Μάια</a:t>
            </a:r>
            <a:r>
              <a:rPr lang="el-GR" sz="1200" dirty="0" smtClean="0">
                <a:latin typeface="Comic Sans MS" panose="030F0702030302020204" pitchFamily="66" charset="0"/>
              </a:rPr>
              <a:t> </a:t>
            </a:r>
            <a:r>
              <a:rPr lang="el-GR" sz="1200" dirty="0" err="1" smtClean="0">
                <a:latin typeface="Comic Sans MS" panose="030F0702030302020204" pitchFamily="66" charset="0"/>
              </a:rPr>
              <a:t>Παπαγιαννοπούλου</a:t>
            </a:r>
            <a:r>
              <a:rPr lang="el-GR" sz="1200" dirty="0" smtClean="0">
                <a:latin typeface="Comic Sans MS" panose="030F0702030302020204" pitchFamily="66" charset="0"/>
              </a:rPr>
              <a:t>). Αθήνα: Εκδόσεις Φυτράκη.</a:t>
            </a:r>
            <a:endParaRPr lang="el-GR" sz="1200" dirty="0">
              <a:latin typeface="Comic Sans MS" panose="030F0702030302020204" pitchFamily="66" charset="0"/>
            </a:endParaRPr>
          </a:p>
          <a:p>
            <a:pPr marL="0" indent="0" algn="just">
              <a:buNone/>
            </a:pPr>
            <a:endParaRPr lang="el-GR" sz="1200" dirty="0" smtClean="0">
              <a:latin typeface="Comic Sans MS" panose="030F0702030302020204" pitchFamily="66" charset="0"/>
            </a:endParaRPr>
          </a:p>
          <a:p>
            <a:pPr marL="0" indent="0" algn="just">
              <a:buNone/>
            </a:pPr>
            <a:r>
              <a:rPr lang="el-GR" sz="1200" dirty="0" err="1" smtClean="0">
                <a:latin typeface="Comic Sans MS" panose="030F0702030302020204" pitchFamily="66" charset="0"/>
              </a:rPr>
              <a:t>Ντάνου</a:t>
            </a:r>
            <a:r>
              <a:rPr lang="el-GR" sz="1200" dirty="0" smtClean="0">
                <a:latin typeface="Comic Sans MS" panose="030F0702030302020204" pitchFamily="66" charset="0"/>
              </a:rPr>
              <a:t>, Γ., </a:t>
            </a:r>
            <a:r>
              <a:rPr lang="el-GR" sz="1200" dirty="0">
                <a:latin typeface="Comic Sans MS" panose="030F0702030302020204" pitchFamily="66" charset="0"/>
              </a:rPr>
              <a:t>Ρ</a:t>
            </a:r>
            <a:r>
              <a:rPr lang="el-GR" sz="1200" dirty="0" smtClean="0">
                <a:latin typeface="Comic Sans MS" panose="030F0702030302020204" pitchFamily="66" charset="0"/>
              </a:rPr>
              <a:t>ουμελιώτη, Γ. &amp; Κουγιουμτζής, Γ. Α. (2016). Συμβουλευτική Απώλειας – Πένθους σε Παιδιά. Στο Γ. Κουγιουμτζής (</a:t>
            </a:r>
            <a:r>
              <a:rPr lang="el-GR" sz="1200" dirty="0" err="1" smtClean="0">
                <a:latin typeface="Comic Sans MS" panose="030F0702030302020204" pitchFamily="66" charset="0"/>
              </a:rPr>
              <a:t>επιμ</a:t>
            </a:r>
            <a:r>
              <a:rPr lang="el-GR" sz="1200" dirty="0" smtClean="0">
                <a:latin typeface="Comic Sans MS" panose="030F0702030302020204" pitchFamily="66" charset="0"/>
              </a:rPr>
              <a:t>.) </a:t>
            </a:r>
            <a:r>
              <a:rPr lang="el-GR" sz="1200" i="1" dirty="0" smtClean="0">
                <a:latin typeface="Comic Sans MS" panose="030F0702030302020204" pitchFamily="66" charset="0"/>
              </a:rPr>
              <a:t>Εφαρμοσμένη Συμβουλευτική, Συναρμογή Θεωρίας και Πράξης </a:t>
            </a:r>
            <a:r>
              <a:rPr lang="el-GR" sz="1200" dirty="0" smtClean="0">
                <a:latin typeface="Comic Sans MS" panose="030F0702030302020204" pitchFamily="66" charset="0"/>
              </a:rPr>
              <a:t>(σελ. 123 – 136). Αθήνα: Εκδόσεις Γρηγόρη.</a:t>
            </a:r>
          </a:p>
          <a:p>
            <a:pPr marL="0" indent="0" algn="just">
              <a:buNone/>
            </a:pPr>
            <a:endParaRPr lang="el-GR" sz="1200" dirty="0">
              <a:latin typeface="Comic Sans MS" panose="030F0702030302020204" pitchFamily="66" charset="0"/>
            </a:endParaRPr>
          </a:p>
          <a:p>
            <a:pPr marL="0" indent="0" algn="just">
              <a:buNone/>
            </a:pPr>
            <a:r>
              <a:rPr lang="el-GR" sz="1200" dirty="0" err="1">
                <a:latin typeface="Comic Sans MS" panose="030F0702030302020204" pitchFamily="66" charset="0"/>
              </a:rPr>
              <a:t>Χατζηλάμπρου</a:t>
            </a:r>
            <a:r>
              <a:rPr lang="el-GR" sz="1200" dirty="0">
                <a:latin typeface="Comic Sans MS" panose="030F0702030302020204" pitchFamily="66" charset="0"/>
              </a:rPr>
              <a:t>, Ιωάννης (2016). </a:t>
            </a:r>
            <a:r>
              <a:rPr lang="el-GR" sz="1200" i="1" dirty="0">
                <a:latin typeface="Comic Sans MS" panose="030F0702030302020204" pitchFamily="66" charset="0"/>
              </a:rPr>
              <a:t>Συμβουλευτική Πένθους</a:t>
            </a:r>
            <a:r>
              <a:rPr lang="el-GR" sz="1200" dirty="0">
                <a:latin typeface="Comic Sans MS" panose="030F0702030302020204" pitchFamily="66" charset="0"/>
              </a:rPr>
              <a:t>. Αδημοσίευτη Διπλωματική Εργασία. Θεσσαλονίκη: </a:t>
            </a:r>
            <a:r>
              <a:rPr lang="el-GR" sz="1200" dirty="0" smtClean="0">
                <a:latin typeface="Comic Sans MS" panose="030F0702030302020204" pitchFamily="66" charset="0"/>
              </a:rPr>
              <a:t>Α.Σ.ΠΑΙ.Τ.Ε</a:t>
            </a:r>
            <a:r>
              <a:rPr lang="el-GR" sz="1200" dirty="0" smtClean="0">
                <a:latin typeface="Comic Sans MS" panose="030F0702030302020204" pitchFamily="66" charset="0"/>
              </a:rPr>
              <a:t>.</a:t>
            </a:r>
            <a:endParaRPr lang="en-US" sz="1200" dirty="0" smtClean="0">
              <a:latin typeface="Comic Sans MS" panose="030F0702030302020204" pitchFamily="66" charset="0"/>
            </a:endParaRPr>
          </a:p>
          <a:p>
            <a:pPr marL="0" indent="0" algn="just">
              <a:buNone/>
            </a:pPr>
            <a:endParaRPr lang="el-GR" sz="1800" dirty="0">
              <a:latin typeface="Comic Sans MS" panose="030F0702030302020204" pitchFamily="66" charset="0"/>
            </a:endParaRPr>
          </a:p>
          <a:p>
            <a:pPr marL="0" indent="0">
              <a:buNone/>
            </a:pPr>
            <a:r>
              <a:rPr lang="el-GR" sz="1200" u="sng" dirty="0" smtClean="0">
                <a:solidFill>
                  <a:srgbClr val="008080"/>
                </a:solidFill>
                <a:latin typeface="Comic Sans MS" panose="030F0702030302020204" pitchFamily="66" charset="0"/>
              </a:rPr>
              <a:t>Ξενόγλωσσες</a:t>
            </a:r>
          </a:p>
          <a:p>
            <a:pPr marL="0" indent="0">
              <a:buNone/>
            </a:pPr>
            <a:r>
              <a:rPr lang="en-US" sz="1200" dirty="0" smtClean="0">
                <a:latin typeface="Comic Sans MS" panose="030F0702030302020204" pitchFamily="66" charset="0"/>
              </a:rPr>
              <a:t>Freud</a:t>
            </a:r>
            <a:r>
              <a:rPr lang="en-US" sz="1200" dirty="0">
                <a:latin typeface="Comic Sans MS" panose="030F0702030302020204" pitchFamily="66" charset="0"/>
              </a:rPr>
              <a:t>, S. (1917). </a:t>
            </a:r>
            <a:r>
              <a:rPr lang="en-US" sz="1200" i="1" dirty="0">
                <a:latin typeface="Comic Sans MS" panose="030F0702030302020204" pitchFamily="66" charset="0"/>
              </a:rPr>
              <a:t>Mourning and melancholia. </a:t>
            </a:r>
            <a:r>
              <a:rPr lang="en-US" sz="1200" dirty="0">
                <a:latin typeface="Comic Sans MS" panose="030F0702030302020204" pitchFamily="66" charset="0"/>
              </a:rPr>
              <a:t>London: Hogarth</a:t>
            </a:r>
            <a:r>
              <a:rPr lang="en-US" sz="1200" dirty="0" smtClean="0">
                <a:latin typeface="Comic Sans MS" panose="030F0702030302020204" pitchFamily="66" charset="0"/>
              </a:rPr>
              <a:t>.</a:t>
            </a:r>
            <a:endParaRPr lang="el-GR" sz="1200" dirty="0" smtClean="0">
              <a:latin typeface="Comic Sans MS" panose="030F0702030302020204" pitchFamily="66" charset="0"/>
            </a:endParaRPr>
          </a:p>
          <a:p>
            <a:pPr marL="0" indent="0">
              <a:buNone/>
            </a:pPr>
            <a:endParaRPr lang="el-GR" sz="1200" dirty="0">
              <a:latin typeface="Comic Sans MS" panose="030F0702030302020204" pitchFamily="66" charset="0"/>
            </a:endParaRPr>
          </a:p>
          <a:p>
            <a:pPr marL="0" indent="0">
              <a:buNone/>
            </a:pPr>
            <a:r>
              <a:rPr lang="en-US" sz="1200" dirty="0" err="1" smtClean="0">
                <a:latin typeface="Comic Sans MS" panose="030F0702030302020204" pitchFamily="66" charset="0"/>
              </a:rPr>
              <a:t>Speece</a:t>
            </a:r>
            <a:r>
              <a:rPr lang="en-US" sz="1200" dirty="0" smtClean="0">
                <a:latin typeface="Comic Sans MS" panose="030F0702030302020204" pitchFamily="66" charset="0"/>
              </a:rPr>
              <a:t>, M. &amp; Brent, S. (1996). The development of children’s understanding of death. In  C. A. </a:t>
            </a:r>
            <a:r>
              <a:rPr lang="en-US" sz="1200" dirty="0" err="1" smtClean="0">
                <a:latin typeface="Comic Sans MS" panose="030F0702030302020204" pitchFamily="66" charset="0"/>
              </a:rPr>
              <a:t>Corr</a:t>
            </a:r>
            <a:r>
              <a:rPr lang="en-US" sz="1200" dirty="0" smtClean="0">
                <a:latin typeface="Comic Sans MS" panose="030F0702030302020204" pitchFamily="66" charset="0"/>
              </a:rPr>
              <a:t> &amp; D. M. </a:t>
            </a:r>
            <a:r>
              <a:rPr lang="en-US" sz="1200" dirty="0" err="1" smtClean="0">
                <a:latin typeface="Comic Sans MS" panose="030F0702030302020204" pitchFamily="66" charset="0"/>
              </a:rPr>
              <a:t>Corr</a:t>
            </a:r>
            <a:r>
              <a:rPr lang="en-US" sz="1200" dirty="0" smtClean="0">
                <a:latin typeface="Comic Sans MS" panose="030F0702030302020204" pitchFamily="66" charset="0"/>
              </a:rPr>
              <a:t> (</a:t>
            </a:r>
            <a:r>
              <a:rPr lang="en-US" sz="1200" dirty="0" err="1" smtClean="0">
                <a:latin typeface="Comic Sans MS" panose="030F0702030302020204" pitchFamily="66" charset="0"/>
              </a:rPr>
              <a:t>eds</a:t>
            </a:r>
            <a:r>
              <a:rPr lang="en-US" sz="1200" dirty="0" smtClean="0">
                <a:latin typeface="Comic Sans MS" panose="030F0702030302020204" pitchFamily="66" charset="0"/>
              </a:rPr>
              <a:t>) </a:t>
            </a:r>
            <a:r>
              <a:rPr lang="en-US" sz="1200" i="1" dirty="0" smtClean="0">
                <a:latin typeface="Comic Sans MS" panose="030F0702030302020204" pitchFamily="66" charset="0"/>
              </a:rPr>
              <a:t>Handbook of Childhood Death and Bereavement </a:t>
            </a:r>
            <a:r>
              <a:rPr lang="en-US" sz="1200" dirty="0" smtClean="0">
                <a:latin typeface="Comic Sans MS" panose="030F0702030302020204" pitchFamily="66" charset="0"/>
              </a:rPr>
              <a:t>(pp. 29-50). Ney York: Springer.</a:t>
            </a:r>
            <a:endParaRPr lang="el-GR" sz="12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3" y="3068960"/>
            <a:ext cx="3322674" cy="1979290"/>
          </a:xfrm>
          <a:prstGeom prst="rect">
            <a:avLst/>
          </a:prstGeom>
        </p:spPr>
      </p:pic>
      <p:sp>
        <p:nvSpPr>
          <p:cNvPr id="6" name="Ορθογώνιο 5"/>
          <p:cNvSpPr/>
          <p:nvPr/>
        </p:nvSpPr>
        <p:spPr>
          <a:xfrm>
            <a:off x="824849" y="1340768"/>
            <a:ext cx="7560840" cy="1077218"/>
          </a:xfrm>
          <a:prstGeom prst="rect">
            <a:avLst/>
          </a:prstGeom>
        </p:spPr>
        <p:txBody>
          <a:bodyPr wrap="square">
            <a:spAutoFit/>
          </a:bodyPr>
          <a:lstStyle/>
          <a:p>
            <a:pPr algn="ctr"/>
            <a:r>
              <a:rPr lang="el-GR" sz="3200" dirty="0"/>
              <a:t>Σας ευχαριστώ για την παρουσία σας και τη συμμετοχή σας</a:t>
            </a:r>
            <a:r>
              <a:rPr lang="en-US" sz="3200" dirty="0"/>
              <a:t>!</a:t>
            </a:r>
            <a:endParaRPr lang="el-GR" sz="3200" dirty="0"/>
          </a:p>
        </p:txBody>
      </p:sp>
    </p:spTree>
    <p:extLst>
      <p:ext uri="{BB962C8B-B14F-4D97-AF65-F5344CB8AC3E}">
        <p14:creationId xmlns:p14="http://schemas.microsoft.com/office/powerpoint/2010/main" val="13755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Συμβουλευτική διαχείρισης πένθους</a:t>
            </a:r>
            <a:r>
              <a:rPr lang="el-GR" sz="2000" b="1" i="1" dirty="0" smtClean="0">
                <a:solidFill>
                  <a:srgbClr val="008080"/>
                </a:solidFill>
              </a:rPr>
              <a:t/>
            </a:r>
            <a:br>
              <a:rPr lang="el-GR" sz="2000" b="1" i="1" dirty="0" smtClean="0">
                <a:solidFill>
                  <a:srgbClr val="008080"/>
                </a:solidFill>
              </a:rPr>
            </a:br>
            <a:r>
              <a:rPr lang="en-US" sz="1400" b="1" i="1" dirty="0" smtClean="0">
                <a:solidFill>
                  <a:srgbClr val="008080"/>
                </a:solidFill>
              </a:rPr>
              <a:t>13</a:t>
            </a:r>
            <a:r>
              <a:rPr lang="el-GR" sz="1400" b="1" i="1" dirty="0" smtClean="0">
                <a:solidFill>
                  <a:srgbClr val="008080"/>
                </a:solidFill>
              </a:rPr>
              <a:t>.0</a:t>
            </a:r>
            <a:r>
              <a:rPr lang="en-US" sz="1400" b="1" i="1" dirty="0" smtClean="0">
                <a:solidFill>
                  <a:srgbClr val="008080"/>
                </a:solidFill>
              </a:rPr>
              <a:t>3</a:t>
            </a:r>
            <a:r>
              <a:rPr lang="el-GR" sz="1400" b="1" i="1" dirty="0" smtClean="0">
                <a:solidFill>
                  <a:srgbClr val="008080"/>
                </a:solidFill>
              </a:rPr>
              <a:t>.2019</a:t>
            </a:r>
            <a:endParaRPr lang="el-GR" sz="1400" dirty="0"/>
          </a:p>
        </p:txBody>
      </p:sp>
      <p:sp>
        <p:nvSpPr>
          <p:cNvPr id="3" name="Θέση περιεχομένου 2"/>
          <p:cNvSpPr>
            <a:spLocks noGrp="1"/>
          </p:cNvSpPr>
          <p:nvPr>
            <p:ph idx="1"/>
          </p:nvPr>
        </p:nvSpPr>
        <p:spPr>
          <a:xfrm>
            <a:off x="323528" y="1844824"/>
            <a:ext cx="8229600" cy="4525963"/>
          </a:xfrm>
          <a:gradFill>
            <a:gsLst>
              <a:gs pos="96669">
                <a:srgbClr val="8A90A0"/>
              </a:gs>
              <a:gs pos="72000">
                <a:srgbClr val="FFFFFF"/>
              </a:gs>
              <a:gs pos="83000">
                <a:srgbClr val="E6E6E6"/>
              </a:gs>
              <a:gs pos="100000">
                <a:srgbClr val="7D8496"/>
              </a:gs>
              <a:gs pos="100000">
                <a:srgbClr val="E6E6E6"/>
              </a:gs>
              <a:gs pos="98000">
                <a:srgbClr val="7D8496"/>
              </a:gs>
              <a:gs pos="100000">
                <a:srgbClr val="E6E6E6"/>
              </a:gs>
            </a:gsLst>
            <a:lin ang="5400000" scaled="0"/>
          </a:gradFill>
        </p:spPr>
        <p:txBody>
          <a:bodyPr>
            <a:normAutofit lnSpcReduction="10000"/>
          </a:bodyPr>
          <a:lstStyle/>
          <a:p>
            <a:pPr marL="0" indent="0" algn="just">
              <a:buNone/>
            </a:pPr>
            <a:endParaRPr lang="el-GR" sz="1050" i="1" dirty="0" smtClean="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Εισαγωγή</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Οι έννοιες ‘απώλεια’ και ‘πένθος’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Στόχοι συμβουλευτικής διαχείρισης πένθους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Στάδια του πένθους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Αντιδράσεις στο πένθος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Βήματα - Τεχνικές διαχείρισης πένθους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Προβλήματα στη συμβουλευτική πένθους</a:t>
            </a:r>
          </a:p>
          <a:p>
            <a:pPr algn="just">
              <a:buFont typeface="Wingdings" panose="05000000000000000000" pitchFamily="2" charset="2"/>
              <a:buChar char="ü"/>
            </a:pPr>
            <a:endParaRPr lang="el-GR" sz="1600"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Πένθος στην παιδική ηλικία</a:t>
            </a:r>
            <a:endParaRPr lang="el-GR" sz="1600" dirty="0">
              <a:latin typeface="Comic Sans MS" panose="030F0702030302020204" pitchFamily="66" charset="0"/>
            </a:endParaRPr>
          </a:p>
          <a:p>
            <a:pPr marL="0" indent="0" algn="just">
              <a:buNone/>
            </a:pPr>
            <a:endParaRPr lang="el-GR" sz="1600" dirty="0" smtClean="0">
              <a:latin typeface="Comic Sans MS" panose="030F0702030302020204" pitchFamily="66" charset="0"/>
            </a:endParaRPr>
          </a:p>
          <a:p>
            <a:pPr marL="0" indent="0" algn="just">
              <a:buNone/>
            </a:pPr>
            <a:endParaRPr lang="el-GR" sz="16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1" y="332656"/>
            <a:ext cx="1865451" cy="1080000"/>
          </a:xfrm>
          <a:prstGeom prst="rect">
            <a:avLst/>
          </a:prstGeom>
        </p:spPr>
      </p:pic>
    </p:spTree>
    <p:extLst>
      <p:ext uri="{BB962C8B-B14F-4D97-AF65-F5344CB8AC3E}">
        <p14:creationId xmlns:p14="http://schemas.microsoft.com/office/powerpoint/2010/main" val="375367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r"/>
            <a:r>
              <a:rPr lang="el-GR" sz="2200" b="1" i="1" dirty="0" smtClean="0">
                <a:solidFill>
                  <a:srgbClr val="008080"/>
                </a:solidFill>
              </a:rPr>
              <a:t/>
            </a:r>
            <a:br>
              <a:rPr lang="el-GR" sz="2200" b="1" i="1" dirty="0" smtClean="0">
                <a:solidFill>
                  <a:srgbClr val="008080"/>
                </a:solidFill>
              </a:rPr>
            </a:br>
            <a:r>
              <a:rPr lang="el-GR" sz="1600" b="1" i="1" dirty="0" smtClean="0">
                <a:solidFill>
                  <a:srgbClr val="008080"/>
                </a:solidFill>
              </a:rPr>
              <a:t>Οι έννοιες ‘απώλεια’  - </a:t>
            </a:r>
            <a:r>
              <a:rPr lang="el-GR" sz="1600" b="1" i="1" dirty="0" err="1" smtClean="0">
                <a:solidFill>
                  <a:srgbClr val="008080"/>
                </a:solidFill>
              </a:rPr>
              <a:t>΄πένθος</a:t>
            </a:r>
            <a:r>
              <a:rPr lang="el-GR" sz="1600" b="1" i="1" dirty="0" smtClean="0">
                <a:solidFill>
                  <a:srgbClr val="008080"/>
                </a:solidFill>
              </a:rPr>
              <a:t>’ </a:t>
            </a:r>
            <a:r>
              <a:rPr lang="el-GR" sz="2200" b="1" i="1" dirty="0" smtClean="0">
                <a:solidFill>
                  <a:srgbClr val="008080"/>
                </a:solidFill>
              </a:rPr>
              <a:t/>
            </a:r>
            <a:br>
              <a:rPr lang="el-GR" sz="2200" b="1" i="1" dirty="0" smtClean="0">
                <a:solidFill>
                  <a:srgbClr val="008080"/>
                </a:solidFill>
              </a:rPr>
            </a:br>
            <a:r>
              <a:rPr lang="el-GR" b="1" i="1" dirty="0">
                <a:solidFill>
                  <a:srgbClr val="008080"/>
                </a:solidFill>
              </a:rPr>
              <a:t/>
            </a:r>
            <a:br>
              <a:rPr lang="el-GR" b="1" i="1" dirty="0">
                <a:solidFill>
                  <a:srgbClr val="008080"/>
                </a:solidFill>
              </a:rPr>
            </a:br>
            <a:endParaRPr lang="el-GR" sz="2200" dirty="0"/>
          </a:p>
        </p:txBody>
      </p:sp>
      <p:sp>
        <p:nvSpPr>
          <p:cNvPr id="3" name="Θέση περιεχομένου 2"/>
          <p:cNvSpPr>
            <a:spLocks noGrp="1"/>
          </p:cNvSpPr>
          <p:nvPr>
            <p:ph idx="1"/>
          </p:nvPr>
        </p:nvSpPr>
        <p:spPr>
          <a:gradFill>
            <a:gsLst>
              <a:gs pos="0">
                <a:srgbClr val="FFFFFF"/>
              </a:gs>
              <a:gs pos="7001">
                <a:srgbClr val="E6E6E6"/>
              </a:gs>
              <a:gs pos="92000">
                <a:srgbClr val="7D8496"/>
              </a:gs>
              <a:gs pos="73000">
                <a:srgbClr val="E6E6E6"/>
              </a:gs>
              <a:gs pos="97000">
                <a:srgbClr val="7D8496"/>
              </a:gs>
              <a:gs pos="100000">
                <a:srgbClr val="E6E6E6"/>
              </a:gs>
            </a:gsLst>
            <a:lin ang="5400000" scaled="0"/>
          </a:gradFill>
        </p:spPr>
        <p:txBody>
          <a:bodyPr>
            <a:normAutofit/>
          </a:bodyPr>
          <a:lstStyle/>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a:latin typeface="Comic Sans MS" panose="030F0702030302020204" pitchFamily="66" charset="0"/>
              </a:rPr>
              <a:t>Ως </a:t>
            </a:r>
            <a:r>
              <a:rPr lang="el-GR" sz="1400" b="1" dirty="0">
                <a:latin typeface="Comic Sans MS" panose="030F0702030302020204" pitchFamily="66" charset="0"/>
              </a:rPr>
              <a:t>απώλεια </a:t>
            </a:r>
            <a:r>
              <a:rPr lang="el-GR" sz="1400" dirty="0">
                <a:latin typeface="Comic Sans MS" panose="030F0702030302020204" pitchFamily="66" charset="0"/>
              </a:rPr>
              <a:t>νοείται η διαδικασία κατά την οποία κάτι χάνεται και που προκαλεί συναισθήματα</a:t>
            </a:r>
            <a:r>
              <a:rPr lang="el-GR" sz="1400" b="1" dirty="0">
                <a:latin typeface="Comic Sans MS" panose="030F0702030302020204" pitchFamily="66" charset="0"/>
              </a:rPr>
              <a:t> </a:t>
            </a:r>
            <a:r>
              <a:rPr lang="el-GR" sz="1400" dirty="0">
                <a:latin typeface="Comic Sans MS" panose="030F0702030302020204" pitchFamily="66" charset="0"/>
              </a:rPr>
              <a:t>παρόμοια με αυτά του θανάτου ενός αγαπημένου </a:t>
            </a:r>
            <a:r>
              <a:rPr lang="el-GR" sz="1400" dirty="0" smtClean="0">
                <a:latin typeface="Comic Sans MS" panose="030F0702030302020204" pitchFamily="66" charset="0"/>
              </a:rPr>
              <a:t>προσώπου. </a:t>
            </a:r>
            <a:r>
              <a:rPr lang="el-GR" sz="1400" dirty="0">
                <a:latin typeface="Comic Sans MS" panose="030F0702030302020204" pitchFamily="66" charset="0"/>
              </a:rPr>
              <a:t>Υφίστανται πολλές μορφές απώλειας:</a:t>
            </a:r>
            <a:r>
              <a:rPr lang="el-GR" sz="1400" b="1" dirty="0">
                <a:latin typeface="Comic Sans MS" panose="030F0702030302020204" pitchFamily="66" charset="0"/>
              </a:rPr>
              <a:t> </a:t>
            </a:r>
            <a:r>
              <a:rPr lang="el-GR" sz="1400" dirty="0">
                <a:latin typeface="Comic Sans MS" panose="030F0702030302020204" pitchFamily="66" charset="0"/>
              </a:rPr>
              <a:t>απώλεια αγαπημένου προσώπου (έννοια θανάτου), απώλεια ζώου ή αντικειμένου (έννοια εξαφάνισης), απώλεια περιουσίας ή χρημάτων (έννοια κλοπής), απώλεια χαράς ή ευτυχίας (έννοια της δύναμης). Επίσης, η απώλεια εργασίας, το διαζύγιο, η απώλεια κατοικίας, οι σωματικές απώλειες και η έλλειψη ποιότητα ζωής είναι κάποιες από τις μορφές απώλειας. </a:t>
            </a:r>
          </a:p>
          <a:p>
            <a:pPr algn="just">
              <a:buFont typeface="Wingdings" panose="05000000000000000000" pitchFamily="2" charset="2"/>
              <a:buChar char="ü"/>
            </a:pPr>
            <a:endParaRPr lang="el-GR" sz="1400" dirty="0" smtClean="0">
              <a:latin typeface="Comic Sans MS" panose="030F0702030302020204" pitchFamily="66" charset="0"/>
            </a:endParaRPr>
          </a:p>
          <a:p>
            <a:pPr marL="0" indent="0" algn="just">
              <a:buNone/>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Με </a:t>
            </a:r>
            <a:r>
              <a:rPr lang="el-GR" sz="1400" dirty="0">
                <a:latin typeface="Comic Sans MS" panose="030F0702030302020204" pitchFamily="66" charset="0"/>
              </a:rPr>
              <a:t>τον όρο </a:t>
            </a:r>
            <a:r>
              <a:rPr lang="el-GR" sz="1400" b="1" dirty="0">
                <a:latin typeface="Comic Sans MS" panose="030F0702030302020204" pitchFamily="66" charset="0"/>
              </a:rPr>
              <a:t>πένθος </a:t>
            </a:r>
            <a:r>
              <a:rPr lang="el-GR" sz="1400" dirty="0">
                <a:latin typeface="Comic Sans MS" panose="030F0702030302020204" pitchFamily="66" charset="0"/>
              </a:rPr>
              <a:t>νοείται η ψυχολογική κατάσταση που προκαλείται σε έναν άνθρωπο από το χαμό ενός αγαπημένου του προσώπου. Είναι δηλαδή το σύνολο της επώδυνης εσωτερικής διεργασίας που πραγματοποιείται μέσα σε κάθε άνθρωπο ως αντίδραση απέναντι σε μια πραγματική απώλεια με σκοπό να την αποδεχτεί και να προσαρμοστεί στη νέα πραγματικότητα (</a:t>
            </a:r>
            <a:r>
              <a:rPr lang="el-GR" sz="1400" dirty="0" err="1">
                <a:latin typeface="Comic Sans MS" panose="030F0702030302020204" pitchFamily="66" charset="0"/>
              </a:rPr>
              <a:t>Freud</a:t>
            </a:r>
            <a:r>
              <a:rPr lang="el-GR" sz="1400" dirty="0">
                <a:latin typeface="Comic Sans MS" panose="030F0702030302020204" pitchFamily="66" charset="0"/>
              </a:rPr>
              <a:t>, 1917)</a:t>
            </a:r>
            <a:endParaRPr lang="el-GR" sz="1400"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248600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Στόχοι της συμβουλευτικής στη διαχείριση πένθους</a:t>
            </a:r>
            <a:r>
              <a:rPr lang="el-GR" sz="2000" b="1" i="1" dirty="0">
                <a:solidFill>
                  <a:srgbClr val="008080"/>
                </a:solidFill>
              </a:rPr>
              <a:t/>
            </a:r>
            <a:br>
              <a:rPr lang="el-GR" sz="20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gradFill>
            <a:gsLst>
              <a:gs pos="0">
                <a:srgbClr val="FFFFFF"/>
              </a:gs>
              <a:gs pos="95000">
                <a:srgbClr val="E6E6E6"/>
              </a:gs>
              <a:gs pos="95000">
                <a:srgbClr val="7D8496"/>
              </a:gs>
              <a:gs pos="99000">
                <a:srgbClr val="E6E6E6"/>
              </a:gs>
              <a:gs pos="100000">
                <a:srgbClr val="7D8496"/>
              </a:gs>
              <a:gs pos="100000">
                <a:srgbClr val="E6E6E6"/>
              </a:gs>
            </a:gsLst>
            <a:lin ang="5400000" scaled="0"/>
          </a:gradFill>
        </p:spPr>
        <p:txBody>
          <a:bodyPr/>
          <a:lstStyle/>
          <a:p>
            <a:pPr marL="0" indent="0">
              <a:buNone/>
            </a:pPr>
            <a:endParaRPr lang="el-GR" sz="1400" u="sng" dirty="0" smtClean="0">
              <a:latin typeface="Comic Sans MS" panose="030F0702030302020204" pitchFamily="66" charset="0"/>
            </a:endParaRPr>
          </a:p>
          <a:p>
            <a:pPr marL="0" indent="0">
              <a:buNone/>
            </a:pPr>
            <a:r>
              <a:rPr lang="el-GR" sz="1400" dirty="0" smtClean="0">
                <a:latin typeface="Comic Sans MS" panose="030F0702030302020204" pitchFamily="66" charset="0"/>
              </a:rPr>
              <a:t>      </a:t>
            </a:r>
          </a:p>
          <a:p>
            <a:pPr marL="0" indent="0">
              <a:buNone/>
            </a:pPr>
            <a:r>
              <a:rPr lang="el-GR" sz="1400" dirty="0">
                <a:latin typeface="Comic Sans MS" panose="030F0702030302020204" pitchFamily="66" charset="0"/>
              </a:rPr>
              <a:t> </a:t>
            </a:r>
            <a:r>
              <a:rPr lang="el-GR" sz="1400" dirty="0" smtClean="0">
                <a:latin typeface="Comic Sans MS" panose="030F0702030302020204" pitchFamily="66" charset="0"/>
              </a:rPr>
              <a:t>     </a:t>
            </a:r>
            <a:r>
              <a:rPr lang="el-GR" sz="1400" u="sng" dirty="0" smtClean="0">
                <a:latin typeface="Comic Sans MS" panose="030F0702030302020204" pitchFamily="66" charset="0"/>
              </a:rPr>
              <a:t>Κυριότεροι στόχοι της συμβουλευτικής στη διαχείριση πένθους</a:t>
            </a:r>
          </a:p>
          <a:p>
            <a:pPr marL="0" indent="0">
              <a:buNone/>
            </a:pPr>
            <a:endParaRPr lang="el-GR" sz="1400" u="sng"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Η υποστήριξη του πενθούντα για κατανόηση της νέας πραγματικότητας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Η υποστήριξη της οικογένειας που πενθεί </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Η διαπραγμάτευση του πενθούντα μαζί με το οικογενειακό του περιβάλλον για όσα συνεπάγεται η απώλεια σε καθημερινή βάση.</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Απώλεια και ανακατασκευή της ταυτότητας του ατόμου και η αναθεώρηση των πεποιθήσεων (τρόποι σύνδεσης με </a:t>
            </a:r>
            <a:r>
              <a:rPr lang="el-GR" sz="1400" dirty="0" err="1" smtClean="0">
                <a:latin typeface="Comic Sans MS" panose="030F0702030302020204" pitchFamily="66" charset="0"/>
              </a:rPr>
              <a:t>ό,τι</a:t>
            </a:r>
            <a:r>
              <a:rPr lang="el-GR" sz="1400" dirty="0" smtClean="0">
                <a:latin typeface="Comic Sans MS" panose="030F0702030302020204" pitchFamily="66" charset="0"/>
              </a:rPr>
              <a:t> χάθηκε και με τη νέα πραγματικότητα)</a:t>
            </a:r>
            <a:endParaRPr lang="el-GR" sz="1400" dirty="0">
              <a:latin typeface="Comic Sans MS" panose="030F0702030302020204" pitchFamily="66" charset="0"/>
            </a:endParaRPr>
          </a:p>
          <a:p>
            <a:pPr marL="0" indent="0">
              <a:buNone/>
            </a:pP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45165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400" b="1" i="1" dirty="0" smtClean="0">
                <a:solidFill>
                  <a:srgbClr val="008080"/>
                </a:solidFill>
              </a:rPr>
              <a:t>Συμβουλευτική διαχείρισης πένθους</a:t>
            </a:r>
            <a:r>
              <a:rPr lang="el-GR" sz="3200" b="1" i="1" dirty="0">
                <a:solidFill>
                  <a:srgbClr val="008080"/>
                </a:solidFill>
              </a:rPr>
              <a:t/>
            </a:r>
            <a:br>
              <a:rPr lang="el-GR" sz="3200" b="1" i="1" dirty="0">
                <a:solidFill>
                  <a:srgbClr val="008080"/>
                </a:solidFill>
              </a:rPr>
            </a:br>
            <a:r>
              <a:rPr lang="el-GR" sz="2000" b="1" i="1" dirty="0">
                <a:solidFill>
                  <a:srgbClr val="008080"/>
                </a:solidFill>
              </a:rPr>
              <a:t/>
            </a:r>
            <a:br>
              <a:rPr lang="el-GR" sz="2000" b="1" i="1" dirty="0">
                <a:solidFill>
                  <a:srgbClr val="008080"/>
                </a:solidFill>
              </a:rPr>
            </a:br>
            <a:endParaRPr lang="el-GR" sz="2000" dirty="0"/>
          </a:p>
        </p:txBody>
      </p:sp>
      <p:sp>
        <p:nvSpPr>
          <p:cNvPr id="3" name="Θέση περιεχομένου 2"/>
          <p:cNvSpPr>
            <a:spLocks noGrp="1"/>
          </p:cNvSpPr>
          <p:nvPr>
            <p:ph idx="1"/>
          </p:nvPr>
        </p:nvSpPr>
        <p:spPr>
          <a:xfrm>
            <a:off x="467544" y="1556792"/>
            <a:ext cx="8229600" cy="4525963"/>
          </a:xfrm>
          <a:gradFill>
            <a:gsLst>
              <a:gs pos="41000">
                <a:srgbClr val="FFFFFF"/>
              </a:gs>
              <a:gs pos="93000">
                <a:srgbClr val="E6E6E6"/>
              </a:gs>
              <a:gs pos="95000">
                <a:srgbClr val="7D8496"/>
              </a:gs>
              <a:gs pos="98000">
                <a:srgbClr val="E6E6E6"/>
              </a:gs>
              <a:gs pos="97000">
                <a:srgbClr val="7D8496"/>
              </a:gs>
              <a:gs pos="100000">
                <a:srgbClr val="E6E6E6"/>
              </a:gs>
            </a:gsLst>
            <a:lin ang="5400000" scaled="0"/>
          </a:gradFill>
          <a:ln>
            <a:solidFill>
              <a:schemeClr val="bg1"/>
            </a:solidFill>
          </a:ln>
        </p:spPr>
        <p:txBody>
          <a:bodyPr>
            <a:normAutofit/>
          </a:bodyPr>
          <a:lstStyle/>
          <a:p>
            <a:pPr marL="0" indent="0">
              <a:buNone/>
            </a:pPr>
            <a:endParaRPr lang="el-GR" sz="1400" u="sng" dirty="0" smtClean="0">
              <a:latin typeface="Comic Sans MS" panose="030F0702030302020204" pitchFamily="66" charset="0"/>
            </a:endParaRPr>
          </a:p>
          <a:p>
            <a:pPr marL="0" indent="0">
              <a:buNone/>
            </a:pPr>
            <a:r>
              <a:rPr lang="el-GR" sz="1400" dirty="0" smtClean="0">
                <a:latin typeface="Comic Sans MS" panose="030F0702030302020204" pitchFamily="66" charset="0"/>
              </a:rPr>
              <a:t>      </a:t>
            </a:r>
            <a:r>
              <a:rPr lang="el-GR" sz="1300" b="1" u="sng" dirty="0" smtClean="0">
                <a:latin typeface="Comic Sans MS" panose="030F0702030302020204" pitchFamily="66" charset="0"/>
              </a:rPr>
              <a:t>Τα στάδια του πένθους</a:t>
            </a:r>
          </a:p>
          <a:p>
            <a:pPr marL="0" indent="0">
              <a:buNone/>
            </a:pPr>
            <a:endParaRPr lang="el-GR" sz="1400" u="sng"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στάδιο της άρνησης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στάδιο του θυμού</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στάδιο της διαπραγμάτευσης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στάδιο της κατάθλιψης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Το στάδιο της αποδοχής</a:t>
            </a: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332656"/>
            <a:ext cx="1865451" cy="1080000"/>
          </a:xfrm>
        </p:spPr>
      </p:pic>
    </p:spTree>
    <p:extLst>
      <p:ext uri="{BB962C8B-B14F-4D97-AF65-F5344CB8AC3E}">
        <p14:creationId xmlns:p14="http://schemas.microsoft.com/office/powerpoint/2010/main" val="91844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a:solidFill>
                  <a:srgbClr val="008080"/>
                </a:solidFill>
              </a:rPr>
              <a:t>Αντιδράσεις στο πένθος </a:t>
            </a:r>
            <a:r>
              <a:rPr lang="el-GR" sz="1600" b="1" i="1" dirty="0"/>
              <a:t/>
            </a:r>
            <a:br>
              <a:rPr lang="el-GR" sz="1600" b="1" i="1" dirty="0"/>
            </a:br>
            <a:endParaRPr lang="el-GR" sz="1600" dirty="0"/>
          </a:p>
        </p:txBody>
      </p:sp>
      <p:sp>
        <p:nvSpPr>
          <p:cNvPr id="3" name="Θέση κειμένου 2"/>
          <p:cNvSpPr>
            <a:spLocks noGrp="1"/>
          </p:cNvSpPr>
          <p:nvPr>
            <p:ph type="body" idx="1"/>
          </p:nvPr>
        </p:nvSpPr>
        <p:spPr/>
        <p:txBody>
          <a:bodyPr>
            <a:normAutofit/>
          </a:bodyPr>
          <a:lstStyle/>
          <a:p>
            <a:pPr algn="ctr"/>
            <a:r>
              <a:rPr lang="el-GR" sz="1800" dirty="0" smtClean="0"/>
              <a:t>Σωματικές</a:t>
            </a:r>
            <a:endParaRPr lang="el-GR" sz="1800" dirty="0"/>
          </a:p>
        </p:txBody>
      </p:sp>
      <p:sp>
        <p:nvSpPr>
          <p:cNvPr id="4" name="Θέση περιεχομένου 3"/>
          <p:cNvSpPr>
            <a:spLocks noGrp="1"/>
          </p:cNvSpPr>
          <p:nvPr>
            <p:ph sz="half" idx="2"/>
          </p:nvPr>
        </p:nvSpPr>
        <p:spPr/>
        <p:txBody>
          <a:bodyPr>
            <a:normAutofit/>
          </a:bodyPr>
          <a:lstStyle/>
          <a:p>
            <a:pPr marL="0" indent="0">
              <a:buNone/>
            </a:pPr>
            <a:endParaRPr lang="el-GR" sz="12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Διαταραχές ύπνου</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Διαταραχές στη λήψη τροφής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Σωματικός πόνος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Επιθετικότητα (σωματική/</a:t>
            </a:r>
            <a:r>
              <a:rPr lang="el-GR" sz="1400" dirty="0" err="1" smtClean="0">
                <a:latin typeface="Comic Sans MS" panose="030F0702030302020204" pitchFamily="66" charset="0"/>
              </a:rPr>
              <a:t>λεκτικ</a:t>
            </a:r>
            <a:r>
              <a:rPr lang="el-GR" sz="1400" dirty="0" smtClean="0">
                <a:latin typeface="Comic Sans MS" panose="030F0702030302020204" pitchFamily="66" charset="0"/>
              </a:rPr>
              <a:t>ή)</a:t>
            </a:r>
            <a:endParaRPr lang="el-GR" sz="1400" dirty="0">
              <a:latin typeface="Comic Sans MS" panose="030F0702030302020204" pitchFamily="66" charset="0"/>
            </a:endParaRPr>
          </a:p>
        </p:txBody>
      </p:sp>
      <p:sp>
        <p:nvSpPr>
          <p:cNvPr id="5" name="Θέση κειμένου 4"/>
          <p:cNvSpPr>
            <a:spLocks noGrp="1"/>
          </p:cNvSpPr>
          <p:nvPr>
            <p:ph type="body" sz="quarter" idx="3"/>
          </p:nvPr>
        </p:nvSpPr>
        <p:spPr/>
        <p:txBody>
          <a:bodyPr>
            <a:normAutofit/>
          </a:bodyPr>
          <a:lstStyle/>
          <a:p>
            <a:pPr algn="ctr"/>
            <a:r>
              <a:rPr lang="el-GR" sz="1800" dirty="0" smtClean="0"/>
              <a:t>Ψυχολογικές</a:t>
            </a:r>
          </a:p>
        </p:txBody>
      </p:sp>
      <p:sp>
        <p:nvSpPr>
          <p:cNvPr id="6" name="Θέση περιεχομένου 5"/>
          <p:cNvSpPr>
            <a:spLocks noGrp="1"/>
          </p:cNvSpPr>
          <p:nvPr>
            <p:ph sz="quarter" idx="4"/>
          </p:nvPr>
        </p:nvSpPr>
        <p:spPr/>
        <p:txBody>
          <a:bodyPr>
            <a:normAutofit/>
          </a:bodyPr>
          <a:lstStyle/>
          <a:p>
            <a:pPr marL="0" indent="0">
              <a:buNone/>
            </a:pPr>
            <a:endParaRPr lang="el-GR" sz="12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Λύπη</a:t>
            </a:r>
          </a:p>
          <a:p>
            <a:pPr>
              <a:buFont typeface="Wingdings" panose="05000000000000000000" pitchFamily="2" charset="2"/>
              <a:buChar char="ü"/>
            </a:pPr>
            <a:r>
              <a:rPr lang="el-GR" sz="1400" dirty="0" smtClean="0">
                <a:latin typeface="Comic Sans MS" panose="030F0702030302020204" pitchFamily="66" charset="0"/>
              </a:rPr>
              <a:t>Κλάμα</a:t>
            </a:r>
          </a:p>
          <a:p>
            <a:pPr>
              <a:buFont typeface="Wingdings" panose="05000000000000000000" pitchFamily="2" charset="2"/>
              <a:buChar char="ü"/>
            </a:pPr>
            <a:r>
              <a:rPr lang="el-GR" sz="1400" dirty="0" smtClean="0">
                <a:latin typeface="Comic Sans MS" panose="030F0702030302020204" pitchFamily="66" charset="0"/>
              </a:rPr>
              <a:t>Κόπωση</a:t>
            </a:r>
          </a:p>
          <a:p>
            <a:pPr>
              <a:buFont typeface="Wingdings" panose="05000000000000000000" pitchFamily="2" charset="2"/>
              <a:buChar char="ü"/>
            </a:pPr>
            <a:r>
              <a:rPr lang="el-GR" sz="1400" dirty="0" smtClean="0">
                <a:latin typeface="Comic Sans MS" panose="030F0702030302020204" pitchFamily="66" charset="0"/>
              </a:rPr>
              <a:t>Θυμός</a:t>
            </a:r>
          </a:p>
          <a:p>
            <a:pPr>
              <a:buFont typeface="Wingdings" panose="05000000000000000000" pitchFamily="2" charset="2"/>
              <a:buChar char="ü"/>
            </a:pPr>
            <a:r>
              <a:rPr lang="el-GR" sz="1400" dirty="0" smtClean="0">
                <a:latin typeface="Comic Sans MS" panose="030F0702030302020204" pitchFamily="66" charset="0"/>
              </a:rPr>
              <a:t>Ανησυχία</a:t>
            </a:r>
          </a:p>
          <a:p>
            <a:pPr>
              <a:buFont typeface="Wingdings" panose="05000000000000000000" pitchFamily="2" charset="2"/>
              <a:buChar char="ü"/>
            </a:pPr>
            <a:r>
              <a:rPr lang="el-GR" sz="1400" dirty="0" smtClean="0">
                <a:latin typeface="Comic Sans MS" panose="030F0702030302020204" pitchFamily="66" charset="0"/>
              </a:rPr>
              <a:t>Σύγχυση</a:t>
            </a:r>
          </a:p>
          <a:p>
            <a:pPr>
              <a:buFont typeface="Wingdings" panose="05000000000000000000" pitchFamily="2" charset="2"/>
              <a:buChar char="ü"/>
            </a:pPr>
            <a:r>
              <a:rPr lang="el-GR" sz="1400" dirty="0" smtClean="0">
                <a:latin typeface="Comic Sans MS" panose="030F0702030302020204" pitchFamily="66" charset="0"/>
              </a:rPr>
              <a:t>Μούδιασμα</a:t>
            </a:r>
          </a:p>
          <a:p>
            <a:pPr>
              <a:buFont typeface="Wingdings" panose="05000000000000000000" pitchFamily="2" charset="2"/>
              <a:buChar char="ü"/>
            </a:pPr>
            <a:r>
              <a:rPr lang="el-GR" sz="1400" dirty="0" smtClean="0">
                <a:latin typeface="Comic Sans MS" panose="030F0702030302020204" pitchFamily="66" charset="0"/>
              </a:rPr>
              <a:t>Μοναξιά και μεγάλο κενό</a:t>
            </a:r>
          </a:p>
          <a:p>
            <a:pPr>
              <a:buFont typeface="Wingdings" panose="05000000000000000000" pitchFamily="2" charset="2"/>
              <a:buChar char="ü"/>
            </a:pPr>
            <a:r>
              <a:rPr lang="el-GR" sz="1400" dirty="0" smtClean="0">
                <a:latin typeface="Comic Sans MS" panose="030F0702030302020204" pitchFamily="66" charset="0"/>
              </a:rPr>
              <a:t>Ενοχή</a:t>
            </a:r>
          </a:p>
          <a:p>
            <a:pPr>
              <a:buFont typeface="Wingdings" panose="05000000000000000000" pitchFamily="2" charset="2"/>
              <a:buChar char="ü"/>
            </a:pPr>
            <a:r>
              <a:rPr lang="el-GR" sz="1400" dirty="0" smtClean="0">
                <a:latin typeface="Comic Sans MS" panose="030F0702030302020204" pitchFamily="66" charset="0"/>
              </a:rPr>
              <a:t>Χειραφέτηση</a:t>
            </a:r>
          </a:p>
          <a:p>
            <a:pPr>
              <a:buFont typeface="Wingdings" panose="05000000000000000000" pitchFamily="2" charset="2"/>
              <a:buChar char="ü"/>
            </a:pPr>
            <a:r>
              <a:rPr lang="el-GR" sz="1400" dirty="0" smtClean="0">
                <a:latin typeface="Comic Sans MS" panose="030F0702030302020204" pitchFamily="66" charset="0"/>
              </a:rPr>
              <a:t>Έλλειψη προσοχής</a:t>
            </a:r>
            <a:endParaRPr lang="el-GR" sz="1400" dirty="0">
              <a:latin typeface="Comic Sans MS" panose="030F0702030302020204" pitchFamily="66" charset="0"/>
            </a:endParaRPr>
          </a:p>
        </p:txBody>
      </p:sp>
      <p:pic>
        <p:nvPicPr>
          <p:cNvPr id="7"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332656"/>
            <a:ext cx="1865451" cy="1080000"/>
          </a:xfrm>
        </p:spPr>
      </p:pic>
    </p:spTree>
    <p:extLst>
      <p:ext uri="{BB962C8B-B14F-4D97-AF65-F5344CB8AC3E}">
        <p14:creationId xmlns:p14="http://schemas.microsoft.com/office/powerpoint/2010/main" val="282843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a:bodyPr>
          <a:lstStyle/>
          <a:p>
            <a:pPr algn="r"/>
            <a:r>
              <a:rPr lang="el-GR" sz="1800" b="1" i="1" dirty="0" smtClean="0">
                <a:solidFill>
                  <a:srgbClr val="008080"/>
                </a:solidFill>
              </a:rPr>
              <a:t>Βήματα υποστήριξης για διαχείριση πένθους </a:t>
            </a:r>
            <a:r>
              <a:rPr lang="el-GR" sz="2000" b="1" i="1" dirty="0" smtClean="0"/>
              <a:t/>
            </a:r>
            <a:br>
              <a:rPr lang="el-GR" sz="2000" b="1" i="1" dirty="0" smtClean="0"/>
            </a:br>
            <a:endParaRPr lang="el-GR" sz="2400" i="1" dirty="0">
              <a:solidFill>
                <a:srgbClr val="008080"/>
              </a:solidFill>
            </a:endParaRPr>
          </a:p>
        </p:txBody>
      </p:sp>
      <p:sp>
        <p:nvSpPr>
          <p:cNvPr id="3" name="Θέση περιεχομένου 2"/>
          <p:cNvSpPr>
            <a:spLocks noGrp="1"/>
          </p:cNvSpPr>
          <p:nvPr>
            <p:ph idx="1"/>
          </p:nvPr>
        </p:nvSpPr>
        <p:spPr>
          <a:xfrm>
            <a:off x="467544" y="1556792"/>
            <a:ext cx="8229600" cy="4608512"/>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lgn="just">
              <a:buNone/>
            </a:pPr>
            <a:endParaRPr lang="el-GR" sz="19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Αναφορά στο θανόντα με τη χρήση παρελθοντικών χρόνων</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Ελεύθερη έκφραση των συναισθημάτων και για όσο χρονικό διάστημα χρειάζεται (τεχνική γράμματος, τεχνική </a:t>
            </a:r>
            <a:r>
              <a:rPr lang="en-US" sz="1400" dirty="0" smtClean="0">
                <a:latin typeface="Comic Sans MS" panose="030F0702030302020204" pitchFamily="66" charset="0"/>
              </a:rPr>
              <a:t>Gestalt)</a:t>
            </a:r>
            <a:endParaRPr lang="el-GR" sz="1400" dirty="0" smtClean="0">
              <a:latin typeface="Comic Sans MS" panose="030F0702030302020204" pitchFamily="66" charset="0"/>
            </a:endParaRP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άτομο που πενθεί μπορεί να βοηθηθεί βρίσκοντας μια νέα θέση στη ζωή του για το πρόσωπο που απεβίωσε</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άτομο που θρηνεί θα λάβει βοήθεια ακολουθώντας πρακτικές αλλαγές στους ρόλους και την καθημερινότητά του καθώς επίσης και στην </a:t>
            </a:r>
            <a:r>
              <a:rPr lang="el-GR" sz="1400" dirty="0" err="1" smtClean="0">
                <a:latin typeface="Comic Sans MS" panose="030F0702030302020204" pitchFamily="66" charset="0"/>
              </a:rPr>
              <a:t>αυτοεικόνα</a:t>
            </a:r>
            <a:r>
              <a:rPr lang="el-GR" sz="1400" dirty="0">
                <a:latin typeface="Comic Sans MS" panose="030F0702030302020204" pitchFamily="66" charset="0"/>
              </a:rPr>
              <a:t> </a:t>
            </a:r>
            <a:r>
              <a:rPr lang="el-GR" sz="1400" dirty="0" smtClean="0">
                <a:latin typeface="Comic Sans MS" panose="030F0702030302020204" pitchFamily="66" charset="0"/>
              </a:rPr>
              <a:t>του και στην κοσμοθεωρία του.</a:t>
            </a:r>
            <a:endParaRPr lang="en-US" sz="1400" dirty="0" smtClean="0">
              <a:latin typeface="Comic Sans MS" panose="030F0702030302020204" pitchFamily="66" charset="0"/>
            </a:endParaRPr>
          </a:p>
          <a:p>
            <a:pPr algn="just">
              <a:buFont typeface="Wingdings" panose="05000000000000000000" pitchFamily="2" charset="2"/>
              <a:buChar char="ü"/>
            </a:pPr>
            <a:endParaRPr lang="en-US" sz="1400" dirty="0">
              <a:latin typeface="Comic Sans MS" panose="030F0702030302020204" pitchFamily="66" charset="0"/>
            </a:endParaRPr>
          </a:p>
          <a:p>
            <a:pPr algn="just">
              <a:buFont typeface="Wingdings" panose="05000000000000000000" pitchFamily="2" charset="2"/>
              <a:buChar char="ü"/>
            </a:pPr>
            <a:endParaRPr lang="el-GR" sz="1400" dirty="0" smtClean="0">
              <a:latin typeface="Comic Sans MS" panose="030F0702030302020204" pitchFamily="66" charset="0"/>
            </a:endParaRPr>
          </a:p>
          <a:p>
            <a:pPr marL="0" indent="0" algn="just">
              <a:buNone/>
            </a:pPr>
            <a:endParaRPr lang="el-GR" sz="1900" dirty="0">
              <a:latin typeface="Comic Sans MS" panose="030F0702030302020204" pitchFamily="66" charset="0"/>
            </a:endParaRPr>
          </a:p>
          <a:p>
            <a:pPr marL="0" indent="0" algn="just">
              <a:buNone/>
            </a:pPr>
            <a:endParaRPr lang="el-GR" sz="1900" dirty="0" smtClean="0">
              <a:latin typeface="Comic Sans MS" panose="030F0702030302020204" pitchFamily="66" charset="0"/>
            </a:endParaRPr>
          </a:p>
          <a:p>
            <a:pPr marL="0" indent="0" algn="just">
              <a:buNone/>
            </a:pPr>
            <a:endParaRPr lang="el-GR" sz="1900" dirty="0">
              <a:latin typeface="Comic Sans MS" panose="030F0702030302020204" pitchFamily="66" charset="0"/>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Τεχνικές διαχείρισης πένθους</a:t>
            </a:r>
            <a:r>
              <a:rPr lang="el-GR" sz="2000" b="1" i="1" dirty="0"/>
              <a:t/>
            </a:r>
            <a:br>
              <a:rPr lang="el-GR" sz="2000" b="1" i="1" dirty="0"/>
            </a:br>
            <a:endParaRPr lang="el-GR" sz="2000" dirty="0"/>
          </a:p>
        </p:txBody>
      </p:sp>
      <p:sp>
        <p:nvSpPr>
          <p:cNvPr id="3" name="Θέση περιεχομένου 2"/>
          <p:cNvSpPr>
            <a:spLocks noGrp="1"/>
          </p:cNvSpPr>
          <p:nvPr>
            <p:ph idx="1"/>
          </p:nvPr>
        </p:nvSpPr>
        <p:spPr>
          <a:gradFill>
            <a:gsLst>
              <a:gs pos="0">
                <a:srgbClr val="FFFFFF"/>
              </a:gs>
              <a:gs pos="7001">
                <a:srgbClr val="E6E6E6"/>
              </a:gs>
              <a:gs pos="95000">
                <a:srgbClr val="7D8496"/>
              </a:gs>
              <a:gs pos="91000">
                <a:srgbClr val="E6E6E6"/>
              </a:gs>
              <a:gs pos="93000">
                <a:srgbClr val="7D8496"/>
              </a:gs>
              <a:gs pos="100000">
                <a:srgbClr val="E6E6E6"/>
              </a:gs>
            </a:gsLst>
            <a:lin ang="5400000" scaled="0"/>
          </a:gradFill>
        </p:spPr>
        <p:txBody>
          <a:bodyPr>
            <a:normAutofit/>
          </a:bodyPr>
          <a:lstStyle/>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Τεχνική «σαν να»                        λειτουργικότητα σε καθημερινές δραστηριότητες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Κάθετο τόξο ( ‘τι σημαίνει για εσένα’;)                    λεκτική έκφραση και έκφραση συναισθημάτων</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Σταμάτημα σκέψης, απόσπαση προσοχής</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Τεχνικές χαλάρωσης (διαφραγματική αναπνοή, </a:t>
            </a:r>
            <a:r>
              <a:rPr lang="el-GR" sz="1400" dirty="0" err="1" smtClean="0">
                <a:latin typeface="Comic Sans MS" panose="030F0702030302020204" pitchFamily="66" charset="0"/>
              </a:rPr>
              <a:t>νευρομυική</a:t>
            </a:r>
            <a:r>
              <a:rPr lang="el-GR" sz="1400" dirty="0" smtClean="0">
                <a:latin typeface="Comic Sans MS" panose="030F0702030302020204" pitchFamily="66" charset="0"/>
              </a:rPr>
              <a:t> χαλάρωση)</a:t>
            </a:r>
            <a:endParaRPr lang="el-GR" sz="14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cxnSp>
        <p:nvCxnSpPr>
          <p:cNvPr id="6" name="Ευθύγραμμο βέλος σύνδεσης 5"/>
          <p:cNvCxnSpPr/>
          <p:nvPr/>
        </p:nvCxnSpPr>
        <p:spPr>
          <a:xfrm>
            <a:off x="3995936" y="2564904"/>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2459267" y="2048347"/>
            <a:ext cx="10326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34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600" b="1" i="1" dirty="0" smtClean="0">
                <a:solidFill>
                  <a:srgbClr val="008080"/>
                </a:solidFill>
              </a:rPr>
              <a:t>Προβλήματα που αντιμετωπίζει ο σύμβουλος πένθους</a:t>
            </a:r>
            <a:endParaRPr lang="el-GR" sz="1600" dirty="0"/>
          </a:p>
        </p:txBody>
      </p:sp>
      <p:sp>
        <p:nvSpPr>
          <p:cNvPr id="3" name="Θέση περιεχομένου 2"/>
          <p:cNvSpPr>
            <a:spLocks noGrp="1"/>
          </p:cNvSpPr>
          <p:nvPr>
            <p:ph idx="1"/>
          </p:nvPr>
        </p:nvSpPr>
        <p:spPr>
          <a:xfrm>
            <a:off x="457200" y="1844824"/>
            <a:ext cx="8229600" cy="4281339"/>
          </a:xfrm>
          <a:gradFill>
            <a:gsLst>
              <a:gs pos="96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buNone/>
            </a:pPr>
            <a:r>
              <a:rPr lang="el-GR" sz="2800" dirty="0" smtClean="0">
                <a:latin typeface="Comic Sans MS" panose="030F0702030302020204" pitchFamily="66" charset="0"/>
              </a:rPr>
              <a:t>     </a:t>
            </a:r>
            <a:endParaRPr lang="el-GR" sz="1400" b="1" i="1"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
        <p:nvSpPr>
          <p:cNvPr id="7" name="TextBox 6"/>
          <p:cNvSpPr txBox="1"/>
          <p:nvPr/>
        </p:nvSpPr>
        <p:spPr>
          <a:xfrm>
            <a:off x="611561" y="2060848"/>
            <a:ext cx="7992887" cy="3631763"/>
          </a:xfrm>
          <a:prstGeom prst="rect">
            <a:avLst/>
          </a:prstGeom>
          <a:gradFill>
            <a:gsLst>
              <a:gs pos="90000">
                <a:srgbClr val="FFFFFF"/>
              </a:gs>
              <a:gs pos="95000">
                <a:srgbClr val="E6E6E6"/>
              </a:gs>
              <a:gs pos="98000">
                <a:srgbClr val="7D8496"/>
              </a:gs>
              <a:gs pos="100000">
                <a:srgbClr val="E6E6E6"/>
              </a:gs>
              <a:gs pos="100000">
                <a:srgbClr val="7D8496"/>
              </a:gs>
              <a:gs pos="100000">
                <a:srgbClr val="E6E6E6"/>
              </a:gs>
            </a:gsLst>
            <a:lin ang="5400000" scaled="0"/>
          </a:gradFill>
        </p:spPr>
        <p:txBody>
          <a:bodyPr wrap="square" rtlCol="0">
            <a:spAutoFit/>
          </a:bodyPr>
          <a:lstStyle/>
          <a:p>
            <a:pPr marL="285750" indent="-285750" algn="just">
              <a:buFont typeface="Wingdings" panose="05000000000000000000" pitchFamily="2" charset="2"/>
              <a:buChar char="ü"/>
            </a:pPr>
            <a:endParaRPr lang="el-GR" sz="1400" dirty="0" smtClean="0">
              <a:latin typeface="Comic Sans MS" panose="030F0702030302020204" pitchFamily="66" charset="0"/>
            </a:endParaRPr>
          </a:p>
          <a:p>
            <a:pPr marL="285750" indent="-285750">
              <a:buFont typeface="Wingdings" panose="05000000000000000000" pitchFamily="2" charset="2"/>
              <a:buChar char="ü"/>
            </a:pPr>
            <a:r>
              <a:rPr lang="el-GR" sz="1200" dirty="0" smtClean="0">
                <a:latin typeface="Comic Sans MS" panose="030F0702030302020204" pitchFamily="66" charset="0"/>
              </a:rPr>
              <a:t>Αντιμέτωπος με παρόμοιες προσωπικές εμπειρίες που θα έλθουν και πάλι στην επιφάνεια</a:t>
            </a:r>
          </a:p>
          <a:p>
            <a:pPr marL="285750" indent="-285750">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r>
              <a:rPr lang="el-GR" sz="1200" dirty="0" smtClean="0">
                <a:latin typeface="Comic Sans MS" panose="030F0702030302020204" pitchFamily="66" charset="0"/>
              </a:rPr>
              <a:t>Ανάπτυξη αυτογνωσίας (πρότερη διαχείριση του δικού του πένθους)</a:t>
            </a:r>
          </a:p>
          <a:p>
            <a:pPr marL="285750" indent="-285750">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r>
              <a:rPr lang="el-GR" sz="1200" dirty="0" smtClean="0">
                <a:latin typeface="Comic Sans MS" panose="030F0702030302020204" pitchFamily="66" charset="0"/>
              </a:rPr>
              <a:t>Άσχημη και αγενή συμπεριφορά του συμβουλευόμενου λόγω του πόνου και της αγωνίας </a:t>
            </a:r>
          </a:p>
          <a:p>
            <a:pPr marL="285750" indent="-285750">
              <a:buFont typeface="Wingdings" panose="05000000000000000000" pitchFamily="2" charset="2"/>
              <a:buChar char="ü"/>
            </a:pPr>
            <a:endParaRPr lang="el-GR" sz="1200" dirty="0">
              <a:latin typeface="Comic Sans MS" panose="030F0702030302020204" pitchFamily="66" charset="0"/>
            </a:endParaRPr>
          </a:p>
          <a:p>
            <a:pPr marL="285750" indent="-285750" algn="just">
              <a:buFont typeface="Wingdings" panose="05000000000000000000" pitchFamily="2" charset="2"/>
              <a:buChar char="ü"/>
            </a:pPr>
            <a:r>
              <a:rPr lang="el-GR" sz="1200" dirty="0" smtClean="0">
                <a:latin typeface="Comic Sans MS" panose="030F0702030302020204" pitchFamily="66" charset="0"/>
              </a:rPr>
              <a:t>Αμηχανία που μπορεί να νιώσει ο σύμβουλος λόγω των αυστηρά προσωπικών πληροφοριών και δεδομένων που μπορεί να του εκμυστηρευθεί ο συμβουλευόμενος</a:t>
            </a:r>
          </a:p>
          <a:p>
            <a:pPr marL="285750" indent="-285750">
              <a:buFont typeface="Wingdings" panose="05000000000000000000" pitchFamily="2" charset="2"/>
              <a:buChar char="ü"/>
            </a:pPr>
            <a:endParaRPr lang="el-GR" sz="1200" dirty="0" smtClean="0">
              <a:latin typeface="Comic Sans MS" panose="030F0702030302020204" pitchFamily="66" charset="0"/>
            </a:endParaRPr>
          </a:p>
          <a:p>
            <a:pPr marL="285750" indent="-285750" algn="just">
              <a:buFont typeface="Wingdings" panose="05000000000000000000" pitchFamily="2" charset="2"/>
              <a:buChar char="ü"/>
            </a:pPr>
            <a:r>
              <a:rPr lang="el-GR" sz="1200" dirty="0">
                <a:latin typeface="Comic Sans MS" panose="030F0702030302020204" pitchFamily="66" charset="0"/>
              </a:rPr>
              <a:t>Πολλά είναι τα συναισθήματα που μπορούν να επηρεάσουν τον σύμβουλο όπως η λύπη, το άγχος, οι τύψεις, η απογοήτευση καθώς και ο θυμός. </a:t>
            </a:r>
            <a:r>
              <a:rPr lang="el-GR" sz="1200" dirty="0" smtClean="0">
                <a:latin typeface="Comic Sans MS" panose="030F0702030302020204" pitchFamily="66" charset="0"/>
              </a:rPr>
              <a:t>Αυτά τα συναισθήματα  </a:t>
            </a:r>
            <a:r>
              <a:rPr lang="el-GR" sz="1200" dirty="0">
                <a:latin typeface="Comic Sans MS" panose="030F0702030302020204" pitchFamily="66" charset="0"/>
              </a:rPr>
              <a:t>προέρχονται κυρίως από τους </a:t>
            </a:r>
            <a:r>
              <a:rPr lang="el-GR" sz="1200" dirty="0" smtClean="0">
                <a:latin typeface="Comic Sans MS" panose="030F0702030302020204" pitchFamily="66" charset="0"/>
              </a:rPr>
              <a:t>συμβουλευόμενους.</a:t>
            </a:r>
            <a:endParaRPr lang="el-GR" sz="1200" dirty="0">
              <a:latin typeface="Comic Sans MS" panose="030F0702030302020204" pitchFamily="66" charset="0"/>
            </a:endParaRPr>
          </a:p>
          <a:p>
            <a:pPr marL="285750" indent="-285750" algn="just">
              <a:buFont typeface="Wingdings" panose="05000000000000000000" pitchFamily="2" charset="2"/>
              <a:buChar char="ü"/>
            </a:pPr>
            <a:endParaRPr lang="el-GR" sz="1200" dirty="0" smtClean="0">
              <a:latin typeface="Comic Sans MS" panose="030F0702030302020204" pitchFamily="66" charset="0"/>
            </a:endParaRPr>
          </a:p>
          <a:p>
            <a:pPr marL="285750" indent="-285750" algn="just">
              <a:buFont typeface="Wingdings" panose="05000000000000000000" pitchFamily="2" charset="2"/>
              <a:buChar char="ü"/>
            </a:pPr>
            <a:r>
              <a:rPr lang="el-GR" sz="1200" dirty="0" smtClean="0">
                <a:latin typeface="Comic Sans MS" panose="030F0702030302020204" pitchFamily="66" charset="0"/>
              </a:rPr>
              <a:t>Διακοπή της συμβουλευτικής διαδικασίας ή στήριξη από ένα πιο έμπειρο σύμβουλο που θα βοηθήσει και το σύμβουλο και το συμβουλευόμενο.</a:t>
            </a:r>
          </a:p>
          <a:p>
            <a:pPr marL="285750" indent="-285750">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endParaRPr lang="el-GR" sz="1200" dirty="0" smtClean="0">
              <a:latin typeface="Comic Sans MS" panose="030F0702030302020204" pitchFamily="66" charset="0"/>
            </a:endParaRPr>
          </a:p>
          <a:p>
            <a:pPr marL="285750" indent="-285750">
              <a:buFont typeface="Wingdings" panose="05000000000000000000" pitchFamily="2" charset="2"/>
              <a:buChar char="ü"/>
            </a:pPr>
            <a:endParaRPr lang="el-GR" sz="1200" dirty="0">
              <a:latin typeface="Comic Sans MS" panose="030F0702030302020204" pitchFamily="66" charset="0"/>
            </a:endParaRPr>
          </a:p>
          <a:p>
            <a:pPr marL="285750" indent="-285750">
              <a:buFont typeface="Wingdings" panose="05000000000000000000" pitchFamily="2" charset="2"/>
              <a:buChar char="ü"/>
            </a:pPr>
            <a:endParaRPr lang="el-GR" sz="1200" dirty="0">
              <a:latin typeface="Comic Sans MS" panose="030F0702030302020204" pitchFamily="66" charset="0"/>
            </a:endParaRPr>
          </a:p>
        </p:txBody>
      </p:sp>
    </p:spTree>
    <p:extLst>
      <p:ext uri="{BB962C8B-B14F-4D97-AF65-F5344CB8AC3E}">
        <p14:creationId xmlns:p14="http://schemas.microsoft.com/office/powerpoint/2010/main" val="37051963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2324</TotalTime>
  <Words>1265</Words>
  <Application>Microsoft Office PowerPoint</Application>
  <PresentationFormat>Προβολή στην οθόνη (4:3)</PresentationFormat>
  <Paragraphs>251</Paragraphs>
  <Slides>17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                                                                                             Πρόγραμμα Ειδίκευσης                                                                                   στη Συμβουλευτική                                                                                  και                                                                                     στον Προσανατολισμό</vt:lpstr>
      <vt:lpstr>Συμβουλευτική διαχείρισης πένθους 13.03.2019</vt:lpstr>
      <vt:lpstr> Οι έννοιες ‘απώλεια’  - ΄πένθος’   </vt:lpstr>
      <vt:lpstr>Στόχοι της συμβουλευτικής στη διαχείριση πένθους  </vt:lpstr>
      <vt:lpstr>Συμβουλευτική διαχείρισης πένθους  </vt:lpstr>
      <vt:lpstr>Αντιδράσεις στο πένθος  </vt:lpstr>
      <vt:lpstr>Βήματα υποστήριξης για διαχείριση πένθους  </vt:lpstr>
      <vt:lpstr>Τεχνικές διαχείρισης πένθους </vt:lpstr>
      <vt:lpstr>Προβλήματα που αντιμετωπίζει ο σύμβουλος πένθους</vt:lpstr>
      <vt:lpstr>Στάδια αντίληψης του θανάτου στα παιδιά</vt:lpstr>
      <vt:lpstr>Πένθος στην παιδική ηλικία</vt:lpstr>
      <vt:lpstr>Βήματα – Ενέργειες πένθους σε παιδιά</vt:lpstr>
      <vt:lpstr>Βήματα – Ενέργειες πένθους σε παιδιά</vt:lpstr>
      <vt:lpstr>Στήριξη παιδιών με πένθος</vt:lpstr>
      <vt:lpstr>Βήματα – Ενέργειες πένθους σε παιδιά</vt:lpstr>
      <vt:lpstr>Βιβλιογραφικές αναφορές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Evanthia Tsaliki</cp:lastModifiedBy>
  <cp:revision>133</cp:revision>
  <dcterms:created xsi:type="dcterms:W3CDTF">2019-01-21T17:43:19Z</dcterms:created>
  <dcterms:modified xsi:type="dcterms:W3CDTF">2019-03-17T17:32:23Z</dcterms:modified>
</cp:coreProperties>
</file>